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79" r:id="rId2"/>
    <p:sldId id="256" r:id="rId3"/>
    <p:sldId id="283" r:id="rId4"/>
    <p:sldId id="280" r:id="rId5"/>
    <p:sldId id="257" r:id="rId6"/>
    <p:sldId id="258" r:id="rId7"/>
    <p:sldId id="281" r:id="rId8"/>
    <p:sldId id="282" r:id="rId9"/>
    <p:sldId id="259" r:id="rId10"/>
    <p:sldId id="284" r:id="rId11"/>
    <p:sldId id="266" r:id="rId12"/>
    <p:sldId id="285" r:id="rId13"/>
    <p:sldId id="267" r:id="rId14"/>
    <p:sldId id="299" r:id="rId15"/>
    <p:sldId id="286" r:id="rId16"/>
    <p:sldId id="287" r:id="rId17"/>
    <p:sldId id="268" r:id="rId18"/>
    <p:sldId id="294" r:id="rId19"/>
    <p:sldId id="296" r:id="rId20"/>
    <p:sldId id="288" r:id="rId21"/>
    <p:sldId id="269" r:id="rId22"/>
    <p:sldId id="270" r:id="rId23"/>
    <p:sldId id="293" r:id="rId24"/>
    <p:sldId id="289" r:id="rId25"/>
    <p:sldId id="271" r:id="rId26"/>
    <p:sldId id="295" r:id="rId27"/>
    <p:sldId id="290" r:id="rId28"/>
    <p:sldId id="298" r:id="rId29"/>
    <p:sldId id="260" r:id="rId30"/>
    <p:sldId id="292" r:id="rId31"/>
    <p:sldId id="261" r:id="rId32"/>
    <p:sldId id="297" r:id="rId33"/>
    <p:sldId id="262" r:id="rId34"/>
    <p:sldId id="263" r:id="rId35"/>
    <p:sldId id="291" r:id="rId36"/>
    <p:sldId id="272" r:id="rId37"/>
    <p:sldId id="273" r:id="rId38"/>
    <p:sldId id="276" r:id="rId39"/>
    <p:sldId id="277" r:id="rId40"/>
    <p:sldId id="278" r:id="rId41"/>
    <p:sldId id="264" r:id="rId42"/>
    <p:sldId id="265"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0093"/>
    <a:srgbClr val="CC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1386" y="-5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B91B4B-7386-42D1-A81D-512BE244B27A}" type="datetimeFigureOut">
              <a:rPr lang="en-US" smtClean="0"/>
              <a:pPr/>
              <a:t>3/24/2021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B0D149-D2BC-4239-AB63-396579BE0FF3}" type="slidenum">
              <a:rPr lang="en-US" smtClean="0"/>
              <a:pPr/>
              <a:t>‹#›</a:t>
            </a:fld>
            <a:endParaRPr lang="en-US"/>
          </a:p>
        </p:txBody>
      </p:sp>
    </p:spTree>
    <p:extLst>
      <p:ext uri="{BB962C8B-B14F-4D97-AF65-F5344CB8AC3E}">
        <p14:creationId xmlns:p14="http://schemas.microsoft.com/office/powerpoint/2010/main" xmlns="" val="25132635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B0D149-D2BC-4239-AB63-396579BE0FF3}" type="slidenum">
              <a:rPr lang="en-US" smtClean="0"/>
              <a:pPr/>
              <a:t>2</a:t>
            </a:fld>
            <a:endParaRPr lang="en-US"/>
          </a:p>
        </p:txBody>
      </p:sp>
    </p:spTree>
    <p:extLst>
      <p:ext uri="{BB962C8B-B14F-4D97-AF65-F5344CB8AC3E}">
        <p14:creationId xmlns:p14="http://schemas.microsoft.com/office/powerpoint/2010/main" xmlns="" val="27186724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7395E5D-8AA5-49AD-B0CE-FA3CEA99C922}" type="datetimeFigureOut">
              <a:rPr lang="en-US" smtClean="0"/>
              <a:pPr/>
              <a:t>3/24/2021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5F405-677D-472E-A035-110E599D546C}" type="slidenum">
              <a:rPr lang="en-US" smtClean="0"/>
              <a:pPr/>
              <a:t>‹#›</a:t>
            </a:fld>
            <a:endParaRPr lang="en-US"/>
          </a:p>
        </p:txBody>
      </p:sp>
    </p:spTree>
    <p:extLst>
      <p:ext uri="{BB962C8B-B14F-4D97-AF65-F5344CB8AC3E}">
        <p14:creationId xmlns:p14="http://schemas.microsoft.com/office/powerpoint/2010/main" xmlns="" val="2963036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395E5D-8AA5-49AD-B0CE-FA3CEA99C922}" type="datetimeFigureOut">
              <a:rPr lang="en-US" smtClean="0"/>
              <a:pPr/>
              <a:t>3/24/2021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5F405-677D-472E-A035-110E599D546C}" type="slidenum">
              <a:rPr lang="en-US" smtClean="0"/>
              <a:pPr/>
              <a:t>‹#›</a:t>
            </a:fld>
            <a:endParaRPr lang="en-US"/>
          </a:p>
        </p:txBody>
      </p:sp>
    </p:spTree>
    <p:extLst>
      <p:ext uri="{BB962C8B-B14F-4D97-AF65-F5344CB8AC3E}">
        <p14:creationId xmlns:p14="http://schemas.microsoft.com/office/powerpoint/2010/main" xmlns="" val="2608336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395E5D-8AA5-49AD-B0CE-FA3CEA99C922}" type="datetimeFigureOut">
              <a:rPr lang="en-US" smtClean="0"/>
              <a:pPr/>
              <a:t>3/24/2021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5F405-677D-472E-A035-110E599D546C}" type="slidenum">
              <a:rPr lang="en-US" smtClean="0"/>
              <a:pPr/>
              <a:t>‹#›</a:t>
            </a:fld>
            <a:endParaRPr lang="en-US"/>
          </a:p>
        </p:txBody>
      </p:sp>
    </p:spTree>
    <p:extLst>
      <p:ext uri="{BB962C8B-B14F-4D97-AF65-F5344CB8AC3E}">
        <p14:creationId xmlns:p14="http://schemas.microsoft.com/office/powerpoint/2010/main" xmlns="" val="297727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395E5D-8AA5-49AD-B0CE-FA3CEA99C922}" type="datetimeFigureOut">
              <a:rPr lang="en-US" smtClean="0"/>
              <a:pPr/>
              <a:t>3/24/2021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5F405-677D-472E-A035-110E599D546C}" type="slidenum">
              <a:rPr lang="en-US" smtClean="0"/>
              <a:pPr/>
              <a:t>‹#›</a:t>
            </a:fld>
            <a:endParaRPr lang="en-US"/>
          </a:p>
        </p:txBody>
      </p:sp>
    </p:spTree>
    <p:extLst>
      <p:ext uri="{BB962C8B-B14F-4D97-AF65-F5344CB8AC3E}">
        <p14:creationId xmlns:p14="http://schemas.microsoft.com/office/powerpoint/2010/main" xmlns="" val="3524363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395E5D-8AA5-49AD-B0CE-FA3CEA99C922}" type="datetimeFigureOut">
              <a:rPr lang="en-US" smtClean="0"/>
              <a:pPr/>
              <a:t>3/24/2021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A5F405-677D-472E-A035-110E599D546C}" type="slidenum">
              <a:rPr lang="en-US" smtClean="0"/>
              <a:pPr/>
              <a:t>‹#›</a:t>
            </a:fld>
            <a:endParaRPr lang="en-US"/>
          </a:p>
        </p:txBody>
      </p:sp>
    </p:spTree>
    <p:extLst>
      <p:ext uri="{BB962C8B-B14F-4D97-AF65-F5344CB8AC3E}">
        <p14:creationId xmlns:p14="http://schemas.microsoft.com/office/powerpoint/2010/main" xmlns="" val="633508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7395E5D-8AA5-49AD-B0CE-FA3CEA99C922}" type="datetimeFigureOut">
              <a:rPr lang="en-US" smtClean="0"/>
              <a:pPr/>
              <a:t>3/24/2021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A5F405-677D-472E-A035-110E599D546C}" type="slidenum">
              <a:rPr lang="en-US" smtClean="0"/>
              <a:pPr/>
              <a:t>‹#›</a:t>
            </a:fld>
            <a:endParaRPr lang="en-US"/>
          </a:p>
        </p:txBody>
      </p:sp>
    </p:spTree>
    <p:extLst>
      <p:ext uri="{BB962C8B-B14F-4D97-AF65-F5344CB8AC3E}">
        <p14:creationId xmlns:p14="http://schemas.microsoft.com/office/powerpoint/2010/main" xmlns="" val="48081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7395E5D-8AA5-49AD-B0CE-FA3CEA99C922}" type="datetimeFigureOut">
              <a:rPr lang="en-US" smtClean="0"/>
              <a:pPr/>
              <a:t>3/24/2021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A5F405-677D-472E-A035-110E599D546C}" type="slidenum">
              <a:rPr lang="en-US" smtClean="0"/>
              <a:pPr/>
              <a:t>‹#›</a:t>
            </a:fld>
            <a:endParaRPr lang="en-US"/>
          </a:p>
        </p:txBody>
      </p:sp>
    </p:spTree>
    <p:extLst>
      <p:ext uri="{BB962C8B-B14F-4D97-AF65-F5344CB8AC3E}">
        <p14:creationId xmlns:p14="http://schemas.microsoft.com/office/powerpoint/2010/main" xmlns="" val="3937186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395E5D-8AA5-49AD-B0CE-FA3CEA99C922}" type="datetimeFigureOut">
              <a:rPr lang="en-US" smtClean="0"/>
              <a:pPr/>
              <a:t>3/24/2021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A5F405-677D-472E-A035-110E599D546C}" type="slidenum">
              <a:rPr lang="en-US" smtClean="0"/>
              <a:pPr/>
              <a:t>‹#›</a:t>
            </a:fld>
            <a:endParaRPr lang="en-US"/>
          </a:p>
        </p:txBody>
      </p:sp>
    </p:spTree>
    <p:extLst>
      <p:ext uri="{BB962C8B-B14F-4D97-AF65-F5344CB8AC3E}">
        <p14:creationId xmlns:p14="http://schemas.microsoft.com/office/powerpoint/2010/main" xmlns="" val="1349385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395E5D-8AA5-49AD-B0CE-FA3CEA99C922}" type="datetimeFigureOut">
              <a:rPr lang="en-US" smtClean="0"/>
              <a:pPr/>
              <a:t>3/24/2021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A5F405-677D-472E-A035-110E599D546C}" type="slidenum">
              <a:rPr lang="en-US" smtClean="0"/>
              <a:pPr/>
              <a:t>‹#›</a:t>
            </a:fld>
            <a:endParaRPr lang="en-US"/>
          </a:p>
        </p:txBody>
      </p:sp>
    </p:spTree>
    <p:extLst>
      <p:ext uri="{BB962C8B-B14F-4D97-AF65-F5344CB8AC3E}">
        <p14:creationId xmlns:p14="http://schemas.microsoft.com/office/powerpoint/2010/main" xmlns="" val="2984236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395E5D-8AA5-49AD-B0CE-FA3CEA99C922}" type="datetimeFigureOut">
              <a:rPr lang="en-US" smtClean="0"/>
              <a:pPr/>
              <a:t>3/24/2021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A5F405-677D-472E-A035-110E599D546C}" type="slidenum">
              <a:rPr lang="en-US" smtClean="0"/>
              <a:pPr/>
              <a:t>‹#›</a:t>
            </a:fld>
            <a:endParaRPr lang="en-US"/>
          </a:p>
        </p:txBody>
      </p:sp>
    </p:spTree>
    <p:extLst>
      <p:ext uri="{BB962C8B-B14F-4D97-AF65-F5344CB8AC3E}">
        <p14:creationId xmlns:p14="http://schemas.microsoft.com/office/powerpoint/2010/main" xmlns="" val="3923059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395E5D-8AA5-49AD-B0CE-FA3CEA99C922}" type="datetimeFigureOut">
              <a:rPr lang="en-US" smtClean="0"/>
              <a:pPr/>
              <a:t>3/24/2021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A5F405-677D-472E-A035-110E599D546C}" type="slidenum">
              <a:rPr lang="en-US" smtClean="0"/>
              <a:pPr/>
              <a:t>‹#›</a:t>
            </a:fld>
            <a:endParaRPr lang="en-US"/>
          </a:p>
        </p:txBody>
      </p:sp>
    </p:spTree>
    <p:extLst>
      <p:ext uri="{BB962C8B-B14F-4D97-AF65-F5344CB8AC3E}">
        <p14:creationId xmlns:p14="http://schemas.microsoft.com/office/powerpoint/2010/main" xmlns="" val="3562497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395E5D-8AA5-49AD-B0CE-FA3CEA99C922}" type="datetimeFigureOut">
              <a:rPr lang="en-US" smtClean="0"/>
              <a:pPr/>
              <a:t>3/24/2021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A5F405-677D-472E-A035-110E599D546C}" type="slidenum">
              <a:rPr lang="en-US" smtClean="0"/>
              <a:pPr/>
              <a:t>‹#›</a:t>
            </a:fld>
            <a:endParaRPr lang="en-US"/>
          </a:p>
        </p:txBody>
      </p:sp>
    </p:spTree>
    <p:extLst>
      <p:ext uri="{BB962C8B-B14F-4D97-AF65-F5344CB8AC3E}">
        <p14:creationId xmlns:p14="http://schemas.microsoft.com/office/powerpoint/2010/main" xmlns="" val="1521696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5">
                    <a:lumMod val="75000"/>
                  </a:schemeClr>
                </a:solidFill>
              </a:rPr>
              <a:t>SOIL FOUNDATION AND ENGINEERING</a:t>
            </a:r>
            <a:endParaRPr lang="en-US" b="1" dirty="0">
              <a:solidFill>
                <a:schemeClr val="accent5">
                  <a:lumMod val="75000"/>
                </a:schemeClr>
              </a:solidFill>
            </a:endParaRPr>
          </a:p>
        </p:txBody>
      </p:sp>
      <p:sp>
        <p:nvSpPr>
          <p:cNvPr id="3" name="Content Placeholder 2"/>
          <p:cNvSpPr>
            <a:spLocks noGrp="1"/>
          </p:cNvSpPr>
          <p:nvPr>
            <p:ph idx="1"/>
          </p:nvPr>
        </p:nvSpPr>
        <p:spPr/>
        <p:txBody>
          <a:bodyPr/>
          <a:lstStyle/>
          <a:p>
            <a:pPr marL="0" indent="0">
              <a:buNone/>
            </a:pPr>
            <a:r>
              <a:rPr lang="en-US" dirty="0"/>
              <a:t> </a:t>
            </a:r>
            <a:r>
              <a:rPr lang="en-US" dirty="0" smtClean="0"/>
              <a:t>                         </a:t>
            </a:r>
          </a:p>
          <a:p>
            <a:pPr marL="0" indent="0">
              <a:buNone/>
            </a:pPr>
            <a:endParaRPr lang="en-US" dirty="0"/>
          </a:p>
          <a:p>
            <a:pPr marL="0" indent="0">
              <a:buNone/>
            </a:pPr>
            <a:r>
              <a:rPr lang="en-US" dirty="0" smtClean="0"/>
              <a:t>                                 </a:t>
            </a:r>
            <a:r>
              <a:rPr lang="en-US" b="1" dirty="0" smtClean="0"/>
              <a:t>Chapter </a:t>
            </a:r>
            <a:r>
              <a:rPr lang="en-US" b="1" dirty="0"/>
              <a:t>1</a:t>
            </a:r>
            <a:endParaRPr lang="en-US" b="1" dirty="0" smtClean="0"/>
          </a:p>
          <a:p>
            <a:pPr marL="0" indent="0">
              <a:buNone/>
            </a:pPr>
            <a:r>
              <a:rPr lang="en-US" b="1" dirty="0"/>
              <a:t> </a:t>
            </a:r>
            <a:r>
              <a:rPr lang="en-US" b="1" dirty="0" smtClean="0"/>
              <a:t>                            INTRODUCTION </a:t>
            </a:r>
            <a:endParaRPr lang="en-US" b="1" dirty="0"/>
          </a:p>
        </p:txBody>
      </p:sp>
    </p:spTree>
    <p:extLst>
      <p:ext uri="{BB962C8B-B14F-4D97-AF65-F5344CB8AC3E}">
        <p14:creationId xmlns:p14="http://schemas.microsoft.com/office/powerpoint/2010/main" xmlns="" val="4038091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buNone/>
            </a:pPr>
            <a:r>
              <a:rPr lang="en-US" sz="2800" b="1" u="sng" dirty="0">
                <a:solidFill>
                  <a:srgbClr val="0070C0"/>
                </a:solidFill>
              </a:rPr>
              <a:t>3. </a:t>
            </a:r>
            <a:r>
              <a:rPr lang="en-US" sz="2800" b="1" dirty="0">
                <a:solidFill>
                  <a:srgbClr val="0070C0"/>
                </a:solidFill>
              </a:rPr>
              <a:t> Action of roots : </a:t>
            </a:r>
            <a:r>
              <a:rPr lang="en-US" sz="2800" dirty="0"/>
              <a:t>Roots of trees and plants generally grow in the cracks and fissures of the rocks and induce stresses on the rocks. As a result, disintegration of rocks occur and soil are formed. However the presence of roots of plants in the soil improves its strength characteristics</a:t>
            </a:r>
            <a:r>
              <a:rPr lang="en-US" dirty="0"/>
              <a:t>.</a:t>
            </a:r>
          </a:p>
          <a:p>
            <a:pPr marL="0" indent="0">
              <a:buNone/>
            </a:pPr>
            <a:r>
              <a:rPr lang="en-US" sz="2800" b="1" dirty="0">
                <a:solidFill>
                  <a:srgbClr val="0070C0"/>
                </a:solidFill>
              </a:rPr>
              <a:t>4. Abrasion : </a:t>
            </a:r>
            <a:r>
              <a:rPr lang="en-US" sz="2800" dirty="0"/>
              <a:t>Abrasion of rocks occur under the action of different geological agencies like water, wind, glacier etc. This abrasion action (wear and tear due to fast movement or rubbing action) result in the formation of soil.</a:t>
            </a:r>
          </a:p>
          <a:p>
            <a:pPr marL="0" indent="0">
              <a:buNone/>
            </a:pPr>
            <a:endParaRPr lang="en-US" dirty="0"/>
          </a:p>
        </p:txBody>
      </p:sp>
    </p:spTree>
    <p:extLst>
      <p:ext uri="{BB962C8B-B14F-4D97-AF65-F5344CB8AC3E}">
        <p14:creationId xmlns:p14="http://schemas.microsoft.com/office/powerpoint/2010/main" xmlns="" val="36579183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477000"/>
          </a:xfrm>
        </p:spPr>
        <p:txBody>
          <a:bodyPr>
            <a:normAutofit/>
          </a:bodyPr>
          <a:lstStyle/>
          <a:p>
            <a:r>
              <a:rPr lang="en-US" sz="2400" b="1" u="sng" dirty="0" smtClean="0">
                <a:solidFill>
                  <a:srgbClr val="0070C0"/>
                </a:solidFill>
              </a:rPr>
              <a:t>CHEMICAL DECOMPOSITION</a:t>
            </a:r>
          </a:p>
          <a:p>
            <a:pPr marL="0" indent="0">
              <a:buNone/>
            </a:pPr>
            <a:r>
              <a:rPr lang="en-US" sz="2400" b="1" u="sng" dirty="0" smtClean="0">
                <a:solidFill>
                  <a:srgbClr val="0070C0"/>
                </a:solidFill>
              </a:rPr>
              <a:t>1. </a:t>
            </a:r>
            <a:r>
              <a:rPr lang="en-US" sz="2400" b="1" dirty="0" smtClean="0">
                <a:solidFill>
                  <a:srgbClr val="0070C0"/>
                </a:solidFill>
              </a:rPr>
              <a:t>Hydration : </a:t>
            </a:r>
            <a:r>
              <a:rPr lang="en-US" sz="2400" dirty="0" smtClean="0"/>
              <a:t>It is a common process or rocks decay in which water combines with the rocks minerals and result in the formation of new chemical compound. The process of hydration is more intense in humid climates as compared to arid i.e. dry climates.</a:t>
            </a:r>
          </a:p>
          <a:p>
            <a:pPr marL="0" indent="0">
              <a:buNone/>
            </a:pPr>
            <a:r>
              <a:rPr lang="en-US" sz="2400" b="1" u="sng" dirty="0" smtClean="0">
                <a:solidFill>
                  <a:srgbClr val="0070C0"/>
                </a:solidFill>
              </a:rPr>
              <a:t>2. </a:t>
            </a:r>
            <a:r>
              <a:rPr lang="en-US" sz="2400" b="1" dirty="0" smtClean="0">
                <a:solidFill>
                  <a:srgbClr val="0070C0"/>
                </a:solidFill>
              </a:rPr>
              <a:t>Oxidation </a:t>
            </a:r>
            <a:r>
              <a:rPr lang="en-US" sz="2400" b="1" dirty="0" smtClean="0"/>
              <a:t>: </a:t>
            </a:r>
            <a:r>
              <a:rPr lang="en-US" sz="2400" dirty="0" smtClean="0"/>
              <a:t>It is similar to the rusting of steel. In this process, oxygen ions combine with rock minerals to cause chemical decomposition. This process of oxidation occurs frequently in rocks containing iron. During oxidation, the following reaction occurs;</a:t>
            </a:r>
          </a:p>
          <a:p>
            <a:r>
              <a:rPr lang="en-US" sz="2400" b="1" dirty="0" smtClean="0"/>
              <a:t>                     </a:t>
            </a:r>
            <a:r>
              <a:rPr lang="en-US" sz="2400" dirty="0" smtClean="0"/>
              <a:t>4 Fe + 3 O2  --------------  2Fe2O3</a:t>
            </a:r>
          </a:p>
          <a:p>
            <a:pPr marL="0" indent="0">
              <a:buNone/>
            </a:pPr>
            <a:r>
              <a:rPr lang="en-US" sz="2400" b="1" u="sng" dirty="0" smtClean="0">
                <a:solidFill>
                  <a:srgbClr val="0070C0"/>
                </a:solidFill>
              </a:rPr>
              <a:t>3. </a:t>
            </a:r>
            <a:r>
              <a:rPr lang="en-US" sz="2400" b="1" dirty="0" smtClean="0">
                <a:solidFill>
                  <a:srgbClr val="0070C0"/>
                </a:solidFill>
              </a:rPr>
              <a:t>Carbonation : </a:t>
            </a:r>
            <a:r>
              <a:rPr lang="en-US" sz="2400" b="1" dirty="0" smtClean="0"/>
              <a:t>I</a:t>
            </a:r>
            <a:r>
              <a:rPr lang="en-US" sz="2400" dirty="0" smtClean="0"/>
              <a:t>t is a chemical process in which carbon dioxide in the atmosphere combines with water to form carbonic acid which reacts with rock minerals to bring about chemical decomposition. Example  Limestone can easily be dissolved by water containing carbonic acid. During carbonation, the following reaction takes place,</a:t>
            </a:r>
          </a:p>
          <a:p>
            <a:pPr marL="0" indent="0">
              <a:buNone/>
            </a:pPr>
            <a:r>
              <a:rPr lang="en-US" sz="2400" dirty="0" smtClean="0"/>
              <a:t>                         CaCO3 + CO2 + H2O ------------------ </a:t>
            </a:r>
            <a:r>
              <a:rPr lang="en-US" sz="2400" dirty="0" err="1" smtClean="0"/>
              <a:t>Ca</a:t>
            </a:r>
            <a:r>
              <a:rPr lang="en-US" sz="2400" dirty="0" smtClean="0"/>
              <a:t>(HCO3)2</a:t>
            </a:r>
          </a:p>
        </p:txBody>
      </p:sp>
    </p:spTree>
    <p:extLst>
      <p:ext uri="{BB962C8B-B14F-4D97-AF65-F5344CB8AC3E}">
        <p14:creationId xmlns:p14="http://schemas.microsoft.com/office/powerpoint/2010/main" xmlns="" val="4091077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buNone/>
            </a:pPr>
            <a:r>
              <a:rPr lang="en-US" sz="2800" b="1" u="sng" dirty="0">
                <a:solidFill>
                  <a:srgbClr val="0070C0"/>
                </a:solidFill>
              </a:rPr>
              <a:t>4</a:t>
            </a:r>
            <a:r>
              <a:rPr lang="en-US" sz="2800" u="sng" dirty="0">
                <a:solidFill>
                  <a:srgbClr val="0070C0"/>
                </a:solidFill>
              </a:rPr>
              <a:t>. </a:t>
            </a:r>
            <a:r>
              <a:rPr lang="en-US" sz="2800" b="1" dirty="0">
                <a:solidFill>
                  <a:srgbClr val="0070C0"/>
                </a:solidFill>
              </a:rPr>
              <a:t>Solution</a:t>
            </a:r>
            <a:r>
              <a:rPr lang="en-US" sz="2800" dirty="0">
                <a:solidFill>
                  <a:srgbClr val="0070C0"/>
                </a:solidFill>
              </a:rPr>
              <a:t> </a:t>
            </a:r>
            <a:r>
              <a:rPr lang="en-US" sz="2800" dirty="0"/>
              <a:t>: Some of the rock minerals get dissolved in water and form a Solution. Soils are formed by chemical decomposition of solution. For example, carbonate rock get dissolved in water in the presence of carbon dioxide. These solution are carried to new locations when they are deposited as soil precipitates with new chemical composition. </a:t>
            </a:r>
          </a:p>
          <a:p>
            <a:pPr marL="0" indent="0">
              <a:buNone/>
            </a:pPr>
            <a:r>
              <a:rPr lang="en-US" sz="2800" b="1" u="sng" dirty="0">
                <a:solidFill>
                  <a:srgbClr val="0070C0"/>
                </a:solidFill>
              </a:rPr>
              <a:t>5. </a:t>
            </a:r>
            <a:r>
              <a:rPr lang="en-US" sz="2800" b="1" dirty="0">
                <a:solidFill>
                  <a:srgbClr val="0070C0"/>
                </a:solidFill>
              </a:rPr>
              <a:t>Hydrolysis : </a:t>
            </a:r>
            <a:r>
              <a:rPr lang="en-US" sz="2800" dirty="0"/>
              <a:t>In this process of chemical decomposition, water dissociate into hydrogen ions (H+) and hydroxyl ions (OH-) and hydrogen ions replace the metallic ions of rock minerals to form new and stable rock minerals with new chemical composition.</a:t>
            </a:r>
          </a:p>
          <a:p>
            <a:pPr marL="0" indent="0">
              <a:buNone/>
            </a:pPr>
            <a:endParaRPr lang="en-US" sz="2800" dirty="0"/>
          </a:p>
          <a:p>
            <a:pPr marL="0" indent="0">
              <a:buNone/>
            </a:pPr>
            <a:endParaRPr lang="en-US" dirty="0"/>
          </a:p>
        </p:txBody>
      </p:sp>
    </p:spTree>
    <p:extLst>
      <p:ext uri="{BB962C8B-B14F-4D97-AF65-F5344CB8AC3E}">
        <p14:creationId xmlns:p14="http://schemas.microsoft.com/office/powerpoint/2010/main" xmlns="" val="28576106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886"/>
            <a:ext cx="8839200" cy="6847114"/>
          </a:xfrm>
        </p:spPr>
        <p:txBody>
          <a:bodyPr>
            <a:normAutofit/>
          </a:bodyPr>
          <a:lstStyle/>
          <a:p>
            <a:pPr marL="0" indent="0">
              <a:buNone/>
            </a:pPr>
            <a:r>
              <a:rPr lang="en-US" sz="2400" b="1" i="1" u="sng" dirty="0" smtClean="0">
                <a:solidFill>
                  <a:srgbClr val="D60093"/>
                </a:solidFill>
              </a:rPr>
              <a:t>GEOLOGICAL CLASSIFICATION OF SOIL </a:t>
            </a:r>
          </a:p>
          <a:p>
            <a:pPr marL="0" indent="0">
              <a:buNone/>
            </a:pPr>
            <a:r>
              <a:rPr lang="en-US" sz="2400" dirty="0" smtClean="0"/>
              <a:t>It is divide into two large group</a:t>
            </a:r>
          </a:p>
          <a:p>
            <a:pPr marL="0" indent="0">
              <a:buNone/>
            </a:pPr>
            <a:r>
              <a:rPr lang="en-US" sz="2400" dirty="0" smtClean="0"/>
              <a:t>1.  Residual Soils               2. Transported Soils </a:t>
            </a:r>
          </a:p>
          <a:p>
            <a:r>
              <a:rPr lang="en-US" sz="2400" b="1" u="sng" dirty="0" smtClean="0">
                <a:solidFill>
                  <a:srgbClr val="0070C0"/>
                </a:solidFill>
              </a:rPr>
              <a:t>RESIDUAL SOILS</a:t>
            </a:r>
          </a:p>
          <a:p>
            <a:pPr marL="0" indent="0">
              <a:buNone/>
            </a:pPr>
            <a:r>
              <a:rPr lang="en-US" sz="2400" dirty="0" smtClean="0"/>
              <a:t>Residual soils are those that remain at the place of their formation as a result of weathering of parent rocks.</a:t>
            </a:r>
          </a:p>
          <a:p>
            <a:r>
              <a:rPr lang="en-US" sz="2400" b="1" u="sng" dirty="0" smtClean="0">
                <a:solidFill>
                  <a:srgbClr val="0070C0"/>
                </a:solidFill>
              </a:rPr>
              <a:t>TRANSPORTED SOILS</a:t>
            </a:r>
          </a:p>
          <a:p>
            <a:r>
              <a:rPr lang="en-US" sz="2400" dirty="0" smtClean="0"/>
              <a:t>Transported soils are those, which are found at location far away from their place of formation. The transporting agencies of such soils are water, wind, glaciers etc. Transported soils are of following types;</a:t>
            </a:r>
          </a:p>
          <a:p>
            <a:r>
              <a:rPr lang="en-US" sz="2400" dirty="0" smtClean="0"/>
              <a:t>(a) Water transported soils                    (b)  Wind transported soils</a:t>
            </a:r>
          </a:p>
          <a:p>
            <a:r>
              <a:rPr lang="en-US" sz="2400" dirty="0" smtClean="0"/>
              <a:t>(c) Glaciers transported soils                 (d) Gravity transported soils</a:t>
            </a:r>
          </a:p>
          <a:p>
            <a:pPr marL="457200" indent="-457200">
              <a:buAutoNum type="arabicPeriod"/>
            </a:pPr>
            <a:r>
              <a:rPr lang="en-US" sz="2400" dirty="0" smtClean="0"/>
              <a:t>Water Transported Soils (Alluvial Deposits): “All type of soils carried and deposited by water are know as water transported soils.”</a:t>
            </a:r>
          </a:p>
          <a:p>
            <a:endParaRPr lang="en-US" sz="2400" dirty="0"/>
          </a:p>
        </p:txBody>
      </p:sp>
    </p:spTree>
    <p:extLst>
      <p:ext uri="{BB962C8B-B14F-4D97-AF65-F5344CB8AC3E}">
        <p14:creationId xmlns:p14="http://schemas.microsoft.com/office/powerpoint/2010/main" xmlns="" val="2325672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42" name="Picture 2" descr="C:\Users\balajee\Desktop\image\a-Granite-residual-soil-from-Hulu-Langat-Selangor-b-Disposal-practice-of-POFA-around.png"/>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0" y="0"/>
            <a:ext cx="9144000" cy="682160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5686257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buNone/>
            </a:pPr>
            <a:r>
              <a:rPr lang="en-US" sz="2800" b="1" dirty="0">
                <a:solidFill>
                  <a:srgbClr val="0070C0"/>
                </a:solidFill>
              </a:rPr>
              <a:t>1</a:t>
            </a:r>
            <a:r>
              <a:rPr lang="en-US" sz="2800" b="1" dirty="0" smtClean="0">
                <a:solidFill>
                  <a:srgbClr val="0070C0"/>
                </a:solidFill>
              </a:rPr>
              <a:t>. Lacustrine Soil </a:t>
            </a:r>
            <a:r>
              <a:rPr lang="en-US" sz="2800" b="1" dirty="0">
                <a:solidFill>
                  <a:srgbClr val="0070C0"/>
                </a:solidFill>
              </a:rPr>
              <a:t>: </a:t>
            </a:r>
            <a:r>
              <a:rPr lang="en-US" sz="2800" dirty="0"/>
              <a:t>All type of soils formed, hen the flowing water carries products of weathering  to lakes are known as lacustrine soils.</a:t>
            </a:r>
          </a:p>
          <a:p>
            <a:pPr marL="0" indent="0">
              <a:buNone/>
            </a:pPr>
            <a:r>
              <a:rPr lang="en-US" sz="2800" b="1" dirty="0" smtClean="0">
                <a:solidFill>
                  <a:srgbClr val="0070C0"/>
                </a:solidFill>
              </a:rPr>
              <a:t>2. Marine Soils </a:t>
            </a:r>
            <a:r>
              <a:rPr lang="en-US" sz="2800" b="1" dirty="0">
                <a:solidFill>
                  <a:srgbClr val="0070C0"/>
                </a:solidFill>
              </a:rPr>
              <a:t>: </a:t>
            </a:r>
            <a:r>
              <a:rPr lang="en-US" sz="2800" dirty="0"/>
              <a:t>Marine soils are formed when the flowing water carries soils (products of weathering) to ocean or sea</a:t>
            </a:r>
            <a:r>
              <a:rPr lang="en-US" sz="2800" dirty="0" smtClean="0"/>
              <a:t>.</a:t>
            </a:r>
          </a:p>
          <a:p>
            <a:pPr marL="0" indent="0">
              <a:buNone/>
            </a:pPr>
            <a:endParaRPr lang="en-US" sz="2800" dirty="0"/>
          </a:p>
          <a:p>
            <a:pPr marL="0" indent="0">
              <a:buNone/>
            </a:pPr>
            <a:r>
              <a:rPr lang="en-US" dirty="0"/>
              <a:t>  </a:t>
            </a:r>
          </a:p>
          <a:p>
            <a:pPr marL="0" indent="0">
              <a:buNone/>
            </a:pPr>
            <a:endParaRPr lang="en-US" dirty="0"/>
          </a:p>
        </p:txBody>
      </p:sp>
      <p:pic>
        <p:nvPicPr>
          <p:cNvPr id="9218" name="Picture 2" descr="C:\Users\balajee\Desktop\image\marine-beach-pei.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572000" y="2286000"/>
            <a:ext cx="4495800" cy="4572000"/>
          </a:xfrm>
          <a:prstGeom prst="rect">
            <a:avLst/>
          </a:prstGeom>
          <a:noFill/>
          <a:extLst>
            <a:ext uri="{909E8E84-426E-40DD-AFC4-6F175D3DCCD1}">
              <a14:hiddenFill xmlns:a14="http://schemas.microsoft.com/office/drawing/2010/main" xmlns="">
                <a:solidFill>
                  <a:srgbClr val="FFFFFF"/>
                </a:solidFill>
              </a14:hiddenFill>
            </a:ext>
          </a:extLst>
        </p:spPr>
      </p:pic>
      <p:pic>
        <p:nvPicPr>
          <p:cNvPr id="9219" name="Picture 3" descr="C:\Users\balajee\Desktop\image\download (6).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0" y="2362200"/>
            <a:ext cx="4572000" cy="4572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4132594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067800" cy="6858000"/>
          </a:xfrm>
        </p:spPr>
        <p:txBody>
          <a:bodyPr>
            <a:normAutofit/>
          </a:bodyPr>
          <a:lstStyle/>
          <a:p>
            <a:pPr marL="0" indent="0">
              <a:buNone/>
            </a:pPr>
            <a:r>
              <a:rPr lang="en-US" sz="2800" b="1" dirty="0">
                <a:solidFill>
                  <a:srgbClr val="0070C0"/>
                </a:solidFill>
              </a:rPr>
              <a:t>(b) Wind Transported Soils (Aeolian Deposits) : </a:t>
            </a:r>
            <a:r>
              <a:rPr lang="en-US" sz="2800" dirty="0"/>
              <a:t>“All types of soils carried and deposited by wind are known as wind transported soils.” These deposits are also known as Aeolian deposits. Aeolian deposits are of two type;</a:t>
            </a:r>
          </a:p>
          <a:p>
            <a:pPr marL="0" indent="0">
              <a:buNone/>
            </a:pPr>
            <a:r>
              <a:rPr lang="en-US" sz="2800" b="1" dirty="0">
                <a:solidFill>
                  <a:srgbClr val="0070C0"/>
                </a:solidFill>
              </a:rPr>
              <a:t>    1. Loess : </a:t>
            </a:r>
            <a:r>
              <a:rPr lang="en-US" sz="2800" dirty="0"/>
              <a:t>Loess may be defined as soft silt deposits made by wind.</a:t>
            </a:r>
          </a:p>
          <a:p>
            <a:pPr marL="0" indent="0">
              <a:buNone/>
            </a:pPr>
            <a:r>
              <a:rPr lang="en-US" sz="2800" dirty="0"/>
              <a:t>     </a:t>
            </a:r>
          </a:p>
          <a:p>
            <a:pPr marL="0" indent="0">
              <a:buNone/>
            </a:pPr>
            <a:endParaRPr lang="en-US" sz="2800" dirty="0"/>
          </a:p>
        </p:txBody>
      </p:sp>
      <p:pic>
        <p:nvPicPr>
          <p:cNvPr id="4098" name="Picture 2" descr="C:\Users\balajee\Desktop\image\download.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4119" y="2819400"/>
            <a:ext cx="4733925" cy="4038600"/>
          </a:xfrm>
          <a:prstGeom prst="rect">
            <a:avLst/>
          </a:prstGeom>
          <a:noFill/>
          <a:extLst>
            <a:ext uri="{909E8E84-426E-40DD-AFC4-6F175D3DCCD1}">
              <a14:hiddenFill xmlns:a14="http://schemas.microsoft.com/office/drawing/2010/main" xmlns="">
                <a:solidFill>
                  <a:srgbClr val="FFFFFF"/>
                </a:solidFill>
              </a14:hiddenFill>
            </a:ext>
          </a:extLst>
        </p:spPr>
      </p:pic>
      <p:pic>
        <p:nvPicPr>
          <p:cNvPr id="4099" name="Picture 3" descr="C:\Users\balajee\Desktop\image\download (3).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971623" y="2514600"/>
            <a:ext cx="4147356" cy="420052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7231019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Autofit/>
          </a:bodyPr>
          <a:lstStyle/>
          <a:p>
            <a:pPr marL="0" indent="0">
              <a:buNone/>
            </a:pPr>
            <a:r>
              <a:rPr lang="en-US" sz="2400" b="1" dirty="0" smtClean="0">
                <a:solidFill>
                  <a:srgbClr val="0070C0"/>
                </a:solidFill>
              </a:rPr>
              <a:t>2 Sand dunes : </a:t>
            </a:r>
            <a:r>
              <a:rPr lang="en-US" sz="2400" dirty="0" smtClean="0"/>
              <a:t>The small hills (hillocks) or mounds formed by accumulation of sand in deserts and beach areas are known as sand dunes.</a:t>
            </a:r>
          </a:p>
          <a:p>
            <a:pPr marL="0" indent="0">
              <a:buNone/>
            </a:pPr>
            <a:endParaRPr lang="en-US" sz="2400" b="1" dirty="0" smtClean="0">
              <a:solidFill>
                <a:srgbClr val="0070C0"/>
              </a:solidFill>
            </a:endParaRPr>
          </a:p>
          <a:p>
            <a:pPr marL="0" indent="0">
              <a:buNone/>
            </a:pPr>
            <a:endParaRPr lang="en-US" sz="2400" b="1" dirty="0">
              <a:solidFill>
                <a:srgbClr val="0070C0"/>
              </a:solidFill>
            </a:endParaRPr>
          </a:p>
          <a:p>
            <a:pPr marL="0" indent="0">
              <a:buNone/>
            </a:pPr>
            <a:endParaRPr lang="en-US" sz="2400" b="1" dirty="0" smtClean="0">
              <a:solidFill>
                <a:srgbClr val="0070C0"/>
              </a:solidFill>
            </a:endParaRPr>
          </a:p>
          <a:p>
            <a:pPr marL="0" indent="0">
              <a:buNone/>
            </a:pPr>
            <a:endParaRPr lang="en-US" sz="2400" b="1" dirty="0">
              <a:solidFill>
                <a:srgbClr val="0070C0"/>
              </a:solidFill>
            </a:endParaRPr>
          </a:p>
          <a:p>
            <a:pPr marL="0" indent="0">
              <a:buNone/>
            </a:pPr>
            <a:endParaRPr lang="en-US" sz="2400" b="1" dirty="0" smtClean="0">
              <a:solidFill>
                <a:srgbClr val="0070C0"/>
              </a:solidFill>
            </a:endParaRPr>
          </a:p>
          <a:p>
            <a:pPr marL="0" indent="0">
              <a:buNone/>
            </a:pPr>
            <a:endParaRPr lang="en-US" sz="2400" b="1" dirty="0">
              <a:solidFill>
                <a:srgbClr val="0070C0"/>
              </a:solidFill>
            </a:endParaRPr>
          </a:p>
          <a:p>
            <a:pPr marL="0" indent="0">
              <a:buNone/>
            </a:pPr>
            <a:endParaRPr lang="en-US" sz="2400" b="1" u="sng" dirty="0" smtClean="0"/>
          </a:p>
        </p:txBody>
      </p:sp>
      <p:pic>
        <p:nvPicPr>
          <p:cNvPr id="3074" name="Picture 2" descr="C:\Users\balajee\Desktop\image\download (1).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28600" y="1447800"/>
            <a:ext cx="8763000" cy="52578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6150106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5973763"/>
          </a:xfrm>
        </p:spPr>
        <p:txBody>
          <a:bodyPr>
            <a:normAutofit/>
          </a:bodyPr>
          <a:lstStyle/>
          <a:p>
            <a:pPr marL="0" indent="0">
              <a:buNone/>
            </a:pPr>
            <a:r>
              <a:rPr lang="en-US" sz="2800" b="1" dirty="0" smtClean="0">
                <a:solidFill>
                  <a:srgbClr val="0070C0"/>
                </a:solidFill>
              </a:rPr>
              <a:t>(c</a:t>
            </a:r>
            <a:r>
              <a:rPr lang="en-US" sz="2800" b="1" dirty="0">
                <a:solidFill>
                  <a:srgbClr val="0070C0"/>
                </a:solidFill>
              </a:rPr>
              <a:t>) Glacier Transported Soils (Glacial Drifts) </a:t>
            </a:r>
            <a:r>
              <a:rPr lang="en-US" sz="2800" dirty="0"/>
              <a:t>: “Soils of heterogeneous nature transported and deposited by moving glaciers are known as Glaciers transported soils or Glaciers soils.</a:t>
            </a:r>
          </a:p>
          <a:p>
            <a:pPr marL="0" indent="0">
              <a:buNone/>
            </a:pPr>
            <a:endParaRPr lang="en-US" sz="2800" dirty="0"/>
          </a:p>
        </p:txBody>
      </p:sp>
      <p:pic>
        <p:nvPicPr>
          <p:cNvPr id="6146" name="Picture 2" descr="C:\Users\balajee\Desktop\image\images.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2057400"/>
            <a:ext cx="9144000" cy="48006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6710806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0"/>
            <a:ext cx="9067800" cy="6705600"/>
          </a:xfrm>
        </p:spPr>
        <p:txBody>
          <a:bodyPr/>
          <a:lstStyle/>
          <a:p>
            <a:pPr marL="0" indent="0">
              <a:buNone/>
            </a:pPr>
            <a:r>
              <a:rPr lang="en-US" b="1" dirty="0">
                <a:solidFill>
                  <a:srgbClr val="0070C0"/>
                </a:solidFill>
              </a:rPr>
              <a:t>(d) Gravity Deposited Soils </a:t>
            </a:r>
            <a:r>
              <a:rPr lang="en-US" dirty="0"/>
              <a:t>: Soil rock fragments transported through short distances under the action of gravity and deposited at the foot of cliffs or steep slopes are known as gravity deposited soils. </a:t>
            </a:r>
            <a:endParaRPr lang="en-US" dirty="0" smtClean="0"/>
          </a:p>
          <a:p>
            <a:pPr marL="0" indent="0">
              <a:buNone/>
            </a:pPr>
            <a:endParaRPr lang="en-US" dirty="0"/>
          </a:p>
          <a:p>
            <a:pPr marL="0" indent="0">
              <a:buNone/>
            </a:pPr>
            <a:r>
              <a:rPr lang="en-US" dirty="0"/>
              <a:t>        </a:t>
            </a:r>
            <a:endParaRPr lang="en-US" b="1" u="sng" dirty="0"/>
          </a:p>
          <a:p>
            <a:pPr marL="0" indent="0">
              <a:buNone/>
            </a:pPr>
            <a:endParaRPr lang="en-US" dirty="0"/>
          </a:p>
        </p:txBody>
      </p:sp>
      <p:pic>
        <p:nvPicPr>
          <p:cNvPr id="11266" name="Picture 2" descr="C:\Users\balajee\Desktop\image\geotechnics-applied-geology-ch2-origin-nature-of-soil-14-638.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1905000"/>
            <a:ext cx="9144000" cy="4953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45197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8915400" cy="6781800"/>
          </a:xfrm>
        </p:spPr>
        <p:txBody>
          <a:bodyPr>
            <a:normAutofit fontScale="90000"/>
          </a:bodyPr>
          <a:lstStyle/>
          <a:p>
            <a:pPr algn="l"/>
            <a:r>
              <a:rPr lang="en-US" sz="3600" b="1" i="1" dirty="0">
                <a:solidFill>
                  <a:srgbClr val="FF0000"/>
                </a:solidFill>
              </a:rPr>
              <a:t>Father of Soil Mechanics  </a:t>
            </a:r>
            <a:r>
              <a:rPr lang="en-US" sz="3600" b="1" i="1" dirty="0"/>
              <a:t>Dr. Karl Terzaghi</a:t>
            </a:r>
            <a:br>
              <a:rPr lang="en-US" sz="3600" b="1" i="1" dirty="0"/>
            </a:br>
            <a:r>
              <a:rPr lang="en-US" sz="2700" dirty="0"/>
              <a:t/>
            </a:r>
            <a:br>
              <a:rPr lang="en-US" sz="2700" dirty="0"/>
            </a:br>
            <a:r>
              <a:rPr lang="en-US" sz="3100" b="1" i="1" dirty="0" smtClean="0">
                <a:solidFill>
                  <a:srgbClr val="FF0000"/>
                </a:solidFill>
              </a:rPr>
              <a:t>Soil </a:t>
            </a:r>
            <a:r>
              <a:rPr lang="en-US" sz="3100" b="1" i="1" dirty="0">
                <a:solidFill>
                  <a:srgbClr val="FF0000"/>
                </a:solidFill>
              </a:rPr>
              <a:t>Mechanics</a:t>
            </a:r>
            <a:r>
              <a:rPr lang="en-US" sz="3100" dirty="0" smtClean="0"/>
              <a:t> </a:t>
            </a:r>
            <a:r>
              <a:rPr lang="en-US" sz="2700" dirty="0" smtClean="0"/>
              <a:t>It is defined as the branch of science which deals with the study of soil, its behavior and its application as an engineering material.</a:t>
            </a:r>
            <a:r>
              <a:rPr lang="en-US" sz="2700" dirty="0"/>
              <a:t/>
            </a:r>
            <a:br>
              <a:rPr lang="en-US" sz="2700" dirty="0"/>
            </a:br>
            <a:r>
              <a:rPr lang="en-US" sz="2700" dirty="0" smtClean="0"/>
              <a:t>                 </a:t>
            </a:r>
            <a:r>
              <a:rPr lang="en-US" sz="2700" b="1" i="1" dirty="0" smtClean="0">
                <a:solidFill>
                  <a:srgbClr val="FF0000"/>
                </a:solidFill>
              </a:rPr>
              <a:t>SOIL ENGINEERING (GEOTECHINCAL ENGINEERING)</a:t>
            </a:r>
            <a:br>
              <a:rPr lang="en-US" sz="2700" b="1" i="1" dirty="0" smtClean="0">
                <a:solidFill>
                  <a:srgbClr val="FF0000"/>
                </a:solidFill>
              </a:rPr>
            </a:br>
            <a:r>
              <a:rPr lang="en-US" sz="2700" dirty="0"/>
              <a:t> </a:t>
            </a:r>
            <a:r>
              <a:rPr lang="en-US" sz="2700" dirty="0" smtClean="0"/>
              <a:t> “ The branch of science which deals with the application of Soil mechanics to solve practical problems is known as Soil Engineering or Geotechnical Engineering.”</a:t>
            </a:r>
            <a:br>
              <a:rPr lang="en-US" sz="2700" dirty="0" smtClean="0"/>
            </a:br>
            <a:r>
              <a:rPr lang="en-US" sz="2700" dirty="0"/>
              <a:t> </a:t>
            </a:r>
            <a:r>
              <a:rPr lang="en-US" sz="2700" dirty="0" smtClean="0"/>
              <a:t>                 </a:t>
            </a:r>
            <a:br>
              <a:rPr lang="en-US" sz="2700" dirty="0" smtClean="0"/>
            </a:br>
            <a:r>
              <a:rPr lang="en-US" sz="2700" dirty="0"/>
              <a:t> </a:t>
            </a:r>
            <a:r>
              <a:rPr lang="en-US" sz="2700" dirty="0" smtClean="0"/>
              <a:t>                         </a:t>
            </a:r>
            <a:r>
              <a:rPr lang="en-US" sz="2700" b="1" i="1" dirty="0" smtClean="0">
                <a:solidFill>
                  <a:srgbClr val="FF0000"/>
                </a:solidFill>
              </a:rPr>
              <a:t>FOUNDATION ENGINEERING</a:t>
            </a:r>
            <a:r>
              <a:rPr lang="en-US" sz="2700" b="1" i="1" dirty="0" smtClean="0"/>
              <a:t/>
            </a:r>
            <a:br>
              <a:rPr lang="en-US" sz="2700" b="1" i="1" dirty="0" smtClean="0"/>
            </a:br>
            <a:r>
              <a:rPr lang="en-US" sz="2700" dirty="0"/>
              <a:t> </a:t>
            </a:r>
            <a:r>
              <a:rPr lang="en-US" sz="2700" dirty="0" smtClean="0"/>
              <a:t> It is defined as “the branch of Civil Engineering, which deals with the design, construction, maintenance and renovation of footings, foundation walls, pile foundation, caissons and other structural members which form the foundation of buildings and other structures.”</a:t>
            </a:r>
            <a:br>
              <a:rPr lang="en-US" sz="2700" dirty="0" smtClean="0"/>
            </a:br>
            <a:r>
              <a:rPr lang="en-US" sz="2200" dirty="0" smtClean="0"/>
              <a:t>              </a:t>
            </a:r>
            <a:endParaRPr lang="en-US" sz="2200" dirty="0"/>
          </a:p>
        </p:txBody>
      </p:sp>
    </p:spTree>
    <p:extLst>
      <p:ext uri="{BB962C8B-B14F-4D97-AF65-F5344CB8AC3E}">
        <p14:creationId xmlns:p14="http://schemas.microsoft.com/office/powerpoint/2010/main" xmlns="" val="19345019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buNone/>
            </a:pPr>
            <a:r>
              <a:rPr lang="en-US" sz="2800" b="1" u="sng" dirty="0">
                <a:solidFill>
                  <a:srgbClr val="0070C0"/>
                </a:solidFill>
              </a:rPr>
              <a:t>ENGINEERING CLASSIFICATION OF SOIL </a:t>
            </a:r>
          </a:p>
          <a:p>
            <a:pPr marL="0" indent="0">
              <a:buNone/>
            </a:pPr>
            <a:r>
              <a:rPr lang="en-US" sz="2800" dirty="0"/>
              <a:t>Based on the engineering  classification, soil may be grouped as ;</a:t>
            </a:r>
          </a:p>
          <a:p>
            <a:pPr marL="457200" indent="-457200">
              <a:buAutoNum type="arabicParenBoth"/>
            </a:pPr>
            <a:r>
              <a:rPr lang="en-US" sz="2800" dirty="0"/>
              <a:t>Coarse grained soil or Granular soil</a:t>
            </a:r>
          </a:p>
          <a:p>
            <a:pPr marL="457200" indent="-457200">
              <a:buAutoNum type="arabicParenBoth"/>
            </a:pPr>
            <a:r>
              <a:rPr lang="en-US" sz="2800" dirty="0"/>
              <a:t>Fine grained soil or Cohesive soil</a:t>
            </a:r>
          </a:p>
          <a:p>
            <a:pPr marL="457200" indent="-457200">
              <a:buAutoNum type="arabicParenBoth"/>
            </a:pPr>
            <a:r>
              <a:rPr lang="en-US" sz="2800" dirty="0"/>
              <a:t>Organic </a:t>
            </a:r>
            <a:r>
              <a:rPr lang="en-US" sz="2800" dirty="0" smtClean="0"/>
              <a:t>soil</a:t>
            </a:r>
          </a:p>
          <a:p>
            <a:pPr marL="0" indent="0">
              <a:buNone/>
            </a:pPr>
            <a:endParaRPr lang="en-US" sz="2800" dirty="0" smtClean="0"/>
          </a:p>
          <a:p>
            <a:pPr marL="0" indent="0">
              <a:buNone/>
            </a:pPr>
            <a:r>
              <a:rPr lang="en-US" sz="2800" b="1" dirty="0" smtClean="0">
                <a:solidFill>
                  <a:srgbClr val="0070C0"/>
                </a:solidFill>
              </a:rPr>
              <a:t>(</a:t>
            </a:r>
            <a:r>
              <a:rPr lang="en-US" sz="2800" b="1" dirty="0">
                <a:solidFill>
                  <a:srgbClr val="0070C0"/>
                </a:solidFill>
              </a:rPr>
              <a:t>1) Coarse grained soil </a:t>
            </a:r>
            <a:r>
              <a:rPr lang="en-US" sz="2800" dirty="0"/>
              <a:t>: The soil which consists of coarser size particles . and hard rock particles and 50% or more of the total material (soil) by weight is retained on 75 micron IS sieve. Sand, gravel, cobbles are the common examples of coarse grained soil. A granular soil has the following significant engineering </a:t>
            </a:r>
            <a:r>
              <a:rPr lang="en-US" sz="2800" dirty="0" smtClean="0"/>
              <a:t>properties.</a:t>
            </a:r>
            <a:endParaRPr lang="en-US" sz="2800" dirty="0"/>
          </a:p>
          <a:p>
            <a:pPr marL="0" indent="0">
              <a:buNone/>
            </a:pPr>
            <a:endParaRPr lang="en-US" sz="2800" dirty="0"/>
          </a:p>
          <a:p>
            <a:pPr marL="0" indent="0">
              <a:buNone/>
            </a:pPr>
            <a:endParaRPr lang="en-US" dirty="0"/>
          </a:p>
        </p:txBody>
      </p:sp>
    </p:spTree>
    <p:extLst>
      <p:ext uri="{BB962C8B-B14F-4D97-AF65-F5344CB8AC3E}">
        <p14:creationId xmlns:p14="http://schemas.microsoft.com/office/powerpoint/2010/main" xmlns="" val="30251054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991600" cy="6705600"/>
          </a:xfrm>
        </p:spPr>
        <p:txBody>
          <a:bodyPr>
            <a:normAutofit/>
          </a:bodyPr>
          <a:lstStyle/>
          <a:p>
            <a:pPr marL="0" indent="0">
              <a:buNone/>
            </a:pPr>
            <a:r>
              <a:rPr lang="en-US" sz="2400" dirty="0" smtClean="0"/>
              <a:t>(a) It is an excellent foundation material</a:t>
            </a:r>
          </a:p>
          <a:p>
            <a:pPr marL="0" indent="0">
              <a:buNone/>
            </a:pPr>
            <a:r>
              <a:rPr lang="en-US" sz="2400" dirty="0" smtClean="0"/>
              <a:t>(b) It is the best embankment material</a:t>
            </a:r>
          </a:p>
          <a:p>
            <a:pPr marL="0" indent="0">
              <a:buNone/>
            </a:pPr>
            <a:r>
              <a:rPr lang="en-US" sz="2400" dirty="0" smtClean="0"/>
              <a:t>(c) it is the best backfill material for retaining walls</a:t>
            </a:r>
          </a:p>
          <a:p>
            <a:pPr marL="0" indent="0">
              <a:buNone/>
            </a:pPr>
            <a:endParaRPr lang="en-US" sz="2400" dirty="0"/>
          </a:p>
          <a:p>
            <a:pPr marL="0" indent="0">
              <a:buNone/>
            </a:pPr>
            <a:r>
              <a:rPr lang="en-US" sz="2800" b="1" dirty="0" smtClean="0">
                <a:solidFill>
                  <a:srgbClr val="0070C0"/>
                </a:solidFill>
              </a:rPr>
              <a:t>(2) Fine grained Soil : </a:t>
            </a:r>
            <a:r>
              <a:rPr lang="en-US" sz="2400" dirty="0" smtClean="0"/>
              <a:t>The soil which consists of finer size particles or fine grains is termed as fine grained soil.</a:t>
            </a:r>
            <a:r>
              <a:rPr lang="en-US" sz="2400" dirty="0"/>
              <a:t> </a:t>
            </a:r>
            <a:r>
              <a:rPr lang="en-US" sz="2400" dirty="0" smtClean="0"/>
              <a:t>In this type of soil, more than 50% of the total material passes 75 micron IS Sieve. Fine grained soils have following significant engineering properties.</a:t>
            </a:r>
          </a:p>
          <a:p>
            <a:pPr marL="0" indent="0">
              <a:buNone/>
            </a:pPr>
            <a:r>
              <a:rPr lang="en-US" sz="2400" dirty="0" smtClean="0"/>
              <a:t>1. It possesses lo shear strength </a:t>
            </a:r>
          </a:p>
          <a:p>
            <a:pPr marL="0" indent="0">
              <a:buNone/>
            </a:pPr>
            <a:r>
              <a:rPr lang="en-US" sz="2400" dirty="0" smtClean="0"/>
              <a:t>2. It is plastic and compressible</a:t>
            </a:r>
          </a:p>
          <a:p>
            <a:pPr marL="0" indent="0">
              <a:buNone/>
            </a:pPr>
            <a:r>
              <a:rPr lang="en-US" sz="2400" dirty="0" smtClean="0"/>
              <a:t>3. It is impervious practically</a:t>
            </a:r>
          </a:p>
          <a:p>
            <a:pPr marL="0" indent="0">
              <a:buNone/>
            </a:pPr>
            <a:r>
              <a:rPr lang="en-US" sz="2400" dirty="0" smtClean="0"/>
              <a:t>4. It shrinks upon drying and expands upon wetting.</a:t>
            </a:r>
          </a:p>
          <a:p>
            <a:pPr marL="0" indent="0">
              <a:buNone/>
            </a:pPr>
            <a:r>
              <a:rPr lang="en-US" sz="2800" b="1" dirty="0" smtClean="0">
                <a:solidFill>
                  <a:srgbClr val="0070C0"/>
                </a:solidFill>
              </a:rPr>
              <a:t>(3) Organic Soil : </a:t>
            </a:r>
            <a:r>
              <a:rPr lang="en-US" sz="2400" dirty="0" smtClean="0"/>
              <a:t>The soil which contains a large percentage of organic matter and particles of decomposed vegetation matter is known as organic soil.</a:t>
            </a:r>
          </a:p>
          <a:p>
            <a:endParaRPr lang="en-US" sz="2400" dirty="0" smtClean="0"/>
          </a:p>
        </p:txBody>
      </p:sp>
    </p:spTree>
    <p:extLst>
      <p:ext uri="{BB962C8B-B14F-4D97-AF65-F5344CB8AC3E}">
        <p14:creationId xmlns:p14="http://schemas.microsoft.com/office/powerpoint/2010/main" xmlns="" val="39029786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
            <a:ext cx="8839200" cy="6629400"/>
          </a:xfrm>
        </p:spPr>
        <p:txBody>
          <a:bodyPr>
            <a:normAutofit/>
          </a:bodyPr>
          <a:lstStyle/>
          <a:p>
            <a:r>
              <a:rPr lang="en-US" sz="2400" dirty="0" smtClean="0"/>
              <a:t>The significant engineering properties of organic soils are :</a:t>
            </a:r>
          </a:p>
          <a:p>
            <a:r>
              <a:rPr lang="en-US" sz="2400" dirty="0" smtClean="0"/>
              <a:t>1. It has a low shear strength.</a:t>
            </a:r>
          </a:p>
          <a:p>
            <a:r>
              <a:rPr lang="en-US" sz="2400" dirty="0" smtClean="0"/>
              <a:t>2. it is often permeable.</a:t>
            </a:r>
          </a:p>
          <a:p>
            <a:r>
              <a:rPr lang="en-US" sz="2400" dirty="0" smtClean="0"/>
              <a:t>3. it is highly compressible.</a:t>
            </a:r>
          </a:p>
          <a:p>
            <a:r>
              <a:rPr lang="en-US" sz="2400" dirty="0" smtClean="0"/>
              <a:t>4. It is the poorest foundation material.</a:t>
            </a:r>
          </a:p>
          <a:p>
            <a:pPr marL="0" indent="0">
              <a:buNone/>
            </a:pPr>
            <a:r>
              <a:rPr lang="en-US" sz="2800" b="1" dirty="0" smtClean="0">
                <a:solidFill>
                  <a:srgbClr val="0070C0"/>
                </a:solidFill>
              </a:rPr>
              <a:t>      </a:t>
            </a:r>
            <a:r>
              <a:rPr lang="en-US" sz="2800" b="1" u="sng" dirty="0" smtClean="0">
                <a:solidFill>
                  <a:srgbClr val="0070C0"/>
                </a:solidFill>
              </a:rPr>
              <a:t>SOIL PROFILE</a:t>
            </a:r>
          </a:p>
          <a:p>
            <a:r>
              <a:rPr lang="en-US" sz="2800" dirty="0" smtClean="0"/>
              <a:t>A soil profile is a vertical section through the ground along the line of exploration depicting different soil layers.</a:t>
            </a:r>
          </a:p>
          <a:p>
            <a:r>
              <a:rPr lang="en-US" sz="2800" dirty="0" smtClean="0"/>
              <a:t>Engineering Significance of Soil Profile : </a:t>
            </a:r>
          </a:p>
          <a:p>
            <a:r>
              <a:rPr lang="en-US" sz="2800" dirty="0" smtClean="0"/>
              <a:t>1. It is gives the type and nature of different soil layers present in the entire soil strata</a:t>
            </a:r>
          </a:p>
          <a:p>
            <a:r>
              <a:rPr lang="en-US" sz="2800" dirty="0" smtClean="0"/>
              <a:t>2. It show the thickness and sequence of individual soil strata.</a:t>
            </a:r>
          </a:p>
          <a:p>
            <a:pPr marL="0" indent="0">
              <a:buNone/>
            </a:pPr>
            <a:endParaRPr lang="en-US" sz="2800" dirty="0"/>
          </a:p>
        </p:txBody>
      </p:sp>
    </p:spTree>
    <p:extLst>
      <p:ext uri="{BB962C8B-B14F-4D97-AF65-F5344CB8AC3E}">
        <p14:creationId xmlns:p14="http://schemas.microsoft.com/office/powerpoint/2010/main" xmlns="" val="38238363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descr="C:\Users\balajee\Desktop\image\Soil+Profile,+continued.jpg"/>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0" y="0"/>
            <a:ext cx="9143999" cy="6858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2698836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r>
              <a:rPr lang="en-US" dirty="0"/>
              <a:t>3. It indicates the position of water table.</a:t>
            </a:r>
          </a:p>
          <a:p>
            <a:r>
              <a:rPr lang="en-US" dirty="0"/>
              <a:t>4. It indicates the deposition of different soil material by weathering agencies on the original soil deposit.</a:t>
            </a:r>
          </a:p>
          <a:p>
            <a:r>
              <a:rPr lang="en-US" dirty="0"/>
              <a:t>5. It indicates hardness or softness of strata at respective depths.</a:t>
            </a:r>
          </a:p>
          <a:p>
            <a:r>
              <a:rPr lang="en-US" dirty="0"/>
              <a:t>6. it gives the rough idea of foundation depth at which soil of sufficient bearing capacity is available for construction purpose</a:t>
            </a:r>
          </a:p>
          <a:p>
            <a:r>
              <a:rPr lang="en-US" dirty="0"/>
              <a:t>7. It gives the position, where sample is taken, whether disturbed or undisturbed.</a:t>
            </a:r>
          </a:p>
          <a:p>
            <a:pPr marL="0" indent="0">
              <a:buNone/>
            </a:pPr>
            <a:endParaRPr lang="en-US" dirty="0"/>
          </a:p>
        </p:txBody>
      </p:sp>
    </p:spTree>
    <p:extLst>
      <p:ext uri="{BB962C8B-B14F-4D97-AF65-F5344CB8AC3E}">
        <p14:creationId xmlns:p14="http://schemas.microsoft.com/office/powerpoint/2010/main" xmlns="" val="20269246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lnSpcReduction="10000"/>
          </a:bodyPr>
          <a:lstStyle/>
          <a:p>
            <a:r>
              <a:rPr lang="en-US" b="1" i="1" u="sng" dirty="0" smtClean="0">
                <a:solidFill>
                  <a:srgbClr val="0070C0"/>
                </a:solidFill>
              </a:rPr>
              <a:t>BLACK COTTON SOILS :</a:t>
            </a:r>
          </a:p>
          <a:p>
            <a:r>
              <a:rPr lang="en-US" sz="2600" dirty="0" smtClean="0"/>
              <a:t>Properties of Black Cotton Soils :</a:t>
            </a:r>
          </a:p>
          <a:p>
            <a:r>
              <a:rPr lang="en-US" sz="2600" dirty="0" smtClean="0"/>
              <a:t>1. Black cotton soils chiefly consist of clay mineral </a:t>
            </a:r>
            <a:r>
              <a:rPr lang="en-US" sz="2600" dirty="0" err="1" smtClean="0"/>
              <a:t>montmorillionite</a:t>
            </a:r>
            <a:r>
              <a:rPr lang="en-US" sz="2600" dirty="0" smtClean="0"/>
              <a:t>.</a:t>
            </a:r>
          </a:p>
          <a:p>
            <a:r>
              <a:rPr lang="en-US" sz="2600" dirty="0" smtClean="0"/>
              <a:t>2. These soil range from light  grey to dark grey and black in </a:t>
            </a:r>
            <a:r>
              <a:rPr lang="en-US" sz="2600" dirty="0" err="1" smtClean="0"/>
              <a:t>colour</a:t>
            </a:r>
            <a:r>
              <a:rPr lang="en-US" sz="2600" dirty="0" smtClean="0"/>
              <a:t>.</a:t>
            </a:r>
          </a:p>
          <a:p>
            <a:r>
              <a:rPr lang="en-US" sz="2600" dirty="0" smtClean="0"/>
              <a:t>3. They are highly expansive in nature.</a:t>
            </a:r>
          </a:p>
          <a:p>
            <a:r>
              <a:rPr lang="en-US" sz="2600" dirty="0" smtClean="0"/>
              <a:t>4. The underlying bed rock for black cotton soils is basically basalt or trap.</a:t>
            </a:r>
          </a:p>
          <a:p>
            <a:r>
              <a:rPr lang="en-US" sz="2600" dirty="0" smtClean="0"/>
              <a:t>5. Due to expansive nature, these soils are subjected to high shrinkage and swelling on adsorption of water.</a:t>
            </a:r>
          </a:p>
          <a:p>
            <a:r>
              <a:rPr lang="en-US" sz="2600" dirty="0" smtClean="0"/>
              <a:t>6. Black cotton soils show polygonal cracking after drying. The smaller the polygon, greater is the amount of clay fraction.</a:t>
            </a:r>
          </a:p>
          <a:p>
            <a:r>
              <a:rPr lang="en-US" sz="2600" dirty="0" smtClean="0"/>
              <a:t>7. These are called cotton soil as they are very suitable for growing cotton.</a:t>
            </a:r>
          </a:p>
        </p:txBody>
      </p:sp>
    </p:spTree>
    <p:extLst>
      <p:ext uri="{BB962C8B-B14F-4D97-AF65-F5344CB8AC3E}">
        <p14:creationId xmlns:p14="http://schemas.microsoft.com/office/powerpoint/2010/main" xmlns="" val="33082942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122" name="Picture 2" descr="C:\Users\balajee\Desktop\image\download (5).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 y="0"/>
            <a:ext cx="4800599" cy="6858000"/>
          </a:xfrm>
          <a:prstGeom prst="rect">
            <a:avLst/>
          </a:prstGeom>
          <a:noFill/>
          <a:extLst>
            <a:ext uri="{909E8E84-426E-40DD-AFC4-6F175D3DCCD1}">
              <a14:hiddenFill xmlns:a14="http://schemas.microsoft.com/office/drawing/2010/main" xmlns="">
                <a:solidFill>
                  <a:srgbClr val="FFFFFF"/>
                </a:solidFill>
              </a14:hiddenFill>
            </a:ext>
          </a:extLst>
        </p:spPr>
      </p:pic>
      <p:pic>
        <p:nvPicPr>
          <p:cNvPr id="5123" name="Picture 3" descr="C:\Users\balajee\Desktop\image\download (4).jpg"/>
          <p:cNvPicPr>
            <a:picLocks noGrp="1" noChangeAspect="1" noChangeArrowheads="1"/>
          </p:cNvPicPr>
          <p:nvPr>
            <p:ph idx="1"/>
          </p:nvPr>
        </p:nvPicPr>
        <p:blipFill>
          <a:blip r:embed="rId3">
            <a:extLst>
              <a:ext uri="{28A0092B-C50C-407E-A947-70E740481C1C}">
                <a14:useLocalDpi xmlns:a14="http://schemas.microsoft.com/office/drawing/2010/main" xmlns="" val="0"/>
              </a:ext>
            </a:extLst>
          </a:blip>
          <a:srcRect/>
          <a:stretch>
            <a:fillRect/>
          </a:stretch>
        </p:blipFill>
        <p:spPr bwMode="auto">
          <a:xfrm>
            <a:off x="4502766" y="0"/>
            <a:ext cx="4619625" cy="6781799"/>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0131932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rgbClr val="A6BDE7"/>
            </a:gs>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r>
              <a:rPr lang="en-US" b="1" u="sng" dirty="0">
                <a:solidFill>
                  <a:srgbClr val="0070C0"/>
                </a:solidFill>
              </a:rPr>
              <a:t>NAMES OF ORGANISATIONS DEALING WITH SOIL WORK IN INDIA</a:t>
            </a:r>
          </a:p>
          <a:p>
            <a:r>
              <a:rPr lang="en-US" dirty="0"/>
              <a:t>1. Central Soil Salinity Research Institute, </a:t>
            </a:r>
            <a:r>
              <a:rPr lang="en-US" dirty="0" err="1"/>
              <a:t>Karnal</a:t>
            </a:r>
            <a:r>
              <a:rPr lang="en-US" dirty="0"/>
              <a:t> (Haryana)</a:t>
            </a:r>
          </a:p>
          <a:p>
            <a:r>
              <a:rPr lang="en-US" dirty="0"/>
              <a:t>2. Central Soil and Material Research Station, New Delhi.</a:t>
            </a:r>
          </a:p>
          <a:p>
            <a:r>
              <a:rPr lang="en-US" dirty="0"/>
              <a:t>3. Central Soil and Water Conservation Research and Training Institute, Dehradun (</a:t>
            </a:r>
            <a:r>
              <a:rPr lang="en-US" dirty="0" err="1"/>
              <a:t>Uttrakhand</a:t>
            </a:r>
            <a:r>
              <a:rPr lang="en-US" dirty="0"/>
              <a:t>)</a:t>
            </a:r>
          </a:p>
          <a:p>
            <a:r>
              <a:rPr lang="en-US" dirty="0"/>
              <a:t>4. Central Road Research Institute, </a:t>
            </a:r>
            <a:r>
              <a:rPr lang="en-US" dirty="0" err="1"/>
              <a:t>Okhla</a:t>
            </a:r>
            <a:r>
              <a:rPr lang="en-US" dirty="0"/>
              <a:t> (New Delhi).</a:t>
            </a:r>
          </a:p>
          <a:p>
            <a:r>
              <a:rPr lang="en-US" dirty="0"/>
              <a:t>5. Indian Agricultural Research Institute, New </a:t>
            </a:r>
            <a:r>
              <a:rPr lang="en-US" dirty="0" smtClean="0"/>
              <a:t>Delhi.</a:t>
            </a:r>
            <a:endParaRPr lang="en-US" dirty="0"/>
          </a:p>
          <a:p>
            <a:pPr marL="0" indent="0">
              <a:buNone/>
            </a:pPr>
            <a:endParaRPr lang="en-US" dirty="0"/>
          </a:p>
        </p:txBody>
      </p:sp>
    </p:spTree>
    <p:extLst>
      <p:ext uri="{BB962C8B-B14F-4D97-AF65-F5344CB8AC3E}">
        <p14:creationId xmlns:p14="http://schemas.microsoft.com/office/powerpoint/2010/main" xmlns="" val="11948507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Chapter 2</a:t>
            </a:r>
            <a:endParaRPr lang="en-US" dirty="0"/>
          </a:p>
        </p:txBody>
      </p:sp>
    </p:spTree>
    <p:extLst>
      <p:ext uri="{BB962C8B-B14F-4D97-AF65-F5344CB8AC3E}">
        <p14:creationId xmlns:p14="http://schemas.microsoft.com/office/powerpoint/2010/main" xmlns="" val="12337439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
            <a:ext cx="8458200" cy="6629400"/>
          </a:xfrm>
        </p:spPr>
        <p:txBody>
          <a:bodyPr/>
          <a:lstStyle/>
          <a:p>
            <a:pPr marL="0" indent="0">
              <a:buNone/>
            </a:pPr>
            <a:r>
              <a:rPr lang="en-US" b="1" dirty="0" smtClean="0">
                <a:solidFill>
                  <a:srgbClr val="FF0000"/>
                </a:solidFill>
                <a:latin typeface="Times New Roman" pitchFamily="18" charset="0"/>
                <a:cs typeface="Times New Roman" pitchFamily="18" charset="0"/>
              </a:rPr>
              <a:t>CONSTITUTE OF SOIL</a:t>
            </a:r>
            <a:endParaRPr lang="en-US" sz="1800" b="1" dirty="0">
              <a:solidFill>
                <a:srgbClr val="FF0000"/>
              </a:solidFill>
              <a:latin typeface="Times New Roman" pitchFamily="18" charset="0"/>
              <a:cs typeface="Times New Roman" pitchFamily="18" charset="0"/>
            </a:endParaRPr>
          </a:p>
          <a:p>
            <a:pPr marL="0" indent="0">
              <a:buNone/>
            </a:pPr>
            <a:r>
              <a:rPr lang="en-US" sz="2800" dirty="0" smtClean="0">
                <a:latin typeface="Times New Roman" pitchFamily="18" charset="0"/>
                <a:cs typeface="Times New Roman" pitchFamily="18" charset="0"/>
              </a:rPr>
              <a:t>Soil consists of three constitute, </a:t>
            </a:r>
            <a:r>
              <a:rPr lang="en-US" sz="2800" dirty="0" err="1" smtClean="0">
                <a:latin typeface="Times New Roman" pitchFamily="18" charset="0"/>
                <a:cs typeface="Times New Roman" pitchFamily="18" charset="0"/>
              </a:rPr>
              <a:t>viz</a:t>
            </a:r>
            <a:r>
              <a:rPr lang="en-US" sz="2800" dirty="0" smtClean="0">
                <a:latin typeface="Times New Roman" pitchFamily="18" charset="0"/>
                <a:cs typeface="Times New Roman" pitchFamily="18" charset="0"/>
              </a:rPr>
              <a:t> solid particles, air and water which blended together to form a complete material</a:t>
            </a:r>
          </a:p>
          <a:p>
            <a:pPr marL="0" indent="0">
              <a:buNone/>
            </a:pPr>
            <a:r>
              <a:rPr lang="en-US" sz="2800" dirty="0">
                <a:solidFill>
                  <a:srgbClr val="FF0000"/>
                </a:solidFill>
                <a:latin typeface="Times New Roman" pitchFamily="18" charset="0"/>
                <a:cs typeface="Times New Roman" pitchFamily="18" charset="0"/>
              </a:rPr>
              <a:t>PHASE DIAGRAM FOR SOIL</a:t>
            </a:r>
          </a:p>
          <a:p>
            <a:pPr marL="0" indent="0">
              <a:buNone/>
            </a:pPr>
            <a:r>
              <a:rPr lang="en-US" sz="2800" dirty="0">
                <a:latin typeface="Times New Roman" pitchFamily="18" charset="0"/>
                <a:cs typeface="Times New Roman" pitchFamily="18" charset="0"/>
              </a:rPr>
              <a:t>The diagram which represents the different constitute of soil separately for easy understanding is termed as phase diagram</a:t>
            </a:r>
          </a:p>
          <a:p>
            <a:pPr marL="0" indent="0">
              <a:buNone/>
            </a:pPr>
            <a:r>
              <a:rPr lang="en-US" sz="2800" dirty="0">
                <a:solidFill>
                  <a:srgbClr val="FF0000"/>
                </a:solidFill>
                <a:latin typeface="Times New Roman" pitchFamily="18" charset="0"/>
                <a:cs typeface="Times New Roman" pitchFamily="18" charset="0"/>
              </a:rPr>
              <a:t>THREE PHASE DIAGRAM</a:t>
            </a:r>
          </a:p>
          <a:p>
            <a:pPr marL="0" indent="0">
              <a:buNone/>
            </a:pPr>
            <a:r>
              <a:rPr lang="en-US" sz="2800" dirty="0">
                <a:latin typeface="Times New Roman" pitchFamily="18" charset="0"/>
                <a:cs typeface="Times New Roman" pitchFamily="18" charset="0"/>
              </a:rPr>
              <a:t>The diagram which represent the three constitute of soil i.e. solids, air and water is known as three phase diagram</a:t>
            </a:r>
          </a:p>
          <a:p>
            <a:pPr marL="0" indent="0">
              <a:buNone/>
            </a:pPr>
            <a:r>
              <a:rPr lang="en-US" sz="2800" dirty="0"/>
              <a:t>      </a:t>
            </a:r>
            <a:endParaRPr lang="en-US" sz="2800" dirty="0">
              <a:latin typeface="Times New Roman" pitchFamily="18" charset="0"/>
              <a:cs typeface="Times New Roman" pitchFamily="18" charset="0"/>
            </a:endParaRPr>
          </a:p>
          <a:p>
            <a:pPr marL="0" indent="0">
              <a:buNone/>
            </a:pPr>
            <a:endParaRPr lang="en-US"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36052886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9067800" cy="6705600"/>
          </a:xfrm>
        </p:spPr>
        <p:txBody>
          <a:bodyPr/>
          <a:lstStyle/>
          <a:p>
            <a:pPr marL="0" indent="0">
              <a:buNone/>
            </a:pPr>
            <a:r>
              <a:rPr lang="en-US" b="1" i="1" dirty="0" smtClean="0">
                <a:solidFill>
                  <a:srgbClr val="FF0000"/>
                </a:solidFill>
              </a:rPr>
              <a:t>APPLICATION </a:t>
            </a:r>
            <a:r>
              <a:rPr lang="en-US" b="1" i="1" dirty="0">
                <a:solidFill>
                  <a:srgbClr val="FF0000"/>
                </a:solidFill>
              </a:rPr>
              <a:t>OF SOIL ENGINEERING</a:t>
            </a:r>
            <a:br>
              <a:rPr lang="en-US" b="1" i="1" dirty="0">
                <a:solidFill>
                  <a:srgbClr val="FF0000"/>
                </a:solidFill>
              </a:rPr>
            </a:br>
            <a:r>
              <a:rPr lang="en-US" dirty="0"/>
              <a:t>The fundamental role of Soil in Soil Engineering can be discussed;</a:t>
            </a:r>
            <a:br>
              <a:rPr lang="en-US" dirty="0"/>
            </a:br>
            <a:r>
              <a:rPr lang="en-US" dirty="0"/>
              <a:t>(1)   as a foundation material</a:t>
            </a:r>
            <a:br>
              <a:rPr lang="en-US" dirty="0"/>
            </a:br>
            <a:r>
              <a:rPr lang="en-US" dirty="0"/>
              <a:t>(2)   as a construction material</a:t>
            </a:r>
          </a:p>
        </p:txBody>
      </p:sp>
    </p:spTree>
    <p:extLst>
      <p:ext uri="{BB962C8B-B14F-4D97-AF65-F5344CB8AC3E}">
        <p14:creationId xmlns:p14="http://schemas.microsoft.com/office/powerpoint/2010/main" xmlns="" val="104571503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
            <a:ext cx="9144000" cy="6781800"/>
          </a:xfrm>
        </p:spPr>
        <p:txBody>
          <a:bodyPr>
            <a:normAutofit/>
          </a:bodyPr>
          <a:lstStyle/>
          <a:p>
            <a:pPr marL="0" indent="0">
              <a:buNone/>
            </a:pPr>
            <a:endParaRPr lang="en-US" sz="2800" dirty="0"/>
          </a:p>
        </p:txBody>
      </p:sp>
      <p:pic>
        <p:nvPicPr>
          <p:cNvPr id="7170" name="Picture 2" descr="C:\Users\balajee\Desktop\image\Module 1 Lesson 2 Fig.2.1(a).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856096" y="0"/>
            <a:ext cx="4972050" cy="681535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60650702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pPr marL="0" indent="0">
              <a:buNone/>
            </a:pPr>
            <a:r>
              <a:rPr lang="en-US" dirty="0" smtClean="0"/>
              <a:t> </a:t>
            </a:r>
            <a:r>
              <a:rPr lang="en-US" sz="2800" b="1" dirty="0" smtClean="0">
                <a:solidFill>
                  <a:srgbClr val="FF0000"/>
                </a:solidFill>
                <a:latin typeface="Times New Roman" pitchFamily="18" charset="0"/>
                <a:cs typeface="Times New Roman" pitchFamily="18" charset="0"/>
              </a:rPr>
              <a:t>TWO </a:t>
            </a:r>
            <a:r>
              <a:rPr lang="en-US" sz="2800" b="1" dirty="0">
                <a:solidFill>
                  <a:srgbClr val="FF0000"/>
                </a:solidFill>
                <a:latin typeface="Times New Roman" pitchFamily="18" charset="0"/>
                <a:cs typeface="Times New Roman" pitchFamily="18" charset="0"/>
              </a:rPr>
              <a:t>PHASE DIAGRAM: </a:t>
            </a:r>
          </a:p>
          <a:p>
            <a:pPr marL="0" indent="0">
              <a:buNone/>
            </a:pPr>
            <a:r>
              <a:rPr lang="en-US" sz="2800" dirty="0">
                <a:latin typeface="Times New Roman" pitchFamily="18" charset="0"/>
                <a:cs typeface="Times New Roman" pitchFamily="18" charset="0"/>
              </a:rPr>
              <a:t>The diagram which represent only two constitute of soil is termed as two phase diagram.</a:t>
            </a:r>
            <a:endParaRPr lang="en-US" sz="2800" dirty="0"/>
          </a:p>
          <a:p>
            <a:pPr marL="0" indent="0">
              <a:buNone/>
            </a:pPr>
            <a:r>
              <a:rPr lang="en-US" sz="2800" dirty="0">
                <a:latin typeface="Times New Roman" pitchFamily="18" charset="0"/>
                <a:cs typeface="Times New Roman" pitchFamily="18" charset="0"/>
              </a:rPr>
              <a:t>Although soil is three phase system, it becomes a two phase system in following to cases</a:t>
            </a:r>
          </a:p>
          <a:p>
            <a:pPr marL="571500" indent="-571500">
              <a:buFont typeface="+mj-lt"/>
              <a:buAutoNum type="romanLcPeriod"/>
            </a:pPr>
            <a:r>
              <a:rPr lang="en-US" sz="2800" dirty="0">
                <a:latin typeface="Times New Roman" pitchFamily="18" charset="0"/>
                <a:cs typeface="Times New Roman" pitchFamily="18" charset="0"/>
              </a:rPr>
              <a:t>Soil is absolutely dry: In this case soil mass consists only soil grain and air</a:t>
            </a:r>
          </a:p>
          <a:p>
            <a:pPr marL="571500" indent="-571500">
              <a:buFont typeface="+mj-lt"/>
              <a:buAutoNum type="romanLcPeriod"/>
            </a:pPr>
            <a:r>
              <a:rPr lang="en-US" sz="2800" dirty="0">
                <a:latin typeface="Times New Roman" pitchFamily="18" charset="0"/>
                <a:cs typeface="Times New Roman" pitchFamily="18" charset="0"/>
              </a:rPr>
              <a:t>Soil is fully saturated: In this phase soil mass consist soil grain and water.</a:t>
            </a:r>
          </a:p>
          <a:p>
            <a:pPr marL="0" indent="0">
              <a:buNone/>
            </a:pPr>
            <a:r>
              <a:rPr lang="en-US" sz="2800" dirty="0">
                <a:latin typeface="Times New Roman" pitchFamily="18" charset="0"/>
                <a:cs typeface="Times New Roman" pitchFamily="18" charset="0"/>
              </a:rPr>
              <a:t> </a:t>
            </a:r>
            <a:endParaRPr lang="en-US" sz="2800" dirty="0"/>
          </a:p>
          <a:p>
            <a:pPr marL="0" indent="0">
              <a:buNone/>
            </a:pPr>
            <a:endParaRPr lang="en-US" sz="4000" dirty="0">
              <a:latin typeface="Times New Roman" pitchFamily="18" charset="0"/>
              <a:cs typeface="Times New Roman" pitchFamily="18" charset="0"/>
            </a:endParaRPr>
          </a:p>
          <a:p>
            <a:pPr marL="0" indent="0">
              <a:buNone/>
            </a:pPr>
            <a:endParaRPr lang="en-US" sz="4000" dirty="0">
              <a:latin typeface="Times New Roman" pitchFamily="18" charset="0"/>
              <a:cs typeface="Times New Roman" pitchFamily="18" charset="0"/>
            </a:endParaRPr>
          </a:p>
          <a:p>
            <a:pPr marL="0" indent="0">
              <a:buNone/>
            </a:pPr>
            <a:endParaRPr lang="en-US" sz="4000" dirty="0" smtClean="0">
              <a:latin typeface="Times New Roman" pitchFamily="18" charset="0"/>
              <a:cs typeface="Times New Roman" pitchFamily="18" charset="0"/>
            </a:endParaRPr>
          </a:p>
          <a:p>
            <a:pPr marL="0" indent="0">
              <a:buNone/>
            </a:pPr>
            <a:endParaRPr lang="en-US" sz="4000" dirty="0">
              <a:latin typeface="Times New Roman" pitchFamily="18" charset="0"/>
              <a:cs typeface="Times New Roman" pitchFamily="18" charset="0"/>
            </a:endParaRPr>
          </a:p>
        </p:txBody>
      </p:sp>
    </p:spTree>
    <p:extLst>
      <p:ext uri="{BB962C8B-B14F-4D97-AF65-F5344CB8AC3E}">
        <p14:creationId xmlns:p14="http://schemas.microsoft.com/office/powerpoint/2010/main" xmlns="" val="146989235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balajee\Desktop\image\download (1).png"/>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0" y="228600"/>
            <a:ext cx="4572000" cy="5334000"/>
          </a:xfrm>
          <a:prstGeom prst="rect">
            <a:avLst/>
          </a:prstGeom>
          <a:noFill/>
          <a:ln>
            <a:solidFill>
              <a:schemeClr val="tx2">
                <a:lumMod val="60000"/>
                <a:lumOff val="40000"/>
              </a:schemeClr>
            </a:solidFill>
          </a:ln>
          <a:extLst>
            <a:ext uri="{909E8E84-426E-40DD-AFC4-6F175D3DCCD1}">
              <a14:hiddenFill xmlns:a14="http://schemas.microsoft.com/office/drawing/2010/main" xmlns="">
                <a:solidFill>
                  <a:srgbClr val="FFFFFF"/>
                </a:solidFill>
              </a14:hiddenFill>
            </a:ext>
          </a:extLst>
        </p:spPr>
      </p:pic>
      <p:pic>
        <p:nvPicPr>
          <p:cNvPr id="8195" name="Picture 3" descr="C:\Users\balajee\Desktop\image\download.pn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800600" y="228600"/>
            <a:ext cx="4343400" cy="5334000"/>
          </a:xfrm>
          <a:prstGeom prst="rect">
            <a:avLst/>
          </a:prstGeom>
          <a:noFill/>
          <a:ln>
            <a:solidFill>
              <a:srgbClr val="FF0000"/>
            </a:solidFill>
          </a:ln>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3084187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153400" cy="487362"/>
          </a:xfrm>
        </p:spPr>
        <p:txBody>
          <a:bodyPr>
            <a:normAutofit fontScale="90000"/>
          </a:bodyPr>
          <a:lstStyle/>
          <a:p>
            <a:pPr algn="l"/>
            <a:r>
              <a:rPr lang="en-US" sz="2800" b="1" dirty="0" smtClean="0">
                <a:solidFill>
                  <a:schemeClr val="accent2">
                    <a:lumMod val="75000"/>
                  </a:schemeClr>
                </a:solidFill>
              </a:rPr>
              <a:t>SOIL PROPERTIES AND THEIR INTER RELATIONSHIP</a:t>
            </a:r>
            <a:endParaRPr lang="en-US" sz="2800" b="1" dirty="0">
              <a:solidFill>
                <a:schemeClr val="accent2">
                  <a:lumMod val="75000"/>
                </a:schemeClr>
              </a:solidFill>
            </a:endParaRPr>
          </a:p>
        </p:txBody>
      </p:sp>
      <mc:AlternateContent xmlns:mc="http://schemas.openxmlformats.org/markup-compatibility/2006">
        <mc:Choice xmlns:a14="http://schemas.microsoft.com/office/drawing/2010/main" xmlns="" Requires="a14">
          <p:sp>
            <p:nvSpPr>
              <p:cNvPr id="3" name="Content Placeholder 2"/>
              <p:cNvSpPr>
                <a:spLocks noGrp="1"/>
              </p:cNvSpPr>
              <p:nvPr>
                <p:ph idx="1"/>
              </p:nvPr>
            </p:nvSpPr>
            <p:spPr>
              <a:xfrm>
                <a:off x="457200" y="838200"/>
                <a:ext cx="8229600" cy="5715000"/>
              </a:xfrm>
            </p:spPr>
            <p:txBody>
              <a:bodyPr>
                <a:normAutofit/>
              </a:bodyPr>
              <a:lstStyle/>
              <a:p>
                <a:pPr marL="0" indent="0">
                  <a:buNone/>
                </a:pPr>
                <a:r>
                  <a:rPr lang="en-US" sz="2400" b="1" dirty="0" smtClean="0">
                    <a:solidFill>
                      <a:srgbClr val="00B0F0"/>
                    </a:solidFill>
                  </a:rPr>
                  <a:t>VOID RATIO - </a:t>
                </a:r>
                <a:r>
                  <a:rPr lang="en-US" sz="2400" dirty="0" smtClean="0"/>
                  <a:t>It is defined as the ratio of volume of voids to the volume of solids. It is denoted by ‘e’.</a:t>
                </a:r>
              </a:p>
              <a:p>
                <a:pPr marL="0" indent="0">
                  <a:buNone/>
                </a:pPr>
                <a:r>
                  <a:rPr lang="en-US" sz="2400" dirty="0" smtClean="0"/>
                  <a:t>                                       e = </a:t>
                </a:r>
                <a14:m>
                  <m:oMath xmlns:m="http://schemas.openxmlformats.org/officeDocument/2006/math">
                    <m:f>
                      <m:fPr>
                        <m:ctrlPr>
                          <a:rPr lang="en-US" i="1" smtClean="0">
                            <a:latin typeface="Cambria Math"/>
                          </a:rPr>
                        </m:ctrlPr>
                      </m:fPr>
                      <m:num>
                        <m:r>
                          <a:rPr lang="en-US" b="0" i="1" smtClean="0">
                            <a:latin typeface="Cambria Math"/>
                          </a:rPr>
                          <m:t>𝑉𝑣</m:t>
                        </m:r>
                      </m:num>
                      <m:den>
                        <m:r>
                          <a:rPr lang="en-US" b="0" i="1" smtClean="0">
                            <a:latin typeface="Cambria Math"/>
                          </a:rPr>
                          <m:t>𝑉𝑠</m:t>
                        </m:r>
                      </m:den>
                    </m:f>
                  </m:oMath>
                </a14:m>
                <a:endParaRPr lang="en-US" dirty="0" smtClean="0"/>
              </a:p>
              <a:p>
                <a:pPr marL="0" indent="0">
                  <a:buNone/>
                </a:pPr>
                <a:r>
                  <a:rPr lang="en-US" dirty="0" err="1" smtClean="0"/>
                  <a:t>Vv</a:t>
                </a:r>
                <a:r>
                  <a:rPr lang="en-US" dirty="0" smtClean="0"/>
                  <a:t> = volume of void</a:t>
                </a:r>
              </a:p>
              <a:p>
                <a:pPr marL="0" indent="0">
                  <a:buNone/>
                </a:pPr>
                <a:r>
                  <a:rPr lang="en-US" dirty="0" err="1" smtClean="0"/>
                  <a:t>Vs</a:t>
                </a:r>
                <a:r>
                  <a:rPr lang="en-US" dirty="0" smtClean="0"/>
                  <a:t> = volume of solid</a:t>
                </a:r>
              </a:p>
              <a:p>
                <a:pPr marL="0" indent="0">
                  <a:buNone/>
                </a:pPr>
                <a:r>
                  <a:rPr lang="en-US" sz="2400" b="1" dirty="0" smtClean="0">
                    <a:solidFill>
                      <a:srgbClr val="00B0F0"/>
                    </a:solidFill>
                  </a:rPr>
                  <a:t>POROSITY </a:t>
                </a:r>
                <a:r>
                  <a:rPr lang="en-US" sz="2400" b="1" dirty="0" smtClean="0"/>
                  <a:t>– </a:t>
                </a:r>
                <a:r>
                  <a:rPr lang="en-US" sz="2400" dirty="0"/>
                  <a:t>I</a:t>
                </a:r>
                <a:r>
                  <a:rPr lang="en-US" sz="2400" dirty="0" smtClean="0"/>
                  <a:t>t is defined as the ratio of volume of void to the volume of given soil mass. It is denoted by ‘n’.</a:t>
                </a:r>
              </a:p>
              <a:p>
                <a:pPr marL="0" indent="0">
                  <a:buNone/>
                </a:pPr>
                <a:r>
                  <a:rPr lang="en-US" dirty="0"/>
                  <a:t/>
                </a:r>
                <a:r>
                  <a:rPr lang="en-US" dirty="0" smtClean="0"/>
                  <a:t/>
                </a:r>
                <a:r>
                  <a:rPr lang="en-US" sz="2400" dirty="0" smtClean="0"/>
                  <a:t>n = </a:t>
                </a:r>
                <a14:m>
                  <m:oMath xmlns:m="http://schemas.openxmlformats.org/officeDocument/2006/math">
                    <m:f>
                      <m:fPr>
                        <m:ctrlPr>
                          <a:rPr lang="en-US" i="1" smtClean="0">
                            <a:latin typeface="Cambria Math"/>
                          </a:rPr>
                        </m:ctrlPr>
                      </m:fPr>
                      <m:num>
                        <m:r>
                          <a:rPr lang="en-US" b="0" i="1" smtClean="0">
                            <a:latin typeface="Cambria Math"/>
                          </a:rPr>
                          <m:t>𝑉𝑣</m:t>
                        </m:r>
                      </m:num>
                      <m:den>
                        <m:r>
                          <a:rPr lang="en-US" b="0" i="1" smtClean="0">
                            <a:latin typeface="Cambria Math"/>
                          </a:rPr>
                          <m:t>𝑉</m:t>
                        </m:r>
                      </m:den>
                    </m:f>
                  </m:oMath>
                </a14:m>
                <a:r>
                  <a:rPr lang="en-US" b="1" dirty="0" smtClean="0">
                    <a:solidFill>
                      <a:srgbClr val="00B0F0"/>
                    </a:solidFill>
                  </a:rPr>
                  <a:t/>
                </a:r>
              </a:p>
              <a:p>
                <a:pPr marL="0" indent="0">
                  <a:buNone/>
                </a:pPr>
                <a:r>
                  <a:rPr lang="en-US" dirty="0" err="1"/>
                  <a:t>Vv</a:t>
                </a:r>
                <a:r>
                  <a:rPr lang="en-US" dirty="0"/>
                  <a:t> = volume of </a:t>
                </a:r>
                <a:r>
                  <a:rPr lang="en-US" dirty="0" smtClean="0"/>
                  <a:t>void</a:t>
                </a:r>
              </a:p>
              <a:p>
                <a:pPr marL="0" indent="0">
                  <a:buNone/>
                </a:pPr>
                <a:r>
                  <a:rPr lang="en-US" dirty="0" smtClean="0"/>
                  <a:t>V = total volume</a:t>
                </a:r>
                <a:endParaRPr lang="en-US" dirty="0"/>
              </a:p>
              <a:p>
                <a:pPr marL="0" indent="0">
                  <a:buNone/>
                </a:pPr>
                <a:endParaRPr lang="en-US" b="1" dirty="0" smtClean="0">
                  <a:solidFill>
                    <a:srgbClr val="00B0F0"/>
                  </a:solidFill>
                </a:endParaRPr>
              </a:p>
              <a:p>
                <a:pPr marL="0" indent="0">
                  <a:buNone/>
                </a:pPr>
                <a:endParaRPr lang="en-US" b="1" dirty="0" smtClean="0">
                  <a:solidFill>
                    <a:srgbClr val="00B0F0"/>
                  </a:solidFill>
                </a:endParaRPr>
              </a:p>
              <a:p>
                <a:pPr marL="0" indent="0">
                  <a:buNone/>
                </a:pPr>
                <a:endParaRPr lang="en-US" sz="2400" b="1" dirty="0" smtClean="0">
                  <a:solidFill>
                    <a:srgbClr val="00B0F0"/>
                  </a:solidFill>
                </a:endParaRPr>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57200" y="838200"/>
                <a:ext cx="8229600" cy="5715000"/>
              </a:xfrm>
              <a:blipFill rotWithShape="1">
                <a:blip r:embed="rId2"/>
                <a:stretch>
                  <a:fillRect l="-1852" t="-854" b="-29136"/>
                </a:stretch>
              </a:blipFill>
            </p:spPr>
            <p:txBody>
              <a:bodyPr/>
              <a:lstStyle/>
              <a:p>
                <a:r>
                  <a:rPr lang="en-US">
                    <a:noFill/>
                  </a:rPr>
                  <a:t> </a:t>
                </a:r>
              </a:p>
            </p:txBody>
          </p:sp>
        </mc:Fallback>
      </mc:AlternateContent>
    </p:spTree>
    <p:extLst>
      <p:ext uri="{BB962C8B-B14F-4D97-AF65-F5344CB8AC3E}">
        <p14:creationId xmlns:p14="http://schemas.microsoft.com/office/powerpoint/2010/main" xmlns="" val="111701196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xmlns="" Requires="a14">
          <p:sp>
            <p:nvSpPr>
              <p:cNvPr id="3" name="Content Placeholder 2"/>
              <p:cNvSpPr>
                <a:spLocks noGrp="1"/>
              </p:cNvSpPr>
              <p:nvPr>
                <p:ph idx="1"/>
              </p:nvPr>
            </p:nvSpPr>
            <p:spPr>
              <a:xfrm>
                <a:off x="152400" y="76200"/>
                <a:ext cx="8915400" cy="6629400"/>
              </a:xfrm>
            </p:spPr>
            <p:txBody>
              <a:bodyPr>
                <a:normAutofit lnSpcReduction="10000"/>
              </a:bodyPr>
              <a:lstStyle/>
              <a:p>
                <a:pPr marL="0" indent="0">
                  <a:buNone/>
                </a:pPr>
                <a:r>
                  <a:rPr lang="en-US" sz="2400" b="1" dirty="0" smtClean="0">
                    <a:solidFill>
                      <a:srgbClr val="0070C0"/>
                    </a:solidFill>
                  </a:rPr>
                  <a:t>DEGREE OF SATURATION </a:t>
                </a:r>
                <a:r>
                  <a:rPr lang="en-US" sz="2400" dirty="0" smtClean="0"/>
                  <a:t>– </a:t>
                </a:r>
              </a:p>
              <a:p>
                <a:pPr marL="0" indent="0">
                  <a:buNone/>
                </a:pPr>
                <a:r>
                  <a:rPr lang="en-US" sz="2400" dirty="0" smtClean="0"/>
                  <a:t>It is defined as the ratio of volume of water to the volume of  voids. It is denoted by ‘S’.</a:t>
                </a:r>
              </a:p>
              <a:p>
                <a:pPr marL="0" indent="0">
                  <a:buNone/>
                </a:pPr>
                <a:r>
                  <a:rPr lang="en-US" sz="2400" dirty="0"/>
                  <a:t/>
                </a:r>
                <a:r>
                  <a:rPr lang="en-US" sz="2400" dirty="0" smtClean="0"/>
                  <a:t>                                 S = </a:t>
                </a:r>
                <a14:m>
                  <m:oMath xmlns:m="http://schemas.openxmlformats.org/officeDocument/2006/math">
                    <m:f>
                      <m:fPr>
                        <m:ctrlPr>
                          <a:rPr lang="en-US" sz="2800" i="1" smtClean="0">
                            <a:latin typeface="Cambria Math"/>
                          </a:rPr>
                        </m:ctrlPr>
                      </m:fPr>
                      <m:num>
                        <m:r>
                          <a:rPr lang="en-US" sz="2800" b="0" i="1" smtClean="0">
                            <a:latin typeface="Cambria Math"/>
                          </a:rPr>
                          <m:t>𝑉𝑤</m:t>
                        </m:r>
                      </m:num>
                      <m:den>
                        <m:r>
                          <a:rPr lang="en-US" sz="2800" b="0" i="1" smtClean="0">
                            <a:latin typeface="Cambria Math"/>
                          </a:rPr>
                          <m:t>𝑉𝑣</m:t>
                        </m:r>
                      </m:den>
                    </m:f>
                  </m:oMath>
                </a14:m>
                <a:endParaRPr lang="en-US" sz="2800" dirty="0" smtClean="0"/>
              </a:p>
              <a:p>
                <a:pPr marL="0" indent="0">
                  <a:buNone/>
                </a:pPr>
                <a:r>
                  <a:rPr lang="en-US" sz="2800" dirty="0" err="1" smtClean="0"/>
                  <a:t>Vw</a:t>
                </a:r>
                <a:r>
                  <a:rPr lang="en-US" sz="2800" dirty="0" smtClean="0"/>
                  <a:t> = volume of water</a:t>
                </a:r>
              </a:p>
              <a:p>
                <a:pPr marL="0" indent="0">
                  <a:buNone/>
                </a:pPr>
                <a:r>
                  <a:rPr lang="en-US" sz="2800" dirty="0" err="1" smtClean="0"/>
                  <a:t>Vv</a:t>
                </a:r>
                <a:r>
                  <a:rPr lang="en-US" sz="2800" dirty="0" smtClean="0"/>
                  <a:t>  = volume of voids</a:t>
                </a:r>
              </a:p>
              <a:p>
                <a:pPr marL="0" indent="0">
                  <a:buNone/>
                </a:pPr>
                <a:r>
                  <a:rPr lang="en-US" sz="2800" b="1" dirty="0" smtClean="0">
                    <a:solidFill>
                      <a:srgbClr val="0070C0"/>
                    </a:solidFill>
                  </a:rPr>
                  <a:t>WATER CONTENT </a:t>
                </a:r>
                <a:r>
                  <a:rPr lang="en-US" sz="2800" dirty="0" smtClean="0"/>
                  <a:t>–</a:t>
                </a:r>
              </a:p>
              <a:p>
                <a:pPr marL="0" indent="0">
                  <a:buNone/>
                </a:pPr>
                <a:r>
                  <a:rPr lang="en-US" sz="2800" dirty="0" smtClean="0"/>
                  <a:t>It is defined as the ratio of the weight of water to the weight of solids. It is denoted by ‘w’.</a:t>
                </a:r>
              </a:p>
              <a:p>
                <a:pPr marL="0" indent="0">
                  <a:buNone/>
                </a:pPr>
                <a:r>
                  <a:rPr lang="en-US" sz="2800" dirty="0"/>
                  <a:t/>
                </a:r>
                <a:r>
                  <a:rPr lang="en-US" sz="2800" dirty="0" smtClean="0"/>
                  <a:t>                           w = </a:t>
                </a:r>
                <a14:m>
                  <m:oMath xmlns:m="http://schemas.openxmlformats.org/officeDocument/2006/math">
                    <m:f>
                      <m:fPr>
                        <m:ctrlPr>
                          <a:rPr lang="en-US" sz="2800" i="1" smtClean="0">
                            <a:latin typeface="Cambria Math"/>
                          </a:rPr>
                        </m:ctrlPr>
                      </m:fPr>
                      <m:num>
                        <m:r>
                          <a:rPr lang="en-US" sz="2800" b="0" i="1" smtClean="0">
                            <a:latin typeface="Cambria Math"/>
                          </a:rPr>
                          <m:t>𝑊𝑤</m:t>
                        </m:r>
                      </m:num>
                      <m:den>
                        <m:r>
                          <a:rPr lang="en-US" sz="2800" b="0" i="1" smtClean="0">
                            <a:latin typeface="Cambria Math"/>
                          </a:rPr>
                          <m:t>𝑊𝑠</m:t>
                        </m:r>
                      </m:den>
                    </m:f>
                  </m:oMath>
                </a14:m>
                <a:endParaRPr lang="en-US" sz="2800" dirty="0" smtClean="0"/>
              </a:p>
              <a:p>
                <a:pPr marL="0" indent="0">
                  <a:buNone/>
                </a:pPr>
                <a:r>
                  <a:rPr lang="en-US" sz="2800" b="1" dirty="0" smtClean="0">
                    <a:solidFill>
                      <a:srgbClr val="0070C0"/>
                    </a:solidFill>
                  </a:rPr>
                  <a:t>SPECIFIC GRAVITY </a:t>
                </a:r>
                <a:r>
                  <a:rPr lang="en-US" sz="2800" dirty="0" smtClean="0"/>
                  <a:t>-</a:t>
                </a:r>
              </a:p>
              <a:p>
                <a:pPr marL="0" indent="0">
                  <a:buNone/>
                </a:pPr>
                <a:r>
                  <a:rPr lang="en-US" sz="2800" dirty="0" smtClean="0"/>
                  <a:t>It is defined as the ratio of the weight of a given volume of solids to the weight of an equal volume of water at a particular temperature. It is denoted by ‘G’</a:t>
                </a:r>
                <a:endParaRPr lang="en-US" sz="2800"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152400" y="76200"/>
                <a:ext cx="8915400" cy="6629400"/>
              </a:xfrm>
              <a:blipFill rotWithShape="1">
                <a:blip r:embed="rId2"/>
                <a:stretch>
                  <a:fillRect l="-1367" t="-1288" r="-1777"/>
                </a:stretch>
              </a:blipFill>
            </p:spPr>
            <p:txBody>
              <a:bodyPr/>
              <a:lstStyle/>
              <a:p>
                <a:r>
                  <a:rPr lang="en-US">
                    <a:noFill/>
                  </a:rPr>
                  <a:t> </a:t>
                </a:r>
              </a:p>
            </p:txBody>
          </p:sp>
        </mc:Fallback>
      </mc:AlternateContent>
    </p:spTree>
    <p:extLst>
      <p:ext uri="{BB962C8B-B14F-4D97-AF65-F5344CB8AC3E}">
        <p14:creationId xmlns:p14="http://schemas.microsoft.com/office/powerpoint/2010/main" xmlns="" val="217058331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b="1" dirty="0" smtClean="0"/>
              <a:t> </a:t>
            </a:r>
            <a:r>
              <a:rPr lang="en-US" sz="4400" b="1" dirty="0" smtClean="0"/>
              <a:t>CHAPTER – 4</a:t>
            </a:r>
          </a:p>
          <a:p>
            <a:pPr marL="0" indent="0" algn="ctr">
              <a:buNone/>
            </a:pPr>
            <a:r>
              <a:rPr lang="en-US" sz="4400" b="1" dirty="0"/>
              <a:t> </a:t>
            </a:r>
            <a:r>
              <a:rPr lang="en-US" sz="4400" b="1" dirty="0" smtClean="0"/>
              <a:t>    FLOW OF WATER THROUGH</a:t>
            </a:r>
          </a:p>
          <a:p>
            <a:pPr marL="0" indent="0" algn="ctr">
              <a:buNone/>
            </a:pPr>
            <a:r>
              <a:rPr lang="en-US" sz="4400" b="1" dirty="0" smtClean="0"/>
              <a:t>SOIL</a:t>
            </a:r>
            <a:endParaRPr lang="en-US" sz="4400" b="1" dirty="0"/>
          </a:p>
        </p:txBody>
      </p:sp>
    </p:spTree>
    <p:extLst>
      <p:ext uri="{BB962C8B-B14F-4D97-AF65-F5344CB8AC3E}">
        <p14:creationId xmlns:p14="http://schemas.microsoft.com/office/powerpoint/2010/main" xmlns="" val="380254570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lnSpcReduction="10000"/>
          </a:bodyPr>
          <a:lstStyle/>
          <a:p>
            <a:r>
              <a:rPr lang="en-US" sz="2000" b="1" u="sng" dirty="0" smtClean="0"/>
              <a:t>PERMEABILITY AND ITS CONCEPT</a:t>
            </a:r>
          </a:p>
          <a:p>
            <a:r>
              <a:rPr lang="en-US" sz="2000" dirty="0" smtClean="0"/>
              <a:t>The property of a soil which permits the flow of water through it is called the Permeability.</a:t>
            </a:r>
          </a:p>
          <a:p>
            <a:r>
              <a:rPr lang="en-US" sz="2000" b="1" u="sng" dirty="0" smtClean="0"/>
              <a:t>IMPORTANCE OF PERMEABILITY</a:t>
            </a:r>
          </a:p>
          <a:p>
            <a:r>
              <a:rPr lang="en-US" sz="2000" dirty="0" smtClean="0"/>
              <a:t>To calculate the rate of settlement of buildings and other structures.</a:t>
            </a:r>
          </a:p>
          <a:p>
            <a:r>
              <a:rPr lang="en-US" sz="2000" dirty="0" smtClean="0"/>
              <a:t>To determine yield of wells.</a:t>
            </a:r>
          </a:p>
          <a:p>
            <a:r>
              <a:rPr lang="en-US" sz="2000" dirty="0" smtClean="0"/>
              <a:t>To analyses seepage through dams and levees.</a:t>
            </a:r>
          </a:p>
          <a:p>
            <a:r>
              <a:rPr lang="en-US" sz="2000" dirty="0" smtClean="0"/>
              <a:t>To design the filters required to prevent soil piping in hydraulic structures.</a:t>
            </a:r>
          </a:p>
          <a:p>
            <a:r>
              <a:rPr lang="en-US" sz="2000" dirty="0" smtClean="0"/>
              <a:t>To study losses from irrigation canals.</a:t>
            </a:r>
          </a:p>
          <a:p>
            <a:r>
              <a:rPr lang="en-US" sz="2000" dirty="0" smtClean="0"/>
              <a:t>To solve the problem of water logging in certain areas by constructing suitable under drains for lowering the water table.</a:t>
            </a:r>
          </a:p>
          <a:p>
            <a:r>
              <a:rPr lang="en-US" sz="2000" dirty="0" smtClean="0"/>
              <a:t>To study stability of slopes and drainage of soils.</a:t>
            </a:r>
          </a:p>
          <a:p>
            <a:r>
              <a:rPr lang="en-US" sz="2000" b="1" u="sng" dirty="0" smtClean="0"/>
              <a:t>HYDRAULIC  GRADIENT</a:t>
            </a:r>
          </a:p>
          <a:p>
            <a:r>
              <a:rPr lang="en-US" sz="2000" dirty="0" smtClean="0"/>
              <a:t>It is defined as the loss of head (h) per unit length of flow of water through the soil. It is denoted by i.</a:t>
            </a:r>
          </a:p>
          <a:p>
            <a:r>
              <a:rPr lang="en-US" sz="2000" dirty="0"/>
              <a:t> </a:t>
            </a:r>
            <a:r>
              <a:rPr lang="en-US" sz="2000" dirty="0" smtClean="0"/>
              <a:t>                               i  =  h/L  =   h1-h2/L</a:t>
            </a:r>
          </a:p>
          <a:p>
            <a:r>
              <a:rPr lang="en-US" sz="2000" b="1" u="sng" dirty="0" smtClean="0"/>
              <a:t>DARCY’S LAW</a:t>
            </a:r>
          </a:p>
          <a:p>
            <a:r>
              <a:rPr lang="en-US" sz="2000" dirty="0" smtClean="0"/>
              <a:t>This law states that “ For a laminar flow in soils, the velocity of flow (v) is proportional to its hydraulic gradient (i)”.</a:t>
            </a:r>
          </a:p>
          <a:p>
            <a:endParaRPr lang="en-US" sz="2000" b="1" u="sng" dirty="0" smtClean="0"/>
          </a:p>
          <a:p>
            <a:endParaRPr lang="en-US" sz="2000" b="1" u="sng" dirty="0"/>
          </a:p>
          <a:p>
            <a:endParaRPr lang="en-US" sz="2000" b="1" u="sng" dirty="0" smtClean="0"/>
          </a:p>
          <a:p>
            <a:endParaRPr lang="en-US" sz="2000" b="1" u="sng" dirty="0"/>
          </a:p>
          <a:p>
            <a:endParaRPr lang="en-US" sz="2000" b="1" u="sng" dirty="0" smtClean="0"/>
          </a:p>
          <a:p>
            <a:endParaRPr lang="en-US" sz="2000" b="1" u="sng" dirty="0"/>
          </a:p>
          <a:p>
            <a:endParaRPr lang="en-US" sz="2000" b="1" u="sng" dirty="0" smtClean="0"/>
          </a:p>
          <a:p>
            <a:endParaRPr lang="en-US" sz="2000" b="1" u="sng" dirty="0"/>
          </a:p>
        </p:txBody>
      </p:sp>
    </p:spTree>
    <p:extLst>
      <p:ext uri="{BB962C8B-B14F-4D97-AF65-F5344CB8AC3E}">
        <p14:creationId xmlns:p14="http://schemas.microsoft.com/office/powerpoint/2010/main" xmlns="" val="180824527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r>
              <a:rPr lang="en-US" sz="2000" dirty="0" smtClean="0"/>
              <a:t>Limitations of Darcy’s Law</a:t>
            </a:r>
          </a:p>
          <a:p>
            <a:r>
              <a:rPr lang="en-US" sz="2000" dirty="0" smtClean="0"/>
              <a:t>Darcy’s law is valid only for laminar flow in soils.</a:t>
            </a:r>
          </a:p>
          <a:p>
            <a:r>
              <a:rPr lang="en-US" sz="2000" dirty="0" smtClean="0"/>
              <a:t>In fine grained soils such as silt and clay, the dimensions of interstices are very small and flow is laminar, so Darcy’s law is generally applicable. In coarse grained soils like sand, the flow is also laminar, but for gravels, where interstices are very large, flow may be turbulent for extremely fine grained particles such as colloids, the interstices are very small and velocity is very low, so Darcy’s law is not possible.</a:t>
            </a:r>
          </a:p>
          <a:p>
            <a:r>
              <a:rPr lang="en-US" sz="2000" b="1" u="sng" dirty="0" smtClean="0"/>
              <a:t>COEFFICIENT OF PERMEABILITY</a:t>
            </a:r>
          </a:p>
          <a:p>
            <a:r>
              <a:rPr lang="en-US" sz="2000" dirty="0" smtClean="0"/>
              <a:t>            From Darcy’s Law,</a:t>
            </a:r>
          </a:p>
          <a:p>
            <a:r>
              <a:rPr lang="en-US" sz="2000" dirty="0"/>
              <a:t> </a:t>
            </a:r>
            <a:r>
              <a:rPr lang="en-US" sz="2000" dirty="0" smtClean="0"/>
              <a:t>                                  v = </a:t>
            </a:r>
            <a:r>
              <a:rPr lang="en-US" sz="2000" dirty="0" err="1" smtClean="0"/>
              <a:t>ki</a:t>
            </a:r>
            <a:endParaRPr lang="en-US" sz="2000" dirty="0" smtClean="0"/>
          </a:p>
          <a:p>
            <a:r>
              <a:rPr lang="en-US" sz="2000" dirty="0"/>
              <a:t> </a:t>
            </a:r>
            <a:r>
              <a:rPr lang="en-US" sz="2000" dirty="0" smtClean="0"/>
              <a:t>             or                 I = v/k</a:t>
            </a:r>
          </a:p>
          <a:p>
            <a:r>
              <a:rPr lang="en-US" sz="2000" dirty="0"/>
              <a:t> </a:t>
            </a:r>
            <a:r>
              <a:rPr lang="en-US" sz="2000" dirty="0" smtClean="0"/>
              <a:t>           If                    I = 1,    then,   k = v</a:t>
            </a:r>
          </a:p>
          <a:p>
            <a:r>
              <a:rPr lang="en-US" sz="2000" dirty="0" smtClean="0"/>
              <a:t>Coefficient of permeability k is defined as “the average velocity of flow through the total cross-sectional area of soil under unit hydraulic gradient”.</a:t>
            </a:r>
          </a:p>
          <a:p>
            <a:r>
              <a:rPr lang="en-US" sz="2000" dirty="0" smtClean="0"/>
              <a:t>Units of k, :  The dimensions of k are same as those of velocity.</a:t>
            </a:r>
          </a:p>
          <a:p>
            <a:r>
              <a:rPr lang="en-US" sz="2000" dirty="0" smtClean="0"/>
              <a:t>It is expressed in   mm/sec   or    cm/sec   or   m/day.</a:t>
            </a:r>
            <a:endParaRPr lang="en-US" sz="2000" dirty="0"/>
          </a:p>
        </p:txBody>
      </p:sp>
    </p:spTree>
    <p:extLst>
      <p:ext uri="{BB962C8B-B14F-4D97-AF65-F5344CB8AC3E}">
        <p14:creationId xmlns:p14="http://schemas.microsoft.com/office/powerpoint/2010/main" xmlns="" val="347004656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rmAutofit/>
          </a:bodyPr>
          <a:lstStyle/>
          <a:p>
            <a:r>
              <a:rPr lang="en-US" sz="2000" b="1" u="sng" dirty="0" smtClean="0"/>
              <a:t>FACTORS AFFECTING PERMEABILITY</a:t>
            </a:r>
          </a:p>
          <a:p>
            <a:r>
              <a:rPr lang="en-US" sz="2000" dirty="0" smtClean="0"/>
              <a:t>The following factors affect the permeability of soil;</a:t>
            </a:r>
          </a:p>
          <a:p>
            <a:r>
              <a:rPr lang="en-US" sz="2000" dirty="0" smtClean="0"/>
              <a:t>1. Void ratio                                                          2. Particle size (Grain size)</a:t>
            </a:r>
          </a:p>
          <a:p>
            <a:r>
              <a:rPr lang="en-US" sz="2000" dirty="0" smtClean="0"/>
              <a:t>3. Structure and stratification of soil               4. Shape of particles</a:t>
            </a:r>
          </a:p>
          <a:p>
            <a:r>
              <a:rPr lang="en-US" sz="2000" dirty="0" smtClean="0"/>
              <a:t>5. Temperature                                                    6. Degree of saturation</a:t>
            </a:r>
          </a:p>
          <a:p>
            <a:r>
              <a:rPr lang="en-US" sz="2000" dirty="0" smtClean="0"/>
              <a:t>7. Water impurities</a:t>
            </a:r>
          </a:p>
          <a:p>
            <a:endParaRPr lang="en-US" sz="2000" dirty="0"/>
          </a:p>
          <a:p>
            <a:r>
              <a:rPr lang="en-US" sz="2000" dirty="0" smtClean="0"/>
              <a:t>1. </a:t>
            </a:r>
            <a:r>
              <a:rPr lang="en-US" sz="2000" b="1" dirty="0" smtClean="0"/>
              <a:t>Void ratio (e) </a:t>
            </a:r>
            <a:r>
              <a:rPr lang="en-US" sz="2000" dirty="0" smtClean="0"/>
              <a:t>: Greater the void ratio, higher is the value of coefficient of permeability.</a:t>
            </a:r>
          </a:p>
          <a:p>
            <a:r>
              <a:rPr lang="en-US" sz="2000" dirty="0" smtClean="0"/>
              <a:t>2. </a:t>
            </a:r>
            <a:r>
              <a:rPr lang="en-US" sz="2000" b="1" dirty="0" smtClean="0"/>
              <a:t>Particle size (grain size) </a:t>
            </a:r>
            <a:r>
              <a:rPr lang="en-US" sz="2000" dirty="0" smtClean="0"/>
              <a:t>: Larger the particle size of soil higher is the value of coefficient of permeability. It varies as square of grain size.</a:t>
            </a:r>
          </a:p>
          <a:p>
            <a:r>
              <a:rPr lang="en-US" sz="2000" dirty="0" smtClean="0"/>
              <a:t>3. Structure and stratification of soil : Stratified soil deposits also have greater permeability parallel to the plane of stratification as compared to </a:t>
            </a:r>
            <a:r>
              <a:rPr lang="en-US" sz="2000" dirty="0" err="1" smtClean="0"/>
              <a:t>unstratified</a:t>
            </a:r>
            <a:r>
              <a:rPr lang="en-US" sz="2000" dirty="0" smtClean="0"/>
              <a:t> deposits.</a:t>
            </a:r>
          </a:p>
          <a:p>
            <a:r>
              <a:rPr lang="en-US" sz="2000" dirty="0" smtClean="0"/>
              <a:t>4. </a:t>
            </a:r>
            <a:r>
              <a:rPr lang="en-US" sz="2000" b="1" dirty="0" smtClean="0"/>
              <a:t>Shape of particles </a:t>
            </a:r>
            <a:r>
              <a:rPr lang="en-US" sz="2000" dirty="0" smtClean="0"/>
              <a:t>: The permeability of a coarse grained soil also depends upon the shape of particles. It is inversely proportional to the specific surface area. As the angular particles have greater specific surface area as compared with the rounded particles, the angular particles are less permeability than rounded particles for the same void ratio.</a:t>
            </a:r>
          </a:p>
          <a:p>
            <a:endParaRPr lang="en-US" sz="2000" dirty="0"/>
          </a:p>
        </p:txBody>
      </p:sp>
    </p:spTree>
    <p:extLst>
      <p:ext uri="{BB962C8B-B14F-4D97-AF65-F5344CB8AC3E}">
        <p14:creationId xmlns:p14="http://schemas.microsoft.com/office/powerpoint/2010/main" xmlns="" val="178553968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00800"/>
          </a:xfrm>
        </p:spPr>
        <p:txBody>
          <a:bodyPr>
            <a:normAutofit lnSpcReduction="10000"/>
          </a:bodyPr>
          <a:lstStyle/>
          <a:p>
            <a:r>
              <a:rPr lang="en-US" sz="2000" b="1" dirty="0" smtClean="0"/>
              <a:t>Temperature </a:t>
            </a:r>
            <a:r>
              <a:rPr lang="en-US" sz="2000" dirty="0" smtClean="0"/>
              <a:t>: The coefficient of permeability increase with increase in temperature due to reduction in the viscosity.</a:t>
            </a:r>
          </a:p>
          <a:p>
            <a:r>
              <a:rPr lang="en-US" sz="2000" b="1" dirty="0" smtClean="0"/>
              <a:t>Degree of saturation </a:t>
            </a:r>
            <a:r>
              <a:rPr lang="en-US" sz="2000" dirty="0" smtClean="0"/>
              <a:t>: The coefficient of permeability of a fully saturated soil is always greater than the partially saturated soils.</a:t>
            </a:r>
          </a:p>
          <a:p>
            <a:r>
              <a:rPr lang="en-US" sz="2000" b="1" dirty="0" smtClean="0"/>
              <a:t>Water impurities </a:t>
            </a:r>
            <a:r>
              <a:rPr lang="en-US" sz="2000" dirty="0" smtClean="0"/>
              <a:t>: Presence of any foreign matter in water reduces the permeability of soils as it has a tendency to plug the flow of water passage.</a:t>
            </a:r>
          </a:p>
          <a:p>
            <a:endParaRPr lang="en-US" sz="2000" dirty="0" smtClean="0"/>
          </a:p>
          <a:p>
            <a:r>
              <a:rPr lang="en-US" sz="2000" b="1" u="sng" dirty="0" smtClean="0"/>
              <a:t>MEASUREMENT OF PERMEABILITY OF SOIL IN THE LABORATORY</a:t>
            </a:r>
          </a:p>
          <a:p>
            <a:r>
              <a:rPr lang="en-US" sz="2000" dirty="0" smtClean="0"/>
              <a:t>The commonly used  methods for determining the coefficient of permeability k in the laboratory are;</a:t>
            </a:r>
          </a:p>
          <a:p>
            <a:r>
              <a:rPr lang="en-US" sz="2000" dirty="0" smtClean="0"/>
              <a:t>1. Constant Head Permeability Method.</a:t>
            </a:r>
          </a:p>
          <a:p>
            <a:r>
              <a:rPr lang="en-US" sz="2000" dirty="0" smtClean="0"/>
              <a:t>2. Falling Head Permeability Method.</a:t>
            </a:r>
          </a:p>
          <a:p>
            <a:r>
              <a:rPr lang="en-US" sz="2000" dirty="0" smtClean="0"/>
              <a:t>The apparatus used in soil laboratory for determining the coefficient of permeability of soil is termed as </a:t>
            </a:r>
            <a:r>
              <a:rPr lang="en-US" sz="2000" dirty="0" err="1" smtClean="0"/>
              <a:t>permeameter</a:t>
            </a:r>
            <a:r>
              <a:rPr lang="en-US" sz="2000" dirty="0" smtClean="0"/>
              <a:t>.</a:t>
            </a:r>
          </a:p>
          <a:p>
            <a:r>
              <a:rPr lang="en-US" sz="2000" b="1" u="sng" dirty="0" smtClean="0"/>
              <a:t>CONSTANT HEAD PERMEABILITY TEST</a:t>
            </a:r>
          </a:p>
          <a:p>
            <a:r>
              <a:rPr lang="en-US" sz="2000" dirty="0" smtClean="0"/>
              <a:t>This test is used for determining the coefficient of permeability of coarse grained soils like gravel and sand. The apparatus used for the test is constant head </a:t>
            </a:r>
            <a:r>
              <a:rPr lang="en-US" sz="2000" dirty="0" err="1" smtClean="0"/>
              <a:t>permeameter</a:t>
            </a:r>
            <a:r>
              <a:rPr lang="en-US" sz="2000" dirty="0" smtClean="0"/>
              <a:t>. This test is known as constant head permeability test because water is allowed to flow through the soil sample under a constant head in this test.</a:t>
            </a:r>
          </a:p>
          <a:p>
            <a:endParaRPr lang="en-US" sz="2000" dirty="0"/>
          </a:p>
        </p:txBody>
      </p:sp>
    </p:spTree>
    <p:extLst>
      <p:ext uri="{BB962C8B-B14F-4D97-AF65-F5344CB8AC3E}">
        <p14:creationId xmlns:p14="http://schemas.microsoft.com/office/powerpoint/2010/main" xmlns="" val="6536405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marL="0" indent="0">
              <a:buNone/>
            </a:pPr>
            <a:r>
              <a:rPr lang="en-US" b="1" i="1" dirty="0">
                <a:solidFill>
                  <a:srgbClr val="FF0000"/>
                </a:solidFill>
              </a:rPr>
              <a:t>APPLICATION OF SOIL AS A FOUNDATION MATERIAL</a:t>
            </a:r>
            <a:r>
              <a:rPr lang="en-US" dirty="0">
                <a:solidFill>
                  <a:srgbClr val="FF0000"/>
                </a:solidFill>
              </a:rPr>
              <a:t/>
            </a:r>
            <a:br>
              <a:rPr lang="en-US" dirty="0">
                <a:solidFill>
                  <a:srgbClr val="FF0000"/>
                </a:solidFill>
              </a:rPr>
            </a:br>
            <a:r>
              <a:rPr lang="en-US" dirty="0">
                <a:solidFill>
                  <a:srgbClr val="FF0000"/>
                </a:solidFill>
              </a:rPr>
              <a:t>1</a:t>
            </a:r>
            <a:r>
              <a:rPr lang="en-US" b="1" i="1" dirty="0">
                <a:solidFill>
                  <a:srgbClr val="FF0000"/>
                </a:solidFill>
              </a:rPr>
              <a:t>. BUILDING </a:t>
            </a:r>
            <a:r>
              <a:rPr lang="en-US" dirty="0"/>
              <a:t>:   The foundation of all types of buildings are supported on soil. Foundation are required to transmit the load of the super structure, safely and efficiently to the soil. The ideal foundation material are sands, gravel, stiff clays, rock etc.</a:t>
            </a:r>
            <a:br>
              <a:rPr lang="en-US" dirty="0"/>
            </a:br>
            <a:r>
              <a:rPr lang="en-US" dirty="0"/>
              <a:t/>
            </a:r>
            <a:br>
              <a:rPr lang="en-US" dirty="0"/>
            </a:br>
            <a:r>
              <a:rPr lang="en-US" sz="2800" b="1" dirty="0">
                <a:solidFill>
                  <a:srgbClr val="FF0000"/>
                </a:solidFill>
              </a:rPr>
              <a:t>(2) ROADS</a:t>
            </a:r>
            <a:r>
              <a:rPr lang="en-US" dirty="0">
                <a:solidFill>
                  <a:srgbClr val="FF0000"/>
                </a:solidFill>
              </a:rPr>
              <a:t> </a:t>
            </a:r>
            <a:r>
              <a:rPr lang="en-US" dirty="0"/>
              <a:t>: Soil is also used as a foundation material in the construction of roads. It is known as Subgrade. A road pavement is a hard type of crust, which is constructed over soil(Subgrade) for providing a smooth and strong surface on which vehicles can move. Sufficient strength of subgrade is necessary for construction of strong and durable </a:t>
            </a:r>
            <a:r>
              <a:rPr lang="en-US" dirty="0" smtClean="0"/>
              <a:t>roads.</a:t>
            </a:r>
            <a:endParaRPr lang="en-US" dirty="0"/>
          </a:p>
        </p:txBody>
      </p:sp>
    </p:spTree>
    <p:extLst>
      <p:ext uri="{BB962C8B-B14F-4D97-AF65-F5344CB8AC3E}">
        <p14:creationId xmlns:p14="http://schemas.microsoft.com/office/powerpoint/2010/main" xmlns="" val="261459096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00800"/>
          </a:xfrm>
        </p:spPr>
        <p:txBody>
          <a:bodyPr>
            <a:normAutofit/>
          </a:bodyPr>
          <a:lstStyle/>
          <a:p>
            <a:r>
              <a:rPr lang="en-US" sz="2000" b="1" dirty="0" smtClean="0"/>
              <a:t>PROCEDURE</a:t>
            </a:r>
            <a:r>
              <a:rPr lang="en-US" sz="2000" dirty="0" smtClean="0"/>
              <a:t> :</a:t>
            </a:r>
          </a:p>
          <a:p>
            <a:r>
              <a:rPr lang="en-US" sz="2000" dirty="0" smtClean="0"/>
              <a:t>1. Fill the soil sample inside the </a:t>
            </a:r>
            <a:r>
              <a:rPr lang="en-US" sz="2000" dirty="0" err="1" smtClean="0"/>
              <a:t>permeameter</a:t>
            </a:r>
            <a:r>
              <a:rPr lang="en-US" sz="2000" dirty="0" smtClean="0"/>
              <a:t> and place the porous discs and rubber stopper in the position as shown.</a:t>
            </a:r>
          </a:p>
          <a:p>
            <a:r>
              <a:rPr lang="en-US" sz="2000" dirty="0" smtClean="0"/>
              <a:t>2. Measure the length of soil sample and area of </a:t>
            </a:r>
            <a:r>
              <a:rPr lang="en-US" sz="2000" dirty="0" err="1" smtClean="0"/>
              <a:t>ppermeameter</a:t>
            </a:r>
            <a:r>
              <a:rPr lang="en-US" sz="2000" dirty="0" smtClean="0"/>
              <a:t> where D is the inside diameter of </a:t>
            </a:r>
            <a:r>
              <a:rPr lang="en-US" sz="2000" dirty="0" err="1" smtClean="0"/>
              <a:t>permeameter</a:t>
            </a:r>
            <a:r>
              <a:rPr lang="en-US" sz="2000" dirty="0" smtClean="0"/>
              <a:t>.</a:t>
            </a:r>
          </a:p>
          <a:p>
            <a:r>
              <a:rPr lang="en-US" sz="2000" dirty="0" smtClean="0"/>
              <a:t>3. The soil sample inside the </a:t>
            </a:r>
            <a:r>
              <a:rPr lang="en-US" sz="2000" dirty="0" err="1" smtClean="0"/>
              <a:t>permeameter</a:t>
            </a:r>
            <a:r>
              <a:rPr lang="en-US" sz="2000" dirty="0"/>
              <a:t> </a:t>
            </a:r>
            <a:r>
              <a:rPr lang="en-US" sz="2000" dirty="0" smtClean="0"/>
              <a:t>should be fully saturated.</a:t>
            </a:r>
          </a:p>
          <a:p>
            <a:r>
              <a:rPr lang="en-US" sz="2000" dirty="0" smtClean="0"/>
              <a:t>4. Allow the water to pass through the soil sample under a constant head (h). This constant head is maintained by keeping under control the water level of supply tank and collecting tank. As soon as water passes through the soil sample from supply tank, its level decrease, which is kept constant by regulating the flow of water from a tap.</a:t>
            </a:r>
          </a:p>
          <a:p>
            <a:r>
              <a:rPr lang="en-US" sz="2000" dirty="0" smtClean="0"/>
              <a:t>5. From the collecting tank, water overflows in the measuring cylinder.</a:t>
            </a:r>
          </a:p>
          <a:p>
            <a:r>
              <a:rPr lang="en-US" sz="2000" dirty="0" smtClean="0"/>
              <a:t>6. Measure the quantity of water (Q) collected in the measuring cylinder in a given time(t), when steady flow is reached.</a:t>
            </a:r>
            <a:endParaRPr lang="en-US" sz="2000" dirty="0"/>
          </a:p>
        </p:txBody>
      </p:sp>
    </p:spTree>
    <p:extLst>
      <p:ext uri="{BB962C8B-B14F-4D97-AF65-F5344CB8AC3E}">
        <p14:creationId xmlns:p14="http://schemas.microsoft.com/office/powerpoint/2010/main" xmlns="" val="90702990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xmlns="" Requires="a14">
          <p:sp>
            <p:nvSpPr>
              <p:cNvPr id="3" name="Content Placeholder 2"/>
              <p:cNvSpPr>
                <a:spLocks noGrp="1"/>
              </p:cNvSpPr>
              <p:nvPr>
                <p:ph idx="1"/>
              </p:nvPr>
            </p:nvSpPr>
            <p:spPr>
              <a:xfrm>
                <a:off x="152400" y="152400"/>
                <a:ext cx="8839200" cy="6553200"/>
              </a:xfrm>
            </p:spPr>
            <p:txBody>
              <a:bodyPr/>
              <a:lstStyle/>
              <a:p>
                <a:pPr marL="0" indent="0">
                  <a:buNone/>
                </a:pPr>
                <a:r>
                  <a:rPr lang="en-US" dirty="0" smtClean="0"/>
                  <a:t>               G = </a:t>
                </a:r>
                <a14:m>
                  <m:oMath xmlns:m="http://schemas.openxmlformats.org/officeDocument/2006/math">
                    <m:f>
                      <m:fPr>
                        <m:ctrlPr>
                          <a:rPr lang="en-US" i="1" smtClean="0">
                            <a:latin typeface="Cambria Math"/>
                          </a:rPr>
                        </m:ctrlPr>
                      </m:fPr>
                      <m:num>
                        <m:r>
                          <a:rPr lang="en-US" b="0" i="1" smtClean="0">
                            <a:latin typeface="Cambria Math"/>
                          </a:rPr>
                          <m:t>𝞬</m:t>
                        </m:r>
                      </m:num>
                      <m:den/>
                    </m:f>
                  </m:oMath>
                </a14:m>
                <a:endParaRPr lang="en-US"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152400" y="152400"/>
                <a:ext cx="8839200" cy="6553200"/>
              </a:xfrm>
              <a:blipFill rotWithShape="1">
                <a:blip r:embed="rId2"/>
                <a:stretch>
                  <a:fillRect l="-1724" t="-186"/>
                </a:stretch>
              </a:blipFill>
            </p:spPr>
            <p:txBody>
              <a:bodyPr/>
              <a:lstStyle/>
              <a:p>
                <a:r>
                  <a:rPr lang="en-US">
                    <a:noFill/>
                  </a:rPr>
                  <a:t> </a:t>
                </a:r>
              </a:p>
            </p:txBody>
          </p:sp>
        </mc:Fallback>
      </mc:AlternateContent>
    </p:spTree>
    <p:extLst>
      <p:ext uri="{BB962C8B-B14F-4D97-AF65-F5344CB8AC3E}">
        <p14:creationId xmlns:p14="http://schemas.microsoft.com/office/powerpoint/2010/main" xmlns="" val="292541270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mtClean="0"/>
              <a:t>h</a:t>
            </a:r>
            <a:endParaRPr lang="en-US"/>
          </a:p>
        </p:txBody>
      </p:sp>
    </p:spTree>
    <p:extLst>
      <p:ext uri="{BB962C8B-B14F-4D97-AF65-F5344CB8AC3E}">
        <p14:creationId xmlns:p14="http://schemas.microsoft.com/office/powerpoint/2010/main" xmlns="" val="29638643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629400"/>
          </a:xfrm>
        </p:spPr>
        <p:txBody>
          <a:bodyPr>
            <a:normAutofit lnSpcReduction="10000"/>
          </a:bodyPr>
          <a:lstStyle/>
          <a:p>
            <a:pPr marL="0" indent="0">
              <a:buNone/>
            </a:pPr>
            <a:r>
              <a:rPr lang="en-US" sz="2800" dirty="0" smtClean="0">
                <a:solidFill>
                  <a:srgbClr val="FF0000"/>
                </a:solidFill>
              </a:rPr>
              <a:t>(3). </a:t>
            </a:r>
            <a:r>
              <a:rPr lang="en-US" sz="2800" b="1" dirty="0" smtClean="0">
                <a:solidFill>
                  <a:srgbClr val="FF0000"/>
                </a:solidFill>
              </a:rPr>
              <a:t>OTHER STRUCTURES </a:t>
            </a:r>
            <a:r>
              <a:rPr lang="en-US" sz="2800" b="1" dirty="0" smtClean="0"/>
              <a:t>: </a:t>
            </a:r>
            <a:r>
              <a:rPr lang="en-US" sz="2800" dirty="0" smtClean="0"/>
              <a:t>Soil is used as a foundation material for the construction of important civil engineering structures like dams, bridges, culverts, overhead water tanks etc. Strength characteristics of soil in terms of safe settlement and safe bearing pressure must be studied properly to design these structures of utmost national importance.</a:t>
            </a:r>
          </a:p>
          <a:p>
            <a:pPr marL="0" indent="0">
              <a:buNone/>
            </a:pPr>
            <a:r>
              <a:rPr lang="en-US" sz="2800" b="1" dirty="0">
                <a:solidFill>
                  <a:srgbClr val="FF0000"/>
                </a:solidFill>
              </a:rPr>
              <a:t> </a:t>
            </a:r>
            <a:r>
              <a:rPr lang="en-US" sz="2800" b="1" dirty="0" smtClean="0">
                <a:solidFill>
                  <a:srgbClr val="FF0000"/>
                </a:solidFill>
              </a:rPr>
              <a:t> APPLICATION OF SOIL AS  A CONSTRUCTION MATERIAL</a:t>
            </a:r>
          </a:p>
          <a:p>
            <a:pPr marL="0" indent="0">
              <a:buNone/>
            </a:pPr>
            <a:r>
              <a:rPr lang="en-US" sz="2800" b="1" dirty="0" smtClean="0">
                <a:solidFill>
                  <a:srgbClr val="FF0000"/>
                </a:solidFill>
              </a:rPr>
              <a:t>1. EARTHEN DAMS </a:t>
            </a:r>
            <a:r>
              <a:rPr lang="en-US" sz="2800" b="1" dirty="0" smtClean="0"/>
              <a:t>: </a:t>
            </a:r>
            <a:r>
              <a:rPr lang="en-US" sz="2800" dirty="0" smtClean="0"/>
              <a:t>Earthen dams are huge structures in which soil is used as a construction material. These type of dams are built for creating reservoirs. Since the failure of an earthen dams can lead to great loss of life and property, extreme care should be taken in its design and construction. A thorough and a deep knowledge of soil engineering field is required for safe, economical, impermeable and stable construction of an earthen dams</a:t>
            </a:r>
            <a:r>
              <a:rPr lang="en-US" sz="2400" dirty="0" smtClean="0"/>
              <a:t>.</a:t>
            </a:r>
            <a:endParaRPr lang="en-US" sz="2400" b="1" dirty="0"/>
          </a:p>
        </p:txBody>
      </p:sp>
    </p:spTree>
    <p:extLst>
      <p:ext uri="{BB962C8B-B14F-4D97-AF65-F5344CB8AC3E}">
        <p14:creationId xmlns:p14="http://schemas.microsoft.com/office/powerpoint/2010/main" xmlns="" val="26214870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915400" cy="6477000"/>
          </a:xfrm>
        </p:spPr>
        <p:txBody>
          <a:bodyPr>
            <a:noAutofit/>
          </a:bodyPr>
          <a:lstStyle/>
          <a:p>
            <a:pPr marL="0" indent="0">
              <a:buNone/>
            </a:pPr>
            <a:r>
              <a:rPr lang="en-US" sz="2400" b="1" dirty="0" smtClean="0">
                <a:solidFill>
                  <a:srgbClr val="FF0000"/>
                </a:solidFill>
              </a:rPr>
              <a:t>(2) BRICKS</a:t>
            </a:r>
            <a:r>
              <a:rPr lang="en-US" sz="2400" dirty="0" smtClean="0">
                <a:solidFill>
                  <a:srgbClr val="FF0000"/>
                </a:solidFill>
              </a:rPr>
              <a:t> </a:t>
            </a:r>
            <a:r>
              <a:rPr lang="en-US" sz="2400" dirty="0" smtClean="0"/>
              <a:t>: The most common building material of construction industry is manufactured from soil. The sun-dried bricks </a:t>
            </a:r>
            <a:r>
              <a:rPr lang="en-US" sz="2400" dirty="0" err="1" smtClean="0"/>
              <a:t>moulded</a:t>
            </a:r>
            <a:r>
              <a:rPr lang="en-US" sz="2400" dirty="0" smtClean="0"/>
              <a:t> from clay are burnt in kilns at high temperature to produce quality bricks. Knowledge of plasticity characteristics and volumetric shrinkage of soil is essential to manufacture first class bricks of desired compressive strength.</a:t>
            </a:r>
          </a:p>
          <a:p>
            <a:pPr marL="0" indent="0">
              <a:buNone/>
            </a:pPr>
            <a:r>
              <a:rPr lang="en-US" sz="2400" b="1" dirty="0" smtClean="0">
                <a:solidFill>
                  <a:srgbClr val="FF0000"/>
                </a:solidFill>
              </a:rPr>
              <a:t>(3) EMBANKMENTS </a:t>
            </a:r>
            <a:r>
              <a:rPr lang="en-US" sz="2400" dirty="0" smtClean="0"/>
              <a:t>: For the construction of road embankments, soil is used as a filling material. These type of earth filling embankments should be designed with proper care, so that there is no movement of soil in downward direction to cause instability of slope.</a:t>
            </a:r>
          </a:p>
          <a:p>
            <a:pPr marL="0" indent="0">
              <a:buNone/>
            </a:pPr>
            <a:r>
              <a:rPr lang="en-US" sz="2400" dirty="0" smtClean="0">
                <a:solidFill>
                  <a:srgbClr val="FF0000"/>
                </a:solidFill>
              </a:rPr>
              <a:t>(4) </a:t>
            </a:r>
            <a:r>
              <a:rPr lang="en-US" sz="2400" b="1" dirty="0" smtClean="0">
                <a:solidFill>
                  <a:srgbClr val="FF0000"/>
                </a:solidFill>
              </a:rPr>
              <a:t>OTHER STRUCTURES </a:t>
            </a:r>
            <a:r>
              <a:rPr lang="en-US" sz="2400" dirty="0" smtClean="0"/>
              <a:t>: Some of the other examples that illustrate the use of soil as a constructional material are given below:</a:t>
            </a:r>
          </a:p>
          <a:p>
            <a:pPr marL="0" indent="0">
              <a:buNone/>
            </a:pPr>
            <a:r>
              <a:rPr lang="en-US" sz="2400" dirty="0" smtClean="0"/>
              <a:t>(a) Soil plays a very major important role in the construction of earth retaining structures like retaining walls, bulk heads etc. </a:t>
            </a:r>
          </a:p>
          <a:p>
            <a:pPr marL="0" indent="0">
              <a:buNone/>
            </a:pPr>
            <a:r>
              <a:rPr lang="en-US" sz="2400" dirty="0" smtClean="0"/>
              <a:t>(b) As a construction material, soil has a vast application in the construction of tunnels, earthen bunkers, earthen dwellings (mud houses), stone ware pipes, earthen ware etc. </a:t>
            </a:r>
          </a:p>
        </p:txBody>
      </p:sp>
    </p:spTree>
    <p:extLst>
      <p:ext uri="{BB962C8B-B14F-4D97-AF65-F5344CB8AC3E}">
        <p14:creationId xmlns:p14="http://schemas.microsoft.com/office/powerpoint/2010/main" xmlns="" val="25005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r>
              <a:rPr lang="en-US" b="1" u="sng" dirty="0">
                <a:solidFill>
                  <a:srgbClr val="00B0F0"/>
                </a:solidFill>
              </a:rPr>
              <a:t>ORIGIN OF SOIL</a:t>
            </a:r>
          </a:p>
          <a:p>
            <a:r>
              <a:rPr lang="en-US" dirty="0"/>
              <a:t>“An unconsolidated material composed of soil particles produced by the disintegration of rocks.” </a:t>
            </a:r>
          </a:p>
          <a:p>
            <a:r>
              <a:rPr lang="en-US" dirty="0"/>
              <a:t>Soils are formed by weathering of rocks due to mechanical disintegration or chemical decomposition.</a:t>
            </a:r>
          </a:p>
          <a:p>
            <a:pPr marL="0" indent="0">
              <a:buNone/>
            </a:pPr>
            <a:endParaRPr lang="en-US" dirty="0"/>
          </a:p>
        </p:txBody>
      </p:sp>
    </p:spTree>
    <p:extLst>
      <p:ext uri="{BB962C8B-B14F-4D97-AF65-F5344CB8AC3E}">
        <p14:creationId xmlns:p14="http://schemas.microsoft.com/office/powerpoint/2010/main" xmlns="" val="33680282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2" descr="C:\Users\balajee\Desktop\image\slide_1.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228600"/>
            <a:ext cx="9144000" cy="70866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2128349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477000"/>
          </a:xfrm>
        </p:spPr>
        <p:txBody>
          <a:bodyPr>
            <a:normAutofit/>
          </a:bodyPr>
          <a:lstStyle/>
          <a:p>
            <a:r>
              <a:rPr lang="en-US" sz="2400" b="1" u="sng" dirty="0" smtClean="0">
                <a:solidFill>
                  <a:srgbClr val="0070C0"/>
                </a:solidFill>
              </a:rPr>
              <a:t>FORMATION OF SOIL</a:t>
            </a:r>
          </a:p>
          <a:p>
            <a:pPr marL="0" indent="0">
              <a:buNone/>
            </a:pPr>
            <a:r>
              <a:rPr lang="en-US" sz="2400" dirty="0" smtClean="0"/>
              <a:t>Soil are formed by the process of weathering of the parent rock. The weathering of rocks take place by either process of </a:t>
            </a:r>
            <a:r>
              <a:rPr lang="en-US" sz="2400" b="1" dirty="0" smtClean="0">
                <a:solidFill>
                  <a:srgbClr val="0070C0"/>
                </a:solidFill>
              </a:rPr>
              <a:t>physical</a:t>
            </a:r>
            <a:r>
              <a:rPr lang="en-US" sz="2400" b="1" dirty="0" smtClean="0">
                <a:solidFill>
                  <a:srgbClr val="00B0F0"/>
                </a:solidFill>
              </a:rPr>
              <a:t> </a:t>
            </a:r>
            <a:r>
              <a:rPr lang="en-US" sz="2400" b="1" dirty="0" smtClean="0">
                <a:solidFill>
                  <a:srgbClr val="0070C0"/>
                </a:solidFill>
              </a:rPr>
              <a:t>disintegration </a:t>
            </a:r>
            <a:r>
              <a:rPr lang="en-US" sz="2400" dirty="0" smtClean="0"/>
              <a:t>or </a:t>
            </a:r>
            <a:r>
              <a:rPr lang="en-US" sz="2400" b="1" dirty="0" smtClean="0">
                <a:solidFill>
                  <a:srgbClr val="0070C0"/>
                </a:solidFill>
              </a:rPr>
              <a:t>chemical decomposition </a:t>
            </a:r>
            <a:r>
              <a:rPr lang="en-US" sz="2400" dirty="0" smtClean="0"/>
              <a:t>of rocks.</a:t>
            </a:r>
          </a:p>
          <a:p>
            <a:pPr marL="0" indent="0">
              <a:buNone/>
            </a:pPr>
            <a:endParaRPr lang="en-US" sz="2400" dirty="0" smtClean="0">
              <a:solidFill>
                <a:srgbClr val="00B0F0"/>
              </a:solidFill>
            </a:endParaRPr>
          </a:p>
          <a:p>
            <a:r>
              <a:rPr lang="en-US" sz="2400" b="1" u="sng" dirty="0" smtClean="0">
                <a:solidFill>
                  <a:srgbClr val="0070C0"/>
                </a:solidFill>
              </a:rPr>
              <a:t>PHYSICAL DISINTEGRATION</a:t>
            </a:r>
          </a:p>
          <a:p>
            <a:pPr marL="0" indent="0">
              <a:buNone/>
            </a:pPr>
            <a:r>
              <a:rPr lang="en-US" sz="2400" b="1" u="sng" dirty="0" smtClean="0">
                <a:solidFill>
                  <a:srgbClr val="0070C0"/>
                </a:solidFill>
              </a:rPr>
              <a:t>1. </a:t>
            </a:r>
            <a:r>
              <a:rPr lang="en-US" sz="2400" b="1" dirty="0" smtClean="0">
                <a:solidFill>
                  <a:srgbClr val="0070C0"/>
                </a:solidFill>
              </a:rPr>
              <a:t>Change of temperature : </a:t>
            </a:r>
            <a:r>
              <a:rPr lang="en-US" sz="2400" dirty="0" smtClean="0"/>
              <a:t>Rock is a natural aggregate of different type of minerals. These minerals have different coefficients of thermal expansion. Due to temperature change, these minerals or contract unequally and such repeated action result in the development of stresses.</a:t>
            </a:r>
          </a:p>
          <a:p>
            <a:pPr marL="0" indent="0">
              <a:buNone/>
            </a:pPr>
            <a:r>
              <a:rPr lang="en-US" sz="2400" b="1" u="sng" dirty="0" smtClean="0">
                <a:solidFill>
                  <a:srgbClr val="0070C0"/>
                </a:solidFill>
              </a:rPr>
              <a:t>2. </a:t>
            </a:r>
            <a:r>
              <a:rPr lang="en-US" sz="2400" b="1" dirty="0" smtClean="0">
                <a:solidFill>
                  <a:srgbClr val="0070C0"/>
                </a:solidFill>
              </a:rPr>
              <a:t>Force of freezing water : </a:t>
            </a:r>
            <a:r>
              <a:rPr lang="en-US" sz="2400" dirty="0" smtClean="0"/>
              <a:t>Water enters in the small pores and minute fissures of rocks and gets frozen in cold climates. Large stresses develop in the cracks due to wedging action </a:t>
            </a:r>
            <a:r>
              <a:rPr lang="en-US" sz="2000" dirty="0" smtClean="0"/>
              <a:t>of ice formed and </a:t>
            </a:r>
            <a:r>
              <a:rPr lang="en-US" sz="2400" dirty="0" smtClean="0"/>
              <a:t>rocks get broken into small pieces.</a:t>
            </a:r>
          </a:p>
        </p:txBody>
      </p:sp>
    </p:spTree>
    <p:extLst>
      <p:ext uri="{BB962C8B-B14F-4D97-AF65-F5344CB8AC3E}">
        <p14:creationId xmlns:p14="http://schemas.microsoft.com/office/powerpoint/2010/main" xmlns="" val="27775916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816</TotalTime>
  <Words>2926</Words>
  <Application>Microsoft Office PowerPoint</Application>
  <PresentationFormat>On-screen Show (4:3)</PresentationFormat>
  <Paragraphs>195</Paragraphs>
  <Slides>42</Slides>
  <Notes>1</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Office Theme</vt:lpstr>
      <vt:lpstr>SOIL FOUNDATION AND ENGINEERING</vt:lpstr>
      <vt:lpstr>Father of Soil Mechanics  Dr. Karl Terzaghi  Soil Mechanics It is defined as the branch of science which deals with the study of soil, its behavior and its application as an engineering material.                  SOIL ENGINEERING (GEOTECHINCAL ENGINEERING)   “ The branch of science which deals with the application of Soil mechanics to solve practical problems is known as Soil Engineering or Geotechnical Engineering.”                                              FOUNDATION ENGINEERING   It is defined as “the branch of Civil Engineering, which deals with the design, construction, maintenance and renovation of footings, foundation walls, pile foundation, caissons and other structural members which form the foundation of buildings and other structures.”               </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Chapter 2</vt:lpstr>
      <vt:lpstr>Slide 29</vt:lpstr>
      <vt:lpstr>Slide 30</vt:lpstr>
      <vt:lpstr>Slide 31</vt:lpstr>
      <vt:lpstr>Slide 32</vt:lpstr>
      <vt:lpstr>SOIL PROPERTIES AND THEIR INTER RELATIONSHIP</vt:lpstr>
      <vt:lpstr>Slide 34</vt:lpstr>
      <vt:lpstr>Slide 35</vt:lpstr>
      <vt:lpstr>Slide 36</vt:lpstr>
      <vt:lpstr>Slide 37</vt:lpstr>
      <vt:lpstr>Slide 38</vt:lpstr>
      <vt:lpstr>Slide 39</vt:lpstr>
      <vt:lpstr>Slide 40</vt:lpstr>
      <vt:lpstr>Slide 41</vt:lpstr>
      <vt:lpstr>Slide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Father of Soil Mechanics Dr. Karl Terzaghi Soil Mechanics :-   It is defind as the branch of science hich deals with the study os soil, its behaviour and its applicarion as an engineering material. SOIL ENGINEERING (GEOTECHINCAL</dc:title>
  <dc:creator>balajee</dc:creator>
  <cp:lastModifiedBy>balajee</cp:lastModifiedBy>
  <cp:revision>150</cp:revision>
  <dcterms:created xsi:type="dcterms:W3CDTF">2020-01-08T12:12:17Z</dcterms:created>
  <dcterms:modified xsi:type="dcterms:W3CDTF">2021-03-24T13:36:13Z</dcterms:modified>
</cp:coreProperties>
</file>