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7772400" cy="12801600"/>
  <p:notesSz cx="7772400" cy="12801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1980" y="-3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xambranch028@outlook.com" userId="61fb7a6233ef9948" providerId="LiveId" clId="{A4F4C26B-9FC7-46FC-B2D6-EF8BF0948B7A}"/>
    <pc:docChg chg="undo custSel modSld">
      <pc:chgData name="exambranch028@outlook.com" userId="61fb7a6233ef9948" providerId="LiveId" clId="{A4F4C26B-9FC7-46FC-B2D6-EF8BF0948B7A}" dt="2026-04-17T07:45:11.148" v="144" actId="14100"/>
      <pc:docMkLst>
        <pc:docMk/>
      </pc:docMkLst>
      <pc:sldChg chg="addSp delSp modSp mod">
        <pc:chgData name="exambranch028@outlook.com" userId="61fb7a6233ef9948" providerId="LiveId" clId="{A4F4C26B-9FC7-46FC-B2D6-EF8BF0948B7A}" dt="2026-04-17T07:45:11.148" v="144" actId="14100"/>
        <pc:sldMkLst>
          <pc:docMk/>
          <pc:sldMk cId="0" sldId="256"/>
        </pc:sldMkLst>
        <pc:spChg chg="mod">
          <ac:chgData name="exambranch028@outlook.com" userId="61fb7a6233ef9948" providerId="LiveId" clId="{A4F4C26B-9FC7-46FC-B2D6-EF8BF0948B7A}" dt="2026-04-17T07:33:17.539" v="131" actId="21"/>
          <ac:spMkLst>
            <pc:docMk/>
            <pc:sldMk cId="0" sldId="256"/>
            <ac:spMk id="2" creationId="{00000000-0000-0000-0000-000000000000}"/>
          </ac:spMkLst>
        </pc:spChg>
        <pc:spChg chg="mod">
          <ac:chgData name="exambranch028@outlook.com" userId="61fb7a6233ef9948" providerId="LiveId" clId="{A4F4C26B-9FC7-46FC-B2D6-EF8BF0948B7A}" dt="2026-04-17T07:44:45.438" v="142" actId="1076"/>
          <ac:spMkLst>
            <pc:docMk/>
            <pc:sldMk cId="0" sldId="256"/>
            <ac:spMk id="3" creationId="{00000000-0000-0000-0000-000000000000}"/>
          </ac:spMkLst>
        </pc:spChg>
        <pc:spChg chg="del">
          <ac:chgData name="exambranch028@outlook.com" userId="61fb7a6233ef9948" providerId="LiveId" clId="{A4F4C26B-9FC7-46FC-B2D6-EF8BF0948B7A}" dt="2026-04-17T06:56:41.955" v="127" actId="478"/>
          <ac:spMkLst>
            <pc:docMk/>
            <pc:sldMk cId="0" sldId="256"/>
            <ac:spMk id="4" creationId="{00000000-0000-0000-0000-000000000000}"/>
          </ac:spMkLst>
        </pc:spChg>
        <pc:spChg chg="add del">
          <ac:chgData name="exambranch028@outlook.com" userId="61fb7a6233ef9948" providerId="LiveId" clId="{A4F4C26B-9FC7-46FC-B2D6-EF8BF0948B7A}" dt="2026-04-17T07:33:16.921" v="130" actId="22"/>
          <ac:spMkLst>
            <pc:docMk/>
            <pc:sldMk cId="0" sldId="256"/>
            <ac:spMk id="7" creationId="{DFA9760A-773A-1A21-D3D3-0276DCF1D451}"/>
          </ac:spMkLst>
        </pc:spChg>
        <pc:picChg chg="del">
          <ac:chgData name="exambranch028@outlook.com" userId="61fb7a6233ef9948" providerId="LiveId" clId="{A4F4C26B-9FC7-46FC-B2D6-EF8BF0948B7A}" dt="2026-04-17T06:54:35.025" v="12" actId="21"/>
          <ac:picMkLst>
            <pc:docMk/>
            <pc:sldMk cId="0" sldId="256"/>
            <ac:picMk id="5" creationId="{00000000-0000-0000-0000-000000000000}"/>
          </ac:picMkLst>
        </pc:picChg>
        <pc:picChg chg="add mod">
          <ac:chgData name="exambranch028@outlook.com" userId="61fb7a6233ef9948" providerId="LiveId" clId="{A4F4C26B-9FC7-46FC-B2D6-EF8BF0948B7A}" dt="2026-04-17T07:45:11.148" v="144" actId="14100"/>
          <ac:picMkLst>
            <pc:docMk/>
            <pc:sldMk cId="0" sldId="256"/>
            <ac:picMk id="9" creationId="{8E48764B-977A-F5D3-EB0D-BFD0361BBBD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968496"/>
            <a:ext cx="6606540" cy="26883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7168896"/>
            <a:ext cx="5440680" cy="3200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944368"/>
            <a:ext cx="3380994" cy="8449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944368"/>
            <a:ext cx="3380994" cy="8449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1346" y="999109"/>
            <a:ext cx="5029707" cy="2447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944368"/>
            <a:ext cx="6995160" cy="8449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11905488"/>
            <a:ext cx="2487168" cy="640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11905488"/>
            <a:ext cx="1787652" cy="640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11905488"/>
            <a:ext cx="1787652" cy="640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 marR="30480" algn="ctr">
              <a:lnSpc>
                <a:spcPct val="110100"/>
              </a:lnSpc>
              <a:spcBef>
                <a:spcPts val="95"/>
              </a:spcBef>
            </a:pPr>
            <a:r>
              <a:rPr lang="en-US" spc="-35" dirty="0"/>
              <a:t>NON-</a:t>
            </a:r>
            <a:r>
              <a:rPr lang="en-US" spc="-10" dirty="0"/>
              <a:t>CONVENTIONAL </a:t>
            </a:r>
            <a:r>
              <a:rPr lang="en-US" dirty="0"/>
              <a:t>ENERGY</a:t>
            </a:r>
            <a:r>
              <a:rPr lang="en-US" spc="-15" dirty="0"/>
              <a:t> </a:t>
            </a:r>
            <a:r>
              <a:rPr lang="en-US" spc="-10" dirty="0"/>
              <a:t>SOURCE</a:t>
            </a:r>
          </a:p>
          <a:p>
            <a:pPr marL="810895" marR="805815" algn="ctr">
              <a:lnSpc>
                <a:spcPct val="140100"/>
              </a:lnSpc>
              <a:spcBef>
                <a:spcPts val="150"/>
              </a:spcBef>
            </a:pPr>
            <a:r>
              <a:rPr lang="en-US" sz="2800" dirty="0">
                <a:solidFill>
                  <a:srgbClr val="00AF50"/>
                </a:solidFill>
              </a:rPr>
              <a:t>Electrical</a:t>
            </a:r>
            <a:r>
              <a:rPr lang="en-US" sz="2800" spc="-40" dirty="0">
                <a:solidFill>
                  <a:srgbClr val="00AF50"/>
                </a:solidFill>
              </a:rPr>
              <a:t> </a:t>
            </a:r>
            <a:r>
              <a:rPr lang="en-US" sz="2800" spc="-10" dirty="0">
                <a:solidFill>
                  <a:srgbClr val="00AF50"/>
                </a:solidFill>
              </a:rPr>
              <a:t>Engineering </a:t>
            </a:r>
            <a:r>
              <a:rPr lang="en-US" sz="2800" dirty="0">
                <a:solidFill>
                  <a:srgbClr val="00AF50"/>
                </a:solidFill>
              </a:rPr>
              <a:t>Semester:</a:t>
            </a:r>
            <a:r>
              <a:rPr lang="en-US" sz="2800" spc="-25" dirty="0">
                <a:solidFill>
                  <a:srgbClr val="00AF50"/>
                </a:solidFill>
              </a:rPr>
              <a:t> 2</a:t>
            </a:r>
            <a:r>
              <a:rPr lang="en-US" sz="2800" spc="-25" baseline="30000" dirty="0">
                <a:solidFill>
                  <a:srgbClr val="00AF50"/>
                </a:solidFill>
              </a:rPr>
              <a:t>nd</a:t>
            </a:r>
            <a:r>
              <a:rPr lang="en-US" sz="2800" spc="-25" dirty="0">
                <a:solidFill>
                  <a:srgbClr val="00AF50"/>
                </a:solidFill>
              </a:rPr>
              <a:t> </a:t>
            </a:r>
            <a:endParaRPr lang="en-US" sz="2700" baseline="32407" dirty="0"/>
          </a:p>
        </p:txBody>
      </p:sp>
      <p:sp>
        <p:nvSpPr>
          <p:cNvPr id="3" name="object 3"/>
          <p:cNvSpPr txBox="1"/>
          <p:nvPr/>
        </p:nvSpPr>
        <p:spPr>
          <a:xfrm>
            <a:off x="685800" y="8305800"/>
            <a:ext cx="3136596" cy="1578637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1600" b="1" dirty="0">
                <a:solidFill>
                  <a:srgbClr val="006FC0"/>
                </a:solidFill>
                <a:latin typeface="Times New Roman"/>
                <a:cs typeface="Times New Roman"/>
              </a:rPr>
              <a:t>Prepared</a:t>
            </a:r>
            <a:r>
              <a:rPr sz="1600" b="1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By: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lang="en-US" sz="1600" b="1" dirty="0">
                <a:solidFill>
                  <a:srgbClr val="006FC0"/>
                </a:solidFill>
                <a:latin typeface="Times New Roman"/>
                <a:cs typeface="Times New Roman"/>
              </a:rPr>
              <a:t>VIKASH KUMAR</a:t>
            </a:r>
            <a:endParaRPr sz="1600" dirty="0">
              <a:latin typeface="Times New Roman"/>
              <a:cs typeface="Times New Roman"/>
            </a:endParaRPr>
          </a:p>
          <a:p>
            <a:pPr marL="12700" marR="5080" indent="39370">
              <a:lnSpc>
                <a:spcPts val="1390"/>
              </a:lnSpc>
              <a:spcBef>
                <a:spcPts val="865"/>
              </a:spcBef>
            </a:pPr>
            <a:r>
              <a:rPr sz="16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(Lecturer</a:t>
            </a:r>
            <a:r>
              <a:rPr sz="16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FC0"/>
                </a:solidFill>
                <a:latin typeface="Times New Roman"/>
                <a:cs typeface="Times New Roman"/>
              </a:rPr>
              <a:t>Electrical</a:t>
            </a:r>
            <a:r>
              <a:rPr sz="16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Engineering) </a:t>
            </a:r>
            <a:endParaRPr lang="en-US" sz="1600" b="1" spc="-10" dirty="0">
              <a:solidFill>
                <a:srgbClr val="006FC0"/>
              </a:solidFill>
              <a:latin typeface="Times New Roman"/>
              <a:cs typeface="Times New Roman"/>
            </a:endParaRPr>
          </a:p>
          <a:p>
            <a:pPr marL="12700" marR="5080" indent="39370">
              <a:lnSpc>
                <a:spcPts val="1390"/>
              </a:lnSpc>
              <a:spcBef>
                <a:spcPts val="865"/>
              </a:spcBef>
            </a:pPr>
            <a:r>
              <a:rPr lang="en-IN" sz="16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GOVERNMENT POLYTECHNIC</a:t>
            </a:r>
          </a:p>
          <a:p>
            <a:pPr marL="12700" marR="5080" indent="39370">
              <a:lnSpc>
                <a:spcPts val="1390"/>
              </a:lnSpc>
              <a:spcBef>
                <a:spcPts val="865"/>
              </a:spcBef>
            </a:pPr>
            <a:r>
              <a:rPr lang="en-IN" sz="16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LOHARU (BHIWANI)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48764B-977A-F5D3-EB0D-BFD0361BB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657600"/>
            <a:ext cx="63246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9761"/>
            <a:ext cx="5971540" cy="1072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estimated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at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about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18,000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MW.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generation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through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bagasse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cogeneration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sugar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mills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endParaRPr sz="1200">
              <a:latin typeface="Times New Roman"/>
              <a:cs typeface="Times New Roman"/>
            </a:endParaRPr>
          </a:p>
          <a:p>
            <a:pPr marL="12700" marR="8255">
              <a:lnSpc>
                <a:spcPct val="1917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estimated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at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around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8,000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MW.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Thus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total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estimated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potential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biomass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about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26,000</a:t>
            </a:r>
            <a:r>
              <a:rPr sz="1200" spc="2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MW.</a:t>
            </a:r>
            <a:r>
              <a:rPr sz="1200" spc="2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Over</a:t>
            </a:r>
            <a:r>
              <a:rPr sz="1200" spc="2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500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biomass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cogeneration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projects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aggregate</a:t>
            </a:r>
            <a:r>
              <a:rPr sz="1200" spc="2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capacity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9186.50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MW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have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been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installed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country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up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December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2019.</a:t>
            </a:r>
            <a:endParaRPr sz="1200">
              <a:latin typeface="Times New Roman"/>
              <a:cs typeface="Times New Roman"/>
            </a:endParaRPr>
          </a:p>
          <a:p>
            <a:pPr marL="12700" marR="6350" indent="1371600" algn="just">
              <a:lnSpc>
                <a:spcPct val="1917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cumulative</a:t>
            </a:r>
            <a:r>
              <a:rPr sz="12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capacity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9186.50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MW</a:t>
            </a:r>
            <a:r>
              <a:rPr sz="12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has</a:t>
            </a:r>
            <a:r>
              <a:rPr sz="1200" spc="2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been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commissioned</a:t>
            </a:r>
            <a:r>
              <a:rPr sz="1200" spc="2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</a:t>
            </a:r>
            <a:r>
              <a:rPr sz="1200" spc="2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far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mainly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states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Tamil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Nadu,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Uttar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Pradesh,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Karnataka,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Andhra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Pradesh,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Maharashtra,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Chhattisgarh,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West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Bengal</a:t>
            </a:r>
            <a:r>
              <a:rPr sz="12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Punjab.</a:t>
            </a:r>
            <a:endParaRPr sz="1200">
              <a:latin typeface="Times New Roman"/>
              <a:cs typeface="Times New Roman"/>
            </a:endParaRPr>
          </a:p>
          <a:p>
            <a:pPr marL="410845" indent="-227965">
              <a:lnSpc>
                <a:spcPct val="100000"/>
              </a:lnSpc>
              <a:spcBef>
                <a:spcPts val="1345"/>
              </a:spcBef>
              <a:buClr>
                <a:srgbClr val="C00000"/>
              </a:buClr>
              <a:buFont typeface="Wingdings"/>
              <a:buChar char=""/>
              <a:tabLst>
                <a:tab pos="410845" algn="l"/>
              </a:tabLst>
            </a:pP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SMALL</a:t>
            </a:r>
            <a:r>
              <a:rPr sz="12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HYDRO</a:t>
            </a:r>
            <a:r>
              <a:rPr sz="12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POWER:</a:t>
            </a:r>
            <a:endParaRPr sz="1200">
              <a:latin typeface="Times New Roman"/>
              <a:cs typeface="Times New Roman"/>
            </a:endParaRPr>
          </a:p>
          <a:p>
            <a:pPr marL="12700" marR="11430" indent="914400" algn="just">
              <a:lnSpc>
                <a:spcPts val="2760"/>
              </a:lnSpc>
              <a:spcBef>
                <a:spcPts val="29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Small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Hydro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projects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further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categorized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into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small,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mini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micro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hydel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projects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based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their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capacity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follows:</a:t>
            </a:r>
            <a:endParaRPr sz="1200">
              <a:latin typeface="Times New Roman"/>
              <a:cs typeface="Times New Roman"/>
            </a:endParaRPr>
          </a:p>
          <a:p>
            <a:pPr marL="927100" algn="just">
              <a:lnSpc>
                <a:spcPct val="100000"/>
              </a:lnSpc>
              <a:spcBef>
                <a:spcPts val="101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Micro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hydel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≤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0.1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MW</a:t>
            </a:r>
            <a:endParaRPr sz="1200">
              <a:latin typeface="Times New Roman"/>
              <a:cs typeface="Times New Roman"/>
            </a:endParaRPr>
          </a:p>
          <a:p>
            <a:pPr marL="927100" marR="2546985" algn="just">
              <a:lnSpc>
                <a:spcPct val="1917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Mini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hydel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&gt;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0.10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MW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≤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2.00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MW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Small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Hydel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&gt; 2.00 MW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≤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25.00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MW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917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estimated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potential of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small/mini/micro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hydel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projects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 the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country is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21133.65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MW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from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7133</a:t>
            </a:r>
            <a:r>
              <a:rPr sz="1200" spc="2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sites</a:t>
            </a:r>
            <a:r>
              <a:rPr sz="1200" spc="25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located</a:t>
            </a:r>
            <a:r>
              <a:rPr sz="1200" spc="2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2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different</a:t>
            </a:r>
            <a:r>
              <a:rPr sz="1200" spc="2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States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India.</a:t>
            </a:r>
            <a:r>
              <a:rPr sz="1200" spc="2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national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target</a:t>
            </a:r>
            <a:r>
              <a:rPr sz="1200" spc="2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2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SHP</a:t>
            </a:r>
            <a:r>
              <a:rPr sz="1200" spc="2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2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2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achieve</a:t>
            </a:r>
            <a:r>
              <a:rPr sz="1200" spc="2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a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cumulative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capacity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5000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MW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2022,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under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overall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targets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achieving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cumulative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grid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connected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Renewable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Projects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175,000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MW.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Against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this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target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achieving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aggregate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capacity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5000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MW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year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2022,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aggregate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capacity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4671.557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MW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been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achieved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31st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December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2019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through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1127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small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hydropower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projects.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1.8</a:t>
            </a:r>
            <a:r>
              <a:rPr sz="1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SECTOR-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WISE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ENERGY</a:t>
            </a:r>
            <a:r>
              <a:rPr sz="12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CONSUMPTION</a:t>
            </a:r>
            <a:r>
              <a:rPr sz="12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(Domestic,</a:t>
            </a:r>
            <a:r>
              <a:rPr sz="12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Industrial,</a:t>
            </a:r>
            <a:r>
              <a:rPr sz="12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agriculture</a:t>
            </a:r>
            <a:r>
              <a:rPr sz="1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etc):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Consumption</a:t>
            </a:r>
            <a:r>
              <a:rPr sz="1200" b="1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of Coal</a:t>
            </a:r>
            <a:r>
              <a:rPr sz="1200" b="1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sz="1200" b="1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Lignite:</a:t>
            </a:r>
            <a:endParaRPr sz="1200">
              <a:latin typeface="Times New Roman"/>
              <a:cs typeface="Times New Roman"/>
            </a:endParaRPr>
          </a:p>
          <a:p>
            <a:pPr marL="468630" marR="5080" indent="-227965">
              <a:lnSpc>
                <a:spcPts val="2760"/>
              </a:lnSpc>
              <a:spcBef>
                <a:spcPts val="290"/>
              </a:spcBef>
              <a:buFont typeface="Wingdings"/>
              <a:buChar char=""/>
              <a:tabLst>
                <a:tab pos="4699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estimated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total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consumption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raw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coal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industry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has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increased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549.57MT 	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during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2008-09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896.34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MT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during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2017-18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CAGR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5.01% The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annual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growth</a:t>
            </a:r>
            <a:endParaRPr sz="1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01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rate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2016-17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2017-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18 is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7.06%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(Table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1.4).</a:t>
            </a:r>
            <a:endParaRPr sz="1200">
              <a:latin typeface="Times New Roman"/>
              <a:cs typeface="Times New Roman"/>
            </a:endParaRPr>
          </a:p>
          <a:p>
            <a:pPr marL="468630" marR="5715" indent="-227965">
              <a:lnSpc>
                <a:spcPct val="191700"/>
              </a:lnSpc>
              <a:buFont typeface="Wingdings"/>
              <a:buChar char=""/>
              <a:tabLst>
                <a:tab pos="4699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Consumption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Lignite</a:t>
            </a:r>
            <a:r>
              <a:rPr sz="12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increased</a:t>
            </a:r>
            <a:r>
              <a:rPr sz="1200" spc="2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31.85</a:t>
            </a:r>
            <a:r>
              <a:rPr sz="1200" spc="2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MT</a:t>
            </a:r>
            <a:r>
              <a:rPr sz="1200" spc="2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2008-09</a:t>
            </a:r>
            <a:r>
              <a:rPr sz="1200" spc="2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2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45.82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MT</a:t>
            </a:r>
            <a:r>
              <a:rPr sz="1200" spc="2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2017- 	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18(Table</a:t>
            </a:r>
            <a:r>
              <a:rPr sz="12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1.4).</a:t>
            </a:r>
            <a:endParaRPr sz="1200">
              <a:latin typeface="Times New Roman"/>
              <a:cs typeface="Times New Roman"/>
            </a:endParaRPr>
          </a:p>
          <a:p>
            <a:pPr marL="468630" marR="14604" indent="-227965">
              <a:lnSpc>
                <a:spcPct val="191700"/>
              </a:lnSpc>
              <a:buFont typeface="Wingdings"/>
              <a:buChar char=""/>
              <a:tabLst>
                <a:tab pos="4699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Consumption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Lignite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Electricity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Generation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sector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highest,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accounting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for 	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about 83.7%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total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lignite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consumption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(Table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1.5).</a:t>
            </a:r>
            <a:endParaRPr sz="1200">
              <a:latin typeface="Times New Roman"/>
              <a:cs typeface="Times New Roman"/>
            </a:endParaRPr>
          </a:p>
          <a:p>
            <a:pPr marL="468630" marR="9525" indent="-227965">
              <a:lnSpc>
                <a:spcPct val="191700"/>
              </a:lnSpc>
              <a:buFont typeface="Wingdings"/>
              <a:buChar char=""/>
              <a:tabLst>
                <a:tab pos="4699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maximum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consumption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raw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coal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Electricity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generation,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followed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steel 	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industry.</a:t>
            </a:r>
            <a:r>
              <a:rPr sz="1200" spc="2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Industry-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wise</a:t>
            </a:r>
            <a:r>
              <a:rPr sz="1200" spc="2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estimates</a:t>
            </a:r>
            <a:r>
              <a:rPr sz="12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consumption</a:t>
            </a:r>
            <a:r>
              <a:rPr sz="1200" spc="2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coal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shows</a:t>
            </a:r>
            <a:r>
              <a:rPr sz="12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that</a:t>
            </a:r>
            <a:r>
              <a:rPr sz="1200" spc="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during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2017-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18,</a:t>
            </a:r>
            <a:endParaRPr sz="1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32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electricity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generating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units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consumed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576.19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MT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coal,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followed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steel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&amp;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washery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9535" y="889761"/>
            <a:ext cx="550799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industries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(58.50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MT),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sponge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iron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industries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(8.51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MT)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cement industries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(7.70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MT)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(Table</a:t>
            </a:r>
            <a:r>
              <a:rPr sz="12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1.6)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1252" y="1599946"/>
            <a:ext cx="224663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Table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1.4:</a:t>
            </a:r>
            <a:r>
              <a:rPr sz="8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Consumption</a:t>
            </a:r>
            <a:r>
              <a:rPr sz="8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of</a:t>
            </a:r>
            <a:r>
              <a:rPr sz="8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Energy</a:t>
            </a:r>
            <a:r>
              <a:rPr sz="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Sources</a:t>
            </a:r>
            <a:r>
              <a:rPr sz="8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in</a:t>
            </a:r>
            <a:r>
              <a:rPr sz="8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India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21911" y="1599946"/>
            <a:ext cx="246253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Table</a:t>
            </a:r>
            <a:r>
              <a:rPr sz="8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1.5</a:t>
            </a:r>
            <a:r>
              <a:rPr sz="8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Industry</a:t>
            </a:r>
            <a:r>
              <a:rPr sz="800" b="1" spc="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wise</a:t>
            </a:r>
            <a:r>
              <a:rPr sz="8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Consumption</a:t>
            </a:r>
            <a:r>
              <a:rPr sz="8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of</a:t>
            </a:r>
            <a:r>
              <a:rPr sz="8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Lignite</a:t>
            </a:r>
            <a:r>
              <a:rPr sz="8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in</a:t>
            </a:r>
            <a:r>
              <a:rPr sz="8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India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6604" y="5036057"/>
            <a:ext cx="6009640" cy="5588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 marR="30480" indent="457200">
              <a:lnSpc>
                <a:spcPct val="95800"/>
              </a:lnSpc>
              <a:spcBef>
                <a:spcPts val="160"/>
              </a:spcBef>
            </a:pPr>
            <a:r>
              <a:rPr sz="1200" dirty="0">
                <a:solidFill>
                  <a:srgbClr val="6F2F9F"/>
                </a:solidFill>
                <a:latin typeface="Times New Roman"/>
                <a:cs typeface="Times New Roman"/>
              </a:rPr>
              <a:t>Note:</a:t>
            </a:r>
            <a:r>
              <a:rPr sz="12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2F9F"/>
                </a:solidFill>
                <a:latin typeface="Times New Roman"/>
                <a:cs typeface="Times New Roman"/>
              </a:rPr>
              <a:t>(P)</a:t>
            </a:r>
            <a:r>
              <a:rPr sz="1200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2F9F"/>
                </a:solidFill>
                <a:latin typeface="Times New Roman"/>
                <a:cs typeface="Times New Roman"/>
              </a:rPr>
              <a:t>-</a:t>
            </a:r>
            <a:r>
              <a:rPr sz="12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2F9F"/>
                </a:solidFill>
                <a:latin typeface="Times New Roman"/>
                <a:cs typeface="Times New Roman"/>
              </a:rPr>
              <a:t>provisional,</a:t>
            </a:r>
            <a:r>
              <a:rPr sz="1200" spc="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2F9F"/>
                </a:solidFill>
                <a:latin typeface="Times New Roman"/>
                <a:cs typeface="Times New Roman"/>
              </a:rPr>
              <a:t>GWh</a:t>
            </a:r>
            <a:r>
              <a:rPr sz="12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2F9F"/>
                </a:solidFill>
                <a:latin typeface="Times New Roman"/>
                <a:cs typeface="Times New Roman"/>
              </a:rPr>
              <a:t>=</a:t>
            </a:r>
            <a:r>
              <a:rPr sz="1200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2F9F"/>
                </a:solidFill>
                <a:latin typeface="Times New Roman"/>
                <a:cs typeface="Times New Roman"/>
              </a:rPr>
              <a:t>Giga</a:t>
            </a:r>
            <a:r>
              <a:rPr sz="1200" spc="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2F9F"/>
                </a:solidFill>
                <a:latin typeface="Times New Roman"/>
                <a:cs typeface="Times New Roman"/>
              </a:rPr>
              <a:t>Watt</a:t>
            </a:r>
            <a:r>
              <a:rPr sz="1200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2F9F"/>
                </a:solidFill>
                <a:latin typeface="Times New Roman"/>
                <a:cs typeface="Times New Roman"/>
              </a:rPr>
              <a:t>hour</a:t>
            </a:r>
            <a:r>
              <a:rPr sz="1200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2F9F"/>
                </a:solidFill>
                <a:latin typeface="Times New Roman"/>
                <a:cs typeface="Times New Roman"/>
              </a:rPr>
              <a:t>=</a:t>
            </a:r>
            <a:r>
              <a:rPr sz="12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2F9F"/>
                </a:solidFill>
                <a:latin typeface="Times New Roman"/>
                <a:cs typeface="Times New Roman"/>
              </a:rPr>
              <a:t>10</a:t>
            </a:r>
            <a:r>
              <a:rPr sz="1200" baseline="31250" dirty="0">
                <a:solidFill>
                  <a:srgbClr val="6F2F9F"/>
                </a:solidFill>
                <a:latin typeface="Times New Roman"/>
                <a:cs typeface="Times New Roman"/>
              </a:rPr>
              <a:t>6</a:t>
            </a:r>
            <a:r>
              <a:rPr sz="1200" spc="157" baseline="312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2F9F"/>
                </a:solidFill>
                <a:latin typeface="Times New Roman"/>
                <a:cs typeface="Times New Roman"/>
              </a:rPr>
              <a:t>x</a:t>
            </a:r>
            <a:r>
              <a:rPr sz="12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2F9F"/>
                </a:solidFill>
                <a:latin typeface="Times New Roman"/>
                <a:cs typeface="Times New Roman"/>
              </a:rPr>
              <a:t>Kilo</a:t>
            </a:r>
            <a:r>
              <a:rPr sz="1200" spc="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2F9F"/>
                </a:solidFill>
                <a:latin typeface="Times New Roman"/>
                <a:cs typeface="Times New Roman"/>
              </a:rPr>
              <a:t>Watt</a:t>
            </a:r>
            <a:r>
              <a:rPr sz="1200" spc="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2F9F"/>
                </a:solidFill>
                <a:latin typeface="Times New Roman"/>
                <a:cs typeface="Times New Roman"/>
              </a:rPr>
              <a:t>hour</a:t>
            </a:r>
            <a:r>
              <a:rPr sz="1200" spc="135" dirty="0">
                <a:solidFill>
                  <a:srgbClr val="6F2F9F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6F2F9F"/>
                </a:solidFill>
                <a:latin typeface="Times New Roman"/>
                <a:cs typeface="Times New Roman"/>
              </a:rPr>
              <a:t>,</a:t>
            </a:r>
            <a:r>
              <a:rPr sz="1200" spc="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2F9F"/>
                </a:solidFill>
                <a:latin typeface="Times New Roman"/>
                <a:cs typeface="Times New Roman"/>
              </a:rPr>
              <a:t>CAGR: </a:t>
            </a:r>
            <a:r>
              <a:rPr sz="1200" dirty="0">
                <a:solidFill>
                  <a:srgbClr val="6F2F9F"/>
                </a:solidFill>
                <a:latin typeface="Times New Roman"/>
                <a:cs typeface="Times New Roman"/>
              </a:rPr>
              <a:t>compound</a:t>
            </a:r>
            <a:r>
              <a:rPr sz="1200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2F9F"/>
                </a:solidFill>
                <a:latin typeface="Times New Roman"/>
                <a:cs typeface="Times New Roman"/>
              </a:rPr>
              <a:t>annual</a:t>
            </a:r>
            <a:r>
              <a:rPr sz="1200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2F9F"/>
                </a:solidFill>
                <a:latin typeface="Times New Roman"/>
                <a:cs typeface="Times New Roman"/>
              </a:rPr>
              <a:t>growth</a:t>
            </a:r>
            <a:r>
              <a:rPr sz="12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2F9F"/>
                </a:solidFill>
                <a:latin typeface="Times New Roman"/>
                <a:cs typeface="Times New Roman"/>
              </a:rPr>
              <a:t>rate;</a:t>
            </a:r>
            <a:r>
              <a:rPr sz="12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2F9F"/>
                </a:solidFill>
                <a:latin typeface="Times New Roman"/>
                <a:cs typeface="Times New Roman"/>
              </a:rPr>
              <a:t>Sources:1. Office</a:t>
            </a:r>
            <a:r>
              <a:rPr sz="1200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2F9F"/>
                </a:solidFill>
                <a:latin typeface="Times New Roman"/>
                <a:cs typeface="Times New Roman"/>
              </a:rPr>
              <a:t>of</a:t>
            </a:r>
            <a:r>
              <a:rPr sz="1200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2F9F"/>
                </a:solidFill>
                <a:latin typeface="Times New Roman"/>
                <a:cs typeface="Times New Roman"/>
              </a:rPr>
              <a:t>Coal</a:t>
            </a:r>
            <a:r>
              <a:rPr sz="1200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2F9F"/>
                </a:solidFill>
                <a:latin typeface="Times New Roman"/>
                <a:cs typeface="Times New Roman"/>
              </a:rPr>
              <a:t>Controller, Ministry</a:t>
            </a:r>
            <a:r>
              <a:rPr sz="1200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2F9F"/>
                </a:solidFill>
                <a:latin typeface="Times New Roman"/>
                <a:cs typeface="Times New Roman"/>
              </a:rPr>
              <a:t>of</a:t>
            </a:r>
            <a:r>
              <a:rPr sz="1200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2F9F"/>
                </a:solidFill>
                <a:latin typeface="Times New Roman"/>
                <a:cs typeface="Times New Roman"/>
              </a:rPr>
              <a:t>Coal</a:t>
            </a:r>
            <a:r>
              <a:rPr sz="1200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2F9F"/>
                </a:solidFill>
                <a:latin typeface="Times New Roman"/>
                <a:cs typeface="Times New Roman"/>
              </a:rPr>
              <a:t>2. </a:t>
            </a:r>
            <a:r>
              <a:rPr sz="1200" spc="-10" dirty="0">
                <a:solidFill>
                  <a:srgbClr val="6F2F9F"/>
                </a:solidFill>
                <a:latin typeface="Times New Roman"/>
                <a:cs typeface="Times New Roman"/>
              </a:rPr>
              <a:t>Ministry </a:t>
            </a:r>
            <a:r>
              <a:rPr sz="1200" dirty="0">
                <a:solidFill>
                  <a:srgbClr val="6F2F9F"/>
                </a:solidFill>
                <a:latin typeface="Times New Roman"/>
                <a:cs typeface="Times New Roman"/>
              </a:rPr>
              <a:t>of</a:t>
            </a:r>
            <a:r>
              <a:rPr sz="1200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2F9F"/>
                </a:solidFill>
                <a:latin typeface="Times New Roman"/>
                <a:cs typeface="Times New Roman"/>
              </a:rPr>
              <a:t>Petroleum</a:t>
            </a:r>
            <a:r>
              <a:rPr sz="1200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2F9F"/>
                </a:solidFill>
                <a:latin typeface="Times New Roman"/>
                <a:cs typeface="Times New Roman"/>
              </a:rPr>
              <a:t>&amp;</a:t>
            </a:r>
            <a:r>
              <a:rPr sz="1200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2F9F"/>
                </a:solidFill>
                <a:latin typeface="Times New Roman"/>
                <a:cs typeface="Times New Roman"/>
              </a:rPr>
              <a:t>Natural</a:t>
            </a:r>
            <a:r>
              <a:rPr sz="12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2F9F"/>
                </a:solidFill>
                <a:latin typeface="Times New Roman"/>
                <a:cs typeface="Times New Roman"/>
              </a:rPr>
              <a:t>Gas.3.</a:t>
            </a:r>
            <a:r>
              <a:rPr sz="1200" spc="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2F9F"/>
                </a:solidFill>
                <a:latin typeface="Times New Roman"/>
                <a:cs typeface="Times New Roman"/>
              </a:rPr>
              <a:t>Central</a:t>
            </a:r>
            <a:r>
              <a:rPr sz="1200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2F9F"/>
                </a:solidFill>
                <a:latin typeface="Times New Roman"/>
                <a:cs typeface="Times New Roman"/>
              </a:rPr>
              <a:t>Electricity</a:t>
            </a:r>
            <a:r>
              <a:rPr sz="12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6F2F9F"/>
                </a:solidFill>
                <a:latin typeface="Times New Roman"/>
                <a:cs typeface="Times New Roman"/>
              </a:rPr>
              <a:t>Authority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16735" y="6267703"/>
            <a:ext cx="4541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Table1.6: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Trends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in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Industry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wise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Consumption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of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Raw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Coal</a:t>
            </a:r>
            <a:r>
              <a:rPr sz="12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in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India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10166984"/>
            <a:ext cx="5970905" cy="160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Consumption</a:t>
            </a:r>
            <a:r>
              <a:rPr sz="1200" b="1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Crude</a:t>
            </a:r>
            <a:r>
              <a:rPr sz="12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Oil</a:t>
            </a:r>
            <a:r>
              <a:rPr sz="1200" b="1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sz="1200" b="1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Natural</a:t>
            </a:r>
            <a:r>
              <a:rPr sz="12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Gas:</a:t>
            </a:r>
            <a:endParaRPr sz="1200">
              <a:latin typeface="Times New Roman"/>
              <a:cs typeface="Times New Roman"/>
            </a:endParaRPr>
          </a:p>
          <a:p>
            <a:pPr marL="468630" marR="5080" indent="-227965">
              <a:lnSpc>
                <a:spcPts val="2760"/>
              </a:lnSpc>
              <a:spcBef>
                <a:spcPts val="285"/>
              </a:spcBef>
              <a:buFont typeface="Wingdings"/>
              <a:buChar char=""/>
              <a:tabLst>
                <a:tab pos="4699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 estimated consumption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crude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oil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has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steady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increased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160.77 MMT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during 	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2008-09</a:t>
            </a:r>
            <a:r>
              <a:rPr sz="1200" spc="2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3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251.93</a:t>
            </a:r>
            <a:r>
              <a:rPr sz="1200" spc="2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MMT</a:t>
            </a:r>
            <a:r>
              <a:rPr sz="1200" spc="3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during</a:t>
            </a:r>
            <a:r>
              <a:rPr sz="1200" spc="3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2017-18</a:t>
            </a:r>
            <a:r>
              <a:rPr sz="1200" spc="3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1200" spc="3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CAGR</a:t>
            </a:r>
            <a:r>
              <a:rPr sz="1200" spc="3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2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4.59%.</a:t>
            </a:r>
            <a:r>
              <a:rPr sz="1200" spc="3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3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increased</a:t>
            </a:r>
            <a:r>
              <a:rPr sz="1200" spc="3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endParaRPr sz="1200">
              <a:latin typeface="Times New Roman"/>
              <a:cs typeface="Times New Roman"/>
            </a:endParaRPr>
          </a:p>
          <a:p>
            <a:pPr marL="469900" marR="10160">
              <a:lnSpc>
                <a:spcPts val="276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245.36MMT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2016-17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251.93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MMT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2017-18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registering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growth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 2.7%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(Table 1.4).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4378" y="1885435"/>
            <a:ext cx="2407000" cy="300042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3004" y="1918665"/>
            <a:ext cx="2206347" cy="296753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7478" y="6638740"/>
            <a:ext cx="5428934" cy="31442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889761"/>
            <a:ext cx="5738495" cy="1263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4066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maximum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Natural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fertilizers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industry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(27.78%)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followed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endParaRPr sz="1200">
              <a:latin typeface="Times New Roman"/>
              <a:cs typeface="Times New Roman"/>
            </a:endParaRPr>
          </a:p>
          <a:p>
            <a:pPr marL="241300" marR="5080">
              <a:lnSpc>
                <a:spcPct val="1917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generation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(22.77%)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16.25%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natural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was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domestic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transport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sector.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(Table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1.7).</a:t>
            </a:r>
            <a:endParaRPr sz="120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  <a:spcBef>
                <a:spcPts val="1345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Table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1.7 INDUSTRYWISE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OFF-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TAKE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OF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NATURAL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GAS</a:t>
            </a:r>
            <a:r>
              <a:rPr sz="12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IN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INDIA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5709666"/>
            <a:ext cx="5971540" cy="2308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Consumption</a:t>
            </a:r>
            <a:r>
              <a:rPr sz="1200" b="1" i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i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Petroleum</a:t>
            </a:r>
            <a:r>
              <a:rPr sz="1200" b="1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Products:</a:t>
            </a:r>
            <a:endParaRPr sz="1200">
              <a:latin typeface="Times New Roman"/>
              <a:cs typeface="Times New Roman"/>
            </a:endParaRPr>
          </a:p>
          <a:p>
            <a:pPr marL="468630" marR="5080" indent="-227965" algn="just">
              <a:lnSpc>
                <a:spcPts val="2760"/>
              </a:lnSpc>
              <a:spcBef>
                <a:spcPts val="290"/>
              </a:spcBef>
              <a:buFont typeface="Wingdings"/>
              <a:buChar char=""/>
              <a:tabLst>
                <a:tab pos="4699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High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speed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diesel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oil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accounted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39.3%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total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consumption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(Excluding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refinery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fuel 	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loses)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all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types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petroleum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products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2017-18.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This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was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followed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Petrol 	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(12.7%),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Pet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Coke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(12.4%)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LPG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(11.3%),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Naphtha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(6.1%)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468630" marR="12065" indent="-227965" algn="just">
              <a:lnSpc>
                <a:spcPts val="2760"/>
              </a:lnSpc>
              <a:buFont typeface="Wingdings"/>
              <a:buChar char=""/>
              <a:tabLst>
                <a:tab pos="469900" algn="l"/>
              </a:tabLst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Sector-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wise</a:t>
            </a:r>
            <a:r>
              <a:rPr sz="1200" spc="2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consumption</a:t>
            </a:r>
            <a:r>
              <a:rPr sz="1200" spc="25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2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different</a:t>
            </a:r>
            <a:r>
              <a:rPr sz="1200" spc="3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petroleum</a:t>
            </a:r>
            <a:r>
              <a:rPr sz="1200" spc="2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products</a:t>
            </a:r>
            <a:r>
              <a:rPr sz="1200" spc="2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reveals</a:t>
            </a:r>
            <a:r>
              <a:rPr sz="1200" spc="2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that</a:t>
            </a:r>
            <a:r>
              <a:rPr sz="1200" spc="2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Reseller/Retail 	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contributes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54%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total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consumption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followed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 Domestic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sector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contribution 	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18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%.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4198" y="2389909"/>
            <a:ext cx="5847120" cy="315747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5481066"/>
            <a:ext cx="5973445" cy="405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1.5:</a:t>
            </a:r>
            <a:r>
              <a:rPr sz="12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Sector-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wise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Consumption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of</a:t>
            </a:r>
            <a:r>
              <a:rPr sz="12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Petroleum</a:t>
            </a:r>
            <a:r>
              <a:rPr sz="12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Products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during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2017-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18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320"/>
              </a:spcBef>
            </a:pP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Consumption</a:t>
            </a:r>
            <a:r>
              <a:rPr sz="1200" b="1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of </a:t>
            </a:r>
            <a:r>
              <a:rPr sz="12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Electricity:</a:t>
            </a:r>
            <a:endParaRPr sz="1200">
              <a:latin typeface="Times New Roman"/>
              <a:cs typeface="Times New Roman"/>
            </a:endParaRPr>
          </a:p>
          <a:p>
            <a:pPr marL="468630" marR="5080" indent="-227965" algn="just">
              <a:lnSpc>
                <a:spcPts val="2760"/>
              </a:lnSpc>
              <a:spcBef>
                <a:spcPts val="290"/>
              </a:spcBef>
              <a:buFont typeface="Wingdings"/>
              <a:buChar char=""/>
              <a:tabLst>
                <a:tab pos="4699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estimated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electricity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consumption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increased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553995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GWh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during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2008-09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to 	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11,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30,244GWh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during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2017-18,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showing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CAGR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7.39%.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percentage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increase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in 	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electricity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consumption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6.51%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2016-17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(10,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61,183GWh)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2017-18 (11,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30,244</a:t>
            </a:r>
            <a:endParaRPr sz="1200">
              <a:latin typeface="Times New Roman"/>
              <a:cs typeface="Times New Roman"/>
            </a:endParaRPr>
          </a:p>
          <a:p>
            <a:pPr marL="469900" algn="just">
              <a:lnSpc>
                <a:spcPct val="100000"/>
              </a:lnSpc>
              <a:spcBef>
                <a:spcPts val="100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GWh)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(Table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1.7).</a:t>
            </a:r>
            <a:endParaRPr sz="1200">
              <a:latin typeface="Times New Roman"/>
              <a:cs typeface="Times New Roman"/>
            </a:endParaRPr>
          </a:p>
          <a:p>
            <a:pPr marL="468630" marR="6350" indent="-227965" algn="just">
              <a:lnSpc>
                <a:spcPct val="191700"/>
              </a:lnSpc>
              <a:spcBef>
                <a:spcPts val="5"/>
              </a:spcBef>
              <a:buFont typeface="Wingdings"/>
              <a:buChar char=""/>
              <a:tabLst>
                <a:tab pos="4699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total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consumption</a:t>
            </a:r>
            <a:r>
              <a:rPr sz="1200" spc="2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electricity</a:t>
            </a:r>
            <a:r>
              <a:rPr sz="1200" spc="2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2017-18,</a:t>
            </a:r>
            <a:r>
              <a:rPr sz="1200" spc="2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industry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sector</a:t>
            </a:r>
            <a:r>
              <a:rPr sz="1200" spc="2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accounted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2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the 	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largest</a:t>
            </a:r>
            <a:r>
              <a:rPr sz="1200" spc="4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share</a:t>
            </a:r>
            <a:r>
              <a:rPr sz="1200" spc="3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(41.48%),</a:t>
            </a:r>
            <a:r>
              <a:rPr sz="1200" spc="4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followed</a:t>
            </a:r>
            <a:r>
              <a:rPr sz="1200" spc="3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3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domestic</a:t>
            </a:r>
            <a:r>
              <a:rPr sz="1200" spc="4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(24.20%),</a:t>
            </a:r>
            <a:r>
              <a:rPr sz="1200" spc="3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agriculture</a:t>
            </a:r>
            <a:r>
              <a:rPr sz="1200" spc="3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(18.08%)</a:t>
            </a:r>
            <a:r>
              <a:rPr sz="1200" spc="4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and 	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commercial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sectors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(8.51%).</a:t>
            </a:r>
            <a:endParaRPr sz="1200">
              <a:latin typeface="Times New Roman"/>
              <a:cs typeface="Times New Roman"/>
            </a:endParaRPr>
          </a:p>
          <a:p>
            <a:pPr marL="468630" marR="6350" indent="-227965" algn="just">
              <a:lnSpc>
                <a:spcPts val="2760"/>
              </a:lnSpc>
              <a:spcBef>
                <a:spcPts val="90"/>
              </a:spcBef>
              <a:buFont typeface="Wingdings"/>
              <a:buChar char=""/>
              <a:tabLst>
                <a:tab pos="4699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electricity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consumption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industry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sector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domestic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sector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has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increased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at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a 	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much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faster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pace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compared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other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sectors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during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2008-09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2017-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18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CAGRs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of 	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8.39%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7.58%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respectively(Table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1.7)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0649" y="914612"/>
            <a:ext cx="5927448" cy="441046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9535" y="3533012"/>
            <a:ext cx="193675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Fig 1.6:</a:t>
            </a:r>
            <a:r>
              <a:rPr sz="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consumption</a:t>
            </a:r>
            <a:r>
              <a:rPr sz="8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of</a:t>
            </a:r>
            <a:r>
              <a:rPr sz="800" b="1" spc="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Electricity</a:t>
            </a:r>
            <a:r>
              <a:rPr sz="8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by</a:t>
            </a:r>
            <a:r>
              <a:rPr sz="8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sector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03623" y="3533012"/>
            <a:ext cx="259270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Fig</a:t>
            </a:r>
            <a:r>
              <a:rPr sz="8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1.7:</a:t>
            </a:r>
            <a:r>
              <a:rPr sz="8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source</a:t>
            </a:r>
            <a:r>
              <a:rPr sz="800" b="1" spc="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wise</a:t>
            </a:r>
            <a:r>
              <a:rPr sz="8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consumption</a:t>
            </a:r>
            <a:r>
              <a:rPr sz="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of</a:t>
            </a:r>
            <a:r>
              <a:rPr sz="8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Energy</a:t>
            </a:r>
            <a:r>
              <a:rPr sz="8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during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2017-</a:t>
            </a:r>
            <a:r>
              <a:rPr sz="8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18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3919" y="3764660"/>
            <a:ext cx="108077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in</a:t>
            </a:r>
            <a:r>
              <a:rPr sz="8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India</a:t>
            </a:r>
            <a:r>
              <a:rPr sz="800" b="1" spc="2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during</a:t>
            </a:r>
            <a:r>
              <a:rPr sz="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2017-</a:t>
            </a:r>
            <a:r>
              <a:rPr sz="8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18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4189" y="7279893"/>
            <a:ext cx="3739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Table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1.7: Consumption of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Electricity</a:t>
            </a:r>
            <a:r>
              <a:rPr sz="12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by</a:t>
            </a:r>
            <a:r>
              <a:rPr sz="12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Sectors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in</a:t>
            </a:r>
            <a:r>
              <a:rPr sz="12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India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0649" y="914440"/>
            <a:ext cx="2334516" cy="245624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2780" y="970246"/>
            <a:ext cx="2469575" cy="240086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8153" y="4081644"/>
            <a:ext cx="5830628" cy="301930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92" y="889761"/>
            <a:ext cx="5796280" cy="38303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7655" algn="ctr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CHAPTER-</a:t>
            </a:r>
            <a:r>
              <a:rPr sz="1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  <a:p>
            <a:pPr marL="283210" algn="ctr">
              <a:lnSpc>
                <a:spcPct val="100000"/>
              </a:lnSpc>
              <a:spcBef>
                <a:spcPts val="1535"/>
              </a:spcBef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SOLAR</a:t>
            </a:r>
            <a:r>
              <a:rPr sz="1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ENERGY</a:t>
            </a:r>
            <a:endParaRPr sz="14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1570"/>
              </a:spcBef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2.1 SOLAR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ENERGY:</a:t>
            </a:r>
            <a:endParaRPr sz="1200">
              <a:latin typeface="Times New Roman"/>
              <a:cs typeface="Times New Roman"/>
            </a:endParaRPr>
          </a:p>
          <a:p>
            <a:pPr marL="299085" marR="6985" indent="914400">
              <a:lnSpc>
                <a:spcPts val="2760"/>
              </a:lnSpc>
              <a:spcBef>
                <a:spcPts val="29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2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related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sun.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obtained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sun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called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energy.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 is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natural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source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energy.</a:t>
            </a:r>
            <a:endParaRPr sz="12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1035"/>
              </a:spcBef>
              <a:buFont typeface="Wingdings"/>
              <a:buChar char=""/>
              <a:tabLst>
                <a:tab pos="240665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Types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Rays:</a:t>
            </a:r>
            <a:r>
              <a:rPr sz="1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  <a:p>
            <a:pPr marL="796290" algn="just">
              <a:lnSpc>
                <a:spcPct val="100000"/>
              </a:lnSpc>
              <a:spcBef>
                <a:spcPts val="129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Sunlight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(rays/radiations)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consists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three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types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rays:</a:t>
            </a:r>
            <a:endParaRPr sz="1200">
              <a:latin typeface="Times New Roman"/>
              <a:cs typeface="Times New Roman"/>
            </a:endParaRPr>
          </a:p>
          <a:p>
            <a:pPr marL="1251585" marR="5080" lvl="1" indent="-306705" algn="just">
              <a:lnSpc>
                <a:spcPct val="191700"/>
              </a:lnSpc>
              <a:buClr>
                <a:srgbClr val="006FC0"/>
              </a:buClr>
              <a:buFont typeface="Times New Roman"/>
              <a:buAutoNum type="romanLcPeriod"/>
              <a:tabLst>
                <a:tab pos="1253490" algn="l"/>
              </a:tabLst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Ultraviolet</a:t>
            </a:r>
            <a:r>
              <a:rPr sz="1200" b="1" spc="2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Rays:</a:t>
            </a:r>
            <a:r>
              <a:rPr sz="1200" b="1" spc="1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2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has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shortest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wavelength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invisible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naked 	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human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eye.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Most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ultra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violet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rays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emitted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sun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absorbed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by 	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upper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layers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atmosphere.</a:t>
            </a:r>
            <a:endParaRPr sz="1200">
              <a:latin typeface="Times New Roman"/>
              <a:cs typeface="Times New Roman"/>
            </a:endParaRPr>
          </a:p>
          <a:p>
            <a:pPr marL="1292860" lvl="1" indent="-389890" algn="just">
              <a:lnSpc>
                <a:spcPct val="100000"/>
              </a:lnSpc>
              <a:spcBef>
                <a:spcPts val="1320"/>
              </a:spcBef>
              <a:buClr>
                <a:srgbClr val="006FC0"/>
              </a:buClr>
              <a:buFont typeface="Times New Roman"/>
              <a:buAutoNum type="romanLcPeriod"/>
              <a:tabLst>
                <a:tab pos="1292860" algn="l"/>
              </a:tabLst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Visible</a:t>
            </a:r>
            <a:r>
              <a:rPr sz="12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Rays:</a:t>
            </a:r>
            <a:r>
              <a:rPr sz="12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visible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light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consists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seven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colors.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0367" y="4862321"/>
            <a:ext cx="185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iii.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3813" y="4862321"/>
            <a:ext cx="4552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Infrared</a:t>
            </a:r>
            <a:r>
              <a:rPr sz="1200" b="1" spc="3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Rays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:</a:t>
            </a:r>
            <a:r>
              <a:rPr sz="1200" spc="3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3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has</a:t>
            </a:r>
            <a:r>
              <a:rPr sz="1200" spc="2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shortest</a:t>
            </a:r>
            <a:r>
              <a:rPr sz="1200" spc="3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wavelength</a:t>
            </a:r>
            <a:r>
              <a:rPr sz="1200" spc="2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3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3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invisible</a:t>
            </a:r>
            <a:r>
              <a:rPr sz="1200" spc="2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3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naked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9535" y="5212842"/>
            <a:ext cx="5513705" cy="5467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6469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human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eyes.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About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33%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received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sun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form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infra-</a:t>
            </a:r>
            <a:endParaRPr sz="1200">
              <a:latin typeface="Times New Roman"/>
              <a:cs typeface="Times New Roman"/>
            </a:endParaRPr>
          </a:p>
          <a:p>
            <a:pPr marL="966469">
              <a:lnSpc>
                <a:spcPct val="100000"/>
              </a:lnSpc>
              <a:spcBef>
                <a:spcPts val="132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rays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produces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earth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surface.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2.2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Principle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Conversion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Solar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radiation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into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Heat</a:t>
            </a:r>
            <a:r>
              <a:rPr sz="1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Energy:-</a:t>
            </a:r>
            <a:endParaRPr sz="1200">
              <a:latin typeface="Times New Roman"/>
              <a:cs typeface="Times New Roman"/>
            </a:endParaRPr>
          </a:p>
          <a:p>
            <a:pPr marL="469900" algn="just">
              <a:lnSpc>
                <a:spcPct val="100000"/>
              </a:lnSpc>
              <a:spcBef>
                <a:spcPts val="129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radiation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converted into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basis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Green</a:t>
            </a:r>
            <a:r>
              <a:rPr sz="12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House</a:t>
            </a:r>
            <a:r>
              <a:rPr sz="12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Times New Roman"/>
                <a:cs typeface="Times New Roman"/>
              </a:rPr>
              <a:t>Effect.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917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Step1: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radiation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reaches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earth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atmosphere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some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this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reflected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back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into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space.</a:t>
            </a:r>
            <a:endParaRPr sz="12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917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Step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2: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reset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sun’s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absorbed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land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oceans,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heating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the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earth.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32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Step3:</a:t>
            </a:r>
            <a:r>
              <a:rPr sz="1200" spc="2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(infrared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radiation)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radiates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Earth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towards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space.</a:t>
            </a:r>
            <a:endParaRPr sz="1200">
              <a:latin typeface="Times New Roman"/>
              <a:cs typeface="Times New Roman"/>
            </a:endParaRPr>
          </a:p>
          <a:p>
            <a:pPr marL="12700" marR="10795" algn="just">
              <a:lnSpc>
                <a:spcPts val="2760"/>
              </a:lnSpc>
              <a:spcBef>
                <a:spcPts val="31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Step4: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Some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this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trapped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greenhouse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gases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atmosphere,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keeping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the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Earth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warm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enough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sustain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life.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276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Step5:</a:t>
            </a:r>
            <a:r>
              <a:rPr sz="1200" spc="3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Human</a:t>
            </a:r>
            <a:r>
              <a:rPr sz="1200" spc="3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activities</a:t>
            </a:r>
            <a:r>
              <a:rPr sz="1200" spc="3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such</a:t>
            </a:r>
            <a:r>
              <a:rPr sz="1200" spc="3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4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burning</a:t>
            </a:r>
            <a:r>
              <a:rPr sz="1200" spc="40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fossile</a:t>
            </a:r>
            <a:r>
              <a:rPr sz="1200" spc="4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fuels</a:t>
            </a:r>
            <a:r>
              <a:rPr sz="1200" spc="3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(coal,</a:t>
            </a:r>
            <a:r>
              <a:rPr sz="1200" spc="3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oil</a:t>
            </a:r>
            <a:r>
              <a:rPr sz="1200" spc="3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40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natural</a:t>
            </a:r>
            <a:r>
              <a:rPr sz="1200" spc="3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gas),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agriculture</a:t>
            </a:r>
            <a:r>
              <a:rPr sz="1200" spc="2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25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land</a:t>
            </a:r>
            <a:r>
              <a:rPr sz="12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clearing</a:t>
            </a:r>
            <a:r>
              <a:rPr sz="1200" spc="2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increasing</a:t>
            </a:r>
            <a:r>
              <a:rPr sz="12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amount</a:t>
            </a:r>
            <a:r>
              <a:rPr sz="1200" spc="2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greenhouse</a:t>
            </a:r>
            <a:r>
              <a:rPr sz="1200" spc="25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gases</a:t>
            </a:r>
            <a:r>
              <a:rPr sz="1200" spc="2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(carbon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dioxide,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methane,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nitrous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oxide,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ozone,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cholorofluorocarbons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etc)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released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into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atmosphere.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Step6: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trapping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extra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heat,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causing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Earth’s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temperature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rise.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92" y="3859148"/>
            <a:ext cx="5798820" cy="4763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132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Figure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: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2.1</a:t>
            </a:r>
            <a:r>
              <a:rPr sz="12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Green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house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effect</a:t>
            </a:r>
            <a:endParaRPr sz="12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1320"/>
              </a:spcBef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2.3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PHOTO-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VOLTAIC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CELL:-</a:t>
            </a:r>
            <a:endParaRPr sz="1200">
              <a:latin typeface="Times New Roman"/>
              <a:cs typeface="Times New Roman"/>
            </a:endParaRPr>
          </a:p>
          <a:p>
            <a:pPr marL="299085" marR="6350" indent="914400" algn="just">
              <a:lnSpc>
                <a:spcPts val="2760"/>
              </a:lnSpc>
              <a:spcBef>
                <a:spcPts val="29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semiconductor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device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which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convert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sunlight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directly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into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Electrical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 called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photo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voltaic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cell.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voltage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induces by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PV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depends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intensity of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light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incident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it.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name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photovoltaic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because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their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voltage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producing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capability.</a:t>
            </a:r>
            <a:endParaRPr sz="12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1035"/>
              </a:spcBef>
              <a:buFont typeface="Wingdings"/>
              <a:buChar char=""/>
              <a:tabLst>
                <a:tab pos="240665" algn="l"/>
              </a:tabLst>
            </a:pP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CONSTRUCTION:</a:t>
            </a:r>
            <a:endParaRPr sz="1200">
              <a:latin typeface="Times New Roman"/>
              <a:cs typeface="Times New Roman"/>
            </a:endParaRPr>
          </a:p>
          <a:p>
            <a:pPr marL="299085" marR="8255" indent="914400" algn="just">
              <a:lnSpc>
                <a:spcPts val="2760"/>
              </a:lnSpc>
              <a:spcBef>
                <a:spcPts val="28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semiconductor</a:t>
            </a:r>
            <a:r>
              <a:rPr sz="1200" spc="3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materials</a:t>
            </a:r>
            <a:r>
              <a:rPr sz="1200" spc="3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like</a:t>
            </a:r>
            <a:r>
              <a:rPr sz="1200" spc="2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arsenide,</a:t>
            </a:r>
            <a:r>
              <a:rPr sz="1200" spc="3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indium,</a:t>
            </a:r>
            <a:r>
              <a:rPr sz="1200" spc="3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cadmium,</a:t>
            </a:r>
            <a:r>
              <a:rPr sz="1200" spc="3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silicon,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selenium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gallium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making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PV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cells.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Mostly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silicon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selenium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are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making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cell.</a:t>
            </a:r>
            <a:endParaRPr sz="1200">
              <a:latin typeface="Times New Roman"/>
              <a:cs typeface="Times New Roman"/>
            </a:endParaRPr>
          </a:p>
          <a:p>
            <a:pPr marL="299085" marR="5080" indent="914400" algn="just">
              <a:lnSpc>
                <a:spcPts val="276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shown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fig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below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upper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surface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made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thin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layer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p-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type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material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that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light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easily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enter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into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material.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metal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rings</a:t>
            </a:r>
            <a:r>
              <a:rPr sz="1200" spc="2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25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placed</a:t>
            </a:r>
            <a:r>
              <a:rPr sz="1200" spc="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around</a:t>
            </a:r>
            <a:r>
              <a:rPr sz="1200" spc="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p-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type</a:t>
            </a:r>
            <a:r>
              <a:rPr sz="1200" spc="25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n-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type</a:t>
            </a:r>
            <a:r>
              <a:rPr sz="1200" spc="2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material</a:t>
            </a:r>
            <a:r>
              <a:rPr sz="1200" spc="2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which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acts</a:t>
            </a:r>
            <a:r>
              <a:rPr sz="1200" spc="2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their</a:t>
            </a:r>
            <a:r>
              <a:rPr sz="1200" spc="2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positive</a:t>
            </a:r>
            <a:r>
              <a:rPr sz="1200" spc="25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and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negative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output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terminals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respectively.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8970" y="11185017"/>
            <a:ext cx="2005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</a:t>
            </a:r>
            <a:r>
              <a:rPr sz="12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2.2:</a:t>
            </a:r>
            <a:r>
              <a:rPr sz="12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P-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N</a:t>
            </a:r>
            <a:r>
              <a:rPr sz="12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junction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solar</a:t>
            </a:r>
            <a:r>
              <a:rPr sz="12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cell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7850" y="914400"/>
            <a:ext cx="4589152" cy="279069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09703" y="8787383"/>
            <a:ext cx="3624812" cy="22421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92" y="889761"/>
            <a:ext cx="5803900" cy="72205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412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output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voltage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current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obtained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single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unit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endParaRPr sz="1200">
              <a:latin typeface="Times New Roman"/>
              <a:cs typeface="Times New Roman"/>
            </a:endParaRPr>
          </a:p>
          <a:p>
            <a:pPr marL="299085" marR="9525">
              <a:lnSpc>
                <a:spcPct val="1917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very</a:t>
            </a:r>
            <a:r>
              <a:rPr sz="1200" spc="4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less.</a:t>
            </a:r>
            <a:r>
              <a:rPr sz="1200" spc="4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48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magnitude</a:t>
            </a:r>
            <a:r>
              <a:rPr sz="1200" spc="4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4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45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output</a:t>
            </a:r>
            <a:r>
              <a:rPr sz="1200" spc="4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voltage</a:t>
            </a:r>
            <a:r>
              <a:rPr sz="1200" spc="48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4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0.6V</a:t>
            </a:r>
            <a:r>
              <a:rPr sz="1200" spc="4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4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that</a:t>
            </a:r>
            <a:r>
              <a:rPr sz="1200" spc="4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4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current</a:t>
            </a:r>
            <a:r>
              <a:rPr sz="1200" spc="4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is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0.8A.Different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combinations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(series,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parallel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 series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–parallel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combination)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endParaRPr sz="12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132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increasing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output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efficiency.</a:t>
            </a:r>
            <a:endParaRPr sz="12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1345"/>
              </a:spcBef>
              <a:buFont typeface="Wingdings"/>
              <a:buChar char=""/>
              <a:tabLst>
                <a:tab pos="240665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WORKING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PHOTO-</a:t>
            </a:r>
            <a:r>
              <a:rPr sz="12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VOLTAIC</a:t>
            </a:r>
            <a:r>
              <a:rPr sz="1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CELL:-</a:t>
            </a:r>
            <a:endParaRPr sz="1200">
              <a:latin typeface="Times New Roman"/>
              <a:cs typeface="Times New Roman"/>
            </a:endParaRPr>
          </a:p>
          <a:p>
            <a:pPr marL="299085" marR="10160" indent="914400" algn="just">
              <a:lnSpc>
                <a:spcPts val="2760"/>
              </a:lnSpc>
              <a:spcBef>
                <a:spcPts val="29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When</a:t>
            </a:r>
            <a:r>
              <a:rPr sz="1200" spc="2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3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semiconductor</a:t>
            </a:r>
            <a:r>
              <a:rPr sz="1200" spc="3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materials</a:t>
            </a:r>
            <a:r>
              <a:rPr sz="1200" spc="3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absorb</a:t>
            </a:r>
            <a:r>
              <a:rPr sz="1200" spc="3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lights,</a:t>
            </a:r>
            <a:r>
              <a:rPr sz="1200" spc="3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3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electrons</a:t>
            </a:r>
            <a:r>
              <a:rPr sz="1200" spc="3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2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the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materials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starts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emitting.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This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happens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because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light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consists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small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energise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particles</a:t>
            </a:r>
            <a:endParaRPr sz="1200">
              <a:latin typeface="Times New Roman"/>
              <a:cs typeface="Times New Roman"/>
            </a:endParaRPr>
          </a:p>
          <a:p>
            <a:pPr marL="299085" marR="11430" algn="just">
              <a:lnSpc>
                <a:spcPts val="276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called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photons.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When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electrons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absorb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photons,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they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become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energized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start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moving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into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material.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Because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effect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electric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field,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particles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move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only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one</a:t>
            </a:r>
            <a:r>
              <a:rPr sz="1200" spc="2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direction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develop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current.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semiconductor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materials</a:t>
            </a:r>
            <a:r>
              <a:rPr sz="1200" spc="2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have</a:t>
            </a:r>
            <a:r>
              <a:rPr sz="1200" spc="2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the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metallic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electrodes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through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which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current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goes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out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it.</a:t>
            </a:r>
            <a:endParaRPr sz="1200">
              <a:latin typeface="Times New Roman"/>
              <a:cs typeface="Times New Roman"/>
            </a:endParaRPr>
          </a:p>
          <a:p>
            <a:pPr marL="299085" marR="7620" indent="457200" algn="just">
              <a:lnSpc>
                <a:spcPts val="2760"/>
              </a:lnSpc>
              <a:spcBef>
                <a:spcPts val="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25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shown</a:t>
            </a:r>
            <a:r>
              <a:rPr sz="1200" spc="2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2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fig</a:t>
            </a:r>
            <a:r>
              <a:rPr sz="1200" spc="2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2.2,</a:t>
            </a:r>
            <a:r>
              <a:rPr sz="1200" spc="2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when</a:t>
            </a:r>
            <a:r>
              <a:rPr sz="1200" spc="2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light</a:t>
            </a:r>
            <a:r>
              <a:rPr sz="1200" spc="2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fall</a:t>
            </a:r>
            <a:r>
              <a:rPr sz="1200" spc="2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2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p-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1200" spc="2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junction</a:t>
            </a:r>
            <a:r>
              <a:rPr sz="1200" spc="2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electrons</a:t>
            </a:r>
            <a:r>
              <a:rPr sz="1200" spc="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starts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moving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region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another.</a:t>
            </a:r>
            <a:endParaRPr sz="12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1030"/>
              </a:spcBef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2.4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GENERATION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ELECTRICITY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FROM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PHOTO-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VOLTAIC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CELL</a:t>
            </a:r>
            <a:endParaRPr sz="1200">
              <a:latin typeface="Times New Roman"/>
              <a:cs typeface="Times New Roman"/>
            </a:endParaRPr>
          </a:p>
          <a:p>
            <a:pPr marL="299085" marR="5080" indent="914400" algn="just">
              <a:lnSpc>
                <a:spcPts val="2760"/>
              </a:lnSpc>
              <a:spcBef>
                <a:spcPts val="29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2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shown</a:t>
            </a:r>
            <a:r>
              <a:rPr sz="12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2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figure</a:t>
            </a:r>
            <a:r>
              <a:rPr sz="1200" spc="2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2.3</a:t>
            </a:r>
            <a:r>
              <a:rPr sz="12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below</a:t>
            </a:r>
            <a:r>
              <a:rPr sz="1200" spc="2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that</a:t>
            </a:r>
            <a:r>
              <a:rPr sz="1200" spc="2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how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electricity</a:t>
            </a:r>
            <a:r>
              <a:rPr sz="12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generated</a:t>
            </a:r>
            <a:r>
              <a:rPr sz="12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by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photo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voltaic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cell.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consists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of:-</a:t>
            </a:r>
            <a:endParaRPr sz="1200">
              <a:latin typeface="Times New Roman"/>
              <a:cs typeface="Times New Roman"/>
            </a:endParaRPr>
          </a:p>
          <a:p>
            <a:pPr marL="1329690" indent="-311150">
              <a:lnSpc>
                <a:spcPct val="100000"/>
              </a:lnSpc>
              <a:spcBef>
                <a:spcPts val="1010"/>
              </a:spcBef>
              <a:buAutoNum type="romanLcPeriod"/>
              <a:tabLst>
                <a:tab pos="132969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plate.</a:t>
            </a:r>
            <a:endParaRPr sz="1200">
              <a:latin typeface="Times New Roman"/>
              <a:cs typeface="Times New Roman"/>
            </a:endParaRPr>
          </a:p>
          <a:p>
            <a:pPr marL="1329690" indent="-353695">
              <a:lnSpc>
                <a:spcPct val="100000"/>
              </a:lnSpc>
              <a:spcBef>
                <a:spcPts val="1320"/>
              </a:spcBef>
              <a:buAutoNum type="romanLcPeriod"/>
              <a:tabLst>
                <a:tab pos="132969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Voltage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regulator</a:t>
            </a:r>
            <a:endParaRPr sz="1200">
              <a:latin typeface="Times New Roman"/>
              <a:cs typeface="Times New Roman"/>
            </a:endParaRPr>
          </a:p>
          <a:p>
            <a:pPr marL="1329690" indent="-396240">
              <a:lnSpc>
                <a:spcPct val="100000"/>
              </a:lnSpc>
              <a:spcBef>
                <a:spcPts val="1320"/>
              </a:spcBef>
              <a:buAutoNum type="romanLcPeriod"/>
              <a:tabLst>
                <a:tab pos="1329690" algn="l"/>
              </a:tabLst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Inverter</a:t>
            </a:r>
            <a:endParaRPr sz="1200">
              <a:latin typeface="Times New Roman"/>
              <a:cs typeface="Times New Roman"/>
            </a:endParaRPr>
          </a:p>
          <a:p>
            <a:pPr marL="1329690" indent="-387350">
              <a:lnSpc>
                <a:spcPct val="100000"/>
              </a:lnSpc>
              <a:spcBef>
                <a:spcPts val="1320"/>
              </a:spcBef>
              <a:buAutoNum type="romanLcPeriod"/>
              <a:tabLst>
                <a:tab pos="132969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Battery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12v</a:t>
            </a:r>
            <a:endParaRPr sz="1200">
              <a:latin typeface="Times New Roman"/>
              <a:cs typeface="Times New Roman"/>
            </a:endParaRPr>
          </a:p>
          <a:p>
            <a:pPr marL="1369060" indent="-383540">
              <a:lnSpc>
                <a:spcPct val="100000"/>
              </a:lnSpc>
              <a:spcBef>
                <a:spcPts val="1320"/>
              </a:spcBef>
              <a:buAutoNum type="romanLcPeriod"/>
              <a:tabLst>
                <a:tab pos="1369060" algn="l"/>
              </a:tabLst>
            </a:pP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Load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31389" y="11291696"/>
            <a:ext cx="2832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2.3:</a:t>
            </a:r>
            <a:r>
              <a:rPr sz="12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Generation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of</a:t>
            </a:r>
            <a:r>
              <a:rPr sz="12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electricity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by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PV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cell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1035" y="8275319"/>
            <a:ext cx="4791074" cy="28613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3414" y="889761"/>
            <a:ext cx="4952365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220" indent="-307975">
              <a:lnSpc>
                <a:spcPct val="100000"/>
              </a:lnSpc>
              <a:spcBef>
                <a:spcPts val="100"/>
              </a:spcBef>
              <a:buAutoNum type="romanLcPeriod"/>
              <a:tabLst>
                <a:tab pos="36322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plate: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25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2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combination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(series,</a:t>
            </a:r>
            <a:r>
              <a:rPr sz="1200" spc="2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parallel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series</a:t>
            </a:r>
            <a:r>
              <a:rPr sz="1200" spc="2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–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parallel</a:t>
            </a:r>
            <a:endParaRPr sz="1200">
              <a:latin typeface="Times New Roman"/>
              <a:cs typeface="Times New Roman"/>
            </a:endParaRPr>
          </a:p>
          <a:p>
            <a:pPr marL="363220">
              <a:lnSpc>
                <a:spcPct val="100000"/>
              </a:lnSpc>
              <a:spcBef>
                <a:spcPts val="1320"/>
              </a:spcBef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combination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per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requirement)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 of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several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PV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cell.</a:t>
            </a:r>
            <a:endParaRPr sz="1200">
              <a:latin typeface="Times New Roman"/>
              <a:cs typeface="Times New Roman"/>
            </a:endParaRPr>
          </a:p>
          <a:p>
            <a:pPr marL="402590" indent="-389890">
              <a:lnSpc>
                <a:spcPct val="100000"/>
              </a:lnSpc>
              <a:spcBef>
                <a:spcPts val="1320"/>
              </a:spcBef>
              <a:buAutoNum type="romanLcPeriod" startAt="2"/>
              <a:tabLst>
                <a:tab pos="40259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Voltage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regulator: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maintains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voltage.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0742" y="1941703"/>
            <a:ext cx="185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iii.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74189" y="1941703"/>
            <a:ext cx="4429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12V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battery: it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store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electrical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obtained from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cell.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2292222"/>
            <a:ext cx="5969000" cy="2662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0125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iv.</a:t>
            </a:r>
            <a:r>
              <a:rPr sz="1200" spc="270" dirty="0">
                <a:solidFill>
                  <a:srgbClr val="006FC0"/>
                </a:solidFill>
                <a:latin typeface="Times New Roman"/>
                <a:cs typeface="Times New Roman"/>
              </a:rPr>
              <a:t> 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Inverter: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converts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DC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into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AC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2.5</a:t>
            </a:r>
            <a:r>
              <a:rPr sz="1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APPLICATION</a:t>
            </a:r>
            <a:r>
              <a:rPr sz="1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SOLAR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ENERGY</a:t>
            </a:r>
            <a:endParaRPr sz="1200">
              <a:latin typeface="Times New Roman"/>
              <a:cs typeface="Times New Roman"/>
            </a:endParaRPr>
          </a:p>
          <a:p>
            <a:pPr marL="624840" indent="-154940" algn="just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624840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Solar</a:t>
            </a:r>
            <a:r>
              <a:rPr sz="12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water</a:t>
            </a:r>
            <a:r>
              <a:rPr sz="12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heater: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ts val="2760"/>
              </a:lnSpc>
              <a:spcBef>
                <a:spcPts val="29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heating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system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(SWHS)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device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which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supplies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hot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at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60°C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80°C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using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only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thermal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without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any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other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fuel.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has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three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main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components, namely,</a:t>
            </a:r>
            <a:endParaRPr sz="1200">
              <a:latin typeface="Times New Roman"/>
              <a:cs typeface="Times New Roman"/>
            </a:endParaRPr>
          </a:p>
          <a:p>
            <a:pPr marL="1383030" lvl="1" indent="-306705" algn="just">
              <a:lnSpc>
                <a:spcPct val="100000"/>
              </a:lnSpc>
              <a:spcBef>
                <a:spcPts val="1005"/>
              </a:spcBef>
              <a:buAutoNum type="romanLcPeriod"/>
              <a:tabLst>
                <a:tab pos="138303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Collector(flat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plate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collector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 marL="1423670" lvl="1" indent="-389890" algn="just">
              <a:lnSpc>
                <a:spcPct val="100000"/>
              </a:lnSpc>
              <a:spcBef>
                <a:spcPts val="1325"/>
              </a:spcBef>
              <a:buAutoNum type="romanLcPeriod"/>
              <a:tabLst>
                <a:tab pos="142367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Insulated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hot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storage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tank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and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80742" y="5097018"/>
            <a:ext cx="185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iii.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74189" y="5097018"/>
            <a:ext cx="4590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Cold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tank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required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insulated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hot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pipelines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2692" y="5447538"/>
            <a:ext cx="579882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412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accessories.</a:t>
            </a:r>
            <a:endParaRPr sz="1200">
              <a:latin typeface="Times New Roman"/>
              <a:cs typeface="Times New Roman"/>
            </a:endParaRPr>
          </a:p>
          <a:p>
            <a:pPr marL="299085" marR="7620" algn="just">
              <a:lnSpc>
                <a:spcPct val="1917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case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smaller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systems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(100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–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2000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litres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per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day),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hot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reaches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user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end,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natural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circulation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which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storage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tank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located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above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collectors.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In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higher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capacity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systems,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pump may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 for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forced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circulation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water.</a:t>
            </a:r>
            <a:endParaRPr sz="1200">
              <a:latin typeface="Times New Roman"/>
              <a:cs typeface="Times New Roman"/>
            </a:endParaRPr>
          </a:p>
          <a:p>
            <a:pPr marL="240665" indent="-227965" algn="just">
              <a:lnSpc>
                <a:spcPct val="100000"/>
              </a:lnSpc>
              <a:spcBef>
                <a:spcPts val="1340"/>
              </a:spcBef>
              <a:buFont typeface="Wingdings"/>
              <a:buChar char=""/>
              <a:tabLst>
                <a:tab pos="240665" algn="l"/>
              </a:tabLst>
            </a:pP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Construction:</a:t>
            </a:r>
            <a:endParaRPr sz="1200">
              <a:latin typeface="Times New Roman"/>
              <a:cs typeface="Times New Roman"/>
            </a:endParaRPr>
          </a:p>
          <a:p>
            <a:pPr marL="468630" marR="5080" lvl="1" indent="-306705" algn="just">
              <a:lnSpc>
                <a:spcPts val="2760"/>
              </a:lnSpc>
              <a:spcBef>
                <a:spcPts val="290"/>
              </a:spcBef>
              <a:buClr>
                <a:srgbClr val="006FC0"/>
              </a:buClr>
              <a:buFont typeface="Times New Roman"/>
              <a:buAutoNum type="romanLcPeriod"/>
              <a:tabLst>
                <a:tab pos="469900" algn="l"/>
              </a:tabLst>
            </a:pPr>
            <a:r>
              <a:rPr sz="1200" b="1" i="1" dirty="0">
                <a:solidFill>
                  <a:srgbClr val="00AF50"/>
                </a:solidFill>
                <a:latin typeface="Times New Roman"/>
                <a:cs typeface="Times New Roman"/>
              </a:rPr>
              <a:t>Flat</a:t>
            </a:r>
            <a:r>
              <a:rPr sz="1200" b="1" i="1" spc="1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AF50"/>
                </a:solidFill>
                <a:latin typeface="Times New Roman"/>
                <a:cs typeface="Times New Roman"/>
              </a:rPr>
              <a:t>plate</a:t>
            </a:r>
            <a:r>
              <a:rPr sz="1200" b="1" i="1" spc="1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AF50"/>
                </a:solidFill>
                <a:latin typeface="Times New Roman"/>
                <a:cs typeface="Times New Roman"/>
              </a:rPr>
              <a:t>collector:</a:t>
            </a:r>
            <a:r>
              <a:rPr sz="1200" b="1" i="1" spc="1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radiation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absorbed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Flat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Plate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Collectors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which 	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consist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insulated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outer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metallic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box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covered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top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glass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sheet.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Inside</a:t>
            </a:r>
            <a:endParaRPr sz="1200">
              <a:latin typeface="Times New Roman"/>
              <a:cs typeface="Times New Roman"/>
            </a:endParaRPr>
          </a:p>
          <a:p>
            <a:pPr marL="469900" marR="8890" algn="just">
              <a:lnSpc>
                <a:spcPts val="276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there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blackened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metallic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absorber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(selectively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coated)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sheets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built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channels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riser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tubes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carry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water.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absorber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absorbs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radiation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transfers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the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flowing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water.</a:t>
            </a:r>
            <a:endParaRPr sz="1200">
              <a:latin typeface="Times New Roman"/>
              <a:cs typeface="Times New Roman"/>
            </a:endParaRPr>
          </a:p>
          <a:p>
            <a:pPr marL="468630" marR="8890" lvl="1" indent="-349885" algn="just">
              <a:lnSpc>
                <a:spcPts val="2760"/>
              </a:lnSpc>
              <a:buClr>
                <a:srgbClr val="006FC0"/>
              </a:buClr>
              <a:buFont typeface="Times New Roman"/>
              <a:buAutoNum type="romanLcPeriod" startAt="2"/>
              <a:tabLst>
                <a:tab pos="469900" algn="l"/>
              </a:tabLst>
            </a:pPr>
            <a:r>
              <a:rPr sz="1200" b="1" i="1" dirty="0">
                <a:solidFill>
                  <a:srgbClr val="00AF50"/>
                </a:solidFill>
                <a:latin typeface="Times New Roman"/>
                <a:cs typeface="Times New Roman"/>
              </a:rPr>
              <a:t>Hot</a:t>
            </a:r>
            <a:r>
              <a:rPr sz="1200" b="1" i="1" spc="17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AF50"/>
                </a:solidFill>
                <a:latin typeface="Times New Roman"/>
                <a:cs typeface="Times New Roman"/>
              </a:rPr>
              <a:t>Water</a:t>
            </a:r>
            <a:r>
              <a:rPr sz="1200" b="1" i="1" spc="1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AF50"/>
                </a:solidFill>
                <a:latin typeface="Times New Roman"/>
                <a:cs typeface="Times New Roman"/>
              </a:rPr>
              <a:t>Storage</a:t>
            </a:r>
            <a:r>
              <a:rPr sz="1200" b="1" i="1" spc="1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AF50"/>
                </a:solidFill>
                <a:latin typeface="Times New Roman"/>
                <a:cs typeface="Times New Roman"/>
              </a:rPr>
              <a:t>Tank:</a:t>
            </a:r>
            <a:r>
              <a:rPr sz="1200" b="1" i="1" spc="2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tanks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generally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made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stainless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steel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avoid 	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corrosion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insulated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reduce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losses.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They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also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fitted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electrical 	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heater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backup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during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monsoon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days.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tanks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may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also be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made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G.I.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6700" y="10005441"/>
            <a:ext cx="185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iii.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30222" y="10005441"/>
            <a:ext cx="5337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00AF50"/>
                </a:solidFill>
                <a:latin typeface="Times New Roman"/>
                <a:cs typeface="Times New Roman"/>
              </a:rPr>
              <a:t>Cold</a:t>
            </a:r>
            <a:r>
              <a:rPr sz="1200" b="1" i="1" spc="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AF50"/>
                </a:solidFill>
                <a:latin typeface="Times New Roman"/>
                <a:cs typeface="Times New Roman"/>
              </a:rPr>
              <a:t>Water</a:t>
            </a:r>
            <a:r>
              <a:rPr sz="1200" b="1" i="1" spc="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AF50"/>
                </a:solidFill>
                <a:latin typeface="Times New Roman"/>
                <a:cs typeface="Times New Roman"/>
              </a:rPr>
              <a:t>Tank</a:t>
            </a:r>
            <a:r>
              <a:rPr sz="1200" b="1" i="1" spc="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AF50"/>
                </a:solidFill>
                <a:latin typeface="Times New Roman"/>
                <a:cs typeface="Times New Roman"/>
              </a:rPr>
              <a:t>&amp;</a:t>
            </a:r>
            <a:r>
              <a:rPr sz="1200" b="1" i="1" spc="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AF50"/>
                </a:solidFill>
                <a:latin typeface="Times New Roman"/>
                <a:cs typeface="Times New Roman"/>
              </a:rPr>
              <a:t>Pipelines:</a:t>
            </a:r>
            <a:r>
              <a:rPr sz="1200" b="1" i="1" spc="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Cold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comes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over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head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tank.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Hot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30222" y="10355960"/>
            <a:ext cx="533463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system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transferred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various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utility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points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through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insulated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pipelines.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exchanger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may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provided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when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hard.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170" y="3508629"/>
            <a:ext cx="2226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2.4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Solar</a:t>
            </a:r>
            <a:r>
              <a:rPr sz="1200" b="1" spc="254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water</a:t>
            </a:r>
            <a:r>
              <a:rPr sz="1200" b="1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heater</a:t>
            </a:r>
            <a:r>
              <a:rPr sz="12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3859148"/>
            <a:ext cx="5972810" cy="79190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0845" indent="-227965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10845" algn="l"/>
              </a:tabLst>
            </a:pP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Working:</a:t>
            </a:r>
            <a:endParaRPr sz="1200">
              <a:latin typeface="Times New Roman"/>
              <a:cs typeface="Times New Roman"/>
            </a:endParaRPr>
          </a:p>
          <a:p>
            <a:pPr marL="12700" indent="953769" algn="just">
              <a:lnSpc>
                <a:spcPct val="100000"/>
              </a:lnSpc>
              <a:spcBef>
                <a:spcPts val="129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cold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present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storage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tank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enters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copper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pipe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joined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endParaRPr sz="12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917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at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bottom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pass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slowly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through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collector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plate.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sun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rays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fall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solar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collector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plate, it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absorb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 radiation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transfer the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cold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flowing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through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it.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hot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comes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out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other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end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copper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pipe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enters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upper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part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storage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tank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shown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fig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2.4.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This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hot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replaced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cold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water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present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tank.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this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way,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all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present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storage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tank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gradually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heated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up.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In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tank,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hot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being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lighter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remains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upper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part.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upper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part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storage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tank,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hot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supplied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tap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use.</a:t>
            </a:r>
            <a:endParaRPr sz="1200">
              <a:latin typeface="Times New Roman"/>
              <a:cs typeface="Times New Roman"/>
            </a:endParaRPr>
          </a:p>
          <a:p>
            <a:pPr marL="469265" lvl="1" indent="-227965" algn="just">
              <a:lnSpc>
                <a:spcPct val="100000"/>
              </a:lnSpc>
              <a:spcBef>
                <a:spcPts val="1345"/>
              </a:spcBef>
              <a:buFont typeface="Wingdings"/>
              <a:buChar char=""/>
              <a:tabLst>
                <a:tab pos="469265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Advantages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solar</a:t>
            </a:r>
            <a:r>
              <a:rPr sz="12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water</a:t>
            </a:r>
            <a:r>
              <a:rPr sz="12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heater:-</a:t>
            </a:r>
            <a:endParaRPr sz="1200">
              <a:latin typeface="Times New Roman"/>
              <a:cs typeface="Times New Roman"/>
            </a:endParaRPr>
          </a:p>
          <a:p>
            <a:pPr marL="969644" lvl="2" indent="-307975">
              <a:lnSpc>
                <a:spcPct val="100000"/>
              </a:lnSpc>
              <a:spcBef>
                <a:spcPts val="1300"/>
              </a:spcBef>
              <a:buAutoNum type="romanLcPeriod"/>
              <a:tabLst>
                <a:tab pos="969644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Longer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life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spent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12-15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years.</a:t>
            </a:r>
            <a:endParaRPr sz="1200">
              <a:latin typeface="Times New Roman"/>
              <a:cs typeface="Times New Roman"/>
            </a:endParaRPr>
          </a:p>
          <a:p>
            <a:pPr marL="969644" lvl="2" indent="-350520">
              <a:lnSpc>
                <a:spcPct val="100000"/>
              </a:lnSpc>
              <a:spcBef>
                <a:spcPts val="1320"/>
              </a:spcBef>
              <a:buAutoNum type="romanLcPeriod"/>
              <a:tabLst>
                <a:tab pos="969644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at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80°C</a:t>
            </a:r>
            <a:endParaRPr sz="1200">
              <a:latin typeface="Times New Roman"/>
              <a:cs typeface="Times New Roman"/>
            </a:endParaRPr>
          </a:p>
          <a:p>
            <a:pPr marL="469265" lvl="1" indent="-227965">
              <a:lnSpc>
                <a:spcPct val="100000"/>
              </a:lnSpc>
              <a:spcBef>
                <a:spcPts val="1345"/>
              </a:spcBef>
              <a:buFont typeface="Wingdings"/>
              <a:buChar char=""/>
              <a:tabLst>
                <a:tab pos="469265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Disadvantages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solar</a:t>
            </a:r>
            <a:r>
              <a:rPr sz="12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water</a:t>
            </a:r>
            <a:r>
              <a:rPr sz="12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heater:-</a:t>
            </a:r>
            <a:endParaRPr sz="1200">
              <a:latin typeface="Times New Roman"/>
              <a:cs typeface="Times New Roman"/>
            </a:endParaRPr>
          </a:p>
          <a:p>
            <a:pPr marL="1091565" lvl="2" indent="-310515">
              <a:lnSpc>
                <a:spcPct val="100000"/>
              </a:lnSpc>
              <a:spcBef>
                <a:spcPts val="1295"/>
              </a:spcBef>
              <a:buAutoNum type="romanLcPeriod"/>
              <a:tabLst>
                <a:tab pos="1091565" algn="l"/>
              </a:tabLst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Initial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cost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high.</a:t>
            </a:r>
            <a:endParaRPr sz="1200">
              <a:latin typeface="Times New Roman"/>
              <a:cs typeface="Times New Roman"/>
            </a:endParaRPr>
          </a:p>
          <a:p>
            <a:pPr marL="1091565" lvl="2" indent="-353695">
              <a:lnSpc>
                <a:spcPct val="100000"/>
              </a:lnSpc>
              <a:spcBef>
                <a:spcPts val="1320"/>
              </a:spcBef>
              <a:buAutoNum type="romanLcPeriod"/>
              <a:tabLst>
                <a:tab pos="109156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Depend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whether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condition.</a:t>
            </a:r>
            <a:endParaRPr sz="1200">
              <a:latin typeface="Times New Roman"/>
              <a:cs typeface="Times New Roman"/>
            </a:endParaRPr>
          </a:p>
          <a:p>
            <a:pPr marL="1091565" lvl="2" indent="-396240">
              <a:lnSpc>
                <a:spcPct val="100000"/>
              </a:lnSpc>
              <a:spcBef>
                <a:spcPts val="1320"/>
              </a:spcBef>
              <a:buAutoNum type="romanLcPeriod"/>
              <a:tabLst>
                <a:tab pos="109156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Occupies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large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space.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345"/>
              </a:spcBef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2.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Solar</a:t>
            </a:r>
            <a:r>
              <a:rPr sz="12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furnace:-</a:t>
            </a:r>
            <a:endParaRPr sz="1200">
              <a:latin typeface="Times New Roman"/>
              <a:cs typeface="Times New Roman"/>
            </a:endParaRPr>
          </a:p>
          <a:p>
            <a:pPr marL="12700" marR="15875" indent="914400" algn="just">
              <a:lnSpc>
                <a:spcPts val="2760"/>
              </a:lnSpc>
              <a:spcBef>
                <a:spcPts val="29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furnace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device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that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creates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(high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temperature)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concentrating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radiation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through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 use of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reflectors.</a:t>
            </a:r>
            <a:endParaRPr sz="12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ts val="276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This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achieved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using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curved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mirror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(or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array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mirrors)</a:t>
            </a:r>
            <a:r>
              <a:rPr sz="1200" spc="2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acting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a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parabolic reflector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concentrate light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(insolation)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focal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point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shown in fig 2.5 below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.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temperature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at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focal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point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may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reach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upto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3,000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degree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Celsius,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this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1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 generate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electricity,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melt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steel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make hydrogen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fuel.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5050" y="914400"/>
            <a:ext cx="4493911" cy="24409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1057402"/>
            <a:ext cx="23602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LEARNING</a:t>
            </a:r>
            <a:r>
              <a:rPr sz="16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OUTCOMES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2692" y="1532890"/>
            <a:ext cx="5801995" cy="5711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After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undergoing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subject,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students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will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able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to:</a:t>
            </a:r>
            <a:endParaRPr sz="1200">
              <a:latin typeface="Times New Roman"/>
              <a:cs typeface="Times New Roman"/>
            </a:endParaRPr>
          </a:p>
          <a:p>
            <a:pPr marL="756285" marR="5080" indent="-228600">
              <a:lnSpc>
                <a:spcPct val="191700"/>
              </a:lnSpc>
              <a:buAutoNum type="arabicPeriod"/>
              <a:tabLst>
                <a:tab pos="75628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Explain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importance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non-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conventional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sources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present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energy scenario.</a:t>
            </a:r>
            <a:endParaRPr sz="1200">
              <a:latin typeface="Times New Roman"/>
              <a:cs typeface="Times New Roman"/>
            </a:endParaRPr>
          </a:p>
          <a:p>
            <a:pPr marL="756285" indent="-228600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75628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Classify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various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non-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conventional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sources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endParaRPr sz="1200">
              <a:latin typeface="Times New Roman"/>
              <a:cs typeface="Times New Roman"/>
            </a:endParaRPr>
          </a:p>
          <a:p>
            <a:pPr marL="756285" marR="5715" indent="-228600">
              <a:lnSpc>
                <a:spcPts val="2760"/>
              </a:lnSpc>
              <a:spcBef>
                <a:spcPts val="315"/>
              </a:spcBef>
              <a:buAutoNum type="arabicPeriod"/>
              <a:tabLst>
                <a:tab pos="75628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Explain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principle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photovoltaic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conversion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applications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of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different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fields.</a:t>
            </a:r>
            <a:endParaRPr sz="1200">
              <a:latin typeface="Times New Roman"/>
              <a:cs typeface="Times New Roman"/>
            </a:endParaRPr>
          </a:p>
          <a:p>
            <a:pPr marL="756285" marR="10795" indent="-228600">
              <a:lnSpc>
                <a:spcPts val="2760"/>
              </a:lnSpc>
              <a:buAutoNum type="arabicPeriod"/>
              <a:tabLst>
                <a:tab pos="75628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Explain</a:t>
            </a:r>
            <a:r>
              <a:rPr sz="1200" spc="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basic</a:t>
            </a:r>
            <a:r>
              <a:rPr sz="1200" spc="25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conversion</a:t>
            </a:r>
            <a:r>
              <a:rPr sz="1200" spc="2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technologies</a:t>
            </a:r>
            <a:r>
              <a:rPr sz="1200" spc="2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2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biomass,</a:t>
            </a:r>
            <a:r>
              <a:rPr sz="1200" spc="3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2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energy,</a:t>
            </a:r>
            <a:r>
              <a:rPr sz="1200" spc="2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geo-thermal,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tidal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energy,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hydro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applications.</a:t>
            </a:r>
            <a:endParaRPr sz="1200">
              <a:latin typeface="Times New Roman"/>
              <a:cs typeface="Times New Roman"/>
            </a:endParaRPr>
          </a:p>
          <a:p>
            <a:pPr marL="756285" marR="6985" indent="-228600">
              <a:lnSpc>
                <a:spcPts val="2760"/>
              </a:lnSpc>
              <a:buAutoNum type="arabicPeriod"/>
              <a:tabLst>
                <a:tab pos="75628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Explain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direct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conversion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systems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like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magneto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hydrodynamics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fuel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cells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its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applications.</a:t>
            </a:r>
            <a:endParaRPr sz="1200">
              <a:latin typeface="Times New Roman"/>
              <a:cs typeface="Times New Roman"/>
            </a:endParaRPr>
          </a:p>
          <a:p>
            <a:pPr marL="284480" algn="ctr">
              <a:lnSpc>
                <a:spcPct val="100000"/>
              </a:lnSpc>
              <a:spcBef>
                <a:spcPts val="969"/>
              </a:spcBef>
            </a:pP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DETAILED</a:t>
            </a:r>
            <a:r>
              <a:rPr sz="1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CONTENTS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8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tabLst>
                <a:tab pos="5010150" algn="l"/>
              </a:tabLst>
            </a:pP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1.</a:t>
            </a:r>
            <a:r>
              <a:rPr sz="1200" b="1" spc="14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Basic</a:t>
            </a:r>
            <a:r>
              <a:rPr sz="12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2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Energy: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	(06</a:t>
            </a:r>
            <a:r>
              <a:rPr sz="12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periods)</a:t>
            </a:r>
            <a:endParaRPr sz="1200">
              <a:latin typeface="Times New Roman"/>
              <a:cs typeface="Times New Roman"/>
            </a:endParaRPr>
          </a:p>
          <a:p>
            <a:pPr marL="241300" marR="6985" algn="just">
              <a:lnSpc>
                <a:spcPts val="2760"/>
              </a:lnSpc>
              <a:spcBef>
                <a:spcPts val="9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Classification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Energy-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primary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secondary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energy,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commercial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non-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commercial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energy,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importance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non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conventional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sources,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present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scenario,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future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prospectus,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scenario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India,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sector-wise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consumption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(domestic, industrial,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agriculture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etc.)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2692" y="7514590"/>
            <a:ext cx="1160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2.</a:t>
            </a:r>
            <a:r>
              <a:rPr sz="1200" b="1" spc="14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Solar</a:t>
            </a:r>
            <a:r>
              <a:rPr sz="1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Energy: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2098" y="7514590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(12</a:t>
            </a:r>
            <a:r>
              <a:rPr sz="1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periods)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2692" y="7862061"/>
            <a:ext cx="5802630" cy="3714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  <a:tabLst>
                <a:tab pos="517588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Principle</a:t>
            </a:r>
            <a:r>
              <a:rPr sz="1200" spc="3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3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conversion</a:t>
            </a:r>
            <a:r>
              <a:rPr sz="1200" spc="3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3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40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radiation</a:t>
            </a:r>
            <a:r>
              <a:rPr sz="1200" spc="4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into</a:t>
            </a:r>
            <a:r>
              <a:rPr sz="1200" spc="4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heat,</a:t>
            </a:r>
            <a:r>
              <a:rPr sz="1200" spc="40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photo-voltaic</a:t>
            </a:r>
            <a:r>
              <a:rPr sz="1200" spc="4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cell,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electricity</a:t>
            </a:r>
            <a:endParaRPr sz="1200">
              <a:latin typeface="Times New Roman"/>
              <a:cs typeface="Times New Roman"/>
            </a:endParaRPr>
          </a:p>
          <a:p>
            <a:pPr marL="241300" marR="16510">
              <a:lnSpc>
                <a:spcPct val="191700"/>
              </a:lnSpc>
              <a:tabLst>
                <a:tab pos="3951604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generation,</a:t>
            </a:r>
            <a:r>
              <a:rPr sz="1200" spc="2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application</a:t>
            </a:r>
            <a:r>
              <a:rPr sz="1200" spc="2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2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2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like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2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	heaters,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furnaces,</a:t>
            </a:r>
            <a:r>
              <a:rPr sz="1200" spc="2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solar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cookers,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lighting,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pumping.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345"/>
              </a:spcBef>
              <a:buAutoNum type="arabicPeriod" startAt="3"/>
              <a:tabLst>
                <a:tab pos="241300" algn="l"/>
                <a:tab pos="5010150" algn="l"/>
              </a:tabLst>
            </a:pP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Bio-</a:t>
            </a:r>
            <a:r>
              <a:rPr sz="1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energy: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	(10</a:t>
            </a:r>
            <a:r>
              <a:rPr sz="12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periods)</a:t>
            </a:r>
            <a:endParaRPr sz="1200">
              <a:latin typeface="Times New Roman"/>
              <a:cs typeface="Times New Roman"/>
            </a:endParaRPr>
          </a:p>
          <a:p>
            <a:pPr marL="241300" marR="5080">
              <a:lnSpc>
                <a:spcPts val="2760"/>
              </a:lnSpc>
              <a:spcBef>
                <a:spcPts val="29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Bio-mass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conversion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technologies-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wet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dry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processes.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Methods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obtaining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energy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biomass.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generation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using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gasifiers.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030"/>
              </a:spcBef>
              <a:buAutoNum type="arabicPeriod" startAt="4"/>
              <a:tabLst>
                <a:tab pos="241300" algn="l"/>
                <a:tab pos="4973320" algn="l"/>
              </a:tabLst>
            </a:pP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Wind</a:t>
            </a:r>
            <a:r>
              <a:rPr sz="12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Energy: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	(10</a:t>
            </a:r>
            <a:r>
              <a:rPr sz="1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periods</a:t>
            </a:r>
            <a:r>
              <a:rPr sz="1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 marL="241300" marR="17145">
              <a:lnSpc>
                <a:spcPts val="2760"/>
              </a:lnSpc>
              <a:spcBef>
                <a:spcPts val="29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conversion,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windmills,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electricity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generation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2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types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mills,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local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control,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storage.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030"/>
              </a:spcBef>
              <a:buAutoNum type="arabicPeriod" startAt="5"/>
              <a:tabLst>
                <a:tab pos="241300" algn="l"/>
                <a:tab pos="5010150" algn="l"/>
              </a:tabLst>
            </a:pPr>
            <a:r>
              <a:rPr sz="1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Geo-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thermal</a:t>
            </a:r>
            <a:r>
              <a:rPr sz="1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12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Tidal</a:t>
            </a:r>
            <a:r>
              <a:rPr sz="1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Energy: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	(10</a:t>
            </a:r>
            <a:r>
              <a:rPr sz="12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periods)</a:t>
            </a:r>
            <a:endParaRPr sz="1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300"/>
              </a:spcBef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Geo-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thermal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sources,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Ocean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thermal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electric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conversion,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open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closed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cycles,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hybrid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4331589"/>
            <a:ext cx="5973445" cy="5464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Figure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2.5:</a:t>
            </a:r>
            <a:r>
              <a:rPr sz="12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solar</a:t>
            </a:r>
            <a:r>
              <a:rPr sz="12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furnace</a:t>
            </a:r>
            <a:endParaRPr sz="120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spcBef>
                <a:spcPts val="1320"/>
              </a:spcBef>
              <a:buFont typeface="Wingdings"/>
              <a:buChar char=""/>
              <a:tabLst>
                <a:tab pos="469265" algn="l"/>
              </a:tabLst>
            </a:pP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Advantages:</a:t>
            </a:r>
            <a:endParaRPr sz="1200">
              <a:latin typeface="Times New Roman"/>
              <a:cs typeface="Times New Roman"/>
            </a:endParaRPr>
          </a:p>
          <a:p>
            <a:pPr marL="930275" lvl="1" indent="-307975">
              <a:lnSpc>
                <a:spcPct val="100000"/>
              </a:lnSpc>
              <a:spcBef>
                <a:spcPts val="1295"/>
              </a:spcBef>
              <a:buAutoNum type="romanLcPeriod"/>
              <a:tabLst>
                <a:tab pos="93027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Huge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capabilities</a:t>
            </a:r>
            <a:endParaRPr sz="1200">
              <a:latin typeface="Times New Roman"/>
              <a:cs typeface="Times New Roman"/>
            </a:endParaRPr>
          </a:p>
          <a:p>
            <a:pPr marL="930275" lvl="1" indent="-350520">
              <a:lnSpc>
                <a:spcPct val="100000"/>
              </a:lnSpc>
              <a:spcBef>
                <a:spcPts val="1320"/>
              </a:spcBef>
              <a:buAutoNum type="romanLcPeriod"/>
              <a:tabLst>
                <a:tab pos="93027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Lack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required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endParaRPr sz="1200">
              <a:latin typeface="Times New Roman"/>
              <a:cs typeface="Times New Roman"/>
            </a:endParaRPr>
          </a:p>
          <a:p>
            <a:pPr marL="930275" lvl="1" indent="-393065">
              <a:lnSpc>
                <a:spcPct val="100000"/>
              </a:lnSpc>
              <a:spcBef>
                <a:spcPts val="1325"/>
              </a:spcBef>
              <a:buAutoNum type="romanLcPeriod"/>
              <a:tabLst>
                <a:tab pos="93027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Easy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use</a:t>
            </a:r>
            <a:endParaRPr sz="1200">
              <a:latin typeface="Times New Roman"/>
              <a:cs typeface="Times New Roman"/>
            </a:endParaRPr>
          </a:p>
          <a:p>
            <a:pPr marL="930275" lvl="1" indent="-384175">
              <a:lnSpc>
                <a:spcPct val="100000"/>
              </a:lnSpc>
              <a:spcBef>
                <a:spcPts val="1320"/>
              </a:spcBef>
              <a:buAutoNum type="romanLcPeriod"/>
              <a:tabLst>
                <a:tab pos="93027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No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running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cost</a:t>
            </a:r>
            <a:endParaRPr sz="120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spcBef>
                <a:spcPts val="1345"/>
              </a:spcBef>
              <a:buFont typeface="Wingdings"/>
              <a:buChar char=""/>
              <a:tabLst>
                <a:tab pos="469265" algn="l"/>
              </a:tabLst>
            </a:pP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Disadvantages:</a:t>
            </a:r>
            <a:endParaRPr sz="1200">
              <a:latin typeface="Times New Roman"/>
              <a:cs typeface="Times New Roman"/>
            </a:endParaRPr>
          </a:p>
          <a:p>
            <a:pPr marL="930275" lvl="1" indent="-307975">
              <a:lnSpc>
                <a:spcPct val="100000"/>
              </a:lnSpc>
              <a:spcBef>
                <a:spcPts val="1295"/>
              </a:spcBef>
              <a:buAutoNum type="romanLcPeriod"/>
              <a:tabLst>
                <a:tab pos="93027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High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initial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cost</a:t>
            </a:r>
            <a:endParaRPr sz="1200">
              <a:latin typeface="Times New Roman"/>
              <a:cs typeface="Times New Roman"/>
            </a:endParaRPr>
          </a:p>
          <a:p>
            <a:pPr marL="930275" lvl="1" indent="-350520">
              <a:lnSpc>
                <a:spcPct val="100000"/>
              </a:lnSpc>
              <a:spcBef>
                <a:spcPts val="1320"/>
              </a:spcBef>
              <a:buAutoNum type="romanLcPeriod"/>
              <a:tabLst>
                <a:tab pos="930275" algn="l"/>
              </a:tabLst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Unreliable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sunshine.</a:t>
            </a:r>
            <a:endParaRPr sz="1200">
              <a:latin typeface="Times New Roman"/>
              <a:cs typeface="Times New Roman"/>
            </a:endParaRPr>
          </a:p>
          <a:p>
            <a:pPr marL="167640" indent="-154940">
              <a:lnSpc>
                <a:spcPct val="100000"/>
              </a:lnSpc>
              <a:spcBef>
                <a:spcPts val="1345"/>
              </a:spcBef>
              <a:buAutoNum type="arabicPeriod" startAt="3"/>
              <a:tabLst>
                <a:tab pos="167640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Solar</a:t>
            </a:r>
            <a:r>
              <a:rPr sz="12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cooker:-</a:t>
            </a:r>
            <a:endParaRPr sz="1200">
              <a:latin typeface="Times New Roman"/>
              <a:cs typeface="Times New Roman"/>
            </a:endParaRPr>
          </a:p>
          <a:p>
            <a:pPr marL="469900" marR="5080" indent="457200">
              <a:lnSpc>
                <a:spcPts val="2760"/>
              </a:lnSpc>
              <a:spcBef>
                <a:spcPts val="29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most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commonly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form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cooker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box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–type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cooker.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A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box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type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cooker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consists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following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components.</a:t>
            </a:r>
            <a:endParaRPr sz="1200">
              <a:latin typeface="Times New Roman"/>
              <a:cs typeface="Times New Roman"/>
            </a:endParaRPr>
          </a:p>
          <a:p>
            <a:pPr marL="869315" marR="15875" lvl="1" indent="-307975">
              <a:lnSpc>
                <a:spcPts val="2760"/>
              </a:lnSpc>
              <a:buClr>
                <a:srgbClr val="006FC0"/>
              </a:buClr>
              <a:buFont typeface="Times New Roman"/>
              <a:buAutoNum type="romanLcPeriod"/>
              <a:tabLst>
                <a:tab pos="869315" algn="l"/>
              </a:tabLst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Black</a:t>
            </a:r>
            <a:r>
              <a:rPr sz="1200" b="1" spc="1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Box:</a:t>
            </a:r>
            <a:r>
              <a:rPr sz="1200" b="1" spc="1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box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insulated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metal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wooden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box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which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painted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black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 inside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absorb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more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heat.</a:t>
            </a:r>
            <a:endParaRPr sz="1200">
              <a:latin typeface="Times New Roman"/>
              <a:cs typeface="Times New Roman"/>
            </a:endParaRPr>
          </a:p>
          <a:p>
            <a:pPr marL="869315" marR="12700" lvl="1" indent="-350520">
              <a:lnSpc>
                <a:spcPts val="2760"/>
              </a:lnSpc>
              <a:buClr>
                <a:srgbClr val="006FC0"/>
              </a:buClr>
              <a:buFont typeface="Times New Roman"/>
              <a:buAutoNum type="romanLcPeriod"/>
              <a:tabLst>
                <a:tab pos="869315" algn="l"/>
              </a:tabLst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Glass</a:t>
            </a:r>
            <a:r>
              <a:rPr sz="1200" b="1" spc="2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cover:</a:t>
            </a:r>
            <a:r>
              <a:rPr sz="1200" b="1" spc="2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cover</a:t>
            </a:r>
            <a:r>
              <a:rPr sz="12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made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two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sheets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toughened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glass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held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together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an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aluminum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frame is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cover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box.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5630" y="9938131"/>
            <a:ext cx="185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iii.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8823" y="9938131"/>
            <a:ext cx="5106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Plane</a:t>
            </a:r>
            <a:r>
              <a:rPr sz="1200" b="1" spc="1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Mirror</a:t>
            </a:r>
            <a:r>
              <a:rPr sz="1200" b="1" spc="1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reflector:</a:t>
            </a:r>
            <a:r>
              <a:rPr sz="1200" b="1" spc="1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plane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mirror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reflector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fixed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box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8823" y="10288905"/>
            <a:ext cx="5113655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help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hinges.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mirror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reflector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positioned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at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any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desired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angle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  <a:p>
            <a:pPr marL="12700" marR="10795">
              <a:lnSpc>
                <a:spcPct val="1917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box.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mirror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positioned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allow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reflected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sunlight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fall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the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glass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cover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box.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50" y="914400"/>
            <a:ext cx="4883785" cy="32639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4775" y="889761"/>
            <a:ext cx="549084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6240" algn="l"/>
              </a:tabLst>
            </a:pP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iv.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Cooking containers:</a:t>
            </a:r>
            <a:r>
              <a:rPr sz="1200" b="1" spc="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set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aluminum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containers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blackened from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outside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are</a:t>
            </a:r>
            <a:endParaRPr sz="1200">
              <a:latin typeface="Times New Roman"/>
              <a:cs typeface="Times New Roman"/>
            </a:endParaRPr>
          </a:p>
          <a:p>
            <a:pPr marL="396240">
              <a:lnSpc>
                <a:spcPct val="100000"/>
              </a:lnSpc>
              <a:spcBef>
                <a:spcPts val="132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kept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Box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4624578"/>
            <a:ext cx="5739765" cy="6290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29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Figure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2.6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solar</a:t>
            </a:r>
            <a:r>
              <a:rPr sz="1200" b="1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cooker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endParaRPr sz="1200">
              <a:latin typeface="Times New Roman"/>
              <a:cs typeface="Times New Roman"/>
            </a:endParaRPr>
          </a:p>
          <a:p>
            <a:pPr marL="240665" indent="-227965" algn="just">
              <a:lnSpc>
                <a:spcPct val="100000"/>
              </a:lnSpc>
              <a:buFont typeface="Wingdings"/>
              <a:buChar char=""/>
              <a:tabLst>
                <a:tab pos="240665" algn="l"/>
              </a:tabLst>
            </a:pP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Working:</a:t>
            </a:r>
            <a:endParaRPr sz="1200">
              <a:latin typeface="Times New Roman"/>
              <a:cs typeface="Times New Roman"/>
            </a:endParaRPr>
          </a:p>
          <a:p>
            <a:pPr marL="640715" marR="5080" indent="514984" algn="just">
              <a:lnSpc>
                <a:spcPts val="2760"/>
              </a:lnSpc>
              <a:spcBef>
                <a:spcPts val="29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cooker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placed in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sunlight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plane mirror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reflector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adjusted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such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way,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that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strong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beam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sunlight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enters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box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through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  <a:p>
            <a:pPr marL="640715" marR="5080" algn="just">
              <a:lnSpc>
                <a:spcPts val="276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glass</a:t>
            </a:r>
            <a:r>
              <a:rPr sz="1200" spc="2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sheet.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blackened</a:t>
            </a:r>
            <a:r>
              <a:rPr sz="1200" spc="2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metal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surfaces</a:t>
            </a:r>
            <a:r>
              <a:rPr sz="1200" spc="25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wooden</a:t>
            </a:r>
            <a:r>
              <a:rPr sz="12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box</a:t>
            </a:r>
            <a:r>
              <a:rPr sz="12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absorb</a:t>
            </a:r>
            <a:r>
              <a:rPr sz="1200" spc="2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infra-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red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radiations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beam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sunlight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produced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raises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temperature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a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blackened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metal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surface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about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100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degree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Celsius.</a:t>
            </a:r>
            <a:endParaRPr sz="1200">
              <a:latin typeface="Times New Roman"/>
              <a:cs typeface="Times New Roman"/>
            </a:endParaRPr>
          </a:p>
          <a:p>
            <a:pPr marL="640715" marR="5080" indent="514984" algn="just">
              <a:lnSpc>
                <a:spcPts val="276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food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absorbs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black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surface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gets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cooked.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thick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glass</a:t>
            </a:r>
            <a:r>
              <a:rPr sz="1200" spc="3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sheet</a:t>
            </a:r>
            <a:r>
              <a:rPr sz="1200" spc="3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does</a:t>
            </a:r>
            <a:r>
              <a:rPr sz="1200" spc="3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not</a:t>
            </a:r>
            <a:r>
              <a:rPr sz="1200" spc="3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allow</a:t>
            </a:r>
            <a:r>
              <a:rPr sz="1200" spc="3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3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</a:t>
            </a:r>
            <a:r>
              <a:rPr sz="1200" spc="3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3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escape</a:t>
            </a:r>
            <a:r>
              <a:rPr sz="1200" spc="3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3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thus,</a:t>
            </a:r>
            <a:r>
              <a:rPr sz="1200" spc="3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helps</a:t>
            </a:r>
            <a:r>
              <a:rPr sz="1200" spc="3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2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raising</a:t>
            </a:r>
            <a:r>
              <a:rPr sz="1200" spc="3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the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temperature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box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sufficiently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high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degree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cook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food.</a:t>
            </a:r>
            <a:endParaRPr sz="1200">
              <a:latin typeface="Times New Roman"/>
              <a:cs typeface="Times New Roman"/>
            </a:endParaRPr>
          </a:p>
          <a:p>
            <a:pPr marL="240665" indent="-227965" algn="just">
              <a:lnSpc>
                <a:spcPct val="100000"/>
              </a:lnSpc>
              <a:spcBef>
                <a:spcPts val="1035"/>
              </a:spcBef>
              <a:buFont typeface="Wingdings"/>
              <a:buChar char=""/>
              <a:tabLst>
                <a:tab pos="240665" algn="l"/>
              </a:tabLst>
            </a:pP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Advantages:</a:t>
            </a:r>
            <a:endParaRPr sz="1200">
              <a:latin typeface="Times New Roman"/>
              <a:cs typeface="Times New Roman"/>
            </a:endParaRPr>
          </a:p>
          <a:p>
            <a:pPr marL="1155700" lvl="1" indent="-307975">
              <a:lnSpc>
                <a:spcPct val="100000"/>
              </a:lnSpc>
              <a:spcBef>
                <a:spcPts val="1275"/>
              </a:spcBef>
              <a:buAutoNum type="romanLcPeriod"/>
              <a:tabLst>
                <a:tab pos="11557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no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requirement.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saves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cost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well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environment</a:t>
            </a:r>
            <a:endParaRPr sz="1200">
              <a:latin typeface="Times New Roman"/>
              <a:cs typeface="Times New Roman"/>
            </a:endParaRPr>
          </a:p>
          <a:p>
            <a:pPr marL="1155700" lvl="1" indent="-350520">
              <a:lnSpc>
                <a:spcPct val="100000"/>
              </a:lnSpc>
              <a:spcBef>
                <a:spcPts val="1320"/>
              </a:spcBef>
              <a:buAutoNum type="romanLcPeriod"/>
              <a:tabLst>
                <a:tab pos="11557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Food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vitamins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do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not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get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destroyed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when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heated</a:t>
            </a:r>
            <a:endParaRPr sz="1200">
              <a:latin typeface="Times New Roman"/>
              <a:cs typeface="Times New Roman"/>
            </a:endParaRPr>
          </a:p>
          <a:p>
            <a:pPr marL="1155700" lvl="1" indent="-393065">
              <a:lnSpc>
                <a:spcPct val="100000"/>
              </a:lnSpc>
              <a:spcBef>
                <a:spcPts val="1320"/>
              </a:spcBef>
              <a:buAutoNum type="romanLcPeriod"/>
              <a:tabLst>
                <a:tab pos="11557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No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maintenance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cost.</a:t>
            </a:r>
            <a:endParaRPr sz="12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1345"/>
              </a:spcBef>
              <a:buFont typeface="Wingdings"/>
              <a:buChar char=""/>
              <a:tabLst>
                <a:tab pos="240665" algn="l"/>
              </a:tabLst>
            </a:pP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Disadvantages:</a:t>
            </a:r>
            <a:endParaRPr sz="1200">
              <a:latin typeface="Times New Roman"/>
              <a:cs typeface="Times New Roman"/>
            </a:endParaRPr>
          </a:p>
          <a:p>
            <a:pPr marL="1155700" lvl="1" indent="-307975">
              <a:lnSpc>
                <a:spcPct val="100000"/>
              </a:lnSpc>
              <a:spcBef>
                <a:spcPts val="1300"/>
              </a:spcBef>
              <a:buAutoNum type="romanLcPeriod"/>
              <a:tabLst>
                <a:tab pos="11557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less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useful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cloudy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weather.</a:t>
            </a:r>
            <a:endParaRPr sz="1200">
              <a:latin typeface="Times New Roman"/>
              <a:cs typeface="Times New Roman"/>
            </a:endParaRPr>
          </a:p>
          <a:p>
            <a:pPr marL="1155700" lvl="1" indent="-350520">
              <a:lnSpc>
                <a:spcPct val="100000"/>
              </a:lnSpc>
              <a:spcBef>
                <a:spcPts val="1320"/>
              </a:spcBef>
              <a:buAutoNum type="romanLcPeriod"/>
              <a:tabLst>
                <a:tab pos="11557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takes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longer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time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cook food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than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conventional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stove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oven</a:t>
            </a:r>
            <a:endParaRPr sz="1200">
              <a:latin typeface="Times New Roman"/>
              <a:cs typeface="Times New Roman"/>
            </a:endParaRPr>
          </a:p>
          <a:p>
            <a:pPr marL="1155700" lvl="1" indent="-393065">
              <a:lnSpc>
                <a:spcPct val="100000"/>
              </a:lnSpc>
              <a:spcBef>
                <a:spcPts val="1320"/>
              </a:spcBef>
              <a:buAutoNum type="romanLcPeriod"/>
              <a:tabLst>
                <a:tab pos="11557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might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get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difficult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cook</a:t>
            </a:r>
            <a:r>
              <a:rPr sz="12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thick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foods.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11410898"/>
            <a:ext cx="1165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4.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Solar</a:t>
            </a:r>
            <a:r>
              <a:rPr sz="12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lighting:-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2250" y="1743455"/>
            <a:ext cx="3734401" cy="259930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9535" y="889761"/>
            <a:ext cx="5516245" cy="4065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lights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work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help of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photovoltaic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effect.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cells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 an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important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917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part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 solar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light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because,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only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convert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sunlight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into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direct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current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(DC)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then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converting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 usable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alternating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current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(AC)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help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inverter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which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most of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home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appliances.</a:t>
            </a:r>
            <a:endParaRPr sz="1200">
              <a:latin typeface="Times New Roman"/>
              <a:cs typeface="Times New Roman"/>
            </a:endParaRPr>
          </a:p>
          <a:p>
            <a:pPr marL="469900" algn="just">
              <a:lnSpc>
                <a:spcPct val="100000"/>
              </a:lnSpc>
              <a:spcBef>
                <a:spcPts val="1320"/>
              </a:spcBef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Generation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electricity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 cell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already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discussed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section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2.4</a:t>
            </a:r>
            <a:endParaRPr sz="1200"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1917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 street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lights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widely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rural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areas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where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there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problem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of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electricity.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street</a:t>
            </a:r>
            <a:r>
              <a:rPr sz="1200" spc="2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lights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also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work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principle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photovoltaic</a:t>
            </a:r>
            <a:r>
              <a:rPr sz="1200" spc="25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cell.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These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days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common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see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street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lamps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along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these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ides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roads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shown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in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fig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2.7.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absorbs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during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daytime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converts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into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electrical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energy,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which</a:t>
            </a:r>
            <a:r>
              <a:rPr sz="1200" spc="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2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stored</a:t>
            </a:r>
            <a:r>
              <a:rPr sz="1200" spc="2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2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5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battery.</a:t>
            </a:r>
            <a:r>
              <a:rPr sz="1200" spc="2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At</a:t>
            </a:r>
            <a:r>
              <a:rPr sz="1200" spc="2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nighttime</a:t>
            </a:r>
            <a:r>
              <a:rPr sz="1200" spc="2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map</a:t>
            </a:r>
            <a:r>
              <a:rPr sz="1200" spc="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starts</a:t>
            </a:r>
            <a:r>
              <a:rPr sz="1200" spc="25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automatically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2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it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consumed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electricity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already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stored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battery.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During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day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time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battery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gets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recharged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process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keeps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repeating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every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day.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352790"/>
            <a:ext cx="5961380" cy="3010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2.7:</a:t>
            </a:r>
            <a:r>
              <a:rPr sz="12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solar</a:t>
            </a:r>
            <a:r>
              <a:rPr sz="1200" b="1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street</a:t>
            </a:r>
            <a:r>
              <a:rPr sz="12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lighting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  <a:p>
            <a:pPr marL="167640" indent="-154940" algn="just">
              <a:lnSpc>
                <a:spcPct val="100000"/>
              </a:lnSpc>
              <a:spcBef>
                <a:spcPts val="1320"/>
              </a:spcBef>
              <a:buAutoNum type="arabicPeriod" startAt="5"/>
              <a:tabLst>
                <a:tab pos="167640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Solar</a:t>
            </a:r>
            <a:r>
              <a:rPr sz="12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pumping:-</a:t>
            </a:r>
            <a:endParaRPr sz="1200">
              <a:latin typeface="Times New Roman"/>
              <a:cs typeface="Times New Roman"/>
            </a:endParaRPr>
          </a:p>
          <a:p>
            <a:pPr marL="469900" marR="5080" indent="457200" algn="just">
              <a:lnSpc>
                <a:spcPts val="2760"/>
              </a:lnSpc>
              <a:spcBef>
                <a:spcPts val="29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pumping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system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operates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generated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using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PV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system.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The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photovoltaic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array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converts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 energy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into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electricity,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which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running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the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motor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pump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set.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pumping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system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draw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open well,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bore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well,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stream,</a:t>
            </a:r>
            <a:endParaRPr sz="1200">
              <a:latin typeface="Times New Roman"/>
              <a:cs typeface="Times New Roman"/>
            </a:endParaRPr>
          </a:p>
          <a:p>
            <a:pPr marL="469900" algn="just">
              <a:lnSpc>
                <a:spcPct val="100000"/>
              </a:lnSpc>
              <a:spcBef>
                <a:spcPts val="101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pond,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canal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etc. The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system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requires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shadow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free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area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installation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panel.</a:t>
            </a:r>
            <a:endParaRPr sz="1200">
              <a:latin typeface="Times New Roman"/>
              <a:cs typeface="Times New Roman"/>
            </a:endParaRPr>
          </a:p>
          <a:p>
            <a:pPr marL="469265" lvl="1" indent="-227965">
              <a:lnSpc>
                <a:spcPct val="100000"/>
              </a:lnSpc>
              <a:spcBef>
                <a:spcPts val="1345"/>
              </a:spcBef>
              <a:buFont typeface="Wingdings"/>
              <a:buChar char=""/>
              <a:tabLst>
                <a:tab pos="469265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CONSTRUCTION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SOLAR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PUMPING:-</a:t>
            </a:r>
            <a:endParaRPr sz="1200">
              <a:latin typeface="Times New Roman"/>
              <a:cs typeface="Times New Roman"/>
            </a:endParaRPr>
          </a:p>
          <a:p>
            <a:pPr marL="1384300">
              <a:lnSpc>
                <a:spcPct val="100000"/>
              </a:lnSpc>
              <a:spcBef>
                <a:spcPts val="129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consists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endParaRPr sz="1200">
              <a:latin typeface="Times New Roman"/>
              <a:cs typeface="Times New Roman"/>
            </a:endParaRPr>
          </a:p>
          <a:p>
            <a:pPr marL="1424305" lvl="2" indent="-347980">
              <a:lnSpc>
                <a:spcPct val="100000"/>
              </a:lnSpc>
              <a:spcBef>
                <a:spcPts val="1320"/>
              </a:spcBef>
              <a:buClr>
                <a:srgbClr val="006FC0"/>
              </a:buClr>
              <a:buFont typeface="Times New Roman"/>
              <a:buAutoNum type="romanLcPeriod"/>
              <a:tabLst>
                <a:tab pos="1424305" algn="l"/>
              </a:tabLst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Solar</a:t>
            </a:r>
            <a:r>
              <a:rPr sz="12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panel:</a:t>
            </a:r>
            <a:r>
              <a:rPr sz="12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store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7850" y="5120640"/>
            <a:ext cx="4333240" cy="307682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3414" y="889761"/>
            <a:ext cx="494728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3220" algn="l"/>
              </a:tabLst>
            </a:pP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ii.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Water</a:t>
            </a:r>
            <a:r>
              <a:rPr sz="1200" b="1" spc="1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pump:</a:t>
            </a:r>
            <a:r>
              <a:rPr sz="1200" b="1" spc="1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This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pump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basically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electric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pump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uses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electricity</a:t>
            </a:r>
            <a:endParaRPr sz="1200">
              <a:latin typeface="Times New Roman"/>
              <a:cs typeface="Times New Roman"/>
            </a:endParaRPr>
          </a:p>
          <a:p>
            <a:pPr marL="363220">
              <a:lnSpc>
                <a:spcPct val="100000"/>
              </a:lnSpc>
              <a:spcBef>
                <a:spcPts val="132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which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received from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panels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work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0742" y="1590802"/>
            <a:ext cx="185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iii.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74189" y="1590802"/>
            <a:ext cx="3591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Electric</a:t>
            </a:r>
            <a:r>
              <a:rPr sz="12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motor:</a:t>
            </a:r>
            <a:r>
              <a:rPr sz="12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manage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alternating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direct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current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89886" y="1941703"/>
            <a:ext cx="4410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6875" algn="l"/>
              </a:tabLst>
            </a:pP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iv.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Controller:</a:t>
            </a:r>
            <a:r>
              <a:rPr sz="12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adjust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output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well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speed.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74189" y="5246369"/>
            <a:ext cx="31375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2.8:</a:t>
            </a:r>
            <a:r>
              <a:rPr sz="12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Block</a:t>
            </a:r>
            <a:r>
              <a:rPr sz="12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diagram</a:t>
            </a:r>
            <a:r>
              <a:rPr sz="12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of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solar</a:t>
            </a:r>
            <a:r>
              <a:rPr sz="1200" b="1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pumping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604" y="9813163"/>
            <a:ext cx="5734685" cy="160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5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2.9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solar</a:t>
            </a:r>
            <a:r>
              <a:rPr sz="12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pumping</a:t>
            </a:r>
            <a:r>
              <a:rPr sz="12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system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working</a:t>
            </a:r>
            <a:endParaRPr sz="1200">
              <a:latin typeface="Times New Roman"/>
              <a:cs typeface="Times New Roman"/>
            </a:endParaRPr>
          </a:p>
          <a:p>
            <a:pPr marL="240665" indent="-227965" algn="just">
              <a:lnSpc>
                <a:spcPct val="100000"/>
              </a:lnSpc>
              <a:spcBef>
                <a:spcPts val="1320"/>
              </a:spcBef>
              <a:buFont typeface="Wingdings"/>
              <a:buChar char=""/>
              <a:tabLst>
                <a:tab pos="240665" algn="l"/>
              </a:tabLst>
            </a:pP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Working:</a:t>
            </a:r>
            <a:endParaRPr sz="1200">
              <a:latin typeface="Times New Roman"/>
              <a:cs typeface="Times New Roman"/>
            </a:endParaRPr>
          </a:p>
          <a:p>
            <a:pPr marL="241300" marR="5080" indent="914400" algn="just">
              <a:lnSpc>
                <a:spcPts val="2760"/>
              </a:lnSpc>
              <a:spcBef>
                <a:spcPts val="9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When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drops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sun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rays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PV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panels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then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solar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panel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converts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into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electrical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energy.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Then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electrical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supplies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to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electrical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motor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operate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pumping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system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using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cables.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revolution of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1250" y="2316479"/>
            <a:ext cx="3429000" cy="277482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0650" y="5967984"/>
            <a:ext cx="5943600" cy="368820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9535" y="889761"/>
            <a:ext cx="550608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shaft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which is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fixed to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 pump,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start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pick up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 water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 open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well,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bore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well,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stream, pond,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canal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etc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supplies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fields.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1944751"/>
            <a:ext cx="3942715" cy="906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40665" algn="l"/>
              </a:tabLst>
            </a:pP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Advantages:</a:t>
            </a:r>
            <a:endParaRPr sz="1200">
              <a:latin typeface="Times New Roman"/>
              <a:cs typeface="Times New Roman"/>
            </a:endParaRPr>
          </a:p>
          <a:p>
            <a:pPr marL="1195705" lvl="1" indent="-347980">
              <a:lnSpc>
                <a:spcPct val="100000"/>
              </a:lnSpc>
              <a:spcBef>
                <a:spcPts val="1295"/>
              </a:spcBef>
              <a:buAutoNum type="romanLcPeriod"/>
              <a:tabLst>
                <a:tab pos="119570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No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cost-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sit uses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available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free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sunlight</a:t>
            </a:r>
            <a:endParaRPr sz="1200">
              <a:latin typeface="Times New Roman"/>
              <a:cs typeface="Times New Roman"/>
            </a:endParaRPr>
          </a:p>
          <a:p>
            <a:pPr marL="1155700" lvl="1" indent="-350520">
              <a:lnSpc>
                <a:spcPct val="100000"/>
              </a:lnSpc>
              <a:spcBef>
                <a:spcPts val="1320"/>
              </a:spcBef>
              <a:buAutoNum type="romanLcPeriod"/>
              <a:tabLst>
                <a:tab pos="11557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No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electricity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required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80742" y="2993263"/>
            <a:ext cx="185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iii.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4189" y="2993263"/>
            <a:ext cx="1317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Longer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operating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life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604" y="3344036"/>
            <a:ext cx="4392295" cy="3714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5700" indent="-384175">
              <a:lnSpc>
                <a:spcPct val="100000"/>
              </a:lnSpc>
              <a:spcBef>
                <a:spcPts val="100"/>
              </a:spcBef>
              <a:buAutoNum type="romanLcPeriod" startAt="4"/>
              <a:tabLst>
                <a:tab pos="11557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Highly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reliable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durable</a:t>
            </a:r>
            <a:endParaRPr sz="1200">
              <a:latin typeface="Times New Roman"/>
              <a:cs typeface="Times New Roman"/>
            </a:endParaRPr>
          </a:p>
          <a:p>
            <a:pPr marL="1155700" indent="-341630">
              <a:lnSpc>
                <a:spcPct val="100000"/>
              </a:lnSpc>
              <a:spcBef>
                <a:spcPts val="1320"/>
              </a:spcBef>
              <a:buAutoNum type="romanLcPeriod" startAt="4"/>
              <a:tabLst>
                <a:tab pos="11557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Easy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operate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maintain</a:t>
            </a:r>
            <a:endParaRPr sz="1200">
              <a:latin typeface="Times New Roman"/>
              <a:cs typeface="Times New Roman"/>
            </a:endParaRPr>
          </a:p>
          <a:p>
            <a:pPr marL="1155700" indent="-384175">
              <a:lnSpc>
                <a:spcPct val="100000"/>
              </a:lnSpc>
              <a:spcBef>
                <a:spcPts val="1320"/>
              </a:spcBef>
              <a:buAutoNum type="romanLcPeriod" startAt="4"/>
              <a:tabLst>
                <a:tab pos="1155700" algn="l"/>
              </a:tabLst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Eco-friendly</a:t>
            </a:r>
            <a:endParaRPr sz="12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1340"/>
              </a:spcBef>
              <a:buFont typeface="Wingdings"/>
              <a:buChar char=""/>
              <a:tabLst>
                <a:tab pos="240665" algn="l"/>
              </a:tabLst>
            </a:pP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Disadvantages:</a:t>
            </a:r>
            <a:endParaRPr sz="1200">
              <a:latin typeface="Times New Roman"/>
              <a:cs typeface="Times New Roman"/>
            </a:endParaRPr>
          </a:p>
          <a:p>
            <a:pPr marL="1155700" lvl="1" indent="-307975">
              <a:lnSpc>
                <a:spcPct val="100000"/>
              </a:lnSpc>
              <a:spcBef>
                <a:spcPts val="1300"/>
              </a:spcBef>
              <a:buAutoNum type="romanLcPeriod"/>
              <a:tabLst>
                <a:tab pos="11557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expensive</a:t>
            </a:r>
            <a:endParaRPr sz="1200">
              <a:latin typeface="Times New Roman"/>
              <a:cs typeface="Times New Roman"/>
            </a:endParaRPr>
          </a:p>
          <a:p>
            <a:pPr marL="1155700" lvl="1" indent="-350520">
              <a:lnSpc>
                <a:spcPct val="100000"/>
              </a:lnSpc>
              <a:spcBef>
                <a:spcPts val="1320"/>
              </a:spcBef>
              <a:buAutoNum type="romanLcPeriod"/>
              <a:tabLst>
                <a:tab pos="11557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output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panel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will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depend on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weather</a:t>
            </a:r>
            <a:endParaRPr sz="1200">
              <a:latin typeface="Times New Roman"/>
              <a:cs typeface="Times New Roman"/>
            </a:endParaRPr>
          </a:p>
          <a:p>
            <a:pPr marL="1155700" lvl="1" indent="-393065">
              <a:lnSpc>
                <a:spcPct val="100000"/>
              </a:lnSpc>
              <a:spcBef>
                <a:spcPts val="1320"/>
              </a:spcBef>
              <a:buAutoNum type="romanLcPeriod"/>
              <a:tabLst>
                <a:tab pos="11557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requires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 storage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tank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well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battery</a:t>
            </a:r>
            <a:endParaRPr sz="12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1345"/>
              </a:spcBef>
              <a:buFont typeface="Wingdings"/>
              <a:buChar char=""/>
              <a:tabLst>
                <a:tab pos="240665" algn="l"/>
              </a:tabLst>
            </a:pP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Applications:</a:t>
            </a:r>
            <a:endParaRPr sz="1200">
              <a:latin typeface="Times New Roman"/>
              <a:cs typeface="Times New Roman"/>
            </a:endParaRPr>
          </a:p>
          <a:p>
            <a:pPr marL="1155700" lvl="1" indent="-307975">
              <a:lnSpc>
                <a:spcPct val="100000"/>
              </a:lnSpc>
              <a:spcBef>
                <a:spcPts val="1300"/>
              </a:spcBef>
              <a:buAutoNum type="romanLcPeriod"/>
              <a:tabLst>
                <a:tab pos="11557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supply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animals</a:t>
            </a:r>
            <a:endParaRPr sz="1200">
              <a:latin typeface="Times New Roman"/>
              <a:cs typeface="Times New Roman"/>
            </a:endParaRPr>
          </a:p>
          <a:p>
            <a:pPr marL="1155700" lvl="1" indent="-350520">
              <a:lnSpc>
                <a:spcPct val="100000"/>
              </a:lnSpc>
              <a:spcBef>
                <a:spcPts val="1320"/>
              </a:spcBef>
              <a:buAutoNum type="romanLcPeriod"/>
              <a:tabLst>
                <a:tab pos="11557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supply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irrigation,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gardens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etc</a:t>
            </a:r>
            <a:endParaRPr sz="1200">
              <a:latin typeface="Times New Roman"/>
              <a:cs typeface="Times New Roman"/>
            </a:endParaRPr>
          </a:p>
          <a:p>
            <a:pPr marL="1155700" lvl="1" indent="-393065">
              <a:lnSpc>
                <a:spcPct val="100000"/>
              </a:lnSpc>
              <a:spcBef>
                <a:spcPts val="1320"/>
              </a:spcBef>
              <a:buAutoNum type="romanLcPeriod"/>
              <a:tabLst>
                <a:tab pos="11557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supply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cooking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drinking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supply.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28594" y="781253"/>
            <a:ext cx="132207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0">
              <a:lnSpc>
                <a:spcPct val="1437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CHAPTER-</a:t>
            </a:r>
            <a:r>
              <a:rPr sz="1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3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BIO</a:t>
            </a:r>
            <a:r>
              <a:rPr sz="1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ENERGY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1593850"/>
            <a:ext cx="5973445" cy="2397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3.1</a:t>
            </a:r>
            <a:r>
              <a:rPr sz="1200" b="1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BIO-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MASS</a:t>
            </a:r>
            <a:endParaRPr sz="1200">
              <a:latin typeface="Times New Roman"/>
              <a:cs typeface="Times New Roman"/>
            </a:endParaRPr>
          </a:p>
          <a:p>
            <a:pPr marL="12700" marR="5715" indent="914400">
              <a:lnSpc>
                <a:spcPct val="2383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organic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matter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which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produce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microrganism,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trees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plants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both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terrestrial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(plants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grown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land)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&amp;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aquatic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(plant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grown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water)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residue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etc.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indent="9144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obtained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biomass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called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Bio</a:t>
            </a:r>
            <a:r>
              <a:rPr sz="1200" b="1" spc="1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Energy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r>
              <a:rPr sz="1200" b="1" spc="16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produced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endParaRPr sz="1200">
              <a:latin typeface="Times New Roman"/>
              <a:cs typeface="Times New Roman"/>
            </a:endParaRPr>
          </a:p>
          <a:p>
            <a:pPr marL="12700" marR="18415">
              <a:lnSpc>
                <a:spcPct val="2400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photo-synthesis</a:t>
            </a:r>
            <a:r>
              <a:rPr sz="12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shown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below.</a:t>
            </a:r>
            <a:r>
              <a:rPr sz="1200" spc="2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process</a:t>
            </a:r>
            <a:r>
              <a:rPr sz="12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photosynthesis,</a:t>
            </a:r>
            <a:r>
              <a:rPr sz="1200" spc="2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plants</a:t>
            </a:r>
            <a:r>
              <a:rPr sz="12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convert</a:t>
            </a:r>
            <a:r>
              <a:rPr sz="1200" spc="2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radiant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 sun into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chemical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form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glucose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sugar.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6410959"/>
            <a:ext cx="5968365" cy="459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411730" algn="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Figure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3.1: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photosynthesis</a:t>
            </a:r>
            <a:endParaRPr sz="1200">
              <a:latin typeface="Times New Roman"/>
              <a:cs typeface="Times New Roman"/>
            </a:endParaRPr>
          </a:p>
          <a:p>
            <a:pPr marL="469900" marR="1905635">
              <a:lnSpc>
                <a:spcPts val="3529"/>
              </a:lnSpc>
              <a:spcBef>
                <a:spcPts val="365"/>
              </a:spcBef>
            </a:pP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Solar</a:t>
            </a:r>
            <a:r>
              <a:rPr sz="1200" spc="-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energy+</a:t>
            </a:r>
            <a:r>
              <a:rPr sz="1200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carbon</a:t>
            </a:r>
            <a:r>
              <a:rPr sz="1200" spc="-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dioxide</a:t>
            </a:r>
            <a:r>
              <a:rPr sz="1200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+water</a:t>
            </a:r>
            <a:r>
              <a:rPr sz="1200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—&gt;glucose</a:t>
            </a:r>
            <a:r>
              <a:rPr sz="1200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AF50"/>
                </a:solidFill>
                <a:latin typeface="Times New Roman"/>
                <a:cs typeface="Times New Roman"/>
              </a:rPr>
              <a:t>+oxygen </a:t>
            </a:r>
            <a:r>
              <a:rPr sz="1800" baseline="4629" dirty="0">
                <a:solidFill>
                  <a:srgbClr val="00AF50"/>
                </a:solidFill>
                <a:latin typeface="Times New Roman"/>
                <a:cs typeface="Times New Roman"/>
              </a:rPr>
              <a:t>Light</a:t>
            </a:r>
            <a:r>
              <a:rPr sz="1800" spc="30" baseline="4629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AF50"/>
                </a:solidFill>
                <a:latin typeface="Times New Roman"/>
                <a:cs typeface="Times New Roman"/>
              </a:rPr>
              <a:t>+</a:t>
            </a:r>
            <a:r>
              <a:rPr sz="1800" spc="-15" baseline="4629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AF50"/>
                </a:solidFill>
                <a:latin typeface="Times New Roman"/>
                <a:cs typeface="Times New Roman"/>
              </a:rPr>
              <a:t>6CO</a:t>
            </a:r>
            <a:r>
              <a:rPr sz="800" dirty="0">
                <a:solidFill>
                  <a:srgbClr val="00AF50"/>
                </a:solidFill>
                <a:latin typeface="Times New Roman"/>
                <a:cs typeface="Times New Roman"/>
              </a:rPr>
              <a:t>2</a:t>
            </a:r>
            <a:r>
              <a:rPr sz="800" spc="10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AF50"/>
                </a:solidFill>
                <a:latin typeface="Times New Roman"/>
                <a:cs typeface="Times New Roman"/>
              </a:rPr>
              <a:t>+</a:t>
            </a:r>
            <a:r>
              <a:rPr sz="1800" spc="-15" baseline="4629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AF50"/>
                </a:solidFill>
                <a:latin typeface="Times New Roman"/>
                <a:cs typeface="Times New Roman"/>
              </a:rPr>
              <a:t>6H</a:t>
            </a:r>
            <a:r>
              <a:rPr sz="800" dirty="0">
                <a:solidFill>
                  <a:srgbClr val="00AF50"/>
                </a:solidFill>
                <a:latin typeface="Times New Roman"/>
                <a:cs typeface="Times New Roman"/>
              </a:rPr>
              <a:t>2</a:t>
            </a:r>
            <a:r>
              <a:rPr sz="1800" baseline="4629" dirty="0">
                <a:solidFill>
                  <a:srgbClr val="00AF50"/>
                </a:solidFill>
                <a:latin typeface="Times New Roman"/>
                <a:cs typeface="Times New Roman"/>
              </a:rPr>
              <a:t>O</a:t>
            </a:r>
            <a:r>
              <a:rPr sz="1800" spc="-37" baseline="4629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AF50"/>
                </a:solidFill>
                <a:latin typeface="Times New Roman"/>
                <a:cs typeface="Times New Roman"/>
              </a:rPr>
              <a:t>—&gt;</a:t>
            </a:r>
            <a:r>
              <a:rPr sz="1800" spc="-15" baseline="4629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AF50"/>
                </a:solidFill>
                <a:latin typeface="Times New Roman"/>
                <a:cs typeface="Times New Roman"/>
              </a:rPr>
              <a:t>C</a:t>
            </a:r>
            <a:r>
              <a:rPr sz="800" dirty="0">
                <a:solidFill>
                  <a:srgbClr val="00AF50"/>
                </a:solidFill>
                <a:latin typeface="Times New Roman"/>
                <a:cs typeface="Times New Roman"/>
              </a:rPr>
              <a:t>6</a:t>
            </a:r>
            <a:r>
              <a:rPr sz="1800" baseline="4629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800" dirty="0">
                <a:solidFill>
                  <a:srgbClr val="00AF50"/>
                </a:solidFill>
                <a:latin typeface="Times New Roman"/>
                <a:cs typeface="Times New Roman"/>
              </a:rPr>
              <a:t>12</a:t>
            </a:r>
            <a:r>
              <a:rPr sz="1800" baseline="4629" dirty="0">
                <a:solidFill>
                  <a:srgbClr val="00AF50"/>
                </a:solidFill>
                <a:latin typeface="Times New Roman"/>
                <a:cs typeface="Times New Roman"/>
              </a:rPr>
              <a:t>O</a:t>
            </a:r>
            <a:r>
              <a:rPr sz="800" dirty="0">
                <a:solidFill>
                  <a:srgbClr val="00AF50"/>
                </a:solidFill>
                <a:latin typeface="Times New Roman"/>
                <a:cs typeface="Times New Roman"/>
              </a:rPr>
              <a:t>6</a:t>
            </a:r>
            <a:r>
              <a:rPr sz="800" spc="10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AF50"/>
                </a:solidFill>
                <a:latin typeface="Times New Roman"/>
                <a:cs typeface="Times New Roman"/>
              </a:rPr>
              <a:t>+</a:t>
            </a:r>
            <a:r>
              <a:rPr sz="1800" spc="-44" baseline="4629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spc="-37" baseline="4629" dirty="0">
                <a:solidFill>
                  <a:srgbClr val="00AF50"/>
                </a:solidFill>
                <a:latin typeface="Times New Roman"/>
                <a:cs typeface="Times New Roman"/>
              </a:rPr>
              <a:t>6O</a:t>
            </a:r>
            <a:r>
              <a:rPr sz="800" spc="-25" dirty="0">
                <a:solidFill>
                  <a:srgbClr val="00AF50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200">
              <a:latin typeface="Times New Roman"/>
              <a:cs typeface="Times New Roman"/>
            </a:endParaRPr>
          </a:p>
          <a:p>
            <a:pPr marR="2390140" algn="r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obtain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 energy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biomass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three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ways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Times New Roman"/>
              <a:cs typeface="Times New Roman"/>
            </a:endParaRPr>
          </a:p>
          <a:p>
            <a:pPr marL="930275" indent="-307975">
              <a:lnSpc>
                <a:spcPct val="100000"/>
              </a:lnSpc>
              <a:buAutoNum type="romanLcPeriod"/>
              <a:tabLst>
                <a:tab pos="93027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Firstly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burn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biomass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directly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convert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into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energy.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  <a:buAutoNum type="romanLcPeriod"/>
            </a:pPr>
            <a:endParaRPr sz="1200">
              <a:latin typeface="Times New Roman"/>
              <a:cs typeface="Times New Roman"/>
            </a:endParaRPr>
          </a:p>
          <a:p>
            <a:pPr marL="930275" indent="-350520">
              <a:lnSpc>
                <a:spcPct val="100000"/>
              </a:lnSpc>
              <a:spcBef>
                <a:spcPts val="5"/>
              </a:spcBef>
              <a:buAutoNum type="romanLcPeriod"/>
              <a:tabLst>
                <a:tab pos="93027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Secondly,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mass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converted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into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methanol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ethanol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liquid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fuels.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0"/>
              </a:spcBef>
              <a:buAutoNum type="romanLcPeriod"/>
            </a:pPr>
            <a:endParaRPr sz="1200">
              <a:latin typeface="Times New Roman"/>
              <a:cs typeface="Times New Roman"/>
            </a:endParaRPr>
          </a:p>
          <a:p>
            <a:pPr marL="930275" indent="-39306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romanLcPeriod"/>
              <a:tabLst>
                <a:tab pos="93027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Thirdly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biomass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aerobically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processed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obtain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gaseous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called bio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gas</a:t>
            </a:r>
            <a:r>
              <a:rPr sz="1200" spc="-2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3.2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Bio-Gas: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indent="953769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mixture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gases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produced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breakdown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organic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matter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238300"/>
              </a:lnSpc>
              <a:spcBef>
                <a:spcPts val="125"/>
              </a:spcBef>
              <a:tabLst>
                <a:tab pos="3747770" algn="l"/>
              </a:tabLst>
            </a:pP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absence</a:t>
            </a:r>
            <a:r>
              <a:rPr sz="1800" spc="187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800" spc="142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oxygen</a:t>
            </a:r>
            <a:r>
              <a:rPr sz="1800" spc="157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(aerobically),</a:t>
            </a:r>
            <a:r>
              <a:rPr sz="1800" spc="254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primarily</a:t>
            </a:r>
            <a:r>
              <a:rPr sz="1800" spc="202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800" spc="225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consists</a:t>
            </a:r>
            <a:r>
              <a:rPr sz="1800" spc="187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37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	methane</a:t>
            </a:r>
            <a:r>
              <a:rPr sz="1800" spc="202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(CH</a:t>
            </a:r>
            <a:r>
              <a:rPr sz="800" dirty="0">
                <a:solidFill>
                  <a:srgbClr val="006FC0"/>
                </a:solidFill>
                <a:latin typeface="Times New Roman"/>
                <a:cs typeface="Times New Roman"/>
              </a:rPr>
              <a:t>4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)</a:t>
            </a:r>
            <a:r>
              <a:rPr sz="1800" spc="225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800" spc="217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carbon</a:t>
            </a:r>
            <a:r>
              <a:rPr sz="1800" spc="195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15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dioxide (CO</a:t>
            </a:r>
            <a:r>
              <a:rPr sz="800" spc="-10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800" spc="-15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).</a:t>
            </a:r>
            <a:endParaRPr sz="1800" baseline="4629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5050" y="4244085"/>
            <a:ext cx="2981960" cy="19240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9761"/>
            <a:ext cx="5967095" cy="1028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6469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Biogas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produced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agriculture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waste,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manure,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municipal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waste,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plant</a:t>
            </a:r>
            <a:endParaRPr sz="1200">
              <a:latin typeface="Times New Roman"/>
              <a:cs typeface="Times New Roman"/>
            </a:endParaRPr>
          </a:p>
          <a:p>
            <a:pPr marL="12700" marR="10160">
              <a:lnSpc>
                <a:spcPct val="238300"/>
              </a:lnSpc>
              <a:spcBef>
                <a:spcPts val="2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material,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sewage,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green waste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food waste.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Biogas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renewable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source.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India,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is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also known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C00000"/>
                </a:solidFill>
                <a:latin typeface="Times New Roman"/>
                <a:cs typeface="Times New Roman"/>
              </a:rPr>
              <a:t>‘Gobar</a:t>
            </a:r>
            <a:r>
              <a:rPr sz="12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C00000"/>
                </a:solidFill>
                <a:latin typeface="Times New Roman"/>
                <a:cs typeface="Times New Roman"/>
              </a:rPr>
              <a:t>Gas’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200">
              <a:latin typeface="Times New Roman"/>
              <a:cs typeface="Times New Roman"/>
            </a:endParaRPr>
          </a:p>
          <a:p>
            <a:pPr marL="227965" marR="4053204" indent="-227965" algn="r">
              <a:lnSpc>
                <a:spcPct val="100000"/>
              </a:lnSpc>
              <a:buClr>
                <a:srgbClr val="C00000"/>
              </a:buClr>
              <a:buFont typeface="Wingdings"/>
              <a:buChar char=""/>
              <a:tabLst>
                <a:tab pos="227965" algn="l"/>
              </a:tabLst>
            </a:pPr>
            <a:r>
              <a:rPr sz="1200" b="1" dirty="0">
                <a:latin typeface="Times New Roman"/>
                <a:cs typeface="Times New Roman"/>
              </a:rPr>
              <a:t>Application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of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Bio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spc="-25" dirty="0">
                <a:latin typeface="Times New Roman"/>
                <a:cs typeface="Times New Roman"/>
              </a:rPr>
              <a:t>gas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0"/>
              </a:spcBef>
              <a:buClr>
                <a:srgbClr val="C00000"/>
              </a:buClr>
              <a:buFont typeface="Wingdings"/>
              <a:buChar char=""/>
            </a:pPr>
            <a:endParaRPr sz="1200">
              <a:latin typeface="Times New Roman"/>
              <a:cs typeface="Times New Roman"/>
            </a:endParaRPr>
          </a:p>
          <a:p>
            <a:pPr marL="869315" lvl="1" indent="-307975">
              <a:lnSpc>
                <a:spcPct val="100000"/>
              </a:lnSpc>
              <a:spcBef>
                <a:spcPts val="5"/>
              </a:spcBef>
              <a:buAutoNum type="romanLcPeriod"/>
              <a:tabLst>
                <a:tab pos="86931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 in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house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using food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purpose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35"/>
              </a:spcBef>
              <a:buClr>
                <a:srgbClr val="006FC0"/>
              </a:buClr>
              <a:buFont typeface="Times New Roman"/>
              <a:buAutoNum type="romanLcPeriod"/>
            </a:pPr>
            <a:endParaRPr sz="1200">
              <a:latin typeface="Times New Roman"/>
              <a:cs typeface="Times New Roman"/>
            </a:endParaRPr>
          </a:p>
          <a:p>
            <a:pPr marL="869315" lvl="1" indent="-350520">
              <a:lnSpc>
                <a:spcPct val="100000"/>
              </a:lnSpc>
              <a:buAutoNum type="romanLcPeriod"/>
              <a:tabLst>
                <a:tab pos="869315" algn="l"/>
              </a:tabLst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Lighting/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Electricity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10"/>
              </a:spcBef>
              <a:buClr>
                <a:srgbClr val="006FC0"/>
              </a:buClr>
              <a:buFont typeface="Times New Roman"/>
              <a:buAutoNum type="romanLcPeriod"/>
            </a:pPr>
            <a:endParaRPr sz="1200">
              <a:latin typeface="Times New Roman"/>
              <a:cs typeface="Times New Roman"/>
            </a:endParaRPr>
          </a:p>
          <a:p>
            <a:pPr marL="869315" lvl="1" indent="-393065">
              <a:lnSpc>
                <a:spcPct val="100000"/>
              </a:lnSpc>
              <a:spcBef>
                <a:spcPts val="5"/>
              </a:spcBef>
              <a:buAutoNum type="romanLcPeriod"/>
              <a:tabLst>
                <a:tab pos="86931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Running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small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engine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transport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fuels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3.2</a:t>
            </a:r>
            <a:r>
              <a:rPr sz="12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METHODS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FOR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OBTAINING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ENERGY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FROM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BIO-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MASS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12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mass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 used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directly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converting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into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liquid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gaseous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fuel.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According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conversion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biomass,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grouped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shown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fig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3.2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1200">
              <a:latin typeface="Times New Roman"/>
              <a:cs typeface="Times New Roman"/>
            </a:endParaRPr>
          </a:p>
          <a:p>
            <a:pPr marL="154940" marR="4033520" indent="-154940" algn="r">
              <a:lnSpc>
                <a:spcPct val="100000"/>
              </a:lnSpc>
              <a:buAutoNum type="arabicPeriod"/>
              <a:tabLst>
                <a:tab pos="154940" algn="l"/>
              </a:tabLst>
            </a:pPr>
            <a:r>
              <a:rPr sz="1200" spc="-10" dirty="0">
                <a:solidFill>
                  <a:srgbClr val="C00000"/>
                </a:solidFill>
                <a:latin typeface="Times New Roman"/>
                <a:cs typeface="Times New Roman"/>
              </a:rPr>
              <a:t>Thermal</a:t>
            </a:r>
            <a:r>
              <a:rPr sz="12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C00000"/>
                </a:solidFill>
                <a:latin typeface="Times New Roman"/>
                <a:cs typeface="Times New Roman"/>
              </a:rPr>
              <a:t>conversion</a:t>
            </a:r>
            <a:r>
              <a:rPr sz="12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C00000"/>
                </a:solidFill>
                <a:latin typeface="Times New Roman"/>
                <a:cs typeface="Times New Roman"/>
              </a:rPr>
              <a:t>method: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  <a:buClr>
                <a:srgbClr val="C00000"/>
              </a:buClr>
              <a:buFont typeface="Times New Roman"/>
              <a:buAutoNum type="arabicPeriod"/>
            </a:pPr>
            <a:endParaRPr sz="1200">
              <a:latin typeface="Times New Roman"/>
              <a:cs typeface="Times New Roman"/>
            </a:endParaRPr>
          </a:p>
          <a:p>
            <a:pPr marL="930275" lvl="1" indent="-307975">
              <a:lnSpc>
                <a:spcPct val="100000"/>
              </a:lnSpc>
              <a:spcBef>
                <a:spcPts val="5"/>
              </a:spcBef>
              <a:buAutoNum type="romanLcPeriod"/>
              <a:tabLst>
                <a:tab pos="930275" algn="l"/>
              </a:tabLst>
            </a:pP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Direct</a:t>
            </a:r>
            <a:r>
              <a:rPr sz="1200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AF50"/>
                </a:solidFill>
                <a:latin typeface="Times New Roman"/>
                <a:cs typeface="Times New Roman"/>
              </a:rPr>
              <a:t>Combustion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35"/>
              </a:spcBef>
              <a:buClr>
                <a:srgbClr val="00AF50"/>
              </a:buClr>
              <a:buFont typeface="Times New Roman"/>
              <a:buAutoNum type="romanLcPeriod"/>
            </a:pPr>
            <a:endParaRPr sz="1200">
              <a:latin typeface="Times New Roman"/>
              <a:cs typeface="Times New Roman"/>
            </a:endParaRPr>
          </a:p>
          <a:p>
            <a:pPr marL="204470" indent="-191770">
              <a:lnSpc>
                <a:spcPct val="100000"/>
              </a:lnSpc>
              <a:buAutoNum type="arabicPeriod"/>
              <a:tabLst>
                <a:tab pos="204470" algn="l"/>
              </a:tabLst>
            </a:pPr>
            <a:r>
              <a:rPr sz="1200" dirty="0">
                <a:solidFill>
                  <a:srgbClr val="C00000"/>
                </a:solidFill>
                <a:latin typeface="Times New Roman"/>
                <a:cs typeface="Times New Roman"/>
              </a:rPr>
              <a:t>Thermo</a:t>
            </a:r>
            <a:r>
              <a:rPr sz="12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C00000"/>
                </a:solidFill>
                <a:latin typeface="Times New Roman"/>
                <a:cs typeface="Times New Roman"/>
              </a:rPr>
              <a:t>chemical</a:t>
            </a:r>
            <a:r>
              <a:rPr sz="120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C00000"/>
                </a:solidFill>
                <a:latin typeface="Times New Roman"/>
                <a:cs typeface="Times New Roman"/>
              </a:rPr>
              <a:t>conversion</a:t>
            </a:r>
            <a:r>
              <a:rPr sz="12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C00000"/>
                </a:solidFill>
                <a:latin typeface="Times New Roman"/>
                <a:cs typeface="Times New Roman"/>
              </a:rPr>
              <a:t>method: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  <a:buClr>
                <a:srgbClr val="C00000"/>
              </a:buClr>
              <a:buFont typeface="Times New Roman"/>
              <a:buAutoNum type="arabicPeriod"/>
            </a:pPr>
            <a:endParaRPr sz="1200">
              <a:latin typeface="Times New Roman"/>
              <a:cs typeface="Times New Roman"/>
            </a:endParaRPr>
          </a:p>
          <a:p>
            <a:pPr marL="930275" lvl="1" indent="-307975">
              <a:lnSpc>
                <a:spcPct val="100000"/>
              </a:lnSpc>
              <a:buAutoNum type="romanLcPeriod"/>
              <a:tabLst>
                <a:tab pos="930275" algn="l"/>
              </a:tabLst>
            </a:pPr>
            <a:r>
              <a:rPr sz="1200" spc="-10" dirty="0">
                <a:solidFill>
                  <a:srgbClr val="00AF50"/>
                </a:solidFill>
                <a:latin typeface="Times New Roman"/>
                <a:cs typeface="Times New Roman"/>
              </a:rPr>
              <a:t>Pyrolysis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15"/>
              </a:spcBef>
              <a:buClr>
                <a:srgbClr val="00AF50"/>
              </a:buClr>
              <a:buFont typeface="Times New Roman"/>
              <a:buAutoNum type="romanLcPeriod"/>
            </a:pPr>
            <a:endParaRPr sz="1200">
              <a:latin typeface="Times New Roman"/>
              <a:cs typeface="Times New Roman"/>
            </a:endParaRPr>
          </a:p>
          <a:p>
            <a:pPr marL="930275" lvl="1" indent="-350520">
              <a:lnSpc>
                <a:spcPct val="100000"/>
              </a:lnSpc>
              <a:buAutoNum type="romanLcPeriod"/>
              <a:tabLst>
                <a:tab pos="930275" algn="l"/>
              </a:tabLst>
            </a:pPr>
            <a:r>
              <a:rPr sz="1200" spc="-10" dirty="0">
                <a:solidFill>
                  <a:srgbClr val="00AF50"/>
                </a:solidFill>
                <a:latin typeface="Times New Roman"/>
                <a:cs typeface="Times New Roman"/>
              </a:rPr>
              <a:t>gasification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35"/>
              </a:spcBef>
              <a:buClr>
                <a:srgbClr val="00AF50"/>
              </a:buClr>
              <a:buFont typeface="Times New Roman"/>
              <a:buAutoNum type="romanLcPeriod"/>
            </a:pPr>
            <a:endParaRPr sz="1200">
              <a:latin typeface="Times New Roman"/>
              <a:cs typeface="Times New Roman"/>
            </a:endParaRPr>
          </a:p>
          <a:p>
            <a:pPr marL="167640" indent="-15494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67640" algn="l"/>
              </a:tabLst>
            </a:pPr>
            <a:r>
              <a:rPr sz="1200" spc="-10" dirty="0">
                <a:solidFill>
                  <a:srgbClr val="C00000"/>
                </a:solidFill>
                <a:latin typeface="Times New Roman"/>
                <a:cs typeface="Times New Roman"/>
              </a:rPr>
              <a:t>Biochemical</a:t>
            </a:r>
            <a:r>
              <a:rPr sz="120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C00000"/>
                </a:solidFill>
                <a:latin typeface="Times New Roman"/>
                <a:cs typeface="Times New Roman"/>
              </a:rPr>
              <a:t>conversion</a:t>
            </a:r>
            <a:r>
              <a:rPr sz="1200" spc="-10" dirty="0">
                <a:solidFill>
                  <a:srgbClr val="C00000"/>
                </a:solidFill>
                <a:latin typeface="Times New Roman"/>
                <a:cs typeface="Times New Roman"/>
              </a:rPr>
              <a:t> method: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  <a:buClr>
                <a:srgbClr val="C00000"/>
              </a:buClr>
              <a:buFont typeface="Times New Roman"/>
              <a:buAutoNum type="arabicPeriod"/>
            </a:pPr>
            <a:endParaRPr sz="1200">
              <a:latin typeface="Times New Roman"/>
              <a:cs typeface="Times New Roman"/>
            </a:endParaRPr>
          </a:p>
          <a:p>
            <a:pPr marL="930275" lvl="1" indent="-307975">
              <a:lnSpc>
                <a:spcPct val="100000"/>
              </a:lnSpc>
              <a:buAutoNum type="romanLcPeriod"/>
              <a:tabLst>
                <a:tab pos="930275" algn="l"/>
              </a:tabLst>
            </a:pP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anaerobic</a:t>
            </a:r>
            <a:r>
              <a:rPr sz="1200" spc="-7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AF50"/>
                </a:solidFill>
                <a:latin typeface="Times New Roman"/>
                <a:cs typeface="Times New Roman"/>
              </a:rPr>
              <a:t>digestion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35"/>
              </a:spcBef>
              <a:buClr>
                <a:srgbClr val="00AF50"/>
              </a:buClr>
              <a:buFont typeface="Times New Roman"/>
              <a:buAutoNum type="romanLcPeriod"/>
            </a:pPr>
            <a:endParaRPr sz="1200">
              <a:latin typeface="Times New Roman"/>
              <a:cs typeface="Times New Roman"/>
            </a:endParaRPr>
          </a:p>
          <a:p>
            <a:pPr marL="930275" lvl="1" indent="-350520">
              <a:lnSpc>
                <a:spcPct val="100000"/>
              </a:lnSpc>
              <a:buAutoNum type="romanLcPeriod"/>
              <a:tabLst>
                <a:tab pos="930275" algn="l"/>
              </a:tabLst>
            </a:pPr>
            <a:r>
              <a:rPr sz="1200" spc="-10" dirty="0">
                <a:solidFill>
                  <a:srgbClr val="00AF50"/>
                </a:solidFill>
                <a:latin typeface="Times New Roman"/>
                <a:cs typeface="Times New Roman"/>
              </a:rPr>
              <a:t>fermentation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200">
              <a:latin typeface="Times New Roman"/>
              <a:cs typeface="Times New Roman"/>
            </a:endParaRPr>
          </a:p>
          <a:p>
            <a:pPr marL="167640" indent="-154940">
              <a:lnSpc>
                <a:spcPct val="100000"/>
              </a:lnSpc>
              <a:buAutoNum type="arabicPeriod"/>
              <a:tabLst>
                <a:tab pos="167640" algn="l"/>
              </a:tabLst>
            </a:pP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Thermal</a:t>
            </a:r>
            <a:r>
              <a:rPr sz="12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conversation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method: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  <a:buClr>
                <a:srgbClr val="C00000"/>
              </a:buClr>
              <a:buFont typeface="Times New Roman"/>
              <a:buAutoNum type="arabicPeriod"/>
            </a:pPr>
            <a:endParaRPr sz="1200">
              <a:latin typeface="Times New Roman"/>
              <a:cs typeface="Times New Roman"/>
            </a:endParaRPr>
          </a:p>
          <a:p>
            <a:pPr marL="469265" lvl="1" indent="-227965">
              <a:lnSpc>
                <a:spcPct val="100000"/>
              </a:lnSpc>
              <a:buFont typeface="Times New Roman"/>
              <a:buAutoNum type="alphaUcPeriod"/>
              <a:tabLst>
                <a:tab pos="469265" algn="l"/>
              </a:tabLst>
            </a:pP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Combustion:</a:t>
            </a:r>
            <a:endParaRPr sz="1200">
              <a:latin typeface="Times New Roman"/>
              <a:cs typeface="Times New Roman"/>
            </a:endParaRPr>
          </a:p>
          <a:p>
            <a:pPr marL="469900" marR="5080" indent="457200">
              <a:lnSpc>
                <a:spcPts val="3429"/>
              </a:lnSpc>
              <a:spcBef>
                <a:spcPts val="45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3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3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3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process</a:t>
            </a:r>
            <a:r>
              <a:rPr sz="1200" spc="3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3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burning</a:t>
            </a:r>
            <a:r>
              <a:rPr sz="1200" spc="3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3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biomass</a:t>
            </a:r>
            <a:r>
              <a:rPr sz="1200" spc="3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directly</a:t>
            </a:r>
            <a:r>
              <a:rPr sz="1200" spc="2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3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obtain</a:t>
            </a:r>
            <a:r>
              <a:rPr sz="1200" spc="3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heat.</a:t>
            </a:r>
            <a:r>
              <a:rPr sz="1200" spc="3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3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energy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obtained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cooking,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heating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buildings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generating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steam.</a:t>
            </a:r>
            <a:endParaRPr sz="1200">
              <a:latin typeface="Times New Roman"/>
              <a:cs typeface="Times New Roman"/>
            </a:endParaRPr>
          </a:p>
          <a:p>
            <a:pPr marL="469900" marR="10160" indent="457200">
              <a:lnSpc>
                <a:spcPts val="346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biomass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plants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biomass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burned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boiler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produce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high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pressure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steam,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which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turn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drives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turbine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generate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electricity.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9761"/>
            <a:ext cx="5970270" cy="3275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2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efficiency</a:t>
            </a:r>
            <a:r>
              <a:rPr sz="1200" spc="3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3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3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such</a:t>
            </a:r>
            <a:r>
              <a:rPr sz="1200" spc="3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plants</a:t>
            </a:r>
            <a:r>
              <a:rPr sz="1200" spc="3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could</a:t>
            </a:r>
            <a:r>
              <a:rPr sz="1200" spc="3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1200" spc="3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anywhere</a:t>
            </a:r>
            <a:r>
              <a:rPr sz="1200" spc="3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between</a:t>
            </a:r>
            <a:r>
              <a:rPr sz="1200" spc="3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7</a:t>
            </a:r>
            <a:r>
              <a:rPr sz="1200" spc="3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3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27%.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238300"/>
              </a:lnSpc>
              <a:spcBef>
                <a:spcPts val="2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However,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if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biomass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mixed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any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fossile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fuel,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especially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coal,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efficiency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goes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up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30-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40%.Burning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biomass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along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conventional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fossil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fuel,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especially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coal,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called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co-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firing.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C00000"/>
                </a:solidFill>
                <a:latin typeface="Times New Roman"/>
                <a:cs typeface="Times New Roman"/>
              </a:rPr>
              <a:t>2.</a:t>
            </a:r>
            <a:r>
              <a:rPr sz="1200" spc="2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THERMAL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CHEMICAL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CONVERSION</a:t>
            </a:r>
            <a:r>
              <a:rPr sz="1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METHOD</a:t>
            </a:r>
            <a:r>
              <a:rPr sz="1200" spc="-10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12700" marR="12065" indent="914400" algn="just">
              <a:lnSpc>
                <a:spcPct val="239500"/>
              </a:lnSpc>
              <a:spcBef>
                <a:spcPts val="10"/>
              </a:spcBef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Thermo-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chemical</a:t>
            </a:r>
            <a:r>
              <a:rPr sz="1200" spc="2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processes</a:t>
            </a:r>
            <a:r>
              <a:rPr sz="1200" spc="2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do</a:t>
            </a:r>
            <a:r>
              <a:rPr sz="1200" spc="3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not</a:t>
            </a:r>
            <a:r>
              <a:rPr sz="1200" spc="2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produce</a:t>
            </a:r>
            <a:r>
              <a:rPr sz="1200" spc="2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useful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directly,</a:t>
            </a:r>
            <a:r>
              <a:rPr sz="1200" spc="2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but</a:t>
            </a:r>
            <a:r>
              <a:rPr sz="1200" spc="3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under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controlled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temperature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oxygen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conditions.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These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processes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more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convenient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cost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effective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than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thermal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processes.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They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convert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biomass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feedstock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into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carriers,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such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producer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gas,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oils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methanol.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 They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internal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combustion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engines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turbines.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7124191"/>
            <a:ext cx="5744210" cy="3714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2729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Figure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3.2: 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Thermo-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chemical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conversion</a:t>
            </a:r>
            <a:r>
              <a:rPr sz="12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method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A.</a:t>
            </a:r>
            <a:r>
              <a:rPr sz="1200" b="1" spc="3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Pyrolysis:</a:t>
            </a:r>
            <a:endParaRPr sz="1200">
              <a:latin typeface="Times New Roman"/>
              <a:cs typeface="Times New Roman"/>
            </a:endParaRPr>
          </a:p>
          <a:p>
            <a:pPr marL="241300" marR="12700" indent="457200" algn="just">
              <a:lnSpc>
                <a:spcPct val="2383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Pyrolysis</a:t>
            </a:r>
            <a:r>
              <a:rPr sz="1200" spc="3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generates</a:t>
            </a:r>
            <a:r>
              <a:rPr sz="1200" spc="3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biomass</a:t>
            </a:r>
            <a:r>
              <a:rPr sz="1200" spc="3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3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3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heating</a:t>
            </a:r>
            <a:r>
              <a:rPr sz="1200" spc="3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(not</a:t>
            </a:r>
            <a:r>
              <a:rPr sz="1200" spc="3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burning)</a:t>
            </a:r>
            <a:r>
              <a:rPr sz="1200" spc="3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biomass</a:t>
            </a:r>
            <a:r>
              <a:rPr sz="1200" spc="3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under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controlled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conditions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high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temperature,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low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no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oxygen,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certain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pressure.</a:t>
            </a:r>
            <a:endParaRPr sz="1200">
              <a:latin typeface="Times New Roman"/>
              <a:cs typeface="Times New Roman"/>
            </a:endParaRPr>
          </a:p>
          <a:p>
            <a:pPr marL="241300" marR="5080" algn="just">
              <a:lnSpc>
                <a:spcPct val="239500"/>
              </a:lnSpc>
              <a:spcBef>
                <a:spcPts val="10"/>
              </a:spcBef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End</a:t>
            </a:r>
            <a:r>
              <a:rPr sz="1200" b="1" spc="40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product:</a:t>
            </a:r>
            <a:r>
              <a:rPr sz="1200" b="1" spc="4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3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most</a:t>
            </a:r>
            <a:r>
              <a:rPr sz="1200" spc="4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common</a:t>
            </a:r>
            <a:r>
              <a:rPr sz="1200" spc="3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end</a:t>
            </a:r>
            <a:r>
              <a:rPr sz="1200" spc="3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product</a:t>
            </a:r>
            <a:r>
              <a:rPr sz="1200" spc="3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3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pyrolysis</a:t>
            </a:r>
            <a:r>
              <a:rPr sz="1200" spc="3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3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charcoal,</a:t>
            </a:r>
            <a:r>
              <a:rPr sz="1200" spc="3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which</a:t>
            </a:r>
            <a:r>
              <a:rPr sz="1200" spc="3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is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extensively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metallurgical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processes.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Other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end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products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pyrolysis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liquid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or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gas.</a:t>
            </a:r>
            <a:r>
              <a:rPr sz="1200" spc="3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Examples</a:t>
            </a:r>
            <a:r>
              <a:rPr sz="1200" spc="3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3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liquid</a:t>
            </a:r>
            <a:r>
              <a:rPr sz="1200" spc="3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products</a:t>
            </a:r>
            <a:r>
              <a:rPr sz="1200" spc="3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3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water,</a:t>
            </a:r>
            <a:r>
              <a:rPr sz="1200" spc="3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tar</a:t>
            </a:r>
            <a:r>
              <a:rPr sz="1200" spc="3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3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oil.</a:t>
            </a:r>
            <a:r>
              <a:rPr sz="1200" spc="3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Gaseous</a:t>
            </a:r>
            <a:r>
              <a:rPr sz="1200" spc="3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products</a:t>
            </a:r>
            <a:r>
              <a:rPr sz="1200" spc="3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include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hydrogen,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methane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carbon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monoxide.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200">
              <a:latin typeface="Times New Roman"/>
              <a:cs typeface="Times New Roman"/>
            </a:endParaRPr>
          </a:p>
          <a:p>
            <a:pPr marL="85725" algn="ctr">
              <a:lnSpc>
                <a:spcPct val="100000"/>
              </a:lnSpc>
              <a:tabLst>
                <a:tab pos="1265555" algn="l"/>
              </a:tabLst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Dry</a:t>
            </a:r>
            <a:r>
              <a:rPr sz="12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Biomass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	char</a:t>
            </a:r>
            <a:r>
              <a:rPr sz="12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+</a:t>
            </a:r>
            <a:r>
              <a:rPr sz="12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(CO,</a:t>
            </a:r>
            <a:r>
              <a:rPr sz="12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CO2,</a:t>
            </a:r>
            <a:r>
              <a:rPr sz="12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H2,</a:t>
            </a:r>
            <a:r>
              <a:rPr sz="12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H2O</a:t>
            </a:r>
            <a:r>
              <a:rPr sz="12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(g), CH4) +</a:t>
            </a:r>
            <a:r>
              <a:rPr sz="12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tars</a:t>
            </a:r>
            <a:r>
              <a:rPr sz="12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+</a:t>
            </a:r>
            <a:r>
              <a:rPr sz="12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Ash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7849" y="4419600"/>
            <a:ext cx="4316335" cy="246227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59075" y="10714355"/>
            <a:ext cx="222250" cy="76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3828668"/>
            <a:ext cx="5744210" cy="6778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5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Figure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3.3: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Pyrolysis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conversion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method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AutoNum type="alphaUcPeriod" startAt="2"/>
              <a:tabLst>
                <a:tab pos="241300" algn="l"/>
              </a:tabLst>
            </a:pP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Gasification: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5"/>
              </a:spcBef>
              <a:buClr>
                <a:srgbClr val="C00000"/>
              </a:buClr>
              <a:buFont typeface="Times New Roman"/>
              <a:buAutoNum type="alphaUcPeriod" startAt="2"/>
            </a:pPr>
            <a:endParaRPr sz="1200">
              <a:latin typeface="Times New Roman"/>
              <a:cs typeface="Times New Roman"/>
            </a:endParaRPr>
          </a:p>
          <a:p>
            <a:pPr marL="412115" indent="286385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Gasification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 process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that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converts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carbonaceous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material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into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(Carbon</a:t>
            </a:r>
            <a:endParaRPr sz="1200">
              <a:latin typeface="Times New Roman"/>
              <a:cs typeface="Times New Roman"/>
            </a:endParaRPr>
          </a:p>
          <a:p>
            <a:pPr marL="412115" marR="8255" algn="just">
              <a:lnSpc>
                <a:spcPct val="237300"/>
              </a:lnSpc>
              <a:spcBef>
                <a:spcPts val="135"/>
              </a:spcBef>
            </a:pP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Monoxide),</a:t>
            </a:r>
            <a:r>
              <a:rPr sz="1800" spc="727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sz="800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800" spc="19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(Hydrogen)</a:t>
            </a:r>
            <a:r>
              <a:rPr sz="1800" spc="727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800" spc="712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CO</a:t>
            </a:r>
            <a:r>
              <a:rPr sz="800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800" spc="19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(carbon</a:t>
            </a:r>
            <a:r>
              <a:rPr sz="1800" spc="712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dioxide).</a:t>
            </a:r>
            <a:r>
              <a:rPr sz="1800" spc="15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800" spc="157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800" spc="697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obtained</a:t>
            </a:r>
            <a:r>
              <a:rPr sz="1800" spc="712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at</a:t>
            </a:r>
            <a:r>
              <a:rPr sz="1800" spc="15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800" spc="-3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high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temperature with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 controlled supply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oxygen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steam.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This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resulting gas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mixture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is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called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synthesis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producer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itself.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synthesis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may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be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burned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directly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engines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produce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methanol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hydrogen.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Times New Roman"/>
              <a:cs typeface="Times New Roman"/>
            </a:endParaRPr>
          </a:p>
          <a:p>
            <a:pPr marL="411480" lvl="1" indent="-227965">
              <a:lnSpc>
                <a:spcPct val="100000"/>
              </a:lnSpc>
              <a:buFont typeface="Wingdings"/>
              <a:buChar char=""/>
              <a:tabLst>
                <a:tab pos="411480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GASIFIER</a:t>
            </a:r>
            <a:r>
              <a:rPr sz="1200" b="1" spc="2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412115" marR="6985" indent="783590" algn="just">
              <a:lnSpc>
                <a:spcPct val="239200"/>
              </a:lnSpc>
              <a:spcBef>
                <a:spcPts val="1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equipment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which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convert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biomass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such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 wood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waste,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agriculture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waste,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human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waste,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into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biogas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high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efficiency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.This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performs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function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of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gasification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process.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200">
              <a:latin typeface="Times New Roman"/>
              <a:cs typeface="Times New Roman"/>
            </a:endParaRPr>
          </a:p>
          <a:p>
            <a:pPr marL="640080" lvl="2" indent="-227965">
              <a:lnSpc>
                <a:spcPct val="100000"/>
              </a:lnSpc>
              <a:buFont typeface="Wingdings"/>
              <a:buChar char=""/>
              <a:tabLst>
                <a:tab pos="640080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Steps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for</a:t>
            </a:r>
            <a:r>
              <a:rPr sz="12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gasification</a:t>
            </a:r>
            <a:r>
              <a:rPr sz="1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r>
              <a:rPr sz="12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shown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fig</a:t>
            </a:r>
            <a:r>
              <a:rPr sz="1200" spc="2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3.4</a:t>
            </a:r>
            <a:endParaRPr sz="1200">
              <a:latin typeface="Times New Roman"/>
              <a:cs typeface="Times New Roman"/>
            </a:endParaRPr>
          </a:p>
          <a:p>
            <a:pPr marL="585470" marR="9525" indent="-311150">
              <a:lnSpc>
                <a:spcPct val="238300"/>
              </a:lnSpc>
              <a:spcBef>
                <a:spcPts val="25"/>
              </a:spcBef>
              <a:buAutoNum type="romanLcPeriod"/>
              <a:tabLst>
                <a:tab pos="58547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DEHYDRATION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PROCESS: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Carbonaceous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material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derived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under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100°C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this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process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called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Dehydration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process.</a:t>
            </a:r>
            <a:endParaRPr sz="1200">
              <a:latin typeface="Times New Roman"/>
              <a:cs typeface="Times New Roman"/>
            </a:endParaRPr>
          </a:p>
          <a:p>
            <a:pPr marL="585470" marR="5080" indent="-353695">
              <a:lnSpc>
                <a:spcPts val="3460"/>
              </a:lnSpc>
              <a:spcBef>
                <a:spcPts val="245"/>
              </a:spcBef>
              <a:buAutoNum type="romanLcPeriod"/>
              <a:tabLst>
                <a:tab pos="585470" algn="l"/>
              </a:tabLst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PYROLYSIS:-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Carbonaceous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material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goes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pyrolysis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process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(at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300°C)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char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is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obtained.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7719" y="10837544"/>
            <a:ext cx="185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iii.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3958" y="10849736"/>
            <a:ext cx="5168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After</a:t>
            </a:r>
            <a:r>
              <a:rPr sz="1800" spc="52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combustion</a:t>
            </a:r>
            <a:r>
              <a:rPr sz="1800" spc="15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800" spc="22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char</a:t>
            </a:r>
            <a:r>
              <a:rPr sz="1800" spc="97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800" spc="7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800" spc="44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presence</a:t>
            </a:r>
            <a:r>
              <a:rPr sz="1800" spc="37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800" spc="-15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oxygen,</a:t>
            </a:r>
            <a:r>
              <a:rPr sz="1800" spc="97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800" spc="112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forms</a:t>
            </a:r>
            <a:r>
              <a:rPr sz="1800" spc="37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carbon</a:t>
            </a:r>
            <a:r>
              <a:rPr sz="1800" spc="7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dioxide</a:t>
            </a:r>
            <a:r>
              <a:rPr sz="1800" spc="37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15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(CO</a:t>
            </a:r>
            <a:r>
              <a:rPr sz="800" spc="-10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800" spc="-15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)</a:t>
            </a:r>
            <a:endParaRPr sz="1800" baseline="462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03958" y="11273408"/>
            <a:ext cx="264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gas.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5429" y="914367"/>
            <a:ext cx="4646956" cy="265052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6863" y="889761"/>
            <a:ext cx="5551805" cy="1083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9415" indent="-386715">
              <a:lnSpc>
                <a:spcPct val="100000"/>
              </a:lnSpc>
              <a:spcBef>
                <a:spcPts val="100"/>
              </a:spcBef>
              <a:buAutoNum type="romanLcPeriod" startAt="4"/>
              <a:tabLst>
                <a:tab pos="39941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When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gasification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process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char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takes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place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presence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carbon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steam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  <a:buClr>
                <a:srgbClr val="006FC0"/>
              </a:buClr>
              <a:buFont typeface="Times New Roman"/>
              <a:buAutoNum type="romanLcPeriod" startAt="4"/>
            </a:pPr>
            <a:endParaRPr sz="1200">
              <a:latin typeface="Times New Roman"/>
              <a:cs typeface="Times New Roman"/>
            </a:endParaRPr>
          </a:p>
          <a:p>
            <a:pPr marL="399415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carbon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monoxide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(CO)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Hydrogen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(H2).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1200">
              <a:latin typeface="Times New Roman"/>
              <a:cs typeface="Times New Roman"/>
            </a:endParaRPr>
          </a:p>
          <a:p>
            <a:pPr marL="399415" indent="-344170">
              <a:lnSpc>
                <a:spcPct val="100000"/>
              </a:lnSpc>
              <a:buAutoNum type="romanLcPeriod" startAt="5"/>
              <a:tabLst>
                <a:tab pos="39941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Thereafter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Biomass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obtained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.It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contains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H2,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CO,CO2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0222" y="5755385"/>
            <a:ext cx="5342890" cy="575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Figure</a:t>
            </a:r>
            <a:r>
              <a:rPr sz="12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3.4: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Gasification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conversion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method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12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"/>
              <a:tabLst>
                <a:tab pos="240665" algn="l"/>
              </a:tabLst>
            </a:pPr>
            <a:r>
              <a:rPr sz="1200" b="1" dirty="0">
                <a:latin typeface="Times New Roman"/>
                <a:cs typeface="Times New Roman"/>
              </a:rPr>
              <a:t>ADVANTAGES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OF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GASIFIER:-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5"/>
              </a:spcBef>
              <a:buClr>
                <a:srgbClr val="C00000"/>
              </a:buClr>
              <a:buFont typeface="Wingdings"/>
              <a:buChar char=""/>
            </a:pPr>
            <a:endParaRPr sz="1200">
              <a:latin typeface="Times New Roman"/>
              <a:cs typeface="Times New Roman"/>
            </a:endParaRPr>
          </a:p>
          <a:p>
            <a:pPr marL="643255" lvl="1" indent="-304800">
              <a:lnSpc>
                <a:spcPct val="100000"/>
              </a:lnSpc>
              <a:buAutoNum type="romanLcPeriod"/>
              <a:tabLst>
                <a:tab pos="643255" algn="l"/>
              </a:tabLst>
            </a:pPr>
            <a:r>
              <a:rPr sz="1100" dirty="0">
                <a:latin typeface="Times New Roman"/>
                <a:cs typeface="Times New Roman"/>
              </a:rPr>
              <a:t>Easy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maintenance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80"/>
              </a:spcBef>
              <a:buAutoNum type="romanLcPeriod"/>
            </a:pPr>
            <a:endParaRPr sz="1100">
              <a:latin typeface="Times New Roman"/>
              <a:cs typeface="Times New Roman"/>
            </a:endParaRPr>
          </a:p>
          <a:p>
            <a:pPr marL="643255" lvl="1" indent="-341630">
              <a:lnSpc>
                <a:spcPct val="100000"/>
              </a:lnSpc>
              <a:buAutoNum type="romanLcPeriod"/>
              <a:tabLst>
                <a:tab pos="643255" algn="l"/>
              </a:tabLst>
            </a:pPr>
            <a:r>
              <a:rPr sz="1100" dirty="0">
                <a:latin typeface="Times New Roman"/>
                <a:cs typeface="Times New Roman"/>
              </a:rPr>
              <a:t>Easy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obtain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85"/>
              </a:spcBef>
              <a:buAutoNum type="romanLcPeriod"/>
            </a:pPr>
            <a:endParaRPr sz="1100">
              <a:latin typeface="Times New Roman"/>
              <a:cs typeface="Times New Roman"/>
            </a:endParaRPr>
          </a:p>
          <a:p>
            <a:pPr marL="643255" lvl="1" indent="-381000">
              <a:lnSpc>
                <a:spcPct val="100000"/>
              </a:lnSpc>
              <a:buAutoNum type="romanLcPeriod"/>
              <a:tabLst>
                <a:tab pos="643255" algn="l"/>
              </a:tabLst>
            </a:pPr>
            <a:r>
              <a:rPr sz="1100" dirty="0">
                <a:latin typeface="Times New Roman"/>
                <a:cs typeface="Times New Roman"/>
              </a:rPr>
              <a:t>Easy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construction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85"/>
              </a:spcBef>
              <a:buAutoNum type="romanLcPeriod"/>
            </a:pPr>
            <a:endParaRPr sz="1100">
              <a:latin typeface="Times New Roman"/>
              <a:cs typeface="Times New Roman"/>
            </a:endParaRPr>
          </a:p>
          <a:p>
            <a:pPr marL="643255" lvl="1" indent="-374650">
              <a:lnSpc>
                <a:spcPct val="100000"/>
              </a:lnSpc>
              <a:buAutoNum type="romanLcPeriod"/>
              <a:tabLst>
                <a:tab pos="643255" algn="l"/>
              </a:tabLst>
            </a:pPr>
            <a:r>
              <a:rPr sz="1100" dirty="0">
                <a:latin typeface="Times New Roman"/>
                <a:cs typeface="Times New Roman"/>
              </a:rPr>
              <a:t>Better</a:t>
            </a:r>
            <a:r>
              <a:rPr sz="1100" spc="-10" dirty="0">
                <a:latin typeface="Times New Roman"/>
                <a:cs typeface="Times New Roman"/>
              </a:rPr>
              <a:t> reliable</a:t>
            </a: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80"/>
              </a:spcBef>
              <a:buAutoNum type="romanLcPeriod"/>
            </a:pPr>
            <a:endParaRPr sz="11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buClr>
                <a:srgbClr val="C00000"/>
              </a:buClr>
              <a:buFont typeface="Wingdings"/>
              <a:buChar char=""/>
              <a:tabLst>
                <a:tab pos="240665" algn="l"/>
              </a:tabLst>
            </a:pPr>
            <a:r>
              <a:rPr sz="1200" b="1" dirty="0">
                <a:latin typeface="Times New Roman"/>
                <a:cs typeface="Times New Roman"/>
              </a:rPr>
              <a:t>TYPES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OF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GASIFIER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5"/>
              </a:spcBef>
              <a:buClr>
                <a:srgbClr val="C00000"/>
              </a:buClr>
              <a:buFont typeface="Wingdings"/>
              <a:buChar char=""/>
            </a:pPr>
            <a:endParaRPr sz="1200">
              <a:latin typeface="Times New Roman"/>
              <a:cs typeface="Times New Roman"/>
            </a:endParaRPr>
          </a:p>
          <a:p>
            <a:pPr marL="585470" lvl="1" indent="-311150">
              <a:lnSpc>
                <a:spcPct val="100000"/>
              </a:lnSpc>
              <a:buAutoNum type="romanLcPeriod"/>
              <a:tabLst>
                <a:tab pos="585470" algn="l"/>
              </a:tabLst>
            </a:pPr>
            <a:r>
              <a:rPr sz="1200" dirty="0">
                <a:latin typeface="Times New Roman"/>
                <a:cs typeface="Times New Roman"/>
              </a:rPr>
              <a:t>Up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drought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gasifier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35"/>
              </a:spcBef>
              <a:buAutoNum type="romanLcPeriod"/>
            </a:pPr>
            <a:endParaRPr sz="1200">
              <a:latin typeface="Times New Roman"/>
              <a:cs typeface="Times New Roman"/>
            </a:endParaRPr>
          </a:p>
          <a:p>
            <a:pPr marL="585470" lvl="1" indent="-353695">
              <a:lnSpc>
                <a:spcPct val="100000"/>
              </a:lnSpc>
              <a:buAutoNum type="romanLcPeriod"/>
              <a:tabLst>
                <a:tab pos="585470" algn="l"/>
              </a:tabLst>
            </a:pPr>
            <a:r>
              <a:rPr sz="1200" dirty="0">
                <a:latin typeface="Times New Roman"/>
                <a:cs typeface="Times New Roman"/>
              </a:rPr>
              <a:t>Down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drought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gasifier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10"/>
              </a:spcBef>
              <a:buAutoNum type="romanLcPeriod"/>
            </a:pPr>
            <a:endParaRPr sz="1200">
              <a:latin typeface="Times New Roman"/>
              <a:cs typeface="Times New Roman"/>
            </a:endParaRPr>
          </a:p>
          <a:p>
            <a:pPr marL="585470" lvl="1" indent="-393065">
              <a:lnSpc>
                <a:spcPct val="100000"/>
              </a:lnSpc>
              <a:spcBef>
                <a:spcPts val="5"/>
              </a:spcBef>
              <a:buAutoNum type="romanLcPeriod"/>
              <a:tabLst>
                <a:tab pos="585470" algn="l"/>
              </a:tabLst>
            </a:pPr>
            <a:r>
              <a:rPr sz="1200" dirty="0">
                <a:latin typeface="Times New Roman"/>
                <a:cs typeface="Times New Roman"/>
              </a:rPr>
              <a:t>Fluidised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bed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gasifier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Times New Roman"/>
              <a:cs typeface="Times New Roman"/>
            </a:endParaRPr>
          </a:p>
          <a:p>
            <a:pPr marL="585470" indent="-311150">
              <a:lnSpc>
                <a:spcPct val="100000"/>
              </a:lnSpc>
              <a:buFont typeface="Times New Roman"/>
              <a:buAutoNum type="romanLcPeriod"/>
              <a:tabLst>
                <a:tab pos="585470" algn="l"/>
              </a:tabLst>
            </a:pPr>
            <a:r>
              <a:rPr sz="1200" b="1" dirty="0">
                <a:latin typeface="Times New Roman"/>
                <a:cs typeface="Times New Roman"/>
              </a:rPr>
              <a:t>UP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DROUGHT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GASIFIER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585470" marR="5080" indent="627380" algn="just">
              <a:lnSpc>
                <a:spcPct val="239200"/>
              </a:lnSpc>
              <a:spcBef>
                <a:spcPts val="10"/>
              </a:spcBef>
            </a:pP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3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3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type</a:t>
            </a:r>
            <a:r>
              <a:rPr sz="1200" spc="3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3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gasifier</a:t>
            </a:r>
            <a:r>
              <a:rPr sz="1200" spc="3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air</a:t>
            </a:r>
            <a:r>
              <a:rPr sz="1200" spc="3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enters</a:t>
            </a:r>
            <a:r>
              <a:rPr sz="1200" spc="3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from</a:t>
            </a:r>
            <a:r>
              <a:rPr sz="1200" spc="3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below</a:t>
            </a:r>
            <a:r>
              <a:rPr sz="1200" spc="3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combustion </a:t>
            </a:r>
            <a:r>
              <a:rPr sz="1200" dirty="0">
                <a:latin typeface="Times New Roman"/>
                <a:cs typeface="Times New Roman"/>
              </a:rPr>
              <a:t>chamber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synthetic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gas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leaves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from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top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gasifier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shown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fig </a:t>
            </a:r>
            <a:r>
              <a:rPr sz="1200" dirty="0">
                <a:latin typeface="Times New Roman"/>
                <a:cs typeface="Times New Roman"/>
              </a:rPr>
              <a:t>below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3.5. In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number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ash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content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left.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7849" y="2228791"/>
            <a:ext cx="4691131" cy="32833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1622" y="889761"/>
            <a:ext cx="55702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cycles.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Prime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movers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geo-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thermal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conversion.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Steam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Generation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electricity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generation.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2692" y="1593850"/>
            <a:ext cx="3708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6.</a:t>
            </a:r>
            <a:r>
              <a:rPr sz="1200" b="1" spc="13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Magneto</a:t>
            </a:r>
            <a:r>
              <a:rPr sz="1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Hydro</a:t>
            </a:r>
            <a:r>
              <a:rPr sz="1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Dynamic</a:t>
            </a:r>
            <a:r>
              <a:rPr sz="1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(MHD)</a:t>
            </a:r>
            <a:r>
              <a:rPr sz="12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Power</a:t>
            </a:r>
            <a:r>
              <a:rPr sz="12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Generation: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12307" y="1593850"/>
            <a:ext cx="835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(04</a:t>
            </a:r>
            <a:r>
              <a:rPr sz="1200" b="1" spc="2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periods)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2692" y="1944751"/>
            <a:ext cx="5798820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12690" algn="l"/>
              </a:tabLst>
            </a:pP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7.</a:t>
            </a:r>
            <a:r>
              <a:rPr sz="1200" b="1" spc="13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Fuel</a:t>
            </a:r>
            <a:r>
              <a:rPr sz="1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Cells: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	(08</a:t>
            </a:r>
            <a:r>
              <a:rPr sz="12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periods)</a:t>
            </a:r>
            <a:endParaRPr sz="1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29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Design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operating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principles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cell,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conversion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efficiency,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work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output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endParaRPr sz="1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32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e.m.f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cells,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applications</a:t>
            </a:r>
            <a:r>
              <a:rPr sz="1200" spc="-1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8.</a:t>
            </a:r>
            <a:r>
              <a:rPr sz="1200" b="1" spc="12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Hydro Energy</a:t>
            </a:r>
            <a:r>
              <a:rPr sz="1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1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Mini</a:t>
            </a:r>
            <a:r>
              <a:rPr sz="12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&amp;</a:t>
            </a:r>
            <a:r>
              <a:rPr sz="12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Micro</a:t>
            </a:r>
            <a:r>
              <a:rPr sz="1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hydro</a:t>
            </a:r>
            <a:r>
              <a:rPr sz="1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plants</a:t>
            </a:r>
            <a:r>
              <a:rPr sz="1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9679" y="889761"/>
            <a:ext cx="5121910" cy="1083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6395" algn="l"/>
              </a:tabLst>
            </a:pPr>
            <a:r>
              <a:rPr sz="1200" spc="-25" dirty="0">
                <a:latin typeface="Times New Roman"/>
                <a:cs typeface="Times New Roman"/>
              </a:rPr>
              <a:t>ii.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b="1" dirty="0">
                <a:latin typeface="Times New Roman"/>
                <a:cs typeface="Times New Roman"/>
              </a:rPr>
              <a:t>DOWN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DROUGHT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GASIFIER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366395" marR="5080" indent="627380">
              <a:lnSpc>
                <a:spcPct val="238300"/>
              </a:lnSpc>
              <a:spcBef>
                <a:spcPts val="25"/>
              </a:spcBef>
            </a:pP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type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gasifier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air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enter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into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combustion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chamber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from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top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gas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leaves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bottom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shown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figure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below</a:t>
            </a:r>
            <a:r>
              <a:rPr sz="1200" spc="-20" dirty="0">
                <a:latin typeface="Times New Roman"/>
                <a:cs typeface="Times New Roman"/>
              </a:rPr>
              <a:t> 3.5.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0054" y="2206879"/>
            <a:ext cx="185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Times New Roman"/>
                <a:cs typeface="Times New Roman"/>
              </a:rPr>
              <a:t>iii.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03501" y="2206879"/>
            <a:ext cx="2030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FLUIDISED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BED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GASIFIER: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03501" y="2642743"/>
            <a:ext cx="4774565" cy="1522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0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type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biomass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fed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into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bed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hot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inert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particles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such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239200"/>
              </a:lnSpc>
              <a:spcBef>
                <a:spcPts val="10"/>
              </a:spcBef>
            </a:pP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sand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which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kept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fluidised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state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air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bellowing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vertical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from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bottom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shown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figure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below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3.5.</a:t>
            </a:r>
            <a:r>
              <a:rPr sz="1200" spc="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Operating</a:t>
            </a:r>
            <a:r>
              <a:rPr sz="1200" spc="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temperature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kept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range</a:t>
            </a:r>
            <a:r>
              <a:rPr sz="1200" spc="204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700°C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1000°C.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6865111"/>
            <a:ext cx="5963285" cy="4586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558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Figure</a:t>
            </a:r>
            <a:r>
              <a:rPr sz="12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3.5: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updraft,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downdraft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and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fluid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bed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gasifier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Times New Roman"/>
              <a:buAutoNum type="arabicPeriod" startAt="3"/>
              <a:tabLst>
                <a:tab pos="241300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BIO-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CHEMICAL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CONVERSION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METHOD</a:t>
            </a:r>
            <a:endParaRPr sz="1200">
              <a:latin typeface="Times New Roman"/>
              <a:cs typeface="Times New Roman"/>
            </a:endParaRPr>
          </a:p>
          <a:p>
            <a:pPr marL="12700" marR="6985" indent="914400">
              <a:lnSpc>
                <a:spcPts val="3460"/>
              </a:lnSpc>
              <a:spcBef>
                <a:spcPts val="420"/>
              </a:spcBef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Biochemical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conversion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biomass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involves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 bacteria,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microorganisms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and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enzymes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breakdown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biomass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into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gaseous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liquid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fuels,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such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biogas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bioethanol.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most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popular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biochemical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technologies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1200">
              <a:latin typeface="Times New Roman"/>
              <a:cs typeface="Times New Roman"/>
            </a:endParaRPr>
          </a:p>
          <a:p>
            <a:pPr marL="930275" lvl="1" indent="-307975">
              <a:lnSpc>
                <a:spcPct val="100000"/>
              </a:lnSpc>
              <a:buAutoNum type="romanLcPeriod"/>
              <a:tabLst>
                <a:tab pos="93027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Anaerobic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digestion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35"/>
              </a:spcBef>
              <a:buClr>
                <a:srgbClr val="006FC0"/>
              </a:buClr>
              <a:buFont typeface="Times New Roman"/>
              <a:buAutoNum type="romanLcPeriod"/>
            </a:pPr>
            <a:endParaRPr sz="1200">
              <a:latin typeface="Times New Roman"/>
              <a:cs typeface="Times New Roman"/>
            </a:endParaRPr>
          </a:p>
          <a:p>
            <a:pPr marL="930275" lvl="1" indent="-350520">
              <a:lnSpc>
                <a:spcPct val="100000"/>
              </a:lnSpc>
              <a:spcBef>
                <a:spcPts val="5"/>
              </a:spcBef>
              <a:buAutoNum type="romanLcPeriod"/>
              <a:tabLst>
                <a:tab pos="930275" algn="l"/>
              </a:tabLst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Fermentation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1200">
              <a:latin typeface="Times New Roman"/>
              <a:cs typeface="Times New Roman"/>
            </a:endParaRPr>
          </a:p>
          <a:p>
            <a:pPr marL="390525">
              <a:lnSpc>
                <a:spcPct val="100000"/>
              </a:lnSpc>
              <a:spcBef>
                <a:spcPts val="5"/>
              </a:spcBef>
              <a:tabLst>
                <a:tab pos="698500" algn="l"/>
              </a:tabLst>
            </a:pP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i.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Anaerobic</a:t>
            </a:r>
            <a:r>
              <a:rPr sz="12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Digestion</a:t>
            </a:r>
            <a:endParaRPr sz="1200">
              <a:latin typeface="Times New Roman"/>
              <a:cs typeface="Times New Roman"/>
            </a:endParaRPr>
          </a:p>
          <a:p>
            <a:pPr marL="698500" marR="5080" indent="685800">
              <a:lnSpc>
                <a:spcPct val="2383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Anaerobic</a:t>
            </a:r>
            <a:r>
              <a:rPr sz="1200" spc="3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digestion</a:t>
            </a:r>
            <a:r>
              <a:rPr sz="1200" spc="3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3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3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natural</a:t>
            </a:r>
            <a:r>
              <a:rPr sz="1200" spc="2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biological</a:t>
            </a:r>
            <a:r>
              <a:rPr sz="1200" spc="2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process</a:t>
            </a:r>
            <a:r>
              <a:rPr sz="1200" spc="3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which</a:t>
            </a:r>
            <a:r>
              <a:rPr sz="1200" spc="3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stabilizes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organic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waste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absence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air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transforms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into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biofertilizer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biogas.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reliable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technology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treatment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wet,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organic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waste.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599" y="4489377"/>
            <a:ext cx="4640288" cy="213208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8135" y="889761"/>
            <a:ext cx="5283200" cy="5028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Organic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waste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various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sources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biochemically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degraded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highly</a:t>
            </a:r>
            <a:endParaRPr sz="1200">
              <a:latin typeface="Times New Roman"/>
              <a:cs typeface="Times New Roman"/>
            </a:endParaRPr>
          </a:p>
          <a:p>
            <a:pPr marL="12700" marR="10795" algn="just">
              <a:lnSpc>
                <a:spcPct val="238300"/>
              </a:lnSpc>
              <a:spcBef>
                <a:spcPts val="2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controlled,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oxygen-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free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conditions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circumstances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resulting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production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biogas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which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both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electricity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heat.</a:t>
            </a:r>
            <a:endParaRPr sz="1200">
              <a:latin typeface="Times New Roman"/>
              <a:cs typeface="Times New Roman"/>
            </a:endParaRPr>
          </a:p>
          <a:p>
            <a:pPr marL="12700" marR="5080" indent="685800" algn="just">
              <a:lnSpc>
                <a:spcPct val="239500"/>
              </a:lnSpc>
              <a:spcBef>
                <a:spcPts val="1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Anaerobic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digestion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plants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simple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construction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.For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producing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the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biogas;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wet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sewage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sludge,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manure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(human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animals),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animal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dung,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green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plants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crop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residues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kept</a:t>
            </a:r>
            <a:r>
              <a:rPr sz="1200" spc="2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hole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about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10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days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.It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requires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at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least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80%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moisture.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After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few</a:t>
            </a:r>
            <a:r>
              <a:rPr sz="1200" spc="2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days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biogas</a:t>
            </a:r>
            <a:r>
              <a:rPr sz="1200" spc="2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produced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due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2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bacteria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decomposition.</a:t>
            </a:r>
            <a:r>
              <a:rPr sz="1200" spc="2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This</a:t>
            </a:r>
            <a:endParaRPr sz="1200">
              <a:latin typeface="Times New Roman"/>
              <a:cs typeface="Times New Roman"/>
            </a:endParaRPr>
          </a:p>
          <a:p>
            <a:pPr marL="12700" marR="10160" algn="just">
              <a:lnSpc>
                <a:spcPct val="240000"/>
              </a:lnSpc>
              <a:spcBef>
                <a:spcPts val="95"/>
              </a:spcBef>
            </a:pP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biogas</a:t>
            </a:r>
            <a:r>
              <a:rPr sz="1800" spc="-15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contains</a:t>
            </a:r>
            <a:r>
              <a:rPr sz="1800" spc="-7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CO</a:t>
            </a:r>
            <a:r>
              <a:rPr sz="800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,</a:t>
            </a:r>
            <a:r>
              <a:rPr sz="1800" spc="22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methane</a:t>
            </a:r>
            <a:r>
              <a:rPr sz="1800" spc="7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and H</a:t>
            </a:r>
            <a:r>
              <a:rPr sz="800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S.This</a:t>
            </a:r>
            <a:r>
              <a:rPr sz="1800" spc="-7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gas</a:t>
            </a:r>
            <a:r>
              <a:rPr sz="1800" spc="-7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800" spc="-22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be used</a:t>
            </a:r>
            <a:r>
              <a:rPr sz="1800" spc="7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directly</a:t>
            </a:r>
            <a:r>
              <a:rPr sz="1800" spc="-22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800" spc="15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800" spc="-52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15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converting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800" spc="37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into</a:t>
            </a:r>
            <a:r>
              <a:rPr sz="1800" spc="-7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15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synthetic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natural</a:t>
            </a:r>
            <a:r>
              <a:rPr sz="1800" spc="-97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gas</a:t>
            </a:r>
            <a:r>
              <a:rPr sz="1800" spc="-15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800" spc="-97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removing</a:t>
            </a:r>
            <a:r>
              <a:rPr sz="1800" spc="-3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CO</a:t>
            </a:r>
            <a:r>
              <a:rPr sz="800" spc="-20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800" spc="-3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endParaRPr sz="1800" baseline="4629">
              <a:latin typeface="Times New Roman"/>
              <a:cs typeface="Times New Roman"/>
            </a:endParaRPr>
          </a:p>
          <a:p>
            <a:pPr marL="12700" marR="9525" indent="228600" algn="just">
              <a:lnSpc>
                <a:spcPts val="3429"/>
              </a:lnSpc>
              <a:spcBef>
                <a:spcPts val="38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main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drawback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this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process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that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large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quantity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waste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left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but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now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days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this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waste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animal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feeding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fertilizer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after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removing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its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toxicity.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74189" y="10947272"/>
            <a:ext cx="3366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Figure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3.6: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Anaerobic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Digestion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conversion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method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1669" y="6172200"/>
            <a:ext cx="4734520" cy="453148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2809"/>
            <a:ext cx="5968365" cy="415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ii.</a:t>
            </a:r>
            <a:r>
              <a:rPr sz="1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Fermentation:</a:t>
            </a:r>
            <a:endParaRPr sz="1200">
              <a:latin typeface="Times New Roman"/>
              <a:cs typeface="Times New Roman"/>
            </a:endParaRPr>
          </a:p>
          <a:p>
            <a:pPr marL="12700" marR="12065" indent="914400" algn="just">
              <a:lnSpc>
                <a:spcPct val="2383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2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2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process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decomposition</a:t>
            </a:r>
            <a:r>
              <a:rPr sz="12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complex</a:t>
            </a:r>
            <a:r>
              <a:rPr sz="1200" spc="2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molecules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organic</a:t>
            </a:r>
            <a:r>
              <a:rPr sz="1200" spc="2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compound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under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influence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micro-organism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(ferment) such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 yeast,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bacteria,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enzymes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etc.</a:t>
            </a:r>
            <a:endParaRPr sz="1200"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239600"/>
              </a:lnSpc>
              <a:spcBef>
                <a:spcPts val="1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example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fermentation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process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conversion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grains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sugar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crops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into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ethanol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CO2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presence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yeast.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ethanol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distilled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dehydrated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obtain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higher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concentration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alcohol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achieve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required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purity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automotive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fuel.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solid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residue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fermentation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process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cattle-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feed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case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sugar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cane;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bagasse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boilers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subsequent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gasification.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3.3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GENERATION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POWER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BY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USING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GASIFIER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1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block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diagram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generation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using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gasifier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shown. In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figure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below3.7.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782939"/>
            <a:ext cx="5970270" cy="239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Figure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3.7: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generation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of</a:t>
            </a:r>
            <a:r>
              <a:rPr sz="12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power</a:t>
            </a:r>
            <a:r>
              <a:rPr sz="1200" b="1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using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gasifier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consists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following:-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1200">
              <a:latin typeface="Times New Roman"/>
              <a:cs typeface="Times New Roman"/>
            </a:endParaRPr>
          </a:p>
          <a:p>
            <a:pPr marL="167640" indent="-15494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67640" algn="l"/>
              </a:tabLst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Gasifier</a:t>
            </a:r>
            <a:r>
              <a:rPr sz="1200" b="1" spc="-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:</a:t>
            </a:r>
            <a:r>
              <a:rPr sz="1200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already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explained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3.2</a:t>
            </a:r>
            <a:endParaRPr sz="1200">
              <a:latin typeface="Times New Roman"/>
              <a:cs typeface="Times New Roman"/>
            </a:endParaRPr>
          </a:p>
          <a:p>
            <a:pPr marL="12700" marR="5080" indent="191770" algn="just">
              <a:lnSpc>
                <a:spcPct val="239200"/>
              </a:lnSpc>
              <a:spcBef>
                <a:spcPts val="10"/>
              </a:spcBef>
              <a:buFont typeface="Times New Roman"/>
              <a:buAutoNum type="arabicPeriod"/>
              <a:tabLst>
                <a:tab pos="204470" algn="l"/>
              </a:tabLst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Cylinder:</a:t>
            </a:r>
            <a:r>
              <a:rPr sz="1200" b="1" spc="2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sz="1200" b="1" spc="2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synthetic</a:t>
            </a:r>
            <a:r>
              <a:rPr sz="1200" spc="2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</a:t>
            </a:r>
            <a:r>
              <a:rPr sz="1200" spc="2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2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obtained</a:t>
            </a:r>
            <a:r>
              <a:rPr sz="1200" spc="2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gasifier</a:t>
            </a:r>
            <a:r>
              <a:rPr sz="1200" spc="2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2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3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2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cleaning</a:t>
            </a:r>
            <a:r>
              <a:rPr sz="1200" spc="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before</a:t>
            </a:r>
            <a:r>
              <a:rPr sz="1200" spc="2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feeding</a:t>
            </a:r>
            <a:r>
              <a:rPr sz="1200" spc="25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to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cylinder.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After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feeding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cylinder,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that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any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place,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even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house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for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electricity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using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mini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biogas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generators.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0650" y="5295519"/>
            <a:ext cx="4881880" cy="324357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9761"/>
            <a:ext cx="5969635" cy="3275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3.</a:t>
            </a:r>
            <a:r>
              <a:rPr sz="1200" b="1" spc="2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Biogas</a:t>
            </a:r>
            <a:r>
              <a:rPr sz="1200" b="1" spc="20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Generator:</a:t>
            </a:r>
            <a:r>
              <a:rPr sz="1200" b="1" spc="2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-</a:t>
            </a:r>
            <a:r>
              <a:rPr sz="1200" b="1" spc="2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generator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that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operates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mass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instead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liquid</a:t>
            </a:r>
            <a:r>
              <a:rPr sz="1200" spc="2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fuels</a:t>
            </a:r>
            <a:r>
              <a:rPr sz="1200" spc="2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called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biogas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generator.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3.4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BIOGAS</a:t>
            </a:r>
            <a:r>
              <a:rPr sz="1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PLANT:</a:t>
            </a:r>
            <a:endParaRPr sz="1200">
              <a:latin typeface="Times New Roman"/>
              <a:cs typeface="Times New Roman"/>
            </a:endParaRPr>
          </a:p>
          <a:p>
            <a:pPr marL="12700" marR="7620" indent="457200">
              <a:lnSpc>
                <a:spcPts val="3460"/>
              </a:lnSpc>
              <a:spcBef>
                <a:spcPts val="43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2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works</a:t>
            </a:r>
            <a:r>
              <a:rPr sz="12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anaerobic</a:t>
            </a:r>
            <a:r>
              <a:rPr sz="1200" spc="2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digestion</a:t>
            </a:r>
            <a:r>
              <a:rPr sz="1200" spc="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2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fermentation</a:t>
            </a:r>
            <a:r>
              <a:rPr sz="1200" spc="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process.</a:t>
            </a:r>
            <a:r>
              <a:rPr sz="1200" spc="2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Biogas</a:t>
            </a:r>
            <a:r>
              <a:rPr sz="1200" spc="2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2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obtained</a:t>
            </a:r>
            <a:r>
              <a:rPr sz="1200" spc="3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by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manure,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sewage,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municipal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waste,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plants,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agriculture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waste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cow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dung.</a:t>
            </a:r>
            <a:endParaRPr sz="1200">
              <a:latin typeface="Times New Roman"/>
              <a:cs typeface="Times New Roman"/>
            </a:endParaRPr>
          </a:p>
          <a:p>
            <a:pPr marL="12700" marR="5080" indent="457200">
              <a:lnSpc>
                <a:spcPts val="3429"/>
              </a:lnSpc>
              <a:spcBef>
                <a:spcPts val="1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fixed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dome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biogas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plant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shown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below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fig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3.8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.It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consist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underground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brick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masonry</a:t>
            </a:r>
            <a:r>
              <a:rPr sz="1200" spc="3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compartment</a:t>
            </a:r>
            <a:r>
              <a:rPr sz="1200" spc="4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(fermentation</a:t>
            </a:r>
            <a:r>
              <a:rPr sz="1200" spc="40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chamber)</a:t>
            </a:r>
            <a:r>
              <a:rPr sz="1200" spc="4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1200" spc="40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4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dome</a:t>
            </a:r>
            <a:r>
              <a:rPr sz="1200" spc="4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40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4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top</a:t>
            </a:r>
            <a:r>
              <a:rPr sz="1200" spc="40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4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</a:t>
            </a:r>
            <a:r>
              <a:rPr sz="1200" spc="4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storage.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Fermentation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chamber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holder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combined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unit.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7843773"/>
            <a:ext cx="5970270" cy="3711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Figure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3.8: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fixed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dome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Biogas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plant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indent="457200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2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this</a:t>
            </a:r>
            <a:r>
              <a:rPr sz="12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process</a:t>
            </a:r>
            <a:r>
              <a:rPr sz="1200" spc="2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biomass</a:t>
            </a:r>
            <a:r>
              <a:rPr sz="1200" spc="2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mixed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1200" spc="2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2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2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filled</a:t>
            </a:r>
            <a:r>
              <a:rPr sz="1200" spc="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2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underground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digester</a:t>
            </a:r>
            <a:r>
              <a:rPr sz="1200" spc="2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tank</a:t>
            </a:r>
            <a:endParaRPr sz="1200">
              <a:latin typeface="Times New Roman"/>
              <a:cs typeface="Times New Roman"/>
            </a:endParaRPr>
          </a:p>
          <a:p>
            <a:pPr marL="12700" marR="15240">
              <a:lnSpc>
                <a:spcPct val="240000"/>
              </a:lnSpc>
              <a:spcBef>
                <a:spcPts val="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through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inlet</a:t>
            </a:r>
            <a:r>
              <a:rPr sz="1200" spc="2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chamber.</a:t>
            </a:r>
            <a:r>
              <a:rPr sz="1200" spc="2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case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overflow,</a:t>
            </a:r>
            <a:r>
              <a:rPr sz="12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biomass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goes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into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overflow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tank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through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outlet chamber.</a:t>
            </a:r>
            <a:endParaRPr sz="1200">
              <a:latin typeface="Times New Roman"/>
              <a:cs typeface="Times New Roman"/>
            </a:endParaRPr>
          </a:p>
          <a:p>
            <a:pPr marL="12700" marR="5080" indent="457200">
              <a:lnSpc>
                <a:spcPct val="238499"/>
              </a:lnSpc>
              <a:spcBef>
                <a:spcPts val="2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After few days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due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 bacteria reaction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biomass,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biogas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produced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which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collected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outlet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pipe. It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directly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stored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tanks.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200">
              <a:latin typeface="Times New Roman"/>
              <a:cs typeface="Times New Roman"/>
            </a:endParaRPr>
          </a:p>
          <a:p>
            <a:pPr marL="584835" indent="-227965">
              <a:lnSpc>
                <a:spcPct val="100000"/>
              </a:lnSpc>
              <a:buAutoNum type="alphaLcParenR"/>
              <a:tabLst>
                <a:tab pos="584835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Advantages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5"/>
              </a:spcBef>
              <a:buClr>
                <a:srgbClr val="C00000"/>
              </a:buClr>
              <a:buFont typeface="Times New Roman"/>
              <a:buAutoNum type="alphaLcParenR"/>
            </a:pPr>
            <a:endParaRPr sz="1200">
              <a:latin typeface="Times New Roman"/>
              <a:cs typeface="Times New Roman"/>
            </a:endParaRPr>
          </a:p>
          <a:p>
            <a:pPr marL="927100" lvl="1" indent="-307975">
              <a:lnSpc>
                <a:spcPct val="100000"/>
              </a:lnSpc>
              <a:buAutoNum type="romanLcPeriod"/>
              <a:tabLst>
                <a:tab pos="9271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Cost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plant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less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compare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floating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drum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type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plant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35"/>
              </a:spcBef>
              <a:buClr>
                <a:srgbClr val="006FC0"/>
              </a:buClr>
              <a:buFont typeface="Times New Roman"/>
              <a:buAutoNum type="romanLcPeriod"/>
            </a:pPr>
            <a:endParaRPr sz="1200">
              <a:latin typeface="Times New Roman"/>
              <a:cs typeface="Times New Roman"/>
            </a:endParaRPr>
          </a:p>
          <a:p>
            <a:pPr marL="927100" lvl="1" indent="-350520">
              <a:lnSpc>
                <a:spcPct val="100000"/>
              </a:lnSpc>
              <a:spcBef>
                <a:spcPts val="5"/>
              </a:spcBef>
              <a:buAutoNum type="romanLcPeriod"/>
              <a:tabLst>
                <a:tab pos="9271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Loss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negligible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since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these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constructed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underground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4539" y="4419600"/>
            <a:ext cx="5001805" cy="318046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3542" y="889761"/>
            <a:ext cx="185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iii.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16735" y="889761"/>
            <a:ext cx="2815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No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corrosion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problems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fixed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dome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type.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8633" y="1328673"/>
            <a:ext cx="3693795" cy="1961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220">
              <a:lnSpc>
                <a:spcPct val="100000"/>
              </a:lnSpc>
              <a:spcBef>
                <a:spcPts val="100"/>
              </a:spcBef>
              <a:tabLst>
                <a:tab pos="620395" algn="l"/>
              </a:tabLst>
            </a:pP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iv.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	It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maintenance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free.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Times New Roman"/>
              <a:cs typeface="Times New Roman"/>
            </a:endParaRPr>
          </a:p>
          <a:p>
            <a:pPr marL="278130" indent="-227329">
              <a:lnSpc>
                <a:spcPct val="100000"/>
              </a:lnSpc>
              <a:buAutoNum type="alphaLcParenR" startAt="2"/>
              <a:tabLst>
                <a:tab pos="278130" algn="l"/>
              </a:tabLst>
            </a:pP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Disadvantages: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5"/>
              </a:spcBef>
              <a:buClr>
                <a:srgbClr val="C00000"/>
              </a:buClr>
              <a:buFont typeface="Times New Roman"/>
              <a:buAutoNum type="alphaLcParenR" startAt="2"/>
            </a:pPr>
            <a:endParaRPr sz="1200">
              <a:latin typeface="Times New Roman"/>
              <a:cs typeface="Times New Roman"/>
            </a:endParaRPr>
          </a:p>
          <a:p>
            <a:pPr marL="620395" lvl="1" indent="-307975">
              <a:lnSpc>
                <a:spcPct val="100000"/>
              </a:lnSpc>
              <a:buAutoNum type="romanLcPeriod"/>
              <a:tabLst>
                <a:tab pos="62039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Need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skilled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labour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operate.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35"/>
              </a:spcBef>
              <a:buClr>
                <a:srgbClr val="006FC0"/>
              </a:buClr>
              <a:buFont typeface="Times New Roman"/>
              <a:buAutoNum type="romanLcPeriod"/>
            </a:pPr>
            <a:endParaRPr sz="1200">
              <a:latin typeface="Times New Roman"/>
              <a:cs typeface="Times New Roman"/>
            </a:endParaRPr>
          </a:p>
          <a:p>
            <a:pPr marL="620395" lvl="1" indent="-350520">
              <a:lnSpc>
                <a:spcPct val="100000"/>
              </a:lnSpc>
              <a:buAutoNum type="romanLcPeriod"/>
              <a:tabLst>
                <a:tab pos="62039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production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per m</a:t>
            </a:r>
            <a:r>
              <a:rPr sz="1200" baseline="31250" dirty="0">
                <a:solidFill>
                  <a:srgbClr val="006FC0"/>
                </a:solidFill>
                <a:latin typeface="Times New Roman"/>
                <a:cs typeface="Times New Roman"/>
              </a:rPr>
              <a:t>3</a:t>
            </a:r>
            <a:r>
              <a:rPr sz="1200" spc="120" baseline="312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digester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volume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less.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35"/>
              </a:spcBef>
              <a:buClr>
                <a:srgbClr val="006FC0"/>
              </a:buClr>
              <a:buFont typeface="Times New Roman"/>
              <a:buAutoNum type="romanLcPeriod"/>
            </a:pPr>
            <a:endParaRPr sz="1200">
              <a:latin typeface="Times New Roman"/>
              <a:cs typeface="Times New Roman"/>
            </a:endParaRPr>
          </a:p>
          <a:p>
            <a:pPr marL="620395" lvl="1" indent="-393065">
              <a:lnSpc>
                <a:spcPct val="100000"/>
              </a:lnSpc>
              <a:buAutoNum type="romanLcPeriod"/>
              <a:tabLst>
                <a:tab pos="62039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produced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at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variable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pressure.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6903" y="889761"/>
            <a:ext cx="1332230" cy="646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CHAPTER-</a:t>
            </a:r>
            <a:r>
              <a:rPr sz="1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35"/>
              </a:spcBef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WIND</a:t>
            </a:r>
            <a:r>
              <a:rPr sz="1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ENERGY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1709673"/>
            <a:ext cx="5802630" cy="4062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lvl="1" indent="-23114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3840" algn="l"/>
              </a:tabLst>
            </a:pP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Wind:-</a:t>
            </a:r>
            <a:endParaRPr sz="12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130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Air in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motion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called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obtained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called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energy.</a:t>
            </a:r>
            <a:endParaRPr sz="1200">
              <a:latin typeface="Times New Roman"/>
              <a:cs typeface="Times New Roman"/>
            </a:endParaRPr>
          </a:p>
          <a:p>
            <a:pPr marL="243840" lvl="1" indent="-231140">
              <a:lnSpc>
                <a:spcPct val="100000"/>
              </a:lnSpc>
              <a:spcBef>
                <a:spcPts val="1325"/>
              </a:spcBef>
              <a:buFont typeface="Times New Roman"/>
              <a:buAutoNum type="arabicPeriod" startAt="2"/>
              <a:tabLst>
                <a:tab pos="243840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wind</a:t>
            </a:r>
            <a:r>
              <a:rPr sz="12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energy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conversion</a:t>
            </a:r>
            <a:endParaRPr sz="1200">
              <a:latin typeface="Times New Roman"/>
              <a:cs typeface="Times New Roman"/>
            </a:endParaRPr>
          </a:p>
          <a:p>
            <a:pPr marL="469900" marR="5080" indent="457200">
              <a:lnSpc>
                <a:spcPts val="2760"/>
              </a:lnSpc>
              <a:spcBef>
                <a:spcPts val="31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converted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into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electrical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plants.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generally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referred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WECS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stands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wind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energy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conversion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system</a:t>
            </a:r>
            <a:r>
              <a:rPr sz="12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101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 main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components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plant:</a:t>
            </a:r>
            <a:endParaRPr sz="1200">
              <a:latin typeface="Times New Roman"/>
              <a:cs typeface="Times New Roman"/>
            </a:endParaRPr>
          </a:p>
          <a:p>
            <a:pPr marL="1384300" lvl="2" indent="-307975">
              <a:lnSpc>
                <a:spcPct val="100000"/>
              </a:lnSpc>
              <a:spcBef>
                <a:spcPts val="1320"/>
              </a:spcBef>
              <a:buAutoNum type="romanLcPeriod"/>
              <a:tabLst>
                <a:tab pos="13843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turbine</a:t>
            </a:r>
            <a:endParaRPr sz="1200">
              <a:latin typeface="Times New Roman"/>
              <a:cs typeface="Times New Roman"/>
            </a:endParaRPr>
          </a:p>
          <a:p>
            <a:pPr marL="1384300" lvl="2" indent="-350520">
              <a:lnSpc>
                <a:spcPct val="100000"/>
              </a:lnSpc>
              <a:spcBef>
                <a:spcPts val="1320"/>
              </a:spcBef>
              <a:buAutoNum type="romanLcPeriod"/>
              <a:tabLst>
                <a:tab pos="1384300" algn="l"/>
              </a:tabLst>
            </a:pP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Yaw</a:t>
            </a:r>
            <a:endParaRPr sz="1200">
              <a:latin typeface="Times New Roman"/>
              <a:cs typeface="Times New Roman"/>
            </a:endParaRPr>
          </a:p>
          <a:p>
            <a:pPr marL="1384300" lvl="2" indent="-393065">
              <a:lnSpc>
                <a:spcPct val="100000"/>
              </a:lnSpc>
              <a:spcBef>
                <a:spcPts val="1320"/>
              </a:spcBef>
              <a:buAutoNum type="romanLcPeriod"/>
              <a:tabLst>
                <a:tab pos="1384300" algn="l"/>
              </a:tabLst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Coupler</a:t>
            </a:r>
            <a:endParaRPr sz="1200">
              <a:latin typeface="Times New Roman"/>
              <a:cs typeface="Times New Roman"/>
            </a:endParaRPr>
          </a:p>
          <a:p>
            <a:pPr marL="1384300" lvl="2" indent="-384175">
              <a:lnSpc>
                <a:spcPct val="100000"/>
              </a:lnSpc>
              <a:spcBef>
                <a:spcPts val="1325"/>
              </a:spcBef>
              <a:buAutoNum type="romanLcPeriod"/>
              <a:tabLst>
                <a:tab pos="13843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Hydraulic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transmission</a:t>
            </a:r>
            <a:endParaRPr sz="1200">
              <a:latin typeface="Times New Roman"/>
              <a:cs typeface="Times New Roman"/>
            </a:endParaRPr>
          </a:p>
          <a:p>
            <a:pPr marL="1384300" lvl="2" indent="-341630">
              <a:lnSpc>
                <a:spcPct val="100000"/>
              </a:lnSpc>
              <a:spcBef>
                <a:spcPts val="1320"/>
              </a:spcBef>
              <a:buAutoNum type="romanLcPeriod"/>
              <a:tabLst>
                <a:tab pos="1384300" algn="l"/>
              </a:tabLst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Electrical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generator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6214" y="9267570"/>
            <a:ext cx="5137785" cy="1257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22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4.1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Wind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Energy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Conversion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  <a:p>
            <a:pPr marL="363220" marR="5080" indent="-307975">
              <a:lnSpc>
                <a:spcPts val="2760"/>
              </a:lnSpc>
              <a:spcBef>
                <a:spcPts val="285"/>
              </a:spcBef>
              <a:buClr>
                <a:srgbClr val="006FC0"/>
              </a:buClr>
              <a:buFont typeface="Times New Roman"/>
              <a:buAutoNum type="romanLcPeriod"/>
              <a:tabLst>
                <a:tab pos="363220" algn="l"/>
              </a:tabLst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Wind</a:t>
            </a:r>
            <a:r>
              <a:rPr sz="12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Turbine:</a:t>
            </a:r>
            <a:r>
              <a:rPr sz="12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This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component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convert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kinetic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into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mechanical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energy.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Blades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turbine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mounted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shaft.</a:t>
            </a:r>
            <a:endParaRPr sz="1200">
              <a:latin typeface="Times New Roman"/>
              <a:cs typeface="Times New Roman"/>
            </a:endParaRPr>
          </a:p>
          <a:p>
            <a:pPr marL="362585" indent="-349885">
              <a:lnSpc>
                <a:spcPct val="100000"/>
              </a:lnSpc>
              <a:spcBef>
                <a:spcPts val="1010"/>
              </a:spcBef>
              <a:buClr>
                <a:srgbClr val="006FC0"/>
              </a:buClr>
              <a:buFont typeface="Times New Roman"/>
              <a:buAutoNum type="romanLcPeriod"/>
              <a:tabLst>
                <a:tab pos="362585" algn="l"/>
              </a:tabLst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Yaw:</a:t>
            </a:r>
            <a:r>
              <a:rPr sz="12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component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change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direction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rotation using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gears.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23542" y="10666857"/>
            <a:ext cx="185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iii.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16735" y="10666857"/>
            <a:ext cx="4124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Coupler:</a:t>
            </a:r>
            <a:r>
              <a:rPr sz="12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This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component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couple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turbine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generator.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2686" y="11017377"/>
            <a:ext cx="537019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6240" algn="l"/>
              </a:tabLst>
            </a:pP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iv.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Hydraulic</a:t>
            </a:r>
            <a:r>
              <a:rPr sz="12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Transmission:</a:t>
            </a:r>
            <a:r>
              <a:rPr sz="12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This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component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transfer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mechanical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endParaRPr sz="1200">
              <a:latin typeface="Times New Roman"/>
              <a:cs typeface="Times New Roman"/>
            </a:endParaRPr>
          </a:p>
          <a:p>
            <a:pPr marL="396240">
              <a:lnSpc>
                <a:spcPct val="100000"/>
              </a:lnSpc>
              <a:spcBef>
                <a:spcPts val="132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top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bottom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components.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7850" y="5938139"/>
            <a:ext cx="3236595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9761"/>
            <a:ext cx="5895340" cy="2333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5470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v.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Electric</a:t>
            </a:r>
            <a:r>
              <a:rPr sz="12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Generator:</a:t>
            </a:r>
            <a:r>
              <a:rPr sz="12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This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component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converts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mechanical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into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Electrical</a:t>
            </a:r>
            <a:endParaRPr sz="12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1320"/>
              </a:spcBef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Energy.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4.3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Wind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Mills</a:t>
            </a:r>
            <a:endParaRPr sz="12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1345"/>
              </a:spcBef>
            </a:pP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It</a:t>
            </a:r>
            <a:r>
              <a:rPr sz="12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sz="12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2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wind</a:t>
            </a:r>
            <a:r>
              <a:rPr sz="12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turbine</a:t>
            </a:r>
            <a:r>
              <a:rPr sz="12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(Blades)</a:t>
            </a:r>
            <a:r>
              <a:rPr sz="12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which</a:t>
            </a:r>
            <a:r>
              <a:rPr sz="12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convert</a:t>
            </a:r>
            <a:r>
              <a:rPr sz="12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kinetic</a:t>
            </a:r>
            <a:r>
              <a:rPr sz="12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energy</a:t>
            </a:r>
            <a:r>
              <a:rPr sz="12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12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12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wind</a:t>
            </a:r>
            <a:r>
              <a:rPr sz="1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Calibri"/>
                <a:cs typeface="Calibri"/>
              </a:rPr>
              <a:t>into</a:t>
            </a:r>
            <a:endParaRPr sz="1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44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rotary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mechanical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energy.</a:t>
            </a:r>
            <a:endParaRPr sz="1200">
              <a:latin typeface="Times New Roman"/>
              <a:cs typeface="Times New Roman"/>
            </a:endParaRPr>
          </a:p>
          <a:p>
            <a:pPr marL="927100" marR="2530475">
              <a:lnSpc>
                <a:spcPct val="1917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works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principle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momentum.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Momentum=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mass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*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velocity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6733" y="6572504"/>
            <a:ext cx="5623560" cy="3010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2295" algn="just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Figure</a:t>
            </a:r>
            <a:r>
              <a:rPr sz="12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4.2 wind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turbine</a:t>
            </a:r>
            <a:endParaRPr sz="1200">
              <a:latin typeface="Times New Roman"/>
              <a:cs typeface="Times New Roman"/>
            </a:endParaRPr>
          </a:p>
          <a:p>
            <a:pPr marL="240665" indent="-227965" algn="just">
              <a:lnSpc>
                <a:spcPct val="100000"/>
              </a:lnSpc>
              <a:spcBef>
                <a:spcPts val="1320"/>
              </a:spcBef>
              <a:buFont typeface="Times New Roman"/>
              <a:buAutoNum type="alphaLcParenR"/>
              <a:tabLst>
                <a:tab pos="240665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Lift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Force:</a:t>
            </a:r>
            <a:endParaRPr sz="1200">
              <a:latin typeface="Times New Roman"/>
              <a:cs typeface="Times New Roman"/>
            </a:endParaRPr>
          </a:p>
          <a:p>
            <a:pPr marL="125095" marR="5080" indent="457200" algn="just">
              <a:lnSpc>
                <a:spcPts val="2760"/>
              </a:lnSpc>
              <a:spcBef>
                <a:spcPts val="29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When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flowing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air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momentum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strike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downward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side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blade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low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pressure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exert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force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blade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rotor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turn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rotor.</a:t>
            </a:r>
            <a:r>
              <a:rPr sz="1200" spc="4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This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exerted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force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is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called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Lift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Force.</a:t>
            </a:r>
            <a:endParaRPr sz="1200">
              <a:latin typeface="Times New Roman"/>
              <a:cs typeface="Times New Roman"/>
            </a:endParaRPr>
          </a:p>
          <a:p>
            <a:pPr marL="582295" algn="just">
              <a:lnSpc>
                <a:spcPct val="100000"/>
              </a:lnSpc>
              <a:spcBef>
                <a:spcPts val="100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Lift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force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always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act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perpendicular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direction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air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flow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shown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fig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4.3.</a:t>
            </a:r>
            <a:endParaRPr sz="1200">
              <a:latin typeface="Times New Roman"/>
              <a:cs typeface="Times New Roman"/>
            </a:endParaRPr>
          </a:p>
          <a:p>
            <a:pPr marL="240029" indent="-227329" algn="just">
              <a:lnSpc>
                <a:spcPct val="100000"/>
              </a:lnSpc>
              <a:spcBef>
                <a:spcPts val="1350"/>
              </a:spcBef>
              <a:buAutoNum type="alphaLcParenR" startAt="2"/>
              <a:tabLst>
                <a:tab pos="240029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Drag</a:t>
            </a:r>
            <a:r>
              <a:rPr sz="12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Force:</a:t>
            </a:r>
            <a:endParaRPr sz="1200">
              <a:latin typeface="Times New Roman"/>
              <a:cs typeface="Times New Roman"/>
            </a:endParaRPr>
          </a:p>
          <a:p>
            <a:pPr marL="125095" marR="377825" indent="457200">
              <a:lnSpc>
                <a:spcPts val="2760"/>
              </a:lnSpc>
              <a:spcBef>
                <a:spcPts val="8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axial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force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act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direction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flow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known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Drag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force.</a:t>
            </a:r>
            <a:r>
              <a:rPr sz="1200" spc="2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For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efficient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operation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lift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force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should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more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than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drag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force.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50" y="3389376"/>
            <a:ext cx="4419600" cy="302958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4081653"/>
            <a:ext cx="5927090" cy="7660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Figure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4.3: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Lift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and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Drag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Force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4.4</a:t>
            </a:r>
            <a:r>
              <a:rPr sz="1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Types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Wind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Mills</a:t>
            </a:r>
            <a:r>
              <a:rPr sz="1200" spc="-10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2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mill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turbine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classified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according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axis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rotation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1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turbine.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200">
              <a:latin typeface="Times New Roman"/>
              <a:cs typeface="Times New Roman"/>
            </a:endParaRPr>
          </a:p>
          <a:p>
            <a:pPr marL="1003300" indent="-311150">
              <a:lnSpc>
                <a:spcPct val="100000"/>
              </a:lnSpc>
              <a:buFont typeface="Times New Roman"/>
              <a:buAutoNum type="romanLcPeriod"/>
              <a:tabLst>
                <a:tab pos="1003300" algn="l"/>
              </a:tabLst>
            </a:pPr>
            <a:r>
              <a:rPr sz="12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Horizontal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Axis</a:t>
            </a:r>
            <a:r>
              <a:rPr sz="1200" b="1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b="1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Turbine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40"/>
              </a:spcBef>
              <a:buClr>
                <a:srgbClr val="006FC0"/>
              </a:buClr>
              <a:buFont typeface="Times New Roman"/>
              <a:buAutoNum type="romanLcPeriod"/>
            </a:pPr>
            <a:endParaRPr sz="1200">
              <a:latin typeface="Times New Roman"/>
              <a:cs typeface="Times New Roman"/>
            </a:endParaRPr>
          </a:p>
          <a:p>
            <a:pPr marL="1003300" indent="-350520">
              <a:lnSpc>
                <a:spcPct val="100000"/>
              </a:lnSpc>
              <a:buFont typeface="Times New Roman"/>
              <a:buAutoNum type="romanLcPeriod"/>
              <a:tabLst>
                <a:tab pos="1003300" algn="l"/>
              </a:tabLst>
            </a:pP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Vertical</a:t>
            </a:r>
            <a:r>
              <a:rPr sz="12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Axis</a:t>
            </a:r>
            <a:r>
              <a:rPr sz="12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Turbine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1200">
              <a:latin typeface="Times New Roman"/>
              <a:cs typeface="Times New Roman"/>
            </a:endParaRPr>
          </a:p>
          <a:p>
            <a:pPr marL="356870" indent="-311150">
              <a:lnSpc>
                <a:spcPct val="100000"/>
              </a:lnSpc>
              <a:buFont typeface="Times New Roman"/>
              <a:buAutoNum type="romanLcPeriod"/>
              <a:tabLst>
                <a:tab pos="356870" algn="l"/>
              </a:tabLst>
            </a:pP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Horizontal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axis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wind</a:t>
            </a:r>
            <a:r>
              <a:rPr sz="1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turbine</a:t>
            </a:r>
            <a:r>
              <a:rPr sz="12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469900" marR="220979" indent="457200">
              <a:lnSpc>
                <a:spcPts val="3460"/>
              </a:lnSpc>
              <a:spcBef>
                <a:spcPts val="42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turbine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that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rotates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parallel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direction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called Horizontal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axis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turbine.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200">
              <a:latin typeface="Times New Roman"/>
              <a:cs typeface="Times New Roman"/>
            </a:endParaRPr>
          </a:p>
          <a:p>
            <a:pPr marL="584835" lvl="1" indent="-227965">
              <a:lnSpc>
                <a:spcPct val="100000"/>
              </a:lnSpc>
              <a:spcBef>
                <a:spcPts val="5"/>
              </a:spcBef>
              <a:buFont typeface="Times New Roman"/>
              <a:buAutoNum type="alphaLcParenR" startAt="3"/>
              <a:tabLst>
                <a:tab pos="584835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Types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Horizontal</a:t>
            </a:r>
            <a:r>
              <a:rPr sz="12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Axis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Wind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Turbine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(HAWT)</a:t>
            </a:r>
            <a:r>
              <a:rPr sz="12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spc="-60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35"/>
              </a:spcBef>
              <a:buClr>
                <a:srgbClr val="C00000"/>
              </a:buClr>
              <a:buFont typeface="Times New Roman"/>
              <a:buAutoNum type="alphaLcParenR" startAt="3"/>
            </a:pPr>
            <a:endParaRPr sz="1200">
              <a:latin typeface="Times New Roman"/>
              <a:cs typeface="Times New Roman"/>
            </a:endParaRPr>
          </a:p>
          <a:p>
            <a:pPr marL="1374775" lvl="2" indent="-227965">
              <a:lnSpc>
                <a:spcPct val="100000"/>
              </a:lnSpc>
              <a:buAutoNum type="alphaLcParenR"/>
              <a:tabLst>
                <a:tab pos="137477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Single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Blade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Horizontal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Axis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Turbine</a:t>
            </a:r>
            <a:endParaRPr sz="12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615"/>
              </a:spcBef>
              <a:buClr>
                <a:srgbClr val="006FC0"/>
              </a:buClr>
              <a:buFont typeface="Times New Roman"/>
              <a:buAutoNum type="alphaLcParenR"/>
            </a:pPr>
            <a:endParaRPr sz="1200">
              <a:latin typeface="Times New Roman"/>
              <a:cs typeface="Times New Roman"/>
            </a:endParaRPr>
          </a:p>
          <a:p>
            <a:pPr marL="1374140" lvl="2" indent="-227329">
              <a:lnSpc>
                <a:spcPct val="100000"/>
              </a:lnSpc>
              <a:buAutoNum type="alphaLcParenR"/>
              <a:tabLst>
                <a:tab pos="137414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Double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Horizontal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Axis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Turbine</a:t>
            </a:r>
            <a:endParaRPr sz="12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635"/>
              </a:spcBef>
              <a:buClr>
                <a:srgbClr val="006FC0"/>
              </a:buClr>
              <a:buFont typeface="Times New Roman"/>
              <a:buAutoNum type="alphaLcParenR"/>
            </a:pPr>
            <a:endParaRPr sz="1200">
              <a:latin typeface="Times New Roman"/>
              <a:cs typeface="Times New Roman"/>
            </a:endParaRPr>
          </a:p>
          <a:p>
            <a:pPr marL="1374775" lvl="2" indent="-227965">
              <a:lnSpc>
                <a:spcPct val="100000"/>
              </a:lnSpc>
              <a:buAutoNum type="alphaLcParenR"/>
              <a:tabLst>
                <a:tab pos="1374775" algn="l"/>
              </a:tabLst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Multiple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Horizontal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Axis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Turbine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200">
              <a:latin typeface="Times New Roman"/>
              <a:cs typeface="Times New Roman"/>
            </a:endParaRPr>
          </a:p>
          <a:p>
            <a:pPr marL="868680" indent="-227965">
              <a:lnSpc>
                <a:spcPct val="100000"/>
              </a:lnSpc>
              <a:buAutoNum type="alphaLcParenR"/>
              <a:tabLst>
                <a:tab pos="868680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Single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Blade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Horizontal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Axis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Wind</a:t>
            </a:r>
            <a:r>
              <a:rPr sz="1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Turbine:</a:t>
            </a:r>
            <a:endParaRPr sz="1200">
              <a:latin typeface="Times New Roman"/>
              <a:cs typeface="Times New Roman"/>
            </a:endParaRPr>
          </a:p>
          <a:p>
            <a:pPr marL="869315" marR="5080" indent="514984">
              <a:lnSpc>
                <a:spcPct val="238300"/>
              </a:lnSpc>
              <a:spcBef>
                <a:spcPts val="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also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known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Mono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Blade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Horizontal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Axis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Turbine.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consists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long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blade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around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10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mounted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hub.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Single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Blade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balanced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Times New Roman"/>
              <a:cs typeface="Times New Roman"/>
            </a:endParaRPr>
          </a:p>
          <a:p>
            <a:pPr marL="869315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using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weigh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arm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shown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diagram 4.4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(a).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200">
              <a:latin typeface="Times New Roman"/>
              <a:cs typeface="Times New Roman"/>
            </a:endParaRPr>
          </a:p>
          <a:p>
            <a:pPr marL="868044" indent="-227329">
              <a:lnSpc>
                <a:spcPct val="100000"/>
              </a:lnSpc>
              <a:buAutoNum type="alphaLcParenR" startAt="2"/>
              <a:tabLst>
                <a:tab pos="868044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Double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Horizontal</a:t>
            </a:r>
            <a:r>
              <a:rPr sz="12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Axis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Wind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Turbine: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0650" y="914400"/>
            <a:ext cx="3665854" cy="292607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0222" y="889761"/>
            <a:ext cx="5327650" cy="1964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type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turbine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has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two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blades mounted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hum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shown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fig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4.4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(b).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C00000"/>
                </a:solidFill>
                <a:latin typeface="Calibri"/>
                <a:cs typeface="Calibri"/>
              </a:rPr>
              <a:t>c)</a:t>
            </a:r>
            <a:r>
              <a:rPr sz="1100" b="1" spc="24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Multiple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Horizontal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Axis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Wind</a:t>
            </a:r>
            <a:r>
              <a:rPr sz="1200" b="1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C00000"/>
                </a:solidFill>
                <a:latin typeface="Calibri"/>
                <a:cs typeface="Calibri"/>
              </a:rPr>
              <a:t>Turbine: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12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type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turbine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many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blades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mounted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hub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shown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fig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1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4.4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(c).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2860" y="5289042"/>
            <a:ext cx="5932805" cy="5912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599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Figure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4.4</a:t>
            </a:r>
            <a:r>
              <a:rPr sz="12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(a)</a:t>
            </a:r>
            <a:r>
              <a:rPr sz="1200" b="1" spc="10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6F2F9F"/>
                </a:solidFill>
                <a:latin typeface="Calibri"/>
                <a:cs typeface="Calibri"/>
              </a:rPr>
              <a:t>Single</a:t>
            </a:r>
            <a:r>
              <a:rPr sz="1100" b="1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6F2F9F"/>
                </a:solidFill>
                <a:latin typeface="Calibri"/>
                <a:cs typeface="Calibri"/>
              </a:rPr>
              <a:t>blade</a:t>
            </a:r>
            <a:r>
              <a:rPr sz="1100" b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6F2F9F"/>
                </a:solidFill>
                <a:latin typeface="Calibri"/>
                <a:cs typeface="Calibri"/>
              </a:rPr>
              <a:t>HAWT</a:t>
            </a:r>
            <a:r>
              <a:rPr sz="1100" b="1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6F2F9F"/>
                </a:solidFill>
                <a:latin typeface="Calibri"/>
                <a:cs typeface="Calibri"/>
              </a:rPr>
              <a:t>;(b)</a:t>
            </a:r>
            <a:r>
              <a:rPr sz="1100" b="1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6F2F9F"/>
                </a:solidFill>
                <a:latin typeface="Calibri"/>
                <a:cs typeface="Calibri"/>
              </a:rPr>
              <a:t>Double</a:t>
            </a:r>
            <a:r>
              <a:rPr sz="1100" b="1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6F2F9F"/>
                </a:solidFill>
                <a:latin typeface="Calibri"/>
                <a:cs typeface="Calibri"/>
              </a:rPr>
              <a:t>blade</a:t>
            </a:r>
            <a:r>
              <a:rPr sz="1100" b="1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6F2F9F"/>
                </a:solidFill>
                <a:latin typeface="Calibri"/>
                <a:cs typeface="Calibri"/>
              </a:rPr>
              <a:t>HAWT;(c)</a:t>
            </a:r>
            <a:r>
              <a:rPr sz="1100" b="1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6F2F9F"/>
                </a:solidFill>
                <a:latin typeface="Calibri"/>
                <a:cs typeface="Calibri"/>
              </a:rPr>
              <a:t>Multiple</a:t>
            </a:r>
            <a:r>
              <a:rPr sz="1100" b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6F2F9F"/>
                </a:solidFill>
                <a:latin typeface="Calibri"/>
                <a:cs typeface="Calibri"/>
              </a:rPr>
              <a:t>blade</a:t>
            </a:r>
            <a:r>
              <a:rPr sz="1100" b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100" b="1" spc="-20" dirty="0">
                <a:solidFill>
                  <a:srgbClr val="6F2F9F"/>
                </a:solidFill>
                <a:latin typeface="Calibri"/>
                <a:cs typeface="Calibri"/>
              </a:rPr>
              <a:t>HAWT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endParaRPr sz="1100">
              <a:latin typeface="Calibri"/>
              <a:cs typeface="Calibri"/>
            </a:endParaRPr>
          </a:p>
          <a:p>
            <a:pPr marL="594360" indent="-227965">
              <a:lnSpc>
                <a:spcPct val="100000"/>
              </a:lnSpc>
              <a:buFont typeface="Times New Roman"/>
              <a:buAutoNum type="alphaLcParenR" startAt="4"/>
              <a:tabLst>
                <a:tab pos="594360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Advantages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HAWT </a:t>
            </a:r>
            <a:r>
              <a:rPr sz="1200" spc="-50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5"/>
              </a:spcBef>
              <a:buClr>
                <a:srgbClr val="C00000"/>
              </a:buClr>
              <a:buFont typeface="Times New Roman"/>
              <a:buAutoNum type="alphaLcParenR" startAt="4"/>
            </a:pPr>
            <a:endParaRPr sz="1200">
              <a:latin typeface="Times New Roman"/>
              <a:cs typeface="Times New Roman"/>
            </a:endParaRPr>
          </a:p>
          <a:p>
            <a:pPr marL="1052195" lvl="1" indent="-311150">
              <a:lnSpc>
                <a:spcPct val="100000"/>
              </a:lnSpc>
              <a:buAutoNum type="romanLcPeriod"/>
              <a:tabLst>
                <a:tab pos="105219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high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efficiency.</a:t>
            </a:r>
            <a:endParaRPr sz="1200">
              <a:latin typeface="Times New Roman"/>
              <a:cs typeface="Times New Roman"/>
            </a:endParaRPr>
          </a:p>
          <a:p>
            <a:pPr marL="1052195" marR="299720" lvl="1" indent="-353695">
              <a:lnSpc>
                <a:spcPct val="240000"/>
              </a:lnSpc>
              <a:buAutoNum type="romanLcPeriod"/>
              <a:tabLst>
                <a:tab pos="105219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faces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maximum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 that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turbine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collects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maximum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amount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wind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energy.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35"/>
              </a:spcBef>
              <a:buClr>
                <a:srgbClr val="006FC0"/>
              </a:buClr>
              <a:buFont typeface="Times New Roman"/>
              <a:buAutoNum type="romanLcPeriod"/>
            </a:pPr>
            <a:endParaRPr sz="1200">
              <a:latin typeface="Times New Roman"/>
              <a:cs typeface="Times New Roman"/>
            </a:endParaRPr>
          </a:p>
          <a:p>
            <a:pPr marL="1052195" lvl="1" indent="-396240">
              <a:lnSpc>
                <a:spcPct val="100000"/>
              </a:lnSpc>
              <a:spcBef>
                <a:spcPts val="5"/>
              </a:spcBef>
              <a:buAutoNum type="romanLcPeriod"/>
              <a:tabLst>
                <a:tab pos="105219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HAWT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less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vibration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occurs.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Times New Roman"/>
              <a:cs typeface="Times New Roman"/>
            </a:endParaRPr>
          </a:p>
          <a:p>
            <a:pPr marL="366395" indent="-353695">
              <a:lnSpc>
                <a:spcPct val="100000"/>
              </a:lnSpc>
              <a:buAutoNum type="romanLcPeriod" startAt="2"/>
              <a:tabLst>
                <a:tab pos="366395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Vertical</a:t>
            </a:r>
            <a:r>
              <a:rPr sz="12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Axis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Wind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Turbine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(VAWT)</a:t>
            </a:r>
            <a:r>
              <a:rPr sz="12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478790" marR="5080" indent="457200">
              <a:lnSpc>
                <a:spcPts val="3460"/>
              </a:lnSpc>
              <a:spcBef>
                <a:spcPts val="42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turbine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whose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axis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rotation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blade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perpendicular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direction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wind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called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vertical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axis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turbine.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200">
              <a:latin typeface="Times New Roman"/>
              <a:cs typeface="Times New Roman"/>
            </a:endParaRPr>
          </a:p>
          <a:p>
            <a:pPr marL="594360" lvl="1" indent="-227965">
              <a:lnSpc>
                <a:spcPct val="100000"/>
              </a:lnSpc>
              <a:buFont typeface="Times New Roman"/>
              <a:buAutoNum type="alphaLcParenR" startAt="5"/>
              <a:tabLst>
                <a:tab pos="594360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Types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Vertical</a:t>
            </a:r>
            <a:r>
              <a:rPr sz="1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Axis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Wind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Turbine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(VAWT) </a:t>
            </a:r>
            <a:r>
              <a:rPr sz="1200" spc="-50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10"/>
              </a:spcBef>
              <a:buClr>
                <a:srgbClr val="C00000"/>
              </a:buClr>
              <a:buFont typeface="Times New Roman"/>
              <a:buAutoNum type="alphaLcParenR" startAt="5"/>
            </a:pPr>
            <a:endParaRPr sz="1200">
              <a:latin typeface="Times New Roman"/>
              <a:cs typeface="Times New Roman"/>
            </a:endParaRPr>
          </a:p>
          <a:p>
            <a:pPr marL="518795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 consist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two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types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Times New Roman"/>
              <a:cs typeface="Times New Roman"/>
            </a:endParaRPr>
          </a:p>
          <a:p>
            <a:pPr marL="877569" lvl="2" indent="-227965">
              <a:lnSpc>
                <a:spcPct val="100000"/>
              </a:lnSpc>
              <a:buAutoNum type="alphaLcParenR"/>
              <a:tabLst>
                <a:tab pos="877569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Savonius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turbine</a:t>
            </a:r>
            <a:endParaRPr sz="12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635"/>
              </a:spcBef>
              <a:buClr>
                <a:srgbClr val="006FC0"/>
              </a:buClr>
              <a:buFont typeface="Times New Roman"/>
              <a:buAutoNum type="alphaLcParenR"/>
            </a:pPr>
            <a:endParaRPr sz="1200">
              <a:latin typeface="Times New Roman"/>
              <a:cs typeface="Times New Roman"/>
            </a:endParaRPr>
          </a:p>
          <a:p>
            <a:pPr marL="876935" lvl="2" indent="-227329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87693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Darrieus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type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turbine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1200">
              <a:latin typeface="Times New Roman"/>
              <a:cs typeface="Times New Roman"/>
            </a:endParaRPr>
          </a:p>
          <a:p>
            <a:pPr marL="421005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a)</a:t>
            </a:r>
            <a:r>
              <a:rPr sz="1200" b="1" spc="4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Savonius type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VAWT: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90700" y="3109467"/>
            <a:ext cx="4997450" cy="1938655"/>
            <a:chOff x="1790700" y="3109467"/>
            <a:chExt cx="4997450" cy="19386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0700" y="3109467"/>
              <a:ext cx="3258877" cy="19385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4284" y="3203574"/>
              <a:ext cx="1713864" cy="18441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0222" y="892809"/>
            <a:ext cx="532574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11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6FC0"/>
                </a:solidFill>
                <a:latin typeface="Calibri"/>
                <a:cs typeface="Calibri"/>
              </a:rPr>
              <a:t>Savonius</a:t>
            </a:r>
            <a:r>
              <a:rPr sz="11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6FC0"/>
                </a:solidFill>
                <a:latin typeface="Calibri"/>
                <a:cs typeface="Calibri"/>
              </a:rPr>
              <a:t>turbine</a:t>
            </a:r>
            <a:r>
              <a:rPr sz="11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sz="11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6FC0"/>
                </a:solidFill>
                <a:latin typeface="Calibri"/>
                <a:cs typeface="Calibri"/>
              </a:rPr>
              <a:t>S-shaped</a:t>
            </a:r>
            <a:r>
              <a:rPr sz="11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6FC0"/>
                </a:solidFill>
                <a:latin typeface="Calibri"/>
                <a:cs typeface="Calibri"/>
              </a:rPr>
              <a:t>if</a:t>
            </a:r>
            <a:r>
              <a:rPr sz="11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6FC0"/>
                </a:solidFill>
                <a:latin typeface="Calibri"/>
                <a:cs typeface="Calibri"/>
              </a:rPr>
              <a:t>viewed</a:t>
            </a:r>
            <a:r>
              <a:rPr sz="11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6FC0"/>
                </a:solidFill>
                <a:latin typeface="Calibri"/>
                <a:cs typeface="Calibri"/>
              </a:rPr>
              <a:t>from</a:t>
            </a:r>
            <a:r>
              <a:rPr sz="11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6FC0"/>
                </a:solidFill>
                <a:latin typeface="Calibri"/>
                <a:cs typeface="Calibri"/>
              </a:rPr>
              <a:t>above.</a:t>
            </a:r>
            <a:r>
              <a:rPr sz="11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consists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two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half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cylinder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7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facing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opposite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6FC0"/>
                </a:solidFill>
                <a:latin typeface="Calibri"/>
                <a:cs typeface="Calibri"/>
              </a:rPr>
              <a:t>directions</a:t>
            </a:r>
            <a:r>
              <a:rPr sz="1100" spc="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shown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fig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4.5.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1622" y="5691378"/>
            <a:ext cx="5565140" cy="1958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209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 4.5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Savonius</a:t>
            </a:r>
            <a:r>
              <a:rPr sz="12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Type</a:t>
            </a:r>
            <a:r>
              <a:rPr sz="12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VAWT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b)</a:t>
            </a:r>
            <a:r>
              <a:rPr sz="1200" b="1" spc="3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Darrieus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Wind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Turbine: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1200">
              <a:latin typeface="Times New Roman"/>
              <a:cs typeface="Times New Roman"/>
            </a:endParaRPr>
          </a:p>
          <a:p>
            <a:pPr marL="241300" indent="286385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3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Darrieus</a:t>
            </a:r>
            <a:r>
              <a:rPr sz="1200" spc="4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turbine</a:t>
            </a:r>
            <a:r>
              <a:rPr sz="1200" spc="4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3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4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most</a:t>
            </a:r>
            <a:r>
              <a:rPr sz="1200" spc="4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famous</a:t>
            </a:r>
            <a:r>
              <a:rPr sz="1200" spc="4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vertical</a:t>
            </a:r>
            <a:r>
              <a:rPr sz="1200" spc="3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axis</a:t>
            </a:r>
            <a:r>
              <a:rPr sz="1200" spc="4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4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turbine.</a:t>
            </a:r>
            <a:r>
              <a:rPr sz="1200" spc="4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4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endParaRPr sz="1200">
              <a:latin typeface="Times New Roman"/>
              <a:cs typeface="Times New Roman"/>
            </a:endParaRPr>
          </a:p>
          <a:p>
            <a:pPr marL="241300" marR="5080">
              <a:lnSpc>
                <a:spcPct val="238499"/>
              </a:lnSpc>
              <a:spcBef>
                <a:spcPts val="2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characterized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C-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shaped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rotor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blades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which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give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eggbeater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appearance.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is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normally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built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two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three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blades.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74189" y="11175872"/>
            <a:ext cx="2267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Figure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4.6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: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Darrieus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Type 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VAWT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7743" y="1799717"/>
            <a:ext cx="4605736" cy="36576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62100" y="7979933"/>
            <a:ext cx="5176520" cy="29533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06089" y="889761"/>
            <a:ext cx="1761489" cy="774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CHAPTER-</a:t>
            </a:r>
            <a:r>
              <a:rPr sz="1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35"/>
              </a:spcBef>
            </a:pP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BASICS</a:t>
            </a:r>
            <a:r>
              <a:rPr sz="1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ENERGY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1966086"/>
            <a:ext cx="5972175" cy="788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lvl="1" indent="-23114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3840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Energy:</a:t>
            </a:r>
            <a:r>
              <a:rPr sz="12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  <a:p>
            <a:pPr marL="12700" marR="5080" indent="914400">
              <a:lnSpc>
                <a:spcPct val="191700"/>
              </a:lnSpc>
              <a:spcBef>
                <a:spcPts val="96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body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its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capacity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do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work.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measured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total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amount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of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work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that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 body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do.</a:t>
            </a:r>
            <a:endParaRPr sz="1200">
              <a:latin typeface="Times New Roman"/>
              <a:cs typeface="Times New Roman"/>
            </a:endParaRPr>
          </a:p>
          <a:p>
            <a:pPr marL="469265" lvl="2" indent="-227965">
              <a:lnSpc>
                <a:spcPct val="100000"/>
              </a:lnSpc>
              <a:spcBef>
                <a:spcPts val="1340"/>
              </a:spcBef>
              <a:buFont typeface="Wingdings"/>
              <a:buChar char=""/>
              <a:tabLst>
                <a:tab pos="469265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Different</a:t>
            </a:r>
            <a:r>
              <a:rPr sz="1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forms</a:t>
            </a:r>
            <a:r>
              <a:rPr sz="12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energy:-</a:t>
            </a:r>
            <a:endParaRPr sz="1200">
              <a:latin typeface="Times New Roman"/>
              <a:cs typeface="Times New Roman"/>
            </a:endParaRPr>
          </a:p>
          <a:p>
            <a:pPr marL="869315" lvl="3" indent="-307975">
              <a:lnSpc>
                <a:spcPct val="100000"/>
              </a:lnSpc>
              <a:spcBef>
                <a:spcPts val="1300"/>
              </a:spcBef>
              <a:buAutoNum type="romanLcPeriod"/>
              <a:tabLst>
                <a:tab pos="869315" algn="l"/>
              </a:tabLst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Electrical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endParaRPr sz="1200">
              <a:latin typeface="Times New Roman"/>
              <a:cs typeface="Times New Roman"/>
            </a:endParaRPr>
          </a:p>
          <a:p>
            <a:pPr marL="869315" lvl="3" indent="-350520">
              <a:lnSpc>
                <a:spcPct val="100000"/>
              </a:lnSpc>
              <a:spcBef>
                <a:spcPts val="1320"/>
              </a:spcBef>
              <a:buAutoNum type="romanLcPeriod"/>
              <a:tabLst>
                <a:tab pos="869315" algn="l"/>
              </a:tabLst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Mechanical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(kinetic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potential)</a:t>
            </a:r>
            <a:endParaRPr sz="1200">
              <a:latin typeface="Times New Roman"/>
              <a:cs typeface="Times New Roman"/>
            </a:endParaRPr>
          </a:p>
          <a:p>
            <a:pPr marL="869315" lvl="3" indent="-393065">
              <a:lnSpc>
                <a:spcPct val="100000"/>
              </a:lnSpc>
              <a:spcBef>
                <a:spcPts val="1320"/>
              </a:spcBef>
              <a:buAutoNum type="romanLcPeriod"/>
              <a:tabLst>
                <a:tab pos="869315" algn="l"/>
              </a:tabLst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Chemical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endParaRPr sz="1200">
              <a:latin typeface="Times New Roman"/>
              <a:cs typeface="Times New Roman"/>
            </a:endParaRPr>
          </a:p>
          <a:p>
            <a:pPr marL="869315" lvl="3" indent="-384175">
              <a:lnSpc>
                <a:spcPct val="100000"/>
              </a:lnSpc>
              <a:spcBef>
                <a:spcPts val="1325"/>
              </a:spcBef>
              <a:buAutoNum type="romanLcPeriod"/>
              <a:tabLst>
                <a:tab pos="86931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Energy(thermal)</a:t>
            </a:r>
            <a:endParaRPr sz="1200">
              <a:latin typeface="Times New Roman"/>
              <a:cs typeface="Times New Roman"/>
            </a:endParaRPr>
          </a:p>
          <a:p>
            <a:pPr marL="869315" lvl="3" indent="-341630">
              <a:lnSpc>
                <a:spcPct val="100000"/>
              </a:lnSpc>
              <a:spcBef>
                <a:spcPts val="1320"/>
              </a:spcBef>
              <a:buAutoNum type="romanLcPeriod"/>
              <a:tabLst>
                <a:tab pos="86931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Nuclear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endParaRPr sz="1200">
              <a:latin typeface="Times New Roman"/>
              <a:cs typeface="Times New Roman"/>
            </a:endParaRPr>
          </a:p>
          <a:p>
            <a:pPr marL="869315" lvl="3" indent="-384175">
              <a:lnSpc>
                <a:spcPct val="100000"/>
              </a:lnSpc>
              <a:spcBef>
                <a:spcPts val="1320"/>
              </a:spcBef>
              <a:buAutoNum type="romanLcPeriod"/>
              <a:tabLst>
                <a:tab pos="869315" algn="l"/>
              </a:tabLst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Light(radiant)</a:t>
            </a:r>
            <a:endParaRPr sz="1200">
              <a:latin typeface="Times New Roman"/>
              <a:cs typeface="Times New Roman"/>
            </a:endParaRPr>
          </a:p>
          <a:p>
            <a:pPr marL="869315">
              <a:lnSpc>
                <a:spcPct val="100000"/>
              </a:lnSpc>
              <a:spcBef>
                <a:spcPts val="1320"/>
              </a:spcBef>
            </a:pPr>
            <a:r>
              <a:rPr sz="1200" dirty="0">
                <a:solidFill>
                  <a:srgbClr val="974705"/>
                </a:solidFill>
                <a:latin typeface="Times New Roman"/>
                <a:cs typeface="Times New Roman"/>
              </a:rPr>
              <a:t>The</a:t>
            </a:r>
            <a:r>
              <a:rPr sz="1200" spc="-20" dirty="0">
                <a:solidFill>
                  <a:srgbClr val="97470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974705"/>
                </a:solidFill>
                <a:latin typeface="Times New Roman"/>
                <a:cs typeface="Times New Roman"/>
              </a:rPr>
              <a:t>S.I</a:t>
            </a:r>
            <a:r>
              <a:rPr sz="1200" spc="-5" dirty="0">
                <a:solidFill>
                  <a:srgbClr val="97470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974705"/>
                </a:solidFill>
                <a:latin typeface="Times New Roman"/>
                <a:cs typeface="Times New Roman"/>
              </a:rPr>
              <a:t>unit</a:t>
            </a:r>
            <a:r>
              <a:rPr sz="1200" spc="-10" dirty="0">
                <a:solidFill>
                  <a:srgbClr val="97470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974705"/>
                </a:solidFill>
                <a:latin typeface="Times New Roman"/>
                <a:cs typeface="Times New Roman"/>
              </a:rPr>
              <a:t>of</a:t>
            </a:r>
            <a:r>
              <a:rPr sz="1200" spc="-45" dirty="0">
                <a:solidFill>
                  <a:srgbClr val="97470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974705"/>
                </a:solidFill>
                <a:latin typeface="Times New Roman"/>
                <a:cs typeface="Times New Roman"/>
              </a:rPr>
              <a:t>energy</a:t>
            </a:r>
            <a:r>
              <a:rPr sz="1200" spc="-10" dirty="0">
                <a:solidFill>
                  <a:srgbClr val="97470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974705"/>
                </a:solidFill>
                <a:latin typeface="Times New Roman"/>
                <a:cs typeface="Times New Roman"/>
              </a:rPr>
              <a:t>is</a:t>
            </a:r>
            <a:r>
              <a:rPr sz="1200" spc="-20" dirty="0">
                <a:solidFill>
                  <a:srgbClr val="97470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974705"/>
                </a:solidFill>
                <a:latin typeface="Times New Roman"/>
                <a:cs typeface="Times New Roman"/>
              </a:rPr>
              <a:t>Joule</a:t>
            </a:r>
            <a:r>
              <a:rPr sz="1200" spc="-15" dirty="0">
                <a:solidFill>
                  <a:srgbClr val="97470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974705"/>
                </a:solidFill>
                <a:latin typeface="Times New Roman"/>
                <a:cs typeface="Times New Roman"/>
              </a:rPr>
              <a:t>or</a:t>
            </a:r>
            <a:r>
              <a:rPr sz="1200" spc="-5" dirty="0">
                <a:solidFill>
                  <a:srgbClr val="97470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974705"/>
                </a:solidFill>
                <a:latin typeface="Times New Roman"/>
                <a:cs typeface="Times New Roman"/>
              </a:rPr>
              <a:t>KJ</a:t>
            </a:r>
            <a:r>
              <a:rPr sz="1200" spc="-20" dirty="0">
                <a:solidFill>
                  <a:srgbClr val="97470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974705"/>
                </a:solidFill>
                <a:latin typeface="Times New Roman"/>
                <a:cs typeface="Times New Roman"/>
              </a:rPr>
              <a:t>or</a:t>
            </a:r>
            <a:r>
              <a:rPr sz="1200" spc="-10" dirty="0">
                <a:solidFill>
                  <a:srgbClr val="974705"/>
                </a:solidFill>
                <a:latin typeface="Times New Roman"/>
                <a:cs typeface="Times New Roman"/>
              </a:rPr>
              <a:t> Watt.h.</a:t>
            </a:r>
            <a:endParaRPr sz="1200">
              <a:latin typeface="Times New Roman"/>
              <a:cs typeface="Times New Roman"/>
            </a:endParaRPr>
          </a:p>
          <a:p>
            <a:pPr marL="243840" lvl="1" indent="-231140">
              <a:lnSpc>
                <a:spcPct val="100000"/>
              </a:lnSpc>
              <a:spcBef>
                <a:spcPts val="1345"/>
              </a:spcBef>
              <a:buAutoNum type="arabicPeriod" startAt="2"/>
              <a:tabLst>
                <a:tab pos="243840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Classification</a:t>
            </a:r>
            <a:r>
              <a:rPr sz="1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Energy:-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200">
              <a:latin typeface="Times New Roman"/>
              <a:cs typeface="Times New Roman"/>
            </a:endParaRPr>
          </a:p>
          <a:p>
            <a:pPr marL="927100" indent="-34163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9271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Primary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sources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44"/>
              </a:spcBef>
              <a:buClr>
                <a:srgbClr val="006FC0"/>
              </a:buClr>
              <a:buFont typeface="Times New Roman"/>
              <a:buAutoNum type="arabicPeriod"/>
            </a:pPr>
            <a:endParaRPr sz="1200">
              <a:latin typeface="Times New Roman"/>
              <a:cs typeface="Times New Roman"/>
            </a:endParaRPr>
          </a:p>
          <a:p>
            <a:pPr marL="927100" indent="-341630">
              <a:lnSpc>
                <a:spcPct val="100000"/>
              </a:lnSpc>
              <a:buAutoNum type="arabicPeriod"/>
              <a:tabLst>
                <a:tab pos="9271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Secondary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sources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Primary</a:t>
            </a:r>
            <a:r>
              <a:rPr sz="12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Energy</a:t>
            </a:r>
            <a:r>
              <a:rPr sz="12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sources</a:t>
            </a:r>
            <a:r>
              <a:rPr sz="12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25"/>
              </a:spcBef>
              <a:buClr>
                <a:srgbClr val="C00000"/>
              </a:buClr>
              <a:buFont typeface="Times New Roman"/>
              <a:buAutoNum type="arabicPeriod"/>
            </a:pPr>
            <a:endParaRPr sz="1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sources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which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directly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they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appear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nature.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25"/>
              </a:spcBef>
            </a:pPr>
            <a:endParaRPr sz="1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Example:</a:t>
            </a:r>
            <a:r>
              <a:rPr sz="12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-</a:t>
            </a:r>
            <a:r>
              <a:rPr sz="12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wood,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coal,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oil,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natural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etc.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75"/>
              </a:spcBef>
            </a:pP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AutoNum type="arabicPeriod" startAt="2"/>
              <a:tabLst>
                <a:tab pos="469900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Secondary</a:t>
            </a:r>
            <a:r>
              <a:rPr sz="1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Energy</a:t>
            </a:r>
            <a:r>
              <a:rPr sz="1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sources</a:t>
            </a:r>
            <a:r>
              <a:rPr sz="1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25"/>
              </a:spcBef>
            </a:pPr>
            <a:endParaRPr sz="1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These</a:t>
            </a:r>
            <a:r>
              <a:rPr sz="1200" spc="4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sources</a:t>
            </a:r>
            <a:r>
              <a:rPr sz="1200" spc="4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4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4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derive</a:t>
            </a:r>
            <a:r>
              <a:rPr sz="1200" spc="4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4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transformation</a:t>
            </a:r>
            <a:r>
              <a:rPr sz="1200" spc="4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4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primary</a:t>
            </a:r>
            <a:r>
              <a:rPr sz="1200" spc="40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4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Sources.</a:t>
            </a:r>
            <a:endParaRPr sz="1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320"/>
              </a:spcBef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Example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:-</a:t>
            </a:r>
            <a:r>
              <a:rPr sz="12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petrol,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that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derives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treatment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crude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oil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etc.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9761"/>
            <a:ext cx="5928995" cy="5906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5470" indent="-228600">
              <a:lnSpc>
                <a:spcPct val="100000"/>
              </a:lnSpc>
              <a:spcBef>
                <a:spcPts val="100"/>
              </a:spcBef>
              <a:buFont typeface="Times New Roman"/>
              <a:buAutoNum type="alphaLcParenR" startAt="6"/>
              <a:tabLst>
                <a:tab pos="585470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Advantages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VAWT </a:t>
            </a:r>
            <a:r>
              <a:rPr sz="1200" spc="-50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  <a:buClr>
                <a:srgbClr val="C00000"/>
              </a:buClr>
              <a:buFont typeface="Times New Roman"/>
              <a:buAutoNum type="alphaLcParenR" startAt="6"/>
            </a:pPr>
            <a:endParaRPr sz="1200">
              <a:latin typeface="Times New Roman"/>
              <a:cs typeface="Times New Roman"/>
            </a:endParaRPr>
          </a:p>
          <a:p>
            <a:pPr marL="926465" lvl="1" indent="-227965">
              <a:lnSpc>
                <a:spcPct val="100000"/>
              </a:lnSpc>
              <a:buFont typeface="Times New Roman"/>
              <a:buAutoNum type="alphaLcParenR"/>
              <a:tabLst>
                <a:tab pos="926465" algn="l"/>
              </a:tabLst>
            </a:pP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VAWT</a:t>
            </a:r>
            <a:r>
              <a:rPr sz="12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system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lower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noise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during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operation.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10"/>
              </a:spcBef>
              <a:buClr>
                <a:srgbClr val="006FC0"/>
              </a:buClr>
              <a:buFont typeface="Times New Roman"/>
              <a:buAutoNum type="alphaLcParenR"/>
            </a:pPr>
            <a:endParaRPr sz="1200">
              <a:latin typeface="Times New Roman"/>
              <a:cs typeface="Times New Roman"/>
            </a:endParaRPr>
          </a:p>
          <a:p>
            <a:pPr marL="966469" lvl="1" indent="-267970">
              <a:lnSpc>
                <a:spcPct val="100000"/>
              </a:lnSpc>
              <a:buAutoNum type="alphaLcParenR"/>
              <a:tabLst>
                <a:tab pos="966469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may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designed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without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any</a:t>
            </a:r>
            <a:r>
              <a:rPr sz="12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starting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device.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40"/>
              </a:spcBef>
              <a:buClr>
                <a:srgbClr val="006FC0"/>
              </a:buClr>
              <a:buFont typeface="Times New Roman"/>
              <a:buAutoNum type="alphaLcParenR"/>
            </a:pPr>
            <a:endParaRPr sz="1200">
              <a:latin typeface="Times New Roman"/>
              <a:cs typeface="Times New Roman"/>
            </a:endParaRPr>
          </a:p>
          <a:p>
            <a:pPr marL="926465" lvl="1" indent="-227965">
              <a:lnSpc>
                <a:spcPct val="100000"/>
              </a:lnSpc>
              <a:buAutoNum type="alphaLcParenR"/>
              <a:tabLst>
                <a:tab pos="92646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Generator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kept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earth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easy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maintain.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35"/>
              </a:spcBef>
              <a:buClr>
                <a:srgbClr val="006FC0"/>
              </a:buClr>
              <a:buFont typeface="Times New Roman"/>
              <a:buAutoNum type="alphaLcParenR"/>
            </a:pPr>
            <a:endParaRPr sz="1200">
              <a:latin typeface="Times New Roman"/>
              <a:cs typeface="Times New Roman"/>
            </a:endParaRPr>
          </a:p>
          <a:p>
            <a:pPr marL="926465" lvl="1" indent="-227965">
              <a:lnSpc>
                <a:spcPct val="100000"/>
              </a:lnSpc>
              <a:buAutoNum type="alphaLcParenR"/>
              <a:tabLst>
                <a:tab pos="92646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Do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need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large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space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60"/>
              </a:spcBef>
              <a:buClr>
                <a:srgbClr val="006FC0"/>
              </a:buClr>
              <a:buFont typeface="Times New Roman"/>
              <a:buAutoNum type="alphaLcParenR"/>
            </a:pPr>
            <a:endParaRPr sz="1200">
              <a:latin typeface="Times New Roman"/>
              <a:cs typeface="Times New Roman"/>
            </a:endParaRPr>
          </a:p>
          <a:p>
            <a:pPr marL="584835" indent="-227965">
              <a:lnSpc>
                <a:spcPct val="100000"/>
              </a:lnSpc>
              <a:buFont typeface="Times New Roman"/>
              <a:buAutoNum type="alphaLcParenR" startAt="6"/>
              <a:tabLst>
                <a:tab pos="584835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Disadvantages</a:t>
            </a:r>
            <a:r>
              <a:rPr sz="1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VAWT: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90"/>
              </a:spcBef>
              <a:buClr>
                <a:srgbClr val="C00000"/>
              </a:buClr>
              <a:buFont typeface="Times New Roman"/>
              <a:buAutoNum type="alphaLcParenR" startAt="6"/>
            </a:pPr>
            <a:endParaRPr sz="1200">
              <a:latin typeface="Times New Roman"/>
              <a:cs typeface="Times New Roman"/>
            </a:endParaRPr>
          </a:p>
          <a:p>
            <a:pPr marL="1042035" lvl="1" indent="-227965">
              <a:lnSpc>
                <a:spcPct val="100000"/>
              </a:lnSpc>
              <a:buAutoNum type="alphaLcParenR"/>
              <a:tabLst>
                <a:tab pos="104203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VAWTs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may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need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guy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wires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hold it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up.</a:t>
            </a:r>
            <a:endParaRPr sz="1200">
              <a:latin typeface="Times New Roman"/>
              <a:cs typeface="Times New Roman"/>
            </a:endParaRPr>
          </a:p>
          <a:p>
            <a:pPr marL="1042669" marR="96520" lvl="1" indent="-228600">
              <a:lnSpc>
                <a:spcPct val="240000"/>
              </a:lnSpc>
              <a:buAutoNum type="alphaLcParenR"/>
              <a:tabLst>
                <a:tab pos="1042669" algn="l"/>
                <a:tab pos="108267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	They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have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relative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high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vibration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because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air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flow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near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ground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creates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turbulent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flow.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40"/>
              </a:spcBef>
              <a:buClr>
                <a:srgbClr val="006FC0"/>
              </a:buClr>
              <a:buFont typeface="Times New Roman"/>
              <a:buAutoNum type="alphaLcParenR"/>
            </a:pPr>
            <a:endParaRPr sz="1200">
              <a:latin typeface="Times New Roman"/>
              <a:cs typeface="Times New Roman"/>
            </a:endParaRPr>
          </a:p>
          <a:p>
            <a:pPr marL="1042035" lvl="1" indent="-227965">
              <a:lnSpc>
                <a:spcPct val="100000"/>
              </a:lnSpc>
              <a:buAutoNum type="alphaLcParenR"/>
              <a:tabLst>
                <a:tab pos="104203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compared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horizontal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axis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turbines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VAWT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very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less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efficient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4.5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Electricity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Generation</a:t>
            </a:r>
            <a:r>
              <a:rPr sz="1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from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Wind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Energy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469900" marR="5080" indent="457200">
              <a:lnSpc>
                <a:spcPts val="3460"/>
              </a:lnSpc>
              <a:spcBef>
                <a:spcPts val="24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turbines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convert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kinetic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into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mechanical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power.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This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mechanical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converted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into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electric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using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generator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shown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fig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4.7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below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block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diagram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shown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fig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4.8.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16735" y="9749155"/>
            <a:ext cx="4831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Figure</a:t>
            </a:r>
            <a:r>
              <a:rPr sz="12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4.7: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Schematic</a:t>
            </a:r>
            <a:r>
              <a:rPr sz="1200" b="1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diagram</a:t>
            </a:r>
            <a:r>
              <a:rPr sz="12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of</a:t>
            </a:r>
            <a:r>
              <a:rPr sz="12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Electricity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generation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from</a:t>
            </a:r>
            <a:r>
              <a:rPr sz="12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wind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energy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6735" y="11502338"/>
            <a:ext cx="4538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Figure</a:t>
            </a:r>
            <a:r>
              <a:rPr sz="12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4.8:</a:t>
            </a:r>
            <a:r>
              <a:rPr sz="12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Block</a:t>
            </a:r>
            <a:r>
              <a:rPr sz="1200" b="1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diagram</a:t>
            </a:r>
            <a:r>
              <a:rPr sz="12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of</a:t>
            </a:r>
            <a:r>
              <a:rPr sz="12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Electricity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generation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from</a:t>
            </a:r>
            <a:r>
              <a:rPr sz="12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wind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energy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1262" y="7047992"/>
            <a:ext cx="3867772" cy="243776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47164" y="10219690"/>
            <a:ext cx="723265" cy="4051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5250" marR="301625">
              <a:lnSpc>
                <a:spcPct val="112500"/>
              </a:lnSpc>
              <a:spcBef>
                <a:spcPts val="275"/>
              </a:spcBef>
            </a:pPr>
            <a:r>
              <a:rPr sz="800" spc="-20" dirty="0">
                <a:latin typeface="Calibri"/>
                <a:cs typeface="Calibri"/>
              </a:rPr>
              <a:t>Wind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Turbine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08170" y="10936605"/>
            <a:ext cx="723265" cy="4051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390"/>
              </a:spcBef>
            </a:pPr>
            <a:r>
              <a:rPr sz="800" spc="-10" dirty="0">
                <a:latin typeface="Calibri"/>
                <a:cs typeface="Calibri"/>
              </a:rPr>
              <a:t>Controller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52750" y="10219690"/>
            <a:ext cx="723265" cy="4051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5885" marR="203200">
              <a:lnSpc>
                <a:spcPct val="112500"/>
              </a:lnSpc>
              <a:spcBef>
                <a:spcPts val="275"/>
              </a:spcBef>
            </a:pPr>
            <a:r>
              <a:rPr sz="800" spc="-10" dirty="0">
                <a:latin typeface="Calibri"/>
                <a:cs typeface="Calibri"/>
              </a:rPr>
              <a:t>Gearing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&amp;coupling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58334" y="10219690"/>
            <a:ext cx="723265" cy="4051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95"/>
              </a:spcBef>
            </a:pPr>
            <a:r>
              <a:rPr sz="800" spc="-10" dirty="0">
                <a:latin typeface="Calibri"/>
                <a:cs typeface="Calibri"/>
              </a:rPr>
              <a:t>Generator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70429" y="10348594"/>
            <a:ext cx="782320" cy="76200"/>
          </a:xfrm>
          <a:custGeom>
            <a:avLst/>
            <a:gdLst/>
            <a:ahLst/>
            <a:cxnLst/>
            <a:rect l="l" t="t" r="r" b="b"/>
            <a:pathLst>
              <a:path w="782319" h="76200">
                <a:moveTo>
                  <a:pt x="706119" y="0"/>
                </a:moveTo>
                <a:lnTo>
                  <a:pt x="706119" y="76199"/>
                </a:lnTo>
                <a:lnTo>
                  <a:pt x="769619" y="44449"/>
                </a:lnTo>
                <a:lnTo>
                  <a:pt x="718819" y="44449"/>
                </a:lnTo>
                <a:lnTo>
                  <a:pt x="718819" y="31749"/>
                </a:lnTo>
                <a:lnTo>
                  <a:pt x="769619" y="31749"/>
                </a:lnTo>
                <a:lnTo>
                  <a:pt x="706119" y="0"/>
                </a:lnTo>
                <a:close/>
              </a:path>
              <a:path w="782319" h="76200">
                <a:moveTo>
                  <a:pt x="706119" y="31749"/>
                </a:moveTo>
                <a:lnTo>
                  <a:pt x="0" y="31749"/>
                </a:lnTo>
                <a:lnTo>
                  <a:pt x="0" y="44449"/>
                </a:lnTo>
                <a:lnTo>
                  <a:pt x="706119" y="44449"/>
                </a:lnTo>
                <a:lnTo>
                  <a:pt x="706119" y="31749"/>
                </a:lnTo>
                <a:close/>
              </a:path>
              <a:path w="782319" h="76200">
                <a:moveTo>
                  <a:pt x="769619" y="31749"/>
                </a:moveTo>
                <a:lnTo>
                  <a:pt x="718819" y="31749"/>
                </a:lnTo>
                <a:lnTo>
                  <a:pt x="718819" y="44449"/>
                </a:lnTo>
                <a:lnTo>
                  <a:pt x="769619" y="44449"/>
                </a:lnTo>
                <a:lnTo>
                  <a:pt x="782319" y="38099"/>
                </a:lnTo>
                <a:lnTo>
                  <a:pt x="769619" y="31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76015" y="10348594"/>
            <a:ext cx="782320" cy="76200"/>
          </a:xfrm>
          <a:custGeom>
            <a:avLst/>
            <a:gdLst/>
            <a:ahLst/>
            <a:cxnLst/>
            <a:rect l="l" t="t" r="r" b="b"/>
            <a:pathLst>
              <a:path w="782320" h="76200">
                <a:moveTo>
                  <a:pt x="706120" y="0"/>
                </a:moveTo>
                <a:lnTo>
                  <a:pt x="706120" y="76199"/>
                </a:lnTo>
                <a:lnTo>
                  <a:pt x="769620" y="44449"/>
                </a:lnTo>
                <a:lnTo>
                  <a:pt x="718820" y="44449"/>
                </a:lnTo>
                <a:lnTo>
                  <a:pt x="718820" y="31749"/>
                </a:lnTo>
                <a:lnTo>
                  <a:pt x="769620" y="31749"/>
                </a:lnTo>
                <a:lnTo>
                  <a:pt x="706120" y="0"/>
                </a:lnTo>
                <a:close/>
              </a:path>
              <a:path w="782320" h="76200">
                <a:moveTo>
                  <a:pt x="706120" y="31749"/>
                </a:moveTo>
                <a:lnTo>
                  <a:pt x="0" y="31749"/>
                </a:lnTo>
                <a:lnTo>
                  <a:pt x="0" y="44449"/>
                </a:lnTo>
                <a:lnTo>
                  <a:pt x="706120" y="44449"/>
                </a:lnTo>
                <a:lnTo>
                  <a:pt x="706120" y="31749"/>
                </a:lnTo>
                <a:close/>
              </a:path>
              <a:path w="782320" h="76200">
                <a:moveTo>
                  <a:pt x="769620" y="31749"/>
                </a:moveTo>
                <a:lnTo>
                  <a:pt x="718820" y="31749"/>
                </a:lnTo>
                <a:lnTo>
                  <a:pt x="718820" y="44449"/>
                </a:lnTo>
                <a:lnTo>
                  <a:pt x="769620" y="44449"/>
                </a:lnTo>
                <a:lnTo>
                  <a:pt x="782320" y="38099"/>
                </a:lnTo>
                <a:lnTo>
                  <a:pt x="769620" y="31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5131434" y="10348594"/>
            <a:ext cx="832485" cy="718820"/>
            <a:chOff x="5131434" y="10348594"/>
            <a:chExt cx="832485" cy="718820"/>
          </a:xfrm>
        </p:grpSpPr>
        <p:sp>
          <p:nvSpPr>
            <p:cNvPr id="13" name="object 13"/>
            <p:cNvSpPr/>
            <p:nvPr/>
          </p:nvSpPr>
          <p:spPr>
            <a:xfrm>
              <a:off x="5181599" y="10348594"/>
              <a:ext cx="782320" cy="76200"/>
            </a:xfrm>
            <a:custGeom>
              <a:avLst/>
              <a:gdLst/>
              <a:ahLst/>
              <a:cxnLst/>
              <a:rect l="l" t="t" r="r" b="b"/>
              <a:pathLst>
                <a:path w="782320" h="76200">
                  <a:moveTo>
                    <a:pt x="706120" y="0"/>
                  </a:moveTo>
                  <a:lnTo>
                    <a:pt x="706120" y="76199"/>
                  </a:lnTo>
                  <a:lnTo>
                    <a:pt x="769620" y="44449"/>
                  </a:lnTo>
                  <a:lnTo>
                    <a:pt x="718820" y="44449"/>
                  </a:lnTo>
                  <a:lnTo>
                    <a:pt x="718820" y="31749"/>
                  </a:lnTo>
                  <a:lnTo>
                    <a:pt x="769620" y="31749"/>
                  </a:lnTo>
                  <a:lnTo>
                    <a:pt x="706120" y="0"/>
                  </a:lnTo>
                  <a:close/>
                </a:path>
                <a:path w="782320" h="76200">
                  <a:moveTo>
                    <a:pt x="706120" y="31749"/>
                  </a:moveTo>
                  <a:lnTo>
                    <a:pt x="0" y="31749"/>
                  </a:lnTo>
                  <a:lnTo>
                    <a:pt x="0" y="44449"/>
                  </a:lnTo>
                  <a:lnTo>
                    <a:pt x="706120" y="44449"/>
                  </a:lnTo>
                  <a:lnTo>
                    <a:pt x="706120" y="31749"/>
                  </a:lnTo>
                  <a:close/>
                </a:path>
                <a:path w="782320" h="76200">
                  <a:moveTo>
                    <a:pt x="769620" y="31749"/>
                  </a:moveTo>
                  <a:lnTo>
                    <a:pt x="718820" y="31749"/>
                  </a:lnTo>
                  <a:lnTo>
                    <a:pt x="718820" y="44449"/>
                  </a:lnTo>
                  <a:lnTo>
                    <a:pt x="769620" y="44449"/>
                  </a:lnTo>
                  <a:lnTo>
                    <a:pt x="782320" y="38099"/>
                  </a:lnTo>
                  <a:lnTo>
                    <a:pt x="769620" y="317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31434" y="10386694"/>
              <a:ext cx="601345" cy="675640"/>
            </a:xfrm>
            <a:custGeom>
              <a:avLst/>
              <a:gdLst/>
              <a:ahLst/>
              <a:cxnLst/>
              <a:rect l="l" t="t" r="r" b="b"/>
              <a:pathLst>
                <a:path w="601345" h="675640">
                  <a:moveTo>
                    <a:pt x="585469" y="0"/>
                  </a:moveTo>
                  <a:lnTo>
                    <a:pt x="601344" y="675639"/>
                  </a:lnTo>
                </a:path>
                <a:path w="601345" h="675640">
                  <a:moveTo>
                    <a:pt x="601344" y="675639"/>
                  </a:moveTo>
                  <a:lnTo>
                    <a:pt x="0" y="67563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901825" y="10624819"/>
            <a:ext cx="2506345" cy="498475"/>
            <a:chOff x="1901825" y="10624819"/>
            <a:chExt cx="2506345" cy="498475"/>
          </a:xfrm>
        </p:grpSpPr>
        <p:sp>
          <p:nvSpPr>
            <p:cNvPr id="16" name="object 16"/>
            <p:cNvSpPr/>
            <p:nvPr/>
          </p:nvSpPr>
          <p:spPr>
            <a:xfrm>
              <a:off x="1939925" y="11118214"/>
              <a:ext cx="2468245" cy="0"/>
            </a:xfrm>
            <a:custGeom>
              <a:avLst/>
              <a:gdLst/>
              <a:ahLst/>
              <a:cxnLst/>
              <a:rect l="l" t="t" r="r" b="b"/>
              <a:pathLst>
                <a:path w="2468245">
                  <a:moveTo>
                    <a:pt x="246824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01825" y="10624819"/>
              <a:ext cx="76200" cy="493395"/>
            </a:xfrm>
            <a:custGeom>
              <a:avLst/>
              <a:gdLst/>
              <a:ahLst/>
              <a:cxnLst/>
              <a:rect l="l" t="t" r="r" b="b"/>
              <a:pathLst>
                <a:path w="76200" h="493395">
                  <a:moveTo>
                    <a:pt x="44450" y="63499"/>
                  </a:moveTo>
                  <a:lnTo>
                    <a:pt x="31750" y="63499"/>
                  </a:lnTo>
                  <a:lnTo>
                    <a:pt x="31750" y="493394"/>
                  </a:lnTo>
                  <a:lnTo>
                    <a:pt x="44450" y="493394"/>
                  </a:lnTo>
                  <a:lnTo>
                    <a:pt x="44450" y="63499"/>
                  </a:lnTo>
                  <a:close/>
                </a:path>
                <a:path w="76200" h="493395">
                  <a:moveTo>
                    <a:pt x="38100" y="0"/>
                  </a:moveTo>
                  <a:lnTo>
                    <a:pt x="0" y="76199"/>
                  </a:lnTo>
                  <a:lnTo>
                    <a:pt x="31750" y="76199"/>
                  </a:lnTo>
                  <a:lnTo>
                    <a:pt x="3175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493395">
                  <a:moveTo>
                    <a:pt x="69850" y="63499"/>
                  </a:moveTo>
                  <a:lnTo>
                    <a:pt x="44450" y="63499"/>
                  </a:lnTo>
                  <a:lnTo>
                    <a:pt x="4445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986155" y="10348594"/>
            <a:ext cx="3422015" cy="925194"/>
            <a:chOff x="986155" y="10348594"/>
            <a:chExt cx="3422015" cy="925194"/>
          </a:xfrm>
        </p:grpSpPr>
        <p:sp>
          <p:nvSpPr>
            <p:cNvPr id="19" name="object 19"/>
            <p:cNvSpPr/>
            <p:nvPr/>
          </p:nvSpPr>
          <p:spPr>
            <a:xfrm>
              <a:off x="1232535" y="11268709"/>
              <a:ext cx="3175635" cy="0"/>
            </a:xfrm>
            <a:custGeom>
              <a:avLst/>
              <a:gdLst/>
              <a:ahLst/>
              <a:cxnLst/>
              <a:rect l="l" t="t" r="r" b="b"/>
              <a:pathLst>
                <a:path w="3175635">
                  <a:moveTo>
                    <a:pt x="317563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86155" y="10348594"/>
              <a:ext cx="461009" cy="920115"/>
            </a:xfrm>
            <a:custGeom>
              <a:avLst/>
              <a:gdLst/>
              <a:ahLst/>
              <a:cxnLst/>
              <a:rect l="l" t="t" r="r" b="b"/>
              <a:pathLst>
                <a:path w="461009" h="920115">
                  <a:moveTo>
                    <a:pt x="461010" y="38100"/>
                  </a:moveTo>
                  <a:lnTo>
                    <a:pt x="448310" y="31750"/>
                  </a:lnTo>
                  <a:lnTo>
                    <a:pt x="384810" y="0"/>
                  </a:lnTo>
                  <a:lnTo>
                    <a:pt x="384810" y="31750"/>
                  </a:lnTo>
                  <a:lnTo>
                    <a:pt x="0" y="31750"/>
                  </a:lnTo>
                  <a:lnTo>
                    <a:pt x="0" y="44450"/>
                  </a:lnTo>
                  <a:lnTo>
                    <a:pt x="243205" y="44450"/>
                  </a:lnTo>
                  <a:lnTo>
                    <a:pt x="208280" y="114300"/>
                  </a:lnTo>
                  <a:lnTo>
                    <a:pt x="240030" y="114300"/>
                  </a:lnTo>
                  <a:lnTo>
                    <a:pt x="240030" y="920115"/>
                  </a:lnTo>
                  <a:lnTo>
                    <a:pt x="252730" y="920115"/>
                  </a:lnTo>
                  <a:lnTo>
                    <a:pt x="252730" y="114300"/>
                  </a:lnTo>
                  <a:lnTo>
                    <a:pt x="284480" y="114300"/>
                  </a:lnTo>
                  <a:lnTo>
                    <a:pt x="278130" y="101600"/>
                  </a:lnTo>
                  <a:lnTo>
                    <a:pt x="249555" y="44450"/>
                  </a:lnTo>
                  <a:lnTo>
                    <a:pt x="384810" y="44450"/>
                  </a:lnTo>
                  <a:lnTo>
                    <a:pt x="384810" y="76200"/>
                  </a:lnTo>
                  <a:lnTo>
                    <a:pt x="448310" y="44450"/>
                  </a:lnTo>
                  <a:lnTo>
                    <a:pt x="46101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114415" y="10322559"/>
            <a:ext cx="914400" cy="22987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365"/>
              </a:spcBef>
            </a:pPr>
            <a:r>
              <a:rPr sz="1100" dirty="0">
                <a:latin typeface="Calibri"/>
                <a:cs typeface="Calibri"/>
              </a:rPr>
              <a:t>To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load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24504" y="10823575"/>
            <a:ext cx="450215" cy="2476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370"/>
              </a:spcBef>
            </a:pPr>
            <a:r>
              <a:rPr sz="800" spc="-10" dirty="0">
                <a:latin typeface="Calibri"/>
                <a:cs typeface="Calibri"/>
              </a:rPr>
              <a:t>Speed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1331721"/>
            <a:ext cx="5942965" cy="1028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303904" algn="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4.6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Classification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Wind</a:t>
            </a:r>
            <a:r>
              <a:rPr sz="12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Power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Plants: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1200">
              <a:latin typeface="Times New Roman"/>
              <a:cs typeface="Times New Roman"/>
            </a:endParaRPr>
          </a:p>
          <a:p>
            <a:pPr marL="228600" marR="3562985" indent="-228600" algn="r">
              <a:lnSpc>
                <a:spcPct val="100000"/>
              </a:lnSpc>
              <a:buFont typeface="Times New Roman"/>
              <a:buAutoNum type="arabicPeriod"/>
              <a:tabLst>
                <a:tab pos="228600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Based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on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axis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rotation: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5"/>
              </a:spcBef>
              <a:buClr>
                <a:srgbClr val="C00000"/>
              </a:buClr>
              <a:buFont typeface="Times New Roman"/>
              <a:buAutoNum type="arabicPeriod"/>
            </a:pPr>
            <a:endParaRPr sz="1200">
              <a:latin typeface="Times New Roman"/>
              <a:cs typeface="Times New Roman"/>
            </a:endParaRPr>
          </a:p>
          <a:p>
            <a:pPr marL="227965" marR="3352165" lvl="1" indent="-227965" algn="r">
              <a:lnSpc>
                <a:spcPct val="100000"/>
              </a:lnSpc>
              <a:buClr>
                <a:srgbClr val="C00000"/>
              </a:buClr>
              <a:buAutoNum type="alphaLcPeriod"/>
              <a:tabLst>
                <a:tab pos="22796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Horizontal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Axis</a:t>
            </a:r>
            <a:r>
              <a:rPr sz="1200" spc="2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turbine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35"/>
              </a:spcBef>
              <a:buClr>
                <a:srgbClr val="C00000"/>
              </a:buClr>
              <a:buFont typeface="Times New Roman"/>
              <a:buAutoNum type="alphaLcPeriod"/>
            </a:pPr>
            <a:endParaRPr sz="1200">
              <a:latin typeface="Times New Roman"/>
              <a:cs typeface="Times New Roman"/>
            </a:endParaRPr>
          </a:p>
          <a:p>
            <a:pPr marL="227965" marR="3550285" lvl="1" indent="-227965" algn="r">
              <a:lnSpc>
                <a:spcPct val="100000"/>
              </a:lnSpc>
              <a:buClr>
                <a:srgbClr val="C00000"/>
              </a:buClr>
              <a:buAutoNum type="alphaLcPeriod"/>
              <a:tabLst>
                <a:tab pos="227965" algn="l"/>
              </a:tabLst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Vertical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Axis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turbine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60"/>
              </a:spcBef>
              <a:buClr>
                <a:srgbClr val="C00000"/>
              </a:buClr>
              <a:buFont typeface="Times New Roman"/>
              <a:buAutoNum type="alphaLcPeriod"/>
            </a:pP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Font typeface="Times New Roman"/>
              <a:buAutoNum type="arabicPeriod"/>
              <a:tabLst>
                <a:tab pos="469900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Size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or</a:t>
            </a:r>
            <a:r>
              <a:rPr sz="1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Capacity of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Plant:</a:t>
            </a:r>
            <a:endParaRPr sz="1200">
              <a:latin typeface="Times New Roman"/>
              <a:cs typeface="Times New Roman"/>
            </a:endParaRPr>
          </a:p>
          <a:p>
            <a:pPr marL="698500" marR="257810" indent="-228600">
              <a:lnSpc>
                <a:spcPts val="3460"/>
              </a:lnSpc>
              <a:spcBef>
                <a:spcPts val="405"/>
              </a:spcBef>
              <a:buFont typeface="Times New Roman"/>
              <a:buAutoNum type="alphaLcParenR"/>
              <a:tabLst>
                <a:tab pos="698500" algn="l"/>
              </a:tabLst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Small</a:t>
            </a:r>
            <a:r>
              <a:rPr sz="12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wind</a:t>
            </a:r>
            <a:r>
              <a:rPr sz="12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power</a:t>
            </a:r>
            <a:r>
              <a:rPr sz="12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plant:</a:t>
            </a:r>
            <a:r>
              <a:rPr sz="12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These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having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 generation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capacity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10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50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Kw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having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rotor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diameter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turbine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1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15m.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0"/>
              </a:spcBef>
              <a:buClr>
                <a:srgbClr val="00AF50"/>
              </a:buClr>
              <a:buFont typeface="Times New Roman"/>
              <a:buAutoNum type="alphaLcParenR"/>
            </a:pPr>
            <a:endParaRPr sz="1200">
              <a:latin typeface="Times New Roman"/>
              <a:cs typeface="Times New Roman"/>
            </a:endParaRPr>
          </a:p>
          <a:p>
            <a:pPr marL="697230" indent="-227329">
              <a:lnSpc>
                <a:spcPct val="100000"/>
              </a:lnSpc>
              <a:buFont typeface="Times New Roman"/>
              <a:buAutoNum type="alphaLcParenR"/>
              <a:tabLst>
                <a:tab pos="697230" algn="l"/>
              </a:tabLst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Medium</a:t>
            </a:r>
            <a:r>
              <a:rPr sz="12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wind</a:t>
            </a:r>
            <a:r>
              <a:rPr sz="12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power</a:t>
            </a:r>
            <a:r>
              <a:rPr sz="12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plant:</a:t>
            </a:r>
            <a:r>
              <a:rPr sz="12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These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having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generation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capacity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50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500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Kw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  <a:buClr>
                <a:srgbClr val="00AF50"/>
              </a:buClr>
              <a:buFont typeface="Times New Roman"/>
              <a:buAutoNum type="alphaLcParenR"/>
            </a:pPr>
            <a:endParaRPr sz="120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having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rotor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diameter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turbine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15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50m.</a:t>
            </a:r>
            <a:endParaRPr sz="1200">
              <a:latin typeface="Times New Roman"/>
              <a:cs typeface="Times New Roman"/>
            </a:endParaRPr>
          </a:p>
          <a:p>
            <a:pPr marL="698500" marR="65405" indent="-228600">
              <a:lnSpc>
                <a:spcPts val="3460"/>
              </a:lnSpc>
              <a:spcBef>
                <a:spcPts val="420"/>
              </a:spcBef>
              <a:buFont typeface="Times New Roman"/>
              <a:buAutoNum type="alphaLcParenR" startAt="3"/>
              <a:tabLst>
                <a:tab pos="698500" algn="l"/>
              </a:tabLst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Large</a:t>
            </a:r>
            <a:r>
              <a:rPr sz="12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wind</a:t>
            </a:r>
            <a:r>
              <a:rPr sz="12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power</a:t>
            </a:r>
            <a:r>
              <a:rPr sz="12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plant :</a:t>
            </a:r>
            <a:r>
              <a:rPr sz="12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These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having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generation</a:t>
            </a:r>
            <a:r>
              <a:rPr sz="1200" spc="2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capacity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50MW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150 MW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200">
              <a:latin typeface="Times New Roman"/>
              <a:cs typeface="Times New Roman"/>
            </a:endParaRPr>
          </a:p>
          <a:p>
            <a:pPr marL="624840" indent="-154940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624840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According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to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Power</a:t>
            </a:r>
            <a:r>
              <a:rPr sz="12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Output: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  <a:buClr>
                <a:srgbClr val="C00000"/>
              </a:buClr>
              <a:buFont typeface="Times New Roman"/>
              <a:buAutoNum type="arabicPeriod" startAt="3"/>
            </a:pPr>
            <a:endParaRPr sz="1200">
              <a:latin typeface="Times New Roman"/>
              <a:cs typeface="Times New Roman"/>
            </a:endParaRPr>
          </a:p>
          <a:p>
            <a:pPr marL="227965" marR="3299460" lvl="1" indent="-227965" algn="r">
              <a:lnSpc>
                <a:spcPct val="100000"/>
              </a:lnSpc>
              <a:buAutoNum type="alphaLcParenR"/>
              <a:tabLst>
                <a:tab pos="227965" algn="l"/>
              </a:tabLst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D.C Wind</a:t>
            </a:r>
            <a:r>
              <a:rPr sz="12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power</a:t>
            </a:r>
            <a:r>
              <a:rPr sz="12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plant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10"/>
              </a:spcBef>
              <a:buClr>
                <a:srgbClr val="00AF50"/>
              </a:buClr>
              <a:buFont typeface="Times New Roman"/>
              <a:buAutoNum type="alphaLcParenR"/>
            </a:pPr>
            <a:endParaRPr sz="1200">
              <a:latin typeface="Times New Roman"/>
              <a:cs typeface="Times New Roman"/>
            </a:endParaRPr>
          </a:p>
          <a:p>
            <a:pPr marL="227965" marR="3342004" lvl="1" indent="-227965" algn="r">
              <a:lnSpc>
                <a:spcPct val="100000"/>
              </a:lnSpc>
              <a:buAutoNum type="alphaLcParenR"/>
              <a:tabLst>
                <a:tab pos="227965" algn="l"/>
              </a:tabLst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A.C</a:t>
            </a:r>
            <a:r>
              <a:rPr sz="12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wind</a:t>
            </a:r>
            <a:r>
              <a:rPr sz="12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power</a:t>
            </a:r>
            <a:r>
              <a:rPr sz="12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plant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40"/>
              </a:spcBef>
              <a:buClr>
                <a:srgbClr val="00AF50"/>
              </a:buClr>
              <a:buFont typeface="Times New Roman"/>
              <a:buAutoNum type="alphaLcParenR"/>
            </a:pPr>
            <a:endParaRPr sz="1200">
              <a:latin typeface="Times New Roman"/>
              <a:cs typeface="Times New Roman"/>
            </a:endParaRPr>
          </a:p>
          <a:p>
            <a:pPr marL="624840" indent="-154940">
              <a:lnSpc>
                <a:spcPct val="100000"/>
              </a:lnSpc>
              <a:buAutoNum type="arabicPeriod" startAt="3"/>
              <a:tabLst>
                <a:tab pos="624840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According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to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speed: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  <a:buClr>
                <a:srgbClr val="C00000"/>
              </a:buClr>
              <a:buFont typeface="Times New Roman"/>
              <a:buAutoNum type="arabicPeriod" startAt="3"/>
            </a:pPr>
            <a:endParaRPr sz="1200">
              <a:latin typeface="Times New Roman"/>
              <a:cs typeface="Times New Roman"/>
            </a:endParaRPr>
          </a:p>
          <a:p>
            <a:pPr marL="1155065" lvl="1" indent="-227965">
              <a:lnSpc>
                <a:spcPct val="100000"/>
              </a:lnSpc>
              <a:buAutoNum type="alphaLcParenR"/>
              <a:tabLst>
                <a:tab pos="1155065" algn="l"/>
              </a:tabLst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Constant</a:t>
            </a:r>
            <a:r>
              <a:rPr sz="12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speed</a:t>
            </a:r>
            <a:r>
              <a:rPr sz="12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wind</a:t>
            </a:r>
            <a:r>
              <a:rPr sz="12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power</a:t>
            </a:r>
            <a:r>
              <a:rPr sz="12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plant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35"/>
              </a:spcBef>
              <a:buClr>
                <a:srgbClr val="00AF50"/>
              </a:buClr>
              <a:buFont typeface="Times New Roman"/>
              <a:buAutoNum type="alphaLcParenR"/>
            </a:pPr>
            <a:endParaRPr sz="1200">
              <a:latin typeface="Times New Roman"/>
              <a:cs typeface="Times New Roman"/>
            </a:endParaRPr>
          </a:p>
          <a:p>
            <a:pPr marL="1235075" lvl="1" indent="-307975">
              <a:lnSpc>
                <a:spcPct val="100000"/>
              </a:lnSpc>
              <a:buAutoNum type="alphaLcParenR"/>
              <a:tabLst>
                <a:tab pos="1235075" algn="l"/>
              </a:tabLst>
            </a:pPr>
            <a:r>
              <a:rPr sz="12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Variable</a:t>
            </a:r>
            <a:r>
              <a:rPr sz="12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speed</a:t>
            </a:r>
            <a:r>
              <a:rPr sz="12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wind</a:t>
            </a:r>
            <a:r>
              <a:rPr sz="12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power</a:t>
            </a:r>
            <a:r>
              <a:rPr sz="12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plant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15"/>
              </a:spcBef>
              <a:buClr>
                <a:srgbClr val="00AF50"/>
              </a:buClr>
              <a:buFont typeface="Times New Roman"/>
              <a:buAutoNum type="alphaLcParenR"/>
            </a:pPr>
            <a:endParaRPr sz="1200">
              <a:latin typeface="Times New Roman"/>
              <a:cs typeface="Times New Roman"/>
            </a:endParaRPr>
          </a:p>
          <a:p>
            <a:pPr marL="624840" indent="-154940">
              <a:lnSpc>
                <a:spcPct val="100000"/>
              </a:lnSpc>
              <a:buAutoNum type="arabicPeriod" startAt="3"/>
              <a:tabLst>
                <a:tab pos="624840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According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to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utilization: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  <a:buClr>
                <a:srgbClr val="C00000"/>
              </a:buClr>
              <a:buFont typeface="Times New Roman"/>
              <a:buAutoNum type="arabicPeriod" startAt="3"/>
            </a:pPr>
            <a:endParaRPr sz="1200">
              <a:latin typeface="Times New Roman"/>
              <a:cs typeface="Times New Roman"/>
            </a:endParaRPr>
          </a:p>
          <a:p>
            <a:pPr marL="1155065" lvl="1" indent="-22796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1155065" algn="l"/>
              </a:tabLst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Directly</a:t>
            </a:r>
            <a:r>
              <a:rPr sz="12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connected</a:t>
            </a:r>
            <a:r>
              <a:rPr sz="12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to</a:t>
            </a:r>
            <a:r>
              <a:rPr sz="12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load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35"/>
              </a:spcBef>
              <a:buClr>
                <a:srgbClr val="00AF50"/>
              </a:buClr>
              <a:buFont typeface="Times New Roman"/>
              <a:buAutoNum type="alphaLcParenR"/>
            </a:pPr>
            <a:endParaRPr sz="1200">
              <a:latin typeface="Times New Roman"/>
              <a:cs typeface="Times New Roman"/>
            </a:endParaRPr>
          </a:p>
          <a:p>
            <a:pPr marL="1195705" lvl="1" indent="-268605">
              <a:lnSpc>
                <a:spcPct val="100000"/>
              </a:lnSpc>
              <a:buAutoNum type="alphaLcParenR"/>
              <a:tabLst>
                <a:tab pos="1195705" algn="l"/>
              </a:tabLst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Battery</a:t>
            </a:r>
            <a:r>
              <a:rPr sz="1200" b="1" spc="-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storage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10"/>
              </a:spcBef>
              <a:buClr>
                <a:srgbClr val="00AF50"/>
              </a:buClr>
              <a:buFont typeface="Times New Roman"/>
              <a:buAutoNum type="alphaLcParenR"/>
            </a:pPr>
            <a:endParaRPr sz="1200">
              <a:latin typeface="Times New Roman"/>
              <a:cs typeface="Times New Roman"/>
            </a:endParaRPr>
          </a:p>
          <a:p>
            <a:pPr marL="1155065" lvl="1" indent="-22796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1155065" algn="l"/>
              </a:tabLst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Grid</a:t>
            </a:r>
            <a:r>
              <a:rPr sz="12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connected</a:t>
            </a:r>
            <a:r>
              <a:rPr sz="12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1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4.7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Selection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site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for</a:t>
            </a:r>
            <a:r>
              <a:rPr sz="12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wind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power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plant</a:t>
            </a:r>
            <a:r>
              <a:rPr sz="1200" spc="-10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Times New Roman"/>
              <a:cs typeface="Times New Roman"/>
            </a:endParaRPr>
          </a:p>
          <a:p>
            <a:pPr marL="984250" indent="-227965">
              <a:lnSpc>
                <a:spcPct val="100000"/>
              </a:lnSpc>
              <a:buAutoNum type="alphaLcParenR"/>
              <a:tabLst>
                <a:tab pos="98425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Plant must be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away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city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 forest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area.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40"/>
              </a:spcBef>
              <a:buClr>
                <a:srgbClr val="006FC0"/>
              </a:buClr>
              <a:buFont typeface="Times New Roman"/>
              <a:buAutoNum type="alphaLcParenR"/>
            </a:pPr>
            <a:endParaRPr sz="1200">
              <a:latin typeface="Times New Roman"/>
              <a:cs typeface="Times New Roman"/>
            </a:endParaRPr>
          </a:p>
          <a:p>
            <a:pPr marL="983615" indent="-227329">
              <a:lnSpc>
                <a:spcPct val="100000"/>
              </a:lnSpc>
              <a:buAutoNum type="alphaLcParenR"/>
              <a:tabLst>
                <a:tab pos="98361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Plants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always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installed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flat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area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because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velocity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high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this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area.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9761"/>
            <a:ext cx="5972810" cy="9062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250" indent="-227965">
              <a:lnSpc>
                <a:spcPct val="100000"/>
              </a:lnSpc>
              <a:spcBef>
                <a:spcPts val="100"/>
              </a:spcBef>
              <a:buAutoNum type="alphaLcParenR" startAt="3"/>
              <a:tabLst>
                <a:tab pos="98425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Cost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land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site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should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minimum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possible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  <a:buClr>
                <a:srgbClr val="006FC0"/>
              </a:buClr>
              <a:buFont typeface="Times New Roman"/>
              <a:buAutoNum type="alphaLcParenR" startAt="3"/>
            </a:pPr>
            <a:endParaRPr sz="1200">
              <a:latin typeface="Times New Roman"/>
              <a:cs typeface="Times New Roman"/>
            </a:endParaRPr>
          </a:p>
          <a:p>
            <a:pPr marL="984250" indent="-227965">
              <a:lnSpc>
                <a:spcPct val="100000"/>
              </a:lnSpc>
              <a:buAutoNum type="alphaLcParenR" startAt="3"/>
              <a:tabLst>
                <a:tab pos="98425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High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annual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average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speed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0"/>
              </a:spcBef>
              <a:buClr>
                <a:srgbClr val="006FC0"/>
              </a:buClr>
              <a:buFont typeface="Times New Roman"/>
              <a:buAutoNum type="alphaLcParenR" startAt="3"/>
            </a:pPr>
            <a:endParaRPr sz="1200">
              <a:latin typeface="Times New Roman"/>
              <a:cs typeface="Times New Roman"/>
            </a:endParaRPr>
          </a:p>
          <a:p>
            <a:pPr marL="984250" indent="-227965">
              <a:lnSpc>
                <a:spcPct val="100000"/>
              </a:lnSpc>
              <a:buAutoNum type="alphaLcParenR" startAt="3"/>
              <a:tabLst>
                <a:tab pos="984250" algn="l"/>
              </a:tabLst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Availability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anemometry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data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40"/>
              </a:spcBef>
              <a:buClr>
                <a:srgbClr val="006FC0"/>
              </a:buClr>
              <a:buFont typeface="Times New Roman"/>
              <a:buAutoNum type="alphaLcParenR" startAt="3"/>
            </a:pPr>
            <a:endParaRPr sz="1200">
              <a:latin typeface="Times New Roman"/>
              <a:cs typeface="Times New Roman"/>
            </a:endParaRPr>
          </a:p>
          <a:p>
            <a:pPr marL="984885" indent="-228600">
              <a:lnSpc>
                <a:spcPct val="100000"/>
              </a:lnSpc>
              <a:buAutoNum type="alphaLcParenR" startAt="3"/>
              <a:tabLst>
                <a:tab pos="98488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Altitude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proposed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site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  <a:buClr>
                <a:srgbClr val="006FC0"/>
              </a:buClr>
              <a:buFont typeface="Times New Roman"/>
              <a:buAutoNum type="alphaLcParenR" startAt="3"/>
            </a:pPr>
            <a:endParaRPr sz="1200">
              <a:latin typeface="Times New Roman"/>
              <a:cs typeface="Times New Roman"/>
            </a:endParaRPr>
          </a:p>
          <a:p>
            <a:pPr marL="984250" indent="-227965">
              <a:lnSpc>
                <a:spcPct val="100000"/>
              </a:lnSpc>
              <a:buAutoNum type="alphaLcParenR" startAt="3"/>
              <a:tabLst>
                <a:tab pos="98425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Nearness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site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local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centre/users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C00000"/>
                </a:solidFill>
                <a:latin typeface="Times New Roman"/>
                <a:cs typeface="Times New Roman"/>
              </a:rPr>
              <a:t>4.8</a:t>
            </a:r>
            <a:r>
              <a:rPr sz="12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Energy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Storage</a:t>
            </a:r>
            <a:r>
              <a:rPr sz="1200" spc="-10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469900" marR="167640" indent="457200">
              <a:lnSpc>
                <a:spcPts val="3460"/>
              </a:lnSpc>
              <a:spcBef>
                <a:spcPts val="42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turbine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operation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not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reliable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at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very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high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cost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very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low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speed.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The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has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low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demand,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excess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would be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stored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at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other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time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Wind</a:t>
            </a:r>
            <a:r>
              <a:rPr sz="12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energy</a:t>
            </a:r>
            <a:r>
              <a:rPr sz="12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can</a:t>
            </a:r>
            <a:r>
              <a:rPr sz="12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be</a:t>
            </a:r>
            <a:r>
              <a:rPr sz="12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stored</a:t>
            </a:r>
            <a:r>
              <a:rPr sz="12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by:-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Times New Roman"/>
              <a:cs typeface="Times New Roman"/>
            </a:endParaRPr>
          </a:p>
          <a:p>
            <a:pPr marL="813435" indent="-227965" algn="just">
              <a:lnSpc>
                <a:spcPct val="100000"/>
              </a:lnSpc>
              <a:buAutoNum type="alphaLcParenR"/>
              <a:tabLst>
                <a:tab pos="813435" algn="l"/>
              </a:tabLst>
            </a:pP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Battery:</a:t>
            </a:r>
            <a:endParaRPr sz="1200">
              <a:latin typeface="Times New Roman"/>
              <a:cs typeface="Times New Roman"/>
            </a:endParaRPr>
          </a:p>
          <a:p>
            <a:pPr marL="814069" marR="5080" indent="1027430" algn="just">
              <a:lnSpc>
                <a:spcPts val="2760"/>
              </a:lnSpc>
              <a:spcBef>
                <a:spcPts val="29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There</a:t>
            </a:r>
            <a:r>
              <a:rPr sz="1200" spc="2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2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three</a:t>
            </a:r>
            <a:r>
              <a:rPr sz="1200" spc="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important</a:t>
            </a:r>
            <a:r>
              <a:rPr sz="1200" spc="2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types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2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large-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scale</a:t>
            </a:r>
            <a:r>
              <a:rPr sz="1200" spc="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BES.</a:t>
            </a:r>
            <a:r>
              <a:rPr sz="1200" spc="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These</a:t>
            </a:r>
            <a:r>
              <a:rPr sz="1200" spc="2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are: lead-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acid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(LA);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nickel-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cadmium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(NiCd);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sodium-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sulphur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(NaS).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These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operate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in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same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way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conventional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batteries,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except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 a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large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scale,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i.e.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two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electrodes</a:t>
            </a:r>
            <a:endParaRPr sz="1200">
              <a:latin typeface="Times New Roman"/>
              <a:cs typeface="Times New Roman"/>
            </a:endParaRPr>
          </a:p>
          <a:p>
            <a:pPr marL="814069" marR="16510" algn="just">
              <a:lnSpc>
                <a:spcPts val="276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immersed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electrolyte,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which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allows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chemical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reaction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take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place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so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current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produced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when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required.</a:t>
            </a:r>
            <a:endParaRPr sz="1200">
              <a:latin typeface="Times New Roman"/>
              <a:cs typeface="Times New Roman"/>
            </a:endParaRPr>
          </a:p>
          <a:p>
            <a:pPr marL="812800" indent="-227329" algn="just">
              <a:lnSpc>
                <a:spcPct val="100000"/>
              </a:lnSpc>
              <a:spcBef>
                <a:spcPts val="1035"/>
              </a:spcBef>
              <a:buAutoNum type="alphaLcParenR" startAt="2"/>
              <a:tabLst>
                <a:tab pos="812800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Flywheel</a:t>
            </a:r>
            <a:r>
              <a:rPr sz="12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energy</a:t>
            </a:r>
            <a:r>
              <a:rPr sz="12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storage:</a:t>
            </a:r>
            <a:endParaRPr sz="1200">
              <a:latin typeface="Times New Roman"/>
              <a:cs typeface="Times New Roman"/>
            </a:endParaRPr>
          </a:p>
          <a:p>
            <a:pPr marL="814069" marR="8890" indent="570230" algn="just">
              <a:lnSpc>
                <a:spcPts val="2760"/>
              </a:lnSpc>
              <a:spcBef>
                <a:spcPts val="29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flywheel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storage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(FES)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device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made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up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 a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central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shaft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that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holds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rotor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flywheel.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This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central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shaft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rotates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 two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magnetic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bearings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to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reduce</a:t>
            </a:r>
            <a:r>
              <a:rPr sz="1200" spc="2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friction</a:t>
            </a:r>
            <a:r>
              <a:rPr sz="1200" spc="2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contained</a:t>
            </a:r>
            <a:r>
              <a:rPr sz="1200" spc="2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within</a:t>
            </a:r>
            <a:r>
              <a:rPr sz="1200" spc="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2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vacuum</a:t>
            </a:r>
            <a:r>
              <a:rPr sz="1200" spc="2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2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reduce</a:t>
            </a:r>
            <a:r>
              <a:rPr sz="1200" spc="2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aerodynamic</a:t>
            </a:r>
            <a:r>
              <a:rPr sz="1200" spc="2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drag</a:t>
            </a:r>
            <a:r>
              <a:rPr sz="1200" spc="2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losses.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Flywheels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store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accelerating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rotor/flywheel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very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high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speed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endParaRPr sz="1200">
              <a:latin typeface="Times New Roman"/>
              <a:cs typeface="Times New Roman"/>
            </a:endParaRPr>
          </a:p>
          <a:p>
            <a:pPr marL="814069" marR="5080" algn="just">
              <a:lnSpc>
                <a:spcPts val="276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maintaining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system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kinetic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energy. Flywheels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release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by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reversing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charging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process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that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motor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then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generator.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the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flywheel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discharges,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rotor/flywheel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slows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down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until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eventually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coming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a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complete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stop.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5358" y="2795143"/>
            <a:ext cx="5398135" cy="3305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889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Figure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4.9</a:t>
            </a:r>
            <a:r>
              <a:rPr sz="12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: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Flywheel</a:t>
            </a:r>
            <a:r>
              <a:rPr sz="12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energy</a:t>
            </a:r>
            <a:r>
              <a:rPr sz="12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storage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device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c)</a:t>
            </a:r>
            <a:r>
              <a:rPr sz="1200" b="1" spc="10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Compressed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air</a:t>
            </a:r>
            <a:r>
              <a:rPr sz="12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storage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240665" marR="8890" indent="570230">
              <a:lnSpc>
                <a:spcPts val="3460"/>
              </a:lnSpc>
              <a:spcBef>
                <a:spcPts val="40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Compressed</a:t>
            </a:r>
            <a:r>
              <a:rPr sz="1200" spc="4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air</a:t>
            </a:r>
            <a:r>
              <a:rPr sz="1200" spc="4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3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storage</a:t>
            </a:r>
            <a:r>
              <a:rPr sz="1200" spc="3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(CAES)</a:t>
            </a:r>
            <a:r>
              <a:rPr sz="1200" spc="4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systems</a:t>
            </a:r>
            <a:r>
              <a:rPr sz="1200" spc="40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compress</a:t>
            </a:r>
            <a:r>
              <a:rPr sz="1200" spc="40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air</a:t>
            </a:r>
            <a:r>
              <a:rPr sz="1200" spc="4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using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electricity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during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off-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peak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times,</a:t>
            </a:r>
            <a:r>
              <a:rPr sz="1200" spc="2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then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store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air</a:t>
            </a:r>
            <a:r>
              <a:rPr sz="12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underground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caverns.</a:t>
            </a:r>
            <a:endParaRPr sz="1200">
              <a:latin typeface="Times New Roman"/>
              <a:cs typeface="Times New Roman"/>
            </a:endParaRPr>
          </a:p>
          <a:p>
            <a:pPr marL="240665" marR="7620">
              <a:lnSpc>
                <a:spcPts val="3429"/>
              </a:lnSpc>
              <a:spcBef>
                <a:spcPts val="2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During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peak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demand,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compressed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air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storage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drawn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fired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with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natural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combustion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turbine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generate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electricity.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This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method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uses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only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marL="240665" marR="5080">
              <a:lnSpc>
                <a:spcPts val="346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one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third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natural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conventional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methods.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Because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CAES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plants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require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some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sort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underground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reservoir,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they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limited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 by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their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locations.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75358" y="10023729"/>
            <a:ext cx="5334635" cy="1519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089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Figure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4.10:</a:t>
            </a:r>
            <a:r>
              <a:rPr sz="12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compressed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air</a:t>
            </a:r>
            <a:r>
              <a:rPr sz="1200" b="1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storage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d)</a:t>
            </a:r>
            <a:r>
              <a:rPr sz="1200" b="1" spc="3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Hydrogen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Fuel</a:t>
            </a:r>
            <a:r>
              <a:rPr sz="1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cell:</a:t>
            </a:r>
            <a:endParaRPr sz="1200">
              <a:latin typeface="Times New Roman"/>
              <a:cs typeface="Times New Roman"/>
            </a:endParaRPr>
          </a:p>
          <a:p>
            <a:pPr marL="240665" marR="5080" indent="570230">
              <a:lnSpc>
                <a:spcPts val="3440"/>
              </a:lnSpc>
              <a:spcBef>
                <a:spcPts val="24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Hydrogen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also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store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excess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energy.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hydrogen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generator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electrolyse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using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generated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turbine,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7850" y="1207008"/>
            <a:ext cx="3407177" cy="161239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5000" y="6355079"/>
            <a:ext cx="5156454" cy="342544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3958" y="889761"/>
            <a:ext cx="5057140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storing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resulting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hydrogen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converting it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back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electricity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using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cell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system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when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needed.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9761"/>
            <a:ext cx="4831080" cy="1025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94485" algn="ctr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CHAPTER-</a:t>
            </a:r>
            <a:r>
              <a:rPr sz="1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sz="1400">
              <a:latin typeface="Times New Roman"/>
              <a:cs typeface="Times New Roman"/>
            </a:endParaRPr>
          </a:p>
          <a:p>
            <a:pPr marL="1591310" algn="ctr">
              <a:lnSpc>
                <a:spcPct val="100000"/>
              </a:lnSpc>
              <a:spcBef>
                <a:spcPts val="1535"/>
              </a:spcBef>
            </a:pPr>
            <a:r>
              <a:rPr sz="1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GEO-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THERMAL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1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TIDAL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ENERGY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5.1</a:t>
            </a:r>
            <a:r>
              <a:rPr sz="12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Geo-Thermal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Energy:-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2273934"/>
            <a:ext cx="5972810" cy="7571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word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geothermal</a:t>
            </a:r>
            <a:r>
              <a:rPr sz="1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comes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Greek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words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geo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(earth) and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thermal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32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(heat).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So,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geothermal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 heat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within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earth.</a:t>
            </a:r>
            <a:endParaRPr sz="12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132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present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form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earth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crust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called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geo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thermal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energy.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32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renewable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source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because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inner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part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earth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will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continue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up.</a:t>
            </a:r>
            <a:endParaRPr sz="1200">
              <a:latin typeface="Times New Roman"/>
              <a:cs typeface="Times New Roman"/>
            </a:endParaRPr>
          </a:p>
          <a:p>
            <a:pPr marL="12700" marR="60325" indent="914400" algn="just">
              <a:lnSpc>
                <a:spcPct val="1917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steam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hot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produced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inside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earth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buildings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or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generates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electricity.</a:t>
            </a:r>
            <a:endParaRPr sz="1200">
              <a:latin typeface="Times New Roman"/>
              <a:cs typeface="Times New Roman"/>
            </a:endParaRPr>
          </a:p>
          <a:p>
            <a:pPr marL="12700" indent="914400" algn="just">
              <a:lnSpc>
                <a:spcPct val="100000"/>
              </a:lnSpc>
              <a:spcBef>
                <a:spcPts val="132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Geothermal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generated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earth's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core,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about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4,000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miles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below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  <a:p>
            <a:pPr marL="12700" marR="12065" algn="just">
              <a:lnSpc>
                <a:spcPct val="191700"/>
              </a:lnSpc>
              <a:spcBef>
                <a:spcPts val="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surface.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Temperatures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hotter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than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sun's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surface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continuously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produced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inside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earth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by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slow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decay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radioactive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particles,</a:t>
            </a:r>
            <a:r>
              <a:rPr sz="1200" spc="2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process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that</a:t>
            </a:r>
            <a:r>
              <a:rPr sz="1200" spc="2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happens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all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rocks.</a:t>
            </a:r>
            <a:r>
              <a:rPr sz="1200" spc="2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earth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has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a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number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different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layers:</a:t>
            </a:r>
            <a:endParaRPr sz="1200">
              <a:latin typeface="Times New Roman"/>
              <a:cs typeface="Times New Roman"/>
            </a:endParaRPr>
          </a:p>
          <a:p>
            <a:pPr marL="468630" marR="9525" indent="-227965">
              <a:lnSpc>
                <a:spcPts val="2760"/>
              </a:lnSpc>
              <a:spcBef>
                <a:spcPts val="310"/>
              </a:spcBef>
              <a:buFont typeface="Wingdings"/>
              <a:buChar char=""/>
              <a:tabLst>
                <a:tab pos="4699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core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itself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has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two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layers: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solid</a:t>
            </a:r>
            <a:r>
              <a:rPr sz="1200" b="1" spc="2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iron</a:t>
            </a:r>
            <a:r>
              <a:rPr sz="1200" b="1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core</a:t>
            </a:r>
            <a:r>
              <a:rPr sz="1200" b="1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outer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core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made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very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hot 	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melted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rock,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called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magma</a:t>
            </a:r>
            <a:r>
              <a:rPr sz="1200" spc="-1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468630" marR="5080" indent="-227965">
              <a:lnSpc>
                <a:spcPts val="2760"/>
              </a:lnSpc>
              <a:buFont typeface="Wingdings"/>
              <a:buChar char=""/>
              <a:tabLst>
                <a:tab pos="4699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mantle</a:t>
            </a:r>
            <a:r>
              <a:rPr sz="1200" b="1" spc="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which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surrounds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core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about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1,800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miles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thick.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made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up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of 	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magma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rock.</a:t>
            </a:r>
            <a:endParaRPr sz="1200">
              <a:latin typeface="Times New Roman"/>
              <a:cs typeface="Times New Roman"/>
            </a:endParaRPr>
          </a:p>
          <a:p>
            <a:pPr marL="468630" indent="-227965">
              <a:lnSpc>
                <a:spcPct val="100000"/>
              </a:lnSpc>
              <a:spcBef>
                <a:spcPts val="1010"/>
              </a:spcBef>
              <a:buFont typeface="Wingdings"/>
              <a:buChar char=""/>
              <a:tabLst>
                <a:tab pos="468630" algn="l"/>
                <a:tab pos="4699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crust</a:t>
            </a:r>
            <a:r>
              <a:rPr sz="12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outermost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layer of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earth,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land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that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forms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continents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ocean</a:t>
            </a:r>
            <a:endParaRPr sz="1200">
              <a:latin typeface="Times New Roman"/>
              <a:cs typeface="Times New Roman"/>
            </a:endParaRPr>
          </a:p>
          <a:p>
            <a:pPr marL="469900" marR="17145">
              <a:lnSpc>
                <a:spcPct val="1917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floors.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 three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five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miles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thick under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 oceans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 15 to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35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miles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thick on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the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continents.</a:t>
            </a:r>
            <a:endParaRPr sz="1200">
              <a:latin typeface="Times New Roman"/>
              <a:cs typeface="Times New Roman"/>
            </a:endParaRPr>
          </a:p>
          <a:p>
            <a:pPr marL="12700" marR="10795" indent="457200" algn="just">
              <a:lnSpc>
                <a:spcPct val="1917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earth's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crust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broken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into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pieces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called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plates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Magma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comes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close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earth's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surface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near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edges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these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plates.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This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where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volcanoes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occur.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lava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that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erupts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endParaRPr sz="1200">
              <a:latin typeface="Times New Roman"/>
              <a:cs typeface="Times New Roman"/>
            </a:endParaRPr>
          </a:p>
          <a:p>
            <a:pPr marL="12700" marR="13970" algn="just">
              <a:lnSpc>
                <a:spcPct val="191700"/>
              </a:lnSpc>
              <a:spcBef>
                <a:spcPts val="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volcanoes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partly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magma.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Deep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underground,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rocks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absorb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this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magma.</a:t>
            </a:r>
            <a:r>
              <a:rPr sz="1200" spc="3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3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temperature</a:t>
            </a:r>
            <a:r>
              <a:rPr sz="1200" spc="3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3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3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rocks</a:t>
            </a:r>
            <a:r>
              <a:rPr sz="1200" spc="3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3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3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get</a:t>
            </a:r>
            <a:r>
              <a:rPr sz="1200" spc="3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hotter</a:t>
            </a:r>
            <a:r>
              <a:rPr sz="1200" spc="3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3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hotter</a:t>
            </a:r>
            <a:r>
              <a:rPr sz="1200" spc="3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3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you</a:t>
            </a:r>
            <a:r>
              <a:rPr sz="1200" spc="3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go</a:t>
            </a:r>
            <a:r>
              <a:rPr sz="1200" spc="3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deeper underground.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3469005"/>
            <a:ext cx="5882005" cy="485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Figure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5.1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Earth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interior</a:t>
            </a:r>
            <a:endParaRPr sz="1200">
              <a:latin typeface="Times New Roman"/>
              <a:cs typeface="Times New Roman"/>
            </a:endParaRPr>
          </a:p>
          <a:p>
            <a:pPr marR="3098800" algn="r">
              <a:lnSpc>
                <a:spcPct val="100000"/>
              </a:lnSpc>
              <a:spcBef>
                <a:spcPts val="1295"/>
              </a:spcBef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5.2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Various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Geo-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Thermal</a:t>
            </a:r>
            <a:r>
              <a:rPr sz="12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Energy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Sources</a:t>
            </a:r>
            <a:r>
              <a:rPr sz="1200" spc="-10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926465" indent="-227965">
              <a:lnSpc>
                <a:spcPct val="100000"/>
              </a:lnSpc>
              <a:spcBef>
                <a:spcPts val="1320"/>
              </a:spcBef>
              <a:buAutoNum type="alphaLcParenR"/>
              <a:tabLst>
                <a:tab pos="92646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Hydro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thermal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convective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40"/>
              </a:spcBef>
              <a:buAutoNum type="alphaLcParenR"/>
            </a:pPr>
            <a:endParaRPr sz="1200">
              <a:latin typeface="Times New Roman"/>
              <a:cs typeface="Times New Roman"/>
            </a:endParaRPr>
          </a:p>
          <a:p>
            <a:pPr marL="925830" indent="-227329">
              <a:lnSpc>
                <a:spcPct val="100000"/>
              </a:lnSpc>
              <a:buAutoNum type="alphaLcParenR"/>
              <a:tabLst>
                <a:tab pos="92583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Geo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pressure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resources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  <a:buAutoNum type="alphaLcParenR"/>
            </a:pPr>
            <a:endParaRPr sz="1200">
              <a:latin typeface="Times New Roman"/>
              <a:cs typeface="Times New Roman"/>
            </a:endParaRPr>
          </a:p>
          <a:p>
            <a:pPr marL="926465" indent="-227965">
              <a:lnSpc>
                <a:spcPct val="100000"/>
              </a:lnSpc>
              <a:buAutoNum type="alphaLcParenR"/>
              <a:tabLst>
                <a:tab pos="92646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Hot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dry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rocks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  <a:buAutoNum type="alphaLcParenR"/>
            </a:pPr>
            <a:endParaRPr sz="1200">
              <a:latin typeface="Times New Roman"/>
              <a:cs typeface="Times New Roman"/>
            </a:endParaRPr>
          </a:p>
          <a:p>
            <a:pPr marL="926465" indent="-227965">
              <a:lnSpc>
                <a:spcPct val="100000"/>
              </a:lnSpc>
              <a:buAutoNum type="alphaLcParenR"/>
              <a:tabLst>
                <a:tab pos="92646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Magma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resources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1200">
              <a:latin typeface="Times New Roman"/>
              <a:cs typeface="Times New Roman"/>
            </a:endParaRPr>
          </a:p>
          <a:p>
            <a:pPr marR="3093085" algn="r">
              <a:lnSpc>
                <a:spcPct val="100000"/>
              </a:lnSpc>
            </a:pPr>
            <a:r>
              <a:rPr sz="1200" dirty="0">
                <a:solidFill>
                  <a:srgbClr val="C00000"/>
                </a:solidFill>
                <a:latin typeface="Times New Roman"/>
                <a:cs typeface="Times New Roman"/>
              </a:rPr>
              <a:t>a)</a:t>
            </a:r>
            <a:r>
              <a:rPr sz="1200" spc="4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Hydro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Thermal</a:t>
            </a:r>
            <a:r>
              <a:rPr sz="12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Convective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System</a:t>
            </a:r>
            <a:r>
              <a:rPr sz="12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469900" marR="5080" indent="457200">
              <a:lnSpc>
                <a:spcPct val="239600"/>
              </a:lnSpc>
              <a:spcBef>
                <a:spcPts val="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word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Hydro is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related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thermal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related to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heat.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system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heated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Contact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hot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rocks.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Thickness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earth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crust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above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magma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is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30km.Due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internal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earth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pressure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magma is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raised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upto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impervious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rock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above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this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layer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where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penetrated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distance.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So,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heated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up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due</a:t>
            </a:r>
            <a:r>
              <a:rPr sz="12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to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convection.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Hence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,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we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collect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hot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earth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surface.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5049" y="914347"/>
            <a:ext cx="2051613" cy="240162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0650" y="8574023"/>
            <a:ext cx="4385945" cy="297681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7589" y="892809"/>
            <a:ext cx="5638800" cy="72174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182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Figure</a:t>
            </a:r>
            <a:r>
              <a:rPr sz="1200" b="1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5.2: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Hydro</a:t>
            </a:r>
            <a:r>
              <a:rPr sz="12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Thermal</a:t>
            </a:r>
            <a:r>
              <a:rPr sz="1200" b="1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Convective</a:t>
            </a:r>
            <a:r>
              <a:rPr sz="1200" b="1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Times New Roman"/>
              <a:cs typeface="Times New Roman"/>
            </a:endParaRPr>
          </a:p>
          <a:p>
            <a:pPr marL="134620">
              <a:lnSpc>
                <a:spcPct val="100000"/>
              </a:lnSpc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Hydro</a:t>
            </a:r>
            <a:r>
              <a:rPr sz="12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thermal</a:t>
            </a:r>
            <a:r>
              <a:rPr sz="12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source</a:t>
            </a:r>
            <a:r>
              <a:rPr sz="12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are</a:t>
            </a:r>
            <a:r>
              <a:rPr sz="12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further</a:t>
            </a:r>
            <a:r>
              <a:rPr sz="12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sub</a:t>
            </a:r>
            <a:r>
              <a:rPr sz="12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divided</a:t>
            </a:r>
            <a:r>
              <a:rPr sz="12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into: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endParaRPr sz="1200">
              <a:latin typeface="Times New Roman"/>
              <a:cs typeface="Times New Roman"/>
            </a:endParaRPr>
          </a:p>
          <a:p>
            <a:pPr marL="649605" indent="-311150">
              <a:lnSpc>
                <a:spcPct val="100000"/>
              </a:lnSpc>
              <a:spcBef>
                <a:spcPts val="5"/>
              </a:spcBef>
              <a:buAutoNum type="romanLcPeriod"/>
              <a:tabLst>
                <a:tab pos="64960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Vapour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dominated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  <a:buClr>
                <a:srgbClr val="006FC0"/>
              </a:buClr>
              <a:buFont typeface="Times New Roman"/>
              <a:buAutoNum type="romanLcPeriod"/>
            </a:pPr>
            <a:endParaRPr sz="1200">
              <a:latin typeface="Times New Roman"/>
              <a:cs typeface="Times New Roman"/>
            </a:endParaRPr>
          </a:p>
          <a:p>
            <a:pPr marL="688975" indent="-393065">
              <a:lnSpc>
                <a:spcPct val="100000"/>
              </a:lnSpc>
              <a:buAutoNum type="romanLcPeriod"/>
              <a:tabLst>
                <a:tab pos="68897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Liquid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dominated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200">
              <a:latin typeface="Times New Roman"/>
              <a:cs typeface="Times New Roman"/>
            </a:endParaRPr>
          </a:p>
          <a:p>
            <a:pPr marL="362585" indent="-307340">
              <a:lnSpc>
                <a:spcPct val="100000"/>
              </a:lnSpc>
              <a:buAutoNum type="romanLcPeriod"/>
              <a:tabLst>
                <a:tab pos="362585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Vapour</a:t>
            </a:r>
            <a:r>
              <a:rPr sz="12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dominated</a:t>
            </a:r>
            <a:r>
              <a:rPr sz="1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system(Dry</a:t>
            </a:r>
            <a:r>
              <a:rPr sz="1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steam):</a:t>
            </a:r>
            <a:endParaRPr sz="1200">
              <a:latin typeface="Times New Roman"/>
              <a:cs typeface="Times New Roman"/>
            </a:endParaRPr>
          </a:p>
          <a:p>
            <a:pPr marL="363220" marR="5080" indent="685800">
              <a:lnSpc>
                <a:spcPts val="3429"/>
              </a:lnSpc>
              <a:spcBef>
                <a:spcPts val="45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When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geothermal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resource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produce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saturated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superheated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vapor,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steam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collected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production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wells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sent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conventional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steam</a:t>
            </a:r>
            <a:endParaRPr sz="1200">
              <a:latin typeface="Times New Roman"/>
              <a:cs typeface="Times New Roman"/>
            </a:endParaRPr>
          </a:p>
          <a:p>
            <a:pPr marL="363220" marR="14604">
              <a:lnSpc>
                <a:spcPts val="3460"/>
              </a:lnSpc>
              <a:spcBef>
                <a:spcPts val="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turbine as shown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fig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5.3.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Before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steam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enters the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turbine,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appropriate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measures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taken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remove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any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solid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steam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flow,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well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corrosive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substance</a:t>
            </a:r>
            <a:endParaRPr sz="1200">
              <a:latin typeface="Times New Roman"/>
              <a:cs typeface="Times New Roman"/>
            </a:endParaRPr>
          </a:p>
          <a:p>
            <a:pPr marL="363220" marR="18415">
              <a:lnSpc>
                <a:spcPts val="3429"/>
              </a:lnSpc>
              <a:spcBef>
                <a:spcPts val="2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contained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process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(typically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removed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 washing).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Steam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after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passing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through</a:t>
            </a:r>
            <a:r>
              <a:rPr sz="12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turbine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,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condenses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condenser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re-injected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back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earth.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200">
              <a:latin typeface="Times New Roman"/>
              <a:cs typeface="Times New Roman"/>
            </a:endParaRPr>
          </a:p>
          <a:p>
            <a:pPr marL="362585" indent="-349885">
              <a:lnSpc>
                <a:spcPct val="100000"/>
              </a:lnSpc>
              <a:buClr>
                <a:srgbClr val="006FC0"/>
              </a:buClr>
              <a:buFont typeface="Times New Roman"/>
              <a:buAutoNum type="romanLcPeriod" startAt="2"/>
              <a:tabLst>
                <a:tab pos="362585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Liquid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dominated</a:t>
            </a:r>
            <a:r>
              <a:rPr sz="12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system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1200">
              <a:latin typeface="Times New Roman"/>
              <a:cs typeface="Times New Roman"/>
            </a:endParaRPr>
          </a:p>
          <a:p>
            <a:pPr marL="363220" indent="685800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Liquid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dominated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plants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also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referred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flash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steam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endParaRPr sz="1200">
              <a:latin typeface="Times New Roman"/>
              <a:cs typeface="Times New Roman"/>
            </a:endParaRPr>
          </a:p>
          <a:p>
            <a:pPr marL="363220" marR="53340">
              <a:lnSpc>
                <a:spcPct val="239500"/>
              </a:lnSpc>
              <a:spcBef>
                <a:spcPts val="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plants;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they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conduct flash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steam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pressurizing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hot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surface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the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earth.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Such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plants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operate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using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reservoirs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temperature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greater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than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360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degree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Fahrenheit.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These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reservoirs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found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specific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locations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like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mantle</a:t>
            </a:r>
            <a:r>
              <a:rPr sz="1200" spc="5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hot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spots,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near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volcanoes.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4480941"/>
            <a:ext cx="5885815" cy="5464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Figure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5.3:</a:t>
            </a:r>
            <a:r>
              <a:rPr sz="1200" b="1" spc="2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Vapour</a:t>
            </a:r>
            <a:r>
              <a:rPr sz="1200" b="1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dominated</a:t>
            </a:r>
            <a:r>
              <a:rPr sz="12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power</a:t>
            </a:r>
            <a:r>
              <a:rPr sz="1200" b="1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plant;</a:t>
            </a:r>
            <a:r>
              <a:rPr sz="1200" b="1" spc="2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5.4</a:t>
            </a:r>
            <a:r>
              <a:rPr sz="1200" b="1" spc="2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flash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steam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power</a:t>
            </a:r>
            <a:r>
              <a:rPr sz="12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plant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endParaRPr sz="1200">
              <a:latin typeface="Times New Roman"/>
              <a:cs typeface="Times New Roman"/>
            </a:endParaRPr>
          </a:p>
          <a:p>
            <a:pPr marL="410845" indent="-227965">
              <a:lnSpc>
                <a:spcPct val="100000"/>
              </a:lnSpc>
              <a:buAutoNum type="alphaLcParenR" startAt="2"/>
              <a:tabLst>
                <a:tab pos="41084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Geo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pressure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  <a:buClr>
                <a:srgbClr val="006FC0"/>
              </a:buClr>
              <a:buFont typeface="Times New Roman"/>
              <a:buAutoNum type="alphaLcParenR" startAt="2"/>
            </a:pPr>
            <a:endParaRPr sz="1200">
              <a:latin typeface="Times New Roman"/>
              <a:cs typeface="Times New Roman"/>
            </a:endParaRPr>
          </a:p>
          <a:p>
            <a:pPr marL="411480" indent="-228600">
              <a:lnSpc>
                <a:spcPct val="100000"/>
              </a:lnSpc>
              <a:buAutoNum type="alphaLcParenR" startAt="2"/>
              <a:tabLst>
                <a:tab pos="41148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Petro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thermals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resources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  <a:buClr>
                <a:srgbClr val="006FC0"/>
              </a:buClr>
              <a:buFont typeface="Times New Roman"/>
              <a:buAutoNum type="alphaLcParenR" startAt="2"/>
            </a:pPr>
            <a:endParaRPr sz="1200">
              <a:latin typeface="Times New Roman"/>
              <a:cs typeface="Times New Roman"/>
            </a:endParaRPr>
          </a:p>
          <a:p>
            <a:pPr marL="410845" indent="-227965">
              <a:lnSpc>
                <a:spcPct val="100000"/>
              </a:lnSpc>
              <a:buAutoNum type="alphaLcParenR" startAt="2"/>
              <a:tabLst>
                <a:tab pos="41084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Magma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resources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6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5.3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Prime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Mover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for</a:t>
            </a:r>
            <a:r>
              <a:rPr sz="12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Geo-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Thermal</a:t>
            </a:r>
            <a:r>
              <a:rPr sz="12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Energy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Conversions:-</a:t>
            </a:r>
            <a:endParaRPr sz="1200">
              <a:latin typeface="Times New Roman"/>
              <a:cs typeface="Times New Roman"/>
            </a:endParaRPr>
          </a:p>
          <a:p>
            <a:pPr marL="469900" marR="5080" indent="457200">
              <a:lnSpc>
                <a:spcPts val="3460"/>
              </a:lnSpc>
              <a:spcBef>
                <a:spcPts val="40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Prime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mover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also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called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turbine.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machine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that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converts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kinetic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of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steam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into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mechanical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called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turbine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prime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mover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Prime</a:t>
            </a:r>
            <a:r>
              <a:rPr sz="12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mover</a:t>
            </a:r>
            <a:r>
              <a:rPr sz="12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12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classified: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1200">
              <a:latin typeface="Times New Roman"/>
              <a:cs typeface="Times New Roman"/>
            </a:endParaRPr>
          </a:p>
          <a:p>
            <a:pPr marL="227965" marR="4164329" indent="-227965" algn="r">
              <a:lnSpc>
                <a:spcPct val="100000"/>
              </a:lnSpc>
              <a:buAutoNum type="alphaLcParenR"/>
              <a:tabLst>
                <a:tab pos="22796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Impulse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turbine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5"/>
              </a:spcBef>
              <a:buAutoNum type="alphaLcParenR"/>
            </a:pPr>
            <a:endParaRPr sz="1200">
              <a:latin typeface="Times New Roman"/>
              <a:cs typeface="Times New Roman"/>
            </a:endParaRPr>
          </a:p>
          <a:p>
            <a:pPr marL="227329" marR="4112260" indent="-227329" algn="r">
              <a:lnSpc>
                <a:spcPct val="100000"/>
              </a:lnSpc>
              <a:buAutoNum type="alphaLcParenR"/>
              <a:tabLst>
                <a:tab pos="227329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Reaction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turbine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200">
              <a:latin typeface="Times New Roman"/>
              <a:cs typeface="Times New Roman"/>
            </a:endParaRPr>
          </a:p>
          <a:p>
            <a:pPr marR="4164965" algn="r">
              <a:lnSpc>
                <a:spcPct val="100000"/>
              </a:lnSpc>
            </a:pPr>
            <a:r>
              <a:rPr sz="1200" dirty="0">
                <a:solidFill>
                  <a:srgbClr val="C00000"/>
                </a:solidFill>
                <a:latin typeface="Times New Roman"/>
                <a:cs typeface="Times New Roman"/>
              </a:rPr>
              <a:t>a)</a:t>
            </a:r>
            <a:r>
              <a:rPr sz="1200" spc="4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Impulse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turbine: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12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turbine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total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pressure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steam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converted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into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kinetic energy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nozzle.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kinetic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derives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wheel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turbine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250" y="914400"/>
            <a:ext cx="5581650" cy="332359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3661029"/>
            <a:ext cx="5615940" cy="1961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Figure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5.5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Impulse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Turbine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200" dirty="0">
                <a:solidFill>
                  <a:srgbClr val="C00000"/>
                </a:solidFill>
                <a:latin typeface="Times New Roman"/>
                <a:cs typeface="Times New Roman"/>
              </a:rPr>
              <a:t>b)</a:t>
            </a:r>
            <a:r>
              <a:rPr sz="1200" spc="4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Reaction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Turbine: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12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reaction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turbine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steam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enter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partly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pressure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velocity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into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turbine.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1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They</a:t>
            </a:r>
            <a:r>
              <a:rPr sz="12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several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types: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Francis</a:t>
            </a:r>
            <a:r>
              <a:rPr sz="1200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turbine,</a:t>
            </a:r>
            <a:r>
              <a:rPr sz="1200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Kaplan</a:t>
            </a:r>
            <a:r>
              <a:rPr sz="1200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AF50"/>
                </a:solidFill>
                <a:latin typeface="Times New Roman"/>
                <a:cs typeface="Times New Roman"/>
              </a:rPr>
              <a:t>turbine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5.4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Power</a:t>
            </a:r>
            <a:r>
              <a:rPr sz="12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Generation</a:t>
            </a:r>
            <a:r>
              <a:rPr sz="12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by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Geo</a:t>
            </a:r>
            <a:r>
              <a:rPr sz="12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Thermal</a:t>
            </a:r>
            <a:r>
              <a:rPr sz="1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Resources:-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7974838"/>
            <a:ext cx="4690745" cy="3711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Figure</a:t>
            </a:r>
            <a:r>
              <a:rPr sz="12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5.6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Power</a:t>
            </a:r>
            <a:r>
              <a:rPr sz="1200" b="1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Generations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by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Geo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Thermal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Resources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5.5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Advantage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disadvantages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Geo-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Thermal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energy:-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20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buFont typeface="Wingdings"/>
              <a:buChar char=""/>
              <a:tabLst>
                <a:tab pos="469265" algn="l"/>
              </a:tabLst>
            </a:pP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Advantages:-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0"/>
              </a:spcBef>
              <a:buClr>
                <a:srgbClr val="C00000"/>
              </a:buClr>
              <a:buFont typeface="Wingdings"/>
              <a:buChar char=""/>
            </a:pPr>
            <a:endParaRPr sz="1200">
              <a:latin typeface="Times New Roman"/>
              <a:cs typeface="Times New Roman"/>
            </a:endParaRPr>
          </a:p>
          <a:p>
            <a:pPr marL="698500" lvl="1" indent="-307975">
              <a:lnSpc>
                <a:spcPct val="100000"/>
              </a:lnSpc>
              <a:buAutoNum type="romanLcPeriod"/>
              <a:tabLst>
                <a:tab pos="6985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Small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Maintenance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Cost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10"/>
              </a:spcBef>
              <a:buClr>
                <a:srgbClr val="006FC0"/>
              </a:buClr>
              <a:buFont typeface="Times New Roman"/>
              <a:buAutoNum type="romanLcPeriod"/>
            </a:pPr>
            <a:endParaRPr sz="1200">
              <a:latin typeface="Times New Roman"/>
              <a:cs typeface="Times New Roman"/>
            </a:endParaRPr>
          </a:p>
          <a:p>
            <a:pPr marL="698500" lvl="1" indent="-350520">
              <a:lnSpc>
                <a:spcPct val="100000"/>
              </a:lnSpc>
              <a:spcBef>
                <a:spcPts val="5"/>
              </a:spcBef>
              <a:buAutoNum type="romanLcPeriod"/>
              <a:tabLst>
                <a:tab pos="6985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Brilliant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Efficiency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35"/>
              </a:spcBef>
              <a:buClr>
                <a:srgbClr val="006FC0"/>
              </a:buClr>
              <a:buFont typeface="Times New Roman"/>
              <a:buAutoNum type="romanLcPeriod"/>
            </a:pPr>
            <a:endParaRPr sz="1200">
              <a:latin typeface="Times New Roman"/>
              <a:cs typeface="Times New Roman"/>
            </a:endParaRPr>
          </a:p>
          <a:p>
            <a:pPr marL="698500" lvl="1" indent="-393700">
              <a:lnSpc>
                <a:spcPct val="100000"/>
              </a:lnSpc>
              <a:buAutoNum type="romanLcPeriod"/>
              <a:tabLst>
                <a:tab pos="6985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Highly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Sustainable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35"/>
              </a:spcBef>
              <a:buClr>
                <a:srgbClr val="006FC0"/>
              </a:buClr>
              <a:buFont typeface="Times New Roman"/>
              <a:buAutoNum type="romanLcPeriod"/>
            </a:pPr>
            <a:endParaRPr sz="1200">
              <a:latin typeface="Times New Roman"/>
              <a:cs typeface="Times New Roman"/>
            </a:endParaRPr>
          </a:p>
          <a:p>
            <a:pPr marL="698500" lvl="1" indent="-384175">
              <a:lnSpc>
                <a:spcPct val="100000"/>
              </a:lnSpc>
              <a:buAutoNum type="romanLcPeriod"/>
              <a:tabLst>
                <a:tab pos="6985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Increase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Employment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35"/>
              </a:spcBef>
              <a:buClr>
                <a:srgbClr val="006FC0"/>
              </a:buClr>
              <a:buFont typeface="Times New Roman"/>
              <a:buAutoNum type="romanLcPeriod"/>
            </a:pPr>
            <a:endParaRPr sz="1200">
              <a:latin typeface="Times New Roman"/>
              <a:cs typeface="Times New Roman"/>
            </a:endParaRPr>
          </a:p>
          <a:p>
            <a:pPr marL="698500" lvl="1" indent="-341630">
              <a:lnSpc>
                <a:spcPct val="100000"/>
              </a:lnSpc>
              <a:spcBef>
                <a:spcPts val="5"/>
              </a:spcBef>
              <a:buAutoNum type="romanLcPeriod"/>
              <a:tabLst>
                <a:tab pos="6985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Reduction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Noise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Pollution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10"/>
              </a:spcBef>
              <a:buClr>
                <a:srgbClr val="006FC0"/>
              </a:buClr>
              <a:buFont typeface="Times New Roman"/>
              <a:buAutoNum type="romanLcPeriod"/>
            </a:pPr>
            <a:endParaRPr sz="1200">
              <a:latin typeface="Times New Roman"/>
              <a:cs typeface="Times New Roman"/>
            </a:endParaRPr>
          </a:p>
          <a:p>
            <a:pPr marL="698500" lvl="1" indent="-384175">
              <a:lnSpc>
                <a:spcPct val="100000"/>
              </a:lnSpc>
              <a:spcBef>
                <a:spcPts val="5"/>
              </a:spcBef>
              <a:buAutoNum type="romanLcPeriod"/>
              <a:tabLst>
                <a:tab pos="6985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More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Reliable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0650" y="914400"/>
            <a:ext cx="3815715" cy="25050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0650" y="5873496"/>
            <a:ext cx="4059554" cy="18599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3642741"/>
            <a:ext cx="5968365" cy="542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1.1: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Primary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and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secondary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energy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sources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243840" lvl="1" indent="-231140">
              <a:lnSpc>
                <a:spcPct val="100000"/>
              </a:lnSpc>
              <a:buAutoNum type="arabicPeriod" startAt="3"/>
              <a:tabLst>
                <a:tab pos="243840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COMMERCIAL</a:t>
            </a:r>
            <a:r>
              <a:rPr sz="12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sz="12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NON-COMMERCIAL</a:t>
            </a:r>
            <a:r>
              <a:rPr sz="12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ENERGY:</a:t>
            </a:r>
            <a:endParaRPr sz="1200" dirty="0">
              <a:latin typeface="Times New Roman"/>
              <a:cs typeface="Times New Roman"/>
            </a:endParaRPr>
          </a:p>
          <a:p>
            <a:pPr marL="469900" marR="5080" lvl="2" indent="-229235">
              <a:lnSpc>
                <a:spcPct val="191700"/>
              </a:lnSpc>
              <a:spcBef>
                <a:spcPts val="965"/>
              </a:spcBef>
              <a:buClr>
                <a:srgbClr val="000000"/>
              </a:buClr>
              <a:buFont typeface="Times New Roman"/>
              <a:buAutoNum type="arabicPeriod"/>
              <a:tabLst>
                <a:tab pos="469900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Commercial</a:t>
            </a:r>
            <a:r>
              <a:rPr sz="1200" b="1" spc="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Energy:</a:t>
            </a:r>
            <a:r>
              <a:rPr sz="1200" b="1" spc="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sz="1200" b="1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sources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available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user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at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some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cost.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These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generally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exhaustible.</a:t>
            </a:r>
            <a:endParaRPr sz="1200" dirty="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944"/>
              </a:spcBef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Example:</a:t>
            </a:r>
            <a:r>
              <a:rPr sz="12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-</a:t>
            </a:r>
            <a:r>
              <a:rPr sz="12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coal,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petrol,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gas,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etc.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469900" lvl="2" indent="-228600">
              <a:lnSpc>
                <a:spcPct val="100000"/>
              </a:lnSpc>
              <a:buClr>
                <a:srgbClr val="006FC0"/>
              </a:buClr>
              <a:buFont typeface="Times New Roman"/>
              <a:buAutoNum type="arabicPeriod" startAt="2"/>
              <a:tabLst>
                <a:tab pos="469900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Non-Commercial</a:t>
            </a:r>
            <a:r>
              <a:rPr sz="1200" b="1" spc="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Energy:-</a:t>
            </a:r>
            <a:r>
              <a:rPr sz="1200" b="1" spc="1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sources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available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user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at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free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cost.</a:t>
            </a:r>
            <a:endParaRPr sz="12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32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These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generally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renewable.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2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Example:-</a:t>
            </a:r>
            <a:r>
              <a:rPr sz="12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energy,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firewood.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7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243840" lvl="1" indent="-231140">
              <a:lnSpc>
                <a:spcPct val="100000"/>
              </a:lnSpc>
              <a:buAutoNum type="arabicPeriod" startAt="4"/>
              <a:tabLst>
                <a:tab pos="243840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Advantages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Electrical</a:t>
            </a:r>
            <a:r>
              <a:rPr sz="1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Energy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over</a:t>
            </a:r>
            <a:r>
              <a:rPr sz="12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other</a:t>
            </a:r>
            <a:r>
              <a:rPr sz="12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forms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Energy:-</a:t>
            </a:r>
            <a:endParaRPr sz="1200" dirty="0">
              <a:latin typeface="Times New Roman"/>
              <a:cs typeface="Times New Roman"/>
            </a:endParaRPr>
          </a:p>
          <a:p>
            <a:pPr marL="12700" marR="5715" indent="457200">
              <a:lnSpc>
                <a:spcPct val="191700"/>
              </a:lnSpc>
              <a:spcBef>
                <a:spcPts val="98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form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Electrical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 most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easy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use.</a:t>
            </a:r>
            <a:r>
              <a:rPr sz="1200" spc="2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following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advantages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of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Electrical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Energy:-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927100" indent="-307975">
              <a:lnSpc>
                <a:spcPct val="100000"/>
              </a:lnSpc>
              <a:spcBef>
                <a:spcPts val="5"/>
              </a:spcBef>
              <a:buAutoNum type="romanLcPeriod"/>
              <a:tabLst>
                <a:tab pos="9271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pollution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free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environment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friendly.</a:t>
            </a:r>
            <a:endParaRPr sz="1200" dirty="0">
              <a:latin typeface="Times New Roman"/>
              <a:cs typeface="Times New Roman"/>
            </a:endParaRPr>
          </a:p>
          <a:p>
            <a:pPr marL="927100" indent="-350520">
              <a:lnSpc>
                <a:spcPct val="100000"/>
              </a:lnSpc>
              <a:spcBef>
                <a:spcPts val="1320"/>
              </a:spcBef>
              <a:buAutoNum type="romanLcPeriod"/>
              <a:tabLst>
                <a:tab pos="927100" algn="l"/>
              </a:tabLst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Electrical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easily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converted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into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other forms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energy.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3542" y="9212707"/>
            <a:ext cx="185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iii.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6735" y="9212707"/>
            <a:ext cx="17075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easily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transmitted.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9563227"/>
            <a:ext cx="5963920" cy="2218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indent="-384175">
              <a:lnSpc>
                <a:spcPct val="100000"/>
              </a:lnSpc>
              <a:spcBef>
                <a:spcPts val="100"/>
              </a:spcBef>
              <a:buAutoNum type="romanLcPeriod" startAt="4"/>
              <a:tabLst>
                <a:tab pos="927100" algn="l"/>
              </a:tabLst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Efficiency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transmission in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high.</a:t>
            </a:r>
            <a:endParaRPr sz="1200" dirty="0">
              <a:latin typeface="Times New Roman"/>
              <a:cs typeface="Times New Roman"/>
            </a:endParaRPr>
          </a:p>
          <a:p>
            <a:pPr marL="927100" indent="-341630">
              <a:lnSpc>
                <a:spcPct val="100000"/>
              </a:lnSpc>
              <a:spcBef>
                <a:spcPts val="1320"/>
              </a:spcBef>
              <a:buAutoNum type="romanLcPeriod" startAt="4"/>
              <a:tabLst>
                <a:tab pos="9271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Voltage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easily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stepped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up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stepped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down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per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requirement.</a:t>
            </a:r>
            <a:endParaRPr sz="1200" dirty="0">
              <a:latin typeface="Times New Roman"/>
              <a:cs typeface="Times New Roman"/>
            </a:endParaRPr>
          </a:p>
          <a:p>
            <a:pPr marL="927100" indent="-384175">
              <a:lnSpc>
                <a:spcPct val="100000"/>
              </a:lnSpc>
              <a:spcBef>
                <a:spcPts val="1320"/>
              </a:spcBef>
              <a:buAutoNum type="romanLcPeriod" startAt="4"/>
              <a:tabLst>
                <a:tab pos="9271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Control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appliance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using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Electrical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easy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safe.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69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1.5</a:t>
            </a:r>
            <a:r>
              <a:rPr sz="1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Renewable</a:t>
            </a:r>
            <a:r>
              <a:rPr sz="1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Energy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sources:-</a:t>
            </a:r>
            <a:endParaRPr sz="1200" dirty="0">
              <a:latin typeface="Times New Roman"/>
              <a:cs typeface="Times New Roman"/>
            </a:endParaRPr>
          </a:p>
          <a:p>
            <a:pPr marL="12700" marR="5080" indent="914400">
              <a:lnSpc>
                <a:spcPct val="191800"/>
              </a:lnSpc>
              <a:spcBef>
                <a:spcPts val="98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 sources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which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 being produced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continuously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 nature and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in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exhaustible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called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renewable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sources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(or)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non-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conventional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energy.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250" y="914400"/>
            <a:ext cx="4203573" cy="244729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1084" y="889761"/>
            <a:ext cx="219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vii.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88135" y="889761"/>
            <a:ext cx="2947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Saves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Non-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renewable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Fossil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Sources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3548" y="1331721"/>
            <a:ext cx="5681345" cy="1519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340" indent="-22796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07340" algn="l"/>
              </a:tabLst>
            </a:pP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Disadvantage</a:t>
            </a:r>
            <a:endParaRPr sz="1200">
              <a:latin typeface="Times New Roman"/>
              <a:cs typeface="Times New Roman"/>
            </a:endParaRPr>
          </a:p>
          <a:p>
            <a:pPr marL="366395" marR="5080" indent="-311785">
              <a:lnSpc>
                <a:spcPts val="3460"/>
              </a:lnSpc>
              <a:spcBef>
                <a:spcPts val="400"/>
              </a:spcBef>
              <a:buAutoNum type="romanLcPeriod"/>
              <a:tabLst>
                <a:tab pos="366395" algn="l"/>
              </a:tabLst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Environmental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Issues.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There is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abundance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greenhouse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gases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below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surface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of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earth,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some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which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mitigates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towards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surface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 into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atmosphere.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0"/>
              </a:spcBef>
              <a:buClr>
                <a:srgbClr val="006FC0"/>
              </a:buClr>
              <a:buFont typeface="Times New Roman"/>
              <a:buAutoNum type="romanLcPeriod"/>
            </a:pPr>
            <a:endParaRPr sz="1200">
              <a:latin typeface="Times New Roman"/>
              <a:cs typeface="Times New Roman"/>
            </a:endParaRPr>
          </a:p>
          <a:p>
            <a:pPr marL="366395" indent="-353695">
              <a:lnSpc>
                <a:spcPct val="100000"/>
              </a:lnSpc>
              <a:buAutoNum type="romanLcPeriod"/>
              <a:tabLst>
                <a:tab pos="36639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Surface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Instability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(Earthquakes)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3924" y="3081655"/>
            <a:ext cx="185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iii.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96694" y="3081655"/>
            <a:ext cx="6540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Expensive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3517772"/>
            <a:ext cx="5970905" cy="808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387350">
              <a:lnSpc>
                <a:spcPct val="100000"/>
              </a:lnSpc>
              <a:spcBef>
                <a:spcPts val="100"/>
              </a:spcBef>
              <a:buAutoNum type="romanLcPeriod" startAt="4"/>
              <a:tabLst>
                <a:tab pos="52768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Location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Specific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  <a:buClr>
                <a:srgbClr val="006FC0"/>
              </a:buClr>
              <a:buFont typeface="Times New Roman"/>
              <a:buAutoNum type="romanLcPeriod" startAt="4"/>
            </a:pPr>
            <a:endParaRPr sz="1200">
              <a:latin typeface="Times New Roman"/>
              <a:cs typeface="Times New Roman"/>
            </a:endParaRPr>
          </a:p>
          <a:p>
            <a:pPr marL="567690" indent="-384810">
              <a:lnSpc>
                <a:spcPct val="100000"/>
              </a:lnSpc>
              <a:buAutoNum type="romanLcPeriod" startAt="4"/>
              <a:tabLst>
                <a:tab pos="567690" algn="l"/>
              </a:tabLst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Sustainability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Issues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5.6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Application</a:t>
            </a:r>
            <a:r>
              <a:rPr sz="1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GEO-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THERMAL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energy:</a:t>
            </a:r>
            <a:endParaRPr sz="1200">
              <a:latin typeface="Times New Roman"/>
              <a:cs typeface="Times New Roman"/>
            </a:endParaRPr>
          </a:p>
          <a:p>
            <a:pPr marL="469900" marR="52069" indent="457200">
              <a:lnSpc>
                <a:spcPct val="238300"/>
              </a:lnSpc>
              <a:spcBef>
                <a:spcPts val="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steam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hot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produced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inside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earth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buildings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or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generates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electricity.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Geothermal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renewable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source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because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replenished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rainfall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 is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continuously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produced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inside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earth.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5.7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Ocean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Energy:-</a:t>
            </a:r>
            <a:endParaRPr sz="1200">
              <a:latin typeface="Times New Roman"/>
              <a:cs typeface="Times New Roman"/>
            </a:endParaRPr>
          </a:p>
          <a:p>
            <a:pPr marL="469900" marR="145415" indent="457200">
              <a:lnSpc>
                <a:spcPct val="2383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obtained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ocean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called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ocean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Energy.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Approximately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70%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area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earth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covered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ocean.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Ocean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sources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are: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200">
              <a:latin typeface="Times New Roman"/>
              <a:cs typeface="Times New Roman"/>
            </a:endParaRPr>
          </a:p>
          <a:p>
            <a:pPr marL="697865" indent="-227965">
              <a:lnSpc>
                <a:spcPct val="100000"/>
              </a:lnSpc>
              <a:buClr>
                <a:srgbClr val="C00000"/>
              </a:buClr>
              <a:buAutoNum type="alphaLcParenR"/>
              <a:tabLst>
                <a:tab pos="69786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Ocean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thermal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conversion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  <a:buClr>
                <a:srgbClr val="C00000"/>
              </a:buClr>
              <a:buFont typeface="Times New Roman"/>
              <a:buAutoNum type="alphaLcParenR"/>
            </a:pPr>
            <a:endParaRPr sz="1200">
              <a:latin typeface="Times New Roman"/>
              <a:cs typeface="Times New Roman"/>
            </a:endParaRPr>
          </a:p>
          <a:p>
            <a:pPr marL="697230" indent="-227329">
              <a:lnSpc>
                <a:spcPct val="100000"/>
              </a:lnSpc>
              <a:buClr>
                <a:srgbClr val="C00000"/>
              </a:buClr>
              <a:buAutoNum type="alphaLcParenR"/>
              <a:tabLst>
                <a:tab pos="69723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Tidal</a:t>
            </a:r>
            <a:r>
              <a:rPr sz="12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  <a:buClr>
                <a:srgbClr val="C00000"/>
              </a:buClr>
              <a:buFont typeface="Times New Roman"/>
              <a:buAutoNum type="alphaLcParenR"/>
            </a:pPr>
            <a:endParaRPr sz="1200">
              <a:latin typeface="Times New Roman"/>
              <a:cs typeface="Times New Roman"/>
            </a:endParaRPr>
          </a:p>
          <a:p>
            <a:pPr marL="697865" indent="-227965">
              <a:lnSpc>
                <a:spcPct val="100000"/>
              </a:lnSpc>
              <a:buClr>
                <a:srgbClr val="C00000"/>
              </a:buClr>
              <a:buAutoNum type="alphaLcParenR"/>
              <a:tabLst>
                <a:tab pos="69786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Wave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1200">
              <a:latin typeface="Times New Roman"/>
              <a:cs typeface="Times New Roman"/>
            </a:endParaRPr>
          </a:p>
          <a:p>
            <a:pPr marL="469900" indent="-307975">
              <a:lnSpc>
                <a:spcPct val="100000"/>
              </a:lnSpc>
              <a:buFont typeface="Times New Roman"/>
              <a:buAutoNum type="romanLcPeriod"/>
              <a:tabLst>
                <a:tab pos="469900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Ocean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thermal</a:t>
            </a:r>
            <a:r>
              <a:rPr sz="12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energy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conversion(OTES)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469900" marR="5080" indent="457200" algn="just">
              <a:lnSpc>
                <a:spcPct val="239200"/>
              </a:lnSpc>
              <a:spcBef>
                <a:spcPts val="1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2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2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2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25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2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sun</a:t>
            </a:r>
            <a:r>
              <a:rPr sz="1200" spc="2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that</a:t>
            </a:r>
            <a:r>
              <a:rPr sz="1200" spc="3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2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absorbed</a:t>
            </a:r>
            <a:r>
              <a:rPr sz="1200" spc="2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2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2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2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ocean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according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Lambert</a:t>
            </a:r>
            <a:r>
              <a:rPr sz="1200" spc="2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law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absorption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.It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state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that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each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layer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equal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thickness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of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absorbs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same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fractions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light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that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passes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through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it.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12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buFont typeface="Wingdings"/>
              <a:buChar char=""/>
              <a:tabLst>
                <a:tab pos="469900" algn="l"/>
              </a:tabLst>
            </a:pPr>
            <a:r>
              <a:rPr sz="1100" b="1" dirty="0">
                <a:solidFill>
                  <a:srgbClr val="C00000"/>
                </a:solidFill>
                <a:latin typeface="Calibri"/>
                <a:cs typeface="Calibri"/>
              </a:rPr>
              <a:t>Ocean</a:t>
            </a:r>
            <a:r>
              <a:rPr sz="11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C00000"/>
                </a:solidFill>
                <a:latin typeface="Calibri"/>
                <a:cs typeface="Calibri"/>
              </a:rPr>
              <a:t>Thermal</a:t>
            </a:r>
            <a:r>
              <a:rPr sz="11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C00000"/>
                </a:solidFill>
                <a:latin typeface="Calibri"/>
                <a:cs typeface="Calibri"/>
              </a:rPr>
              <a:t>Energy</a:t>
            </a:r>
            <a:r>
              <a:rPr sz="11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C00000"/>
                </a:solidFill>
                <a:latin typeface="Calibri"/>
                <a:cs typeface="Calibri"/>
              </a:rPr>
              <a:t>Conversion</a:t>
            </a:r>
            <a:r>
              <a:rPr sz="11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b="1" spc="-20" dirty="0">
                <a:solidFill>
                  <a:srgbClr val="C00000"/>
                </a:solidFill>
                <a:latin typeface="Calibri"/>
                <a:cs typeface="Calibri"/>
              </a:rPr>
              <a:t>Cycle</a:t>
            </a:r>
            <a:endParaRPr sz="11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670"/>
              </a:spcBef>
              <a:buClr>
                <a:srgbClr val="C00000"/>
              </a:buClr>
              <a:buFont typeface="Wingdings"/>
              <a:buChar char=""/>
            </a:pPr>
            <a:endParaRPr sz="1100">
              <a:latin typeface="Calibri"/>
              <a:cs typeface="Calibri"/>
            </a:endParaRPr>
          </a:p>
          <a:p>
            <a:pPr marL="984885" lvl="2" indent="-310515">
              <a:lnSpc>
                <a:spcPct val="100000"/>
              </a:lnSpc>
              <a:buFont typeface="Times New Roman"/>
              <a:buAutoNum type="romanLcPeriod"/>
              <a:tabLst>
                <a:tab pos="984885" algn="l"/>
              </a:tabLst>
            </a:pP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open</a:t>
            </a:r>
            <a:r>
              <a:rPr sz="12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cycle</a:t>
            </a:r>
            <a:r>
              <a:rPr sz="12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640"/>
              </a:spcBef>
              <a:buClr>
                <a:srgbClr val="006FC0"/>
              </a:buClr>
              <a:buFont typeface="Times New Roman"/>
              <a:buAutoNum type="romanLcPeriod"/>
            </a:pPr>
            <a:endParaRPr sz="1200">
              <a:latin typeface="Times New Roman"/>
              <a:cs typeface="Times New Roman"/>
            </a:endParaRPr>
          </a:p>
          <a:p>
            <a:pPr marL="984885" lvl="2" indent="-353695">
              <a:lnSpc>
                <a:spcPct val="100000"/>
              </a:lnSpc>
              <a:buFont typeface="Times New Roman"/>
              <a:buAutoNum type="romanLcPeriod"/>
              <a:tabLst>
                <a:tab pos="984885" algn="l"/>
              </a:tabLst>
            </a:pP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close</a:t>
            </a:r>
            <a:r>
              <a:rPr sz="12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cycle</a:t>
            </a:r>
            <a:r>
              <a:rPr sz="12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1455" y="892809"/>
            <a:ext cx="185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iii.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74647" y="892809"/>
            <a:ext cx="1301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hybrid</a:t>
            </a:r>
            <a:r>
              <a:rPr sz="12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6FC0"/>
                </a:solidFill>
                <a:latin typeface="Times New Roman"/>
                <a:cs typeface="Times New Roman"/>
              </a:rPr>
              <a:t>cycle</a:t>
            </a:r>
            <a:r>
              <a:rPr sz="12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5150" y="1331721"/>
            <a:ext cx="1529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3215" algn="l"/>
              </a:tabLst>
            </a:pP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i.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	Open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cycle</a:t>
            </a:r>
            <a:r>
              <a:rPr sz="1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2478" y="4307205"/>
            <a:ext cx="3757929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5161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Figure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5.7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OTES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open</a:t>
            </a:r>
            <a:r>
              <a:rPr sz="12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cycle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65760" algn="l"/>
              </a:tabLst>
            </a:pP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ii.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	Closed</a:t>
            </a:r>
            <a:r>
              <a:rPr sz="12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cycle</a:t>
            </a:r>
            <a:r>
              <a:rPr sz="12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74189" y="8185150"/>
            <a:ext cx="2402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Figure</a:t>
            </a:r>
            <a:r>
              <a:rPr sz="12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5.8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OTES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closed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cycle</a:t>
            </a:r>
            <a:r>
              <a:rPr sz="12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2829" y="8621394"/>
            <a:ext cx="1917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iii.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6047" y="8621394"/>
            <a:ext cx="857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Hybrid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cycle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604" y="9057259"/>
            <a:ext cx="5394960" cy="283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5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combination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closed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cycle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open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cycle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system.</a:t>
            </a:r>
            <a:r>
              <a:rPr sz="1200" spc="2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Warm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sea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evaporated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evaporator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ammonia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pass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through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turbine.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2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buFont typeface="Wingdings"/>
              <a:buChar char=""/>
              <a:tabLst>
                <a:tab pos="240665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Advantages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limitations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OTES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system: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5"/>
              </a:spcBef>
              <a:buClr>
                <a:srgbClr val="C00000"/>
              </a:buClr>
              <a:buFont typeface="Wingdings"/>
              <a:buChar char=""/>
            </a:pPr>
            <a:endParaRPr sz="1200">
              <a:latin typeface="Times New Roman"/>
              <a:cs typeface="Times New Roman"/>
            </a:endParaRPr>
          </a:p>
          <a:p>
            <a:pPr marL="527050" lvl="1" indent="-227965">
              <a:lnSpc>
                <a:spcPct val="100000"/>
              </a:lnSpc>
              <a:buFont typeface="Wingdings"/>
              <a:buChar char=""/>
              <a:tabLst>
                <a:tab pos="527050" algn="l"/>
              </a:tabLst>
            </a:pP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Advantages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10"/>
              </a:spcBef>
              <a:buClr>
                <a:srgbClr val="C00000"/>
              </a:buClr>
              <a:buFont typeface="Wingdings"/>
              <a:buChar char=""/>
            </a:pPr>
            <a:endParaRPr sz="1200">
              <a:latin typeface="Times New Roman"/>
              <a:cs typeface="Times New Roman"/>
            </a:endParaRPr>
          </a:p>
          <a:p>
            <a:pPr marL="985519" lvl="2" indent="-311150">
              <a:lnSpc>
                <a:spcPct val="100000"/>
              </a:lnSpc>
              <a:buAutoNum type="romanLcPeriod"/>
              <a:tabLst>
                <a:tab pos="985519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renewable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sources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endParaRPr sz="12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635"/>
              </a:spcBef>
              <a:buClr>
                <a:srgbClr val="006FC0"/>
              </a:buClr>
              <a:buFont typeface="Times New Roman"/>
              <a:buAutoNum type="romanLcPeriod"/>
            </a:pPr>
            <a:endParaRPr sz="1200">
              <a:latin typeface="Times New Roman"/>
              <a:cs typeface="Times New Roman"/>
            </a:endParaRPr>
          </a:p>
          <a:p>
            <a:pPr marL="1024890" lvl="2" indent="-393700">
              <a:lnSpc>
                <a:spcPct val="100000"/>
              </a:lnSpc>
              <a:buAutoNum type="romanLcPeriod"/>
              <a:tabLst>
                <a:tab pos="102489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No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endParaRPr sz="12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640"/>
              </a:spcBef>
              <a:buClr>
                <a:srgbClr val="006FC0"/>
              </a:buClr>
              <a:buFont typeface="Times New Roman"/>
              <a:buAutoNum type="romanLcPeriod"/>
            </a:pPr>
            <a:endParaRPr sz="1200">
              <a:latin typeface="Times New Roman"/>
              <a:cs typeface="Times New Roman"/>
            </a:endParaRPr>
          </a:p>
          <a:p>
            <a:pPr marL="985519" lvl="2" indent="-393700">
              <a:lnSpc>
                <a:spcPct val="100000"/>
              </a:lnSpc>
              <a:buAutoNum type="romanLcPeriod"/>
              <a:tabLst>
                <a:tab pos="985519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OTES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systems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more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economical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0650" y="1790573"/>
            <a:ext cx="5943600" cy="227457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0650" y="5204333"/>
            <a:ext cx="5864225" cy="273685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8684" y="892809"/>
            <a:ext cx="5863590" cy="5467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0" indent="-22796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61950" algn="l"/>
              </a:tabLst>
            </a:pP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Limitations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0"/>
              </a:spcBef>
              <a:buClr>
                <a:srgbClr val="C00000"/>
              </a:buClr>
              <a:buFont typeface="Wingdings"/>
              <a:buChar char=""/>
            </a:pPr>
            <a:endParaRPr sz="1200">
              <a:latin typeface="Times New Roman"/>
              <a:cs typeface="Times New Roman"/>
            </a:endParaRPr>
          </a:p>
          <a:p>
            <a:pPr marL="1277620" lvl="1" indent="-307975">
              <a:lnSpc>
                <a:spcPct val="100000"/>
              </a:lnSpc>
              <a:buAutoNum type="romanLcPeriod"/>
              <a:tabLst>
                <a:tab pos="127762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Steam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low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pressure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large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size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turbine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required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10"/>
              </a:spcBef>
              <a:buClr>
                <a:srgbClr val="006FC0"/>
              </a:buClr>
              <a:buFont typeface="Times New Roman"/>
              <a:buAutoNum type="romanLcPeriod"/>
            </a:pPr>
            <a:endParaRPr sz="1200">
              <a:latin typeface="Times New Roman"/>
              <a:cs typeface="Times New Roman"/>
            </a:endParaRPr>
          </a:p>
          <a:p>
            <a:pPr marL="1277620" lvl="1" indent="-350520">
              <a:lnSpc>
                <a:spcPct val="100000"/>
              </a:lnSpc>
              <a:spcBef>
                <a:spcPts val="5"/>
              </a:spcBef>
              <a:buAutoNum type="romanLcPeriod"/>
              <a:tabLst>
                <a:tab pos="127762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Less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efficiently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35"/>
              </a:spcBef>
              <a:buClr>
                <a:srgbClr val="006FC0"/>
              </a:buClr>
              <a:buFont typeface="Times New Roman"/>
              <a:buAutoNum type="romanLcPeriod"/>
            </a:pPr>
            <a:endParaRPr sz="1200">
              <a:latin typeface="Times New Roman"/>
              <a:cs typeface="Times New Roman"/>
            </a:endParaRPr>
          </a:p>
          <a:p>
            <a:pPr marL="1277620" lvl="1" indent="-393065">
              <a:lnSpc>
                <a:spcPct val="100000"/>
              </a:lnSpc>
              <a:buAutoNum type="romanLcPeriod"/>
              <a:tabLst>
                <a:tab pos="127762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Overall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cost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high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200">
              <a:latin typeface="Times New Roman"/>
              <a:cs typeface="Times New Roman"/>
            </a:endParaRPr>
          </a:p>
          <a:p>
            <a:pPr marL="591185" indent="-227965">
              <a:lnSpc>
                <a:spcPct val="100000"/>
              </a:lnSpc>
              <a:buFont typeface="Wingdings"/>
              <a:buChar char=""/>
              <a:tabLst>
                <a:tab pos="591185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Application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OTES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5"/>
              </a:spcBef>
              <a:buClr>
                <a:srgbClr val="C00000"/>
              </a:buClr>
              <a:buFont typeface="Wingdings"/>
              <a:buChar char=""/>
            </a:pPr>
            <a:endParaRPr sz="1200">
              <a:latin typeface="Times New Roman"/>
              <a:cs typeface="Times New Roman"/>
            </a:endParaRPr>
          </a:p>
          <a:p>
            <a:pPr marL="1308100" lvl="1" indent="-307975">
              <a:lnSpc>
                <a:spcPct val="100000"/>
              </a:lnSpc>
              <a:buAutoNum type="romanLcPeriod"/>
              <a:tabLst>
                <a:tab pos="1308100" algn="l"/>
              </a:tabLst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Chemical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treatment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plant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10"/>
              </a:spcBef>
              <a:buClr>
                <a:srgbClr val="006FC0"/>
              </a:buClr>
              <a:buFont typeface="Times New Roman"/>
              <a:buAutoNum type="romanLcPeriod"/>
            </a:pPr>
            <a:endParaRPr sz="1200">
              <a:latin typeface="Times New Roman"/>
              <a:cs typeface="Times New Roman"/>
            </a:endParaRPr>
          </a:p>
          <a:p>
            <a:pPr marL="1348105" lvl="1" indent="-390525">
              <a:lnSpc>
                <a:spcPct val="100000"/>
              </a:lnSpc>
              <a:spcBef>
                <a:spcPts val="5"/>
              </a:spcBef>
              <a:buAutoNum type="romanLcPeriod"/>
              <a:tabLst>
                <a:tab pos="134810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electricity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generation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35"/>
              </a:spcBef>
              <a:buClr>
                <a:srgbClr val="006FC0"/>
              </a:buClr>
              <a:buFont typeface="Times New Roman"/>
              <a:buAutoNum type="romanLcPeriod"/>
            </a:pPr>
            <a:endParaRPr sz="1200">
              <a:latin typeface="Times New Roman"/>
              <a:cs typeface="Times New Roman"/>
            </a:endParaRPr>
          </a:p>
          <a:p>
            <a:pPr marL="1308100" lvl="1" indent="-393065">
              <a:lnSpc>
                <a:spcPct val="100000"/>
              </a:lnSpc>
              <a:buAutoNum type="romanLcPeriod"/>
              <a:tabLst>
                <a:tab pos="13081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Hydrogen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production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means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electrolysis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63220" algn="l"/>
              </a:tabLst>
            </a:pP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ii.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	Tidal</a:t>
            </a:r>
            <a:r>
              <a:rPr sz="1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Energy</a:t>
            </a:r>
            <a:endParaRPr sz="1200">
              <a:latin typeface="Times New Roman"/>
              <a:cs typeface="Times New Roman"/>
            </a:endParaRPr>
          </a:p>
          <a:p>
            <a:pPr marL="363220" marR="5080" indent="457200">
              <a:lnSpc>
                <a:spcPct val="238300"/>
              </a:lnSpc>
              <a:spcBef>
                <a:spcPts val="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Tides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sea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result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gravitational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effect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heavenly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bodies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like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sun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moon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earth.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Due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fluidity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mass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effect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this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force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becomes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Times New Roman"/>
              <a:cs typeface="Times New Roman"/>
            </a:endParaRPr>
          </a:p>
          <a:p>
            <a:pPr marL="363220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apperant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 motion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which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slow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periodic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change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level.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200">
              <a:latin typeface="Times New Roman"/>
              <a:cs typeface="Times New Roman"/>
            </a:endParaRPr>
          </a:p>
          <a:p>
            <a:pPr marL="363220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Working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Tidal</a:t>
            </a:r>
            <a:r>
              <a:rPr sz="1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power</a:t>
            </a:r>
            <a:r>
              <a:rPr sz="12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plant: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16735" y="11334750"/>
            <a:ext cx="1858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Figure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5.9Tidal</a:t>
            </a:r>
            <a:r>
              <a:rPr sz="12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Power</a:t>
            </a:r>
            <a:r>
              <a:rPr sz="1200" b="1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plant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0650" y="6611111"/>
            <a:ext cx="4602480" cy="242189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0650" y="9296400"/>
            <a:ext cx="3719829" cy="1795907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9535" y="892809"/>
            <a:ext cx="3365500" cy="4153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240665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Advantage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Tidal</a:t>
            </a:r>
            <a:r>
              <a:rPr sz="1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energy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0"/>
              </a:spcBef>
              <a:buClr>
                <a:srgbClr val="C00000"/>
              </a:buClr>
              <a:buFont typeface="Wingdings"/>
              <a:buChar char=""/>
            </a:pPr>
            <a:endParaRPr sz="1200">
              <a:latin typeface="Times New Roman"/>
              <a:cs typeface="Times New Roman"/>
            </a:endParaRPr>
          </a:p>
          <a:p>
            <a:pPr marL="927100" lvl="1" indent="-307975">
              <a:lnSpc>
                <a:spcPct val="100000"/>
              </a:lnSpc>
              <a:buAutoNum type="romanLcPeriod"/>
              <a:tabLst>
                <a:tab pos="9271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Free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pollution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10"/>
              </a:spcBef>
              <a:buClr>
                <a:srgbClr val="006FC0"/>
              </a:buClr>
              <a:buFont typeface="Times New Roman"/>
              <a:buAutoNum type="romanLcPeriod"/>
            </a:pPr>
            <a:endParaRPr sz="1200">
              <a:latin typeface="Times New Roman"/>
              <a:cs typeface="Times New Roman"/>
            </a:endParaRPr>
          </a:p>
          <a:p>
            <a:pPr marL="966469" lvl="1" indent="-390525">
              <a:lnSpc>
                <a:spcPct val="100000"/>
              </a:lnSpc>
              <a:spcBef>
                <a:spcPts val="5"/>
              </a:spcBef>
              <a:buAutoNum type="romanLcPeriod"/>
              <a:tabLst>
                <a:tab pos="966469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Free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mood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nature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35"/>
              </a:spcBef>
              <a:buClr>
                <a:srgbClr val="006FC0"/>
              </a:buClr>
              <a:buFont typeface="Times New Roman"/>
              <a:buAutoNum type="romanLcPeriod"/>
            </a:pPr>
            <a:endParaRPr sz="1200">
              <a:latin typeface="Times New Roman"/>
              <a:cs typeface="Times New Roman"/>
            </a:endParaRPr>
          </a:p>
          <a:p>
            <a:pPr marL="927100" lvl="1" indent="-393700">
              <a:lnSpc>
                <a:spcPct val="100000"/>
              </a:lnSpc>
              <a:buAutoNum type="romanLcPeriod"/>
              <a:tabLst>
                <a:tab pos="9271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Free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disturbing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eco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60"/>
              </a:spcBef>
              <a:buClr>
                <a:srgbClr val="006FC0"/>
              </a:buClr>
              <a:buFont typeface="Times New Roman"/>
              <a:buAutoNum type="romanLcPeriod"/>
            </a:pPr>
            <a:endParaRPr sz="12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buFont typeface="Wingdings"/>
              <a:buChar char=""/>
              <a:tabLst>
                <a:tab pos="240665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Limitations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Tidal</a:t>
            </a:r>
            <a:r>
              <a:rPr sz="12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energy: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5"/>
              </a:spcBef>
              <a:buClr>
                <a:srgbClr val="C00000"/>
              </a:buClr>
              <a:buFont typeface="Wingdings"/>
              <a:buChar char=""/>
            </a:pPr>
            <a:endParaRPr sz="1200">
              <a:latin typeface="Times New Roman"/>
              <a:cs typeface="Times New Roman"/>
            </a:endParaRPr>
          </a:p>
          <a:p>
            <a:pPr marL="814069" lvl="1" indent="-311150">
              <a:lnSpc>
                <a:spcPct val="100000"/>
              </a:lnSpc>
              <a:buAutoNum type="romanLcPeriod"/>
              <a:tabLst>
                <a:tab pos="814069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High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initial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cost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10"/>
              </a:spcBef>
              <a:buClr>
                <a:srgbClr val="006FC0"/>
              </a:buClr>
              <a:buFont typeface="Times New Roman"/>
              <a:buAutoNum type="romanLcPeriod"/>
            </a:pPr>
            <a:endParaRPr sz="1200">
              <a:latin typeface="Times New Roman"/>
              <a:cs typeface="Times New Roman"/>
            </a:endParaRPr>
          </a:p>
          <a:p>
            <a:pPr marL="814069" lvl="1" indent="-353695">
              <a:lnSpc>
                <a:spcPct val="100000"/>
              </a:lnSpc>
              <a:spcBef>
                <a:spcPts val="5"/>
              </a:spcBef>
              <a:buAutoNum type="romanLcPeriod"/>
              <a:tabLst>
                <a:tab pos="814069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Sea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corrosive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35"/>
              </a:spcBef>
              <a:buClr>
                <a:srgbClr val="006FC0"/>
              </a:buClr>
              <a:buFont typeface="Times New Roman"/>
              <a:buAutoNum type="romanLcPeriod"/>
            </a:pPr>
            <a:endParaRPr sz="1200">
              <a:latin typeface="Times New Roman"/>
              <a:cs typeface="Times New Roman"/>
            </a:endParaRPr>
          </a:p>
          <a:p>
            <a:pPr marL="814069" lvl="1" indent="-396240">
              <a:lnSpc>
                <a:spcPct val="100000"/>
              </a:lnSpc>
              <a:buAutoNum type="romanLcPeriod"/>
              <a:tabLst>
                <a:tab pos="814069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Output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not constant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varies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tides.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635"/>
              </a:spcBef>
              <a:buClr>
                <a:srgbClr val="006FC0"/>
              </a:buClr>
              <a:buFont typeface="Times New Roman"/>
              <a:buAutoNum type="romanLcPeriod"/>
            </a:pPr>
            <a:endParaRPr sz="1200">
              <a:latin typeface="Times New Roman"/>
              <a:cs typeface="Times New Roman"/>
            </a:endParaRPr>
          </a:p>
          <a:p>
            <a:pPr marL="814069" lvl="1" indent="-387350">
              <a:lnSpc>
                <a:spcPct val="100000"/>
              </a:lnSpc>
              <a:buAutoNum type="romanLcPeriod"/>
              <a:tabLst>
                <a:tab pos="814069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Conversion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device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complicated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6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Sea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Waves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6012" y="4837938"/>
            <a:ext cx="1917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iii.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9535" y="5270754"/>
            <a:ext cx="5503545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obtained</a:t>
            </a:r>
            <a:r>
              <a:rPr sz="1200" spc="2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waves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ocean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form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kinetic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depend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upon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 shape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wave.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3665"/>
            <a:ext cx="5761355" cy="4071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70660" algn="ctr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CHAPTER-</a:t>
            </a:r>
            <a:r>
              <a:rPr sz="1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  <a:p>
            <a:pPr marL="2165350" marR="689610" algn="ctr">
              <a:lnSpc>
                <a:spcPts val="3700"/>
              </a:lnSpc>
              <a:spcBef>
                <a:spcPts val="395"/>
              </a:spcBef>
            </a:pP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Magneto</a:t>
            </a:r>
            <a:r>
              <a:rPr sz="16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Hydro</a:t>
            </a:r>
            <a:r>
              <a:rPr sz="1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Dynamic</a:t>
            </a:r>
            <a:r>
              <a:rPr sz="1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(MHD)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Power</a:t>
            </a: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Generation</a:t>
            </a:r>
            <a:endParaRPr sz="1600">
              <a:latin typeface="Times New Roman"/>
              <a:cs typeface="Times New Roman"/>
            </a:endParaRPr>
          </a:p>
          <a:p>
            <a:pPr marL="240665" lvl="1" indent="-227965" algn="just">
              <a:lnSpc>
                <a:spcPct val="100000"/>
              </a:lnSpc>
              <a:spcBef>
                <a:spcPts val="1370"/>
              </a:spcBef>
              <a:buAutoNum type="arabicPeriod"/>
              <a:tabLst>
                <a:tab pos="240665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Magneto</a:t>
            </a:r>
            <a:r>
              <a:rPr sz="1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Hydro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Dynamic</a:t>
            </a:r>
            <a:r>
              <a:rPr sz="1200" spc="-10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12700" marR="21590" indent="914400" algn="just">
              <a:lnSpc>
                <a:spcPct val="1917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Magneto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hydro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dynamic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technique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which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directly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converted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into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electricity.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based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Faraday's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law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electromagnetic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induction.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But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produces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only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DC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power.</a:t>
            </a:r>
            <a:endParaRPr sz="1200">
              <a:latin typeface="Times New Roman"/>
              <a:cs typeface="Times New Roman"/>
            </a:endParaRPr>
          </a:p>
          <a:p>
            <a:pPr marL="469265" lvl="2" indent="-227965" algn="just">
              <a:lnSpc>
                <a:spcPct val="100000"/>
              </a:lnSpc>
              <a:spcBef>
                <a:spcPts val="1320"/>
              </a:spcBef>
              <a:buFont typeface="Wingdings"/>
              <a:buChar char=""/>
              <a:tabLst>
                <a:tab pos="469265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Working of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MHD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generator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917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works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Faraday's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law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electromagnetic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induction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when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magnetic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field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changes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across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conductor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emf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induced in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which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electric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current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this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also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32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principle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generator.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6926071"/>
            <a:ext cx="5878830" cy="4409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  <a:tabLst>
                <a:tab pos="2756535" algn="l"/>
              </a:tabLst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Figure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6.1: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MHD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Generator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	Figure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6.2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Electrical</a:t>
            </a:r>
            <a:r>
              <a:rPr sz="1200" b="1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Equivalent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circuit</a:t>
            </a:r>
            <a:r>
              <a:rPr sz="12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of</a:t>
            </a:r>
            <a:r>
              <a:rPr sz="12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MHD</a:t>
            </a:r>
            <a:endParaRPr sz="1200">
              <a:latin typeface="Times New Roman"/>
              <a:cs typeface="Times New Roman"/>
            </a:endParaRPr>
          </a:p>
          <a:p>
            <a:pPr marL="227965" marR="2826385" indent="-227965" algn="r">
              <a:lnSpc>
                <a:spcPct val="100000"/>
              </a:lnSpc>
              <a:spcBef>
                <a:spcPts val="1320"/>
              </a:spcBef>
              <a:buFont typeface="Wingdings"/>
              <a:buChar char=""/>
              <a:tabLst>
                <a:tab pos="227965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Advantages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disadvantages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MHD</a:t>
            </a:r>
            <a:endParaRPr sz="1200">
              <a:latin typeface="Times New Roman"/>
              <a:cs typeface="Times New Roman"/>
            </a:endParaRPr>
          </a:p>
          <a:p>
            <a:pPr marL="697865" lvl="1" indent="-227965">
              <a:lnSpc>
                <a:spcPct val="100000"/>
              </a:lnSpc>
              <a:spcBef>
                <a:spcPts val="1320"/>
              </a:spcBef>
              <a:buFont typeface="Wingdings"/>
              <a:buChar char=""/>
              <a:tabLst>
                <a:tab pos="697865" algn="l"/>
              </a:tabLst>
            </a:pP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Advantages:-</a:t>
            </a:r>
            <a:endParaRPr sz="1200">
              <a:latin typeface="Times New Roman"/>
              <a:cs typeface="Times New Roman"/>
            </a:endParaRPr>
          </a:p>
          <a:p>
            <a:pPr marL="1097915" lvl="2" indent="-307975">
              <a:lnSpc>
                <a:spcPct val="100000"/>
              </a:lnSpc>
              <a:spcBef>
                <a:spcPts val="1295"/>
              </a:spcBef>
              <a:buAutoNum type="romanLcPeriod"/>
              <a:tabLst>
                <a:tab pos="1097915" algn="l"/>
              </a:tabLst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Efficiency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MHD generator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around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60%</a:t>
            </a:r>
            <a:endParaRPr sz="1200">
              <a:latin typeface="Times New Roman"/>
              <a:cs typeface="Times New Roman"/>
            </a:endParaRPr>
          </a:p>
          <a:p>
            <a:pPr marL="1097915" lvl="2" indent="-350520">
              <a:lnSpc>
                <a:spcPct val="100000"/>
              </a:lnSpc>
              <a:spcBef>
                <a:spcPts val="1320"/>
              </a:spcBef>
              <a:buAutoNum type="romanLcPeriod"/>
              <a:tabLst>
                <a:tab pos="109791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large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amount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endParaRPr sz="1200">
              <a:latin typeface="Times New Roman"/>
              <a:cs typeface="Times New Roman"/>
            </a:endParaRPr>
          </a:p>
          <a:p>
            <a:pPr marL="393065" marR="2825115" lvl="2" indent="-393065" algn="r">
              <a:lnSpc>
                <a:spcPct val="100000"/>
              </a:lnSpc>
              <a:spcBef>
                <a:spcPts val="1300"/>
              </a:spcBef>
              <a:buAutoNum type="romanLcPeriod"/>
              <a:tabLst>
                <a:tab pos="39306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renewable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source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endParaRPr sz="1200">
              <a:latin typeface="Times New Roman"/>
              <a:cs typeface="Times New Roman"/>
            </a:endParaRPr>
          </a:p>
          <a:p>
            <a:pPr marL="697865" lvl="1" indent="-227965">
              <a:lnSpc>
                <a:spcPct val="100000"/>
              </a:lnSpc>
              <a:spcBef>
                <a:spcPts val="1345"/>
              </a:spcBef>
              <a:buFont typeface="Wingdings"/>
              <a:buChar char=""/>
              <a:tabLst>
                <a:tab pos="697865" algn="l"/>
              </a:tabLst>
            </a:pP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Disadvantages:-</a:t>
            </a:r>
            <a:endParaRPr sz="1200">
              <a:latin typeface="Times New Roman"/>
              <a:cs typeface="Times New Roman"/>
            </a:endParaRPr>
          </a:p>
          <a:p>
            <a:pPr marL="1097915" lvl="2" indent="-307975">
              <a:lnSpc>
                <a:spcPct val="100000"/>
              </a:lnSpc>
              <a:spcBef>
                <a:spcPts val="1295"/>
              </a:spcBef>
              <a:buAutoNum type="romanLcPeriod"/>
              <a:tabLst>
                <a:tab pos="109791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There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problem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availability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conducting Gas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any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other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fluid.</a:t>
            </a:r>
            <a:endParaRPr sz="1200">
              <a:latin typeface="Times New Roman"/>
              <a:cs typeface="Times New Roman"/>
            </a:endParaRPr>
          </a:p>
          <a:p>
            <a:pPr marL="1097915" lvl="2" indent="-350520">
              <a:lnSpc>
                <a:spcPct val="100000"/>
              </a:lnSpc>
              <a:spcBef>
                <a:spcPts val="1320"/>
              </a:spcBef>
              <a:buAutoNum type="romanLcPeriod"/>
              <a:tabLst>
                <a:tab pos="1097915" algn="l"/>
              </a:tabLst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Difficult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fabricate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MHD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generator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6.2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Types</a:t>
            </a:r>
            <a:r>
              <a:rPr sz="1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MHD generation</a:t>
            </a:r>
            <a:r>
              <a:rPr sz="1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  <a:p>
            <a:pPr marL="755650" indent="-227965">
              <a:lnSpc>
                <a:spcPct val="100000"/>
              </a:lnSpc>
              <a:spcBef>
                <a:spcPts val="1320"/>
              </a:spcBef>
              <a:buAutoNum type="alphaLcParenR"/>
              <a:tabLst>
                <a:tab pos="75565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Open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cycle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MHD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generation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  <a:p>
            <a:pPr marL="755015" indent="-227329">
              <a:lnSpc>
                <a:spcPct val="100000"/>
              </a:lnSpc>
              <a:spcBef>
                <a:spcPts val="1320"/>
              </a:spcBef>
              <a:buAutoNum type="alphaLcParenR"/>
              <a:tabLst>
                <a:tab pos="75501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Closed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cycle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MHD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generation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1320"/>
              </a:spcBef>
            </a:pPr>
            <a:r>
              <a:rPr sz="1200" dirty="0">
                <a:solidFill>
                  <a:srgbClr val="C00000"/>
                </a:solidFill>
                <a:latin typeface="Times New Roman"/>
                <a:cs typeface="Times New Roman"/>
              </a:rPr>
              <a:t>a)</a:t>
            </a:r>
            <a:r>
              <a:rPr sz="1200" spc="10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Open</a:t>
            </a:r>
            <a:r>
              <a:rPr sz="1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cycle</a:t>
            </a:r>
            <a:r>
              <a:rPr sz="1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MHD</a:t>
            </a:r>
            <a:r>
              <a:rPr sz="1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power</a:t>
            </a:r>
            <a:r>
              <a:rPr sz="12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generation</a:t>
            </a:r>
            <a:r>
              <a:rPr sz="1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system</a:t>
            </a:r>
            <a:r>
              <a:rPr sz="1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50" y="5120640"/>
            <a:ext cx="2945765" cy="165379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36619" y="5128514"/>
            <a:ext cx="2485390" cy="1645919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7447" y="901954"/>
            <a:ext cx="5454650" cy="897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1480">
              <a:lnSpc>
                <a:spcPct val="100000"/>
              </a:lnSpc>
              <a:spcBef>
                <a:spcPts val="100"/>
              </a:spcBef>
            </a:pP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Combustion</a:t>
            </a:r>
            <a:r>
              <a:rPr sz="1800" spc="179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chamber</a:t>
            </a:r>
            <a:r>
              <a:rPr sz="1800" spc="225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burns</a:t>
            </a:r>
            <a:r>
              <a:rPr sz="1800" spc="202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800" spc="209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800" spc="187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800" spc="179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presence</a:t>
            </a:r>
            <a:r>
              <a:rPr sz="1800" spc="254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800" spc="157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800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800" spc="2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at</a:t>
            </a:r>
            <a:r>
              <a:rPr sz="1800" spc="217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1000°C.</a:t>
            </a:r>
            <a:r>
              <a:rPr sz="1800" spc="202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This</a:t>
            </a:r>
            <a:r>
              <a:rPr sz="1800" spc="202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hot</a:t>
            </a:r>
            <a:r>
              <a:rPr sz="1800" spc="217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37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endParaRPr sz="1800" baseline="4629">
              <a:latin typeface="Times New Roman"/>
              <a:cs typeface="Times New Roman"/>
            </a:endParaRPr>
          </a:p>
          <a:p>
            <a:pPr marL="12700" marR="5080">
              <a:lnSpc>
                <a:spcPts val="2760"/>
              </a:lnSpc>
              <a:spcBef>
                <a:spcPts val="1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pressurized</a:t>
            </a:r>
            <a:r>
              <a:rPr sz="1200" spc="2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fluid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ionize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gas.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Then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passed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through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2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nozzle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increase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its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velocity.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8516" y="4975097"/>
            <a:ext cx="5676265" cy="1958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071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Figure</a:t>
            </a:r>
            <a:r>
              <a:rPr sz="12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6.3: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Open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cycle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MHD</a:t>
            </a:r>
            <a:r>
              <a:rPr sz="1200" b="1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power</a:t>
            </a:r>
            <a:r>
              <a:rPr sz="1200" b="1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generation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200" dirty="0">
                <a:solidFill>
                  <a:srgbClr val="C00000"/>
                </a:solidFill>
                <a:latin typeface="Times New Roman"/>
                <a:cs typeface="Times New Roman"/>
              </a:rPr>
              <a:t>b)</a:t>
            </a:r>
            <a:r>
              <a:rPr sz="1200" spc="4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Closed</a:t>
            </a:r>
            <a:r>
              <a:rPr sz="1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cycle</a:t>
            </a:r>
            <a:r>
              <a:rPr sz="1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power</a:t>
            </a:r>
            <a:r>
              <a:rPr sz="12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generation</a:t>
            </a:r>
            <a:r>
              <a:rPr sz="1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system:</a:t>
            </a:r>
            <a:endParaRPr sz="1200">
              <a:latin typeface="Times New Roman"/>
              <a:cs typeface="Times New Roman"/>
            </a:endParaRPr>
          </a:p>
          <a:p>
            <a:pPr marL="241300" marR="5715" indent="398780">
              <a:lnSpc>
                <a:spcPts val="2760"/>
              </a:lnSpc>
              <a:spcBef>
                <a:spcPts val="28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closed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cycle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MHD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system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conducting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fluid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again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again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form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a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closed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cycle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instead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exhausting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fluid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atmosphere.</a:t>
            </a:r>
            <a:endParaRPr sz="1200">
              <a:latin typeface="Times New Roman"/>
              <a:cs typeface="Times New Roman"/>
            </a:endParaRPr>
          </a:p>
          <a:p>
            <a:pPr marL="241300" marR="5080" indent="398780">
              <a:lnSpc>
                <a:spcPts val="276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Combustor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argon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helium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at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1900°C.This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is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slowed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down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diffuser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cool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into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cooler.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74189" y="10307192"/>
            <a:ext cx="3595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Figure</a:t>
            </a:r>
            <a:r>
              <a:rPr sz="12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6.3: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closed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cycle</a:t>
            </a:r>
            <a:r>
              <a:rPr sz="12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MHD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power</a:t>
            </a:r>
            <a:r>
              <a:rPr sz="1200" b="1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generation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1965960"/>
            <a:ext cx="5881746" cy="285419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64400" y="7187972"/>
            <a:ext cx="5699729" cy="2963519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2914" y="883665"/>
            <a:ext cx="1287780" cy="737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CHAPTER-</a:t>
            </a:r>
            <a:r>
              <a:rPr sz="1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FUEL</a:t>
            </a:r>
            <a:r>
              <a:rPr sz="1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CELLS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9304" y="1825497"/>
            <a:ext cx="5995670" cy="6184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 lvl="1" indent="-23114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56540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Fuel</a:t>
            </a:r>
            <a:r>
              <a:rPr sz="12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Cell</a:t>
            </a:r>
            <a:r>
              <a:rPr sz="1200" spc="-10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25400" marR="147955" indent="914400">
              <a:lnSpc>
                <a:spcPts val="2810"/>
              </a:lnSpc>
              <a:spcBef>
                <a:spcPts val="275"/>
              </a:spcBef>
            </a:pPr>
            <a:r>
              <a:rPr sz="1150" dirty="0">
                <a:latin typeface="Calibri"/>
                <a:cs typeface="Calibri"/>
              </a:rPr>
              <a:t>A</a:t>
            </a:r>
            <a:r>
              <a:rPr sz="1150" spc="-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fuel</a:t>
            </a:r>
            <a:r>
              <a:rPr sz="1150" spc="-1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cell</a:t>
            </a:r>
            <a:r>
              <a:rPr sz="1150" spc="-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is</a:t>
            </a:r>
            <a:r>
              <a:rPr sz="1150" spc="-3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like a</a:t>
            </a:r>
            <a:r>
              <a:rPr sz="1150" spc="-1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battery</a:t>
            </a:r>
            <a:r>
              <a:rPr sz="1150" spc="-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in</a:t>
            </a:r>
            <a:r>
              <a:rPr sz="1150" spc="-1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that</a:t>
            </a:r>
            <a:r>
              <a:rPr sz="1150" spc="-1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it</a:t>
            </a:r>
            <a:r>
              <a:rPr sz="1150" spc="-3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generates</a:t>
            </a:r>
            <a:r>
              <a:rPr sz="1150" spc="-30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electricity</a:t>
            </a:r>
            <a:r>
              <a:rPr sz="1150" dirty="0">
                <a:latin typeface="Calibri"/>
                <a:cs typeface="Calibri"/>
              </a:rPr>
              <a:t> from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an</a:t>
            </a:r>
            <a:r>
              <a:rPr sz="1150" spc="-15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electrochemical reaction.</a:t>
            </a:r>
            <a:r>
              <a:rPr sz="1150" spc="-3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Both</a:t>
            </a:r>
            <a:r>
              <a:rPr sz="1150" spc="-2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batteries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and</a:t>
            </a:r>
            <a:r>
              <a:rPr sz="1150" spc="-2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fuel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cells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convert </a:t>
            </a:r>
            <a:r>
              <a:rPr sz="1150" spc="-10" dirty="0">
                <a:latin typeface="Calibri"/>
                <a:cs typeface="Calibri"/>
              </a:rPr>
              <a:t>chemical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energy</a:t>
            </a:r>
            <a:r>
              <a:rPr sz="1150" spc="-1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into</a:t>
            </a:r>
            <a:r>
              <a:rPr sz="1150" spc="-3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electrical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energy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and</a:t>
            </a:r>
            <a:r>
              <a:rPr sz="1150" spc="-2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also,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as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spc="-50" dirty="0">
                <a:latin typeface="Calibri"/>
                <a:cs typeface="Calibri"/>
              </a:rPr>
              <a:t>a </a:t>
            </a:r>
            <a:r>
              <a:rPr sz="1150" dirty="0">
                <a:latin typeface="Calibri"/>
                <a:cs typeface="Calibri"/>
              </a:rPr>
              <a:t>by-product</a:t>
            </a:r>
            <a:r>
              <a:rPr sz="1150" spc="-3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of</a:t>
            </a:r>
            <a:r>
              <a:rPr sz="1150" spc="-2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this</a:t>
            </a:r>
            <a:r>
              <a:rPr sz="1150" spc="-3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process,</a:t>
            </a:r>
            <a:r>
              <a:rPr sz="1150" spc="-3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into</a:t>
            </a:r>
            <a:r>
              <a:rPr sz="1150" spc="-45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heat.</a:t>
            </a:r>
            <a:endParaRPr sz="1150">
              <a:latin typeface="Calibri"/>
              <a:cs typeface="Calibri"/>
            </a:endParaRPr>
          </a:p>
          <a:p>
            <a:pPr marL="973455">
              <a:lnSpc>
                <a:spcPct val="100000"/>
              </a:lnSpc>
              <a:spcBef>
                <a:spcPts val="104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cells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electricity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continuously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long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oxygen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endParaRPr sz="1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1315"/>
              </a:spcBef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supplied.</a:t>
            </a:r>
            <a:endParaRPr sz="1200">
              <a:latin typeface="Times New Roman"/>
              <a:cs typeface="Times New Roman"/>
            </a:endParaRPr>
          </a:p>
          <a:p>
            <a:pPr marL="256540" lvl="1" indent="-231140">
              <a:lnSpc>
                <a:spcPct val="100000"/>
              </a:lnSpc>
              <a:spcBef>
                <a:spcPts val="1345"/>
              </a:spcBef>
              <a:buAutoNum type="arabicPeriod" startAt="2"/>
              <a:tabLst>
                <a:tab pos="256540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Design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sz="12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operation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Principal</a:t>
            </a:r>
            <a:r>
              <a:rPr sz="12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fuel</a:t>
            </a:r>
            <a:r>
              <a:rPr sz="12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cell:</a:t>
            </a:r>
            <a:endParaRPr sz="1200">
              <a:latin typeface="Times New Roman"/>
              <a:cs typeface="Times New Roman"/>
            </a:endParaRPr>
          </a:p>
          <a:p>
            <a:pPr marL="939800">
              <a:lnSpc>
                <a:spcPct val="100000"/>
              </a:lnSpc>
              <a:spcBef>
                <a:spcPts val="130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any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type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cell,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there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mainly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following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segments</a:t>
            </a:r>
            <a:endParaRPr sz="1200">
              <a:latin typeface="Times New Roman"/>
              <a:cs typeface="Times New Roman"/>
            </a:endParaRPr>
          </a:p>
          <a:p>
            <a:pPr marL="1856739" lvl="2" indent="-227965">
              <a:lnSpc>
                <a:spcPct val="100000"/>
              </a:lnSpc>
              <a:spcBef>
                <a:spcPts val="1320"/>
              </a:spcBef>
              <a:buAutoNum type="alphaLcParenR"/>
              <a:tabLst>
                <a:tab pos="1856739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Two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electrode(anode,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cathode)</a:t>
            </a:r>
            <a:endParaRPr sz="1200">
              <a:latin typeface="Times New Roman"/>
              <a:cs typeface="Times New Roman"/>
            </a:endParaRPr>
          </a:p>
          <a:p>
            <a:pPr marL="1856105" marR="25400" lvl="2" indent="-227329">
              <a:lnSpc>
                <a:spcPct val="191700"/>
              </a:lnSpc>
              <a:buAutoNum type="alphaLcParenR"/>
              <a:tabLst>
                <a:tab pos="185737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Electrolyte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that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separates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two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electrodes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ion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conducting 	material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which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facilities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free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passage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ions.</a:t>
            </a:r>
            <a:endParaRPr sz="1200">
              <a:latin typeface="Times New Roman"/>
              <a:cs typeface="Times New Roman"/>
            </a:endParaRPr>
          </a:p>
          <a:p>
            <a:pPr marL="482600" marR="17780" indent="457200">
              <a:lnSpc>
                <a:spcPts val="2760"/>
              </a:lnSpc>
              <a:spcBef>
                <a:spcPts val="31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electrolyte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depends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upon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types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.Whatever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type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of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their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basic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operation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always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same.</a:t>
            </a:r>
            <a:endParaRPr sz="1200">
              <a:latin typeface="Times New Roman"/>
              <a:cs typeface="Times New Roman"/>
            </a:endParaRPr>
          </a:p>
          <a:p>
            <a:pPr marL="939800">
              <a:lnSpc>
                <a:spcPct val="100000"/>
              </a:lnSpc>
              <a:spcBef>
                <a:spcPts val="1010"/>
              </a:spcBef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At</a:t>
            </a:r>
            <a:r>
              <a:rPr sz="12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anode</a:t>
            </a:r>
            <a:r>
              <a:rPr sz="12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(an</a:t>
            </a:r>
            <a:r>
              <a:rPr sz="12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oxidation</a:t>
            </a:r>
            <a:r>
              <a:rPr sz="12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reaction):</a:t>
            </a:r>
            <a:endParaRPr sz="1200">
              <a:latin typeface="Times New Roman"/>
              <a:cs typeface="Times New Roman"/>
            </a:endParaRPr>
          </a:p>
          <a:p>
            <a:pPr marL="482600" marR="20320" indent="1371600">
              <a:lnSpc>
                <a:spcPts val="2760"/>
              </a:lnSpc>
              <a:spcBef>
                <a:spcPts val="29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At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anode-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catalyst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(mainly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platinum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powder)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oxidizes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hydrogen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turning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into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positively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charged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ion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negatively charged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electron.</a:t>
            </a:r>
            <a:endParaRPr sz="1200">
              <a:latin typeface="Times New Roman"/>
              <a:cs typeface="Times New Roman"/>
            </a:endParaRPr>
          </a:p>
          <a:p>
            <a:pPr marL="1397000">
              <a:lnSpc>
                <a:spcPct val="100000"/>
              </a:lnSpc>
              <a:spcBef>
                <a:spcPts val="1105"/>
              </a:spcBef>
              <a:tabLst>
                <a:tab pos="2513330" algn="l"/>
              </a:tabLst>
            </a:pPr>
            <a:r>
              <a:rPr sz="1800" spc="-37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2H</a:t>
            </a:r>
            <a:r>
              <a:rPr sz="800" spc="-25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8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1800" spc="-15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4H</a:t>
            </a:r>
            <a:r>
              <a:rPr sz="1200" spc="-15" baseline="38194" dirty="0">
                <a:solidFill>
                  <a:srgbClr val="006FC0"/>
                </a:solidFill>
                <a:latin typeface="Times New Roman"/>
                <a:cs typeface="Times New Roman"/>
              </a:rPr>
              <a:t>+</a:t>
            </a:r>
            <a:r>
              <a:rPr sz="1800" spc="-15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+4e</a:t>
            </a:r>
            <a:r>
              <a:rPr sz="1200" spc="-15" baseline="38194" dirty="0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endParaRPr sz="1200" baseline="38194">
              <a:latin typeface="Times New Roman"/>
              <a:cs typeface="Times New Roman"/>
            </a:endParaRPr>
          </a:p>
          <a:p>
            <a:pPr marL="482600">
              <a:lnSpc>
                <a:spcPct val="100000"/>
              </a:lnSpc>
              <a:spcBef>
                <a:spcPts val="122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Out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these,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ions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make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way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through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electrolyte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cathode.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7935" y="8505190"/>
            <a:ext cx="5668645" cy="3010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At</a:t>
            </a:r>
            <a:r>
              <a:rPr sz="12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cathode</a:t>
            </a:r>
            <a:r>
              <a:rPr sz="12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(a reduction </a:t>
            </a:r>
            <a:r>
              <a:rPr sz="12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reaction):</a:t>
            </a:r>
            <a:endParaRPr sz="1200">
              <a:latin typeface="Times New Roman"/>
              <a:cs typeface="Times New Roman"/>
            </a:endParaRPr>
          </a:p>
          <a:p>
            <a:pPr marL="114300" marR="61594" indent="1371600">
              <a:lnSpc>
                <a:spcPts val="2760"/>
              </a:lnSpc>
              <a:spcBef>
                <a:spcPts val="29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soon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they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reach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cathode,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they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combine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oxidant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(oxygen)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then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react with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oxidant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produce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water.</a:t>
            </a:r>
            <a:endParaRPr sz="1200">
              <a:latin typeface="Times New Roman"/>
              <a:cs typeface="Times New Roman"/>
            </a:endParaRPr>
          </a:p>
          <a:p>
            <a:pPr marL="1028700">
              <a:lnSpc>
                <a:spcPct val="100000"/>
              </a:lnSpc>
              <a:spcBef>
                <a:spcPts val="1105"/>
              </a:spcBef>
              <a:tabLst>
                <a:tab pos="3232785" algn="l"/>
              </a:tabLst>
            </a:pPr>
            <a:r>
              <a:rPr sz="1800" spc="-15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800" spc="-10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800" spc="-15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+4H</a:t>
            </a:r>
            <a:r>
              <a:rPr sz="1200" spc="-15" baseline="38194" dirty="0">
                <a:solidFill>
                  <a:srgbClr val="006FC0"/>
                </a:solidFill>
                <a:latin typeface="Times New Roman"/>
                <a:cs typeface="Times New Roman"/>
              </a:rPr>
              <a:t>+</a:t>
            </a:r>
            <a:r>
              <a:rPr sz="1800" spc="-15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+4e</a:t>
            </a:r>
            <a:r>
              <a:rPr sz="1200" spc="-15" baseline="38194" dirty="0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sz="1200" baseline="38194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1800" spc="-3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2H</a:t>
            </a:r>
            <a:r>
              <a:rPr sz="800" spc="-20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800" spc="-3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endParaRPr sz="1800" baseline="4629">
              <a:latin typeface="Times New Roman"/>
              <a:cs typeface="Times New Roman"/>
            </a:endParaRPr>
          </a:p>
          <a:p>
            <a:pPr marL="571500">
              <a:lnSpc>
                <a:spcPct val="100000"/>
              </a:lnSpc>
              <a:spcBef>
                <a:spcPts val="1245"/>
              </a:spcBef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Overall</a:t>
            </a:r>
            <a:r>
              <a:rPr sz="12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reaction: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1028700">
              <a:lnSpc>
                <a:spcPct val="100000"/>
              </a:lnSpc>
              <a:tabLst>
                <a:tab pos="2660015" algn="l"/>
              </a:tabLst>
            </a:pPr>
            <a:r>
              <a:rPr sz="1800" spc="-15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2H</a:t>
            </a:r>
            <a:r>
              <a:rPr sz="800" spc="-10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800" spc="-15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+O</a:t>
            </a:r>
            <a:r>
              <a:rPr sz="800" spc="-10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8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1800" spc="-3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2H</a:t>
            </a:r>
            <a:r>
              <a:rPr sz="800" spc="-20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800" spc="-30" baseline="4629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endParaRPr sz="1800" baseline="4629">
              <a:latin typeface="Times New Roman"/>
              <a:cs typeface="Times New Roman"/>
            </a:endParaRPr>
          </a:p>
          <a:p>
            <a:pPr marL="114300" marR="68580" algn="just">
              <a:lnSpc>
                <a:spcPts val="2760"/>
              </a:lnSpc>
              <a:spcBef>
                <a:spcPts val="1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electrons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pass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through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wire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producing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electricity.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Nickel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mostly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the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cathode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catalyst.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Thus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electricity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formed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at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load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obtained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the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by-product.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87954" y="7545705"/>
            <a:ext cx="461009" cy="76200"/>
          </a:xfrm>
          <a:custGeom>
            <a:avLst/>
            <a:gdLst/>
            <a:ahLst/>
            <a:cxnLst/>
            <a:rect l="l" t="t" r="r" b="b"/>
            <a:pathLst>
              <a:path w="461010" h="76200">
                <a:moveTo>
                  <a:pt x="384809" y="0"/>
                </a:moveTo>
                <a:lnTo>
                  <a:pt x="384809" y="76200"/>
                </a:lnTo>
                <a:lnTo>
                  <a:pt x="448309" y="44450"/>
                </a:lnTo>
                <a:lnTo>
                  <a:pt x="397509" y="44450"/>
                </a:lnTo>
                <a:lnTo>
                  <a:pt x="397509" y="31750"/>
                </a:lnTo>
                <a:lnTo>
                  <a:pt x="448309" y="31750"/>
                </a:lnTo>
                <a:lnTo>
                  <a:pt x="384809" y="0"/>
                </a:lnTo>
                <a:close/>
              </a:path>
              <a:path w="461010" h="76200">
                <a:moveTo>
                  <a:pt x="38480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4809" y="44450"/>
                </a:lnTo>
                <a:lnTo>
                  <a:pt x="384809" y="31750"/>
                </a:lnTo>
                <a:close/>
              </a:path>
              <a:path w="461010" h="76200">
                <a:moveTo>
                  <a:pt x="448309" y="31750"/>
                </a:moveTo>
                <a:lnTo>
                  <a:pt x="397509" y="31750"/>
                </a:lnTo>
                <a:lnTo>
                  <a:pt x="397509" y="44450"/>
                </a:lnTo>
                <a:lnTo>
                  <a:pt x="448309" y="44450"/>
                </a:lnTo>
                <a:lnTo>
                  <a:pt x="461009" y="38100"/>
                </a:lnTo>
                <a:lnTo>
                  <a:pt x="448309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88970" y="9646919"/>
            <a:ext cx="1303655" cy="76200"/>
          </a:xfrm>
          <a:custGeom>
            <a:avLst/>
            <a:gdLst/>
            <a:ahLst/>
            <a:cxnLst/>
            <a:rect l="l" t="t" r="r" b="b"/>
            <a:pathLst>
              <a:path w="1303654" h="76200">
                <a:moveTo>
                  <a:pt x="1227455" y="0"/>
                </a:moveTo>
                <a:lnTo>
                  <a:pt x="1227455" y="76199"/>
                </a:lnTo>
                <a:lnTo>
                  <a:pt x="1290955" y="44449"/>
                </a:lnTo>
                <a:lnTo>
                  <a:pt x="1240155" y="44449"/>
                </a:lnTo>
                <a:lnTo>
                  <a:pt x="1240155" y="31749"/>
                </a:lnTo>
                <a:lnTo>
                  <a:pt x="1290955" y="31749"/>
                </a:lnTo>
                <a:lnTo>
                  <a:pt x="1227455" y="0"/>
                </a:lnTo>
                <a:close/>
              </a:path>
              <a:path w="1303654" h="76200">
                <a:moveTo>
                  <a:pt x="1227455" y="31749"/>
                </a:moveTo>
                <a:lnTo>
                  <a:pt x="0" y="31749"/>
                </a:lnTo>
                <a:lnTo>
                  <a:pt x="0" y="44449"/>
                </a:lnTo>
                <a:lnTo>
                  <a:pt x="1227455" y="44449"/>
                </a:lnTo>
                <a:lnTo>
                  <a:pt x="1227455" y="31749"/>
                </a:lnTo>
                <a:close/>
              </a:path>
              <a:path w="1303654" h="76200">
                <a:moveTo>
                  <a:pt x="1290955" y="31749"/>
                </a:moveTo>
                <a:lnTo>
                  <a:pt x="1240155" y="31749"/>
                </a:lnTo>
                <a:lnTo>
                  <a:pt x="1240155" y="44449"/>
                </a:lnTo>
                <a:lnTo>
                  <a:pt x="1290955" y="44449"/>
                </a:lnTo>
                <a:lnTo>
                  <a:pt x="1303655" y="38099"/>
                </a:lnTo>
                <a:lnTo>
                  <a:pt x="1290955" y="31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65754" y="10346055"/>
            <a:ext cx="962025" cy="76200"/>
          </a:xfrm>
          <a:custGeom>
            <a:avLst/>
            <a:gdLst/>
            <a:ahLst/>
            <a:cxnLst/>
            <a:rect l="l" t="t" r="r" b="b"/>
            <a:pathLst>
              <a:path w="962025" h="76200">
                <a:moveTo>
                  <a:pt x="885824" y="0"/>
                </a:moveTo>
                <a:lnTo>
                  <a:pt x="885824" y="76200"/>
                </a:lnTo>
                <a:lnTo>
                  <a:pt x="949324" y="44450"/>
                </a:lnTo>
                <a:lnTo>
                  <a:pt x="898524" y="44450"/>
                </a:lnTo>
                <a:lnTo>
                  <a:pt x="898524" y="31750"/>
                </a:lnTo>
                <a:lnTo>
                  <a:pt x="949324" y="31750"/>
                </a:lnTo>
                <a:lnTo>
                  <a:pt x="885824" y="0"/>
                </a:lnTo>
                <a:close/>
              </a:path>
              <a:path w="962025" h="76200">
                <a:moveTo>
                  <a:pt x="885824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85824" y="44450"/>
                </a:lnTo>
                <a:lnTo>
                  <a:pt x="885824" y="31750"/>
                </a:lnTo>
                <a:close/>
              </a:path>
              <a:path w="962025" h="76200">
                <a:moveTo>
                  <a:pt x="949324" y="31750"/>
                </a:moveTo>
                <a:lnTo>
                  <a:pt x="898524" y="31750"/>
                </a:lnTo>
                <a:lnTo>
                  <a:pt x="898524" y="44450"/>
                </a:lnTo>
                <a:lnTo>
                  <a:pt x="949324" y="44450"/>
                </a:lnTo>
                <a:lnTo>
                  <a:pt x="962024" y="38100"/>
                </a:lnTo>
                <a:lnTo>
                  <a:pt x="949324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4002405"/>
            <a:ext cx="5969635" cy="6528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0" algn="just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Figure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7.1: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Generic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Hydrogen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Fuel</a:t>
            </a:r>
            <a:r>
              <a:rPr sz="1200" b="1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Cell</a:t>
            </a:r>
            <a:r>
              <a:rPr sz="12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Operation</a:t>
            </a:r>
            <a:endParaRPr sz="12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ts val="2760"/>
              </a:lnSpc>
              <a:spcBef>
                <a:spcPts val="28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Though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cells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generate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only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small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DC</a:t>
            </a:r>
            <a:r>
              <a:rPr sz="1200" spc="2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voltages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(0.7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volts)</a:t>
            </a:r>
            <a:r>
              <a:rPr sz="1200" spc="2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at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full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load</a:t>
            </a:r>
            <a:r>
              <a:rPr sz="12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,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which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then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combined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series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achieve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substantial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voltage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capacities.</a:t>
            </a:r>
            <a:endParaRPr sz="1200">
              <a:latin typeface="Times New Roman"/>
              <a:cs typeface="Times New Roman"/>
            </a:endParaRPr>
          </a:p>
          <a:p>
            <a:pPr marL="12700" marR="6350" indent="457200" algn="just">
              <a:lnSpc>
                <a:spcPts val="2760"/>
              </a:lnSpc>
              <a:spcBef>
                <a:spcPts val="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cells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differ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batteries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nature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their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anode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cathode.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battery,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the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anode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cathode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 metals;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zinc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lithium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typically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anode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metallic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oxides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 cathode.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cell,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anode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 cathode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composed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gases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often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contact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endParaRPr sz="1200">
              <a:latin typeface="Times New Roman"/>
              <a:cs typeface="Times New Roman"/>
            </a:endParaRPr>
          </a:p>
          <a:p>
            <a:pPr marL="12700" marR="5715" algn="just">
              <a:lnSpc>
                <a:spcPts val="276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platinum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cata-lyst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promote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generating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reaction.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Hydrogen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hydrogen-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rich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gas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mixture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typically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anode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oxygen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air as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cathode.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35"/>
              </a:spcBef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7.3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Types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Fuel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cells:</a:t>
            </a:r>
            <a:endParaRPr sz="1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345"/>
              </a:spcBef>
            </a:pPr>
            <a:r>
              <a:rPr sz="1150" dirty="0">
                <a:latin typeface="Calibri"/>
                <a:cs typeface="Calibri"/>
              </a:rPr>
              <a:t>Fuel</a:t>
            </a:r>
            <a:r>
              <a:rPr sz="1150" spc="-2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cell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types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are</a:t>
            </a:r>
            <a:r>
              <a:rPr sz="1150" spc="-4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generally</a:t>
            </a:r>
            <a:r>
              <a:rPr sz="1150" spc="-1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classified</a:t>
            </a:r>
            <a:r>
              <a:rPr sz="1150" spc="-3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according</a:t>
            </a:r>
            <a:r>
              <a:rPr sz="1150" spc="-1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to</a:t>
            </a:r>
            <a:r>
              <a:rPr sz="1150" spc="-3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the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nature</a:t>
            </a:r>
            <a:r>
              <a:rPr sz="1150" spc="-1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of</a:t>
            </a:r>
            <a:r>
              <a:rPr sz="1150" spc="-1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the</a:t>
            </a:r>
            <a:r>
              <a:rPr sz="1150" spc="-15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electrolyte</a:t>
            </a:r>
            <a:r>
              <a:rPr sz="1150" spc="-4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they</a:t>
            </a:r>
            <a:r>
              <a:rPr sz="1150" spc="-15" dirty="0">
                <a:latin typeface="Calibri"/>
                <a:cs typeface="Calibri"/>
              </a:rPr>
              <a:t> </a:t>
            </a:r>
            <a:r>
              <a:rPr sz="1150" spc="-20" dirty="0">
                <a:latin typeface="Calibri"/>
                <a:cs typeface="Calibri"/>
              </a:rPr>
              <a:t>use.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150" dirty="0">
                <a:latin typeface="Calibri"/>
                <a:cs typeface="Calibri"/>
              </a:rPr>
              <a:t>Each</a:t>
            </a:r>
            <a:r>
              <a:rPr sz="1150" spc="-3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type</a:t>
            </a:r>
            <a:r>
              <a:rPr sz="1150" spc="-2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requires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particular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materials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and</a:t>
            </a:r>
            <a:r>
              <a:rPr sz="1150" spc="-3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fuels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and</a:t>
            </a:r>
            <a:r>
              <a:rPr sz="1150" spc="-3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is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suitable</a:t>
            </a:r>
            <a:r>
              <a:rPr sz="1150" spc="-2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for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different</a:t>
            </a:r>
            <a:r>
              <a:rPr sz="1150" spc="-30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applications.</a:t>
            </a:r>
            <a:endParaRPr sz="1150">
              <a:latin typeface="Calibri"/>
              <a:cs typeface="Calibri"/>
            </a:endParaRPr>
          </a:p>
          <a:p>
            <a:pPr marL="585470" indent="-311150">
              <a:lnSpc>
                <a:spcPct val="100000"/>
              </a:lnSpc>
              <a:spcBef>
                <a:spcPts val="1380"/>
              </a:spcBef>
              <a:buClr>
                <a:srgbClr val="C00000"/>
              </a:buClr>
              <a:buAutoNum type="romanLcPeriod"/>
              <a:tabLst>
                <a:tab pos="58547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Hydrogen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oxygen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cell</a:t>
            </a:r>
            <a:endParaRPr sz="1200">
              <a:latin typeface="Times New Roman"/>
              <a:cs typeface="Times New Roman"/>
            </a:endParaRPr>
          </a:p>
          <a:p>
            <a:pPr marL="585470" indent="-353695">
              <a:lnSpc>
                <a:spcPct val="100000"/>
              </a:lnSpc>
              <a:spcBef>
                <a:spcPts val="1320"/>
              </a:spcBef>
              <a:buClr>
                <a:srgbClr val="C00000"/>
              </a:buClr>
              <a:buAutoNum type="romanLcPeriod"/>
              <a:tabLst>
                <a:tab pos="58547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Alkaline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cell-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alkaline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solution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electrolyte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such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KOH.</a:t>
            </a:r>
            <a:endParaRPr sz="1200">
              <a:latin typeface="Times New Roman"/>
              <a:cs typeface="Times New Roman"/>
            </a:endParaRPr>
          </a:p>
          <a:p>
            <a:pPr marL="585470" indent="-396240">
              <a:lnSpc>
                <a:spcPct val="100000"/>
              </a:lnSpc>
              <a:spcBef>
                <a:spcPts val="1320"/>
              </a:spcBef>
              <a:buClr>
                <a:srgbClr val="C00000"/>
              </a:buClr>
              <a:buAutoNum type="romanLcPeriod"/>
              <a:tabLst>
                <a:tab pos="58547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Phosphoric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acid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</a:t>
            </a:r>
            <a:r>
              <a:rPr sz="12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(PAFC):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electrolyte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phosphoric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acid.</a:t>
            </a:r>
            <a:endParaRPr sz="1200">
              <a:latin typeface="Times New Roman"/>
              <a:cs typeface="Times New Roman"/>
            </a:endParaRPr>
          </a:p>
          <a:p>
            <a:pPr marL="585470" marR="205740" indent="-387985">
              <a:lnSpc>
                <a:spcPct val="191700"/>
              </a:lnSpc>
              <a:buClr>
                <a:srgbClr val="C00000"/>
              </a:buClr>
              <a:buAutoNum type="romanLcPeriod"/>
              <a:tabLst>
                <a:tab pos="58547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Solid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Proton</a:t>
            </a:r>
            <a:r>
              <a:rPr sz="12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Exchange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Membrane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cell: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Electrolyte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polymer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electrolyte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membrane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cells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their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electrolyte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consists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proton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exchange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membrane.</a:t>
            </a:r>
            <a:endParaRPr sz="1200">
              <a:latin typeface="Times New Roman"/>
              <a:cs typeface="Times New Roman"/>
            </a:endParaRPr>
          </a:p>
          <a:p>
            <a:pPr marL="585470" indent="-344170">
              <a:lnSpc>
                <a:spcPct val="100000"/>
              </a:lnSpc>
              <a:spcBef>
                <a:spcPts val="1320"/>
              </a:spcBef>
              <a:buClr>
                <a:srgbClr val="C00000"/>
              </a:buClr>
              <a:buAutoNum type="romanLcPeriod"/>
              <a:tabLst>
                <a:tab pos="58547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Molten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carbonate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cells: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electrolyte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molten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carbonate</a:t>
            </a:r>
            <a:endParaRPr sz="1200">
              <a:latin typeface="Times New Roman"/>
              <a:cs typeface="Times New Roman"/>
            </a:endParaRPr>
          </a:p>
          <a:p>
            <a:pPr marL="585470" marR="158750" indent="-387985">
              <a:lnSpc>
                <a:spcPct val="191700"/>
              </a:lnSpc>
              <a:spcBef>
                <a:spcPts val="5"/>
              </a:spcBef>
              <a:buClr>
                <a:srgbClr val="C00000"/>
              </a:buClr>
              <a:buAutoNum type="romanLcPeriod"/>
              <a:tabLst>
                <a:tab pos="58547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Solid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oxide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cell(SOFC):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electrolyte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ceramic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ion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conducting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electrolyte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solid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oxide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form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5260" y="10672953"/>
            <a:ext cx="219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C00000"/>
                </a:solidFill>
                <a:latin typeface="Times New Roman"/>
                <a:cs typeface="Times New Roman"/>
              </a:rPr>
              <a:t>vii.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5358" y="10672953"/>
            <a:ext cx="1541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Direct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methanol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cell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0650" y="930275"/>
            <a:ext cx="2873375" cy="291757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5585" y="971315"/>
            <a:ext cx="1929284" cy="2838517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5858"/>
            <a:ext cx="5970905" cy="7583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algn="just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latin typeface="Calibri"/>
                <a:cs typeface="Calibri"/>
              </a:rPr>
              <a:t>All</a:t>
            </a:r>
            <a:r>
              <a:rPr sz="1150" spc="-2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fuel</a:t>
            </a:r>
            <a:r>
              <a:rPr sz="1150" spc="-2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cells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are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based</a:t>
            </a:r>
            <a:r>
              <a:rPr sz="1150" spc="-3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around</a:t>
            </a:r>
            <a:r>
              <a:rPr sz="1150" spc="-2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</a:t>
            </a:r>
            <a:r>
              <a:rPr sz="1150" spc="-2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central</a:t>
            </a:r>
            <a:r>
              <a:rPr sz="1150" spc="-2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design</a:t>
            </a:r>
            <a:r>
              <a:rPr sz="1150" spc="-3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using</a:t>
            </a:r>
            <a:r>
              <a:rPr sz="1150" spc="-3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two</a:t>
            </a:r>
            <a:r>
              <a:rPr sz="1150" spc="-3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electrodes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separated</a:t>
            </a:r>
            <a:r>
              <a:rPr sz="1150" spc="-3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by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spc="-50" dirty="0">
                <a:latin typeface="Calibri"/>
                <a:cs typeface="Calibri"/>
              </a:rPr>
              <a:t>a</a:t>
            </a:r>
            <a:endParaRPr sz="1150">
              <a:latin typeface="Calibri"/>
              <a:cs typeface="Calibri"/>
            </a:endParaRPr>
          </a:p>
          <a:p>
            <a:pPr marL="585470" marR="417195">
              <a:lnSpc>
                <a:spcPct val="203500"/>
              </a:lnSpc>
            </a:pPr>
            <a:r>
              <a:rPr sz="1150" dirty="0">
                <a:latin typeface="Calibri"/>
                <a:cs typeface="Calibri"/>
              </a:rPr>
              <a:t>solid</a:t>
            </a:r>
            <a:r>
              <a:rPr sz="1150" spc="-4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or</a:t>
            </a:r>
            <a:r>
              <a:rPr sz="1150" spc="-3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liquid</a:t>
            </a:r>
            <a:r>
              <a:rPr sz="1150" spc="-3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electrolyte</a:t>
            </a:r>
            <a:r>
              <a:rPr sz="1150" spc="-3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that</a:t>
            </a:r>
            <a:r>
              <a:rPr sz="1150" spc="-3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carries</a:t>
            </a:r>
            <a:r>
              <a:rPr sz="1150" spc="-4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electrically</a:t>
            </a:r>
            <a:r>
              <a:rPr sz="1150" spc="-3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charged</a:t>
            </a:r>
            <a:r>
              <a:rPr sz="1150" spc="-3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particles</a:t>
            </a:r>
            <a:r>
              <a:rPr sz="1150" spc="-3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between</a:t>
            </a:r>
            <a:r>
              <a:rPr sz="1150" spc="-3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them.</a:t>
            </a:r>
            <a:r>
              <a:rPr sz="1150" spc="-40" dirty="0">
                <a:latin typeface="Calibri"/>
                <a:cs typeface="Calibri"/>
              </a:rPr>
              <a:t> </a:t>
            </a:r>
            <a:r>
              <a:rPr sz="1150" spc="-50" dirty="0">
                <a:latin typeface="Calibri"/>
                <a:cs typeface="Calibri"/>
              </a:rPr>
              <a:t>A </a:t>
            </a:r>
            <a:r>
              <a:rPr sz="1150" dirty="0">
                <a:latin typeface="Calibri"/>
                <a:cs typeface="Calibri"/>
              </a:rPr>
              <a:t>catalyst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is</a:t>
            </a:r>
            <a:r>
              <a:rPr sz="1150" spc="-1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often</a:t>
            </a:r>
            <a:r>
              <a:rPr sz="1150" spc="-2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used</a:t>
            </a:r>
            <a:r>
              <a:rPr sz="1150" spc="-2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to</a:t>
            </a:r>
            <a:r>
              <a:rPr sz="1150" spc="-4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speed</a:t>
            </a:r>
            <a:r>
              <a:rPr sz="1150" spc="-2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up</a:t>
            </a:r>
            <a:r>
              <a:rPr sz="1150" spc="-2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the</a:t>
            </a:r>
            <a:r>
              <a:rPr sz="1150" spc="-1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reactions</a:t>
            </a:r>
            <a:r>
              <a:rPr sz="1150" spc="-1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at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the</a:t>
            </a:r>
            <a:r>
              <a:rPr sz="1150" spc="-15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electrodes.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7.4</a:t>
            </a:r>
            <a:r>
              <a:rPr sz="1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Conversion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efficiency</a:t>
            </a:r>
            <a:r>
              <a:rPr sz="1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Fuel</a:t>
            </a:r>
            <a:r>
              <a:rPr sz="12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cell:</a:t>
            </a:r>
            <a:endParaRPr sz="1200">
              <a:latin typeface="Times New Roman"/>
              <a:cs typeface="Times New Roman"/>
            </a:endParaRPr>
          </a:p>
          <a:p>
            <a:pPr marL="469900" marR="193040" indent="457200">
              <a:lnSpc>
                <a:spcPts val="2760"/>
              </a:lnSpc>
              <a:spcBef>
                <a:spcPts val="29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efficiency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described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ratio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electrical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produced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to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that is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produced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burning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fuel.</a:t>
            </a:r>
            <a:endParaRPr sz="1200">
              <a:latin typeface="Times New Roman"/>
              <a:cs typeface="Times New Roman"/>
            </a:endParaRPr>
          </a:p>
          <a:p>
            <a:pPr marL="1384300">
              <a:lnSpc>
                <a:spcPct val="100000"/>
              </a:lnSpc>
              <a:spcBef>
                <a:spcPts val="100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basic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definition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efficiency: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η =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/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Qin</a:t>
            </a:r>
            <a:endParaRPr sz="1200">
              <a:latin typeface="Times New Roman"/>
              <a:cs typeface="Times New Roman"/>
            </a:endParaRPr>
          </a:p>
          <a:p>
            <a:pPr marL="927100" algn="just">
              <a:lnSpc>
                <a:spcPct val="100000"/>
              </a:lnSpc>
              <a:spcBef>
                <a:spcPts val="132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produced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1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mole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liquid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hydrogen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oxygen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gases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endParaRPr sz="1200">
              <a:latin typeface="Times New Roman"/>
              <a:cs typeface="Times New Roman"/>
            </a:endParaRPr>
          </a:p>
          <a:p>
            <a:pPr marL="469900" marR="13970" algn="just">
              <a:lnSpc>
                <a:spcPct val="1917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56.67</a:t>
            </a:r>
            <a:r>
              <a:rPr sz="1200" spc="2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kcal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at</a:t>
            </a:r>
            <a:r>
              <a:rPr sz="1200" spc="2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room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temperature</a:t>
            </a:r>
            <a:r>
              <a:rPr sz="1200" spc="2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whereas</a:t>
            </a:r>
            <a:r>
              <a:rPr sz="1200" spc="2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</a:t>
            </a:r>
            <a:r>
              <a:rPr sz="1200" spc="2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reaction</a:t>
            </a:r>
            <a:r>
              <a:rPr sz="1200" spc="2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under</a:t>
            </a:r>
            <a:r>
              <a:rPr sz="1200" spc="2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same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condition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68.26Kcal.</a:t>
            </a:r>
            <a:endParaRPr sz="1200">
              <a:latin typeface="Times New Roman"/>
              <a:cs typeface="Times New Roman"/>
            </a:endParaRPr>
          </a:p>
          <a:p>
            <a:pPr marL="1384300" algn="just">
              <a:lnSpc>
                <a:spcPct val="100000"/>
              </a:lnSpc>
              <a:spcBef>
                <a:spcPts val="132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%age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η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=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(56.67/68.26)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*100=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83%</a:t>
            </a:r>
            <a:endParaRPr sz="1200">
              <a:latin typeface="Times New Roman"/>
              <a:cs typeface="Times New Roman"/>
            </a:endParaRPr>
          </a:p>
          <a:p>
            <a:pPr marL="469900" marR="5080" indent="457200" algn="just">
              <a:lnSpc>
                <a:spcPct val="1917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Theoretical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efficiency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conversion</a:t>
            </a:r>
            <a:r>
              <a:rPr sz="1200" spc="2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into</a:t>
            </a:r>
            <a:r>
              <a:rPr sz="1200" spc="2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electrical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a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hydrogen-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oxygen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83%.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But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practically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efficiency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pure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hydrogen-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oxygen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range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50 to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60%.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345"/>
              </a:spcBef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7.6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Advantages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Disadvantages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Fuel</a:t>
            </a:r>
            <a:r>
              <a:rPr sz="12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Cell:</a:t>
            </a:r>
            <a:endParaRPr sz="1200">
              <a:latin typeface="Times New Roman"/>
              <a:cs typeface="Times New Roman"/>
            </a:endParaRPr>
          </a:p>
          <a:p>
            <a:pPr marL="410845" indent="-227965">
              <a:lnSpc>
                <a:spcPct val="100000"/>
              </a:lnSpc>
              <a:spcBef>
                <a:spcPts val="1320"/>
              </a:spcBef>
              <a:buFont typeface="Wingdings"/>
              <a:buChar char=""/>
              <a:tabLst>
                <a:tab pos="410845" algn="l"/>
              </a:tabLst>
            </a:pP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Advantages:</a:t>
            </a:r>
            <a:endParaRPr sz="1200">
              <a:latin typeface="Times New Roman"/>
              <a:cs typeface="Times New Roman"/>
            </a:endParaRPr>
          </a:p>
          <a:p>
            <a:pPr marL="926465" lvl="1" indent="-227965">
              <a:lnSpc>
                <a:spcPct val="100000"/>
              </a:lnSpc>
              <a:spcBef>
                <a:spcPts val="1300"/>
              </a:spcBef>
              <a:buAutoNum type="alphaLcParenR"/>
              <a:tabLst>
                <a:tab pos="92646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Renewable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source</a:t>
            </a:r>
            <a:endParaRPr sz="1200">
              <a:latin typeface="Times New Roman"/>
              <a:cs typeface="Times New Roman"/>
            </a:endParaRPr>
          </a:p>
          <a:p>
            <a:pPr marL="925830" lvl="1" indent="-227329">
              <a:lnSpc>
                <a:spcPct val="100000"/>
              </a:lnSpc>
              <a:spcBef>
                <a:spcPts val="1320"/>
              </a:spcBef>
              <a:buAutoNum type="alphaLcParenR"/>
              <a:tabLst>
                <a:tab pos="92583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High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Efficiency-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when utilizing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co-generation,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cells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 attain</a:t>
            </a:r>
            <a:r>
              <a:rPr sz="1200" spc="3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over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50 to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60</a:t>
            </a:r>
            <a:endParaRPr sz="1200">
              <a:latin typeface="Times New Roman"/>
              <a:cs typeface="Times New Roman"/>
            </a:endParaRPr>
          </a:p>
          <a:p>
            <a:pPr marL="927100" algn="just">
              <a:lnSpc>
                <a:spcPct val="100000"/>
              </a:lnSpc>
              <a:spcBef>
                <a:spcPts val="132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%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efficiency</a:t>
            </a:r>
            <a:endParaRPr sz="1200">
              <a:latin typeface="Times New Roman"/>
              <a:cs typeface="Times New Roman"/>
            </a:endParaRPr>
          </a:p>
          <a:p>
            <a:pPr marL="926465" lvl="1" indent="-227965">
              <a:lnSpc>
                <a:spcPct val="100000"/>
              </a:lnSpc>
              <a:spcBef>
                <a:spcPts val="1320"/>
              </a:spcBef>
              <a:buAutoNum type="alphaLcParenR" startAt="3"/>
              <a:tabLst>
                <a:tab pos="92646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Good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reliability-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quality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provided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does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not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degrade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over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time.</a:t>
            </a:r>
            <a:endParaRPr sz="1200">
              <a:latin typeface="Times New Roman"/>
              <a:cs typeface="Times New Roman"/>
            </a:endParaRPr>
          </a:p>
          <a:p>
            <a:pPr marL="927100" marR="12065" lvl="1" indent="-228600">
              <a:lnSpc>
                <a:spcPct val="191700"/>
              </a:lnSpc>
              <a:buAutoNum type="alphaLcParenR" startAt="3"/>
              <a:tabLst>
                <a:tab pos="927100" algn="l"/>
                <a:tab pos="966469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	Noise-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offers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much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more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silent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smooth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alternative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conventional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energy production.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88135" y="8621394"/>
            <a:ext cx="4505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e)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Environmentally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beneficial-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greatly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reduces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CO2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harmful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02240" y="8621394"/>
            <a:ext cx="564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pollutant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2692" y="8971915"/>
            <a:ext cx="4905375" cy="2662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emissions.</a:t>
            </a:r>
            <a:endParaRPr sz="1200">
              <a:latin typeface="Times New Roman"/>
              <a:cs typeface="Times New Roman"/>
            </a:endParaRPr>
          </a:p>
          <a:p>
            <a:pPr marL="756285" indent="-228600">
              <a:lnSpc>
                <a:spcPct val="100000"/>
              </a:lnSpc>
              <a:spcBef>
                <a:spcPts val="1320"/>
              </a:spcBef>
              <a:buAutoNum type="alphaLcParenR" startAt="6"/>
              <a:tabLst>
                <a:tab pos="75628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Size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reduction- fuel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cells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significantly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lighter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more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compact</a:t>
            </a:r>
            <a:endParaRPr sz="1200">
              <a:latin typeface="Times New Roman"/>
              <a:cs typeface="Times New Roman"/>
            </a:endParaRPr>
          </a:p>
          <a:p>
            <a:pPr marL="796290" indent="-268605">
              <a:lnSpc>
                <a:spcPct val="100000"/>
              </a:lnSpc>
              <a:spcBef>
                <a:spcPts val="1320"/>
              </a:spcBef>
              <a:buAutoNum type="alphaLcParenR" startAt="6"/>
              <a:tabLst>
                <a:tab pos="79629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Low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Maintenance</a:t>
            </a:r>
            <a:endParaRPr sz="1200">
              <a:latin typeface="Times New Roman"/>
              <a:cs typeface="Times New Roman"/>
            </a:endParaRPr>
          </a:p>
          <a:p>
            <a:pPr marL="796290" indent="-268605">
              <a:lnSpc>
                <a:spcPct val="100000"/>
              </a:lnSpc>
              <a:spcBef>
                <a:spcPts val="1320"/>
              </a:spcBef>
              <a:buAutoNum type="alphaLcParenR" startAt="6"/>
              <a:tabLst>
                <a:tab pos="796290" algn="l"/>
              </a:tabLst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Simple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safe</a:t>
            </a:r>
            <a:endParaRPr sz="1200">
              <a:latin typeface="Times New Roman"/>
              <a:cs typeface="Times New Roman"/>
            </a:endParaRPr>
          </a:p>
          <a:p>
            <a:pPr marL="756285" indent="-228600">
              <a:lnSpc>
                <a:spcPct val="100000"/>
              </a:lnSpc>
              <a:spcBef>
                <a:spcPts val="1320"/>
              </a:spcBef>
              <a:buAutoNum type="alphaLcParenR" startAt="6"/>
              <a:tabLst>
                <a:tab pos="75628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Static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device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,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no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moving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parts</a:t>
            </a:r>
            <a:endParaRPr sz="1200">
              <a:latin typeface="Times New Roman"/>
              <a:cs typeface="Times New Roman"/>
            </a:endParaRPr>
          </a:p>
          <a:p>
            <a:pPr marL="796290" indent="-268605">
              <a:lnSpc>
                <a:spcPct val="100000"/>
              </a:lnSpc>
              <a:spcBef>
                <a:spcPts val="1320"/>
              </a:spcBef>
              <a:buAutoNum type="alphaLcParenR" startAt="6"/>
              <a:tabLst>
                <a:tab pos="79629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Light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weight</a:t>
            </a:r>
            <a:endParaRPr sz="12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1345"/>
              </a:spcBef>
              <a:buFont typeface="Wingdings"/>
              <a:buChar char=""/>
              <a:tabLst>
                <a:tab pos="240665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Disadvantages</a:t>
            </a:r>
            <a:r>
              <a:rPr sz="12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Fuel</a:t>
            </a:r>
            <a:r>
              <a:rPr sz="12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Cells:</a:t>
            </a:r>
            <a:endParaRPr sz="12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  <a:spcBef>
                <a:spcPts val="130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systems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suffer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following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disadvantages: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9761"/>
            <a:ext cx="5969635" cy="6046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8680" indent="-227965" algn="just">
              <a:lnSpc>
                <a:spcPct val="100000"/>
              </a:lnSpc>
              <a:spcBef>
                <a:spcPts val="100"/>
              </a:spcBef>
              <a:buAutoNum type="alphaLcParenR"/>
              <a:tabLst>
                <a:tab pos="86868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Hydrogen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currently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very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expensive,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not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because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rare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,but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because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2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’s</a:t>
            </a:r>
            <a:endParaRPr sz="1200">
              <a:latin typeface="Times New Roman"/>
              <a:cs typeface="Times New Roman"/>
            </a:endParaRPr>
          </a:p>
          <a:p>
            <a:pPr marL="191135" algn="ctr">
              <a:lnSpc>
                <a:spcPct val="100000"/>
              </a:lnSpc>
              <a:spcBef>
                <a:spcPts val="1320"/>
              </a:spcBef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difficult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 to</a:t>
            </a:r>
            <a:r>
              <a:rPr sz="1200" spc="25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generate,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handle,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store,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requiring bulky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heavy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tanks.</a:t>
            </a:r>
            <a:endParaRPr sz="1200">
              <a:latin typeface="Times New Roman"/>
              <a:cs typeface="Times New Roman"/>
            </a:endParaRPr>
          </a:p>
          <a:p>
            <a:pPr marL="868044" indent="-227329" algn="just">
              <a:lnSpc>
                <a:spcPct val="100000"/>
              </a:lnSpc>
              <a:spcBef>
                <a:spcPts val="1320"/>
              </a:spcBef>
              <a:buAutoNum type="alphaLcParenR" startAt="2"/>
              <a:tabLst>
                <a:tab pos="868044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Very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high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capital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cost.</a:t>
            </a:r>
            <a:endParaRPr sz="1200">
              <a:latin typeface="Times New Roman"/>
              <a:cs typeface="Times New Roman"/>
            </a:endParaRPr>
          </a:p>
          <a:p>
            <a:pPr marL="868680" indent="-227965" algn="just">
              <a:lnSpc>
                <a:spcPct val="100000"/>
              </a:lnSpc>
              <a:spcBef>
                <a:spcPts val="1320"/>
              </a:spcBef>
              <a:buAutoNum type="alphaLcParenR" startAt="2"/>
              <a:tabLst>
                <a:tab pos="86868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Technology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under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development</a:t>
            </a:r>
            <a:r>
              <a:rPr sz="1200" spc="3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not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available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all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countries.</a:t>
            </a:r>
            <a:endParaRPr sz="1200">
              <a:latin typeface="Times New Roman"/>
              <a:cs typeface="Times New Roman"/>
            </a:endParaRPr>
          </a:p>
          <a:p>
            <a:pPr marL="869315" marR="6350" indent="-228600" algn="just">
              <a:lnSpc>
                <a:spcPct val="191700"/>
              </a:lnSpc>
              <a:buAutoNum type="alphaLcParenR" startAt="2"/>
              <a:tabLst>
                <a:tab pos="869315" algn="l"/>
                <a:tab pos="90805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	Fuel</a:t>
            </a:r>
            <a:r>
              <a:rPr sz="1200" spc="2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cells</a:t>
            </a:r>
            <a:r>
              <a:rPr sz="1200" spc="3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require</a:t>
            </a:r>
            <a:r>
              <a:rPr sz="1200" spc="3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relatively</a:t>
            </a:r>
            <a:r>
              <a:rPr sz="1200" spc="3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pure</a:t>
            </a:r>
            <a:r>
              <a:rPr sz="1200" spc="3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fuel,</a:t>
            </a:r>
            <a:r>
              <a:rPr sz="1200" spc="3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free</a:t>
            </a:r>
            <a:r>
              <a:rPr sz="1200" spc="3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3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specific</a:t>
            </a:r>
            <a:r>
              <a:rPr sz="1200" spc="3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con-taminants.</a:t>
            </a:r>
            <a:r>
              <a:rPr sz="1200" spc="3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These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contaminants</a:t>
            </a:r>
            <a:r>
              <a:rPr sz="1200" spc="2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include</a:t>
            </a:r>
            <a:r>
              <a:rPr sz="1200" spc="2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sulfur</a:t>
            </a:r>
            <a:r>
              <a:rPr sz="1200" spc="2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2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car-bon</a:t>
            </a:r>
            <a:r>
              <a:rPr sz="1200" spc="2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compounds,</a:t>
            </a:r>
            <a:r>
              <a:rPr sz="1200" spc="2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2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residual</a:t>
            </a:r>
            <a:r>
              <a:rPr sz="1200" spc="2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liquid</a:t>
            </a:r>
            <a:r>
              <a:rPr sz="1200" spc="2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fuels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(depending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type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cell)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that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deactivate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catalyst.</a:t>
            </a:r>
            <a:endParaRPr sz="1200">
              <a:latin typeface="Times New Roman"/>
              <a:cs typeface="Times New Roman"/>
            </a:endParaRPr>
          </a:p>
          <a:p>
            <a:pPr marL="868680" indent="-227965" algn="just">
              <a:lnSpc>
                <a:spcPct val="100000"/>
              </a:lnSpc>
              <a:spcBef>
                <a:spcPts val="1325"/>
              </a:spcBef>
              <a:buAutoNum type="alphaLcParenR" startAt="2"/>
              <a:tabLst>
                <a:tab pos="86868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require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complex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support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control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systems.</a:t>
            </a:r>
            <a:endParaRPr sz="1200">
              <a:latin typeface="Times New Roman"/>
              <a:cs typeface="Times New Roman"/>
            </a:endParaRPr>
          </a:p>
          <a:p>
            <a:pPr marL="869315" marR="8255" indent="-228600" algn="just">
              <a:lnSpc>
                <a:spcPct val="191700"/>
              </a:lnSpc>
              <a:buAutoNum type="alphaLcParenR" startAt="2"/>
              <a:tabLst>
                <a:tab pos="86931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systems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heavy.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cells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themselves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not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excessively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heavy,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but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combined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weight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cells,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their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support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systems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their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storage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presently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greater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than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comparable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 internal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combustion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engine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7.7</a:t>
            </a:r>
            <a:r>
              <a:rPr sz="12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Applications:</a:t>
            </a:r>
            <a:endParaRPr sz="1200">
              <a:latin typeface="Times New Roman"/>
              <a:cs typeface="Times New Roman"/>
            </a:endParaRPr>
          </a:p>
          <a:p>
            <a:pPr marL="468630" marR="10795" indent="-227965" algn="just">
              <a:lnSpc>
                <a:spcPct val="191700"/>
              </a:lnSpc>
              <a:spcBef>
                <a:spcPts val="1175"/>
              </a:spcBef>
              <a:buFont typeface="Times New Roman"/>
              <a:buAutoNum type="alphaLcParenR"/>
              <a:tabLst>
                <a:tab pos="469900" algn="l"/>
              </a:tabLst>
            </a:pPr>
            <a:r>
              <a:rPr sz="1200" dirty="0">
                <a:solidFill>
                  <a:srgbClr val="C00000"/>
                </a:solidFill>
                <a:latin typeface="Times New Roman"/>
                <a:cs typeface="Times New Roman"/>
              </a:rPr>
              <a:t>Stationary</a:t>
            </a:r>
            <a:r>
              <a:rPr sz="1200" spc="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C00000"/>
                </a:solidFill>
                <a:latin typeface="Times New Roman"/>
                <a:cs typeface="Times New Roman"/>
              </a:rPr>
              <a:t>Power</a:t>
            </a:r>
            <a:r>
              <a:rPr sz="1200" spc="1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C00000"/>
                </a:solidFill>
                <a:latin typeface="Times New Roman"/>
                <a:cs typeface="Times New Roman"/>
              </a:rPr>
              <a:t>plants:</a:t>
            </a:r>
            <a:r>
              <a:rPr sz="1200" spc="1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adequate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service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isolated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neighborhoods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provide 	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emergency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backup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critical facilities,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such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hospitals.</a:t>
            </a:r>
            <a:endParaRPr sz="1200">
              <a:latin typeface="Times New Roman"/>
              <a:cs typeface="Times New Roman"/>
            </a:endParaRPr>
          </a:p>
          <a:p>
            <a:pPr marL="468630" marR="5080" indent="-227965" algn="just">
              <a:lnSpc>
                <a:spcPct val="191700"/>
              </a:lnSpc>
              <a:buFont typeface="Times New Roman"/>
              <a:buAutoNum type="alphaLcParenR"/>
              <a:tabLst>
                <a:tab pos="469900" algn="l"/>
              </a:tabLst>
            </a:pPr>
            <a:r>
              <a:rPr sz="1200" dirty="0">
                <a:solidFill>
                  <a:srgbClr val="C00000"/>
                </a:solidFill>
                <a:latin typeface="Times New Roman"/>
                <a:cs typeface="Times New Roman"/>
              </a:rPr>
              <a:t>Submarines:</a:t>
            </a:r>
            <a:r>
              <a:rPr sz="1200" spc="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cells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systems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attractive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military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submarine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applications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due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to 	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their low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noise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infrared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signatures.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many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ways,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logical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replacement 	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banks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batteries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currently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many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submarines.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9978008"/>
            <a:ext cx="5264150" cy="1059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29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Figure: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Submarine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Fuel</a:t>
            </a:r>
            <a:r>
              <a:rPr sz="1200" b="1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Cell</a:t>
            </a:r>
            <a:r>
              <a:rPr sz="1200" b="1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Power</a:t>
            </a:r>
            <a:r>
              <a:rPr sz="12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plant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40"/>
              </a:spcBef>
            </a:pP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AutoNum type="alphaLcParenR" startAt="3"/>
              <a:tabLst>
                <a:tab pos="241300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Vehicles</a:t>
            </a:r>
            <a:r>
              <a:rPr sz="12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469265" lvl="1" indent="-227965">
              <a:lnSpc>
                <a:spcPct val="100000"/>
              </a:lnSpc>
              <a:spcBef>
                <a:spcPts val="1295"/>
              </a:spcBef>
              <a:buClr>
                <a:srgbClr val="C00000"/>
              </a:buClr>
              <a:buFont typeface="Wingdings"/>
              <a:buChar char=""/>
              <a:tabLst>
                <a:tab pos="46926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Buses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most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commercially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advanced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all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applications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date.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5049" y="7254240"/>
            <a:ext cx="3170571" cy="24161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8135" y="889761"/>
            <a:ext cx="1591310" cy="1961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2413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2413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Tidal</a:t>
            </a:r>
            <a:r>
              <a:rPr sz="12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241300" algn="l"/>
              </a:tabLst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Bio-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Gas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2413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Geo-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Thermal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320"/>
              </a:spcBef>
              <a:buClr>
                <a:srgbClr val="000000"/>
              </a:buClr>
              <a:buAutoNum type="arabicPeriod"/>
              <a:tabLst>
                <a:tab pos="2413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Hydro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5468873"/>
            <a:ext cx="5972810" cy="5845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 1.2:</a:t>
            </a:r>
            <a:r>
              <a:rPr sz="12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Types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of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non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conventional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source of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energy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200">
              <a:latin typeface="Times New Roman"/>
              <a:cs typeface="Times New Roman"/>
            </a:endParaRPr>
          </a:p>
          <a:p>
            <a:pPr marL="243840" lvl="1" indent="-231140" algn="just">
              <a:lnSpc>
                <a:spcPct val="100000"/>
              </a:lnSpc>
              <a:buAutoNum type="arabicPeriod" startAt="6"/>
              <a:tabLst>
                <a:tab pos="243840" algn="l"/>
              </a:tabLst>
            </a:pP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Importance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Non-conventional</a:t>
            </a:r>
            <a:r>
              <a:rPr sz="12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source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Energy:</a:t>
            </a:r>
            <a:endParaRPr sz="1200">
              <a:latin typeface="Times New Roman"/>
              <a:cs typeface="Times New Roman"/>
            </a:endParaRPr>
          </a:p>
          <a:p>
            <a:pPr marL="639445" marR="15240" lvl="2" indent="-306705" algn="just">
              <a:lnSpc>
                <a:spcPct val="191700"/>
              </a:lnSpc>
              <a:spcBef>
                <a:spcPts val="980"/>
              </a:spcBef>
              <a:buAutoNum type="romanLcPeriod"/>
              <a:tabLst>
                <a:tab pos="64071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plants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based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renewable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do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not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have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any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cost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hence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negligible 	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running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cost.</a:t>
            </a:r>
            <a:endParaRPr sz="1200">
              <a:latin typeface="Times New Roman"/>
              <a:cs typeface="Times New Roman"/>
            </a:endParaRPr>
          </a:p>
          <a:p>
            <a:pPr marL="639445" marR="14604" lvl="2" indent="-349885" algn="just">
              <a:lnSpc>
                <a:spcPts val="2760"/>
              </a:lnSpc>
              <a:spcBef>
                <a:spcPts val="315"/>
              </a:spcBef>
              <a:buAutoNum type="romanLcPeriod"/>
              <a:tabLst>
                <a:tab pos="64071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Renewable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has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low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density.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Thus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there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no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problem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pollution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or 	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ecological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balance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problem.</a:t>
            </a:r>
            <a:endParaRPr sz="1200">
              <a:latin typeface="Times New Roman"/>
              <a:cs typeface="Times New Roman"/>
            </a:endParaRPr>
          </a:p>
          <a:p>
            <a:pPr marL="243840" lvl="1" indent="-231140" algn="just">
              <a:lnSpc>
                <a:spcPct val="100000"/>
              </a:lnSpc>
              <a:spcBef>
                <a:spcPts val="1035"/>
              </a:spcBef>
              <a:buAutoNum type="arabicPeriod" startAt="6"/>
              <a:tabLst>
                <a:tab pos="243840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Present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Scenario,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Future</a:t>
            </a:r>
            <a:r>
              <a:rPr sz="12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Prospects</a:t>
            </a:r>
            <a:r>
              <a:rPr sz="12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Energy</a:t>
            </a:r>
            <a:r>
              <a:rPr sz="12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Scenario</a:t>
            </a:r>
            <a:r>
              <a:rPr sz="12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in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India:</a:t>
            </a:r>
            <a:endParaRPr sz="12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91700"/>
              </a:lnSpc>
              <a:spcBef>
                <a:spcPts val="96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1982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India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was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created,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separate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Department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Non-Conventional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Energy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Sources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(DNES)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Ministry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look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after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all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aspects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relating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New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and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Renewable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Energy.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Department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upgraded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into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separate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Ministry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Non-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Conventional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Sources</a:t>
            </a:r>
            <a:r>
              <a:rPr sz="1200" spc="2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(MNES)</a:t>
            </a:r>
            <a:r>
              <a:rPr sz="1200" spc="2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2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1992</a:t>
            </a:r>
            <a:r>
              <a:rPr sz="1200" spc="2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was</a:t>
            </a:r>
            <a:r>
              <a:rPr sz="1200" spc="2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rechristened</a:t>
            </a:r>
            <a:r>
              <a:rPr sz="1200" spc="2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Ministry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New</a:t>
            </a:r>
            <a:r>
              <a:rPr sz="1200" spc="2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2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Renewable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(MNRE),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October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2006.To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support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Ministry,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there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five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institutions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consisting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three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autonomous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bodies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i.e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National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Institute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(NISE),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National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Institute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of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2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2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(NIWE)</a:t>
            </a:r>
            <a:r>
              <a:rPr sz="1200" spc="2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2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National</a:t>
            </a:r>
            <a:r>
              <a:rPr sz="1200" spc="2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Institute</a:t>
            </a:r>
            <a:r>
              <a:rPr sz="1200" spc="2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25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</a:t>
            </a:r>
            <a:r>
              <a:rPr sz="1200" spc="2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25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(NIBE)</a:t>
            </a:r>
            <a:r>
              <a:rPr sz="1200" spc="2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2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two</a:t>
            </a:r>
            <a:r>
              <a:rPr sz="1200" spc="2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public</a:t>
            </a:r>
            <a:r>
              <a:rPr sz="1200" spc="2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sector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undertakings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i.e.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Indian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Renewable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Development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Agency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(IREDA)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Energy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Corporation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India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(SECI).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7850" y="3017520"/>
            <a:ext cx="4158615" cy="2297937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889761"/>
            <a:ext cx="5740400" cy="1961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227965" algn="just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"/>
              <a:tabLst>
                <a:tab pos="46926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Cars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represent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ultimate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market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manufacturers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due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quantities</a:t>
            </a:r>
            <a:endParaRPr sz="1200">
              <a:latin typeface="Times New Roman"/>
              <a:cs typeface="Times New Roman"/>
            </a:endParaRPr>
          </a:p>
          <a:p>
            <a:pPr marL="469900" marR="9525" algn="just">
              <a:lnSpc>
                <a:spcPct val="1917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involved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worldwide.</a:t>
            </a:r>
            <a:r>
              <a:rPr sz="1200" spc="2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Some</a:t>
            </a:r>
            <a:r>
              <a:rPr sz="1200" spc="2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automotive</a:t>
            </a:r>
            <a:r>
              <a:rPr sz="1200" spc="2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manufacturers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have</a:t>
            </a:r>
            <a:r>
              <a:rPr sz="1200" spc="2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made</a:t>
            </a:r>
            <a:r>
              <a:rPr sz="1200" spc="2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commitments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to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introduce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vehicles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market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early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years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ct val="191700"/>
              </a:lnSpc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d)</a:t>
            </a:r>
            <a:r>
              <a:rPr sz="1200" b="1" spc="3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Portable</a:t>
            </a:r>
            <a:r>
              <a:rPr sz="1200" b="1" spc="1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Power</a:t>
            </a:r>
            <a:r>
              <a:rPr sz="1200" b="1" spc="1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Systems:</a:t>
            </a:r>
            <a:r>
              <a:rPr sz="1200" b="1" spc="1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Portable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systems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potentially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many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applications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that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currently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rely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batteries.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Commercial units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that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provide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up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1.2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kW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(4100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Btuh)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electrical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 now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available.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6602984"/>
            <a:ext cx="5179060" cy="1059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073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Figure</a:t>
            </a:r>
            <a:r>
              <a:rPr sz="12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: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Portable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Fuel</a:t>
            </a:r>
            <a:r>
              <a:rPr sz="1200" b="1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Cell</a:t>
            </a:r>
            <a:r>
              <a:rPr sz="1200" b="1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Systems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15"/>
              </a:spcBef>
            </a:pP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C00000"/>
              </a:buClr>
              <a:buFont typeface="Times New Roman"/>
              <a:buAutoNum type="alphaLcParenR" startAt="5"/>
              <a:tabLst>
                <a:tab pos="2413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They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have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been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many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space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expeditions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320"/>
              </a:spcBef>
              <a:buClr>
                <a:srgbClr val="C00000"/>
              </a:buClr>
              <a:buFont typeface="Times New Roman"/>
              <a:buAutoNum type="alphaLcParenR" startAt="5"/>
              <a:tabLst>
                <a:tab pos="2413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These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electrochemical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cells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also be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 power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several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electronic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devices.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7849" y="3169920"/>
            <a:ext cx="3991430" cy="3124629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9535" y="880617"/>
            <a:ext cx="5515610" cy="1038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83130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CHAPTER-</a:t>
            </a:r>
            <a:r>
              <a:rPr sz="1600" spc="-25" dirty="0">
                <a:solidFill>
                  <a:srgbClr val="FF0000"/>
                </a:solidFill>
                <a:latin typeface="Times New Roman"/>
                <a:cs typeface="Times New Roman"/>
              </a:rPr>
              <a:t>8.</a:t>
            </a:r>
            <a:endParaRPr sz="1600">
              <a:latin typeface="Times New Roman"/>
              <a:cs typeface="Times New Roman"/>
            </a:endParaRPr>
          </a:p>
          <a:p>
            <a:pPr marL="1405890" marR="1408430" indent="259079">
              <a:lnSpc>
                <a:spcPts val="3700"/>
              </a:lnSpc>
              <a:spcBef>
                <a:spcPts val="395"/>
              </a:spcBef>
            </a:pP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HYDRO</a:t>
            </a:r>
            <a:r>
              <a:rPr sz="16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ENERGY-</a:t>
            </a:r>
            <a:r>
              <a:rPr sz="16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Times New Roman"/>
                <a:cs typeface="Times New Roman"/>
              </a:rPr>
              <a:t>MINI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16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MICRO</a:t>
            </a:r>
            <a:r>
              <a:rPr sz="16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HYDROPLANTS</a:t>
            </a:r>
            <a:endParaRPr sz="1600">
              <a:latin typeface="Times New Roman"/>
              <a:cs typeface="Times New Roman"/>
            </a:endParaRPr>
          </a:p>
          <a:p>
            <a:pPr marL="240665" lvl="1" indent="-227965">
              <a:lnSpc>
                <a:spcPct val="100000"/>
              </a:lnSpc>
              <a:spcBef>
                <a:spcPts val="1415"/>
              </a:spcBef>
              <a:buAutoNum type="arabicPeriod"/>
              <a:tabLst>
                <a:tab pos="240665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Micro</a:t>
            </a:r>
            <a:r>
              <a:rPr sz="1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hydro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power</a:t>
            </a:r>
            <a:r>
              <a:rPr sz="12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(MHP)</a:t>
            </a:r>
            <a:endParaRPr sz="1200">
              <a:latin typeface="Times New Roman"/>
              <a:cs typeface="Times New Roman"/>
            </a:endParaRPr>
          </a:p>
          <a:p>
            <a:pPr marL="12700" marR="5080" indent="914400">
              <a:lnSpc>
                <a:spcPts val="2760"/>
              </a:lnSpc>
              <a:spcBef>
                <a:spcPts val="29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micro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hydro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plant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type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hydro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electric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scheme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that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produces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upto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100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KW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electricity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such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system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using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flowing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steam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flow.</a:t>
            </a:r>
            <a:endParaRPr sz="1200">
              <a:latin typeface="Times New Roman"/>
              <a:cs typeface="Times New Roman"/>
            </a:endParaRPr>
          </a:p>
          <a:p>
            <a:pPr marL="12700" marR="5715" indent="914400" algn="just">
              <a:lnSpc>
                <a:spcPct val="1917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electricity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such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system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up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isolated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homes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or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communication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sometimes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connected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public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grid.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Hilly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areas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natural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falls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dam-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toe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canal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drops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suitable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sites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micro-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hydropower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plants.</a:t>
            </a:r>
            <a:endParaRPr sz="1200">
              <a:latin typeface="Times New Roman"/>
              <a:cs typeface="Times New Roman"/>
            </a:endParaRPr>
          </a:p>
          <a:p>
            <a:pPr marL="12700" marR="12065" indent="914400" algn="just">
              <a:lnSpc>
                <a:spcPct val="191700"/>
              </a:lnSpc>
              <a:spcBef>
                <a:spcPts val="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Micro-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hydropower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plants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produce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nearly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constant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input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power.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only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variation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result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change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seasons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due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seasonal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climate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changes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flow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rate.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overall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certain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season,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almost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constant.</a:t>
            </a:r>
            <a:endParaRPr sz="1200">
              <a:latin typeface="Times New Roman"/>
              <a:cs typeface="Times New Roman"/>
            </a:endParaRPr>
          </a:p>
          <a:p>
            <a:pPr marL="12700" marR="15875" indent="457200" algn="just">
              <a:lnSpc>
                <a:spcPct val="1917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Usually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micro</a:t>
            </a:r>
            <a:r>
              <a:rPr sz="1200" spc="2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hydro</a:t>
            </a:r>
            <a:r>
              <a:rPr sz="1200" spc="2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installations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do</a:t>
            </a:r>
            <a:r>
              <a:rPr sz="1200" spc="2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not</a:t>
            </a:r>
            <a:r>
              <a:rPr sz="1200" spc="2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have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2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dam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2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reservoir,</a:t>
            </a:r>
            <a:r>
              <a:rPr sz="1200" spc="2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like</a:t>
            </a:r>
            <a:r>
              <a:rPr sz="1200" spc="2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large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hydroelectric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plants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has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required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,only</a:t>
            </a:r>
            <a:r>
              <a:rPr sz="1200" spc="4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relying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minimal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flow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43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available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all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 year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like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natural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stream,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river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perhaps</a:t>
            </a:r>
            <a:r>
              <a:rPr sz="1200" spc="2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waterfall.</a:t>
            </a:r>
            <a:endParaRPr sz="1200">
              <a:latin typeface="Times New Roman"/>
              <a:cs typeface="Times New Roman"/>
            </a:endParaRPr>
          </a:p>
          <a:p>
            <a:pPr marL="927100" algn="just">
              <a:lnSpc>
                <a:spcPct val="100000"/>
              </a:lnSpc>
              <a:spcBef>
                <a:spcPts val="1315"/>
              </a:spcBef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Run-of-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River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micro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hydro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system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consists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these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basis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components.</a:t>
            </a:r>
            <a:endParaRPr sz="1200">
              <a:latin typeface="Times New Roman"/>
              <a:cs typeface="Times New Roman"/>
            </a:endParaRPr>
          </a:p>
          <a:p>
            <a:pPr marL="469900" marR="12065" lvl="2" indent="-228600" algn="just">
              <a:lnSpc>
                <a:spcPct val="191700"/>
              </a:lnSpc>
              <a:spcBef>
                <a:spcPts val="5"/>
              </a:spcBef>
              <a:buAutoNum type="alphaLcParenR"/>
              <a:tabLst>
                <a:tab pos="4699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3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conveyance-</a:t>
            </a:r>
            <a:r>
              <a:rPr sz="1200" spc="3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channel,</a:t>
            </a:r>
            <a:r>
              <a:rPr sz="1200" spc="3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pipeline</a:t>
            </a:r>
            <a:r>
              <a:rPr sz="1200" spc="3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3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pressurized</a:t>
            </a:r>
            <a:r>
              <a:rPr sz="1200" spc="3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pipeline</a:t>
            </a:r>
            <a:r>
              <a:rPr sz="1200" spc="3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(penstock)</a:t>
            </a:r>
            <a:r>
              <a:rPr sz="1200" spc="3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that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delivers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water.</a:t>
            </a:r>
            <a:endParaRPr sz="1200">
              <a:latin typeface="Times New Roman"/>
              <a:cs typeface="Times New Roman"/>
            </a:endParaRPr>
          </a:p>
          <a:p>
            <a:pPr marL="468630" marR="11430" lvl="2" indent="-227329" algn="just">
              <a:lnSpc>
                <a:spcPct val="191700"/>
              </a:lnSpc>
              <a:buAutoNum type="alphaLcParenR"/>
              <a:tabLst>
                <a:tab pos="4699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Turbine,</a:t>
            </a:r>
            <a:r>
              <a:rPr sz="1200" spc="2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pump</a:t>
            </a:r>
            <a:r>
              <a:rPr sz="1200" spc="2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2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waterwheel-</a:t>
            </a:r>
            <a:r>
              <a:rPr sz="1200" spc="2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2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transforms</a:t>
            </a:r>
            <a:r>
              <a:rPr sz="1200" spc="2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flowing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2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into 	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rotational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endParaRPr sz="1200">
              <a:latin typeface="Times New Roman"/>
              <a:cs typeface="Times New Roman"/>
            </a:endParaRPr>
          </a:p>
          <a:p>
            <a:pPr marL="469900" marR="8890" lvl="2" indent="-228600" algn="just">
              <a:lnSpc>
                <a:spcPct val="191700"/>
              </a:lnSpc>
              <a:buAutoNum type="alphaLcParenR"/>
              <a:tabLst>
                <a:tab pos="4699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Alternator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generator-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transforms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rotational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into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electricity.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The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micro-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hydropower</a:t>
            </a:r>
            <a:r>
              <a:rPr sz="1200" spc="2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1200" spc="2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installed</a:t>
            </a:r>
            <a:r>
              <a:rPr sz="1200" spc="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1200" spc="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induction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generator</a:t>
            </a:r>
            <a:r>
              <a:rPr sz="1200" spc="2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synchronous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generator.</a:t>
            </a:r>
            <a:r>
              <a:rPr sz="1200" spc="3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3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both</a:t>
            </a:r>
            <a:r>
              <a:rPr sz="1200" spc="3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on-grid</a:t>
            </a:r>
            <a:r>
              <a:rPr sz="1200" spc="3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3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off</a:t>
            </a:r>
            <a:r>
              <a:rPr sz="1200" spc="3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–grid</a:t>
            </a:r>
            <a:r>
              <a:rPr sz="1200" spc="4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modes</a:t>
            </a:r>
            <a:r>
              <a:rPr sz="1200" spc="3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induction</a:t>
            </a:r>
            <a:r>
              <a:rPr sz="1200" spc="3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generator</a:t>
            </a:r>
            <a:r>
              <a:rPr sz="1200" spc="3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gives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advantages</a:t>
            </a:r>
            <a:r>
              <a:rPr sz="1200" spc="2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such</a:t>
            </a:r>
            <a:r>
              <a:rPr sz="1200" spc="2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3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low</a:t>
            </a:r>
            <a:r>
              <a:rPr sz="1200" spc="2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cost</a:t>
            </a:r>
            <a:r>
              <a:rPr sz="1200" spc="3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2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robust</a:t>
            </a:r>
            <a:r>
              <a:rPr sz="1200" spc="3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construction.</a:t>
            </a:r>
            <a:r>
              <a:rPr sz="1200" spc="2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However,</a:t>
            </a:r>
            <a:r>
              <a:rPr sz="1200" spc="3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synchronous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generator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off-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grid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mode.</a:t>
            </a:r>
            <a:endParaRPr sz="1200">
              <a:latin typeface="Times New Roman"/>
              <a:cs typeface="Times New Roman"/>
            </a:endParaRPr>
          </a:p>
          <a:p>
            <a:pPr marL="469265" lvl="2" indent="-227965" algn="just">
              <a:lnSpc>
                <a:spcPct val="100000"/>
              </a:lnSpc>
              <a:spcBef>
                <a:spcPts val="1320"/>
              </a:spcBef>
              <a:buAutoNum type="alphaLcParenR"/>
              <a:tabLst>
                <a:tab pos="46926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Control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Mechanism-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provide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static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electrical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power.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called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governor.</a:t>
            </a:r>
            <a:endParaRPr sz="1200">
              <a:latin typeface="Times New Roman"/>
              <a:cs typeface="Times New Roman"/>
            </a:endParaRPr>
          </a:p>
          <a:p>
            <a:pPr marL="469265" lvl="2" indent="-227965" algn="just">
              <a:lnSpc>
                <a:spcPct val="100000"/>
              </a:lnSpc>
              <a:spcBef>
                <a:spcPts val="1320"/>
              </a:spcBef>
              <a:buAutoNum type="alphaLcParenR"/>
              <a:tabLst>
                <a:tab pos="46926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Transmission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line-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delivers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its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destination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9535" y="6282944"/>
            <a:ext cx="5513070" cy="4918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Figure: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Micro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and</a:t>
            </a:r>
            <a:r>
              <a:rPr sz="12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Mini</a:t>
            </a:r>
            <a:r>
              <a:rPr sz="1200" b="1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Hydro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power</a:t>
            </a:r>
            <a:r>
              <a:rPr sz="1200" b="1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plant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4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Advantages:</a:t>
            </a:r>
            <a:endParaRPr sz="1200">
              <a:latin typeface="Times New Roman"/>
              <a:cs typeface="Times New Roman"/>
            </a:endParaRPr>
          </a:p>
          <a:p>
            <a:pPr marL="965835" indent="-227965" algn="just">
              <a:lnSpc>
                <a:spcPct val="100000"/>
              </a:lnSpc>
              <a:spcBef>
                <a:spcPts val="1295"/>
              </a:spcBef>
              <a:buAutoNum type="alphaLcParenR"/>
              <a:tabLst>
                <a:tab pos="96583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High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efficiency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(70-90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%).</a:t>
            </a:r>
            <a:endParaRPr sz="1200">
              <a:latin typeface="Times New Roman"/>
              <a:cs typeface="Times New Roman"/>
            </a:endParaRPr>
          </a:p>
          <a:p>
            <a:pPr marL="965200" marR="9525" indent="-227329" algn="just">
              <a:lnSpc>
                <a:spcPct val="191700"/>
              </a:lnSpc>
              <a:buAutoNum type="alphaLcParenR"/>
              <a:tabLst>
                <a:tab pos="966469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High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capacity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factor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i.e</a:t>
            </a:r>
            <a:r>
              <a:rPr sz="1200" spc="204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time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generating</a:t>
            </a:r>
            <a:r>
              <a:rPr sz="1200" spc="204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204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throughout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the 	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year(typically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greater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than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50%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compared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10%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30%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for 	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Wind)</a:t>
            </a:r>
            <a:endParaRPr sz="1200">
              <a:latin typeface="Times New Roman"/>
              <a:cs typeface="Times New Roman"/>
            </a:endParaRPr>
          </a:p>
          <a:p>
            <a:pPr marL="966469" marR="11430" indent="-228600" algn="just">
              <a:lnSpc>
                <a:spcPts val="2760"/>
              </a:lnSpc>
              <a:spcBef>
                <a:spcPts val="315"/>
              </a:spcBef>
              <a:buAutoNum type="alphaLcParenR"/>
              <a:tabLst>
                <a:tab pos="966469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Slow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rate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change;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output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varies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only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gradually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day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to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day(no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minute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minute)</a:t>
            </a:r>
            <a:endParaRPr sz="1200">
              <a:latin typeface="Times New Roman"/>
              <a:cs typeface="Times New Roman"/>
            </a:endParaRPr>
          </a:p>
          <a:p>
            <a:pPr marL="966469" marR="8890" indent="-228600" algn="just">
              <a:lnSpc>
                <a:spcPts val="2760"/>
              </a:lnSpc>
              <a:buAutoNum type="alphaLcParenR"/>
              <a:tabLst>
                <a:tab pos="966469" algn="l"/>
                <a:tab pos="100520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	It</a:t>
            </a:r>
            <a:r>
              <a:rPr sz="1200" spc="40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4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4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long-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lasting</a:t>
            </a:r>
            <a:r>
              <a:rPr sz="1200" spc="40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4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robust</a:t>
            </a:r>
            <a:r>
              <a:rPr sz="1200" spc="4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technology;</a:t>
            </a:r>
            <a:r>
              <a:rPr sz="1200" spc="3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systems</a:t>
            </a:r>
            <a:r>
              <a:rPr sz="1200" spc="4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spc="3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readily</a:t>
            </a:r>
            <a:r>
              <a:rPr sz="1200" spc="3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be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engineered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last for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50years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more.</a:t>
            </a:r>
            <a:endParaRPr sz="1200">
              <a:latin typeface="Times New Roman"/>
              <a:cs typeface="Times New Roman"/>
            </a:endParaRPr>
          </a:p>
          <a:p>
            <a:pPr marL="966469" marR="5080" indent="-228600" algn="just">
              <a:lnSpc>
                <a:spcPts val="2760"/>
              </a:lnSpc>
              <a:buClr>
                <a:srgbClr val="000000"/>
              </a:buClr>
              <a:buAutoNum type="alphaLcParenR"/>
              <a:tabLst>
                <a:tab pos="966469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Micro</a:t>
            </a:r>
            <a:r>
              <a:rPr sz="1200" spc="2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hydro</a:t>
            </a:r>
            <a:r>
              <a:rPr sz="1200" spc="2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most</a:t>
            </a:r>
            <a:r>
              <a:rPr sz="12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cases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2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considered</a:t>
            </a:r>
            <a:r>
              <a:rPr sz="1200" spc="2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run</a:t>
            </a:r>
            <a:r>
              <a:rPr sz="1200" spc="25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–of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–river.</a:t>
            </a:r>
            <a:r>
              <a:rPr sz="1200" spc="25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other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words,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any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dam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barrage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quite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small,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usually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just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weir,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little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or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no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stored.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that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low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impact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surrounding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ecology.</a:t>
            </a:r>
            <a:endParaRPr sz="1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035"/>
              </a:spcBef>
            </a:pP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Dis-Advantages: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33450" y="914400"/>
            <a:ext cx="5422900" cy="2567305"/>
            <a:chOff x="933450" y="914400"/>
            <a:chExt cx="5422900" cy="25673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3450" y="914400"/>
              <a:ext cx="2302510" cy="256717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57295" y="961390"/>
              <a:ext cx="3098546" cy="252031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3450" y="3810000"/>
            <a:ext cx="2500883" cy="216662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9535" y="889761"/>
            <a:ext cx="5513070" cy="511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6465" indent="-227965">
              <a:lnSpc>
                <a:spcPct val="100000"/>
              </a:lnSpc>
              <a:spcBef>
                <a:spcPts val="100"/>
              </a:spcBef>
              <a:buAutoNum type="alphaLcParenR"/>
              <a:tabLst>
                <a:tab pos="926465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Microhydro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systems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limited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mainly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characteristics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site.The</a:t>
            </a:r>
            <a:endParaRPr sz="12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132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most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direct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limitation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comes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small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sources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minuscule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flow.</a:t>
            </a:r>
            <a:endParaRPr sz="1200">
              <a:latin typeface="Times New Roman"/>
              <a:cs typeface="Times New Roman"/>
            </a:endParaRPr>
          </a:p>
          <a:p>
            <a:pPr marL="925830" indent="-227329">
              <a:lnSpc>
                <a:spcPct val="100000"/>
              </a:lnSpc>
              <a:spcBef>
                <a:spcPts val="1320"/>
              </a:spcBef>
              <a:buAutoNum type="alphaLcParenR" startAt="2"/>
              <a:tabLst>
                <a:tab pos="925830" algn="l"/>
                <a:tab pos="9271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Likewise,</a:t>
            </a:r>
            <a:r>
              <a:rPr sz="1200" spc="2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flow</a:t>
            </a:r>
            <a:r>
              <a:rPr sz="1200" spc="2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spc="2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fluctuate</a:t>
            </a:r>
            <a:r>
              <a:rPr sz="1200" spc="2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seasonally</a:t>
            </a:r>
            <a:r>
              <a:rPr sz="1200" spc="2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2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some</a:t>
            </a:r>
            <a:r>
              <a:rPr sz="1200" spc="2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areas.</a:t>
            </a:r>
            <a:r>
              <a:rPr sz="1200" spc="25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Lastly,</a:t>
            </a:r>
            <a:r>
              <a:rPr sz="1200" spc="25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though</a:t>
            </a:r>
            <a:endParaRPr sz="1200">
              <a:latin typeface="Times New Roman"/>
              <a:cs typeface="Times New Roman"/>
            </a:endParaRPr>
          </a:p>
          <a:p>
            <a:pPr marL="927100" marR="5080">
              <a:lnSpc>
                <a:spcPct val="1917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perhaps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foremost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disadvantage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distance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source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site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need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energy.</a:t>
            </a:r>
            <a:endParaRPr sz="1200">
              <a:latin typeface="Times New Roman"/>
              <a:cs typeface="Times New Roman"/>
            </a:endParaRPr>
          </a:p>
          <a:p>
            <a:pPr marL="927100" marR="8890" indent="-228600">
              <a:lnSpc>
                <a:spcPct val="191700"/>
              </a:lnSpc>
              <a:buAutoNum type="alphaLcParenR" startAt="3"/>
              <a:tabLst>
                <a:tab pos="927100" algn="l"/>
              </a:tabLst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distributional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issue</a:t>
            </a:r>
            <a:r>
              <a:rPr sz="1200" spc="2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2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well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2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others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2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key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when</a:t>
            </a:r>
            <a:r>
              <a:rPr sz="1200" spc="2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considering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using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micro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hydro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8.2</a:t>
            </a:r>
            <a:r>
              <a:rPr sz="1200" b="1" spc="2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Mini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Hydro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Plants:</a:t>
            </a:r>
            <a:endParaRPr sz="1200">
              <a:latin typeface="Times New Roman"/>
              <a:cs typeface="Times New Roman"/>
            </a:endParaRPr>
          </a:p>
          <a:p>
            <a:pPr marL="469900" marR="6985" indent="457200" algn="just">
              <a:lnSpc>
                <a:spcPts val="2760"/>
              </a:lnSpc>
              <a:spcBef>
                <a:spcPts val="29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mini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–Hydro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plant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usually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able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produce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upto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200kW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electricity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per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turbine,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only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using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natural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flow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water.</a:t>
            </a:r>
            <a:endParaRPr sz="1200">
              <a:latin typeface="Times New Roman"/>
              <a:cs typeface="Times New Roman"/>
            </a:endParaRPr>
          </a:p>
          <a:p>
            <a:pPr marL="469900" marR="6985" indent="457200" algn="just">
              <a:lnSpc>
                <a:spcPts val="276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small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rural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community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just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single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remote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household,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mini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–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hydro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plant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perfect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solution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provide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electricity</a:t>
            </a:r>
            <a:r>
              <a:rPr sz="12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people.</a:t>
            </a:r>
            <a:endParaRPr sz="1200">
              <a:latin typeface="Times New Roman"/>
              <a:cs typeface="Times New Roman"/>
            </a:endParaRPr>
          </a:p>
          <a:p>
            <a:pPr marL="469900" marR="5080" indent="457200" algn="just">
              <a:lnSpc>
                <a:spcPts val="276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mainly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seen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function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that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next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river.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will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only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pass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through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via</a:t>
            </a:r>
            <a:r>
              <a:rPr sz="1200" spc="2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bypass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canal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turbine,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but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will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directed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back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into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the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stream.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304" y="889761"/>
            <a:ext cx="6498590" cy="7571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3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India,</a:t>
            </a:r>
            <a:r>
              <a:rPr sz="1200" spc="3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use</a:t>
            </a:r>
            <a:r>
              <a:rPr sz="1200" spc="3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3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renewable</a:t>
            </a:r>
            <a:r>
              <a:rPr sz="1200" spc="3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3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3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increasing</a:t>
            </a:r>
            <a:r>
              <a:rPr sz="1200" spc="3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day</a:t>
            </a:r>
            <a:r>
              <a:rPr sz="1200" spc="3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2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day.</a:t>
            </a:r>
            <a:r>
              <a:rPr sz="1200" spc="3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Government</a:t>
            </a:r>
            <a:r>
              <a:rPr sz="1200" spc="3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3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India</a:t>
            </a:r>
            <a:endParaRPr sz="1200">
              <a:latin typeface="Times New Roman"/>
              <a:cs typeface="Times New Roman"/>
            </a:endParaRPr>
          </a:p>
          <a:p>
            <a:pPr marL="279400" marR="268605" algn="just">
              <a:lnSpc>
                <a:spcPct val="1917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announced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year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2015,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 target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175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GW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cumulative renewable power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installed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capacity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year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2022.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capacity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85.90GW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has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been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set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up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December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2019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constituting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more</a:t>
            </a:r>
            <a:endParaRPr sz="1200">
              <a:latin typeface="Times New Roman"/>
              <a:cs typeface="Times New Roman"/>
            </a:endParaRPr>
          </a:p>
          <a:p>
            <a:pPr marL="279400" marR="264795" algn="just">
              <a:lnSpc>
                <a:spcPct val="1917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than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23%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total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installed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capacity.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India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has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4</a:t>
            </a:r>
            <a:r>
              <a:rPr sz="1200" baseline="31250" dirty="0">
                <a:solidFill>
                  <a:srgbClr val="006FC0"/>
                </a:solidFill>
                <a:latin typeface="Times New Roman"/>
                <a:cs typeface="Times New Roman"/>
              </a:rPr>
              <a:t>th</a:t>
            </a:r>
            <a:r>
              <a:rPr sz="1200" spc="322" baseline="312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5</a:t>
            </a:r>
            <a:r>
              <a:rPr sz="1200" baseline="31250" dirty="0">
                <a:solidFill>
                  <a:srgbClr val="006FC0"/>
                </a:solidFill>
                <a:latin typeface="Times New Roman"/>
                <a:cs typeface="Times New Roman"/>
              </a:rPr>
              <a:t>th</a:t>
            </a:r>
            <a:r>
              <a:rPr sz="1200" spc="322" baseline="312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global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positions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and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deployment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respectively.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Since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2013-14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till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December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2019,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renewable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power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deployment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has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more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than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doubled.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Annually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more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than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10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millions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man-days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employment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is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being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created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 the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sector.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capacity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has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increased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 more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than 14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times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 the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last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five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years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2630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MW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37505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MW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December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2019.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water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heaters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rooftop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systems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have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been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promoted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certain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government,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commercial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residential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areas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through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regulatory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intervention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such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mandates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under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building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by-laws</a:t>
            </a:r>
            <a:r>
              <a:rPr sz="12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its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incorporation</a:t>
            </a:r>
            <a:r>
              <a:rPr sz="12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the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National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Building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Code.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Off-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grid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rooftop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applications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have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been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promoted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through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the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provision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subsidies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central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government.</a:t>
            </a:r>
            <a:endParaRPr sz="1200">
              <a:latin typeface="Times New Roman"/>
              <a:cs typeface="Times New Roman"/>
            </a:endParaRPr>
          </a:p>
          <a:p>
            <a:pPr marL="279400" marR="268605" indent="457200" algn="just">
              <a:lnSpc>
                <a:spcPct val="1917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India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has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large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renewable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potential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sources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such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wind,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solar,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biomass,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small</a:t>
            </a:r>
            <a:r>
              <a:rPr sz="12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hydro,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etc.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per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estimates,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India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has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potential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more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than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300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GW</a:t>
            </a:r>
            <a:r>
              <a:rPr sz="12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at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hub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height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100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meter,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potential</a:t>
            </a:r>
            <a:r>
              <a:rPr sz="12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~750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GW,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assuming</a:t>
            </a:r>
            <a:r>
              <a:rPr sz="1200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3%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wasteland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made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available,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small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hydro</a:t>
            </a:r>
            <a:r>
              <a:rPr sz="1200" spc="2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potential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~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20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GW,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bio-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potential</a:t>
            </a:r>
            <a:r>
              <a:rPr sz="12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25</a:t>
            </a:r>
            <a:r>
              <a:rPr sz="12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GW.</a:t>
            </a:r>
            <a:r>
              <a:rPr sz="1200" spc="1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Further,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there</a:t>
            </a:r>
            <a:r>
              <a:rPr sz="12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exists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significant</a:t>
            </a:r>
            <a:r>
              <a:rPr sz="1200" spc="3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potential</a:t>
            </a:r>
            <a:r>
              <a:rPr sz="1200" spc="3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2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decentralized</a:t>
            </a:r>
            <a:r>
              <a:rPr sz="1200" spc="3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distributed</a:t>
            </a:r>
            <a:r>
              <a:rPr sz="1200" spc="3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applications</a:t>
            </a:r>
            <a:r>
              <a:rPr sz="1200" spc="3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3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meeting</a:t>
            </a:r>
            <a:r>
              <a:rPr sz="1200" spc="3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3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hot</a:t>
            </a:r>
            <a:r>
              <a:rPr sz="1200" spc="3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water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requirement</a:t>
            </a:r>
            <a:r>
              <a:rPr sz="1200" spc="2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residential,</a:t>
            </a:r>
            <a:r>
              <a:rPr sz="1200" spc="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commercial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2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industrial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sector</a:t>
            </a:r>
            <a:r>
              <a:rPr sz="1200" spc="2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through</a:t>
            </a:r>
            <a:r>
              <a:rPr sz="12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2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3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also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meeting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cooking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needs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rural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areas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through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biogas.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Renewable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also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has</a:t>
            </a:r>
            <a:r>
              <a:rPr sz="12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the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potential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usher in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universal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access.</a:t>
            </a:r>
            <a:endParaRPr sz="1200">
              <a:latin typeface="Times New Roman"/>
              <a:cs typeface="Times New Roman"/>
            </a:endParaRPr>
          </a:p>
          <a:p>
            <a:pPr marL="279400" marR="269240" indent="457200" algn="just">
              <a:lnSpc>
                <a:spcPct val="191700"/>
              </a:lnSpc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Figure</a:t>
            </a:r>
            <a:r>
              <a:rPr sz="1200" spc="3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1.3</a:t>
            </a:r>
            <a:r>
              <a:rPr sz="1200" spc="3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shows</a:t>
            </a:r>
            <a:r>
              <a:rPr sz="1200" spc="3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4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installed</a:t>
            </a:r>
            <a:r>
              <a:rPr sz="1200" spc="3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3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generation</a:t>
            </a:r>
            <a:r>
              <a:rPr sz="1200" spc="3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capacity</a:t>
            </a:r>
            <a:r>
              <a:rPr sz="1200" spc="3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(MW)</a:t>
            </a:r>
            <a:r>
              <a:rPr sz="1200" spc="4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3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India</a:t>
            </a:r>
            <a:r>
              <a:rPr sz="1200" spc="3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through renewable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sources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upto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31.12.2019.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3691508"/>
            <a:ext cx="5970905" cy="1034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Fig1.3: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India-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source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wise</a:t>
            </a:r>
            <a:r>
              <a:rPr sz="1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installed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power</a:t>
            </a:r>
            <a:r>
              <a:rPr sz="1200" b="1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generation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capacity</a:t>
            </a:r>
            <a:r>
              <a:rPr sz="1200" b="1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(MW)</a:t>
            </a:r>
            <a:r>
              <a:rPr sz="12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upto</a:t>
            </a:r>
            <a:r>
              <a:rPr sz="1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31.12.2019</a:t>
            </a:r>
            <a:endParaRPr sz="1200">
              <a:latin typeface="Times New Roman"/>
              <a:cs typeface="Times New Roman"/>
            </a:endParaRPr>
          </a:p>
          <a:p>
            <a:pPr marL="12700" marR="5080" indent="457200">
              <a:lnSpc>
                <a:spcPct val="191700"/>
              </a:lnSpc>
              <a:spcBef>
                <a:spcPts val="98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During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year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2019-20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total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7,591.99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MW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renewable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capacities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has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been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added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country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till</a:t>
            </a:r>
            <a:r>
              <a:rPr sz="12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31.12.2019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given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Table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1.1.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7304278"/>
            <a:ext cx="5967730" cy="1257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0845" indent="-227965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10845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Solar</a:t>
            </a:r>
            <a:r>
              <a:rPr sz="12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Energy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Potential</a:t>
            </a:r>
            <a:r>
              <a:rPr sz="12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Achievements:</a:t>
            </a:r>
            <a:endParaRPr sz="12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ts val="2760"/>
              </a:lnSpc>
              <a:spcBef>
                <a:spcPts val="8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31-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12-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2019,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total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capacity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installed</a:t>
            </a:r>
            <a:r>
              <a:rPr sz="1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33,730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MW.</a:t>
            </a:r>
            <a:r>
              <a:rPr sz="12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Fig</a:t>
            </a:r>
            <a:r>
              <a:rPr sz="12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1.4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shows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top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10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states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Installation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31.12.2019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table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1.2</a:t>
            </a:r>
            <a:r>
              <a:rPr sz="12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shows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state</a:t>
            </a:r>
            <a:r>
              <a:rPr sz="12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wise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solar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potential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country.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049" y="916312"/>
            <a:ext cx="2855186" cy="26215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5718" y="924229"/>
            <a:ext cx="2570550" cy="260896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7398" y="4892040"/>
            <a:ext cx="5907304" cy="22565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4700777"/>
            <a:ext cx="203200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Figure</a:t>
            </a:r>
            <a:r>
              <a:rPr sz="8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1.4:</a:t>
            </a:r>
            <a:r>
              <a:rPr sz="8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Top</a:t>
            </a:r>
            <a:r>
              <a:rPr sz="8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10</a:t>
            </a:r>
            <a:r>
              <a:rPr sz="8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States</a:t>
            </a:r>
            <a:r>
              <a:rPr sz="8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in</a:t>
            </a:r>
            <a:r>
              <a:rPr sz="8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Solar</a:t>
            </a:r>
            <a:r>
              <a:rPr sz="8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Installation)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69970" y="4700777"/>
            <a:ext cx="304292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Table</a:t>
            </a:r>
            <a:r>
              <a:rPr sz="8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1.2:</a:t>
            </a:r>
            <a:r>
              <a:rPr sz="8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State-wise</a:t>
            </a:r>
            <a:r>
              <a:rPr sz="8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estimated</a:t>
            </a:r>
            <a:r>
              <a:rPr sz="8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Solar</a:t>
            </a:r>
            <a:r>
              <a:rPr sz="8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Energy</a:t>
            </a:r>
            <a:r>
              <a:rPr sz="8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Potential</a:t>
            </a:r>
            <a:r>
              <a:rPr sz="8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in</a:t>
            </a:r>
            <a:r>
              <a:rPr sz="8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the</a:t>
            </a:r>
            <a:r>
              <a:rPr sz="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Country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6388" y="4935473"/>
            <a:ext cx="150304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(capacity</a:t>
            </a:r>
            <a:r>
              <a:rPr sz="8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in</a:t>
            </a:r>
            <a:r>
              <a:rPr sz="8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MW</a:t>
            </a:r>
            <a:r>
              <a:rPr sz="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as</a:t>
            </a:r>
            <a:r>
              <a:rPr sz="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on</a:t>
            </a:r>
            <a:r>
              <a:rPr sz="8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6F2F9F"/>
                </a:solidFill>
                <a:latin typeface="Times New Roman"/>
                <a:cs typeface="Times New Roman"/>
              </a:rPr>
              <a:t>31-12-</a:t>
            </a:r>
            <a:r>
              <a:rPr sz="8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2019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5161026"/>
            <a:ext cx="5967095" cy="906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0845" indent="-22796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10845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Wind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Energy</a:t>
            </a:r>
            <a:r>
              <a:rPr sz="1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Potential</a:t>
            </a:r>
            <a:r>
              <a:rPr sz="1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Achievements</a:t>
            </a:r>
            <a:endParaRPr sz="1200">
              <a:latin typeface="Times New Roman"/>
              <a:cs typeface="Times New Roman"/>
            </a:endParaRPr>
          </a:p>
          <a:p>
            <a:pPr marL="12700" marR="5080" indent="914400">
              <a:lnSpc>
                <a:spcPts val="2760"/>
              </a:lnSpc>
              <a:spcBef>
                <a:spcPts val="8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3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installed</a:t>
            </a:r>
            <a:r>
              <a:rPr sz="1200" spc="3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capacity</a:t>
            </a:r>
            <a:r>
              <a:rPr sz="1200" spc="3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200" spc="3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grid-interactive</a:t>
            </a:r>
            <a:r>
              <a:rPr sz="1200" spc="3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wind</a:t>
            </a:r>
            <a:r>
              <a:rPr sz="1200" spc="3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3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200" spc="3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3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country</a:t>
            </a:r>
            <a:r>
              <a:rPr sz="1200" spc="3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3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on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31.12.2019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37.50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GW</a:t>
            </a:r>
            <a:r>
              <a:rPr sz="12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state-wise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installed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capacity</a:t>
            </a:r>
            <a:r>
              <a:rPr sz="12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(in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MW)</a:t>
            </a:r>
            <a:r>
              <a:rPr sz="12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shown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in Table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1.3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9523603"/>
            <a:ext cx="5970905" cy="2309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8130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Table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1.3 State</a:t>
            </a:r>
            <a:r>
              <a:rPr sz="12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wise</a:t>
            </a:r>
            <a:r>
              <a:rPr sz="12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Wind</a:t>
            </a:r>
            <a:r>
              <a:rPr sz="12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Power</a:t>
            </a:r>
            <a:r>
              <a:rPr sz="12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installed as</a:t>
            </a:r>
            <a:r>
              <a:rPr sz="1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on</a:t>
            </a:r>
            <a:r>
              <a:rPr sz="12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31.12.2019</a:t>
            </a:r>
            <a:endParaRPr sz="1200">
              <a:latin typeface="Times New Roman"/>
              <a:cs typeface="Times New Roman"/>
            </a:endParaRPr>
          </a:p>
          <a:p>
            <a:pPr marL="410845" marR="5715" indent="-227965">
              <a:lnSpc>
                <a:spcPts val="2760"/>
              </a:lnSpc>
              <a:spcBef>
                <a:spcPts val="310"/>
              </a:spcBef>
              <a:buFont typeface="Wingdings"/>
              <a:buChar char=""/>
              <a:tabLst>
                <a:tab pos="412115" algn="l"/>
              </a:tabLst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BIOMASS</a:t>
            </a:r>
            <a:r>
              <a:rPr sz="1200" b="1" spc="3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POWER</a:t>
            </a:r>
            <a:r>
              <a:rPr sz="1200" b="1" spc="3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/</a:t>
            </a:r>
            <a:r>
              <a:rPr sz="1200" b="1" spc="3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BAGASSE</a:t>
            </a:r>
            <a:r>
              <a:rPr sz="1200" b="1" spc="3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BASED</a:t>
            </a:r>
            <a:r>
              <a:rPr sz="1200" b="1" spc="3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CO-GENERATION</a:t>
            </a:r>
            <a:r>
              <a:rPr sz="1200" b="1" spc="3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(UPTO</a:t>
            </a:r>
            <a:r>
              <a:rPr sz="1200" b="1" spc="3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MARCH 	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2020)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GRID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CONNECTED:</a:t>
            </a:r>
            <a:endParaRPr sz="1200">
              <a:latin typeface="Times New Roman"/>
              <a:cs typeface="Times New Roman"/>
            </a:endParaRPr>
          </a:p>
          <a:p>
            <a:pPr marL="1384300">
              <a:lnSpc>
                <a:spcPct val="100000"/>
              </a:lnSpc>
              <a:spcBef>
                <a:spcPts val="98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Ministry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has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been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promoting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Biomass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Bagasse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Co-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generation</a:t>
            </a:r>
            <a:endParaRPr sz="1200">
              <a:latin typeface="Times New Roman"/>
              <a:cs typeface="Times New Roman"/>
            </a:endParaRPr>
          </a:p>
          <a:p>
            <a:pPr marL="12700" marR="10795">
              <a:lnSpc>
                <a:spcPct val="191700"/>
              </a:lnSpc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Programme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with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aim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recover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biomass including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bagasse,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agricultural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residues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such</a:t>
            </a:r>
            <a:r>
              <a:rPr sz="12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shells,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husks,</a:t>
            </a:r>
            <a:r>
              <a:rPr sz="12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de-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oiled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cakes</a:t>
            </a:r>
            <a:r>
              <a:rPr sz="12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wood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dedicated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energy</a:t>
            </a:r>
            <a:r>
              <a:rPr sz="12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plantations</a:t>
            </a:r>
            <a:r>
              <a:rPr sz="1200" spc="2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generation.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2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potential</a:t>
            </a:r>
            <a:r>
              <a:rPr sz="12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2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power</a:t>
            </a:r>
            <a:r>
              <a:rPr sz="1200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generation</a:t>
            </a:r>
            <a:r>
              <a:rPr sz="12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1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agricultural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2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agro-industrial</a:t>
            </a:r>
            <a:r>
              <a:rPr sz="1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residues</a:t>
            </a:r>
            <a:r>
              <a:rPr sz="12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49" y="1305226"/>
            <a:ext cx="2501011" cy="315276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6664" y="914411"/>
            <a:ext cx="2793254" cy="362520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3449" y="6233635"/>
            <a:ext cx="5801554" cy="31236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10800</Words>
  <Application>Microsoft Office PowerPoint</Application>
  <PresentationFormat>Custom</PresentationFormat>
  <Paragraphs>1050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Times New Roman</vt:lpstr>
      <vt:lpstr>Wingdings</vt:lpstr>
      <vt:lpstr>Office Theme</vt:lpstr>
      <vt:lpstr>NON-CONVENTIONAL ENERGY SOURCE Electrical Engineering Semester: 2nd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Swas</dc:creator>
  <cp:lastModifiedBy>exambranch028@outlook.com</cp:lastModifiedBy>
  <cp:revision>1</cp:revision>
  <dcterms:created xsi:type="dcterms:W3CDTF">2026-04-17T06:48:26Z</dcterms:created>
  <dcterms:modified xsi:type="dcterms:W3CDTF">2026-04-17T07:45:17Z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2020-08-31T00:00:00Z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2026-04-17T00:00:00Z</vt:filetime>
  </property>
  <property fmtid="{D5CDD505-2E9C-101B-9397-08002B2CF9AE}" pid="5" name="Producer">
    <vt:lpwstr>www.ilovepdf.com</vt:lpwstr>
  </property>
</Properties>
</file>