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</p:sldMasterIdLst>
  <p:sldIdLst>
    <p:sldId id="31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1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201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7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2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4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7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50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5449" y="1029412"/>
            <a:ext cx="33508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32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5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7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5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2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36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B4E6-2C2A-1ABB-216F-065784F7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7"/>
            <a:ext cx="7429499" cy="5454565"/>
          </a:xfrm>
        </p:spPr>
        <p:txBody>
          <a:bodyPr/>
          <a:lstStyle/>
          <a:p>
            <a:r>
              <a:rPr lang="en-US" dirty="0"/>
              <a:t>Electrical Vehicle Technology </a:t>
            </a:r>
          </a:p>
        </p:txBody>
      </p:sp>
    </p:spTree>
    <p:extLst>
      <p:ext uri="{BB962C8B-B14F-4D97-AF65-F5344CB8AC3E}">
        <p14:creationId xmlns:p14="http://schemas.microsoft.com/office/powerpoint/2010/main" val="169134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5" y="1349883"/>
            <a:ext cx="8945118" cy="45022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79" y="946403"/>
            <a:ext cx="8953119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02" y="963549"/>
            <a:ext cx="8862822" cy="49309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1" y="1002410"/>
            <a:ext cx="8905113" cy="48611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" y="1021842"/>
            <a:ext cx="8966835" cy="48588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23" y="963548"/>
            <a:ext cx="8982837" cy="49194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36" y="954403"/>
            <a:ext cx="8983980" cy="49651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" y="1002410"/>
            <a:ext cx="8878824" cy="4829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0" y="1281301"/>
            <a:ext cx="8973693" cy="46325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085850"/>
            <a:ext cx="8711946" cy="44554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62458" y="1107662"/>
            <a:ext cx="1304925" cy="2247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350" dirty="0">
                <a:latin typeface="Verdana"/>
                <a:cs typeface="Verdana"/>
              </a:rPr>
              <a:t>Global</a:t>
            </a:r>
            <a:r>
              <a:rPr sz="1350" spc="-38" dirty="0">
                <a:latin typeface="Verdana"/>
                <a:cs typeface="Verdana"/>
              </a:rPr>
              <a:t> </a:t>
            </a:r>
            <a:r>
              <a:rPr sz="1350" spc="-60" dirty="0">
                <a:latin typeface="Verdana"/>
                <a:cs typeface="Verdana"/>
              </a:rPr>
              <a:t>EV</a:t>
            </a:r>
            <a:r>
              <a:rPr sz="1350" spc="-30" dirty="0">
                <a:latin typeface="Verdana"/>
                <a:cs typeface="Verdana"/>
              </a:rPr>
              <a:t> </a:t>
            </a:r>
            <a:r>
              <a:rPr sz="1350" spc="-56" dirty="0">
                <a:latin typeface="Verdana"/>
                <a:cs typeface="Verdana"/>
              </a:rPr>
              <a:t>Sales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449" y="3151347"/>
            <a:ext cx="6216968" cy="12539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z="4050" spc="-344" dirty="0"/>
              <a:t>1.</a:t>
            </a:r>
            <a:r>
              <a:rPr sz="4050" spc="-304" dirty="0"/>
              <a:t> </a:t>
            </a:r>
            <a:r>
              <a:rPr sz="4050" spc="-105" dirty="0"/>
              <a:t>Introduction</a:t>
            </a:r>
            <a:r>
              <a:rPr sz="4050" spc="-304" dirty="0"/>
              <a:t> </a:t>
            </a:r>
            <a:r>
              <a:rPr sz="4050" spc="-15" dirty="0"/>
              <a:t>to</a:t>
            </a:r>
            <a:r>
              <a:rPr sz="4050" spc="-326" dirty="0"/>
              <a:t> </a:t>
            </a:r>
            <a:r>
              <a:rPr sz="4050" spc="-53" dirty="0"/>
              <a:t>Electric </a:t>
            </a:r>
            <a:r>
              <a:rPr sz="4050" spc="-45" dirty="0"/>
              <a:t>Vehicles</a:t>
            </a:r>
            <a:r>
              <a:rPr sz="4050" spc="-263" dirty="0"/>
              <a:t> </a:t>
            </a:r>
            <a:r>
              <a:rPr sz="4050" spc="-289" dirty="0"/>
              <a:t>(EV)</a:t>
            </a:r>
            <a:endParaRPr sz="40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886" y="1185290"/>
            <a:ext cx="8705088" cy="4563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pc="-90" dirty="0"/>
              <a:t>The</a:t>
            </a:r>
            <a:r>
              <a:rPr spc="-49" dirty="0"/>
              <a:t> </a:t>
            </a:r>
            <a:r>
              <a:rPr dirty="0"/>
              <a:t>adoption</a:t>
            </a:r>
            <a:r>
              <a:rPr spc="-83" dirty="0"/>
              <a:t> </a:t>
            </a:r>
            <a:r>
              <a:rPr dirty="0"/>
              <a:t>of</a:t>
            </a:r>
            <a:r>
              <a:rPr spc="-64" dirty="0"/>
              <a:t> </a:t>
            </a:r>
            <a:r>
              <a:rPr spc="-109" dirty="0"/>
              <a:t>EVs</a:t>
            </a:r>
            <a:r>
              <a:rPr spc="-60" dirty="0"/>
              <a:t> </a:t>
            </a:r>
            <a:r>
              <a:rPr spc="-83" dirty="0"/>
              <a:t>will</a:t>
            </a:r>
            <a:r>
              <a:rPr spc="-56" dirty="0"/>
              <a:t> </a:t>
            </a:r>
            <a:r>
              <a:rPr spc="-15" dirty="0"/>
              <a:t>not</a:t>
            </a:r>
            <a:r>
              <a:rPr spc="-64" dirty="0"/>
              <a:t> </a:t>
            </a:r>
            <a:r>
              <a:rPr spc="-45" dirty="0"/>
              <a:t>only</a:t>
            </a:r>
            <a:r>
              <a:rPr spc="-64" dirty="0"/>
              <a:t> </a:t>
            </a:r>
            <a:r>
              <a:rPr spc="-56" dirty="0"/>
              <a:t>positively</a:t>
            </a:r>
            <a:r>
              <a:rPr spc="-98" dirty="0"/>
              <a:t> </a:t>
            </a:r>
            <a:r>
              <a:rPr dirty="0"/>
              <a:t>impact</a:t>
            </a:r>
            <a:r>
              <a:rPr spc="-90" dirty="0"/>
              <a:t> </a:t>
            </a:r>
            <a:r>
              <a:rPr spc="-15" dirty="0"/>
              <a:t>the</a:t>
            </a:r>
            <a:r>
              <a:rPr spc="-38" dirty="0"/>
              <a:t> </a:t>
            </a:r>
            <a:r>
              <a:rPr spc="-34" dirty="0"/>
              <a:t>country’s</a:t>
            </a:r>
            <a:r>
              <a:rPr spc="-45" dirty="0"/>
              <a:t> </a:t>
            </a:r>
            <a:r>
              <a:rPr spc="-8" dirty="0"/>
              <a:t>economy </a:t>
            </a:r>
            <a:r>
              <a:rPr spc="-23" dirty="0"/>
              <a:t>but</a:t>
            </a:r>
            <a:r>
              <a:rPr spc="-86" dirty="0"/>
              <a:t> </a:t>
            </a:r>
            <a:r>
              <a:rPr spc="-30" dirty="0"/>
              <a:t>also</a:t>
            </a:r>
            <a:r>
              <a:rPr spc="-90" dirty="0"/>
              <a:t> </a:t>
            </a:r>
            <a:r>
              <a:rPr dirty="0"/>
              <a:t>help</a:t>
            </a:r>
            <a:r>
              <a:rPr spc="-90" dirty="0"/>
              <a:t> </a:t>
            </a:r>
            <a:r>
              <a:rPr spc="-64" dirty="0"/>
              <a:t>in</a:t>
            </a:r>
            <a:r>
              <a:rPr spc="-98" dirty="0"/>
              <a:t> </a:t>
            </a:r>
            <a:r>
              <a:rPr dirty="0"/>
              <a:t>achieving</a:t>
            </a:r>
            <a:r>
              <a:rPr spc="-113" dirty="0"/>
              <a:t> </a:t>
            </a:r>
            <a:r>
              <a:rPr spc="-45" dirty="0"/>
              <a:t>India’s</a:t>
            </a:r>
            <a:r>
              <a:rPr spc="-101" dirty="0"/>
              <a:t> </a:t>
            </a:r>
            <a:r>
              <a:rPr spc="-19" dirty="0"/>
              <a:t>target</a:t>
            </a:r>
            <a:r>
              <a:rPr spc="-71" dirty="0"/>
              <a:t> </a:t>
            </a:r>
            <a:r>
              <a:rPr dirty="0"/>
              <a:t>of</a:t>
            </a:r>
            <a:r>
              <a:rPr spc="-94" dirty="0"/>
              <a:t> </a:t>
            </a:r>
            <a:r>
              <a:rPr spc="-19" dirty="0"/>
              <a:t>net</a:t>
            </a:r>
            <a:r>
              <a:rPr spc="-75" dirty="0"/>
              <a:t> </a:t>
            </a:r>
            <a:r>
              <a:rPr spc="-45" dirty="0"/>
              <a:t>zero</a:t>
            </a:r>
            <a:r>
              <a:rPr spc="-98" dirty="0"/>
              <a:t> </a:t>
            </a:r>
            <a:r>
              <a:rPr spc="-79" dirty="0"/>
              <a:t>emissions</a:t>
            </a:r>
            <a:r>
              <a:rPr spc="-105" dirty="0"/>
              <a:t> </a:t>
            </a:r>
            <a:r>
              <a:rPr dirty="0"/>
              <a:t>by</a:t>
            </a:r>
            <a:r>
              <a:rPr spc="-98" dirty="0"/>
              <a:t> </a:t>
            </a:r>
            <a:r>
              <a:rPr spc="-124" dirty="0"/>
              <a:t>2070.</a:t>
            </a:r>
            <a:r>
              <a:rPr spc="-71" dirty="0"/>
              <a:t> </a:t>
            </a:r>
            <a:r>
              <a:rPr spc="-19" dirty="0"/>
              <a:t>To </a:t>
            </a:r>
            <a:r>
              <a:rPr spc="-15" dirty="0"/>
              <a:t>facilitate</a:t>
            </a:r>
            <a:r>
              <a:rPr spc="-83" dirty="0"/>
              <a:t> </a:t>
            </a:r>
            <a:r>
              <a:rPr spc="-41" dirty="0"/>
              <a:t>smooth</a:t>
            </a:r>
            <a:r>
              <a:rPr spc="-68" dirty="0"/>
              <a:t> </a:t>
            </a:r>
            <a:r>
              <a:rPr spc="-30" dirty="0"/>
              <a:t>growth</a:t>
            </a:r>
            <a:r>
              <a:rPr spc="-34" dirty="0"/>
              <a:t> </a:t>
            </a:r>
            <a:r>
              <a:rPr spc="-68" dirty="0"/>
              <a:t>in</a:t>
            </a:r>
            <a:r>
              <a:rPr spc="-94" dirty="0"/>
              <a:t> </a:t>
            </a:r>
            <a:r>
              <a:rPr spc="-19" dirty="0"/>
              <a:t>the</a:t>
            </a:r>
            <a:r>
              <a:rPr spc="-60" dirty="0"/>
              <a:t> </a:t>
            </a:r>
            <a:r>
              <a:rPr spc="-26" dirty="0"/>
              <a:t>sector</a:t>
            </a:r>
            <a:r>
              <a:rPr spc="-60" dirty="0"/>
              <a:t> </a:t>
            </a:r>
            <a:r>
              <a:rPr spc="45" dirty="0"/>
              <a:t>and</a:t>
            </a:r>
            <a:r>
              <a:rPr spc="-71" dirty="0"/>
              <a:t> </a:t>
            </a:r>
            <a:r>
              <a:rPr dirty="0"/>
              <a:t>achieve</a:t>
            </a:r>
            <a:r>
              <a:rPr spc="-90" dirty="0"/>
              <a:t> </a:t>
            </a:r>
            <a:r>
              <a:rPr spc="-19" dirty="0"/>
              <a:t>the</a:t>
            </a:r>
            <a:r>
              <a:rPr spc="-60" dirty="0"/>
              <a:t> </a:t>
            </a:r>
            <a:r>
              <a:rPr spc="-38" dirty="0"/>
              <a:t>ambitious</a:t>
            </a:r>
            <a:r>
              <a:rPr spc="-98" dirty="0"/>
              <a:t> </a:t>
            </a:r>
            <a:r>
              <a:rPr spc="-19" dirty="0"/>
              <a:t>target</a:t>
            </a:r>
            <a:r>
              <a:rPr spc="-56" dirty="0"/>
              <a:t> </a:t>
            </a:r>
            <a:r>
              <a:rPr spc="-19" dirty="0"/>
              <a:t>of </a:t>
            </a:r>
            <a:r>
              <a:rPr spc="-15" dirty="0"/>
              <a:t>having</a:t>
            </a:r>
            <a:r>
              <a:rPr spc="-105" dirty="0"/>
              <a:t> </a:t>
            </a:r>
            <a:r>
              <a:rPr spc="-64" dirty="0"/>
              <a:t>EV</a:t>
            </a:r>
            <a:r>
              <a:rPr spc="-90" dirty="0"/>
              <a:t> </a:t>
            </a:r>
            <a:r>
              <a:rPr spc="-64" dirty="0"/>
              <a:t>sales</a:t>
            </a:r>
            <a:r>
              <a:rPr spc="-86" dirty="0"/>
              <a:t> </a:t>
            </a:r>
            <a:r>
              <a:rPr spc="-15" dirty="0"/>
              <a:t>penetration</a:t>
            </a:r>
            <a:r>
              <a:rPr spc="-68" dirty="0"/>
              <a:t> </a:t>
            </a:r>
            <a:r>
              <a:rPr dirty="0"/>
              <a:t>of</a:t>
            </a:r>
            <a:r>
              <a:rPr spc="-94" dirty="0"/>
              <a:t> </a:t>
            </a:r>
            <a:r>
              <a:rPr spc="-214" dirty="0"/>
              <a:t>30%</a:t>
            </a:r>
            <a:r>
              <a:rPr spc="-79" dirty="0"/>
              <a:t> </a:t>
            </a:r>
            <a:r>
              <a:rPr dirty="0"/>
              <a:t>of</a:t>
            </a:r>
            <a:r>
              <a:rPr spc="-101" dirty="0"/>
              <a:t> </a:t>
            </a:r>
            <a:r>
              <a:rPr spc="-26" dirty="0"/>
              <a:t>private</a:t>
            </a:r>
            <a:r>
              <a:rPr spc="-109" dirty="0"/>
              <a:t> </a:t>
            </a:r>
            <a:r>
              <a:rPr spc="-41" dirty="0"/>
              <a:t>cars,</a:t>
            </a:r>
            <a:r>
              <a:rPr spc="-83" dirty="0"/>
              <a:t> </a:t>
            </a:r>
            <a:r>
              <a:rPr spc="-214" dirty="0"/>
              <a:t>70%</a:t>
            </a:r>
            <a:r>
              <a:rPr spc="-83" dirty="0"/>
              <a:t> </a:t>
            </a:r>
            <a:r>
              <a:rPr dirty="0"/>
              <a:t>of</a:t>
            </a:r>
            <a:r>
              <a:rPr spc="-101" dirty="0"/>
              <a:t> </a:t>
            </a:r>
            <a:r>
              <a:rPr spc="-8" dirty="0"/>
              <a:t>commercial </a:t>
            </a:r>
            <a:r>
              <a:rPr spc="-45" dirty="0"/>
              <a:t>cars,</a:t>
            </a:r>
            <a:r>
              <a:rPr spc="-105" dirty="0"/>
              <a:t> </a:t>
            </a:r>
            <a:r>
              <a:rPr spc="-225" dirty="0"/>
              <a:t>40%</a:t>
            </a:r>
            <a:r>
              <a:rPr spc="-86" dirty="0"/>
              <a:t> </a:t>
            </a:r>
            <a:r>
              <a:rPr dirty="0"/>
              <a:t>of</a:t>
            </a:r>
            <a:r>
              <a:rPr spc="-94" dirty="0"/>
              <a:t> </a:t>
            </a:r>
            <a:r>
              <a:rPr spc="-64" dirty="0"/>
              <a:t>buses</a:t>
            </a:r>
            <a:r>
              <a:rPr spc="-79" dirty="0"/>
              <a:t> </a:t>
            </a:r>
            <a:r>
              <a:rPr spc="45" dirty="0"/>
              <a:t>and</a:t>
            </a:r>
            <a:r>
              <a:rPr spc="-90" dirty="0"/>
              <a:t> </a:t>
            </a:r>
            <a:r>
              <a:rPr spc="-225" dirty="0"/>
              <a:t>80%</a:t>
            </a:r>
            <a:r>
              <a:rPr spc="-86" dirty="0"/>
              <a:t> </a:t>
            </a:r>
            <a:r>
              <a:rPr dirty="0"/>
              <a:t>of</a:t>
            </a:r>
            <a:r>
              <a:rPr spc="-94" dirty="0"/>
              <a:t> </a:t>
            </a:r>
            <a:r>
              <a:rPr dirty="0"/>
              <a:t>two</a:t>
            </a:r>
            <a:r>
              <a:rPr spc="-64" dirty="0"/>
              <a:t> </a:t>
            </a:r>
            <a:r>
              <a:rPr spc="45" dirty="0"/>
              <a:t>and</a:t>
            </a:r>
            <a:r>
              <a:rPr spc="-90" dirty="0"/>
              <a:t> </a:t>
            </a:r>
            <a:r>
              <a:rPr spc="-60" dirty="0"/>
              <a:t>three-</a:t>
            </a:r>
            <a:r>
              <a:rPr spc="-38" dirty="0"/>
              <a:t>wheelers</a:t>
            </a:r>
            <a:r>
              <a:rPr spc="-53" dirty="0"/>
              <a:t> </a:t>
            </a:r>
            <a:r>
              <a:rPr dirty="0"/>
              <a:t>by</a:t>
            </a:r>
            <a:r>
              <a:rPr spc="-101" dirty="0"/>
              <a:t> </a:t>
            </a:r>
            <a:r>
              <a:rPr spc="-120" dirty="0"/>
              <a:t>2030,</a:t>
            </a:r>
            <a:r>
              <a:rPr spc="-90" dirty="0"/>
              <a:t> </a:t>
            </a:r>
            <a:r>
              <a:rPr spc="-19" dirty="0"/>
              <a:t>the </a:t>
            </a:r>
            <a:r>
              <a:rPr spc="-23" dirty="0"/>
              <a:t>government</a:t>
            </a:r>
            <a:r>
              <a:rPr spc="-71" dirty="0"/>
              <a:t> </a:t>
            </a:r>
            <a:r>
              <a:rPr spc="-143" dirty="0"/>
              <a:t>is</a:t>
            </a:r>
            <a:r>
              <a:rPr spc="-98" dirty="0"/>
              <a:t> </a:t>
            </a:r>
            <a:r>
              <a:rPr spc="-34" dirty="0"/>
              <a:t>taking</a:t>
            </a:r>
            <a:r>
              <a:rPr spc="-79" dirty="0"/>
              <a:t> </a:t>
            </a:r>
            <a:r>
              <a:rPr spc="-45" dirty="0"/>
              <a:t>several</a:t>
            </a:r>
            <a:r>
              <a:rPr spc="-83" dirty="0"/>
              <a:t> </a:t>
            </a:r>
            <a:r>
              <a:rPr spc="-8" dirty="0"/>
              <a:t>steps:</a:t>
            </a:r>
            <a:endParaRPr sz="1088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b="1" spc="-75" dirty="0">
                <a:latin typeface="Tahoma"/>
                <a:cs typeface="Tahoma"/>
              </a:rPr>
              <a:t>Faster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Adoption</a:t>
            </a:r>
            <a:r>
              <a:rPr b="1" spc="-53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and</a:t>
            </a:r>
            <a:r>
              <a:rPr b="1" spc="-38" dirty="0">
                <a:latin typeface="Tahoma"/>
                <a:cs typeface="Tahoma"/>
              </a:rPr>
              <a:t> </a:t>
            </a:r>
            <a:r>
              <a:rPr b="1" spc="-34" dirty="0">
                <a:latin typeface="Tahoma"/>
                <a:cs typeface="Tahoma"/>
              </a:rPr>
              <a:t>Manufacturing</a:t>
            </a:r>
            <a:r>
              <a:rPr b="1" spc="-45" dirty="0">
                <a:latin typeface="Tahoma"/>
                <a:cs typeface="Tahoma"/>
              </a:rPr>
              <a:t> of</a:t>
            </a:r>
            <a:r>
              <a:rPr b="1" spc="-23" dirty="0">
                <a:latin typeface="Tahoma"/>
                <a:cs typeface="Tahoma"/>
              </a:rPr>
              <a:t> </a:t>
            </a:r>
            <a:r>
              <a:rPr b="1" spc="-56" dirty="0">
                <a:latin typeface="Tahoma"/>
                <a:cs typeface="Tahoma"/>
              </a:rPr>
              <a:t>(Hybrid</a:t>
            </a:r>
            <a:r>
              <a:rPr b="1" spc="-26" dirty="0">
                <a:latin typeface="Tahoma"/>
                <a:cs typeface="Tahoma"/>
              </a:rPr>
              <a:t> </a:t>
            </a:r>
            <a:r>
              <a:rPr b="1" spc="-131" dirty="0">
                <a:latin typeface="Tahoma"/>
                <a:cs typeface="Tahoma"/>
              </a:rPr>
              <a:t>&amp;)</a:t>
            </a:r>
            <a:r>
              <a:rPr b="1" spc="-19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Electric</a:t>
            </a:r>
            <a:r>
              <a:rPr b="1" spc="-26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Vehicles</a:t>
            </a:r>
            <a:r>
              <a:rPr b="1" spc="-26" dirty="0">
                <a:latin typeface="Tahoma"/>
                <a:cs typeface="Tahoma"/>
              </a:rPr>
              <a:t> </a:t>
            </a:r>
            <a:r>
              <a:rPr b="1" spc="-68" dirty="0">
                <a:latin typeface="Tahoma"/>
                <a:cs typeface="Tahoma"/>
              </a:rPr>
              <a:t>in</a:t>
            </a:r>
            <a:r>
              <a:rPr b="1" spc="-26" dirty="0">
                <a:latin typeface="Tahoma"/>
                <a:cs typeface="Tahoma"/>
              </a:rPr>
              <a:t> </a:t>
            </a:r>
            <a:r>
              <a:rPr b="1" spc="-8" dirty="0">
                <a:latin typeface="Tahoma"/>
                <a:cs typeface="Tahoma"/>
              </a:rPr>
              <a:t>India </a:t>
            </a:r>
            <a:r>
              <a:rPr b="1" spc="-56" dirty="0">
                <a:latin typeface="Tahoma"/>
                <a:cs typeface="Tahoma"/>
              </a:rPr>
              <a:t>(FAME</a:t>
            </a:r>
            <a:r>
              <a:rPr b="1" spc="23" dirty="0">
                <a:latin typeface="Tahoma"/>
                <a:cs typeface="Tahoma"/>
              </a:rPr>
              <a:t> </a:t>
            </a:r>
            <a:r>
              <a:rPr b="1" spc="-71" dirty="0">
                <a:latin typeface="Tahoma"/>
                <a:cs typeface="Tahoma"/>
              </a:rPr>
              <a:t>India)</a:t>
            </a:r>
            <a:r>
              <a:rPr b="1" spc="4" dirty="0">
                <a:latin typeface="Tahoma"/>
                <a:cs typeface="Tahoma"/>
              </a:rPr>
              <a:t> </a:t>
            </a:r>
            <a:r>
              <a:rPr spc="-8" dirty="0"/>
              <a:t>Scheme</a:t>
            </a:r>
            <a:r>
              <a:rPr spc="-53" dirty="0"/>
              <a:t> </a:t>
            </a:r>
            <a:r>
              <a:rPr spc="-26" dirty="0"/>
              <a:t>was</a:t>
            </a:r>
            <a:r>
              <a:rPr spc="-38" dirty="0"/>
              <a:t> </a:t>
            </a:r>
            <a:r>
              <a:rPr dirty="0"/>
              <a:t>launched</a:t>
            </a:r>
            <a:r>
              <a:rPr spc="-45" dirty="0"/>
              <a:t> </a:t>
            </a:r>
            <a:r>
              <a:rPr spc="-64" dirty="0"/>
              <a:t>in</a:t>
            </a:r>
            <a:r>
              <a:rPr spc="-79" dirty="0"/>
              <a:t> </a:t>
            </a:r>
            <a:r>
              <a:rPr spc="-124" dirty="0"/>
              <a:t>2015</a:t>
            </a:r>
            <a:r>
              <a:rPr spc="-60" dirty="0"/>
              <a:t> </a:t>
            </a:r>
            <a:r>
              <a:rPr spc="-15" dirty="0"/>
              <a:t>to</a:t>
            </a:r>
            <a:r>
              <a:rPr spc="-68" dirty="0"/>
              <a:t> </a:t>
            </a:r>
            <a:r>
              <a:rPr dirty="0"/>
              <a:t>reduce</a:t>
            </a:r>
            <a:r>
              <a:rPr spc="-56" dirty="0"/>
              <a:t> </a:t>
            </a:r>
            <a:r>
              <a:rPr spc="38" dirty="0"/>
              <a:t>dependency</a:t>
            </a:r>
            <a:r>
              <a:rPr spc="-30" dirty="0"/>
              <a:t> </a:t>
            </a:r>
            <a:r>
              <a:rPr spc="-19" dirty="0"/>
              <a:t>on </a:t>
            </a:r>
            <a:r>
              <a:rPr spc="-101" dirty="0"/>
              <a:t>fossil</a:t>
            </a:r>
            <a:r>
              <a:rPr spc="-90" dirty="0"/>
              <a:t> </a:t>
            </a:r>
            <a:r>
              <a:rPr spc="-34" dirty="0"/>
              <a:t>fuel</a:t>
            </a:r>
            <a:r>
              <a:rPr spc="-75" dirty="0"/>
              <a:t> </a:t>
            </a:r>
            <a:r>
              <a:rPr spc="49" dirty="0"/>
              <a:t>and</a:t>
            </a:r>
            <a:r>
              <a:rPr spc="-79" dirty="0"/>
              <a:t> </a:t>
            </a:r>
            <a:r>
              <a:rPr spc="-8" dirty="0"/>
              <a:t>to</a:t>
            </a:r>
            <a:r>
              <a:rPr spc="-71" dirty="0"/>
              <a:t> </a:t>
            </a:r>
            <a:r>
              <a:rPr spc="-34" dirty="0"/>
              <a:t>address</a:t>
            </a:r>
            <a:r>
              <a:rPr spc="-75" dirty="0"/>
              <a:t> </a:t>
            </a:r>
            <a:r>
              <a:rPr spc="-105" dirty="0"/>
              <a:t>issues</a:t>
            </a:r>
            <a:r>
              <a:rPr spc="-71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23" dirty="0"/>
              <a:t>vehicular</a:t>
            </a:r>
            <a:r>
              <a:rPr spc="-98" dirty="0"/>
              <a:t> </a:t>
            </a:r>
            <a:r>
              <a:rPr spc="-86" dirty="0"/>
              <a:t>emissions.</a:t>
            </a:r>
            <a:r>
              <a:rPr spc="-101" dirty="0"/>
              <a:t> </a:t>
            </a:r>
            <a:r>
              <a:rPr spc="-64" dirty="0"/>
              <a:t>Currently,</a:t>
            </a:r>
            <a:r>
              <a:rPr spc="-71" dirty="0"/>
              <a:t> </a:t>
            </a:r>
            <a:r>
              <a:rPr spc="-45" dirty="0"/>
              <a:t>Phase-</a:t>
            </a:r>
            <a:r>
              <a:rPr spc="-263" dirty="0"/>
              <a:t>II</a:t>
            </a:r>
            <a:r>
              <a:rPr spc="-172" dirty="0"/>
              <a:t> </a:t>
            </a:r>
            <a:r>
              <a:rPr spc="-19" dirty="0"/>
              <a:t>of the</a:t>
            </a:r>
            <a:r>
              <a:rPr spc="-75" dirty="0"/>
              <a:t> </a:t>
            </a:r>
            <a:r>
              <a:rPr dirty="0"/>
              <a:t>scheme</a:t>
            </a:r>
            <a:r>
              <a:rPr spc="-75" dirty="0"/>
              <a:t> </a:t>
            </a:r>
            <a:r>
              <a:rPr spc="-45" dirty="0"/>
              <a:t>has</a:t>
            </a:r>
            <a:r>
              <a:rPr spc="-83" dirty="0"/>
              <a:t> </a:t>
            </a:r>
            <a:r>
              <a:rPr spc="38" dirty="0"/>
              <a:t>been</a:t>
            </a:r>
            <a:r>
              <a:rPr spc="-71" dirty="0"/>
              <a:t> </a:t>
            </a:r>
            <a:r>
              <a:rPr spc="-8" dirty="0"/>
              <a:t>implemented</a:t>
            </a:r>
            <a:r>
              <a:rPr spc="-79" dirty="0"/>
              <a:t> </a:t>
            </a:r>
            <a:r>
              <a:rPr spc="-64" dirty="0"/>
              <a:t>with</a:t>
            </a:r>
            <a:r>
              <a:rPr spc="-68" dirty="0"/>
              <a:t> </a:t>
            </a:r>
            <a:r>
              <a:rPr dirty="0"/>
              <a:t>an</a:t>
            </a:r>
            <a:r>
              <a:rPr spc="-98" dirty="0"/>
              <a:t> </a:t>
            </a:r>
            <a:r>
              <a:rPr spc="-23" dirty="0"/>
              <a:t>outlay</a:t>
            </a:r>
            <a:r>
              <a:rPr spc="-79" dirty="0"/>
              <a:t> </a:t>
            </a:r>
            <a:r>
              <a:rPr dirty="0"/>
              <a:t>of</a:t>
            </a:r>
            <a:r>
              <a:rPr spc="-98" dirty="0"/>
              <a:t> </a:t>
            </a:r>
            <a:r>
              <a:rPr spc="-135" dirty="0"/>
              <a:t>INR</a:t>
            </a:r>
            <a:r>
              <a:rPr spc="-109" dirty="0"/>
              <a:t> </a:t>
            </a:r>
            <a:r>
              <a:rPr spc="-124" dirty="0"/>
              <a:t>10,000</a:t>
            </a:r>
            <a:r>
              <a:rPr spc="-68" dirty="0"/>
              <a:t> </a:t>
            </a:r>
            <a:r>
              <a:rPr spc="-8" dirty="0"/>
              <a:t>Cr</a:t>
            </a:r>
            <a:r>
              <a:rPr spc="-98" dirty="0"/>
              <a:t> </a:t>
            </a:r>
            <a:r>
              <a:rPr spc="-143" dirty="0"/>
              <a:t>($</a:t>
            </a:r>
            <a:r>
              <a:rPr spc="-60" dirty="0"/>
              <a:t> </a:t>
            </a:r>
            <a:r>
              <a:rPr spc="-19" dirty="0"/>
              <a:t>1.2 </a:t>
            </a:r>
            <a:r>
              <a:rPr spc="-113" dirty="0"/>
              <a:t>Bn)</a:t>
            </a:r>
            <a:r>
              <a:rPr spc="-64" dirty="0"/>
              <a:t> </a:t>
            </a:r>
            <a:r>
              <a:rPr spc="-60" dirty="0"/>
              <a:t>for</a:t>
            </a:r>
            <a:r>
              <a:rPr spc="-86" dirty="0"/>
              <a:t> </a:t>
            </a:r>
            <a:r>
              <a:rPr spc="113" dirty="0"/>
              <a:t>a</a:t>
            </a:r>
            <a:r>
              <a:rPr spc="-75" dirty="0"/>
              <a:t> </a:t>
            </a:r>
            <a:r>
              <a:rPr dirty="0"/>
              <a:t>period</a:t>
            </a:r>
            <a:r>
              <a:rPr spc="-79" dirty="0"/>
              <a:t> </a:t>
            </a:r>
            <a:r>
              <a:rPr dirty="0"/>
              <a:t>of</a:t>
            </a:r>
            <a:r>
              <a:rPr spc="-79" dirty="0"/>
              <a:t> </a:t>
            </a:r>
            <a:r>
              <a:rPr spc="-127" dirty="0"/>
              <a:t>5</a:t>
            </a:r>
            <a:r>
              <a:rPr spc="-71" dirty="0"/>
              <a:t> </a:t>
            </a:r>
            <a:r>
              <a:rPr spc="-56" dirty="0"/>
              <a:t>years</a:t>
            </a:r>
            <a:r>
              <a:rPr spc="-64" dirty="0"/>
              <a:t> </a:t>
            </a:r>
            <a:r>
              <a:rPr dirty="0"/>
              <a:t>commencing</a:t>
            </a:r>
            <a:r>
              <a:rPr spc="-75" dirty="0"/>
              <a:t> </a:t>
            </a:r>
            <a:r>
              <a:rPr spc="-56" dirty="0"/>
              <a:t>from</a:t>
            </a:r>
            <a:r>
              <a:rPr spc="-71" dirty="0"/>
              <a:t> </a:t>
            </a:r>
            <a:r>
              <a:rPr spc="-49" dirty="0"/>
              <a:t>April</a:t>
            </a:r>
            <a:r>
              <a:rPr spc="-98" dirty="0"/>
              <a:t> </a:t>
            </a:r>
            <a:r>
              <a:rPr spc="-120" dirty="0"/>
              <a:t>1,</a:t>
            </a:r>
            <a:r>
              <a:rPr spc="-75" dirty="0"/>
              <a:t> </a:t>
            </a:r>
            <a:r>
              <a:rPr spc="-124" dirty="0"/>
              <a:t>2019.</a:t>
            </a:r>
            <a:r>
              <a:rPr spc="-60" dirty="0"/>
              <a:t> </a:t>
            </a:r>
            <a:r>
              <a:rPr dirty="0"/>
              <a:t>Out</a:t>
            </a:r>
            <a:r>
              <a:rPr spc="-68" dirty="0"/>
              <a:t> </a:t>
            </a:r>
            <a:r>
              <a:rPr dirty="0"/>
              <a:t>of</a:t>
            </a:r>
            <a:r>
              <a:rPr spc="-71" dirty="0"/>
              <a:t> </a:t>
            </a:r>
            <a:r>
              <a:rPr spc="-8" dirty="0"/>
              <a:t>total </a:t>
            </a:r>
            <a:r>
              <a:rPr dirty="0"/>
              <a:t>budgetary</a:t>
            </a:r>
            <a:r>
              <a:rPr spc="-26" dirty="0"/>
              <a:t> </a:t>
            </a:r>
            <a:r>
              <a:rPr spc="-53" dirty="0"/>
              <a:t>support,</a:t>
            </a:r>
            <a:r>
              <a:rPr spc="-30" dirty="0"/>
              <a:t> </a:t>
            </a:r>
            <a:r>
              <a:rPr dirty="0"/>
              <a:t>about</a:t>
            </a:r>
            <a:r>
              <a:rPr spc="-53" dirty="0"/>
              <a:t> </a:t>
            </a:r>
            <a:r>
              <a:rPr spc="-225" dirty="0"/>
              <a:t>86%</a:t>
            </a:r>
            <a:r>
              <a:rPr spc="-41" dirty="0"/>
              <a:t> </a:t>
            </a:r>
            <a:r>
              <a:rPr dirty="0"/>
              <a:t>of</a:t>
            </a:r>
            <a:r>
              <a:rPr spc="-49" dirty="0"/>
              <a:t> </a:t>
            </a:r>
            <a:r>
              <a:rPr spc="-23" dirty="0"/>
              <a:t>the</a:t>
            </a:r>
            <a:r>
              <a:rPr spc="-30" dirty="0"/>
              <a:t> </a:t>
            </a:r>
            <a:r>
              <a:rPr spc="-15" dirty="0"/>
              <a:t>fund</a:t>
            </a:r>
            <a:r>
              <a:rPr spc="-38" dirty="0"/>
              <a:t> </a:t>
            </a:r>
            <a:r>
              <a:rPr spc="-45" dirty="0"/>
              <a:t>has</a:t>
            </a:r>
            <a:r>
              <a:rPr spc="-41" dirty="0"/>
              <a:t> </a:t>
            </a:r>
            <a:r>
              <a:rPr dirty="0"/>
              <a:t>been</a:t>
            </a:r>
            <a:r>
              <a:rPr spc="-34" dirty="0"/>
              <a:t> </a:t>
            </a:r>
            <a:r>
              <a:rPr dirty="0"/>
              <a:t>allocated</a:t>
            </a:r>
            <a:r>
              <a:rPr spc="-45" dirty="0"/>
              <a:t> </a:t>
            </a:r>
            <a:r>
              <a:rPr spc="-8" dirty="0"/>
              <a:t>to</a:t>
            </a:r>
            <a:r>
              <a:rPr spc="-41" dirty="0"/>
              <a:t> </a:t>
            </a:r>
            <a:r>
              <a:rPr spc="-8" dirty="0"/>
              <a:t>create </a:t>
            </a:r>
            <a:r>
              <a:rPr spc="41" dirty="0"/>
              <a:t>demand</a:t>
            </a:r>
            <a:r>
              <a:rPr spc="-79" dirty="0"/>
              <a:t> </a:t>
            </a:r>
            <a:r>
              <a:rPr spc="-60" dirty="0"/>
              <a:t>for</a:t>
            </a:r>
            <a:r>
              <a:rPr spc="-101" dirty="0"/>
              <a:t> </a:t>
            </a:r>
            <a:r>
              <a:rPr spc="-109" dirty="0"/>
              <a:t>EVs</a:t>
            </a:r>
            <a:r>
              <a:rPr spc="-71" dirty="0"/>
              <a:t> </a:t>
            </a:r>
            <a:r>
              <a:rPr spc="-68" dirty="0"/>
              <a:t>in</a:t>
            </a:r>
            <a:r>
              <a:rPr spc="-109" dirty="0"/>
              <a:t> </a:t>
            </a:r>
            <a:r>
              <a:rPr spc="-15" dirty="0"/>
              <a:t>the</a:t>
            </a:r>
            <a:r>
              <a:rPr spc="-64" dirty="0"/>
              <a:t> </a:t>
            </a:r>
            <a:r>
              <a:rPr spc="-30" dirty="0"/>
              <a:t>country</a:t>
            </a:r>
            <a:r>
              <a:rPr spc="-75" dirty="0"/>
              <a:t> </a:t>
            </a:r>
            <a:r>
              <a:rPr dirty="0"/>
              <a:t>by</a:t>
            </a:r>
            <a:r>
              <a:rPr spc="-98" dirty="0"/>
              <a:t> </a:t>
            </a:r>
            <a:r>
              <a:rPr spc="-41" dirty="0"/>
              <a:t>supporting</a:t>
            </a:r>
            <a:r>
              <a:rPr spc="-90" dirty="0"/>
              <a:t> </a:t>
            </a:r>
            <a:r>
              <a:rPr spc="-124" dirty="0"/>
              <a:t>7000</a:t>
            </a:r>
            <a:r>
              <a:rPr spc="-83" dirty="0"/>
              <a:t> </a:t>
            </a:r>
            <a:r>
              <a:rPr spc="-53" dirty="0"/>
              <a:t>e-</a:t>
            </a:r>
            <a:r>
              <a:rPr spc="-109" dirty="0"/>
              <a:t>Buses,</a:t>
            </a:r>
            <a:r>
              <a:rPr spc="-56" dirty="0"/>
              <a:t> </a:t>
            </a:r>
            <a:r>
              <a:rPr spc="-127" dirty="0"/>
              <a:t>5</a:t>
            </a:r>
            <a:r>
              <a:rPr spc="-90" dirty="0"/>
              <a:t> </a:t>
            </a:r>
            <a:r>
              <a:rPr spc="-41" dirty="0"/>
              <a:t>lakh</a:t>
            </a:r>
            <a:r>
              <a:rPr spc="-98" dirty="0"/>
              <a:t> </a:t>
            </a:r>
            <a:r>
              <a:rPr spc="-56" dirty="0"/>
              <a:t>e-</a:t>
            </a:r>
            <a:r>
              <a:rPr spc="-38" dirty="0"/>
              <a:t>3 </a:t>
            </a:r>
            <a:r>
              <a:rPr spc="-64" dirty="0"/>
              <a:t>Wheelers,</a:t>
            </a:r>
            <a:r>
              <a:rPr spc="-41" dirty="0"/>
              <a:t> </a:t>
            </a:r>
            <a:r>
              <a:rPr spc="-124" dirty="0"/>
              <a:t>55000</a:t>
            </a:r>
            <a:r>
              <a:rPr spc="-71" dirty="0"/>
              <a:t> </a:t>
            </a:r>
            <a:r>
              <a:rPr spc="-53" dirty="0"/>
              <a:t>e-</a:t>
            </a:r>
            <a:r>
              <a:rPr spc="-127" dirty="0"/>
              <a:t>4</a:t>
            </a:r>
            <a:r>
              <a:rPr spc="-75" dirty="0"/>
              <a:t> </a:t>
            </a:r>
            <a:r>
              <a:rPr spc="-26" dirty="0"/>
              <a:t>Wheeler</a:t>
            </a:r>
            <a:r>
              <a:rPr spc="-34" dirty="0"/>
              <a:t> </a:t>
            </a:r>
            <a:r>
              <a:rPr spc="-38" dirty="0"/>
              <a:t>Passenger</a:t>
            </a:r>
            <a:r>
              <a:rPr spc="-60" dirty="0"/>
              <a:t> </a:t>
            </a:r>
            <a:r>
              <a:rPr spc="-26" dirty="0"/>
              <a:t>Cars</a:t>
            </a:r>
            <a:r>
              <a:rPr spc="-83" dirty="0"/>
              <a:t> </a:t>
            </a:r>
            <a:r>
              <a:rPr spc="-26" dirty="0"/>
              <a:t>(including</a:t>
            </a:r>
            <a:r>
              <a:rPr spc="-68" dirty="0"/>
              <a:t> </a:t>
            </a:r>
            <a:r>
              <a:rPr spc="-79" dirty="0"/>
              <a:t>Strong</a:t>
            </a:r>
            <a:r>
              <a:rPr spc="-68" dirty="0"/>
              <a:t> Hybrid)</a:t>
            </a:r>
            <a:r>
              <a:rPr spc="-101" dirty="0"/>
              <a:t> </a:t>
            </a:r>
            <a:r>
              <a:rPr spc="30" dirty="0"/>
              <a:t>and </a:t>
            </a:r>
            <a:r>
              <a:rPr spc="-127" dirty="0"/>
              <a:t>10</a:t>
            </a:r>
            <a:r>
              <a:rPr spc="-86" dirty="0"/>
              <a:t> </a:t>
            </a:r>
            <a:r>
              <a:rPr spc="-41" dirty="0"/>
              <a:t>lakh</a:t>
            </a:r>
            <a:r>
              <a:rPr spc="-98" dirty="0"/>
              <a:t> </a:t>
            </a:r>
            <a:r>
              <a:rPr spc="-56" dirty="0"/>
              <a:t>e-</a:t>
            </a:r>
            <a:r>
              <a:rPr spc="-127" dirty="0"/>
              <a:t>2</a:t>
            </a:r>
            <a:r>
              <a:rPr spc="-79" dirty="0"/>
              <a:t> </a:t>
            </a:r>
            <a:r>
              <a:rPr spc="-8" dirty="0"/>
              <a:t>Wheelers.</a:t>
            </a:r>
            <a:endParaRPr sz="1088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6436995" cy="20769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b="1" spc="-53" dirty="0">
                <a:solidFill>
                  <a:srgbClr val="404040"/>
                </a:solidFill>
                <a:latin typeface="Tahoma"/>
                <a:cs typeface="Tahoma"/>
              </a:rPr>
              <a:t>Production</a:t>
            </a:r>
            <a:r>
              <a:rPr sz="1350" b="1" spc="-26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49" dirty="0">
                <a:solidFill>
                  <a:srgbClr val="404040"/>
                </a:solidFill>
                <a:latin typeface="Tahoma"/>
                <a:cs typeface="Tahoma"/>
              </a:rPr>
              <a:t>Linked</a:t>
            </a:r>
            <a:r>
              <a:rPr sz="1350" b="1" spc="-26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45" dirty="0">
                <a:solidFill>
                  <a:srgbClr val="404040"/>
                </a:solidFill>
                <a:latin typeface="Tahoma"/>
                <a:cs typeface="Tahoma"/>
              </a:rPr>
              <a:t>Incentive</a:t>
            </a:r>
            <a:r>
              <a:rPr sz="1350" b="1" spc="-23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169" dirty="0">
                <a:solidFill>
                  <a:srgbClr val="404040"/>
                </a:solidFill>
                <a:latin typeface="Tahoma"/>
                <a:cs typeface="Tahoma"/>
              </a:rPr>
              <a:t>(PLI)</a:t>
            </a:r>
            <a:r>
              <a:rPr sz="1350" b="1" spc="-1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Scheme</a:t>
            </a:r>
            <a:r>
              <a:rPr sz="1350" b="1" spc="-26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94" dirty="0">
                <a:solidFill>
                  <a:srgbClr val="404040"/>
                </a:solidFill>
                <a:latin typeface="Tahoma"/>
                <a:cs typeface="Tahoma"/>
              </a:rPr>
              <a:t>for</a:t>
            </a:r>
            <a:r>
              <a:rPr sz="1350" b="1" spc="-26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53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35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34" dirty="0">
                <a:solidFill>
                  <a:srgbClr val="404040"/>
                </a:solidFill>
                <a:latin typeface="Tahoma"/>
                <a:cs typeface="Tahoma"/>
              </a:rPr>
              <a:t>Automotive</a:t>
            </a:r>
            <a:r>
              <a:rPr sz="135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8" dirty="0">
                <a:solidFill>
                  <a:srgbClr val="404040"/>
                </a:solidFill>
                <a:latin typeface="Tahoma"/>
                <a:cs typeface="Tahoma"/>
              </a:rPr>
              <a:t>Sector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launched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September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2021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budgetary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outlay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04040"/>
                </a:solidFill>
                <a:latin typeface="Verdana"/>
                <a:cs typeface="Verdana"/>
              </a:rPr>
              <a:t>INR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25,938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Cr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($ </a:t>
            </a:r>
            <a:r>
              <a:rPr sz="1350" spc="-127" dirty="0">
                <a:solidFill>
                  <a:srgbClr val="404040"/>
                </a:solidFill>
                <a:latin typeface="Verdana"/>
                <a:cs typeface="Verdana"/>
              </a:rPr>
              <a:t>3.1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Bn)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boost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domestic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manufacturing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60" dirty="0">
                <a:solidFill>
                  <a:srgbClr val="404040"/>
                </a:solidFill>
                <a:latin typeface="Verdana"/>
                <a:cs typeface="Verdana"/>
              </a:rPr>
              <a:t>advanced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automotive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technology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(AAT)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products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attract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investments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automotive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manufacturing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value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chain.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The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SOP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details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scheme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two 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parts: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Champion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OEM,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which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will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make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hydrogen-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powered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vehicles,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9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Component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Champions,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which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will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make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high-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value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26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high-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tech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components.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scheme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attracted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proposed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investment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31" dirty="0">
                <a:solidFill>
                  <a:srgbClr val="404040"/>
                </a:solidFill>
                <a:latin typeface="Verdana"/>
                <a:cs typeface="Verdana"/>
              </a:rPr>
              <a:t>INR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74,850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Cr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($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7" dirty="0">
                <a:solidFill>
                  <a:srgbClr val="404040"/>
                </a:solidFill>
                <a:latin typeface="Verdana"/>
                <a:cs typeface="Verdana"/>
              </a:rPr>
              <a:t>9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Bn)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against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target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estimate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investment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INR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42,500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Cr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39" dirty="0">
                <a:solidFill>
                  <a:srgbClr val="404040"/>
                </a:solidFill>
                <a:latin typeface="Verdana"/>
                <a:cs typeface="Verdana"/>
              </a:rPr>
              <a:t>($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7" dirty="0">
                <a:solidFill>
                  <a:srgbClr val="404040"/>
                </a:solidFill>
                <a:latin typeface="Verdana"/>
                <a:cs typeface="Verdana"/>
              </a:rPr>
              <a:t>5.1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Bn)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over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period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five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years.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6305550" cy="16654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b="1" spc="-203" dirty="0">
                <a:solidFill>
                  <a:srgbClr val="404040"/>
                </a:solidFill>
                <a:latin typeface="Tahoma"/>
                <a:cs typeface="Tahoma"/>
              </a:rPr>
              <a:t>PLI</a:t>
            </a:r>
            <a:r>
              <a:rPr sz="135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Scheme</a:t>
            </a:r>
            <a:r>
              <a:rPr sz="1350" b="1" spc="-49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94" dirty="0">
                <a:solidFill>
                  <a:srgbClr val="404040"/>
                </a:solidFill>
                <a:latin typeface="Tahoma"/>
                <a:cs typeface="Tahoma"/>
              </a:rPr>
              <a:t>for</a:t>
            </a:r>
            <a:r>
              <a:rPr sz="135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23" dirty="0">
                <a:solidFill>
                  <a:srgbClr val="404040"/>
                </a:solidFill>
                <a:latin typeface="Tahoma"/>
                <a:cs typeface="Tahoma"/>
              </a:rPr>
              <a:t>National </a:t>
            </a:r>
            <a:r>
              <a:rPr sz="1350" b="1" spc="-38" dirty="0">
                <a:solidFill>
                  <a:srgbClr val="404040"/>
                </a:solidFill>
                <a:latin typeface="Tahoma"/>
                <a:cs typeface="Tahoma"/>
              </a:rPr>
              <a:t>Programme</a:t>
            </a:r>
            <a:r>
              <a:rPr sz="1350" b="1" spc="-3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on</a:t>
            </a:r>
            <a:r>
              <a:rPr sz="1350" b="1" spc="-38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38" dirty="0">
                <a:solidFill>
                  <a:srgbClr val="404040"/>
                </a:solidFill>
                <a:latin typeface="Tahoma"/>
                <a:cs typeface="Tahoma"/>
              </a:rPr>
              <a:t>Advanced</a:t>
            </a:r>
            <a:r>
              <a:rPr sz="1350" b="1" spc="-23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41" dirty="0">
                <a:solidFill>
                  <a:srgbClr val="404040"/>
                </a:solidFill>
                <a:latin typeface="Tahoma"/>
                <a:cs typeface="Tahoma"/>
              </a:rPr>
              <a:t>Chemistry</a:t>
            </a:r>
            <a:r>
              <a:rPr sz="135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Cell</a:t>
            </a:r>
            <a:r>
              <a:rPr sz="1350" b="1" spc="-23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8" dirty="0">
                <a:solidFill>
                  <a:srgbClr val="404040"/>
                </a:solidFill>
                <a:latin typeface="Tahoma"/>
                <a:cs typeface="Tahoma"/>
              </a:rPr>
              <a:t>(ACC)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Storage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was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launched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2021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enhance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India’s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manufacturing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capabilities</a:t>
            </a:r>
            <a:r>
              <a:rPr sz="1350" spc="-11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manufacture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24" dirty="0">
                <a:solidFill>
                  <a:srgbClr val="404040"/>
                </a:solidFill>
                <a:latin typeface="Verdana"/>
                <a:cs typeface="Verdana"/>
              </a:rPr>
              <a:t>ACC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India</a:t>
            </a:r>
            <a:r>
              <a:rPr sz="1350" spc="-127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outlay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INR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18,100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Cr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($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7" dirty="0">
                <a:solidFill>
                  <a:srgbClr val="404040"/>
                </a:solidFill>
                <a:latin typeface="Verdana"/>
                <a:cs typeface="Verdana"/>
              </a:rPr>
              <a:t>2.1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Bn)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seven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years</a:t>
            </a:r>
            <a:r>
              <a:rPr sz="1350" spc="-20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(including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two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years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gestation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period).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incentive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will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64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disbursed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thereafter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over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period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five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years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sale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batteries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manufactured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India.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So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far,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three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companies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been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selected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manufacturing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capacity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30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Gwh.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6422708" cy="1996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Additionally,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government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taken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following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measures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provide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impetus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green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mobility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further:</a:t>
            </a:r>
            <a:endParaRPr sz="1350">
              <a:latin typeface="Verdana"/>
              <a:cs typeface="Verdana"/>
            </a:endParaRPr>
          </a:p>
          <a:p>
            <a:pPr marL="567214" marR="60008" indent="-215265">
              <a:lnSpc>
                <a:spcPct val="100000"/>
              </a:lnSpc>
              <a:spcBef>
                <a:spcPts val="754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Union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Budget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13" dirty="0">
                <a:solidFill>
                  <a:srgbClr val="404040"/>
                </a:solidFill>
                <a:latin typeface="Verdana"/>
                <a:cs typeface="Verdana"/>
              </a:rPr>
              <a:t>2023-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24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extended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customs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duty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exemption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import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capital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goods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machinery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required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for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manufacture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lithium-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ion 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cells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batteries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used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vehicles.</a:t>
            </a:r>
            <a:endParaRPr sz="1200">
              <a:latin typeface="Verdana"/>
              <a:cs typeface="Verdana"/>
            </a:endParaRPr>
          </a:p>
          <a:p>
            <a:pPr marL="567214" marR="196691" indent="-215265">
              <a:lnSpc>
                <a:spcPct val="100000"/>
              </a:lnSpc>
              <a:spcBef>
                <a:spcPts val="746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124" dirty="0">
                <a:solidFill>
                  <a:srgbClr val="404040"/>
                </a:solidFill>
                <a:latin typeface="Verdana"/>
                <a:cs typeface="Verdana"/>
              </a:rPr>
              <a:t>GST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38" dirty="0">
                <a:solidFill>
                  <a:srgbClr val="404040"/>
                </a:solidFill>
                <a:latin typeface="Verdana"/>
                <a:cs typeface="Verdana"/>
              </a:rPr>
              <a:t>been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reduced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1" dirty="0">
                <a:solidFill>
                  <a:srgbClr val="404040"/>
                </a:solidFill>
                <a:latin typeface="Verdana"/>
                <a:cs typeface="Verdana"/>
              </a:rPr>
              <a:t>12%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29" dirty="0">
                <a:solidFill>
                  <a:srgbClr val="404040"/>
                </a:solidFill>
                <a:latin typeface="Verdana"/>
                <a:cs typeface="Verdana"/>
              </a:rPr>
              <a:t>5%;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24" dirty="0">
                <a:solidFill>
                  <a:srgbClr val="404040"/>
                </a:solidFill>
                <a:latin typeface="Verdana"/>
                <a:cs typeface="Verdana"/>
              </a:rPr>
              <a:t>GST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chargers/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stations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38" dirty="0">
                <a:solidFill>
                  <a:srgbClr val="404040"/>
                </a:solidFill>
                <a:latin typeface="Verdana"/>
                <a:cs typeface="Verdana"/>
              </a:rPr>
              <a:t>been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reduced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1" dirty="0">
                <a:solidFill>
                  <a:srgbClr val="404040"/>
                </a:solidFill>
                <a:latin typeface="Verdana"/>
                <a:cs typeface="Verdana"/>
              </a:rPr>
              <a:t>18%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10" dirty="0">
                <a:solidFill>
                  <a:srgbClr val="404040"/>
                </a:solidFill>
                <a:latin typeface="Verdana"/>
                <a:cs typeface="Verdana"/>
              </a:rPr>
              <a:t>5%.</a:t>
            </a:r>
            <a:endParaRPr sz="1200">
              <a:latin typeface="Verdana"/>
              <a:cs typeface="Verdana"/>
            </a:endParaRPr>
          </a:p>
          <a:p>
            <a:pPr marL="352425">
              <a:lnSpc>
                <a:spcPct val="100000"/>
              </a:lnSpc>
              <a:spcBef>
                <a:spcPts val="746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Both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commercial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well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private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battery-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operated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given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green</a:t>
            </a:r>
            <a:endParaRPr sz="1200">
              <a:latin typeface="Verdana"/>
              <a:cs typeface="Verdana"/>
            </a:endParaRPr>
          </a:p>
          <a:p>
            <a:pPr marL="567214">
              <a:lnSpc>
                <a:spcPct val="100000"/>
              </a:lnSpc>
              <a:spcBef>
                <a:spcPts val="4"/>
              </a:spcBef>
            </a:pP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license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plates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exempted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permit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requirements.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8349" y="2735313"/>
            <a:ext cx="6110288" cy="1491615"/>
          </a:xfrm>
          <a:prstGeom prst="rect">
            <a:avLst/>
          </a:prstGeom>
        </p:spPr>
        <p:txBody>
          <a:bodyPr vert="horz" wrap="square" lIns="0" tIns="105251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829"/>
              </a:spcBef>
              <a:tabLst>
                <a:tab pos="2243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Waiver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road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tax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9" dirty="0">
                <a:solidFill>
                  <a:srgbClr val="404040"/>
                </a:solidFill>
                <a:latin typeface="Verdana"/>
                <a:cs typeface="Verdana"/>
              </a:rPr>
              <a:t>EVs,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which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turn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will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help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reduce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initial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cost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EVs.</a:t>
            </a:r>
            <a:endParaRPr sz="1200">
              <a:latin typeface="Verdana"/>
              <a:cs typeface="Verdana"/>
            </a:endParaRPr>
          </a:p>
          <a:p>
            <a:pPr marL="224314" marR="3810" indent="-215265">
              <a:lnSpc>
                <a:spcPct val="100000"/>
              </a:lnSpc>
              <a:spcBef>
                <a:spcPts val="758"/>
              </a:spcBef>
              <a:tabLst>
                <a:tab pos="2243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expand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strengthen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Public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Infrastructure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across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nation,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Ministry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Power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issued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revised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consolidated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Guidelines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Standards.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guidelines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involves</a:t>
            </a:r>
            <a:r>
              <a:rPr sz="120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private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players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instal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EV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stations.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31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1" dirty="0">
                <a:solidFill>
                  <a:srgbClr val="404040"/>
                </a:solidFill>
                <a:latin typeface="Verdana"/>
                <a:cs typeface="Verdana"/>
              </a:rPr>
              <a:t>this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direction,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Oil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Marketing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Companies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have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announced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setting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up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22,000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EV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stations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prominent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cities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19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national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highways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across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country.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50" y="2831782"/>
            <a:ext cx="6326981" cy="19659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10001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March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15,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2024,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Indian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government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approved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new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US$500- 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million-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worth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(EV)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Policy,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offering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range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incentives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with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intention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drawing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investments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from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global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EV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companies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0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positioning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India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prime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manufacturing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hub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state-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of-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the-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art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EVs.</a:t>
            </a:r>
            <a:endParaRPr sz="1350">
              <a:latin typeface="Verdana"/>
              <a:cs typeface="Verdana"/>
            </a:endParaRPr>
          </a:p>
          <a:p>
            <a:pPr marL="266700" marR="3810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Other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objectives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include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providing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Indian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consumers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access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cutting-</a:t>
            </a:r>
            <a:r>
              <a:rPr sz="1350" spc="64" dirty="0">
                <a:solidFill>
                  <a:srgbClr val="404040"/>
                </a:solidFill>
                <a:latin typeface="Verdana"/>
                <a:cs typeface="Verdana"/>
              </a:rPr>
              <a:t>edge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EV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models,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expanding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Make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India</a:t>
            </a:r>
            <a:r>
              <a:rPr sz="1350" spc="-11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ecosystem,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lowering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costs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production,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reducing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oil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import,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reducing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air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pollution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urban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areas,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fostering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competitive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domestic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auto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manufacturing industry.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6493669" cy="2362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India’s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new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EV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Policy’s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entails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following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eligibility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criteria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incentives</a:t>
            </a:r>
            <a:endParaRPr sz="135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</a:pP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offer:</a:t>
            </a:r>
            <a:endParaRPr sz="1350">
              <a:latin typeface="Verdana"/>
              <a:cs typeface="Verdana"/>
            </a:endParaRPr>
          </a:p>
          <a:p>
            <a:pPr marL="352425">
              <a:lnSpc>
                <a:spcPct val="100000"/>
              </a:lnSpc>
              <a:spcBef>
                <a:spcPts val="754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Minimum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investment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04040"/>
                </a:solidFill>
                <a:latin typeface="Verdana"/>
                <a:cs typeface="Verdana"/>
              </a:rPr>
              <a:t>INR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41.5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billion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9" dirty="0">
                <a:solidFill>
                  <a:srgbClr val="404040"/>
                </a:solidFill>
                <a:latin typeface="Verdana"/>
                <a:cs typeface="Verdana"/>
              </a:rPr>
              <a:t>(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27" dirty="0">
                <a:solidFill>
                  <a:srgbClr val="404040"/>
                </a:solidFill>
                <a:latin typeface="Verdana"/>
                <a:cs typeface="Verdana"/>
              </a:rPr>
              <a:t>US$500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million)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required,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endParaRPr sz="1200">
              <a:latin typeface="Verdana"/>
              <a:cs typeface="Verdana"/>
            </a:endParaRPr>
          </a:p>
          <a:p>
            <a:pPr marL="567214">
              <a:lnSpc>
                <a:spcPct val="100000"/>
              </a:lnSpc>
            </a:pP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maximum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limit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investment.</a:t>
            </a:r>
            <a:endParaRPr sz="1200">
              <a:latin typeface="Verdana"/>
              <a:cs typeface="Verdana"/>
            </a:endParaRPr>
          </a:p>
          <a:p>
            <a:pPr marL="567214" marR="150019" indent="-215265">
              <a:lnSpc>
                <a:spcPct val="100000"/>
              </a:lnSpc>
              <a:spcBef>
                <a:spcPts val="746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Manufacturing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timeline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set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at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three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years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establish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facilities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404040"/>
                </a:solidFill>
                <a:latin typeface="Verdana"/>
                <a:cs typeface="Verdana"/>
              </a:rPr>
              <a:t>commence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commercial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production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9" dirty="0">
                <a:solidFill>
                  <a:srgbClr val="404040"/>
                </a:solidFill>
                <a:latin typeface="Verdana"/>
                <a:cs typeface="Verdana"/>
              </a:rPr>
              <a:t>EVs,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9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mandatory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target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achieving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25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percent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domestic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value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addition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(DVA)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third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year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38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50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percent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DVA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fifth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year.</a:t>
            </a:r>
            <a:endParaRPr sz="1200">
              <a:latin typeface="Verdana"/>
              <a:cs typeface="Verdana"/>
            </a:endParaRPr>
          </a:p>
          <a:p>
            <a:pPr marL="567214" marR="3810" indent="-215265">
              <a:lnSpc>
                <a:spcPct val="100000"/>
              </a:lnSpc>
              <a:spcBef>
                <a:spcPts val="750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Customs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duty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15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percent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(as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applicable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CKD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units)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9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minimum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cost,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insurance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freight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98" dirty="0">
                <a:solidFill>
                  <a:srgbClr val="404040"/>
                </a:solidFill>
                <a:latin typeface="Verdana"/>
                <a:cs typeface="Verdana"/>
              </a:rPr>
              <a:t>(CIF)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value</a:t>
            </a:r>
            <a:r>
              <a:rPr sz="120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04040"/>
                </a:solidFill>
                <a:latin typeface="Verdana"/>
                <a:cs typeface="Verdana"/>
              </a:rPr>
              <a:t>US$35,000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above,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for </a:t>
            </a:r>
            <a:r>
              <a:rPr sz="1200" spc="9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five-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year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period,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contingent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upon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setting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up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manufacturing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facilities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within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three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years.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8349" y="2831782"/>
            <a:ext cx="6069330" cy="139541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86678" indent="-215265">
              <a:lnSpc>
                <a:spcPct val="100000"/>
              </a:lnSpc>
              <a:spcBef>
                <a:spcPts val="71"/>
              </a:spcBef>
              <a:tabLst>
                <a:tab pos="2243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duty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foregone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total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number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EV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allowed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import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would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Verdana"/>
                <a:cs typeface="Verdana"/>
              </a:rPr>
              <a:t>be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limited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investment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made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04040"/>
                </a:solidFill>
                <a:latin typeface="Verdana"/>
                <a:cs typeface="Verdana"/>
              </a:rPr>
              <a:t>INR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64.84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billion,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whichever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lower.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19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maximum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import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limit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40,000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EVs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at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rate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more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than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8,000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per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year 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will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permissible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investments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27" dirty="0">
                <a:solidFill>
                  <a:srgbClr val="404040"/>
                </a:solidFill>
                <a:latin typeface="Verdana"/>
                <a:cs typeface="Verdana"/>
              </a:rPr>
              <a:t>US$800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million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more.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carryover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unutilized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annual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import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1" dirty="0">
                <a:solidFill>
                  <a:srgbClr val="404040"/>
                </a:solidFill>
                <a:latin typeface="Verdana"/>
                <a:cs typeface="Verdana"/>
              </a:rPr>
              <a:t>limits,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however,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will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permitted.</a:t>
            </a:r>
            <a:endParaRPr sz="1200">
              <a:latin typeface="Verdana"/>
              <a:cs typeface="Verdana"/>
            </a:endParaRPr>
          </a:p>
          <a:p>
            <a:pPr marL="224314" marR="3810" indent="-215265">
              <a:lnSpc>
                <a:spcPct val="100000"/>
              </a:lnSpc>
              <a:spcBef>
                <a:spcPts val="758"/>
              </a:spcBef>
              <a:tabLst>
                <a:tab pos="2243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Investment</a:t>
            </a:r>
            <a:r>
              <a:rPr sz="120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commitments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must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Verdana"/>
                <a:cs typeface="Verdana"/>
              </a:rPr>
              <a:t>backed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9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bank</a:t>
            </a:r>
            <a:r>
              <a:rPr sz="120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guarantee,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which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will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be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invoked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case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non-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compliance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DVA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minimum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investment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criteria.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pc="-188" dirty="0"/>
              <a:t>History</a:t>
            </a:r>
            <a:r>
              <a:rPr spc="-169" dirty="0"/>
              <a:t> </a:t>
            </a:r>
            <a:r>
              <a:rPr spc="98" dirty="0"/>
              <a:t>and</a:t>
            </a:r>
            <a:r>
              <a:rPr spc="-188" dirty="0"/>
              <a:t> </a:t>
            </a:r>
            <a:r>
              <a:rPr spc="-41" dirty="0"/>
              <a:t>evolution</a:t>
            </a:r>
            <a:r>
              <a:rPr spc="-165" dirty="0"/>
              <a:t> </a:t>
            </a:r>
            <a:r>
              <a:rPr dirty="0"/>
              <a:t>of</a:t>
            </a:r>
            <a:r>
              <a:rPr spc="-184" dirty="0"/>
              <a:t> </a:t>
            </a:r>
            <a:r>
              <a:rPr spc="-38" dirty="0"/>
              <a:t>Electric </a:t>
            </a:r>
            <a:r>
              <a:rPr spc="-8" dirty="0"/>
              <a:t>Vehicle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6373178" cy="2045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61" dirty="0">
                <a:solidFill>
                  <a:srgbClr val="404040"/>
                </a:solidFill>
                <a:latin typeface="Verdana"/>
                <a:cs typeface="Verdana"/>
              </a:rPr>
              <a:t>1800s: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Early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experiments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battery-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powered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in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Europe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United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States.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Late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61" dirty="0">
                <a:solidFill>
                  <a:srgbClr val="404040"/>
                </a:solidFill>
                <a:latin typeface="Verdana"/>
                <a:cs typeface="Verdana"/>
              </a:rPr>
              <a:t>1800s: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Practical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cars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introduced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France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England.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46" dirty="0">
                <a:solidFill>
                  <a:srgbClr val="404040"/>
                </a:solidFill>
                <a:latin typeface="Verdana"/>
                <a:cs typeface="Verdana"/>
              </a:rPr>
              <a:t>1890: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William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Morrison's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successful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United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States.</a:t>
            </a:r>
            <a:endParaRPr sz="1350">
              <a:latin typeface="Verdana"/>
              <a:cs typeface="Verdana"/>
            </a:endParaRPr>
          </a:p>
          <a:p>
            <a:pPr marL="266700" marR="467201" indent="-257175">
              <a:lnSpc>
                <a:spcPct val="100000"/>
              </a:lnSpc>
              <a:spcBef>
                <a:spcPts val="754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Early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61" dirty="0">
                <a:solidFill>
                  <a:srgbClr val="404040"/>
                </a:solidFill>
                <a:latin typeface="Verdana"/>
                <a:cs typeface="Verdana"/>
              </a:rPr>
              <a:t>1900s: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cars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gain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popularity,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accounting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third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all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vehicles.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46" dirty="0">
                <a:solidFill>
                  <a:srgbClr val="404040"/>
                </a:solidFill>
                <a:latin typeface="Verdana"/>
                <a:cs typeface="Verdana"/>
              </a:rPr>
              <a:t>1908: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Henry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Ford's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Model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7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makes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gasoline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cars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affordable,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challenging</a:t>
            </a:r>
            <a:endParaRPr sz="135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4"/>
              </a:spcBef>
            </a:pP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11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cars.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0" dirty="0"/>
              <a:t>Policies</a:t>
            </a:r>
            <a:r>
              <a:rPr spc="-195" dirty="0"/>
              <a:t> </a:t>
            </a:r>
            <a:r>
              <a:rPr dirty="0"/>
              <a:t>related</a:t>
            </a:r>
            <a:r>
              <a:rPr spc="-199" dirty="0"/>
              <a:t> </a:t>
            </a:r>
            <a:r>
              <a:rPr dirty="0"/>
              <a:t>to</a:t>
            </a:r>
            <a:r>
              <a:rPr spc="-191" dirty="0"/>
              <a:t> </a:t>
            </a:r>
            <a:r>
              <a:rPr spc="-113" dirty="0"/>
              <a:t>EV</a:t>
            </a:r>
            <a:r>
              <a:rPr spc="-195" dirty="0"/>
              <a:t> </a:t>
            </a:r>
            <a:r>
              <a:rPr spc="-139" dirty="0"/>
              <a:t>in</a:t>
            </a:r>
            <a:r>
              <a:rPr spc="-206" dirty="0"/>
              <a:t> </a:t>
            </a:r>
            <a:r>
              <a:rPr spc="-53" dirty="0"/>
              <a:t>India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138113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pc="-90" dirty="0"/>
              <a:t>The</a:t>
            </a:r>
            <a:r>
              <a:rPr spc="-60" dirty="0"/>
              <a:t> EV</a:t>
            </a:r>
            <a:r>
              <a:rPr spc="-75" dirty="0"/>
              <a:t> </a:t>
            </a:r>
            <a:r>
              <a:rPr spc="-19" dirty="0"/>
              <a:t>Policy</a:t>
            </a:r>
            <a:r>
              <a:rPr spc="-116" dirty="0"/>
              <a:t> </a:t>
            </a:r>
            <a:r>
              <a:rPr spc="-34" dirty="0"/>
              <a:t>offering</a:t>
            </a:r>
            <a:r>
              <a:rPr spc="-75" dirty="0"/>
              <a:t> </a:t>
            </a:r>
            <a:r>
              <a:rPr spc="-143" dirty="0"/>
              <a:t>is</a:t>
            </a:r>
            <a:r>
              <a:rPr spc="-83" dirty="0"/>
              <a:t> </a:t>
            </a:r>
            <a:r>
              <a:rPr spc="-68" dirty="0"/>
              <a:t>in</a:t>
            </a:r>
            <a:r>
              <a:rPr spc="-94" dirty="0"/>
              <a:t> </a:t>
            </a:r>
            <a:r>
              <a:rPr spc="-45" dirty="0"/>
              <a:t>line</a:t>
            </a:r>
            <a:r>
              <a:rPr spc="-86" dirty="0"/>
              <a:t> </a:t>
            </a:r>
            <a:r>
              <a:rPr spc="-64" dirty="0"/>
              <a:t>with</a:t>
            </a:r>
            <a:r>
              <a:rPr spc="-56" dirty="0"/>
              <a:t> </a:t>
            </a:r>
            <a:r>
              <a:rPr spc="-45" dirty="0"/>
              <a:t>India’s</a:t>
            </a:r>
            <a:r>
              <a:rPr spc="-90" dirty="0"/>
              <a:t> </a:t>
            </a:r>
            <a:r>
              <a:rPr spc="-38" dirty="0"/>
              <a:t>ambitious</a:t>
            </a:r>
            <a:r>
              <a:rPr spc="-94" dirty="0"/>
              <a:t> </a:t>
            </a:r>
            <a:r>
              <a:rPr dirty="0"/>
              <a:t>goal</a:t>
            </a:r>
            <a:r>
              <a:rPr spc="-71" dirty="0"/>
              <a:t> </a:t>
            </a:r>
            <a:r>
              <a:rPr dirty="0"/>
              <a:t>of</a:t>
            </a:r>
            <a:r>
              <a:rPr spc="-83" dirty="0"/>
              <a:t> </a:t>
            </a:r>
            <a:r>
              <a:rPr spc="-23" dirty="0"/>
              <a:t>targeting</a:t>
            </a:r>
            <a:r>
              <a:rPr spc="-53" dirty="0"/>
              <a:t> </a:t>
            </a:r>
            <a:r>
              <a:rPr spc="-19" dirty="0"/>
              <a:t>30 </a:t>
            </a:r>
            <a:r>
              <a:rPr dirty="0"/>
              <a:t>percent</a:t>
            </a:r>
            <a:r>
              <a:rPr spc="-75" dirty="0"/>
              <a:t> </a:t>
            </a:r>
            <a:r>
              <a:rPr dirty="0"/>
              <a:t>of</a:t>
            </a:r>
            <a:r>
              <a:rPr spc="-98" dirty="0"/>
              <a:t> </a:t>
            </a:r>
            <a:r>
              <a:rPr dirty="0"/>
              <a:t>new</a:t>
            </a:r>
            <a:r>
              <a:rPr spc="-68" dirty="0"/>
              <a:t> </a:t>
            </a:r>
            <a:r>
              <a:rPr dirty="0"/>
              <a:t>vehicle</a:t>
            </a:r>
            <a:r>
              <a:rPr spc="-120" dirty="0"/>
              <a:t> </a:t>
            </a:r>
            <a:r>
              <a:rPr spc="-64" dirty="0"/>
              <a:t>sales</a:t>
            </a:r>
            <a:r>
              <a:rPr spc="-83" dirty="0"/>
              <a:t> </a:t>
            </a:r>
            <a:r>
              <a:rPr spc="-8" dirty="0"/>
              <a:t>to</a:t>
            </a:r>
            <a:r>
              <a:rPr spc="-86" dirty="0"/>
              <a:t> </a:t>
            </a:r>
            <a:r>
              <a:rPr spc="64" dirty="0"/>
              <a:t>be</a:t>
            </a:r>
            <a:r>
              <a:rPr spc="-98" dirty="0"/>
              <a:t> </a:t>
            </a:r>
            <a:r>
              <a:rPr dirty="0"/>
              <a:t>electric</a:t>
            </a:r>
            <a:r>
              <a:rPr spc="-94" dirty="0"/>
              <a:t> </a:t>
            </a:r>
            <a:r>
              <a:rPr dirty="0"/>
              <a:t>by</a:t>
            </a:r>
            <a:r>
              <a:rPr spc="-90" dirty="0"/>
              <a:t> </a:t>
            </a:r>
            <a:r>
              <a:rPr spc="-120" dirty="0"/>
              <a:t>2030.</a:t>
            </a:r>
            <a:r>
              <a:rPr spc="-86" dirty="0"/>
              <a:t> </a:t>
            </a:r>
            <a:r>
              <a:rPr spc="-30" dirty="0"/>
              <a:t>Despite</a:t>
            </a:r>
            <a:r>
              <a:rPr spc="-86" dirty="0"/>
              <a:t> </a:t>
            </a:r>
            <a:r>
              <a:rPr dirty="0"/>
              <a:t>electric</a:t>
            </a:r>
            <a:r>
              <a:rPr spc="-90" dirty="0"/>
              <a:t> </a:t>
            </a:r>
            <a:r>
              <a:rPr spc="-15" dirty="0"/>
              <a:t>cars </a:t>
            </a:r>
            <a:r>
              <a:rPr spc="-41" dirty="0"/>
              <a:t>representing</a:t>
            </a:r>
            <a:r>
              <a:rPr spc="-53" dirty="0"/>
              <a:t> </a:t>
            </a:r>
            <a:r>
              <a:rPr spc="-45" dirty="0"/>
              <a:t>only</a:t>
            </a:r>
            <a:r>
              <a:rPr spc="-83" dirty="0"/>
              <a:t> </a:t>
            </a:r>
            <a:r>
              <a:rPr spc="-127" dirty="0"/>
              <a:t>1.3</a:t>
            </a:r>
            <a:r>
              <a:rPr spc="-60" dirty="0"/>
              <a:t> </a:t>
            </a:r>
            <a:r>
              <a:rPr dirty="0"/>
              <a:t>percent</a:t>
            </a:r>
            <a:r>
              <a:rPr spc="-64" dirty="0"/>
              <a:t> </a:t>
            </a:r>
            <a:r>
              <a:rPr dirty="0"/>
              <a:t>of</a:t>
            </a:r>
            <a:r>
              <a:rPr spc="-86" dirty="0"/>
              <a:t> </a:t>
            </a:r>
            <a:r>
              <a:rPr spc="-23" dirty="0"/>
              <a:t>total</a:t>
            </a:r>
            <a:r>
              <a:rPr spc="-64" dirty="0"/>
              <a:t> </a:t>
            </a:r>
            <a:r>
              <a:rPr dirty="0"/>
              <a:t>car</a:t>
            </a:r>
            <a:r>
              <a:rPr spc="-83" dirty="0"/>
              <a:t> </a:t>
            </a:r>
            <a:r>
              <a:rPr spc="-60" dirty="0"/>
              <a:t>sales</a:t>
            </a:r>
            <a:r>
              <a:rPr spc="-79" dirty="0"/>
              <a:t> </a:t>
            </a:r>
            <a:r>
              <a:rPr spc="-64" dirty="0"/>
              <a:t>in</a:t>
            </a:r>
            <a:r>
              <a:rPr spc="-94" dirty="0"/>
              <a:t> </a:t>
            </a:r>
            <a:r>
              <a:rPr spc="-120" dirty="0"/>
              <a:t>2022,</a:t>
            </a:r>
            <a:r>
              <a:rPr spc="-83" dirty="0"/>
              <a:t> </a:t>
            </a:r>
            <a:r>
              <a:rPr spc="-15" dirty="0"/>
              <a:t>the</a:t>
            </a:r>
            <a:r>
              <a:rPr spc="-53" dirty="0"/>
              <a:t> </a:t>
            </a:r>
            <a:r>
              <a:rPr spc="-8" dirty="0"/>
              <a:t>Indian </a:t>
            </a:r>
            <a:r>
              <a:rPr spc="-19" dirty="0"/>
              <a:t>government</a:t>
            </a:r>
            <a:r>
              <a:rPr spc="-86" dirty="0"/>
              <a:t> </a:t>
            </a:r>
            <a:r>
              <a:rPr spc="-143" dirty="0"/>
              <a:t>is</a:t>
            </a:r>
            <a:r>
              <a:rPr spc="-116" dirty="0"/>
              <a:t> </a:t>
            </a:r>
            <a:r>
              <a:rPr spc="-8" dirty="0"/>
              <a:t>keen</a:t>
            </a:r>
            <a:r>
              <a:rPr spc="-79" dirty="0"/>
              <a:t> </a:t>
            </a:r>
            <a:r>
              <a:rPr spc="-8" dirty="0"/>
              <a:t>to</a:t>
            </a:r>
            <a:r>
              <a:rPr spc="-90" dirty="0"/>
              <a:t> </a:t>
            </a:r>
            <a:r>
              <a:rPr spc="-49" dirty="0"/>
              <a:t>push</a:t>
            </a:r>
            <a:r>
              <a:rPr spc="-94" dirty="0"/>
              <a:t> </a:t>
            </a:r>
            <a:r>
              <a:rPr spc="-56" dirty="0"/>
              <a:t>for</a:t>
            </a:r>
            <a:r>
              <a:rPr spc="-101" dirty="0"/>
              <a:t> </a:t>
            </a:r>
            <a:r>
              <a:rPr spc="-64" dirty="0"/>
              <a:t>EV</a:t>
            </a:r>
            <a:r>
              <a:rPr spc="-101" dirty="0"/>
              <a:t> </a:t>
            </a:r>
            <a:r>
              <a:rPr spc="-8" dirty="0"/>
              <a:t>production.</a:t>
            </a:r>
            <a:endParaRPr sz="1088">
              <a:latin typeface="Lucida Sans Unicode"/>
              <a:cs typeface="Lucida Sans Unicode"/>
            </a:endParaRPr>
          </a:p>
          <a:p>
            <a:pPr marL="266700" marR="3810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pc="-90" dirty="0"/>
              <a:t>The</a:t>
            </a:r>
            <a:r>
              <a:rPr spc="-19" dirty="0"/>
              <a:t> </a:t>
            </a:r>
            <a:r>
              <a:rPr dirty="0"/>
              <a:t>new</a:t>
            </a:r>
            <a:r>
              <a:rPr spc="-15" dirty="0"/>
              <a:t> </a:t>
            </a:r>
            <a:r>
              <a:rPr spc="-60" dirty="0"/>
              <a:t>EV</a:t>
            </a:r>
            <a:r>
              <a:rPr spc="-38" dirty="0"/>
              <a:t> </a:t>
            </a:r>
            <a:r>
              <a:rPr spc="-19" dirty="0"/>
              <a:t>Policy</a:t>
            </a:r>
            <a:r>
              <a:rPr spc="-71" dirty="0"/>
              <a:t> </a:t>
            </a:r>
            <a:r>
              <a:rPr spc="-75" dirty="0"/>
              <a:t>seeks</a:t>
            </a:r>
            <a:r>
              <a:rPr spc="-15" dirty="0"/>
              <a:t> </a:t>
            </a:r>
            <a:r>
              <a:rPr spc="-8" dirty="0"/>
              <a:t>to</a:t>
            </a:r>
            <a:r>
              <a:rPr spc="-26" dirty="0"/>
              <a:t> </a:t>
            </a:r>
            <a:r>
              <a:rPr dirty="0"/>
              <a:t>convince</a:t>
            </a:r>
            <a:r>
              <a:rPr spc="-53" dirty="0"/>
              <a:t> </a:t>
            </a:r>
            <a:r>
              <a:rPr spc="-23" dirty="0"/>
              <a:t>reluctant</a:t>
            </a:r>
            <a:r>
              <a:rPr spc="-15" dirty="0"/>
              <a:t> </a:t>
            </a:r>
            <a:r>
              <a:rPr spc="-56" dirty="0"/>
              <a:t>or</a:t>
            </a:r>
            <a:r>
              <a:rPr spc="-41" dirty="0"/>
              <a:t> </a:t>
            </a:r>
            <a:r>
              <a:rPr dirty="0"/>
              <a:t>undecided</a:t>
            </a:r>
            <a:r>
              <a:rPr spc="-19" dirty="0"/>
              <a:t> </a:t>
            </a:r>
            <a:r>
              <a:rPr dirty="0"/>
              <a:t>global</a:t>
            </a:r>
            <a:r>
              <a:rPr spc="-34" dirty="0"/>
              <a:t> </a:t>
            </a:r>
            <a:r>
              <a:rPr spc="-19" dirty="0"/>
              <a:t>car </a:t>
            </a:r>
            <a:r>
              <a:rPr spc="-34" dirty="0"/>
              <a:t>manufacturers</a:t>
            </a:r>
            <a:r>
              <a:rPr spc="-45" dirty="0"/>
              <a:t> </a:t>
            </a:r>
            <a:r>
              <a:rPr spc="-41" dirty="0"/>
              <a:t>into</a:t>
            </a:r>
            <a:r>
              <a:rPr spc="-71" dirty="0"/>
              <a:t> </a:t>
            </a:r>
            <a:r>
              <a:rPr spc="-34" dirty="0"/>
              <a:t>entering</a:t>
            </a:r>
            <a:r>
              <a:rPr spc="-53" dirty="0"/>
              <a:t> </a:t>
            </a:r>
            <a:r>
              <a:rPr spc="-19" dirty="0"/>
              <a:t>the</a:t>
            </a:r>
            <a:r>
              <a:rPr spc="-53" dirty="0"/>
              <a:t> </a:t>
            </a:r>
            <a:r>
              <a:rPr spc="-45" dirty="0"/>
              <a:t>Indian</a:t>
            </a:r>
            <a:r>
              <a:rPr spc="-94" dirty="0"/>
              <a:t> </a:t>
            </a:r>
            <a:r>
              <a:rPr spc="-60" dirty="0"/>
              <a:t>market.</a:t>
            </a:r>
            <a:r>
              <a:rPr spc="-64" dirty="0"/>
              <a:t> </a:t>
            </a:r>
            <a:r>
              <a:rPr spc="-86" dirty="0"/>
              <a:t>Tesla</a:t>
            </a:r>
            <a:r>
              <a:rPr spc="-64" dirty="0"/>
              <a:t> </a:t>
            </a:r>
            <a:r>
              <a:rPr spc="-143" dirty="0"/>
              <a:t>is</a:t>
            </a:r>
            <a:r>
              <a:rPr spc="-90" dirty="0"/>
              <a:t> </a:t>
            </a:r>
            <a:r>
              <a:rPr dirty="0"/>
              <a:t>facing</a:t>
            </a:r>
            <a:r>
              <a:rPr spc="-75" dirty="0"/>
              <a:t> </a:t>
            </a:r>
            <a:r>
              <a:rPr spc="-8" dirty="0"/>
              <a:t>challenges </a:t>
            </a:r>
            <a:r>
              <a:rPr dirty="0"/>
              <a:t>due</a:t>
            </a:r>
            <a:r>
              <a:rPr spc="-53" dirty="0"/>
              <a:t> </a:t>
            </a:r>
            <a:r>
              <a:rPr spc="-8" dirty="0"/>
              <a:t>to</a:t>
            </a:r>
            <a:r>
              <a:rPr spc="-53" dirty="0"/>
              <a:t> </a:t>
            </a:r>
            <a:r>
              <a:rPr spc="-124" dirty="0"/>
              <a:t>its</a:t>
            </a:r>
            <a:r>
              <a:rPr spc="-68" dirty="0"/>
              <a:t> </a:t>
            </a:r>
            <a:r>
              <a:rPr dirty="0"/>
              <a:t>lack</a:t>
            </a:r>
            <a:r>
              <a:rPr spc="-68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86" dirty="0"/>
              <a:t>entry-</a:t>
            </a:r>
            <a:r>
              <a:rPr spc="-26" dirty="0"/>
              <a:t>level</a:t>
            </a:r>
            <a:r>
              <a:rPr spc="-49" dirty="0"/>
              <a:t> </a:t>
            </a:r>
            <a:r>
              <a:rPr spc="-26" dirty="0"/>
              <a:t>vehicles</a:t>
            </a:r>
            <a:r>
              <a:rPr spc="-68" dirty="0"/>
              <a:t> </a:t>
            </a:r>
            <a:r>
              <a:rPr spc="45" dirty="0"/>
              <a:t>and</a:t>
            </a:r>
            <a:r>
              <a:rPr spc="-56" dirty="0"/>
              <a:t> </a:t>
            </a:r>
            <a:r>
              <a:rPr dirty="0"/>
              <a:t>aging</a:t>
            </a:r>
            <a:r>
              <a:rPr spc="-64" dirty="0"/>
              <a:t> </a:t>
            </a:r>
            <a:r>
              <a:rPr dirty="0"/>
              <a:t>product</a:t>
            </a:r>
            <a:r>
              <a:rPr spc="-53" dirty="0"/>
              <a:t> </a:t>
            </a:r>
            <a:r>
              <a:rPr spc="-41" dirty="0"/>
              <a:t>lineup,</a:t>
            </a:r>
            <a:r>
              <a:rPr spc="-64" dirty="0"/>
              <a:t> </a:t>
            </a:r>
            <a:r>
              <a:rPr dirty="0"/>
              <a:t>leading</a:t>
            </a:r>
            <a:r>
              <a:rPr spc="-64" dirty="0"/>
              <a:t> </a:t>
            </a:r>
            <a:r>
              <a:rPr spc="-19" dirty="0"/>
              <a:t>to </a:t>
            </a:r>
            <a:r>
              <a:rPr spc="-8" dirty="0"/>
              <a:t>declining</a:t>
            </a:r>
            <a:r>
              <a:rPr spc="-105" dirty="0"/>
              <a:t> </a:t>
            </a:r>
            <a:r>
              <a:rPr spc="41" dirty="0"/>
              <a:t>demand</a:t>
            </a:r>
            <a:r>
              <a:rPr spc="-75" dirty="0"/>
              <a:t> </a:t>
            </a:r>
            <a:r>
              <a:rPr spc="45" dirty="0"/>
              <a:t>and</a:t>
            </a:r>
            <a:r>
              <a:rPr spc="-83" dirty="0"/>
              <a:t> </a:t>
            </a:r>
            <a:r>
              <a:rPr dirty="0"/>
              <a:t>increased</a:t>
            </a:r>
            <a:r>
              <a:rPr spc="-75" dirty="0"/>
              <a:t> </a:t>
            </a:r>
            <a:r>
              <a:rPr spc="-8" dirty="0"/>
              <a:t>competition</a:t>
            </a:r>
            <a:r>
              <a:rPr spc="-101" dirty="0"/>
              <a:t> </a:t>
            </a:r>
            <a:r>
              <a:rPr spc="-56" dirty="0"/>
              <a:t>from</a:t>
            </a:r>
            <a:r>
              <a:rPr spc="-90" dirty="0"/>
              <a:t> </a:t>
            </a:r>
            <a:r>
              <a:rPr spc="-86" dirty="0"/>
              <a:t>rivals</a:t>
            </a:r>
            <a:r>
              <a:rPr spc="-113" dirty="0"/>
              <a:t> </a:t>
            </a:r>
            <a:r>
              <a:rPr spc="-68" dirty="0"/>
              <a:t>like</a:t>
            </a:r>
            <a:r>
              <a:rPr spc="-109" dirty="0"/>
              <a:t> </a:t>
            </a:r>
            <a:r>
              <a:rPr dirty="0"/>
              <a:t>China’s</a:t>
            </a:r>
            <a:r>
              <a:rPr spc="-86" dirty="0"/>
              <a:t> </a:t>
            </a:r>
            <a:r>
              <a:rPr spc="-23" dirty="0"/>
              <a:t>BYD.</a:t>
            </a:r>
            <a:endParaRPr sz="1088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449" y="1629309"/>
            <a:ext cx="5494973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8" dirty="0"/>
              <a:t>Regulations</a:t>
            </a:r>
            <a:r>
              <a:rPr spc="-180" dirty="0"/>
              <a:t> </a:t>
            </a:r>
            <a:r>
              <a:rPr dirty="0"/>
              <a:t>related</a:t>
            </a:r>
            <a:r>
              <a:rPr spc="-217" dirty="0"/>
              <a:t> </a:t>
            </a:r>
            <a:r>
              <a:rPr dirty="0"/>
              <a:t>to</a:t>
            </a:r>
            <a:r>
              <a:rPr spc="-199" dirty="0"/>
              <a:t> </a:t>
            </a:r>
            <a:r>
              <a:rPr spc="-113" dirty="0"/>
              <a:t>EV</a:t>
            </a:r>
            <a:r>
              <a:rPr spc="-203" dirty="0"/>
              <a:t> </a:t>
            </a:r>
            <a:r>
              <a:rPr spc="-139" dirty="0"/>
              <a:t>in</a:t>
            </a:r>
            <a:r>
              <a:rPr spc="-210" dirty="0"/>
              <a:t> </a:t>
            </a:r>
            <a:r>
              <a:rPr spc="-41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6480810" cy="19659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b="1" spc="-19" dirty="0">
                <a:solidFill>
                  <a:srgbClr val="404040"/>
                </a:solidFill>
                <a:latin typeface="Tahoma"/>
                <a:cs typeface="Tahoma"/>
              </a:rPr>
              <a:t>Central </a:t>
            </a:r>
            <a:r>
              <a:rPr sz="1350" b="1" spc="-56" dirty="0">
                <a:solidFill>
                  <a:srgbClr val="404040"/>
                </a:solidFill>
                <a:latin typeface="Tahoma"/>
                <a:cs typeface="Tahoma"/>
              </a:rPr>
              <a:t>Motor</a:t>
            </a:r>
            <a:r>
              <a:rPr sz="135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Vehicle</a:t>
            </a:r>
            <a:r>
              <a:rPr sz="1350" b="1" spc="-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75" dirty="0">
                <a:solidFill>
                  <a:srgbClr val="404040"/>
                </a:solidFill>
                <a:latin typeface="Tahoma"/>
                <a:cs typeface="Tahoma"/>
              </a:rPr>
              <a:t>Rules</a:t>
            </a:r>
            <a:r>
              <a:rPr sz="1350" b="1" spc="-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34" dirty="0">
                <a:solidFill>
                  <a:srgbClr val="404040"/>
                </a:solidFill>
                <a:latin typeface="Tahoma"/>
                <a:cs typeface="Tahoma"/>
              </a:rPr>
              <a:t>(CMVR),</a:t>
            </a:r>
            <a:r>
              <a:rPr sz="1350" b="1" spc="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116" dirty="0">
                <a:solidFill>
                  <a:srgbClr val="404040"/>
                </a:solidFill>
                <a:latin typeface="Tahoma"/>
                <a:cs typeface="Tahoma"/>
              </a:rPr>
              <a:t>1989:</a:t>
            </a:r>
            <a:r>
              <a:rPr sz="1350" b="1" spc="-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CMVR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set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out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minimum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technical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requirements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sold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in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India,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including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EVs.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CMVR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also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specify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safety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emission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standards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EVs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must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meet.</a:t>
            </a:r>
            <a:endParaRPr sz="1350">
              <a:latin typeface="Verdana"/>
              <a:cs typeface="Verdana"/>
            </a:endParaRPr>
          </a:p>
          <a:p>
            <a:pPr marL="266700" marR="93821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b="1" spc="-75" dirty="0">
                <a:solidFill>
                  <a:srgbClr val="404040"/>
                </a:solidFill>
                <a:latin typeface="Tahoma"/>
                <a:cs typeface="Tahoma"/>
              </a:rPr>
              <a:t>Faster</a:t>
            </a:r>
            <a:r>
              <a:rPr sz="135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15" dirty="0">
                <a:solidFill>
                  <a:srgbClr val="404040"/>
                </a:solidFill>
                <a:latin typeface="Tahoma"/>
                <a:cs typeface="Tahoma"/>
              </a:rPr>
              <a:t>Adoption</a:t>
            </a:r>
            <a:r>
              <a:rPr sz="135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350" b="1" spc="-38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34" dirty="0">
                <a:solidFill>
                  <a:srgbClr val="404040"/>
                </a:solidFill>
                <a:latin typeface="Tahoma"/>
                <a:cs typeface="Tahoma"/>
              </a:rPr>
              <a:t>Manufacturing</a:t>
            </a:r>
            <a:r>
              <a:rPr sz="1350" b="1" spc="-4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45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350" b="1" spc="-23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30" dirty="0">
                <a:solidFill>
                  <a:srgbClr val="404040"/>
                </a:solidFill>
                <a:latin typeface="Tahoma"/>
                <a:cs typeface="Tahoma"/>
              </a:rPr>
              <a:t>Electric</a:t>
            </a:r>
            <a:r>
              <a:rPr sz="1350" b="1" spc="-38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Vehicles</a:t>
            </a:r>
            <a:r>
              <a:rPr sz="1350" b="1" spc="-23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60" dirty="0">
                <a:solidFill>
                  <a:srgbClr val="404040"/>
                </a:solidFill>
                <a:latin typeface="Tahoma"/>
                <a:cs typeface="Tahoma"/>
              </a:rPr>
              <a:t>(FAME-</a:t>
            </a:r>
            <a:r>
              <a:rPr sz="1350" b="1" spc="-225" dirty="0">
                <a:solidFill>
                  <a:srgbClr val="404040"/>
                </a:solidFill>
                <a:latin typeface="Tahoma"/>
                <a:cs typeface="Tahoma"/>
              </a:rPr>
              <a:t>II)</a:t>
            </a:r>
            <a:r>
              <a:rPr sz="1350" b="1" spc="-19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8" dirty="0">
                <a:solidFill>
                  <a:srgbClr val="404040"/>
                </a:solidFill>
                <a:latin typeface="Tahoma"/>
                <a:cs typeface="Tahoma"/>
              </a:rPr>
              <a:t>scheme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: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FAME-</a:t>
            </a:r>
            <a:r>
              <a:rPr sz="1350" spc="-266" dirty="0">
                <a:solidFill>
                  <a:srgbClr val="404040"/>
                </a:solidFill>
                <a:latin typeface="Verdana"/>
                <a:cs typeface="Verdana"/>
              </a:rPr>
              <a:t>II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scheme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provides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incentives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both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EV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manufacturers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26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consumers.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manufacturers,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scheme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provides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subsidies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production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EVs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their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components.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consumers,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scheme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provides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subsidies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purchase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EVs.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FAME-</a:t>
            </a:r>
            <a:r>
              <a:rPr sz="1350" spc="-266" dirty="0">
                <a:solidFill>
                  <a:srgbClr val="404040"/>
                </a:solidFill>
                <a:latin typeface="Verdana"/>
                <a:cs typeface="Verdana"/>
              </a:rPr>
              <a:t>II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scheme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also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includes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provisions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development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infrastructure for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EVs.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449" y="1629309"/>
            <a:ext cx="5494973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68" dirty="0"/>
              <a:t>Regulations</a:t>
            </a:r>
            <a:r>
              <a:rPr spc="-180" dirty="0"/>
              <a:t> </a:t>
            </a:r>
            <a:r>
              <a:rPr dirty="0"/>
              <a:t>related</a:t>
            </a:r>
            <a:r>
              <a:rPr spc="-217" dirty="0"/>
              <a:t> </a:t>
            </a:r>
            <a:r>
              <a:rPr dirty="0"/>
              <a:t>to</a:t>
            </a:r>
            <a:r>
              <a:rPr spc="-199" dirty="0"/>
              <a:t> </a:t>
            </a:r>
            <a:r>
              <a:rPr spc="-113" dirty="0"/>
              <a:t>EV</a:t>
            </a:r>
            <a:r>
              <a:rPr spc="-203" dirty="0"/>
              <a:t> </a:t>
            </a:r>
            <a:r>
              <a:rPr spc="-139" dirty="0"/>
              <a:t>in</a:t>
            </a:r>
            <a:r>
              <a:rPr spc="-210" dirty="0"/>
              <a:t> </a:t>
            </a:r>
            <a:r>
              <a:rPr spc="-41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6470809" cy="19659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78104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b="1" spc="-53" dirty="0">
                <a:solidFill>
                  <a:srgbClr val="404040"/>
                </a:solidFill>
                <a:latin typeface="Tahoma"/>
                <a:cs typeface="Tahoma"/>
              </a:rPr>
              <a:t>Production</a:t>
            </a:r>
            <a:r>
              <a:rPr sz="135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49" dirty="0">
                <a:solidFill>
                  <a:srgbClr val="404040"/>
                </a:solidFill>
                <a:latin typeface="Tahoma"/>
                <a:cs typeface="Tahoma"/>
              </a:rPr>
              <a:t>Linked</a:t>
            </a:r>
            <a:r>
              <a:rPr sz="135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45" dirty="0">
                <a:solidFill>
                  <a:srgbClr val="404040"/>
                </a:solidFill>
                <a:latin typeface="Tahoma"/>
                <a:cs typeface="Tahoma"/>
              </a:rPr>
              <a:t>Incentive</a:t>
            </a:r>
            <a:r>
              <a:rPr sz="1350" b="1" spc="-1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169" dirty="0">
                <a:solidFill>
                  <a:srgbClr val="404040"/>
                </a:solidFill>
                <a:latin typeface="Tahoma"/>
                <a:cs typeface="Tahoma"/>
              </a:rPr>
              <a:t>(PLI)</a:t>
            </a:r>
            <a:r>
              <a:rPr sz="1350" b="1" spc="-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scheme</a:t>
            </a:r>
            <a:r>
              <a:rPr sz="1350" b="1" spc="-19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94" dirty="0">
                <a:solidFill>
                  <a:srgbClr val="404040"/>
                </a:solidFill>
                <a:latin typeface="Tahoma"/>
                <a:cs typeface="Tahoma"/>
              </a:rPr>
              <a:t>for</a:t>
            </a:r>
            <a:r>
              <a:rPr sz="135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83" dirty="0">
                <a:solidFill>
                  <a:srgbClr val="404040"/>
                </a:solidFill>
                <a:latin typeface="Tahoma"/>
                <a:cs typeface="Tahoma"/>
              </a:rPr>
              <a:t>EVs: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0" dirty="0">
                <a:solidFill>
                  <a:srgbClr val="404040"/>
                </a:solidFill>
                <a:latin typeface="Verdana"/>
                <a:cs typeface="Verdana"/>
              </a:rPr>
              <a:t>PLI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scheme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EVs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provides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financial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incentives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EV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manufacturers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invest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India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26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manufacture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EVs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their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components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domestically.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6" dirty="0">
                <a:solidFill>
                  <a:srgbClr val="404040"/>
                </a:solidFill>
                <a:latin typeface="Verdana"/>
                <a:cs typeface="Verdana"/>
              </a:rPr>
              <a:t>PLI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scheme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has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outlay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04040"/>
                </a:solidFill>
                <a:latin typeface="Verdana"/>
                <a:cs typeface="Verdana"/>
              </a:rPr>
              <a:t>INR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25,938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crore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period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04040"/>
                </a:solidFill>
                <a:latin typeface="Verdana"/>
                <a:cs typeface="Verdana"/>
              </a:rPr>
              <a:t>2021-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2028.</a:t>
            </a:r>
            <a:endParaRPr sz="1350">
              <a:latin typeface="Verdana"/>
              <a:cs typeface="Verdana"/>
            </a:endParaRPr>
          </a:p>
          <a:p>
            <a:pPr marL="266700" marR="3810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b="1" spc="-8" dirty="0">
                <a:solidFill>
                  <a:srgbClr val="404040"/>
                </a:solidFill>
                <a:latin typeface="Tahoma"/>
                <a:cs typeface="Tahoma"/>
              </a:rPr>
              <a:t>Charging</a:t>
            </a:r>
            <a:r>
              <a:rPr sz="1350" b="1" spc="-68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90" dirty="0">
                <a:solidFill>
                  <a:srgbClr val="404040"/>
                </a:solidFill>
                <a:latin typeface="Tahoma"/>
                <a:cs typeface="Tahoma"/>
              </a:rPr>
              <a:t>Infrastructure</a:t>
            </a:r>
            <a:r>
              <a:rPr sz="1350" b="1" spc="-56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94" dirty="0">
                <a:solidFill>
                  <a:srgbClr val="404040"/>
                </a:solidFill>
                <a:latin typeface="Tahoma"/>
                <a:cs typeface="Tahoma"/>
              </a:rPr>
              <a:t>for</a:t>
            </a:r>
            <a:r>
              <a:rPr sz="1350" b="1" spc="-30" dirty="0">
                <a:solidFill>
                  <a:srgbClr val="404040"/>
                </a:solidFill>
                <a:latin typeface="Tahoma"/>
                <a:cs typeface="Tahoma"/>
              </a:rPr>
              <a:t> Electric</a:t>
            </a:r>
            <a:r>
              <a:rPr sz="1350" b="1" spc="-26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ahoma"/>
                <a:cs typeface="Tahoma"/>
              </a:rPr>
              <a:t>Vehicles</a:t>
            </a:r>
            <a:r>
              <a:rPr sz="1350" b="1" spc="-26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19" dirty="0">
                <a:solidFill>
                  <a:srgbClr val="404040"/>
                </a:solidFill>
                <a:latin typeface="Tahoma"/>
                <a:cs typeface="Tahoma"/>
              </a:rPr>
              <a:t>Guidelines,</a:t>
            </a:r>
            <a:r>
              <a:rPr sz="1350" b="1" spc="-38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350" b="1" spc="-139" dirty="0">
                <a:solidFill>
                  <a:srgbClr val="404040"/>
                </a:solidFill>
                <a:latin typeface="Tahoma"/>
                <a:cs typeface="Tahoma"/>
              </a:rPr>
              <a:t>2022</a:t>
            </a:r>
            <a:r>
              <a:rPr sz="1350" spc="-139" dirty="0">
                <a:solidFill>
                  <a:srgbClr val="404040"/>
                </a:solidFill>
                <a:latin typeface="Verdana"/>
                <a:cs typeface="Verdana"/>
              </a:rPr>
              <a:t>: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Charging 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Infrastructure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Guidelines,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7" dirty="0">
                <a:solidFill>
                  <a:srgbClr val="404040"/>
                </a:solidFill>
                <a:latin typeface="Verdana"/>
                <a:cs typeface="Verdana"/>
              </a:rPr>
              <a:t>2022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provide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framework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for the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setting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up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operation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public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stations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India.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guidelines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also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specify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technical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standards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stations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must meet.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dirty="0"/>
              <a:t>Needs</a:t>
            </a:r>
            <a:r>
              <a:rPr spc="-195" dirty="0"/>
              <a:t> </a:t>
            </a:r>
            <a:r>
              <a:rPr spc="98" dirty="0"/>
              <a:t>and</a:t>
            </a:r>
            <a:r>
              <a:rPr spc="-195" dirty="0"/>
              <a:t> </a:t>
            </a:r>
            <a:r>
              <a:rPr spc="-34" dirty="0"/>
              <a:t>Importance</a:t>
            </a:r>
            <a:r>
              <a:rPr spc="-184" dirty="0"/>
              <a:t> </a:t>
            </a:r>
            <a:r>
              <a:rPr dirty="0"/>
              <a:t>of</a:t>
            </a:r>
            <a:r>
              <a:rPr spc="-195" dirty="0"/>
              <a:t> </a:t>
            </a:r>
            <a:r>
              <a:rPr spc="-8" dirty="0"/>
              <a:t>Electric Vehicle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736913"/>
            <a:ext cx="6453188" cy="2235994"/>
          </a:xfrm>
          <a:prstGeom prst="rect">
            <a:avLst/>
          </a:prstGeom>
        </p:spPr>
        <p:txBody>
          <a:bodyPr vert="horz" wrap="square" lIns="0" tIns="10429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821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cars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better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environment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Key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reduce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Carbon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footprint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&amp;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Urban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pollution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Runs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cheaper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Electricity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8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Fossil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fuels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diminishing</a:t>
            </a:r>
            <a:endParaRPr sz="1350">
              <a:latin typeface="Verdana"/>
              <a:cs typeface="Verdana"/>
            </a:endParaRPr>
          </a:p>
          <a:p>
            <a:pPr marL="266700" marR="3810" indent="-25717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Electrical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Energy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75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64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generated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renewable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sources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like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solar,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Hydro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etc.,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which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renews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continuously</a:t>
            </a:r>
            <a:endParaRPr sz="1350">
              <a:latin typeface="Verdana"/>
              <a:cs typeface="Verdana"/>
            </a:endParaRPr>
          </a:p>
          <a:p>
            <a:pPr marL="266700" marR="509111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Transportation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fuel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difficult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costly,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whereas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transportation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electricity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75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64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easily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done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through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T&amp;D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lines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dirty="0"/>
              <a:t>Needs</a:t>
            </a:r>
            <a:r>
              <a:rPr spc="-195" dirty="0"/>
              <a:t> </a:t>
            </a:r>
            <a:r>
              <a:rPr spc="98" dirty="0"/>
              <a:t>and</a:t>
            </a:r>
            <a:r>
              <a:rPr spc="-195" dirty="0"/>
              <a:t> </a:t>
            </a:r>
            <a:r>
              <a:rPr spc="-34" dirty="0"/>
              <a:t>Importance</a:t>
            </a:r>
            <a:r>
              <a:rPr spc="-184" dirty="0"/>
              <a:t> </a:t>
            </a:r>
            <a:r>
              <a:rPr dirty="0"/>
              <a:t>of</a:t>
            </a:r>
            <a:r>
              <a:rPr spc="-195" dirty="0"/>
              <a:t> </a:t>
            </a:r>
            <a:r>
              <a:rPr spc="-8" dirty="0"/>
              <a:t>Electric Vehicle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5868353" cy="7315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09086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Electricity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75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64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9" dirty="0">
                <a:solidFill>
                  <a:srgbClr val="404040"/>
                </a:solidFill>
                <a:latin typeface="Verdana"/>
                <a:cs typeface="Verdana"/>
              </a:rPr>
              <a:t>made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available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remote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areas,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through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line conductors,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where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 other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fuel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39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difficult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supply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Electrical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only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option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underground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transport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system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dirty="0"/>
              <a:t>Advantages</a:t>
            </a:r>
            <a:r>
              <a:rPr spc="-83" dirty="0"/>
              <a:t> </a:t>
            </a:r>
            <a:r>
              <a:rPr dirty="0"/>
              <a:t>of</a:t>
            </a:r>
            <a:r>
              <a:rPr spc="-79" dirty="0"/>
              <a:t> </a:t>
            </a:r>
            <a:r>
              <a:rPr spc="-56" dirty="0"/>
              <a:t>Electric</a:t>
            </a:r>
            <a:r>
              <a:rPr spc="-83" dirty="0"/>
              <a:t> </a:t>
            </a:r>
            <a:r>
              <a:rPr spc="-8" dirty="0"/>
              <a:t>Vehicles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736913"/>
            <a:ext cx="3999548" cy="2426970"/>
          </a:xfrm>
          <a:prstGeom prst="rect">
            <a:avLst/>
          </a:prstGeom>
        </p:spPr>
        <p:txBody>
          <a:bodyPr vert="horz" wrap="square" lIns="0" tIns="10429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821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Lower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running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costs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maintenance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cost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Zero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Tailpipe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Emissions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8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Tax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financial</a:t>
            </a:r>
            <a:r>
              <a:rPr sz="135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benefits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0"/>
              </a:spcBef>
              <a:tabLst>
                <a:tab pos="314325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Petrol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9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diesel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use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destroying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our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planet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easy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drive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quiet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8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Convenience</a:t>
            </a:r>
            <a:r>
              <a:rPr sz="1350" spc="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at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home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noise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pollution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dirty="0"/>
              <a:t>Advantages</a:t>
            </a:r>
            <a:r>
              <a:rPr spc="-83" dirty="0"/>
              <a:t> </a:t>
            </a:r>
            <a:r>
              <a:rPr dirty="0"/>
              <a:t>of</a:t>
            </a:r>
            <a:r>
              <a:rPr spc="-79" dirty="0"/>
              <a:t> </a:t>
            </a:r>
            <a:r>
              <a:rPr spc="-56" dirty="0"/>
              <a:t>Electric</a:t>
            </a:r>
            <a:r>
              <a:rPr spc="-83" dirty="0"/>
              <a:t> </a:t>
            </a:r>
            <a:r>
              <a:rPr spc="-8" dirty="0"/>
              <a:t>Vehicles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736913"/>
            <a:ext cx="6130290" cy="2125980"/>
          </a:xfrm>
          <a:prstGeom prst="rect">
            <a:avLst/>
          </a:prstGeom>
        </p:spPr>
        <p:txBody>
          <a:bodyPr vert="horz" wrap="square" lIns="0" tIns="10429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821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75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64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upgraded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24" dirty="0">
                <a:solidFill>
                  <a:srgbClr val="404040"/>
                </a:solidFill>
                <a:latin typeface="Verdana"/>
                <a:cs typeface="Verdana"/>
              </a:rPr>
              <a:t>just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like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your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phone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Deliver</a:t>
            </a:r>
            <a:r>
              <a:rPr sz="135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all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torque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immediately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EVs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quick</a:t>
            </a:r>
            <a:r>
              <a:rPr sz="1350" spc="-11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start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8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Better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overall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Performance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drivetrains’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60" dirty="0">
                <a:solidFill>
                  <a:srgbClr val="404040"/>
                </a:solidFill>
                <a:latin typeface="Verdana"/>
                <a:cs typeface="Verdana"/>
              </a:rPr>
              <a:t>compact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design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allows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increased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interior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26" dirty="0">
                <a:solidFill>
                  <a:srgbClr val="404040"/>
                </a:solidFill>
                <a:latin typeface="Verdana"/>
                <a:cs typeface="Verdana"/>
              </a:rPr>
              <a:t>space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Reduced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Dependence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Oil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8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Efficient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9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superior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Regenerative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braking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possible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450" y="1629309"/>
            <a:ext cx="5730716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26" dirty="0"/>
              <a:t>Disadvantages</a:t>
            </a:r>
            <a:r>
              <a:rPr spc="-161" dirty="0"/>
              <a:t> </a:t>
            </a:r>
            <a:r>
              <a:rPr dirty="0"/>
              <a:t>of</a:t>
            </a:r>
            <a:r>
              <a:rPr spc="-180" dirty="0"/>
              <a:t> </a:t>
            </a:r>
            <a:r>
              <a:rPr spc="-53" dirty="0"/>
              <a:t>Electric</a:t>
            </a:r>
            <a:r>
              <a:rPr spc="-184" dirty="0"/>
              <a:t> </a:t>
            </a:r>
            <a:r>
              <a:rPr spc="-8" dirty="0"/>
              <a:t>Vehicles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50" y="2736913"/>
            <a:ext cx="3909536" cy="2426970"/>
          </a:xfrm>
          <a:prstGeom prst="rect">
            <a:avLst/>
          </a:prstGeom>
        </p:spPr>
        <p:txBody>
          <a:bodyPr vert="horz" wrap="square" lIns="0" tIns="10429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821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Limited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Driving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Range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Life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9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Degradation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Infrastructure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Worries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8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Long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Charging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Times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Top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Speeds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More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Expensive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Buy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8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Limited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Model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Availability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Environmental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Impact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Production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56" dirty="0"/>
              <a:t>Electric</a:t>
            </a:r>
            <a:r>
              <a:rPr spc="-79" dirty="0"/>
              <a:t> </a:t>
            </a:r>
            <a:r>
              <a:rPr dirty="0"/>
              <a:t>Vehicle</a:t>
            </a:r>
            <a:r>
              <a:rPr spc="-79" dirty="0"/>
              <a:t> </a:t>
            </a:r>
            <a:r>
              <a:rPr spc="-135" dirty="0"/>
              <a:t>(EV)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831782"/>
            <a:ext cx="6369368" cy="6362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 algn="just">
              <a:lnSpc>
                <a:spcPct val="100000"/>
              </a:lnSpc>
              <a:spcBef>
                <a:spcPts val="75"/>
              </a:spcBef>
            </a:pPr>
            <a:r>
              <a:rPr sz="1088" spc="86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spc="124" dirty="0">
                <a:solidFill>
                  <a:srgbClr val="B31166"/>
                </a:solidFill>
                <a:latin typeface="Lucida Sans Unicode"/>
                <a:cs typeface="Lucida Sans Unicode"/>
              </a:rPr>
              <a:t> 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16" dirty="0">
                <a:solidFill>
                  <a:srgbClr val="404040"/>
                </a:solidFill>
                <a:latin typeface="Verdana"/>
                <a:cs typeface="Verdana"/>
              </a:rPr>
              <a:t>(EV)</a:t>
            </a:r>
            <a:r>
              <a:rPr sz="1350" spc="-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74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1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operates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motor,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instead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internal-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combustion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engine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generates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power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burning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mix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fuel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gases.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146" dirty="0"/>
              <a:t>Types</a:t>
            </a:r>
            <a:r>
              <a:rPr spc="-203" dirty="0"/>
              <a:t> </a:t>
            </a:r>
            <a:r>
              <a:rPr dirty="0"/>
              <a:t>of</a:t>
            </a:r>
            <a:r>
              <a:rPr spc="-188" dirty="0"/>
              <a:t> </a:t>
            </a:r>
            <a:r>
              <a:rPr spc="-221" dirty="0"/>
              <a:t>EVs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723498"/>
            <a:ext cx="6493669" cy="2488662"/>
          </a:xfrm>
          <a:prstGeom prst="rect">
            <a:avLst/>
          </a:prstGeom>
        </p:spPr>
        <p:txBody>
          <a:bodyPr vert="horz" wrap="square" lIns="0" tIns="117634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92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Hybrid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(HEV)</a:t>
            </a:r>
            <a:endParaRPr sz="1350">
              <a:latin typeface="Verdana"/>
              <a:cs typeface="Verdana"/>
            </a:endParaRPr>
          </a:p>
          <a:p>
            <a:pPr marL="567214" marR="3810" indent="-215265">
              <a:lnSpc>
                <a:spcPct val="100000"/>
              </a:lnSpc>
              <a:spcBef>
                <a:spcPts val="754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Hybrid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powered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internal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combustion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engine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one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more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motors,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which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uses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energy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stored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batteries.</a:t>
            </a:r>
            <a:endParaRPr sz="1200">
              <a:latin typeface="Verdana"/>
              <a:cs typeface="Verdana"/>
            </a:endParaRPr>
          </a:p>
          <a:p>
            <a:pPr marL="352425">
              <a:lnSpc>
                <a:spcPct val="100000"/>
              </a:lnSpc>
              <a:spcBef>
                <a:spcPts val="746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56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hybrid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cannot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4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plugged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charge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battery.</a:t>
            </a:r>
            <a:endParaRPr sz="1200">
              <a:latin typeface="Verdana"/>
              <a:cs typeface="Verdana"/>
            </a:endParaRPr>
          </a:p>
          <a:p>
            <a:pPr marL="567214" marR="610076" indent="-215265">
              <a:lnSpc>
                <a:spcPct val="100000"/>
              </a:lnSpc>
              <a:spcBef>
                <a:spcPts val="750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31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charged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through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regenerative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braking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internal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combustion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engine.</a:t>
            </a:r>
            <a:endParaRPr sz="1200">
              <a:latin typeface="Verdana"/>
              <a:cs typeface="Verdana"/>
            </a:endParaRPr>
          </a:p>
          <a:p>
            <a:pPr marL="352425">
              <a:lnSpc>
                <a:spcPct val="100000"/>
              </a:lnSpc>
              <a:spcBef>
                <a:spcPts val="754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131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regenerative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braking,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motor/generator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captures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energy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normally</a:t>
            </a:r>
            <a:endParaRPr sz="1200">
              <a:latin typeface="Verdana"/>
              <a:cs typeface="Verdana"/>
            </a:endParaRPr>
          </a:p>
          <a:p>
            <a:pPr marL="567214">
              <a:lnSpc>
                <a:spcPct val="100000"/>
              </a:lnSpc>
            </a:pP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lost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during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braking</a:t>
            </a:r>
            <a:endParaRPr sz="1200">
              <a:latin typeface="Verdana"/>
              <a:cs typeface="Verdana"/>
            </a:endParaRPr>
          </a:p>
          <a:p>
            <a:pPr marL="567214" marR="458153" indent="-215265">
              <a:lnSpc>
                <a:spcPct val="100000"/>
              </a:lnSpc>
              <a:spcBef>
                <a:spcPts val="750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extra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power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provided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motor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8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potentially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allow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56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smaller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engine.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pc="-188" dirty="0"/>
              <a:t>History</a:t>
            </a:r>
            <a:r>
              <a:rPr spc="-169" dirty="0"/>
              <a:t> </a:t>
            </a:r>
            <a:r>
              <a:rPr spc="98" dirty="0"/>
              <a:t>and</a:t>
            </a:r>
            <a:r>
              <a:rPr spc="-188" dirty="0"/>
              <a:t> </a:t>
            </a:r>
            <a:r>
              <a:rPr spc="-41" dirty="0"/>
              <a:t>evolution</a:t>
            </a:r>
            <a:r>
              <a:rPr spc="-165" dirty="0"/>
              <a:t> </a:t>
            </a:r>
            <a:r>
              <a:rPr dirty="0"/>
              <a:t>of</a:t>
            </a:r>
            <a:r>
              <a:rPr spc="-184" dirty="0"/>
              <a:t> </a:t>
            </a:r>
            <a:r>
              <a:rPr spc="-38" dirty="0"/>
              <a:t>Electric </a:t>
            </a:r>
            <a:r>
              <a:rPr spc="-8" dirty="0"/>
              <a:t>Vehicle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736913"/>
            <a:ext cx="6465094" cy="2564965"/>
          </a:xfrm>
          <a:prstGeom prst="rect">
            <a:avLst/>
          </a:prstGeom>
        </p:spPr>
        <p:txBody>
          <a:bodyPr vert="horz" wrap="square" lIns="0" tIns="10429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821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61" dirty="0">
                <a:solidFill>
                  <a:srgbClr val="404040"/>
                </a:solidFill>
                <a:latin typeface="Verdana"/>
                <a:cs typeface="Verdana"/>
              </a:rPr>
              <a:t>1970s: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Oil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crises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prompt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renewed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interest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vehicles.</a:t>
            </a:r>
            <a:endParaRPr sz="1350">
              <a:latin typeface="Verdana"/>
              <a:cs typeface="Verdana"/>
            </a:endParaRPr>
          </a:p>
          <a:p>
            <a:pPr marL="266700" marR="558641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Late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20th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Century: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Limited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performance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range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hamper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electric vehicles.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61" dirty="0">
                <a:solidFill>
                  <a:srgbClr val="404040"/>
                </a:solidFill>
                <a:latin typeface="Verdana"/>
                <a:cs typeface="Verdana"/>
              </a:rPr>
              <a:t>1990s: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Environmental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regulations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boost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development.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4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Late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61" dirty="0">
                <a:solidFill>
                  <a:srgbClr val="404040"/>
                </a:solidFill>
                <a:latin typeface="Verdana"/>
                <a:cs typeface="Verdana"/>
              </a:rPr>
              <a:t>1990s: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GM's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EV1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Toyota's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Prius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mark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advancements.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Early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31" dirty="0">
                <a:solidFill>
                  <a:srgbClr val="404040"/>
                </a:solidFill>
                <a:latin typeface="Verdana"/>
                <a:cs typeface="Verdana"/>
              </a:rPr>
              <a:t>21st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Century: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Tesla's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announcement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sparks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revival.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Late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6" dirty="0">
                <a:solidFill>
                  <a:srgbClr val="404040"/>
                </a:solidFill>
                <a:latin typeface="Verdana"/>
                <a:cs typeface="Verdana"/>
              </a:rPr>
              <a:t>2010: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Commercially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available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plug-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hybrids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all-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vehicles.</a:t>
            </a:r>
            <a:endParaRPr sz="1350">
              <a:latin typeface="Verdana"/>
              <a:cs typeface="Verdana"/>
            </a:endParaRPr>
          </a:p>
          <a:p>
            <a:pPr marL="266700" marR="1063943" indent="-257175">
              <a:lnSpc>
                <a:spcPct val="100000"/>
              </a:lnSpc>
              <a:spcBef>
                <a:spcPts val="758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Present: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Growing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popularity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infrastructure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development.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146" dirty="0"/>
              <a:t>Types</a:t>
            </a:r>
            <a:r>
              <a:rPr spc="-203" dirty="0"/>
              <a:t> </a:t>
            </a:r>
            <a:r>
              <a:rPr dirty="0"/>
              <a:t>of</a:t>
            </a:r>
            <a:r>
              <a:rPr spc="-188" dirty="0"/>
              <a:t> </a:t>
            </a:r>
            <a:r>
              <a:rPr spc="-221" dirty="0"/>
              <a:t>EVs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8349" y="2831783"/>
            <a:ext cx="5699760" cy="84629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3810" indent="-215265">
              <a:lnSpc>
                <a:spcPct val="100000"/>
              </a:lnSpc>
              <a:spcBef>
                <a:spcPts val="71"/>
              </a:spcBef>
              <a:tabLst>
                <a:tab pos="2243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8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also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power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auxiliary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loads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reduce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engine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idling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when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stopped.</a:t>
            </a:r>
            <a:endParaRPr sz="120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4"/>
              </a:spcBef>
              <a:tabLst>
                <a:tab pos="2243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Together,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 these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features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result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better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fuel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economy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without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sacrificing</a:t>
            </a:r>
            <a:endParaRPr sz="1200">
              <a:latin typeface="Verdana"/>
              <a:cs typeface="Verdana"/>
            </a:endParaRPr>
          </a:p>
          <a:p>
            <a:pPr marL="224314">
              <a:lnSpc>
                <a:spcPct val="100000"/>
              </a:lnSpc>
            </a:pP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performance.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146" dirty="0"/>
              <a:t>Types</a:t>
            </a:r>
            <a:r>
              <a:rPr spc="-203" dirty="0"/>
              <a:t> </a:t>
            </a:r>
            <a:r>
              <a:rPr dirty="0"/>
              <a:t>of</a:t>
            </a:r>
            <a:r>
              <a:rPr spc="-188" dirty="0"/>
              <a:t> </a:t>
            </a:r>
            <a:r>
              <a:rPr spc="-221" dirty="0"/>
              <a:t>EVs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723498"/>
            <a:ext cx="6487478" cy="1765935"/>
          </a:xfrm>
          <a:prstGeom prst="rect">
            <a:avLst/>
          </a:prstGeom>
        </p:spPr>
        <p:txBody>
          <a:bodyPr vert="horz" wrap="square" lIns="0" tIns="117634" rIns="0" bIns="0" rtlCol="0">
            <a:spAutoFit/>
          </a:bodyPr>
          <a:lstStyle/>
          <a:p>
            <a:pPr marL="9525" algn="just">
              <a:lnSpc>
                <a:spcPct val="100000"/>
              </a:lnSpc>
              <a:spcBef>
                <a:spcPts val="926"/>
              </a:spcBef>
            </a:pPr>
            <a:r>
              <a:rPr sz="1088" spc="86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spc="225" dirty="0">
                <a:solidFill>
                  <a:srgbClr val="B31166"/>
                </a:solidFill>
                <a:latin typeface="Lucida Sans Unicode"/>
                <a:cs typeface="Lucida Sans Unicode"/>
              </a:rPr>
              <a:t> 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Plug-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(PEV)</a:t>
            </a:r>
            <a:endParaRPr sz="1350">
              <a:latin typeface="Verdana"/>
              <a:cs typeface="Verdana"/>
            </a:endParaRPr>
          </a:p>
          <a:p>
            <a:pPr marL="567214" marR="3810" indent="-215265" algn="just">
              <a:lnSpc>
                <a:spcPct val="100000"/>
              </a:lnSpc>
              <a:spcBef>
                <a:spcPts val="754"/>
              </a:spcBef>
            </a:pPr>
            <a:r>
              <a:rPr sz="938" spc="101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spc="56" dirty="0">
                <a:solidFill>
                  <a:srgbClr val="B31166"/>
                </a:solidFill>
                <a:latin typeface="Lucida Sans Unicode"/>
                <a:cs typeface="Lucida Sans Unicode"/>
              </a:rPr>
              <a:t>  </a:t>
            </a:r>
            <a:r>
              <a:rPr sz="1200" spc="56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plug-</a:t>
            </a:r>
            <a:r>
              <a:rPr sz="1200" spc="-101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(PEV)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51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200" spc="14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any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motor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8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4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recharged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from any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external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source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electricity,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such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wall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sockets,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electricity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stored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Rechargeable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packs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drives.</a:t>
            </a:r>
            <a:endParaRPr sz="1200">
              <a:latin typeface="Verdana"/>
              <a:cs typeface="Verdana"/>
            </a:endParaRPr>
          </a:p>
          <a:p>
            <a:pPr marL="352425">
              <a:lnSpc>
                <a:spcPct val="100000"/>
              </a:lnSpc>
              <a:spcBef>
                <a:spcPts val="746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Plug-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8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further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categorized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into</a:t>
            </a:r>
            <a:endParaRPr sz="1200">
              <a:latin typeface="Verdana"/>
              <a:cs typeface="Verdana"/>
            </a:endParaRPr>
          </a:p>
          <a:p>
            <a:pPr marL="695325">
              <a:lnSpc>
                <a:spcPct val="100000"/>
              </a:lnSpc>
              <a:spcBef>
                <a:spcPts val="754"/>
              </a:spcBef>
            </a:pPr>
            <a:r>
              <a:rPr sz="825" spc="7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825" spc="60" dirty="0">
                <a:solidFill>
                  <a:srgbClr val="B31166"/>
                </a:solidFill>
                <a:latin typeface="Lucida Sans Unicode"/>
                <a:cs typeface="Lucida Sans Unicode"/>
              </a:rPr>
              <a:t>  </a:t>
            </a:r>
            <a:r>
              <a:rPr sz="1050" spc="-45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0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0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50" spc="-23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0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50" spc="-8" dirty="0">
                <a:solidFill>
                  <a:srgbClr val="404040"/>
                </a:solidFill>
                <a:latin typeface="Verdana"/>
                <a:cs typeface="Verdana"/>
              </a:rPr>
              <a:t>(BEVs)</a:t>
            </a:r>
            <a:endParaRPr sz="1050">
              <a:latin typeface="Verdana"/>
              <a:cs typeface="Verdana"/>
            </a:endParaRPr>
          </a:p>
          <a:p>
            <a:pPr marL="695325">
              <a:lnSpc>
                <a:spcPct val="100000"/>
              </a:lnSpc>
              <a:spcBef>
                <a:spcPts val="746"/>
              </a:spcBef>
            </a:pPr>
            <a:r>
              <a:rPr sz="825" spc="7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825" spc="71" dirty="0">
                <a:solidFill>
                  <a:srgbClr val="B31166"/>
                </a:solidFill>
                <a:latin typeface="Lucida Sans Unicode"/>
                <a:cs typeface="Lucida Sans Unicode"/>
              </a:rPr>
              <a:t>  </a:t>
            </a:r>
            <a:r>
              <a:rPr sz="1050" spc="-49" dirty="0">
                <a:solidFill>
                  <a:srgbClr val="404040"/>
                </a:solidFill>
                <a:latin typeface="Verdana"/>
                <a:cs typeface="Verdana"/>
              </a:rPr>
              <a:t>Plug-</a:t>
            </a:r>
            <a:r>
              <a:rPr sz="1050" spc="-6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0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50" spc="-41" dirty="0">
                <a:solidFill>
                  <a:srgbClr val="404040"/>
                </a:solidFill>
                <a:latin typeface="Verdana"/>
                <a:cs typeface="Verdana"/>
              </a:rPr>
              <a:t>Hybrid</a:t>
            </a:r>
            <a:r>
              <a:rPr sz="10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50" spc="-23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0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50" spc="-34" dirty="0">
                <a:solidFill>
                  <a:srgbClr val="404040"/>
                </a:solidFill>
                <a:latin typeface="Verdana"/>
                <a:cs typeface="Verdana"/>
              </a:rPr>
              <a:t>vehicles,</a:t>
            </a:r>
            <a:r>
              <a:rPr sz="10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50" spc="-8" dirty="0">
                <a:solidFill>
                  <a:srgbClr val="404040"/>
                </a:solidFill>
                <a:latin typeface="Verdana"/>
                <a:cs typeface="Verdana"/>
              </a:rPr>
              <a:t>(PHEVs)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146" dirty="0"/>
              <a:t>Types</a:t>
            </a:r>
            <a:r>
              <a:rPr spc="-203" dirty="0"/>
              <a:t> </a:t>
            </a:r>
            <a:r>
              <a:rPr dirty="0"/>
              <a:t>of</a:t>
            </a:r>
            <a:r>
              <a:rPr spc="-188" dirty="0"/>
              <a:t> </a:t>
            </a:r>
            <a:r>
              <a:rPr spc="-221" dirty="0"/>
              <a:t>EVs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723498"/>
            <a:ext cx="6494145" cy="2082165"/>
          </a:xfrm>
          <a:prstGeom prst="rect">
            <a:avLst/>
          </a:prstGeom>
        </p:spPr>
        <p:txBody>
          <a:bodyPr vert="horz" wrap="square" lIns="0" tIns="117634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92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Battery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endParaRPr sz="1350">
              <a:latin typeface="Verdana"/>
              <a:cs typeface="Verdana"/>
            </a:endParaRPr>
          </a:p>
          <a:p>
            <a:pPr marL="567214" marR="3810" indent="-215265">
              <a:lnSpc>
                <a:spcPct val="100000"/>
              </a:lnSpc>
              <a:spcBef>
                <a:spcPts val="754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56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9" dirty="0">
                <a:solidFill>
                  <a:srgbClr val="404040"/>
                </a:solidFill>
                <a:latin typeface="Verdana"/>
                <a:cs typeface="Verdana"/>
              </a:rPr>
              <a:t>(BEV),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pure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vehicle,</a:t>
            </a:r>
            <a:r>
              <a:rPr sz="120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only-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all-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9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type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(EV)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exclusively</a:t>
            </a:r>
            <a:r>
              <a:rPr sz="120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uses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chemical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energy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stored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rechargeable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packs,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secondary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source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propulsion.</a:t>
            </a:r>
            <a:endParaRPr sz="1200">
              <a:latin typeface="Verdana"/>
              <a:cs typeface="Verdana"/>
            </a:endParaRPr>
          </a:p>
          <a:p>
            <a:pPr marL="567214" marR="321469" indent="-215265">
              <a:lnSpc>
                <a:spcPct val="100000"/>
              </a:lnSpc>
              <a:spcBef>
                <a:spcPts val="746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1" dirty="0">
                <a:solidFill>
                  <a:srgbClr val="404040"/>
                </a:solidFill>
                <a:latin typeface="Verdana"/>
                <a:cs typeface="Verdana"/>
              </a:rPr>
              <a:t>(BEV)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thus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internal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combustion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engine,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fuel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cell,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fuel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tank.</a:t>
            </a:r>
            <a:endParaRPr sz="1200">
              <a:latin typeface="Verdana"/>
              <a:cs typeface="Verdana"/>
            </a:endParaRPr>
          </a:p>
          <a:p>
            <a:pPr marL="352425">
              <a:lnSpc>
                <a:spcPct val="100000"/>
              </a:lnSpc>
              <a:spcBef>
                <a:spcPts val="750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Some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broad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categories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9" dirty="0">
                <a:solidFill>
                  <a:srgbClr val="404040"/>
                </a:solidFill>
                <a:latin typeface="Verdana"/>
                <a:cs typeface="Verdana"/>
              </a:rPr>
              <a:t>come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under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98" dirty="0">
                <a:solidFill>
                  <a:srgbClr val="404040"/>
                </a:solidFill>
                <a:latin typeface="Verdana"/>
                <a:cs typeface="Verdana"/>
              </a:rPr>
              <a:t>this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category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endParaRPr sz="1200">
              <a:latin typeface="Verdana"/>
              <a:cs typeface="Verdana"/>
            </a:endParaRPr>
          </a:p>
          <a:p>
            <a:pPr marL="567214">
              <a:lnSpc>
                <a:spcPct val="100000"/>
              </a:lnSpc>
            </a:pP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trucks,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9" dirty="0">
                <a:solidFill>
                  <a:srgbClr val="404040"/>
                </a:solidFill>
                <a:latin typeface="Verdana"/>
                <a:cs typeface="Verdana"/>
              </a:rPr>
              <a:t>cars,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buses,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motorcycles,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bicycles,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forklift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etc.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3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146" dirty="0"/>
              <a:t>Types</a:t>
            </a:r>
            <a:r>
              <a:rPr spc="-203" dirty="0"/>
              <a:t> </a:t>
            </a:r>
            <a:r>
              <a:rPr dirty="0"/>
              <a:t>of</a:t>
            </a:r>
            <a:r>
              <a:rPr spc="-188" dirty="0"/>
              <a:t> </a:t>
            </a:r>
            <a:r>
              <a:rPr spc="-221" dirty="0"/>
              <a:t>EVs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49" y="2723498"/>
            <a:ext cx="6495574" cy="1621155"/>
          </a:xfrm>
          <a:prstGeom prst="rect">
            <a:avLst/>
          </a:prstGeom>
        </p:spPr>
        <p:txBody>
          <a:bodyPr vert="horz" wrap="square" lIns="0" tIns="117634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92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Plug-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Hybrid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(PHEV)</a:t>
            </a:r>
            <a:endParaRPr sz="1350">
              <a:latin typeface="Verdana"/>
              <a:cs typeface="Verdana"/>
            </a:endParaRPr>
          </a:p>
          <a:p>
            <a:pPr marL="567214" marR="3810" indent="-215265">
              <a:lnSpc>
                <a:spcPct val="100000"/>
              </a:lnSpc>
              <a:spcBef>
                <a:spcPts val="754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56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plug-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hybrid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(PHEV)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9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hybrid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20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whose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battery </a:t>
            </a:r>
            <a:r>
              <a:rPr sz="1200" spc="68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recharged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plugging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it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into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external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source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power,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9" dirty="0">
                <a:solidFill>
                  <a:srgbClr val="404040"/>
                </a:solidFill>
                <a:latin typeface="Verdana"/>
                <a:cs typeface="Verdana"/>
              </a:rPr>
              <a:t>as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well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9" dirty="0">
                <a:solidFill>
                  <a:srgbClr val="404040"/>
                </a:solidFill>
                <a:latin typeface="Verdana"/>
                <a:cs typeface="Verdana"/>
              </a:rPr>
              <a:t>its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on-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board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engine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generator.</a:t>
            </a:r>
            <a:endParaRPr sz="1200">
              <a:latin typeface="Verdana"/>
              <a:cs typeface="Verdana"/>
            </a:endParaRPr>
          </a:p>
          <a:p>
            <a:pPr marL="567214" marR="92392" indent="-215265">
              <a:lnSpc>
                <a:spcPct val="100000"/>
              </a:lnSpc>
              <a:spcBef>
                <a:spcPts val="746"/>
              </a:spcBef>
              <a:tabLst>
                <a:tab pos="567214" algn="l"/>
              </a:tabLst>
            </a:pPr>
            <a:r>
              <a:rPr sz="938" spc="64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93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200" spc="-30" dirty="0">
                <a:solidFill>
                  <a:srgbClr val="404040"/>
                </a:solidFill>
                <a:latin typeface="Verdana"/>
                <a:cs typeface="Verdana"/>
              </a:rPr>
              <a:t>Most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6" dirty="0">
                <a:solidFill>
                  <a:srgbClr val="404040"/>
                </a:solidFill>
                <a:latin typeface="Verdana"/>
                <a:cs typeface="Verdana"/>
              </a:rPr>
              <a:t>PHEVs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passenger</a:t>
            </a:r>
            <a:r>
              <a:rPr sz="120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Verdana"/>
                <a:cs typeface="Verdana"/>
              </a:rPr>
              <a:t>cars,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but</a:t>
            </a:r>
            <a:r>
              <a:rPr sz="12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8" dirty="0">
                <a:solidFill>
                  <a:srgbClr val="404040"/>
                </a:solidFill>
                <a:latin typeface="Verdana"/>
                <a:cs typeface="Verdana"/>
              </a:rPr>
              <a:t>there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also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PHEV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versions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commercial </a:t>
            </a:r>
            <a:r>
              <a:rPr sz="1200" spc="-23" dirty="0">
                <a:solidFill>
                  <a:srgbClr val="404040"/>
                </a:solidFill>
                <a:latin typeface="Verdana"/>
                <a:cs typeface="Verdana"/>
              </a:rPr>
              <a:t>vehicles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1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vans,</a:t>
            </a:r>
            <a:r>
              <a:rPr sz="120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1" dirty="0">
                <a:solidFill>
                  <a:srgbClr val="404040"/>
                </a:solidFill>
                <a:latin typeface="Verdana"/>
                <a:cs typeface="Verdana"/>
              </a:rPr>
              <a:t>military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34" dirty="0">
                <a:solidFill>
                  <a:srgbClr val="404040"/>
                </a:solidFill>
                <a:latin typeface="Verdana"/>
                <a:cs typeface="Verdana"/>
              </a:rPr>
              <a:t>vehicles,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04040"/>
                </a:solidFill>
                <a:latin typeface="Verdana"/>
                <a:cs typeface="Verdana"/>
              </a:rPr>
              <a:t>utility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79" dirty="0">
                <a:solidFill>
                  <a:srgbClr val="404040"/>
                </a:solidFill>
                <a:latin typeface="Verdana"/>
                <a:cs typeface="Verdana"/>
              </a:rPr>
              <a:t>trucks,</a:t>
            </a:r>
            <a:r>
              <a:rPr sz="120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83" dirty="0">
                <a:solidFill>
                  <a:srgbClr val="404040"/>
                </a:solidFill>
                <a:latin typeface="Verdana"/>
                <a:cs typeface="Verdana"/>
              </a:rPr>
              <a:t>trains,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26" dirty="0">
                <a:solidFill>
                  <a:srgbClr val="404040"/>
                </a:solidFill>
                <a:latin typeface="Verdana"/>
                <a:cs typeface="Verdana"/>
              </a:rPr>
              <a:t>motorcycles,</a:t>
            </a:r>
            <a:r>
              <a:rPr sz="120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3" dirty="0">
                <a:solidFill>
                  <a:srgbClr val="404040"/>
                </a:solidFill>
                <a:latin typeface="Verdana"/>
                <a:cs typeface="Verdana"/>
              </a:rPr>
              <a:t>buses</a:t>
            </a:r>
            <a:r>
              <a:rPr sz="120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19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200" spc="-8" dirty="0">
                <a:solidFill>
                  <a:srgbClr val="404040"/>
                </a:solidFill>
                <a:latin typeface="Verdana"/>
                <a:cs typeface="Verdana"/>
              </a:rPr>
              <a:t>mopeds.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96" y="1069847"/>
            <a:ext cx="8701659" cy="476631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67" y="1114425"/>
            <a:ext cx="8693658" cy="471716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448" y="1114425"/>
            <a:ext cx="8858250" cy="463486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3" y="1123569"/>
            <a:ext cx="8797671" cy="479945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38" y="1134998"/>
            <a:ext cx="8764524" cy="471030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pc="-105" dirty="0"/>
              <a:t>Safety</a:t>
            </a:r>
            <a:r>
              <a:rPr spc="-188" dirty="0"/>
              <a:t> </a:t>
            </a:r>
            <a:r>
              <a:rPr spc="-34" dirty="0"/>
              <a:t>precautions</a:t>
            </a:r>
            <a:r>
              <a:rPr spc="-184" dirty="0"/>
              <a:t> </a:t>
            </a:r>
            <a:r>
              <a:rPr spc="-75" dirty="0"/>
              <a:t>while</a:t>
            </a:r>
            <a:r>
              <a:rPr spc="-188" dirty="0"/>
              <a:t> </a:t>
            </a:r>
            <a:r>
              <a:rPr spc="-8" dirty="0"/>
              <a:t>handling </a:t>
            </a:r>
            <a:r>
              <a:rPr spc="-56" dirty="0"/>
              <a:t>Electric</a:t>
            </a:r>
            <a:r>
              <a:rPr spc="-143" dirty="0"/>
              <a:t> </a:t>
            </a:r>
            <a:r>
              <a:rPr spc="-8" dirty="0"/>
              <a:t>Vehicle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192881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pc="-90" dirty="0"/>
              <a:t>The</a:t>
            </a:r>
            <a:r>
              <a:rPr spc="-60" dirty="0"/>
              <a:t> </a:t>
            </a:r>
            <a:r>
              <a:rPr spc="-30" dirty="0"/>
              <a:t>high</a:t>
            </a:r>
            <a:r>
              <a:rPr spc="-83" dirty="0"/>
              <a:t> </a:t>
            </a:r>
            <a:r>
              <a:rPr dirty="0"/>
              <a:t>voltage</a:t>
            </a:r>
            <a:r>
              <a:rPr spc="-86" dirty="0"/>
              <a:t> </a:t>
            </a:r>
            <a:r>
              <a:rPr spc="-94" dirty="0"/>
              <a:t>system</a:t>
            </a:r>
            <a:r>
              <a:rPr spc="-49" dirty="0"/>
              <a:t> </a:t>
            </a:r>
            <a:r>
              <a:rPr spc="-15" dirty="0"/>
              <a:t>may</a:t>
            </a:r>
            <a:r>
              <a:rPr spc="-83" dirty="0"/>
              <a:t> </a:t>
            </a:r>
            <a:r>
              <a:rPr spc="-38" dirty="0"/>
              <a:t>remain</a:t>
            </a:r>
            <a:r>
              <a:rPr spc="-86" dirty="0"/>
              <a:t> </a:t>
            </a:r>
            <a:r>
              <a:rPr dirty="0"/>
              <a:t>powered</a:t>
            </a:r>
            <a:r>
              <a:rPr spc="-30" dirty="0"/>
              <a:t> </a:t>
            </a:r>
            <a:r>
              <a:rPr spc="-56" dirty="0"/>
              <a:t>for</a:t>
            </a:r>
            <a:r>
              <a:rPr spc="-79" dirty="0"/>
              <a:t> </a:t>
            </a:r>
            <a:r>
              <a:rPr dirty="0"/>
              <a:t>up</a:t>
            </a:r>
            <a:r>
              <a:rPr spc="-75" dirty="0"/>
              <a:t> </a:t>
            </a:r>
            <a:r>
              <a:rPr dirty="0"/>
              <a:t>to</a:t>
            </a:r>
            <a:r>
              <a:rPr spc="-64" dirty="0"/>
              <a:t> </a:t>
            </a:r>
            <a:r>
              <a:rPr spc="-127" dirty="0"/>
              <a:t>10</a:t>
            </a:r>
            <a:r>
              <a:rPr spc="-71" dirty="0"/>
              <a:t> </a:t>
            </a:r>
            <a:r>
              <a:rPr spc="-64" dirty="0"/>
              <a:t>minutes</a:t>
            </a:r>
            <a:r>
              <a:rPr spc="-68" dirty="0"/>
              <a:t> </a:t>
            </a:r>
            <a:r>
              <a:rPr spc="-8" dirty="0"/>
              <a:t>after </a:t>
            </a:r>
            <a:r>
              <a:rPr dirty="0"/>
              <a:t>being</a:t>
            </a:r>
            <a:r>
              <a:rPr spc="-71" dirty="0"/>
              <a:t> </a:t>
            </a:r>
            <a:r>
              <a:rPr spc="-19" dirty="0"/>
              <a:t>disabled.</a:t>
            </a:r>
            <a:r>
              <a:rPr spc="-83" dirty="0"/>
              <a:t> </a:t>
            </a:r>
            <a:r>
              <a:rPr spc="-90" dirty="0"/>
              <a:t>The</a:t>
            </a:r>
            <a:r>
              <a:rPr spc="-53" dirty="0"/>
              <a:t> </a:t>
            </a:r>
            <a:r>
              <a:rPr dirty="0"/>
              <a:t>method</a:t>
            </a:r>
            <a:r>
              <a:rPr spc="-49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30" dirty="0"/>
              <a:t>disabling</a:t>
            </a:r>
            <a:r>
              <a:rPr spc="-86" dirty="0"/>
              <a:t> </a:t>
            </a:r>
            <a:r>
              <a:rPr spc="-19" dirty="0"/>
              <a:t>the</a:t>
            </a:r>
            <a:r>
              <a:rPr spc="-49" dirty="0"/>
              <a:t> </a:t>
            </a:r>
            <a:r>
              <a:rPr spc="-30" dirty="0"/>
              <a:t>high</a:t>
            </a:r>
            <a:r>
              <a:rPr spc="-83" dirty="0"/>
              <a:t> </a:t>
            </a:r>
            <a:r>
              <a:rPr dirty="0"/>
              <a:t>voltage</a:t>
            </a:r>
            <a:r>
              <a:rPr spc="-71" dirty="0"/>
              <a:t> </a:t>
            </a:r>
            <a:r>
              <a:rPr spc="-94" dirty="0"/>
              <a:t>system</a:t>
            </a:r>
            <a:r>
              <a:rPr spc="-45" dirty="0"/>
              <a:t> </a:t>
            </a:r>
            <a:r>
              <a:rPr spc="-19" dirty="0"/>
              <a:t>is manufacturer</a:t>
            </a:r>
            <a:r>
              <a:rPr spc="-60" dirty="0"/>
              <a:t> </a:t>
            </a:r>
            <a:r>
              <a:rPr spc="-8" dirty="0"/>
              <a:t>specific.</a:t>
            </a:r>
            <a:endParaRPr sz="1088">
              <a:latin typeface="Lucida Sans Unicode"/>
              <a:cs typeface="Lucida Sans Unicode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pc="-23" dirty="0"/>
              <a:t>Never</a:t>
            </a:r>
            <a:r>
              <a:rPr spc="-83" dirty="0"/>
              <a:t> </a:t>
            </a:r>
            <a:r>
              <a:rPr spc="-49" dirty="0"/>
              <a:t>assume</a:t>
            </a:r>
            <a:r>
              <a:rPr spc="-60" dirty="0"/>
              <a:t> </a:t>
            </a:r>
            <a:r>
              <a:rPr spc="-26" dirty="0"/>
              <a:t>that</a:t>
            </a:r>
            <a:r>
              <a:rPr spc="-68" dirty="0"/>
              <a:t> </a:t>
            </a:r>
            <a:r>
              <a:rPr spc="-15" dirty="0"/>
              <a:t>the</a:t>
            </a:r>
            <a:r>
              <a:rPr spc="-53" dirty="0"/>
              <a:t> </a:t>
            </a:r>
            <a:r>
              <a:rPr spc="-60" dirty="0"/>
              <a:t>EV</a:t>
            </a:r>
            <a:r>
              <a:rPr spc="-83" dirty="0"/>
              <a:t> </a:t>
            </a:r>
            <a:r>
              <a:rPr spc="-143" dirty="0"/>
              <a:t>is</a:t>
            </a:r>
            <a:r>
              <a:rPr spc="-101" dirty="0"/>
              <a:t> </a:t>
            </a:r>
            <a:r>
              <a:rPr dirty="0"/>
              <a:t>powered</a:t>
            </a:r>
            <a:r>
              <a:rPr spc="-38" dirty="0"/>
              <a:t> </a:t>
            </a:r>
            <a:r>
              <a:rPr dirty="0"/>
              <a:t>down</a:t>
            </a:r>
            <a:r>
              <a:rPr spc="-45" dirty="0"/>
              <a:t> </a:t>
            </a:r>
            <a:r>
              <a:rPr spc="34" dirty="0"/>
              <a:t>because</a:t>
            </a:r>
            <a:r>
              <a:rPr spc="-68" dirty="0"/>
              <a:t> </a:t>
            </a:r>
            <a:r>
              <a:rPr spc="-90" dirty="0"/>
              <a:t>it</a:t>
            </a:r>
            <a:r>
              <a:rPr spc="-94" dirty="0"/>
              <a:t> </a:t>
            </a:r>
            <a:r>
              <a:rPr spc="-143" dirty="0"/>
              <a:t>is</a:t>
            </a:r>
            <a:r>
              <a:rPr spc="-98" dirty="0"/>
              <a:t> </a:t>
            </a:r>
            <a:r>
              <a:rPr spc="-8" dirty="0"/>
              <a:t>silent.</a:t>
            </a:r>
            <a:endParaRPr sz="1088">
              <a:latin typeface="Lucida Sans Unicode"/>
              <a:cs typeface="Lucida Sans Unicode"/>
            </a:endParaRPr>
          </a:p>
          <a:p>
            <a:pPr marL="266700" marR="189547" indent="-25717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pc="-23" dirty="0"/>
              <a:t>Never</a:t>
            </a:r>
            <a:r>
              <a:rPr spc="-75" dirty="0"/>
              <a:t> </a:t>
            </a:r>
            <a:r>
              <a:rPr spc="-8" dirty="0"/>
              <a:t>touch,</a:t>
            </a:r>
            <a:r>
              <a:rPr spc="-45" dirty="0"/>
              <a:t> </a:t>
            </a:r>
            <a:r>
              <a:rPr dirty="0"/>
              <a:t>cut</a:t>
            </a:r>
            <a:r>
              <a:rPr spc="-71" dirty="0"/>
              <a:t> </a:t>
            </a:r>
            <a:r>
              <a:rPr spc="-56" dirty="0"/>
              <a:t>or</a:t>
            </a:r>
            <a:r>
              <a:rPr spc="-83" dirty="0"/>
              <a:t> </a:t>
            </a:r>
            <a:r>
              <a:rPr dirty="0"/>
              <a:t>open</a:t>
            </a:r>
            <a:r>
              <a:rPr spc="-64" dirty="0"/>
              <a:t> </a:t>
            </a:r>
            <a:r>
              <a:rPr dirty="0"/>
              <a:t>any</a:t>
            </a:r>
            <a:r>
              <a:rPr spc="-64" dirty="0"/>
              <a:t> </a:t>
            </a:r>
            <a:r>
              <a:rPr dirty="0"/>
              <a:t>orange</a:t>
            </a:r>
            <a:r>
              <a:rPr spc="-68" dirty="0"/>
              <a:t> </a:t>
            </a:r>
            <a:r>
              <a:rPr spc="-30" dirty="0"/>
              <a:t>high</a:t>
            </a:r>
            <a:r>
              <a:rPr spc="-83" dirty="0"/>
              <a:t> </a:t>
            </a:r>
            <a:r>
              <a:rPr dirty="0"/>
              <a:t>voltage</a:t>
            </a:r>
            <a:r>
              <a:rPr spc="-79" dirty="0"/>
              <a:t> </a:t>
            </a:r>
            <a:r>
              <a:rPr dirty="0"/>
              <a:t>power</a:t>
            </a:r>
            <a:r>
              <a:rPr spc="-45" dirty="0"/>
              <a:t> </a:t>
            </a:r>
            <a:r>
              <a:rPr spc="56" dirty="0"/>
              <a:t>cable</a:t>
            </a:r>
            <a:r>
              <a:rPr spc="-75" dirty="0"/>
              <a:t> </a:t>
            </a:r>
            <a:r>
              <a:rPr spc="-60" dirty="0"/>
              <a:t>or</a:t>
            </a:r>
            <a:r>
              <a:rPr spc="-79" dirty="0"/>
              <a:t> </a:t>
            </a:r>
            <a:r>
              <a:rPr spc="-15" dirty="0"/>
              <a:t>high </a:t>
            </a:r>
            <a:r>
              <a:rPr dirty="0"/>
              <a:t>voltage</a:t>
            </a:r>
            <a:r>
              <a:rPr spc="-94" dirty="0"/>
              <a:t> </a:t>
            </a:r>
            <a:r>
              <a:rPr dirty="0"/>
              <a:t>components</a:t>
            </a:r>
            <a:r>
              <a:rPr spc="-56" dirty="0"/>
              <a:t> </a:t>
            </a:r>
            <a:r>
              <a:rPr spc="-41" dirty="0"/>
              <a:t>without</a:t>
            </a:r>
            <a:r>
              <a:rPr spc="-49" dirty="0"/>
              <a:t> </a:t>
            </a:r>
            <a:r>
              <a:rPr spc="-30" dirty="0"/>
              <a:t>personal</a:t>
            </a:r>
            <a:r>
              <a:rPr spc="-60" dirty="0"/>
              <a:t> </a:t>
            </a:r>
            <a:r>
              <a:rPr spc="-8" dirty="0"/>
              <a:t>protective</a:t>
            </a:r>
            <a:r>
              <a:rPr spc="-86" dirty="0"/>
              <a:t> </a:t>
            </a:r>
            <a:r>
              <a:rPr spc="-8" dirty="0"/>
              <a:t>equipment.</a:t>
            </a:r>
            <a:endParaRPr sz="1088">
              <a:latin typeface="Lucida Sans Unicode"/>
              <a:cs typeface="Lucida Sans Unicode"/>
            </a:endParaRPr>
          </a:p>
          <a:p>
            <a:pPr marL="266700" marR="3810" indent="-257175">
              <a:lnSpc>
                <a:spcPct val="100000"/>
              </a:lnSpc>
              <a:spcBef>
                <a:spcPts val="754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Do</a:t>
            </a:r>
            <a:r>
              <a:rPr spc="-64" dirty="0"/>
              <a:t> </a:t>
            </a:r>
            <a:r>
              <a:rPr spc="-26" dirty="0"/>
              <a:t>not</a:t>
            </a:r>
            <a:r>
              <a:rPr spc="-64" dirty="0"/>
              <a:t> </a:t>
            </a:r>
            <a:r>
              <a:rPr dirty="0"/>
              <a:t>cause</a:t>
            </a:r>
            <a:r>
              <a:rPr spc="-49" dirty="0"/>
              <a:t> </a:t>
            </a:r>
            <a:r>
              <a:rPr dirty="0"/>
              <a:t>any</a:t>
            </a:r>
            <a:r>
              <a:rPr spc="-56" dirty="0"/>
              <a:t> </a:t>
            </a:r>
            <a:r>
              <a:rPr dirty="0"/>
              <a:t>impact</a:t>
            </a:r>
            <a:r>
              <a:rPr spc="-86" dirty="0"/>
              <a:t> </a:t>
            </a:r>
            <a:r>
              <a:rPr spc="-30" dirty="0"/>
              <a:t>that</a:t>
            </a:r>
            <a:r>
              <a:rPr spc="-41" dirty="0"/>
              <a:t> </a:t>
            </a:r>
            <a:r>
              <a:rPr dirty="0"/>
              <a:t>could</a:t>
            </a:r>
            <a:r>
              <a:rPr spc="-64" dirty="0"/>
              <a:t> </a:t>
            </a:r>
            <a:r>
              <a:rPr spc="-30" dirty="0"/>
              <a:t>potentially</a:t>
            </a:r>
            <a:r>
              <a:rPr spc="-60" dirty="0"/>
              <a:t> </a:t>
            </a:r>
            <a:r>
              <a:rPr spc="-86" dirty="0"/>
              <a:t>result</a:t>
            </a:r>
            <a:r>
              <a:rPr spc="-53" dirty="0"/>
              <a:t> </a:t>
            </a:r>
            <a:r>
              <a:rPr spc="-68" dirty="0"/>
              <a:t>in</a:t>
            </a:r>
            <a:r>
              <a:rPr spc="-83" dirty="0"/>
              <a:t> </a:t>
            </a:r>
            <a:r>
              <a:rPr dirty="0"/>
              <a:t>any</a:t>
            </a:r>
            <a:r>
              <a:rPr spc="-53" dirty="0"/>
              <a:t> </a:t>
            </a:r>
            <a:r>
              <a:rPr spc="34" dirty="0"/>
              <a:t>damage.</a:t>
            </a:r>
            <a:r>
              <a:rPr spc="-56" dirty="0"/>
              <a:t> </a:t>
            </a:r>
            <a:r>
              <a:rPr spc="-19" dirty="0"/>
              <a:t>The </a:t>
            </a:r>
            <a:r>
              <a:rPr spc="-23" dirty="0"/>
              <a:t>electrolyte</a:t>
            </a:r>
            <a:r>
              <a:rPr spc="-41" dirty="0"/>
              <a:t> </a:t>
            </a:r>
            <a:r>
              <a:rPr spc="-15" dirty="0"/>
              <a:t>may</a:t>
            </a:r>
            <a:r>
              <a:rPr spc="-83" dirty="0"/>
              <a:t> </a:t>
            </a:r>
            <a:r>
              <a:rPr spc="64" dirty="0"/>
              <a:t>be</a:t>
            </a:r>
            <a:r>
              <a:rPr spc="-64" dirty="0"/>
              <a:t> </a:t>
            </a:r>
            <a:r>
              <a:rPr spc="-8" dirty="0"/>
              <a:t>flammable</a:t>
            </a:r>
            <a:r>
              <a:rPr spc="-90" dirty="0"/>
              <a:t> </a:t>
            </a:r>
            <a:r>
              <a:rPr dirty="0"/>
              <a:t>and/or</a:t>
            </a:r>
            <a:r>
              <a:rPr spc="-68" dirty="0"/>
              <a:t> </a:t>
            </a:r>
            <a:r>
              <a:rPr spc="-26" dirty="0"/>
              <a:t>toxic</a:t>
            </a:r>
            <a:r>
              <a:rPr spc="-79" dirty="0"/>
              <a:t> </a:t>
            </a:r>
            <a:r>
              <a:rPr spc="45" dirty="0"/>
              <a:t>and</a:t>
            </a:r>
            <a:r>
              <a:rPr spc="-64" dirty="0"/>
              <a:t> </a:t>
            </a:r>
            <a:r>
              <a:rPr spc="75" dirty="0"/>
              <a:t>can</a:t>
            </a:r>
            <a:r>
              <a:rPr spc="-64" dirty="0"/>
              <a:t> </a:t>
            </a:r>
            <a:r>
              <a:rPr spc="64" dirty="0"/>
              <a:t>be</a:t>
            </a:r>
            <a:r>
              <a:rPr spc="-75" dirty="0"/>
              <a:t> </a:t>
            </a:r>
            <a:r>
              <a:rPr dirty="0"/>
              <a:t>damaging</a:t>
            </a:r>
            <a:r>
              <a:rPr spc="-75" dirty="0"/>
              <a:t> </a:t>
            </a:r>
            <a:r>
              <a:rPr spc="-19" dirty="0"/>
              <a:t>to </a:t>
            </a:r>
            <a:r>
              <a:rPr spc="-8" dirty="0"/>
              <a:t>human</a:t>
            </a:r>
            <a:r>
              <a:rPr spc="-105" dirty="0"/>
              <a:t> </a:t>
            </a:r>
            <a:r>
              <a:rPr spc="-8" dirty="0"/>
              <a:t>tissue.</a:t>
            </a:r>
            <a:endParaRPr sz="1088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88" y="1098422"/>
            <a:ext cx="8791956" cy="477431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450" y="2831782"/>
            <a:ext cx="6464141" cy="23469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50519" indent="-25717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Do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any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metal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objects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your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possession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while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working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battery.</a:t>
            </a:r>
            <a:endParaRPr sz="1350">
              <a:latin typeface="Verdana"/>
              <a:cs typeface="Verdana"/>
            </a:endParaRPr>
          </a:p>
          <a:p>
            <a:pPr marL="266700" marR="352425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Do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allow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open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flames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near,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apply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heat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EV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71" dirty="0">
                <a:solidFill>
                  <a:srgbClr val="404040"/>
                </a:solidFill>
                <a:latin typeface="Verdana"/>
                <a:cs typeface="Verdana"/>
              </a:rPr>
              <a:t>do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not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expose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high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temperature,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e.g.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long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period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direct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sunlight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Do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inhale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spray,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gas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aerosol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emitted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4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Avoid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contact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contents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skin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eyes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Wear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suitable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protective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clothing,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gloves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4" dirty="0">
                <a:solidFill>
                  <a:srgbClr val="404040"/>
                </a:solidFill>
                <a:latin typeface="Verdana"/>
                <a:cs typeface="Verdana"/>
              </a:rPr>
              <a:t>eye/face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protection</a:t>
            </a:r>
            <a:endParaRPr sz="1350">
              <a:latin typeface="Verdana"/>
              <a:cs typeface="Verdana"/>
            </a:endParaRPr>
          </a:p>
          <a:p>
            <a:pPr marL="266700" marR="3810" indent="-25717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46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case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accident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if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you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feel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unwell,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seek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medical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advice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immediately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(show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label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where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possible)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pc="-105" dirty="0"/>
              <a:t>Safety</a:t>
            </a:r>
            <a:r>
              <a:rPr spc="-188" dirty="0"/>
              <a:t> </a:t>
            </a:r>
            <a:r>
              <a:rPr spc="-34" dirty="0"/>
              <a:t>precautions</a:t>
            </a:r>
            <a:r>
              <a:rPr spc="-184" dirty="0"/>
              <a:t> </a:t>
            </a:r>
            <a:r>
              <a:rPr spc="-75" dirty="0"/>
              <a:t>while</a:t>
            </a:r>
            <a:r>
              <a:rPr spc="-188" dirty="0"/>
              <a:t> </a:t>
            </a:r>
            <a:r>
              <a:rPr spc="-8" dirty="0"/>
              <a:t>handling </a:t>
            </a:r>
            <a:r>
              <a:rPr spc="-56" dirty="0"/>
              <a:t>Electric</a:t>
            </a:r>
            <a:r>
              <a:rPr spc="-143" dirty="0"/>
              <a:t> </a:t>
            </a:r>
            <a:r>
              <a:rPr spc="-8" dirty="0"/>
              <a:t>Vehicle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449" y="2736913"/>
            <a:ext cx="6251734" cy="2441734"/>
          </a:xfrm>
          <a:prstGeom prst="rect">
            <a:avLst/>
          </a:prstGeom>
        </p:spPr>
        <p:txBody>
          <a:bodyPr vert="horz" wrap="square" lIns="0" tIns="10429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821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Only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isolate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dismantle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EV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systems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well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ventilated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areas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Avoid</a:t>
            </a:r>
            <a:r>
              <a:rPr sz="135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release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contents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environment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Always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refer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additional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instructions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may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71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given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vehicle</a:t>
            </a:r>
            <a:endParaRPr sz="135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4"/>
              </a:spcBef>
            </a:pP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manufacturer</a:t>
            </a:r>
            <a:endParaRPr sz="1350">
              <a:latin typeface="Verdana"/>
              <a:cs typeface="Verdana"/>
            </a:endParaRPr>
          </a:p>
          <a:p>
            <a:pPr marL="266700" marR="37148" indent="-257175">
              <a:lnSpc>
                <a:spcPct val="100000"/>
              </a:lnSpc>
              <a:spcBef>
                <a:spcPts val="754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61" dirty="0">
                <a:solidFill>
                  <a:srgbClr val="404040"/>
                </a:solidFill>
                <a:latin typeface="Verdana"/>
                <a:cs typeface="Verdana"/>
              </a:rPr>
              <a:t>If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battery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material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swallowed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person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conscious,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rinse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mouth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water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9" dirty="0">
                <a:solidFill>
                  <a:srgbClr val="404040"/>
                </a:solidFill>
                <a:latin typeface="Verdana"/>
                <a:cs typeface="Verdana"/>
              </a:rPr>
              <a:t>seek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medical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advice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immediately</a:t>
            </a:r>
            <a:endParaRPr sz="1350">
              <a:latin typeface="Verdana"/>
              <a:cs typeface="Verdana"/>
            </a:endParaRPr>
          </a:p>
          <a:p>
            <a:pPr marL="9525">
              <a:lnSpc>
                <a:spcPct val="100000"/>
              </a:lnSpc>
              <a:spcBef>
                <a:spcPts val="750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EV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404040"/>
                </a:solidFill>
                <a:latin typeface="Verdana"/>
                <a:cs typeface="Verdana"/>
              </a:rPr>
              <a:t>battery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heavy,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use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mechanical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assistance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during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manipulation</a:t>
            </a:r>
            <a:endParaRPr sz="1350">
              <a:latin typeface="Verdana"/>
              <a:cs typeface="Verdana"/>
            </a:endParaRPr>
          </a:p>
          <a:p>
            <a:pPr marL="266700" marR="267653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146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case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misuse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severe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60" dirty="0">
                <a:solidFill>
                  <a:srgbClr val="404040"/>
                </a:solidFill>
                <a:latin typeface="Verdana"/>
                <a:cs typeface="Verdana"/>
              </a:rPr>
              <a:t>damage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Lithium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Ion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1" dirty="0">
                <a:solidFill>
                  <a:srgbClr val="404040"/>
                </a:solidFill>
                <a:latin typeface="Verdana"/>
                <a:cs typeface="Verdana"/>
              </a:rPr>
              <a:t>batteries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34" dirty="0">
                <a:solidFill>
                  <a:srgbClr val="404040"/>
                </a:solidFill>
                <a:latin typeface="Verdana"/>
                <a:cs typeface="Verdana"/>
              </a:rPr>
              <a:t>there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3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350" spc="-9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7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potential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46" dirty="0">
                <a:solidFill>
                  <a:srgbClr val="404040"/>
                </a:solidFill>
                <a:latin typeface="Verdana"/>
                <a:cs typeface="Verdana"/>
              </a:rPr>
              <a:t>risk</a:t>
            </a:r>
            <a:r>
              <a:rPr sz="1350" spc="-11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heat,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fire</a:t>
            </a:r>
            <a:r>
              <a:rPr sz="135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degassing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pc="-105" dirty="0"/>
              <a:t>Safety</a:t>
            </a:r>
            <a:r>
              <a:rPr spc="-188" dirty="0"/>
              <a:t> </a:t>
            </a:r>
            <a:r>
              <a:rPr spc="-34" dirty="0"/>
              <a:t>precautions</a:t>
            </a:r>
            <a:r>
              <a:rPr spc="-184" dirty="0"/>
              <a:t> </a:t>
            </a:r>
            <a:r>
              <a:rPr spc="-75" dirty="0"/>
              <a:t>while</a:t>
            </a:r>
            <a:r>
              <a:rPr spc="-188" dirty="0"/>
              <a:t> </a:t>
            </a:r>
            <a:r>
              <a:rPr spc="-8" dirty="0"/>
              <a:t>handling </a:t>
            </a:r>
            <a:r>
              <a:rPr spc="-56" dirty="0"/>
              <a:t>Electric</a:t>
            </a:r>
            <a:r>
              <a:rPr spc="-143" dirty="0"/>
              <a:t> </a:t>
            </a:r>
            <a:r>
              <a:rPr spc="-8" dirty="0"/>
              <a:t>Vehicle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449" y="2831782"/>
            <a:ext cx="6375559" cy="13487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Components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 </a:t>
            </a:r>
            <a:r>
              <a:rPr sz="1350" spc="113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strong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magnetic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field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used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350" spc="-10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this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vehicle.</a:t>
            </a:r>
            <a:endParaRPr sz="1350">
              <a:latin typeface="Verdana"/>
              <a:cs typeface="Verdana"/>
            </a:endParaRPr>
          </a:p>
          <a:p>
            <a:pPr marL="266700" marR="3810">
              <a:lnSpc>
                <a:spcPct val="100000"/>
              </a:lnSpc>
            </a:pPr>
            <a:r>
              <a:rPr sz="1350" spc="-26" dirty="0">
                <a:solidFill>
                  <a:srgbClr val="404040"/>
                </a:solidFill>
                <a:latin typeface="Verdana"/>
                <a:cs typeface="Verdana"/>
              </a:rPr>
              <a:t>Operators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medical</a:t>
            </a:r>
            <a:r>
              <a:rPr sz="1350" spc="-7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electric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devices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such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pacemakers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must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not 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carry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out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EV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dismantling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strong</a:t>
            </a:r>
            <a:r>
              <a:rPr sz="1350" spc="-5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magnetic</a:t>
            </a:r>
            <a:r>
              <a:rPr sz="1350" spc="-6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fields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75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affect</a:t>
            </a:r>
            <a:r>
              <a:rPr sz="1350" spc="-6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38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function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35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4" dirty="0">
                <a:solidFill>
                  <a:srgbClr val="404040"/>
                </a:solidFill>
                <a:latin typeface="Verdana"/>
                <a:cs typeface="Verdana"/>
              </a:rPr>
              <a:t>device</a:t>
            </a:r>
            <a:endParaRPr sz="1350">
              <a:latin typeface="Verdana"/>
              <a:cs typeface="Verdana"/>
            </a:endParaRPr>
          </a:p>
          <a:p>
            <a:pPr marL="266700" marR="111919" indent="-257175">
              <a:lnSpc>
                <a:spcPct val="100000"/>
              </a:lnSpc>
              <a:spcBef>
                <a:spcPts val="746"/>
              </a:spcBef>
              <a:tabLst>
                <a:tab pos="266224" algn="l"/>
              </a:tabLst>
            </a:pPr>
            <a:r>
              <a:rPr sz="1088" spc="49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088" dirty="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sz="1350" spc="-23" dirty="0">
                <a:solidFill>
                  <a:srgbClr val="404040"/>
                </a:solidFill>
                <a:latin typeface="Verdana"/>
                <a:cs typeface="Verdana"/>
              </a:rPr>
              <a:t>Never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connect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404040"/>
                </a:solidFill>
                <a:latin typeface="Verdana"/>
                <a:cs typeface="Verdana"/>
              </a:rPr>
              <a:t>positive</a:t>
            </a:r>
            <a:r>
              <a:rPr sz="1350" spc="-1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53" dirty="0">
                <a:solidFill>
                  <a:srgbClr val="404040"/>
                </a:solidFill>
                <a:latin typeface="Verdana"/>
                <a:cs typeface="Verdana"/>
              </a:rPr>
              <a:t>terminal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83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negative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404040"/>
                </a:solidFill>
                <a:latin typeface="Verdana"/>
                <a:cs typeface="Verdana"/>
              </a:rPr>
              <a:t>terminal,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never </a:t>
            </a:r>
            <a:r>
              <a:rPr sz="1350" spc="38" dirty="0">
                <a:solidFill>
                  <a:srgbClr val="404040"/>
                </a:solidFill>
                <a:latin typeface="Verdana"/>
                <a:cs typeface="Verdana"/>
              </a:rPr>
              <a:t>connect</a:t>
            </a:r>
            <a:r>
              <a:rPr sz="1350" spc="-7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35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cell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404040"/>
                </a:solidFill>
                <a:latin typeface="Verdana"/>
                <a:cs typeface="Verdana"/>
              </a:rPr>
              <a:t>casing</a:t>
            </a:r>
            <a:r>
              <a:rPr sz="1350" spc="-9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41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350" spc="-86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electrical</a:t>
            </a:r>
            <a:r>
              <a:rPr sz="135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Verdana"/>
                <a:cs typeface="Verdana"/>
              </a:rPr>
              <a:t>conductor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spc="-105" dirty="0"/>
              <a:t>Safety</a:t>
            </a:r>
            <a:r>
              <a:rPr spc="-188" dirty="0"/>
              <a:t> </a:t>
            </a:r>
            <a:r>
              <a:rPr spc="-34" dirty="0"/>
              <a:t>precautions</a:t>
            </a:r>
            <a:r>
              <a:rPr spc="-184" dirty="0"/>
              <a:t> </a:t>
            </a:r>
            <a:r>
              <a:rPr spc="-75" dirty="0"/>
              <a:t>while</a:t>
            </a:r>
            <a:r>
              <a:rPr spc="-188" dirty="0"/>
              <a:t> </a:t>
            </a:r>
            <a:r>
              <a:rPr spc="-8" dirty="0"/>
              <a:t>handling </a:t>
            </a:r>
            <a:r>
              <a:rPr spc="-56" dirty="0"/>
              <a:t>Electric</a:t>
            </a:r>
            <a:r>
              <a:rPr spc="-143" dirty="0"/>
              <a:t> </a:t>
            </a:r>
            <a:r>
              <a:rPr spc="-8" dirty="0"/>
              <a:t>Vehicle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65" y="1030985"/>
            <a:ext cx="8815959" cy="48886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92" y="1021842"/>
            <a:ext cx="9023985" cy="48771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53" y="972692"/>
            <a:ext cx="8939403" cy="49160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39" y="992124"/>
            <a:ext cx="8922258" cy="490346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53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Circuit</vt:lpstr>
      <vt:lpstr>Electrical Vehicle Technology </vt:lpstr>
      <vt:lpstr>1. Introduction to Electric Vehicles (EV)</vt:lpstr>
      <vt:lpstr>History and evolution of Electric Vehicle</vt:lpstr>
      <vt:lpstr>History and evolution of Electric Vehicle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Policies related to EV in India</vt:lpstr>
      <vt:lpstr>Policies related to EV in India</vt:lpstr>
      <vt:lpstr>Policies related to EV in India</vt:lpstr>
      <vt:lpstr>Policies related to EV in India</vt:lpstr>
      <vt:lpstr>Policies related to EV in India</vt:lpstr>
      <vt:lpstr>Policies related to EV in India</vt:lpstr>
      <vt:lpstr>Policies related to EV in India</vt:lpstr>
      <vt:lpstr>Policies related to EV in India</vt:lpstr>
      <vt:lpstr>Policies related to EV in India</vt:lpstr>
      <vt:lpstr>Policies related to EV in India</vt:lpstr>
      <vt:lpstr>Regulations related to EV in India</vt:lpstr>
      <vt:lpstr>Regulations related to EV in India</vt:lpstr>
      <vt:lpstr>Needs and Importance of Electric Vehicle</vt:lpstr>
      <vt:lpstr>Needs and Importance of Electric Vehicle</vt:lpstr>
      <vt:lpstr>Advantages of Electric Vehicles</vt:lpstr>
      <vt:lpstr>Advantages of Electric Vehicles</vt:lpstr>
      <vt:lpstr>Disadvantages of Electric Vehicles</vt:lpstr>
      <vt:lpstr>Electric Vehicle (EV)</vt:lpstr>
      <vt:lpstr>Types of EVs</vt:lpstr>
      <vt:lpstr>Types of EVs</vt:lpstr>
      <vt:lpstr>Types of EVs</vt:lpstr>
      <vt:lpstr>Types of EVs</vt:lpstr>
      <vt:lpstr>Types of EVs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precautions while handling Electric Vehicle</vt:lpstr>
      <vt:lpstr>Safety precautions while handling Electric Vehicle</vt:lpstr>
      <vt:lpstr>Safety precautions while handling Electric Vehicle</vt:lpstr>
      <vt:lpstr>Safety precautions while handling Electric Vehicle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Vehicle Technology </dc:title>
  <dc:creator>Ajit Singh</dc:creator>
  <cp:lastModifiedBy>jaideep panjeta</cp:lastModifiedBy>
  <cp:revision>1</cp:revision>
  <dcterms:created xsi:type="dcterms:W3CDTF">2025-08-11T14:32:47Z</dcterms:created>
  <dcterms:modified xsi:type="dcterms:W3CDTF">2025-08-11T14:42:20Z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2025-08-11T00:00:00Z</vt:filetime>
  </property>
  <property fmtid="{D5CDD505-2E9C-101B-9397-08002B2CF9AE}" pid="5" name="Producer">
    <vt:lpwstr>Microsoft® PowerPoint® 2019</vt:lpwstr>
  </property>
</Properties>
</file>