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9144000" cy="6858000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Gill Sans MT" pitchFamily="34" charset="0"/>
      <p:regular r:id="rId31"/>
      <p:bold r:id="rId32"/>
      <p:italic r:id="rId33"/>
      <p:boldItalic r:id="rId34"/>
    </p:embeddedFont>
    <p:embeddedFont>
      <p:font typeface="Wingdings 2" pitchFamily="18" charset="2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1956" y="-96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011D4-A98D-4593-A9A2-B8192056E476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EF577-AE59-49CD-A30A-0D1297FB1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EF577-AE59-49CD-A30A-0D1297FB15A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209800" y="3352800"/>
            <a:ext cx="524002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spc="-5" dirty="0"/>
              <a:t>Basics of Digital</a:t>
            </a:r>
            <a:r>
              <a:rPr sz="3600" b="1" spc="-65" dirty="0"/>
              <a:t> </a:t>
            </a:r>
            <a:r>
              <a:rPr sz="3600" b="1" spc="-10" dirty="0"/>
              <a:t>Electronics</a:t>
            </a:r>
            <a:endParaRPr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804" y="82296"/>
            <a:ext cx="4934712" cy="1219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644" y="227152"/>
            <a:ext cx="4229735" cy="6807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Number</a:t>
            </a:r>
            <a:r>
              <a:rPr spc="-50" dirty="0"/>
              <a:t> </a:t>
            </a:r>
            <a:r>
              <a:rPr spc="-5" dirty="0"/>
              <a:t>System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36650" y="1060450"/>
          <a:ext cx="7620000" cy="52771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0000"/>
                <a:gridCol w="1270000"/>
                <a:gridCol w="1266825"/>
                <a:gridCol w="1273175"/>
                <a:gridCol w="1273175"/>
                <a:gridCol w="1266825"/>
              </a:tblGrid>
              <a:tr h="858265">
                <a:tc rowSpan="2">
                  <a:txBody>
                    <a:bodyPr/>
                    <a:lstStyle/>
                    <a:p>
                      <a:pPr marL="2851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spc="-5" dirty="0">
                          <a:latin typeface="Gill Sans MT"/>
                          <a:cs typeface="Gill Sans MT"/>
                        </a:rPr>
                        <a:t>Number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  <a:p>
                      <a:pPr marL="344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5" dirty="0">
                          <a:latin typeface="Gill Sans MT"/>
                          <a:cs typeface="Gill Sans MT"/>
                        </a:rPr>
                        <a:t>System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spc="-5" dirty="0">
                          <a:latin typeface="Gill Sans MT"/>
                          <a:cs typeface="Gill Sans MT"/>
                        </a:rPr>
                        <a:t>Base or</a:t>
                      </a:r>
                      <a:r>
                        <a:rPr sz="16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5" dirty="0">
                          <a:latin typeface="Gill Sans MT"/>
                          <a:cs typeface="Gill Sans MT"/>
                        </a:rPr>
                        <a:t>radix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spc="-5" dirty="0">
                          <a:latin typeface="Gill Sans MT"/>
                          <a:cs typeface="Gill Sans MT"/>
                        </a:rPr>
                        <a:t>Symbols used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dirty="0">
                          <a:latin typeface="Gill Sans MT"/>
                          <a:cs typeface="Gill Sans MT"/>
                        </a:rPr>
                        <a:t>(d</a:t>
                      </a:r>
                      <a:r>
                        <a:rPr sz="1575" baseline="-21164" dirty="0">
                          <a:latin typeface="Gill Sans MT"/>
                          <a:cs typeface="Gill Sans MT"/>
                        </a:rPr>
                        <a:t>i </a:t>
                      </a:r>
                      <a:r>
                        <a:rPr sz="1600" spc="-5" dirty="0">
                          <a:latin typeface="Gill Sans MT"/>
                          <a:cs typeface="Gill Sans MT"/>
                        </a:rPr>
                        <a:t>or</a:t>
                      </a:r>
                      <a:r>
                        <a:rPr sz="1600" spc="-1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575" baseline="-21164" dirty="0">
                          <a:latin typeface="Gill Sans MT"/>
                          <a:cs typeface="Gill Sans MT"/>
                        </a:rPr>
                        <a:t>-f</a:t>
                      </a:r>
                      <a:r>
                        <a:rPr sz="1600" dirty="0">
                          <a:latin typeface="Gill Sans MT"/>
                          <a:cs typeface="Gill Sans MT"/>
                        </a:rPr>
                        <a:t>)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4710" marR="285115" indent="-5613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spc="-30" dirty="0">
                          <a:latin typeface="Gill Sans MT"/>
                          <a:cs typeface="Gill Sans MT"/>
                        </a:rPr>
                        <a:t>Weight </a:t>
                      </a:r>
                      <a:r>
                        <a:rPr sz="2000" dirty="0">
                          <a:latin typeface="Gill Sans MT"/>
                          <a:cs typeface="Gill Sans MT"/>
                        </a:rPr>
                        <a:t>assigned to  position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dirty="0">
                          <a:latin typeface="Gill Sans MT"/>
                          <a:cs typeface="Gill Sans MT"/>
                        </a:rPr>
                        <a:t>Example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241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>
                          <a:latin typeface="Gill Sans MT"/>
                          <a:cs typeface="Gill Sans MT"/>
                        </a:rPr>
                        <a:t>i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5" dirty="0">
                          <a:latin typeface="Gill Sans MT"/>
                          <a:cs typeface="Gill Sans MT"/>
                        </a:rPr>
                        <a:t>-f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2410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5" dirty="0">
                          <a:latin typeface="Gill Sans MT"/>
                          <a:cs typeface="Gill Sans MT"/>
                        </a:rPr>
                        <a:t>Binary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dirty="0">
                          <a:latin typeface="Gill Sans MT"/>
                          <a:cs typeface="Gill Sans MT"/>
                        </a:rPr>
                        <a:t>2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5" dirty="0">
                          <a:latin typeface="Gill Sans MT"/>
                          <a:cs typeface="Gill Sans MT"/>
                        </a:rPr>
                        <a:t>0,1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baseline="-17361" dirty="0">
                          <a:latin typeface="Gill Sans MT"/>
                          <a:cs typeface="Gill Sans MT"/>
                        </a:rPr>
                        <a:t>2</a:t>
                      </a:r>
                      <a:r>
                        <a:rPr sz="1050" dirty="0">
                          <a:latin typeface="Gill Sans MT"/>
                          <a:cs typeface="Gill Sans MT"/>
                        </a:rPr>
                        <a:t>i</a:t>
                      </a:r>
                      <a:endParaRPr sz="1050">
                        <a:latin typeface="Gill Sans MT"/>
                        <a:cs typeface="Gill Sans MT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baseline="-17361" dirty="0">
                          <a:latin typeface="Gill Sans MT"/>
                          <a:cs typeface="Gill Sans MT"/>
                        </a:rPr>
                        <a:t>2</a:t>
                      </a:r>
                      <a:r>
                        <a:rPr sz="1050" dirty="0">
                          <a:latin typeface="Gill Sans MT"/>
                          <a:cs typeface="Gill Sans MT"/>
                        </a:rPr>
                        <a:t>-f</a:t>
                      </a:r>
                      <a:endParaRPr sz="1050">
                        <a:latin typeface="Gill Sans MT"/>
                        <a:cs typeface="Gill Sans MT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5" dirty="0">
                          <a:latin typeface="Gill Sans MT"/>
                          <a:cs typeface="Gill Sans MT"/>
                        </a:rPr>
                        <a:t>10101.10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2410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5" dirty="0">
                          <a:latin typeface="Gill Sans MT"/>
                          <a:cs typeface="Gill Sans MT"/>
                        </a:rPr>
                        <a:t>Octal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dirty="0">
                          <a:latin typeface="Gill Sans MT"/>
                          <a:cs typeface="Gill Sans MT"/>
                        </a:rPr>
                        <a:t>8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5" dirty="0">
                          <a:latin typeface="Gill Sans MT"/>
                          <a:cs typeface="Gill Sans MT"/>
                        </a:rPr>
                        <a:t>0,1,2,3,4,5,6,7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baseline="-17361" dirty="0">
                          <a:latin typeface="Gill Sans MT"/>
                          <a:cs typeface="Gill Sans MT"/>
                        </a:rPr>
                        <a:t>8</a:t>
                      </a:r>
                      <a:r>
                        <a:rPr sz="1050" dirty="0">
                          <a:latin typeface="Gill Sans MT"/>
                          <a:cs typeface="Gill Sans MT"/>
                        </a:rPr>
                        <a:t>i</a:t>
                      </a:r>
                      <a:endParaRPr sz="1050">
                        <a:latin typeface="Gill Sans MT"/>
                        <a:cs typeface="Gill Sans MT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baseline="-17361" dirty="0">
                          <a:latin typeface="Gill Sans MT"/>
                          <a:cs typeface="Gill Sans MT"/>
                        </a:rPr>
                        <a:t>8</a:t>
                      </a:r>
                      <a:r>
                        <a:rPr sz="1050" dirty="0">
                          <a:latin typeface="Gill Sans MT"/>
                          <a:cs typeface="Gill Sans MT"/>
                        </a:rPr>
                        <a:t>-f</a:t>
                      </a:r>
                      <a:endParaRPr sz="1050">
                        <a:latin typeface="Gill Sans MT"/>
                        <a:cs typeface="Gill Sans MT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5" dirty="0">
                          <a:latin typeface="Gill Sans MT"/>
                          <a:cs typeface="Gill Sans MT"/>
                        </a:rPr>
                        <a:t>3547.25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493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5" dirty="0">
                          <a:latin typeface="Gill Sans MT"/>
                          <a:cs typeface="Gill Sans MT"/>
                        </a:rPr>
                        <a:t>Decimal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dirty="0">
                          <a:latin typeface="Gill Sans MT"/>
                          <a:cs typeface="Gill Sans MT"/>
                        </a:rPr>
                        <a:t>10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5" dirty="0">
                          <a:latin typeface="Gill Sans MT"/>
                          <a:cs typeface="Gill Sans MT"/>
                        </a:rPr>
                        <a:t>0,1,2,3,4,5,6,7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600" spc="-10" dirty="0">
                          <a:latin typeface="Gill Sans MT"/>
                          <a:cs typeface="Gill Sans MT"/>
                        </a:rPr>
                        <a:t>,8,9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dirty="0">
                          <a:latin typeface="Gill Sans MT"/>
                          <a:cs typeface="Gill Sans MT"/>
                        </a:rPr>
                        <a:t>10</a:t>
                      </a:r>
                      <a:r>
                        <a:rPr sz="1575" baseline="26455" dirty="0">
                          <a:latin typeface="Gill Sans MT"/>
                          <a:cs typeface="Gill Sans MT"/>
                        </a:rPr>
                        <a:t>i</a:t>
                      </a:r>
                      <a:endParaRPr sz="1575" baseline="26455">
                        <a:latin typeface="Gill Sans MT"/>
                        <a:cs typeface="Gill Sans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baseline="-17361" dirty="0">
                          <a:latin typeface="Gill Sans MT"/>
                          <a:cs typeface="Gill Sans MT"/>
                        </a:rPr>
                        <a:t>10</a:t>
                      </a:r>
                      <a:r>
                        <a:rPr sz="1050" dirty="0">
                          <a:latin typeface="Gill Sans MT"/>
                          <a:cs typeface="Gill Sans MT"/>
                        </a:rPr>
                        <a:t>-f</a:t>
                      </a:r>
                      <a:endParaRPr sz="1050">
                        <a:latin typeface="Gill Sans MT"/>
                        <a:cs typeface="Gill Sans MT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5" dirty="0">
                          <a:latin typeface="Gill Sans MT"/>
                          <a:cs typeface="Gill Sans MT"/>
                        </a:rPr>
                        <a:t>974.27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0972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5" dirty="0">
                          <a:latin typeface="Gill Sans MT"/>
                          <a:cs typeface="Gill Sans MT"/>
                        </a:rPr>
                        <a:t>Hexadecimal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dirty="0">
                          <a:latin typeface="Gill Sans MT"/>
                          <a:cs typeface="Gill Sans MT"/>
                        </a:rPr>
                        <a:t>16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5" dirty="0">
                          <a:latin typeface="Gill Sans MT"/>
                          <a:cs typeface="Gill Sans MT"/>
                        </a:rPr>
                        <a:t>0,1,2,3,4,5,6,7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600" spc="-15" dirty="0">
                          <a:latin typeface="Gill Sans MT"/>
                          <a:cs typeface="Gill Sans MT"/>
                        </a:rPr>
                        <a:t>,8,9,A,B,C,D,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600" spc="-5" dirty="0">
                          <a:latin typeface="Gill Sans MT"/>
                          <a:cs typeface="Gill Sans MT"/>
                        </a:rPr>
                        <a:t>E,F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dirty="0">
                          <a:latin typeface="Gill Sans MT"/>
                          <a:cs typeface="Gill Sans MT"/>
                        </a:rPr>
                        <a:t>16</a:t>
                      </a:r>
                      <a:r>
                        <a:rPr sz="1575" baseline="26455" dirty="0">
                          <a:latin typeface="Gill Sans MT"/>
                          <a:cs typeface="Gill Sans MT"/>
                        </a:rPr>
                        <a:t>i</a:t>
                      </a:r>
                      <a:endParaRPr sz="1575" baseline="26455">
                        <a:latin typeface="Gill Sans MT"/>
                        <a:cs typeface="Gill Sans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baseline="-17361" dirty="0">
                          <a:latin typeface="Gill Sans MT"/>
                          <a:cs typeface="Gill Sans MT"/>
                        </a:rPr>
                        <a:t>16</a:t>
                      </a:r>
                      <a:r>
                        <a:rPr sz="1050" dirty="0">
                          <a:latin typeface="Gill Sans MT"/>
                          <a:cs typeface="Gill Sans MT"/>
                        </a:rPr>
                        <a:t>-f</a:t>
                      </a:r>
                      <a:endParaRPr sz="1050">
                        <a:latin typeface="Gill Sans MT"/>
                        <a:cs typeface="Gill Sans MT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20" dirty="0">
                          <a:latin typeface="Gill Sans MT"/>
                          <a:cs typeface="Gill Sans MT"/>
                        </a:rPr>
                        <a:t>FA9.46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804" y="65531"/>
            <a:ext cx="6083808" cy="1219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644" y="211277"/>
            <a:ext cx="5219700" cy="6807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Quantities/Counting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36650" y="908050"/>
          <a:ext cx="7543800" cy="53629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5950"/>
                <a:gridCol w="1885950"/>
                <a:gridCol w="1885950"/>
                <a:gridCol w="1885950"/>
              </a:tblGrid>
              <a:tr h="3154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Decimal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Binary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Octal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Hexadecimal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0000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154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0001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0010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154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0011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0100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154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0101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0110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154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0111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1000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1001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11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1010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15467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11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1011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B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1100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C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154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1101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1110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1111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F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391400" cy="68929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Number </a:t>
            </a:r>
            <a:r>
              <a:rPr spc="-5" dirty="0"/>
              <a:t>System</a:t>
            </a:r>
            <a:r>
              <a:rPr spc="20" dirty="0"/>
              <a:t> </a:t>
            </a:r>
            <a:r>
              <a:rPr spc="-25" dirty="0"/>
              <a:t>conversion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6540" y="1420114"/>
            <a:ext cx="7734934" cy="4577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310" indent="-283845">
              <a:lnSpc>
                <a:spcPts val="4095"/>
              </a:lnSpc>
              <a:buSzPct val="180000"/>
              <a:buFont typeface="Arial"/>
              <a:buChar char="•"/>
              <a:tabLst>
                <a:tab pos="321945" algn="l"/>
              </a:tabLst>
            </a:pPr>
            <a:r>
              <a:rPr sz="3000" spc="15" dirty="0">
                <a:latin typeface="Gill Sans MT"/>
                <a:cs typeface="Gill Sans MT"/>
              </a:rPr>
              <a:t>Binary </a:t>
            </a:r>
            <a:r>
              <a:rPr sz="3000" dirty="0">
                <a:latin typeface="Gill Sans MT"/>
                <a:cs typeface="Gill Sans MT"/>
              </a:rPr>
              <a:t>to</a:t>
            </a:r>
            <a:r>
              <a:rPr sz="3000" spc="-30" dirty="0">
                <a:latin typeface="Gill Sans MT"/>
                <a:cs typeface="Gill Sans MT"/>
              </a:rPr>
              <a:t> </a:t>
            </a:r>
            <a:r>
              <a:rPr sz="3000" dirty="0">
                <a:latin typeface="Gill Sans MT"/>
                <a:cs typeface="Gill Sans MT"/>
              </a:rPr>
              <a:t>decimal</a:t>
            </a:r>
            <a:endParaRPr sz="3000">
              <a:latin typeface="Gill Sans MT"/>
              <a:cs typeface="Gill Sans MT"/>
            </a:endParaRPr>
          </a:p>
          <a:p>
            <a:pPr marL="595630" lvl="1" indent="-238760">
              <a:lnSpc>
                <a:spcPts val="3035"/>
              </a:lnSpc>
              <a:buSzPct val="119230"/>
              <a:buFont typeface="Arial"/>
              <a:buChar char="•"/>
              <a:tabLst>
                <a:tab pos="596265" algn="l"/>
              </a:tabLst>
            </a:pPr>
            <a:r>
              <a:rPr sz="2600" dirty="0">
                <a:latin typeface="Gill Sans MT"/>
                <a:cs typeface="Gill Sans MT"/>
              </a:rPr>
              <a:t>Multiply each bit </a:t>
            </a:r>
            <a:r>
              <a:rPr sz="2600" spc="-10" dirty="0">
                <a:latin typeface="Gill Sans MT"/>
                <a:cs typeface="Gill Sans MT"/>
              </a:rPr>
              <a:t>by </a:t>
            </a:r>
            <a:r>
              <a:rPr sz="2600" spc="5" dirty="0">
                <a:latin typeface="Gill Sans MT"/>
                <a:cs typeface="Gill Sans MT"/>
              </a:rPr>
              <a:t>2</a:t>
            </a:r>
            <a:r>
              <a:rPr sz="2550" spc="7" baseline="26143" dirty="0">
                <a:latin typeface="Gill Sans MT"/>
                <a:cs typeface="Gill Sans MT"/>
              </a:rPr>
              <a:t>n</a:t>
            </a:r>
            <a:r>
              <a:rPr sz="2600" spc="5" dirty="0">
                <a:latin typeface="Gill Sans MT"/>
                <a:cs typeface="Gill Sans MT"/>
              </a:rPr>
              <a:t>,</a:t>
            </a:r>
            <a:r>
              <a:rPr sz="2600" spc="-58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n </a:t>
            </a:r>
            <a:r>
              <a:rPr sz="2600" spc="-5" dirty="0">
                <a:latin typeface="Gill Sans MT"/>
                <a:cs typeface="Gill Sans MT"/>
              </a:rPr>
              <a:t>is </a:t>
            </a:r>
            <a:r>
              <a:rPr sz="2600" dirty="0">
                <a:latin typeface="Gill Sans MT"/>
                <a:cs typeface="Gill Sans MT"/>
              </a:rPr>
              <a:t>the </a:t>
            </a:r>
            <a:r>
              <a:rPr sz="2600" spc="-5" dirty="0">
                <a:latin typeface="Gill Sans MT"/>
                <a:cs typeface="Gill Sans MT"/>
              </a:rPr>
              <a:t>“weight” </a:t>
            </a:r>
            <a:r>
              <a:rPr sz="2600" dirty="0">
                <a:latin typeface="Gill Sans MT"/>
                <a:cs typeface="Gill Sans MT"/>
              </a:rPr>
              <a:t>of the bit</a:t>
            </a:r>
            <a:endParaRPr sz="2600">
              <a:latin typeface="Gill Sans MT"/>
              <a:cs typeface="Gill Sans MT"/>
            </a:endParaRPr>
          </a:p>
          <a:p>
            <a:pPr marL="595630" marR="200025" lvl="1" indent="-238125">
              <a:lnSpc>
                <a:spcPts val="2810"/>
              </a:lnSpc>
              <a:spcBef>
                <a:spcPts val="640"/>
              </a:spcBef>
              <a:buSzPct val="119230"/>
              <a:buFont typeface="Arial"/>
              <a:buChar char="•"/>
              <a:tabLst>
                <a:tab pos="596265" algn="l"/>
              </a:tabLst>
            </a:pPr>
            <a:r>
              <a:rPr sz="2600" dirty="0">
                <a:latin typeface="Gill Sans MT"/>
                <a:cs typeface="Gill Sans MT"/>
              </a:rPr>
              <a:t>The </a:t>
            </a:r>
            <a:r>
              <a:rPr sz="2600" spc="-10" dirty="0">
                <a:latin typeface="Gill Sans MT"/>
                <a:cs typeface="Gill Sans MT"/>
              </a:rPr>
              <a:t>weight </a:t>
            </a:r>
            <a:r>
              <a:rPr sz="2600" spc="-5" dirty="0">
                <a:latin typeface="Gill Sans MT"/>
                <a:cs typeface="Gill Sans MT"/>
              </a:rPr>
              <a:t>is the </a:t>
            </a:r>
            <a:r>
              <a:rPr sz="2600" dirty="0">
                <a:latin typeface="Gill Sans MT"/>
                <a:cs typeface="Gill Sans MT"/>
              </a:rPr>
              <a:t>position of the bit, </a:t>
            </a:r>
            <a:r>
              <a:rPr sz="2600" spc="5" dirty="0">
                <a:latin typeface="Gill Sans MT"/>
                <a:cs typeface="Gill Sans MT"/>
              </a:rPr>
              <a:t>starting </a:t>
            </a:r>
            <a:r>
              <a:rPr sz="2600" spc="-15" dirty="0">
                <a:latin typeface="Gill Sans MT"/>
                <a:cs typeface="Gill Sans MT"/>
              </a:rPr>
              <a:t>from</a:t>
            </a:r>
            <a:r>
              <a:rPr sz="2600" spc="-28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0  on the</a:t>
            </a:r>
            <a:r>
              <a:rPr sz="2600" spc="-2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right</a:t>
            </a:r>
            <a:endParaRPr sz="2600">
              <a:latin typeface="Gill Sans MT"/>
              <a:cs typeface="Gill Sans MT"/>
            </a:endParaRPr>
          </a:p>
          <a:p>
            <a:pPr marL="38100" marR="5073015" lvl="1" indent="319405">
              <a:lnSpc>
                <a:spcPct val="107000"/>
              </a:lnSpc>
              <a:spcBef>
                <a:spcPts val="25"/>
              </a:spcBef>
              <a:buSzPct val="119230"/>
              <a:buFont typeface="Arial"/>
              <a:buChar char="•"/>
              <a:tabLst>
                <a:tab pos="596265" algn="l"/>
              </a:tabLst>
            </a:pPr>
            <a:r>
              <a:rPr sz="2600" spc="-5" dirty="0">
                <a:latin typeface="Gill Sans MT"/>
                <a:cs typeface="Gill Sans MT"/>
              </a:rPr>
              <a:t>Add </a:t>
            </a:r>
            <a:r>
              <a:rPr sz="2600" dirty="0">
                <a:latin typeface="Gill Sans MT"/>
                <a:cs typeface="Gill Sans MT"/>
              </a:rPr>
              <a:t>the</a:t>
            </a:r>
            <a:r>
              <a:rPr sz="2600" spc="-75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results  </a:t>
            </a:r>
            <a:r>
              <a:rPr sz="3000" dirty="0">
                <a:latin typeface="Gill Sans MT"/>
                <a:cs typeface="Gill Sans MT"/>
              </a:rPr>
              <a:t>Example  </a:t>
            </a:r>
            <a:r>
              <a:rPr sz="3000" spc="-5" dirty="0">
                <a:latin typeface="Gill Sans MT"/>
                <a:cs typeface="Gill Sans MT"/>
              </a:rPr>
              <a:t>(110101)</a:t>
            </a:r>
            <a:r>
              <a:rPr sz="3000" spc="-7" baseline="-20833" dirty="0">
                <a:latin typeface="Gill Sans MT"/>
                <a:cs typeface="Gill Sans MT"/>
              </a:rPr>
              <a:t>2 </a:t>
            </a:r>
            <a:r>
              <a:rPr sz="3000" dirty="0">
                <a:latin typeface="Gill Sans MT"/>
                <a:cs typeface="Gill Sans MT"/>
              </a:rPr>
              <a:t>= (</a:t>
            </a:r>
            <a:r>
              <a:rPr sz="3000" spc="-320" dirty="0">
                <a:latin typeface="Gill Sans MT"/>
                <a:cs typeface="Gill Sans MT"/>
              </a:rPr>
              <a:t> </a:t>
            </a:r>
            <a:r>
              <a:rPr sz="3000" dirty="0">
                <a:latin typeface="Gill Sans MT"/>
                <a:cs typeface="Gill Sans MT"/>
              </a:rPr>
              <a:t>)</a:t>
            </a:r>
            <a:r>
              <a:rPr sz="3000" baseline="-20833" dirty="0">
                <a:latin typeface="Gill Sans MT"/>
                <a:cs typeface="Gill Sans MT"/>
              </a:rPr>
              <a:t>10</a:t>
            </a:r>
            <a:endParaRPr sz="3000" baseline="-20833">
              <a:latin typeface="Gill Sans MT"/>
              <a:cs typeface="Gill Sans MT"/>
            </a:endParaRPr>
          </a:p>
          <a:p>
            <a:pPr marL="2058670">
              <a:lnSpc>
                <a:spcPct val="100000"/>
              </a:lnSpc>
              <a:spcBef>
                <a:spcPts val="240"/>
              </a:spcBef>
            </a:pPr>
            <a:r>
              <a:rPr sz="3000" dirty="0">
                <a:latin typeface="Gill Sans MT"/>
                <a:cs typeface="Gill Sans MT"/>
              </a:rPr>
              <a:t>=</a:t>
            </a:r>
            <a:r>
              <a:rPr sz="3000" spc="-60" dirty="0">
                <a:latin typeface="Gill Sans MT"/>
                <a:cs typeface="Gill Sans MT"/>
              </a:rPr>
              <a:t> </a:t>
            </a:r>
            <a:r>
              <a:rPr sz="3000" dirty="0">
                <a:latin typeface="Gill Sans MT"/>
                <a:cs typeface="Gill Sans MT"/>
              </a:rPr>
              <a:t>1x2</a:t>
            </a:r>
            <a:r>
              <a:rPr sz="3000" baseline="25000" dirty="0">
                <a:latin typeface="Gill Sans MT"/>
                <a:cs typeface="Gill Sans MT"/>
              </a:rPr>
              <a:t>5</a:t>
            </a:r>
            <a:r>
              <a:rPr sz="3000" dirty="0">
                <a:latin typeface="Gill Sans MT"/>
                <a:cs typeface="Gill Sans MT"/>
              </a:rPr>
              <a:t>+1x2</a:t>
            </a:r>
            <a:r>
              <a:rPr sz="3000" baseline="25000" dirty="0">
                <a:latin typeface="Gill Sans MT"/>
                <a:cs typeface="Gill Sans MT"/>
              </a:rPr>
              <a:t>4</a:t>
            </a:r>
            <a:r>
              <a:rPr sz="3000" dirty="0">
                <a:latin typeface="Gill Sans MT"/>
                <a:cs typeface="Gill Sans MT"/>
              </a:rPr>
              <a:t>+0x2</a:t>
            </a:r>
            <a:r>
              <a:rPr sz="3000" baseline="25000" dirty="0">
                <a:latin typeface="Gill Sans MT"/>
                <a:cs typeface="Gill Sans MT"/>
              </a:rPr>
              <a:t>3</a:t>
            </a:r>
            <a:r>
              <a:rPr sz="3000" dirty="0">
                <a:latin typeface="Gill Sans MT"/>
                <a:cs typeface="Gill Sans MT"/>
              </a:rPr>
              <a:t>+1x2</a:t>
            </a:r>
            <a:r>
              <a:rPr sz="3000" baseline="25000" dirty="0">
                <a:latin typeface="Gill Sans MT"/>
                <a:cs typeface="Gill Sans MT"/>
              </a:rPr>
              <a:t>2</a:t>
            </a:r>
            <a:r>
              <a:rPr sz="3000" dirty="0">
                <a:latin typeface="Gill Sans MT"/>
                <a:cs typeface="Gill Sans MT"/>
              </a:rPr>
              <a:t>+0x2</a:t>
            </a:r>
            <a:r>
              <a:rPr sz="3000" baseline="25000" dirty="0">
                <a:latin typeface="Gill Sans MT"/>
                <a:cs typeface="Gill Sans MT"/>
              </a:rPr>
              <a:t>1</a:t>
            </a:r>
            <a:r>
              <a:rPr sz="3000" dirty="0">
                <a:latin typeface="Gill Sans MT"/>
                <a:cs typeface="Gill Sans MT"/>
              </a:rPr>
              <a:t>+1x2</a:t>
            </a:r>
            <a:r>
              <a:rPr sz="3000" baseline="25000" dirty="0">
                <a:latin typeface="Gill Sans MT"/>
                <a:cs typeface="Gill Sans MT"/>
              </a:rPr>
              <a:t>0</a:t>
            </a:r>
            <a:endParaRPr sz="3000" baseline="25000">
              <a:latin typeface="Gill Sans MT"/>
              <a:cs typeface="Gill Sans MT"/>
            </a:endParaRPr>
          </a:p>
          <a:p>
            <a:pPr marL="2058670">
              <a:lnSpc>
                <a:spcPct val="100000"/>
              </a:lnSpc>
              <a:spcBef>
                <a:spcPts val="240"/>
              </a:spcBef>
            </a:pPr>
            <a:r>
              <a:rPr sz="3000" dirty="0">
                <a:latin typeface="Gill Sans MT"/>
                <a:cs typeface="Gill Sans MT"/>
              </a:rPr>
              <a:t>=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dirty="0">
                <a:latin typeface="Gill Sans MT"/>
                <a:cs typeface="Gill Sans MT"/>
              </a:rPr>
              <a:t>32+16+0+4+0+1</a:t>
            </a:r>
            <a:endParaRPr sz="3000">
              <a:latin typeface="Gill Sans MT"/>
              <a:cs typeface="Gill Sans MT"/>
            </a:endParaRPr>
          </a:p>
          <a:p>
            <a:pPr marL="2058670">
              <a:lnSpc>
                <a:spcPct val="100000"/>
              </a:lnSpc>
              <a:spcBef>
                <a:spcPts val="244"/>
              </a:spcBef>
            </a:pPr>
            <a:r>
              <a:rPr sz="3000" dirty="0">
                <a:latin typeface="Gill Sans MT"/>
                <a:cs typeface="Gill Sans MT"/>
              </a:rPr>
              <a:t>=</a:t>
            </a:r>
            <a:r>
              <a:rPr sz="3000" spc="-5" dirty="0">
                <a:latin typeface="Gill Sans MT"/>
                <a:cs typeface="Gill Sans MT"/>
              </a:rPr>
              <a:t> </a:t>
            </a:r>
            <a:r>
              <a:rPr sz="3000" dirty="0">
                <a:latin typeface="Gill Sans MT"/>
                <a:cs typeface="Gill Sans MT"/>
              </a:rPr>
              <a:t>(53)</a:t>
            </a:r>
            <a:r>
              <a:rPr sz="3000" baseline="-20833" dirty="0">
                <a:latin typeface="Gill Sans MT"/>
                <a:cs typeface="Gill Sans MT"/>
              </a:rPr>
              <a:t>10</a:t>
            </a:r>
            <a:endParaRPr sz="3000" baseline="-20833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Number </a:t>
            </a:r>
            <a:r>
              <a:rPr spc="-5" dirty="0"/>
              <a:t>System</a:t>
            </a:r>
            <a:r>
              <a:rPr spc="20" dirty="0"/>
              <a:t> </a:t>
            </a:r>
            <a:r>
              <a:rPr spc="-25" dirty="0"/>
              <a:t>conversion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77340" y="1464386"/>
            <a:ext cx="6061075" cy="4340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6710" indent="-283845">
              <a:lnSpc>
                <a:spcPts val="4455"/>
              </a:lnSpc>
              <a:buSzPct val="179687"/>
              <a:buFont typeface="Arial"/>
              <a:buChar char="•"/>
              <a:tabLst>
                <a:tab pos="347345" algn="l"/>
              </a:tabLst>
            </a:pPr>
            <a:r>
              <a:rPr sz="3200" spc="15" dirty="0">
                <a:latin typeface="Gill Sans MT"/>
                <a:cs typeface="Gill Sans MT"/>
              </a:rPr>
              <a:t>Binary </a:t>
            </a:r>
            <a:r>
              <a:rPr sz="3200" dirty="0">
                <a:latin typeface="Gill Sans MT"/>
                <a:cs typeface="Gill Sans MT"/>
              </a:rPr>
              <a:t>to</a:t>
            </a:r>
            <a:r>
              <a:rPr sz="3200" spc="-8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octal</a:t>
            </a:r>
            <a:endParaRPr sz="3200">
              <a:latin typeface="Gill Sans MT"/>
              <a:cs typeface="Gill Sans MT"/>
            </a:endParaRPr>
          </a:p>
          <a:p>
            <a:pPr marL="621030" lvl="1" indent="-238760">
              <a:lnSpc>
                <a:spcPct val="100000"/>
              </a:lnSpc>
              <a:spcBef>
                <a:spcPts val="105"/>
              </a:spcBef>
              <a:buSzPct val="119642"/>
              <a:buFont typeface="Arial"/>
              <a:buChar char="•"/>
              <a:tabLst>
                <a:tab pos="621665" algn="l"/>
              </a:tabLst>
            </a:pPr>
            <a:r>
              <a:rPr sz="2800" spc="-20" dirty="0">
                <a:latin typeface="Gill Sans MT"/>
                <a:cs typeface="Gill Sans MT"/>
              </a:rPr>
              <a:t>Group </a:t>
            </a:r>
            <a:r>
              <a:rPr sz="2800" spc="-5" dirty="0">
                <a:latin typeface="Gill Sans MT"/>
                <a:cs typeface="Gill Sans MT"/>
              </a:rPr>
              <a:t>bits in </a:t>
            </a:r>
            <a:r>
              <a:rPr sz="2800" spc="-10" dirty="0">
                <a:latin typeface="Gill Sans MT"/>
                <a:cs typeface="Gill Sans MT"/>
              </a:rPr>
              <a:t>threes, </a:t>
            </a:r>
            <a:r>
              <a:rPr sz="2800" spc="5" dirty="0">
                <a:latin typeface="Gill Sans MT"/>
                <a:cs typeface="Gill Sans MT"/>
              </a:rPr>
              <a:t>starting </a:t>
            </a:r>
            <a:r>
              <a:rPr sz="2800" spc="-5" dirty="0">
                <a:latin typeface="Gill Sans MT"/>
                <a:cs typeface="Gill Sans MT"/>
              </a:rPr>
              <a:t>on</a:t>
            </a:r>
            <a:r>
              <a:rPr sz="2800" spc="-280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right</a:t>
            </a:r>
            <a:endParaRPr sz="2800">
              <a:latin typeface="Gill Sans MT"/>
              <a:cs typeface="Gill Sans MT"/>
            </a:endParaRPr>
          </a:p>
          <a:p>
            <a:pPr marL="621030" lvl="1" indent="-238760">
              <a:lnSpc>
                <a:spcPct val="100000"/>
              </a:lnSpc>
              <a:spcBef>
                <a:spcPts val="600"/>
              </a:spcBef>
              <a:buSzPct val="119642"/>
              <a:buFont typeface="Arial"/>
              <a:buChar char="•"/>
              <a:tabLst>
                <a:tab pos="621665" algn="l"/>
              </a:tabLst>
            </a:pPr>
            <a:r>
              <a:rPr sz="2800" spc="-10" dirty="0">
                <a:latin typeface="Gill Sans MT"/>
                <a:cs typeface="Gill Sans MT"/>
              </a:rPr>
              <a:t>Convert </a:t>
            </a:r>
            <a:r>
              <a:rPr sz="2800" spc="-5" dirty="0">
                <a:latin typeface="Gill Sans MT"/>
                <a:cs typeface="Gill Sans MT"/>
              </a:rPr>
              <a:t>to octal</a:t>
            </a:r>
            <a:r>
              <a:rPr sz="2800" spc="25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number</a:t>
            </a:r>
            <a:endParaRPr sz="2800">
              <a:latin typeface="Gill Sans MT"/>
              <a:cs typeface="Gill Sans MT"/>
            </a:endParaRPr>
          </a:p>
          <a:p>
            <a:pPr marL="63500">
              <a:lnSpc>
                <a:spcPct val="100000"/>
              </a:lnSpc>
              <a:spcBef>
                <a:spcPts val="585"/>
              </a:spcBef>
            </a:pPr>
            <a:r>
              <a:rPr sz="3200" dirty="0">
                <a:latin typeface="Gill Sans MT"/>
                <a:cs typeface="Gill Sans MT"/>
              </a:rPr>
              <a:t>Example</a:t>
            </a:r>
            <a:endParaRPr sz="3200">
              <a:latin typeface="Gill Sans MT"/>
              <a:cs typeface="Gill Sans MT"/>
            </a:endParaRPr>
          </a:p>
          <a:p>
            <a:pPr marL="514350">
              <a:lnSpc>
                <a:spcPct val="100000"/>
              </a:lnSpc>
              <a:spcBef>
                <a:spcPts val="600"/>
              </a:spcBef>
            </a:pPr>
            <a:r>
              <a:rPr sz="3200" dirty="0">
                <a:latin typeface="Gill Sans MT"/>
                <a:cs typeface="Gill Sans MT"/>
              </a:rPr>
              <a:t>(110101)</a:t>
            </a:r>
            <a:r>
              <a:rPr sz="3150" baseline="-21164" dirty="0">
                <a:latin typeface="Gill Sans MT"/>
                <a:cs typeface="Gill Sans MT"/>
              </a:rPr>
              <a:t>2 </a:t>
            </a:r>
            <a:r>
              <a:rPr sz="3200" dirty="0">
                <a:latin typeface="Gill Sans MT"/>
                <a:cs typeface="Gill Sans MT"/>
              </a:rPr>
              <a:t>= (</a:t>
            </a:r>
            <a:r>
              <a:rPr sz="3200" spc="-325" dirty="0">
                <a:latin typeface="Gill Sans MT"/>
                <a:cs typeface="Gill Sans MT"/>
              </a:rPr>
              <a:t> </a:t>
            </a:r>
            <a:r>
              <a:rPr sz="3200" spc="5" dirty="0">
                <a:latin typeface="Gill Sans MT"/>
                <a:cs typeface="Gill Sans MT"/>
              </a:rPr>
              <a:t>)</a:t>
            </a:r>
            <a:r>
              <a:rPr sz="3150" spc="7" baseline="-21164" dirty="0">
                <a:latin typeface="Gill Sans MT"/>
                <a:cs typeface="Gill Sans MT"/>
              </a:rPr>
              <a:t>8</a:t>
            </a:r>
            <a:endParaRPr sz="3150" baseline="-21164">
              <a:latin typeface="Gill Sans MT"/>
              <a:cs typeface="Gill Sans MT"/>
            </a:endParaRPr>
          </a:p>
          <a:p>
            <a:pPr marL="2317750">
              <a:lnSpc>
                <a:spcPct val="100000"/>
              </a:lnSpc>
              <a:spcBef>
                <a:spcPts val="605"/>
              </a:spcBef>
            </a:pPr>
            <a:r>
              <a:rPr sz="3200" dirty="0">
                <a:latin typeface="Gill Sans MT"/>
                <a:cs typeface="Gill Sans MT"/>
              </a:rPr>
              <a:t>=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110</a:t>
            </a:r>
            <a:r>
              <a:rPr sz="3200" spc="-45" dirty="0">
                <a:latin typeface="Gill Sans MT"/>
                <a:cs typeface="Gill Sans MT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101</a:t>
            </a:r>
            <a:endParaRPr sz="3200">
              <a:latin typeface="Gill Sans MT"/>
              <a:cs typeface="Gill Sans MT"/>
            </a:endParaRPr>
          </a:p>
          <a:p>
            <a:pPr marL="2317750">
              <a:lnSpc>
                <a:spcPct val="100000"/>
              </a:lnSpc>
              <a:spcBef>
                <a:spcPts val="600"/>
              </a:spcBef>
              <a:tabLst>
                <a:tab pos="2781300" algn="l"/>
                <a:tab pos="3437254" algn="l"/>
              </a:tabLst>
            </a:pPr>
            <a:r>
              <a:rPr sz="3200" dirty="0">
                <a:latin typeface="Gill Sans MT"/>
                <a:cs typeface="Gill Sans MT"/>
              </a:rPr>
              <a:t>=	6	5</a:t>
            </a:r>
            <a:endParaRPr sz="3200">
              <a:latin typeface="Gill Sans MT"/>
              <a:cs typeface="Gill Sans MT"/>
            </a:endParaRPr>
          </a:p>
          <a:p>
            <a:pPr marL="2360295">
              <a:lnSpc>
                <a:spcPct val="100000"/>
              </a:lnSpc>
              <a:spcBef>
                <a:spcPts val="600"/>
              </a:spcBef>
            </a:pPr>
            <a:r>
              <a:rPr sz="3200" dirty="0">
                <a:latin typeface="Gill Sans MT"/>
                <a:cs typeface="Gill Sans MT"/>
              </a:rPr>
              <a:t>=</a:t>
            </a:r>
            <a:r>
              <a:rPr sz="3200" spc="-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(65)</a:t>
            </a:r>
            <a:r>
              <a:rPr sz="3150" baseline="-21164" dirty="0">
                <a:latin typeface="Gill Sans MT"/>
                <a:cs typeface="Gill Sans MT"/>
              </a:rPr>
              <a:t>8</a:t>
            </a:r>
            <a:endParaRPr sz="3150" baseline="-21164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Number </a:t>
            </a:r>
            <a:r>
              <a:rPr spc="-5" dirty="0"/>
              <a:t>System</a:t>
            </a:r>
            <a:r>
              <a:rPr spc="20" dirty="0"/>
              <a:t> </a:t>
            </a:r>
            <a:r>
              <a:rPr spc="-25" dirty="0"/>
              <a:t>conversion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6540" y="1464386"/>
            <a:ext cx="5841365" cy="4340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310" indent="-283845">
              <a:lnSpc>
                <a:spcPts val="4455"/>
              </a:lnSpc>
              <a:buSzPct val="179687"/>
              <a:buFont typeface="Arial"/>
              <a:buChar char="•"/>
              <a:tabLst>
                <a:tab pos="321945" algn="l"/>
              </a:tabLst>
            </a:pPr>
            <a:r>
              <a:rPr sz="3200" spc="15" dirty="0">
                <a:latin typeface="Gill Sans MT"/>
                <a:cs typeface="Gill Sans MT"/>
              </a:rPr>
              <a:t>Binary </a:t>
            </a:r>
            <a:r>
              <a:rPr sz="3200" dirty="0">
                <a:latin typeface="Gill Sans MT"/>
                <a:cs typeface="Gill Sans MT"/>
              </a:rPr>
              <a:t>to</a:t>
            </a:r>
            <a:r>
              <a:rPr sz="3200" spc="-8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hexadecimal</a:t>
            </a:r>
            <a:endParaRPr sz="3200">
              <a:latin typeface="Gill Sans MT"/>
              <a:cs typeface="Gill Sans MT"/>
            </a:endParaRPr>
          </a:p>
          <a:p>
            <a:pPr marL="595630" lvl="1" indent="-238760">
              <a:lnSpc>
                <a:spcPct val="100000"/>
              </a:lnSpc>
              <a:spcBef>
                <a:spcPts val="105"/>
              </a:spcBef>
              <a:buSzPct val="119642"/>
              <a:buFont typeface="Arial"/>
              <a:buChar char="•"/>
              <a:tabLst>
                <a:tab pos="596265" algn="l"/>
              </a:tabLst>
            </a:pPr>
            <a:r>
              <a:rPr sz="2800" spc="-20" dirty="0">
                <a:latin typeface="Gill Sans MT"/>
                <a:cs typeface="Gill Sans MT"/>
              </a:rPr>
              <a:t>Group </a:t>
            </a:r>
            <a:r>
              <a:rPr sz="2800" spc="-5" dirty="0">
                <a:latin typeface="Gill Sans MT"/>
                <a:cs typeface="Gill Sans MT"/>
              </a:rPr>
              <a:t>bits in </a:t>
            </a:r>
            <a:r>
              <a:rPr sz="2800" spc="-10" dirty="0">
                <a:latin typeface="Gill Sans MT"/>
                <a:cs typeface="Gill Sans MT"/>
              </a:rPr>
              <a:t>fours, </a:t>
            </a:r>
            <a:r>
              <a:rPr sz="2800" spc="5" dirty="0">
                <a:latin typeface="Gill Sans MT"/>
                <a:cs typeface="Gill Sans MT"/>
              </a:rPr>
              <a:t>starting </a:t>
            </a:r>
            <a:r>
              <a:rPr sz="2800" spc="-5" dirty="0">
                <a:latin typeface="Gill Sans MT"/>
                <a:cs typeface="Gill Sans MT"/>
              </a:rPr>
              <a:t>on</a:t>
            </a:r>
            <a:r>
              <a:rPr sz="2800" spc="-260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right</a:t>
            </a:r>
            <a:endParaRPr sz="2800">
              <a:latin typeface="Gill Sans MT"/>
              <a:cs typeface="Gill Sans MT"/>
            </a:endParaRPr>
          </a:p>
          <a:p>
            <a:pPr marL="595630" lvl="1" indent="-238760">
              <a:lnSpc>
                <a:spcPct val="100000"/>
              </a:lnSpc>
              <a:spcBef>
                <a:spcPts val="600"/>
              </a:spcBef>
              <a:buSzPct val="119642"/>
              <a:buFont typeface="Arial"/>
              <a:buChar char="•"/>
              <a:tabLst>
                <a:tab pos="596265" algn="l"/>
              </a:tabLst>
            </a:pPr>
            <a:r>
              <a:rPr sz="2800" spc="-10" dirty="0">
                <a:latin typeface="Gill Sans MT"/>
                <a:cs typeface="Gill Sans MT"/>
              </a:rPr>
              <a:t>Convert </a:t>
            </a:r>
            <a:r>
              <a:rPr sz="2800" spc="-5" dirty="0">
                <a:latin typeface="Gill Sans MT"/>
                <a:cs typeface="Gill Sans MT"/>
              </a:rPr>
              <a:t>to hexadecimal</a:t>
            </a:r>
            <a:r>
              <a:rPr sz="2800" spc="15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number</a:t>
            </a:r>
            <a:endParaRPr sz="28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585"/>
              </a:spcBef>
            </a:pPr>
            <a:r>
              <a:rPr sz="3200" dirty="0">
                <a:latin typeface="Gill Sans MT"/>
                <a:cs typeface="Gill Sans MT"/>
              </a:rPr>
              <a:t>Example</a:t>
            </a:r>
            <a:endParaRPr sz="3200">
              <a:latin typeface="Gill Sans MT"/>
              <a:cs typeface="Gill Sans MT"/>
            </a:endParaRPr>
          </a:p>
          <a:p>
            <a:pPr marL="488950">
              <a:lnSpc>
                <a:spcPct val="100000"/>
              </a:lnSpc>
              <a:spcBef>
                <a:spcPts val="600"/>
              </a:spcBef>
            </a:pPr>
            <a:r>
              <a:rPr sz="3200" dirty="0">
                <a:latin typeface="Gill Sans MT"/>
                <a:cs typeface="Gill Sans MT"/>
              </a:rPr>
              <a:t>(110101)</a:t>
            </a:r>
            <a:r>
              <a:rPr sz="3150" baseline="-21164" dirty="0">
                <a:latin typeface="Gill Sans MT"/>
                <a:cs typeface="Gill Sans MT"/>
              </a:rPr>
              <a:t>2 </a:t>
            </a:r>
            <a:r>
              <a:rPr sz="3200" dirty="0">
                <a:latin typeface="Gill Sans MT"/>
                <a:cs typeface="Gill Sans MT"/>
              </a:rPr>
              <a:t>= (</a:t>
            </a:r>
            <a:r>
              <a:rPr sz="3200" spc="-325" dirty="0">
                <a:latin typeface="Gill Sans MT"/>
                <a:cs typeface="Gill Sans MT"/>
              </a:rPr>
              <a:t> </a:t>
            </a:r>
            <a:r>
              <a:rPr sz="3200" spc="10" dirty="0">
                <a:latin typeface="Gill Sans MT"/>
                <a:cs typeface="Gill Sans MT"/>
              </a:rPr>
              <a:t>)</a:t>
            </a:r>
            <a:r>
              <a:rPr sz="3150" spc="15" baseline="-21164" dirty="0">
                <a:latin typeface="Gill Sans MT"/>
                <a:cs typeface="Gill Sans MT"/>
              </a:rPr>
              <a:t>16</a:t>
            </a:r>
            <a:endParaRPr sz="3150" baseline="-21164">
              <a:latin typeface="Gill Sans MT"/>
              <a:cs typeface="Gill Sans MT"/>
            </a:endParaRPr>
          </a:p>
          <a:p>
            <a:pPr marL="2237105">
              <a:lnSpc>
                <a:spcPct val="100000"/>
              </a:lnSpc>
              <a:spcBef>
                <a:spcPts val="605"/>
              </a:spcBef>
              <a:tabLst>
                <a:tab pos="3220085" algn="l"/>
              </a:tabLst>
            </a:pPr>
            <a:r>
              <a:rPr sz="3200" dirty="0">
                <a:latin typeface="Gill Sans MT"/>
                <a:cs typeface="Gill Sans MT"/>
              </a:rPr>
              <a:t>=</a:t>
            </a:r>
            <a:r>
              <a:rPr sz="3200" spc="10" dirty="0">
                <a:latin typeface="Gill Sans MT"/>
                <a:cs typeface="Gill Sans MT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11</a:t>
            </a:r>
            <a:r>
              <a:rPr sz="3200" dirty="0">
                <a:latin typeface="Gill Sans MT"/>
                <a:cs typeface="Gill Sans MT"/>
              </a:rPr>
              <a:t>	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0101</a:t>
            </a:r>
            <a:endParaRPr sz="3200">
              <a:latin typeface="Gill Sans MT"/>
              <a:cs typeface="Gill Sans MT"/>
            </a:endParaRPr>
          </a:p>
          <a:p>
            <a:pPr marL="2292350">
              <a:lnSpc>
                <a:spcPct val="100000"/>
              </a:lnSpc>
              <a:spcBef>
                <a:spcPts val="600"/>
              </a:spcBef>
              <a:tabLst>
                <a:tab pos="2755265" algn="l"/>
                <a:tab pos="3794760" algn="l"/>
              </a:tabLst>
            </a:pPr>
            <a:r>
              <a:rPr sz="3200" dirty="0">
                <a:latin typeface="Gill Sans MT"/>
                <a:cs typeface="Gill Sans MT"/>
              </a:rPr>
              <a:t>=	</a:t>
            </a:r>
            <a:r>
              <a:rPr sz="3200" u="heavy" spc="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0011</a:t>
            </a:r>
            <a:r>
              <a:rPr sz="3200" spc="5" dirty="0">
                <a:latin typeface="Gill Sans MT"/>
                <a:cs typeface="Gill Sans MT"/>
              </a:rPr>
              <a:t>	</a:t>
            </a:r>
            <a:r>
              <a:rPr sz="3200" u="heavy" spc="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0101</a:t>
            </a:r>
            <a:endParaRPr sz="3200">
              <a:latin typeface="Gill Sans MT"/>
              <a:cs typeface="Gill Sans MT"/>
            </a:endParaRPr>
          </a:p>
          <a:p>
            <a:pPr marL="2237105">
              <a:lnSpc>
                <a:spcPct val="100000"/>
              </a:lnSpc>
              <a:spcBef>
                <a:spcPts val="600"/>
              </a:spcBef>
            </a:pPr>
            <a:r>
              <a:rPr sz="3200" dirty="0">
                <a:latin typeface="Gill Sans MT"/>
                <a:cs typeface="Gill Sans MT"/>
              </a:rPr>
              <a:t>=</a:t>
            </a:r>
            <a:r>
              <a:rPr sz="3200" spc="-5" dirty="0">
                <a:latin typeface="Gill Sans MT"/>
                <a:cs typeface="Gill Sans MT"/>
              </a:rPr>
              <a:t> </a:t>
            </a:r>
            <a:r>
              <a:rPr sz="3200" spc="5" dirty="0">
                <a:latin typeface="Gill Sans MT"/>
                <a:cs typeface="Gill Sans MT"/>
              </a:rPr>
              <a:t>(35)</a:t>
            </a:r>
            <a:r>
              <a:rPr sz="3150" spc="7" baseline="-21164" dirty="0">
                <a:latin typeface="Gill Sans MT"/>
                <a:cs typeface="Gill Sans MT"/>
              </a:rPr>
              <a:t>16</a:t>
            </a:r>
            <a:endParaRPr sz="3150" baseline="-21164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Number </a:t>
            </a:r>
            <a:r>
              <a:rPr spc="-5" dirty="0"/>
              <a:t>System</a:t>
            </a:r>
            <a:r>
              <a:rPr spc="20" dirty="0"/>
              <a:t> </a:t>
            </a:r>
            <a:r>
              <a:rPr spc="-25" dirty="0"/>
              <a:t>conversion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3840" y="1110741"/>
            <a:ext cx="7190105" cy="2601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4010" indent="-283845">
              <a:lnSpc>
                <a:spcPts val="4070"/>
              </a:lnSpc>
              <a:buSzPct val="179687"/>
              <a:buFont typeface="Arial"/>
              <a:buChar char="•"/>
              <a:tabLst>
                <a:tab pos="334645" algn="l"/>
              </a:tabLst>
            </a:pPr>
            <a:r>
              <a:rPr sz="3200" dirty="0">
                <a:latin typeface="Gill Sans MT"/>
                <a:cs typeface="Gill Sans MT"/>
              </a:rPr>
              <a:t>Decimal </a:t>
            </a:r>
            <a:r>
              <a:rPr sz="3200" spc="-5" dirty="0">
                <a:latin typeface="Gill Sans MT"/>
                <a:cs typeface="Gill Sans MT"/>
              </a:rPr>
              <a:t>to</a:t>
            </a:r>
            <a:r>
              <a:rPr sz="3200" spc="-35" dirty="0">
                <a:latin typeface="Gill Sans MT"/>
                <a:cs typeface="Gill Sans MT"/>
              </a:rPr>
              <a:t> </a:t>
            </a:r>
            <a:r>
              <a:rPr sz="3200" spc="15" dirty="0">
                <a:latin typeface="Gill Sans MT"/>
                <a:cs typeface="Gill Sans MT"/>
              </a:rPr>
              <a:t>binary</a:t>
            </a:r>
            <a:endParaRPr sz="3200">
              <a:latin typeface="Gill Sans MT"/>
              <a:cs typeface="Gill Sans MT"/>
            </a:endParaRPr>
          </a:p>
          <a:p>
            <a:pPr marL="608330" lvl="1" indent="-238760">
              <a:lnSpc>
                <a:spcPts val="2355"/>
              </a:lnSpc>
              <a:buSzPct val="118750"/>
              <a:buFont typeface="Arial"/>
              <a:buChar char="•"/>
              <a:tabLst>
                <a:tab pos="608965" algn="l"/>
              </a:tabLst>
            </a:pPr>
            <a:r>
              <a:rPr sz="2400" dirty="0">
                <a:latin typeface="Gill Sans MT"/>
                <a:cs typeface="Gill Sans MT"/>
              </a:rPr>
              <a:t>Divide </a:t>
            </a:r>
            <a:r>
              <a:rPr sz="2400" spc="-15" dirty="0">
                <a:latin typeface="Gill Sans MT"/>
                <a:cs typeface="Gill Sans MT"/>
              </a:rPr>
              <a:t>by </a:t>
            </a:r>
            <a:r>
              <a:rPr sz="2400" spc="-35" dirty="0">
                <a:latin typeface="Gill Sans MT"/>
                <a:cs typeface="Gill Sans MT"/>
              </a:rPr>
              <a:t>two, </a:t>
            </a:r>
            <a:r>
              <a:rPr sz="2400" spc="-20" dirty="0">
                <a:latin typeface="Gill Sans MT"/>
                <a:cs typeface="Gill Sans MT"/>
              </a:rPr>
              <a:t>keep </a:t>
            </a:r>
            <a:r>
              <a:rPr sz="2400" dirty="0">
                <a:latin typeface="Gill Sans MT"/>
                <a:cs typeface="Gill Sans MT"/>
              </a:rPr>
              <a:t>track of the</a:t>
            </a:r>
            <a:r>
              <a:rPr sz="2400" spc="-23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remainder</a:t>
            </a:r>
            <a:endParaRPr sz="2400">
              <a:latin typeface="Gill Sans MT"/>
              <a:cs typeface="Gill Sans MT"/>
            </a:endParaRPr>
          </a:p>
          <a:p>
            <a:pPr marL="608330" lvl="1" indent="-238760">
              <a:lnSpc>
                <a:spcPts val="2590"/>
              </a:lnSpc>
              <a:buSzPct val="118750"/>
              <a:buFont typeface="Arial"/>
              <a:buChar char="•"/>
              <a:tabLst>
                <a:tab pos="608965" algn="l"/>
              </a:tabLst>
            </a:pPr>
            <a:r>
              <a:rPr sz="2400" spc="-5" dirty="0">
                <a:latin typeface="Gill Sans MT"/>
                <a:cs typeface="Gill Sans MT"/>
              </a:rPr>
              <a:t>First </a:t>
            </a:r>
            <a:r>
              <a:rPr sz="2400" spc="-10" dirty="0">
                <a:latin typeface="Gill Sans MT"/>
                <a:cs typeface="Gill Sans MT"/>
              </a:rPr>
              <a:t>remainder </a:t>
            </a:r>
            <a:r>
              <a:rPr sz="2400" spc="-5" dirty="0">
                <a:latin typeface="Gill Sans MT"/>
                <a:cs typeface="Gill Sans MT"/>
              </a:rPr>
              <a:t>is </a:t>
            </a:r>
            <a:r>
              <a:rPr sz="2400" dirty="0">
                <a:latin typeface="Gill Sans MT"/>
                <a:cs typeface="Gill Sans MT"/>
              </a:rPr>
              <a:t>bit 0 </a:t>
            </a:r>
            <a:r>
              <a:rPr sz="2400" spc="-5" dirty="0">
                <a:latin typeface="Gill Sans MT"/>
                <a:cs typeface="Gill Sans MT"/>
              </a:rPr>
              <a:t>(LSB, </a:t>
            </a:r>
            <a:r>
              <a:rPr sz="2400" dirty="0">
                <a:latin typeface="Gill Sans MT"/>
                <a:cs typeface="Gill Sans MT"/>
              </a:rPr>
              <a:t>least-significant</a:t>
            </a:r>
            <a:r>
              <a:rPr sz="2400" spc="-30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bit)</a:t>
            </a:r>
            <a:endParaRPr sz="2400">
              <a:latin typeface="Gill Sans MT"/>
              <a:cs typeface="Gill Sans MT"/>
            </a:endParaRPr>
          </a:p>
          <a:p>
            <a:pPr marL="608330" marR="17780" lvl="1" indent="-238125">
              <a:lnSpc>
                <a:spcPts val="2590"/>
              </a:lnSpc>
              <a:spcBef>
                <a:spcPts val="180"/>
              </a:spcBef>
              <a:buSzPct val="118750"/>
              <a:buFont typeface="Arial"/>
              <a:buChar char="•"/>
              <a:tabLst>
                <a:tab pos="608965" algn="l"/>
              </a:tabLst>
            </a:pPr>
            <a:r>
              <a:rPr sz="2400" dirty="0">
                <a:latin typeface="Gill Sans MT"/>
                <a:cs typeface="Gill Sans MT"/>
              </a:rPr>
              <a:t>Second </a:t>
            </a:r>
            <a:r>
              <a:rPr sz="2400" spc="-10" dirty="0">
                <a:latin typeface="Gill Sans MT"/>
                <a:cs typeface="Gill Sans MT"/>
              </a:rPr>
              <a:t>remainder </a:t>
            </a:r>
            <a:r>
              <a:rPr sz="2400" spc="-5" dirty="0">
                <a:latin typeface="Gill Sans MT"/>
                <a:cs typeface="Gill Sans MT"/>
              </a:rPr>
              <a:t>is </a:t>
            </a:r>
            <a:r>
              <a:rPr sz="2400" dirty="0">
                <a:latin typeface="Gill Sans MT"/>
                <a:cs typeface="Gill Sans MT"/>
              </a:rPr>
              <a:t>bit </a:t>
            </a:r>
            <a:r>
              <a:rPr sz="2400" spc="-15" dirty="0">
                <a:latin typeface="Gill Sans MT"/>
                <a:cs typeface="Gill Sans MT"/>
              </a:rPr>
              <a:t>1Group </a:t>
            </a:r>
            <a:r>
              <a:rPr sz="2400" dirty="0">
                <a:latin typeface="Gill Sans MT"/>
                <a:cs typeface="Gill Sans MT"/>
              </a:rPr>
              <a:t>bits </a:t>
            </a:r>
            <a:r>
              <a:rPr sz="2400" spc="-5" dirty="0">
                <a:latin typeface="Gill Sans MT"/>
                <a:cs typeface="Gill Sans MT"/>
              </a:rPr>
              <a:t>in </a:t>
            </a:r>
            <a:r>
              <a:rPr sz="2400" spc="-10" dirty="0">
                <a:latin typeface="Gill Sans MT"/>
                <a:cs typeface="Gill Sans MT"/>
              </a:rPr>
              <a:t>fours,</a:t>
            </a:r>
            <a:r>
              <a:rPr sz="2400" spc="-265" dirty="0">
                <a:latin typeface="Gill Sans MT"/>
                <a:cs typeface="Gill Sans MT"/>
              </a:rPr>
              <a:t> </a:t>
            </a:r>
            <a:r>
              <a:rPr sz="2400" spc="5" dirty="0">
                <a:latin typeface="Gill Sans MT"/>
                <a:cs typeface="Gill Sans MT"/>
              </a:rPr>
              <a:t>starting  </a:t>
            </a:r>
            <a:r>
              <a:rPr sz="2400" dirty="0">
                <a:latin typeface="Gill Sans MT"/>
                <a:cs typeface="Gill Sans MT"/>
              </a:rPr>
              <a:t>on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right</a:t>
            </a:r>
            <a:endParaRPr sz="2400">
              <a:latin typeface="Gill Sans MT"/>
              <a:cs typeface="Gill Sans MT"/>
            </a:endParaRPr>
          </a:p>
          <a:p>
            <a:pPr marL="50800">
              <a:lnSpc>
                <a:spcPts val="2805"/>
              </a:lnSpc>
            </a:pPr>
            <a:r>
              <a:rPr sz="2800" spc="-5" dirty="0">
                <a:latin typeface="Gill Sans MT"/>
                <a:cs typeface="Gill Sans MT"/>
              </a:rPr>
              <a:t>Example</a:t>
            </a:r>
            <a:endParaRPr sz="2800">
              <a:latin typeface="Gill Sans MT"/>
              <a:cs typeface="Gill Sans MT"/>
            </a:endParaRPr>
          </a:p>
          <a:p>
            <a:pPr marL="629285">
              <a:lnSpc>
                <a:spcPts val="3190"/>
              </a:lnSpc>
            </a:pPr>
            <a:r>
              <a:rPr sz="2800" dirty="0">
                <a:latin typeface="Gill Sans MT"/>
                <a:cs typeface="Gill Sans MT"/>
              </a:rPr>
              <a:t>(53)</a:t>
            </a:r>
            <a:r>
              <a:rPr sz="2775" baseline="-21021" dirty="0">
                <a:latin typeface="Gill Sans MT"/>
                <a:cs typeface="Gill Sans MT"/>
              </a:rPr>
              <a:t>10 </a:t>
            </a:r>
            <a:r>
              <a:rPr sz="2800" spc="-5" dirty="0">
                <a:latin typeface="Gill Sans MT"/>
                <a:cs typeface="Gill Sans MT"/>
              </a:rPr>
              <a:t>= (</a:t>
            </a:r>
            <a:r>
              <a:rPr sz="2800" spc="-27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)</a:t>
            </a:r>
            <a:r>
              <a:rPr sz="2775" baseline="-21021" dirty="0">
                <a:latin typeface="Gill Sans MT"/>
                <a:cs typeface="Gill Sans MT"/>
              </a:rPr>
              <a:t>2</a:t>
            </a:r>
            <a:endParaRPr sz="2775" baseline="-21021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92475" y="5693155"/>
            <a:ext cx="18002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Gill Sans MT"/>
                <a:cs typeface="Gill Sans MT"/>
              </a:rPr>
              <a:t>=</a:t>
            </a:r>
            <a:r>
              <a:rPr sz="2800" spc="-7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(110101)</a:t>
            </a:r>
            <a:r>
              <a:rPr sz="2775" baseline="-21021" dirty="0">
                <a:latin typeface="Gill Sans MT"/>
                <a:cs typeface="Gill Sans MT"/>
              </a:rPr>
              <a:t>2</a:t>
            </a:r>
            <a:endParaRPr sz="2775" baseline="-21021">
              <a:latin typeface="Gill Sans MT"/>
              <a:cs typeface="Gill Sans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600" y="3352800"/>
            <a:ext cx="883742" cy="2232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Number </a:t>
            </a:r>
            <a:r>
              <a:rPr spc="-5" dirty="0"/>
              <a:t>System</a:t>
            </a:r>
            <a:r>
              <a:rPr spc="20" dirty="0"/>
              <a:t> </a:t>
            </a:r>
            <a:r>
              <a:rPr spc="-25" dirty="0"/>
              <a:t>conversion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01140" y="1263141"/>
            <a:ext cx="7166609" cy="5010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6710" indent="-283845">
              <a:lnSpc>
                <a:spcPts val="4040"/>
              </a:lnSpc>
              <a:buSzPct val="179687"/>
              <a:buFont typeface="Arial"/>
              <a:buChar char="•"/>
              <a:tabLst>
                <a:tab pos="347345" algn="l"/>
              </a:tabLst>
            </a:pPr>
            <a:r>
              <a:rPr sz="3200" dirty="0">
                <a:latin typeface="Gill Sans MT"/>
                <a:cs typeface="Gill Sans MT"/>
              </a:rPr>
              <a:t>Decimal </a:t>
            </a:r>
            <a:r>
              <a:rPr sz="3200" spc="-5" dirty="0">
                <a:latin typeface="Gill Sans MT"/>
                <a:cs typeface="Gill Sans MT"/>
              </a:rPr>
              <a:t>to</a:t>
            </a:r>
            <a:r>
              <a:rPr sz="3200" spc="-35" dirty="0">
                <a:latin typeface="Gill Sans MT"/>
                <a:cs typeface="Gill Sans MT"/>
              </a:rPr>
              <a:t> </a:t>
            </a:r>
            <a:r>
              <a:rPr sz="3200" spc="-5" dirty="0">
                <a:latin typeface="Gill Sans MT"/>
                <a:cs typeface="Gill Sans MT"/>
              </a:rPr>
              <a:t>octal</a:t>
            </a:r>
            <a:endParaRPr sz="3200">
              <a:latin typeface="Gill Sans MT"/>
              <a:cs typeface="Gill Sans MT"/>
            </a:endParaRPr>
          </a:p>
          <a:p>
            <a:pPr marL="621030" lvl="1" indent="-238760">
              <a:lnSpc>
                <a:spcPts val="2780"/>
              </a:lnSpc>
              <a:buSzPct val="119642"/>
              <a:buFont typeface="Arial"/>
              <a:buChar char="•"/>
              <a:tabLst>
                <a:tab pos="621665" algn="l"/>
              </a:tabLst>
            </a:pPr>
            <a:r>
              <a:rPr sz="2800" spc="-5" dirty="0">
                <a:latin typeface="Gill Sans MT"/>
                <a:cs typeface="Gill Sans MT"/>
              </a:rPr>
              <a:t>Divide </a:t>
            </a:r>
            <a:r>
              <a:rPr sz="2800" spc="-20" dirty="0">
                <a:latin typeface="Gill Sans MT"/>
                <a:cs typeface="Gill Sans MT"/>
              </a:rPr>
              <a:t>by </a:t>
            </a:r>
            <a:r>
              <a:rPr sz="2800" spc="-5" dirty="0">
                <a:latin typeface="Gill Sans MT"/>
                <a:cs typeface="Gill Sans MT"/>
              </a:rPr>
              <a:t>eight, </a:t>
            </a:r>
            <a:r>
              <a:rPr sz="2800" spc="-25" dirty="0">
                <a:latin typeface="Gill Sans MT"/>
                <a:cs typeface="Gill Sans MT"/>
              </a:rPr>
              <a:t>keep </a:t>
            </a:r>
            <a:r>
              <a:rPr sz="2800" spc="-5" dirty="0">
                <a:latin typeface="Gill Sans MT"/>
                <a:cs typeface="Gill Sans MT"/>
              </a:rPr>
              <a:t>track of </a:t>
            </a:r>
            <a:r>
              <a:rPr sz="2800" dirty="0">
                <a:latin typeface="Gill Sans MT"/>
                <a:cs typeface="Gill Sans MT"/>
              </a:rPr>
              <a:t>the</a:t>
            </a:r>
            <a:r>
              <a:rPr sz="2800" spc="-235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remainder</a:t>
            </a:r>
            <a:endParaRPr sz="2800">
              <a:latin typeface="Gill Sans MT"/>
              <a:cs typeface="Gill Sans MT"/>
            </a:endParaRPr>
          </a:p>
          <a:p>
            <a:pPr marL="621030" marR="201295" lvl="1" indent="-238125">
              <a:lnSpc>
                <a:spcPts val="3020"/>
              </a:lnSpc>
              <a:spcBef>
                <a:spcPts val="215"/>
              </a:spcBef>
              <a:buSzPct val="119642"/>
              <a:buFont typeface="Arial"/>
              <a:buChar char="•"/>
              <a:tabLst>
                <a:tab pos="621665" algn="l"/>
              </a:tabLst>
            </a:pPr>
            <a:r>
              <a:rPr sz="2800" spc="-10" dirty="0">
                <a:latin typeface="Gill Sans MT"/>
                <a:cs typeface="Gill Sans MT"/>
              </a:rPr>
              <a:t>First remainder </a:t>
            </a:r>
            <a:r>
              <a:rPr sz="2800" spc="-5" dirty="0">
                <a:latin typeface="Gill Sans MT"/>
                <a:cs typeface="Gill Sans MT"/>
              </a:rPr>
              <a:t>is bit 0 </a:t>
            </a:r>
            <a:r>
              <a:rPr sz="2800" spc="-10" dirty="0">
                <a:latin typeface="Gill Sans MT"/>
                <a:cs typeface="Gill Sans MT"/>
              </a:rPr>
              <a:t>(LSB,</a:t>
            </a:r>
            <a:r>
              <a:rPr sz="2800" spc="-215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least-significant  bit)</a:t>
            </a:r>
            <a:endParaRPr sz="2800">
              <a:latin typeface="Gill Sans MT"/>
              <a:cs typeface="Gill Sans MT"/>
            </a:endParaRPr>
          </a:p>
          <a:p>
            <a:pPr marL="621030" marR="30480" lvl="1" indent="-238125">
              <a:lnSpc>
                <a:spcPts val="3020"/>
              </a:lnSpc>
              <a:spcBef>
                <a:spcPts val="10"/>
              </a:spcBef>
              <a:buSzPct val="119642"/>
              <a:buFont typeface="Arial"/>
              <a:buChar char="•"/>
              <a:tabLst>
                <a:tab pos="621665" algn="l"/>
              </a:tabLst>
            </a:pPr>
            <a:r>
              <a:rPr sz="2800" dirty="0">
                <a:latin typeface="Gill Sans MT"/>
                <a:cs typeface="Gill Sans MT"/>
              </a:rPr>
              <a:t>Second </a:t>
            </a:r>
            <a:r>
              <a:rPr sz="2800" spc="-10" dirty="0">
                <a:latin typeface="Gill Sans MT"/>
                <a:cs typeface="Gill Sans MT"/>
              </a:rPr>
              <a:t>remainder </a:t>
            </a:r>
            <a:r>
              <a:rPr sz="2800" spc="-5" dirty="0">
                <a:latin typeface="Gill Sans MT"/>
                <a:cs typeface="Gill Sans MT"/>
              </a:rPr>
              <a:t>is bit </a:t>
            </a:r>
            <a:r>
              <a:rPr sz="2800" spc="-15" dirty="0">
                <a:latin typeface="Gill Sans MT"/>
                <a:cs typeface="Gill Sans MT"/>
              </a:rPr>
              <a:t>1Group </a:t>
            </a:r>
            <a:r>
              <a:rPr sz="2800" dirty="0">
                <a:latin typeface="Gill Sans MT"/>
                <a:cs typeface="Gill Sans MT"/>
              </a:rPr>
              <a:t>bits </a:t>
            </a:r>
            <a:r>
              <a:rPr sz="2800" spc="-5" dirty="0">
                <a:latin typeface="Gill Sans MT"/>
                <a:cs typeface="Gill Sans MT"/>
              </a:rPr>
              <a:t>in </a:t>
            </a:r>
            <a:r>
              <a:rPr sz="2800" spc="-10" dirty="0">
                <a:latin typeface="Gill Sans MT"/>
                <a:cs typeface="Gill Sans MT"/>
              </a:rPr>
              <a:t>fours,  </a:t>
            </a:r>
            <a:r>
              <a:rPr sz="2800" spc="5" dirty="0">
                <a:latin typeface="Gill Sans MT"/>
                <a:cs typeface="Gill Sans MT"/>
              </a:rPr>
              <a:t>starting </a:t>
            </a:r>
            <a:r>
              <a:rPr sz="2800" spc="-5" dirty="0">
                <a:latin typeface="Gill Sans MT"/>
                <a:cs typeface="Gill Sans MT"/>
              </a:rPr>
              <a:t>on</a:t>
            </a:r>
            <a:r>
              <a:rPr sz="2800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right</a:t>
            </a:r>
            <a:endParaRPr sz="2800">
              <a:latin typeface="Gill Sans MT"/>
              <a:cs typeface="Gill Sans MT"/>
            </a:endParaRPr>
          </a:p>
          <a:p>
            <a:pPr marL="63500">
              <a:lnSpc>
                <a:spcPct val="100000"/>
              </a:lnSpc>
              <a:spcBef>
                <a:spcPts val="160"/>
              </a:spcBef>
            </a:pPr>
            <a:r>
              <a:rPr sz="3200" dirty="0">
                <a:latin typeface="Gill Sans MT"/>
                <a:cs typeface="Gill Sans MT"/>
              </a:rPr>
              <a:t>Example</a:t>
            </a:r>
            <a:endParaRPr sz="3200">
              <a:latin typeface="Gill Sans MT"/>
              <a:cs typeface="Gill Sans MT"/>
            </a:endParaRPr>
          </a:p>
          <a:p>
            <a:pPr marL="797560">
              <a:lnSpc>
                <a:spcPct val="100000"/>
              </a:lnSpc>
              <a:spcBef>
                <a:spcPts val="219"/>
              </a:spcBef>
            </a:pPr>
            <a:r>
              <a:rPr sz="3200" dirty="0">
                <a:latin typeface="Gill Sans MT"/>
                <a:cs typeface="Gill Sans MT"/>
              </a:rPr>
              <a:t>(53)</a:t>
            </a:r>
            <a:r>
              <a:rPr sz="3150" baseline="-21164" dirty="0">
                <a:latin typeface="Gill Sans MT"/>
                <a:cs typeface="Gill Sans MT"/>
              </a:rPr>
              <a:t>10 </a:t>
            </a:r>
            <a:r>
              <a:rPr sz="3200" dirty="0">
                <a:latin typeface="Gill Sans MT"/>
                <a:cs typeface="Gill Sans MT"/>
              </a:rPr>
              <a:t>= (</a:t>
            </a:r>
            <a:r>
              <a:rPr sz="3200" spc="-310" dirty="0">
                <a:latin typeface="Gill Sans MT"/>
                <a:cs typeface="Gill Sans MT"/>
              </a:rPr>
              <a:t> </a:t>
            </a:r>
            <a:r>
              <a:rPr sz="3200" spc="5" dirty="0">
                <a:latin typeface="Gill Sans MT"/>
                <a:cs typeface="Gill Sans MT"/>
              </a:rPr>
              <a:t>)</a:t>
            </a:r>
            <a:r>
              <a:rPr sz="3150" spc="7" baseline="-21164" dirty="0">
                <a:latin typeface="Gill Sans MT"/>
                <a:cs typeface="Gill Sans MT"/>
              </a:rPr>
              <a:t>8</a:t>
            </a:r>
            <a:endParaRPr sz="3150" baseline="-21164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4200">
              <a:latin typeface="Gill Sans MT"/>
              <a:cs typeface="Gill Sans MT"/>
            </a:endParaRPr>
          </a:p>
          <a:p>
            <a:pPr marL="1866264">
              <a:lnSpc>
                <a:spcPct val="100000"/>
              </a:lnSpc>
              <a:spcBef>
                <a:spcPts val="3459"/>
              </a:spcBef>
            </a:pPr>
            <a:r>
              <a:rPr sz="3200" dirty="0">
                <a:latin typeface="Gill Sans MT"/>
                <a:cs typeface="Gill Sans MT"/>
              </a:rPr>
              <a:t>= (65)</a:t>
            </a:r>
            <a:r>
              <a:rPr sz="3150" baseline="-21164" dirty="0">
                <a:latin typeface="Gill Sans MT"/>
                <a:cs typeface="Gill Sans MT"/>
              </a:rPr>
              <a:t>8</a:t>
            </a:r>
            <a:endParaRPr sz="3150" baseline="-21164">
              <a:latin typeface="Gill Sans MT"/>
              <a:cs typeface="Gill Sans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0" y="4876800"/>
            <a:ext cx="12192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Number </a:t>
            </a:r>
            <a:r>
              <a:rPr spc="-5" dirty="0"/>
              <a:t>System</a:t>
            </a:r>
            <a:r>
              <a:rPr spc="20" dirty="0"/>
              <a:t> </a:t>
            </a:r>
            <a:r>
              <a:rPr spc="-25" dirty="0"/>
              <a:t>conversion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3840" y="1385061"/>
            <a:ext cx="7593965" cy="282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4010" indent="-283845">
              <a:lnSpc>
                <a:spcPts val="3275"/>
              </a:lnSpc>
              <a:buSzPct val="179629"/>
              <a:buFont typeface="Arial"/>
              <a:buChar char="•"/>
              <a:tabLst>
                <a:tab pos="334645" algn="l"/>
              </a:tabLst>
            </a:pPr>
            <a:r>
              <a:rPr sz="2700" spc="-5" dirty="0">
                <a:latin typeface="Gill Sans MT"/>
                <a:cs typeface="Gill Sans MT"/>
              </a:rPr>
              <a:t>Decimal </a:t>
            </a:r>
            <a:r>
              <a:rPr sz="2700" dirty="0">
                <a:latin typeface="Gill Sans MT"/>
                <a:cs typeface="Gill Sans MT"/>
              </a:rPr>
              <a:t>to</a:t>
            </a:r>
            <a:r>
              <a:rPr sz="2700" spc="-10" dirty="0">
                <a:latin typeface="Gill Sans MT"/>
                <a:cs typeface="Gill Sans MT"/>
              </a:rPr>
              <a:t> </a:t>
            </a:r>
            <a:r>
              <a:rPr sz="2700" dirty="0">
                <a:latin typeface="Gill Sans MT"/>
                <a:cs typeface="Gill Sans MT"/>
              </a:rPr>
              <a:t>hexadecimal</a:t>
            </a:r>
            <a:endParaRPr sz="2700">
              <a:latin typeface="Gill Sans MT"/>
              <a:cs typeface="Gill Sans MT"/>
            </a:endParaRPr>
          </a:p>
          <a:p>
            <a:pPr marL="608330" lvl="1" indent="-238760">
              <a:lnSpc>
                <a:spcPts val="2095"/>
              </a:lnSpc>
              <a:buSzPct val="118750"/>
              <a:buFont typeface="Arial"/>
              <a:buChar char="•"/>
              <a:tabLst>
                <a:tab pos="608965" algn="l"/>
              </a:tabLst>
            </a:pPr>
            <a:r>
              <a:rPr sz="2400" spc="-5" dirty="0">
                <a:latin typeface="Gill Sans MT"/>
                <a:cs typeface="Gill Sans MT"/>
              </a:rPr>
              <a:t>Divide </a:t>
            </a:r>
            <a:r>
              <a:rPr sz="2400" spc="-15" dirty="0">
                <a:latin typeface="Gill Sans MT"/>
                <a:cs typeface="Gill Sans MT"/>
              </a:rPr>
              <a:t>by </a:t>
            </a:r>
            <a:r>
              <a:rPr sz="2400" dirty="0">
                <a:latin typeface="Gill Sans MT"/>
                <a:cs typeface="Gill Sans MT"/>
              </a:rPr>
              <a:t>16, </a:t>
            </a:r>
            <a:r>
              <a:rPr sz="2400" spc="-20" dirty="0">
                <a:latin typeface="Gill Sans MT"/>
                <a:cs typeface="Gill Sans MT"/>
              </a:rPr>
              <a:t>keep </a:t>
            </a:r>
            <a:r>
              <a:rPr sz="2400" dirty="0">
                <a:latin typeface="Gill Sans MT"/>
                <a:cs typeface="Gill Sans MT"/>
              </a:rPr>
              <a:t>track of the</a:t>
            </a:r>
            <a:r>
              <a:rPr sz="2400" spc="-25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remainder</a:t>
            </a:r>
            <a:endParaRPr sz="2400">
              <a:latin typeface="Gill Sans MT"/>
              <a:cs typeface="Gill Sans MT"/>
            </a:endParaRPr>
          </a:p>
          <a:p>
            <a:pPr marL="608330" lvl="1" indent="-238760">
              <a:lnSpc>
                <a:spcPts val="2305"/>
              </a:lnSpc>
              <a:buSzPct val="118750"/>
              <a:buFont typeface="Arial"/>
              <a:buChar char="•"/>
              <a:tabLst>
                <a:tab pos="608965" algn="l"/>
              </a:tabLst>
            </a:pPr>
            <a:r>
              <a:rPr sz="2400" spc="-5" dirty="0">
                <a:latin typeface="Gill Sans MT"/>
                <a:cs typeface="Gill Sans MT"/>
              </a:rPr>
              <a:t>First </a:t>
            </a:r>
            <a:r>
              <a:rPr sz="2400" spc="-10" dirty="0">
                <a:latin typeface="Gill Sans MT"/>
                <a:cs typeface="Gill Sans MT"/>
              </a:rPr>
              <a:t>remainder </a:t>
            </a:r>
            <a:r>
              <a:rPr sz="2400" spc="-5" dirty="0">
                <a:latin typeface="Gill Sans MT"/>
                <a:cs typeface="Gill Sans MT"/>
              </a:rPr>
              <a:t>is </a:t>
            </a:r>
            <a:r>
              <a:rPr sz="2400" dirty="0">
                <a:latin typeface="Gill Sans MT"/>
                <a:cs typeface="Gill Sans MT"/>
              </a:rPr>
              <a:t>bit 0 </a:t>
            </a:r>
            <a:r>
              <a:rPr sz="2400" spc="-5" dirty="0">
                <a:latin typeface="Gill Sans MT"/>
                <a:cs typeface="Gill Sans MT"/>
              </a:rPr>
              <a:t>(LSB, </a:t>
            </a:r>
            <a:r>
              <a:rPr sz="2400" dirty="0">
                <a:latin typeface="Gill Sans MT"/>
                <a:cs typeface="Gill Sans MT"/>
              </a:rPr>
              <a:t>least-significant</a:t>
            </a:r>
            <a:r>
              <a:rPr sz="2400" spc="-29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bit)</a:t>
            </a:r>
            <a:endParaRPr sz="2400">
              <a:latin typeface="Gill Sans MT"/>
              <a:cs typeface="Gill Sans MT"/>
            </a:endParaRPr>
          </a:p>
          <a:p>
            <a:pPr marL="608330" marR="17780" lvl="1" indent="-238125">
              <a:lnSpc>
                <a:spcPts val="2300"/>
              </a:lnSpc>
              <a:spcBef>
                <a:spcPts val="270"/>
              </a:spcBef>
              <a:buSzPct val="118750"/>
              <a:buFont typeface="Arial"/>
              <a:buChar char="•"/>
              <a:tabLst>
                <a:tab pos="608965" algn="l"/>
              </a:tabLst>
            </a:pPr>
            <a:r>
              <a:rPr sz="2400" dirty="0">
                <a:latin typeface="Gill Sans MT"/>
                <a:cs typeface="Gill Sans MT"/>
              </a:rPr>
              <a:t>Second </a:t>
            </a:r>
            <a:r>
              <a:rPr sz="2400" spc="-10" dirty="0">
                <a:latin typeface="Gill Sans MT"/>
                <a:cs typeface="Gill Sans MT"/>
              </a:rPr>
              <a:t>remainder </a:t>
            </a:r>
            <a:r>
              <a:rPr sz="2400" spc="-5" dirty="0">
                <a:latin typeface="Gill Sans MT"/>
                <a:cs typeface="Gill Sans MT"/>
              </a:rPr>
              <a:t>is </a:t>
            </a:r>
            <a:r>
              <a:rPr sz="2400" dirty="0">
                <a:latin typeface="Gill Sans MT"/>
                <a:cs typeface="Gill Sans MT"/>
              </a:rPr>
              <a:t>bit </a:t>
            </a:r>
            <a:r>
              <a:rPr sz="2400" spc="-15" dirty="0">
                <a:latin typeface="Gill Sans MT"/>
                <a:cs typeface="Gill Sans MT"/>
              </a:rPr>
              <a:t>1Group </a:t>
            </a:r>
            <a:r>
              <a:rPr sz="2400" dirty="0">
                <a:latin typeface="Gill Sans MT"/>
                <a:cs typeface="Gill Sans MT"/>
              </a:rPr>
              <a:t>bits </a:t>
            </a:r>
            <a:r>
              <a:rPr sz="2400" spc="-5" dirty="0">
                <a:latin typeface="Gill Sans MT"/>
                <a:cs typeface="Gill Sans MT"/>
              </a:rPr>
              <a:t>in </a:t>
            </a:r>
            <a:r>
              <a:rPr sz="2400" spc="-10" dirty="0">
                <a:latin typeface="Gill Sans MT"/>
                <a:cs typeface="Gill Sans MT"/>
              </a:rPr>
              <a:t>fours, </a:t>
            </a:r>
            <a:r>
              <a:rPr sz="2400" spc="5" dirty="0">
                <a:latin typeface="Gill Sans MT"/>
                <a:cs typeface="Gill Sans MT"/>
              </a:rPr>
              <a:t>starting</a:t>
            </a:r>
            <a:r>
              <a:rPr sz="2400" spc="-27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on  right</a:t>
            </a:r>
            <a:endParaRPr sz="2400">
              <a:latin typeface="Gill Sans MT"/>
              <a:cs typeface="Gill Sans MT"/>
            </a:endParaRPr>
          </a:p>
          <a:p>
            <a:pPr marL="144780" marR="5709285" indent="-94615">
              <a:lnSpc>
                <a:spcPts val="3190"/>
              </a:lnSpc>
              <a:spcBef>
                <a:spcPts val="114"/>
              </a:spcBef>
            </a:pPr>
            <a:r>
              <a:rPr sz="2700" spc="-5" dirty="0">
                <a:latin typeface="Gill Sans MT"/>
                <a:cs typeface="Gill Sans MT"/>
              </a:rPr>
              <a:t>Example  </a:t>
            </a:r>
            <a:r>
              <a:rPr sz="2700" dirty="0">
                <a:latin typeface="Gill Sans MT"/>
                <a:cs typeface="Gill Sans MT"/>
              </a:rPr>
              <a:t>(53)</a:t>
            </a:r>
            <a:r>
              <a:rPr sz="2700" baseline="-20061" dirty="0">
                <a:latin typeface="Gill Sans MT"/>
                <a:cs typeface="Gill Sans MT"/>
              </a:rPr>
              <a:t>10 </a:t>
            </a:r>
            <a:r>
              <a:rPr sz="2700" dirty="0">
                <a:latin typeface="Gill Sans MT"/>
                <a:cs typeface="Gill Sans MT"/>
              </a:rPr>
              <a:t>= (</a:t>
            </a:r>
            <a:r>
              <a:rPr sz="2700" spc="-355" dirty="0">
                <a:latin typeface="Gill Sans MT"/>
                <a:cs typeface="Gill Sans MT"/>
              </a:rPr>
              <a:t> </a:t>
            </a:r>
            <a:r>
              <a:rPr sz="2700" dirty="0">
                <a:latin typeface="Gill Sans MT"/>
                <a:cs typeface="Gill Sans MT"/>
              </a:rPr>
              <a:t>)</a:t>
            </a:r>
            <a:r>
              <a:rPr sz="2700" baseline="-20061" dirty="0">
                <a:latin typeface="Gill Sans MT"/>
                <a:cs typeface="Gill Sans MT"/>
              </a:rPr>
              <a:t>16</a:t>
            </a:r>
            <a:endParaRPr sz="2700" baseline="-20061">
              <a:latin typeface="Gill Sans MT"/>
              <a:cs typeface="Gill Sans MT"/>
            </a:endParaRPr>
          </a:p>
          <a:p>
            <a:pPr marL="1002665">
              <a:lnSpc>
                <a:spcPts val="3095"/>
              </a:lnSpc>
            </a:pPr>
            <a:r>
              <a:rPr sz="2700" dirty="0">
                <a:latin typeface="Gill Sans MT"/>
                <a:cs typeface="Gill Sans MT"/>
              </a:rPr>
              <a:t>=</a:t>
            </a:r>
            <a:endParaRPr sz="27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78989" y="5394147"/>
            <a:ext cx="137541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Gill Sans MT"/>
                <a:cs typeface="Gill Sans MT"/>
              </a:rPr>
              <a:t>= (35)</a:t>
            </a:r>
            <a:r>
              <a:rPr sz="2700" baseline="-20061" dirty="0">
                <a:latin typeface="Gill Sans MT"/>
                <a:cs typeface="Gill Sans MT"/>
              </a:rPr>
              <a:t>16</a:t>
            </a:r>
            <a:r>
              <a:rPr sz="2700" spc="225" baseline="-20061" dirty="0">
                <a:latin typeface="Gill Sans MT"/>
                <a:cs typeface="Gill Sans MT"/>
              </a:rPr>
              <a:t> </a:t>
            </a:r>
            <a:r>
              <a:rPr sz="2700" dirty="0">
                <a:latin typeface="Gill Sans MT"/>
                <a:cs typeface="Gill Sans MT"/>
              </a:rPr>
              <a:t>`</a:t>
            </a:r>
            <a:endParaRPr sz="2700">
              <a:latin typeface="Gill Sans MT"/>
              <a:cs typeface="Gill Sans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0" y="4038587"/>
            <a:ext cx="978471" cy="1104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Number </a:t>
            </a:r>
            <a:r>
              <a:rPr spc="-5" dirty="0"/>
              <a:t>System</a:t>
            </a:r>
            <a:r>
              <a:rPr spc="20" dirty="0"/>
              <a:t> </a:t>
            </a:r>
            <a:r>
              <a:rPr spc="-25" dirty="0"/>
              <a:t>conversion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6540" y="1464386"/>
            <a:ext cx="7087870" cy="3700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310" indent="-283845">
              <a:lnSpc>
                <a:spcPts val="4455"/>
              </a:lnSpc>
              <a:buSzPct val="179687"/>
              <a:buFont typeface="Arial"/>
              <a:buChar char="•"/>
              <a:tabLst>
                <a:tab pos="321945" algn="l"/>
              </a:tabLst>
            </a:pPr>
            <a:r>
              <a:rPr sz="3200" spc="-5" dirty="0">
                <a:latin typeface="Gill Sans MT"/>
                <a:cs typeface="Gill Sans MT"/>
              </a:rPr>
              <a:t>Octal </a:t>
            </a:r>
            <a:r>
              <a:rPr sz="3200" dirty="0">
                <a:latin typeface="Gill Sans MT"/>
                <a:cs typeface="Gill Sans MT"/>
              </a:rPr>
              <a:t>to</a:t>
            </a:r>
            <a:r>
              <a:rPr sz="3200" spc="-50" dirty="0">
                <a:latin typeface="Gill Sans MT"/>
                <a:cs typeface="Gill Sans MT"/>
              </a:rPr>
              <a:t> </a:t>
            </a:r>
            <a:r>
              <a:rPr sz="3200" spc="15" dirty="0">
                <a:latin typeface="Gill Sans MT"/>
                <a:cs typeface="Gill Sans MT"/>
              </a:rPr>
              <a:t>binary</a:t>
            </a:r>
            <a:endParaRPr sz="3200">
              <a:latin typeface="Gill Sans MT"/>
              <a:cs typeface="Gill Sans MT"/>
            </a:endParaRPr>
          </a:p>
          <a:p>
            <a:pPr marL="595630" marR="30480" lvl="1" indent="-238125">
              <a:lnSpc>
                <a:spcPct val="100000"/>
              </a:lnSpc>
              <a:spcBef>
                <a:spcPts val="105"/>
              </a:spcBef>
              <a:buSzPct val="119642"/>
              <a:buFont typeface="Arial"/>
              <a:buChar char="•"/>
              <a:tabLst>
                <a:tab pos="596265" algn="l"/>
              </a:tabLst>
            </a:pPr>
            <a:r>
              <a:rPr sz="2800" spc="-10" dirty="0">
                <a:latin typeface="Gill Sans MT"/>
                <a:cs typeface="Gill Sans MT"/>
              </a:rPr>
              <a:t>Convert </a:t>
            </a:r>
            <a:r>
              <a:rPr sz="2800" spc="-5" dirty="0">
                <a:latin typeface="Gill Sans MT"/>
                <a:cs typeface="Gill Sans MT"/>
              </a:rPr>
              <a:t>each octal digit to a </a:t>
            </a:r>
            <a:r>
              <a:rPr sz="2800" dirty="0">
                <a:latin typeface="Gill Sans MT"/>
                <a:cs typeface="Gill Sans MT"/>
              </a:rPr>
              <a:t>3-bit </a:t>
            </a:r>
            <a:r>
              <a:rPr sz="2800" spc="-5" dirty="0">
                <a:latin typeface="Gill Sans MT"/>
                <a:cs typeface="Gill Sans MT"/>
              </a:rPr>
              <a:t>equivalent  </a:t>
            </a:r>
            <a:r>
              <a:rPr sz="2800" spc="10" dirty="0">
                <a:latin typeface="Gill Sans MT"/>
                <a:cs typeface="Gill Sans MT"/>
              </a:rPr>
              <a:t>binary</a:t>
            </a:r>
            <a:r>
              <a:rPr sz="2800" spc="5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representation</a:t>
            </a:r>
            <a:endParaRPr sz="28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585"/>
              </a:spcBef>
            </a:pPr>
            <a:r>
              <a:rPr sz="3200" dirty="0">
                <a:latin typeface="Gill Sans MT"/>
                <a:cs typeface="Gill Sans MT"/>
              </a:rPr>
              <a:t>Example</a:t>
            </a:r>
            <a:endParaRPr sz="3200">
              <a:latin typeface="Gill Sans MT"/>
              <a:cs typeface="Gill Sans MT"/>
            </a:endParaRPr>
          </a:p>
          <a:p>
            <a:pPr marL="772160">
              <a:lnSpc>
                <a:spcPct val="100000"/>
              </a:lnSpc>
              <a:spcBef>
                <a:spcPts val="600"/>
              </a:spcBef>
            </a:pPr>
            <a:r>
              <a:rPr sz="3200" dirty="0">
                <a:latin typeface="Gill Sans MT"/>
                <a:cs typeface="Gill Sans MT"/>
              </a:rPr>
              <a:t>(65)</a:t>
            </a:r>
            <a:r>
              <a:rPr sz="3150" baseline="-21164" dirty="0">
                <a:latin typeface="Gill Sans MT"/>
                <a:cs typeface="Gill Sans MT"/>
              </a:rPr>
              <a:t>8 </a:t>
            </a:r>
            <a:r>
              <a:rPr sz="3200" dirty="0">
                <a:latin typeface="Gill Sans MT"/>
                <a:cs typeface="Gill Sans MT"/>
              </a:rPr>
              <a:t>= (</a:t>
            </a:r>
            <a:r>
              <a:rPr sz="3200" spc="-300" dirty="0">
                <a:latin typeface="Gill Sans MT"/>
                <a:cs typeface="Gill Sans MT"/>
              </a:rPr>
              <a:t> </a:t>
            </a:r>
            <a:r>
              <a:rPr sz="3200" spc="5" dirty="0">
                <a:latin typeface="Gill Sans MT"/>
                <a:cs typeface="Gill Sans MT"/>
              </a:rPr>
              <a:t>)</a:t>
            </a:r>
            <a:r>
              <a:rPr sz="3150" spc="7" baseline="-21164" dirty="0">
                <a:latin typeface="Gill Sans MT"/>
                <a:cs typeface="Gill Sans MT"/>
              </a:rPr>
              <a:t>2</a:t>
            </a:r>
            <a:endParaRPr sz="3150" baseline="-21164">
              <a:latin typeface="Gill Sans MT"/>
              <a:cs typeface="Gill Sans MT"/>
            </a:endParaRPr>
          </a:p>
          <a:p>
            <a:pPr marL="1953895">
              <a:lnSpc>
                <a:spcPct val="100000"/>
              </a:lnSpc>
              <a:spcBef>
                <a:spcPts val="605"/>
              </a:spcBef>
            </a:pPr>
            <a:r>
              <a:rPr sz="3200" dirty="0">
                <a:latin typeface="Gill Sans MT"/>
                <a:cs typeface="Gill Sans MT"/>
              </a:rPr>
              <a:t>=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110</a:t>
            </a:r>
            <a:r>
              <a:rPr sz="3200" spc="-35" dirty="0">
                <a:latin typeface="Gill Sans MT"/>
                <a:cs typeface="Gill Sans MT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101</a:t>
            </a:r>
            <a:endParaRPr sz="3200">
              <a:latin typeface="Gill Sans MT"/>
              <a:cs typeface="Gill Sans MT"/>
            </a:endParaRPr>
          </a:p>
          <a:p>
            <a:pPr marL="1953895">
              <a:lnSpc>
                <a:spcPct val="100000"/>
              </a:lnSpc>
              <a:spcBef>
                <a:spcPts val="600"/>
              </a:spcBef>
            </a:pPr>
            <a:r>
              <a:rPr sz="3200" dirty="0">
                <a:latin typeface="Gill Sans MT"/>
                <a:cs typeface="Gill Sans MT"/>
              </a:rPr>
              <a:t>= (110101)</a:t>
            </a:r>
            <a:r>
              <a:rPr sz="3150" baseline="-21164" dirty="0">
                <a:latin typeface="Gill Sans MT"/>
                <a:cs typeface="Gill Sans MT"/>
              </a:rPr>
              <a:t>2</a:t>
            </a:r>
            <a:endParaRPr sz="3150" baseline="-21164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Number </a:t>
            </a:r>
            <a:r>
              <a:rPr spc="-5" dirty="0"/>
              <a:t>System</a:t>
            </a:r>
            <a:r>
              <a:rPr spc="20" dirty="0"/>
              <a:t> </a:t>
            </a:r>
            <a:r>
              <a:rPr spc="-25" dirty="0"/>
              <a:t>conversion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995044" indent="-283845">
              <a:lnSpc>
                <a:spcPts val="4095"/>
              </a:lnSpc>
              <a:buSzPct val="180000"/>
              <a:buFont typeface="Arial"/>
              <a:buChar char="•"/>
              <a:tabLst>
                <a:tab pos="995680" algn="l"/>
              </a:tabLst>
            </a:pPr>
            <a:r>
              <a:rPr spc="-5" dirty="0"/>
              <a:t>Octal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decimal</a:t>
            </a:r>
          </a:p>
          <a:p>
            <a:pPr marL="1269365" lvl="1" indent="-238760">
              <a:lnSpc>
                <a:spcPts val="3035"/>
              </a:lnSpc>
              <a:buSzPct val="119230"/>
              <a:buFont typeface="Arial"/>
              <a:buChar char="•"/>
              <a:tabLst>
                <a:tab pos="1270000" algn="l"/>
              </a:tabLst>
            </a:pPr>
            <a:r>
              <a:rPr sz="2600" dirty="0">
                <a:latin typeface="Gill Sans MT"/>
                <a:cs typeface="Gill Sans MT"/>
              </a:rPr>
              <a:t>Multiply each bit </a:t>
            </a:r>
            <a:r>
              <a:rPr sz="2600" spc="-10" dirty="0">
                <a:latin typeface="Gill Sans MT"/>
                <a:cs typeface="Gill Sans MT"/>
              </a:rPr>
              <a:t>by </a:t>
            </a:r>
            <a:r>
              <a:rPr sz="2600" spc="5" dirty="0">
                <a:latin typeface="Gill Sans MT"/>
                <a:cs typeface="Gill Sans MT"/>
              </a:rPr>
              <a:t>8</a:t>
            </a:r>
            <a:r>
              <a:rPr sz="2550" spc="7" baseline="26143" dirty="0">
                <a:latin typeface="Gill Sans MT"/>
                <a:cs typeface="Gill Sans MT"/>
              </a:rPr>
              <a:t>n</a:t>
            </a:r>
            <a:r>
              <a:rPr sz="2600" spc="5" dirty="0">
                <a:latin typeface="Gill Sans MT"/>
                <a:cs typeface="Gill Sans MT"/>
              </a:rPr>
              <a:t>,</a:t>
            </a:r>
            <a:r>
              <a:rPr sz="2600" spc="-58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n </a:t>
            </a:r>
            <a:r>
              <a:rPr sz="2600" spc="-5" dirty="0">
                <a:latin typeface="Gill Sans MT"/>
                <a:cs typeface="Gill Sans MT"/>
              </a:rPr>
              <a:t>is </a:t>
            </a:r>
            <a:r>
              <a:rPr sz="2600" dirty="0">
                <a:latin typeface="Gill Sans MT"/>
                <a:cs typeface="Gill Sans MT"/>
              </a:rPr>
              <a:t>the </a:t>
            </a:r>
            <a:r>
              <a:rPr sz="2600" spc="-5" dirty="0">
                <a:latin typeface="Gill Sans MT"/>
                <a:cs typeface="Gill Sans MT"/>
              </a:rPr>
              <a:t>“weight” </a:t>
            </a:r>
            <a:r>
              <a:rPr sz="2600" dirty="0">
                <a:latin typeface="Gill Sans MT"/>
                <a:cs typeface="Gill Sans MT"/>
              </a:rPr>
              <a:t>of the bit</a:t>
            </a:r>
            <a:endParaRPr sz="2600">
              <a:latin typeface="Gill Sans MT"/>
              <a:cs typeface="Gill Sans MT"/>
            </a:endParaRPr>
          </a:p>
          <a:p>
            <a:pPr marL="1269365" marR="30480" lvl="1" indent="-238125">
              <a:lnSpc>
                <a:spcPts val="2810"/>
              </a:lnSpc>
              <a:spcBef>
                <a:spcPts val="640"/>
              </a:spcBef>
              <a:buSzPct val="119230"/>
              <a:buFont typeface="Arial"/>
              <a:buChar char="•"/>
              <a:tabLst>
                <a:tab pos="1270000" algn="l"/>
              </a:tabLst>
            </a:pPr>
            <a:r>
              <a:rPr sz="2600" dirty="0">
                <a:latin typeface="Gill Sans MT"/>
                <a:cs typeface="Gill Sans MT"/>
              </a:rPr>
              <a:t>The </a:t>
            </a:r>
            <a:r>
              <a:rPr sz="2600" spc="-10" dirty="0">
                <a:latin typeface="Gill Sans MT"/>
                <a:cs typeface="Gill Sans MT"/>
              </a:rPr>
              <a:t>weight </a:t>
            </a:r>
            <a:r>
              <a:rPr sz="2600" spc="-5" dirty="0">
                <a:latin typeface="Gill Sans MT"/>
                <a:cs typeface="Gill Sans MT"/>
              </a:rPr>
              <a:t>is the </a:t>
            </a:r>
            <a:r>
              <a:rPr sz="2600" dirty="0">
                <a:latin typeface="Gill Sans MT"/>
                <a:cs typeface="Gill Sans MT"/>
              </a:rPr>
              <a:t>position of the bit, </a:t>
            </a:r>
            <a:r>
              <a:rPr sz="2600" spc="5" dirty="0">
                <a:latin typeface="Gill Sans MT"/>
                <a:cs typeface="Gill Sans MT"/>
              </a:rPr>
              <a:t>starting </a:t>
            </a:r>
            <a:r>
              <a:rPr sz="2600" spc="-15" dirty="0">
                <a:latin typeface="Gill Sans MT"/>
                <a:cs typeface="Gill Sans MT"/>
              </a:rPr>
              <a:t>from</a:t>
            </a:r>
            <a:r>
              <a:rPr sz="2600" spc="-28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0  on the</a:t>
            </a:r>
            <a:r>
              <a:rPr sz="2600" spc="-2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right</a:t>
            </a:r>
            <a:endParaRPr sz="2600">
              <a:latin typeface="Gill Sans MT"/>
              <a:cs typeface="Gill Sans MT"/>
            </a:endParaRPr>
          </a:p>
          <a:p>
            <a:pPr marL="1269365" lvl="1" indent="-238760">
              <a:lnSpc>
                <a:spcPct val="100000"/>
              </a:lnSpc>
              <a:spcBef>
                <a:spcPts val="245"/>
              </a:spcBef>
              <a:buSzPct val="119230"/>
              <a:buFont typeface="Arial"/>
              <a:buChar char="•"/>
              <a:tabLst>
                <a:tab pos="1270000" algn="l"/>
              </a:tabLst>
            </a:pPr>
            <a:r>
              <a:rPr sz="2600" spc="-5" dirty="0">
                <a:latin typeface="Gill Sans MT"/>
                <a:cs typeface="Gill Sans MT"/>
              </a:rPr>
              <a:t>Add </a:t>
            </a:r>
            <a:r>
              <a:rPr sz="2600" dirty="0">
                <a:latin typeface="Gill Sans MT"/>
                <a:cs typeface="Gill Sans MT"/>
              </a:rPr>
              <a:t>the</a:t>
            </a:r>
            <a:r>
              <a:rPr sz="2600" spc="-15" dirty="0">
                <a:latin typeface="Gill Sans MT"/>
                <a:cs typeface="Gill Sans MT"/>
              </a:rPr>
              <a:t> </a:t>
            </a:r>
            <a:r>
              <a:rPr sz="2600" spc="-10" dirty="0">
                <a:latin typeface="Gill Sans MT"/>
                <a:cs typeface="Gill Sans MT"/>
              </a:rPr>
              <a:t>results</a:t>
            </a:r>
            <a:endParaRPr sz="2600">
              <a:latin typeface="Gill Sans MT"/>
              <a:cs typeface="Gill Sans MT"/>
            </a:endParaRPr>
          </a:p>
          <a:p>
            <a:pPr marL="711835">
              <a:lnSpc>
                <a:spcPct val="100000"/>
              </a:lnSpc>
              <a:spcBef>
                <a:spcPts val="225"/>
              </a:spcBef>
            </a:pPr>
            <a:r>
              <a:rPr dirty="0"/>
              <a:t>Example</a:t>
            </a:r>
          </a:p>
          <a:p>
            <a:pPr marL="1419860">
              <a:lnSpc>
                <a:spcPct val="100000"/>
              </a:lnSpc>
              <a:spcBef>
                <a:spcPts val="240"/>
              </a:spcBef>
            </a:pPr>
            <a:r>
              <a:rPr spc="-5" dirty="0"/>
              <a:t>(65)</a:t>
            </a:r>
            <a:r>
              <a:rPr sz="3000" spc="-7" baseline="-20833" dirty="0"/>
              <a:t>8 </a:t>
            </a:r>
            <a:r>
              <a:rPr sz="3000" dirty="0"/>
              <a:t>= (</a:t>
            </a:r>
            <a:r>
              <a:rPr sz="3000" spc="-270" dirty="0"/>
              <a:t> </a:t>
            </a:r>
            <a:r>
              <a:rPr sz="3000" dirty="0"/>
              <a:t>)</a:t>
            </a:r>
            <a:r>
              <a:rPr sz="3000" baseline="-20833" dirty="0"/>
              <a:t>10</a:t>
            </a:r>
            <a:endParaRPr sz="3000" baseline="-20833"/>
          </a:p>
          <a:p>
            <a:pPr marL="2625725">
              <a:lnSpc>
                <a:spcPct val="100000"/>
              </a:lnSpc>
              <a:spcBef>
                <a:spcPts val="240"/>
              </a:spcBef>
            </a:pPr>
            <a:r>
              <a:rPr dirty="0"/>
              <a:t>=</a:t>
            </a:r>
            <a:r>
              <a:rPr spc="-5" dirty="0"/>
              <a:t> </a:t>
            </a:r>
            <a:r>
              <a:rPr dirty="0"/>
              <a:t>6x8</a:t>
            </a:r>
            <a:r>
              <a:rPr sz="3000" baseline="25000" dirty="0"/>
              <a:t>1</a:t>
            </a:r>
            <a:r>
              <a:rPr sz="3000" dirty="0"/>
              <a:t>+5x8</a:t>
            </a:r>
            <a:r>
              <a:rPr sz="3000" baseline="25000" dirty="0"/>
              <a:t>0</a:t>
            </a:r>
            <a:endParaRPr sz="3000" baseline="25000"/>
          </a:p>
          <a:p>
            <a:pPr marL="2625725">
              <a:lnSpc>
                <a:spcPct val="100000"/>
              </a:lnSpc>
              <a:spcBef>
                <a:spcPts val="240"/>
              </a:spcBef>
            </a:pPr>
            <a:r>
              <a:rPr dirty="0"/>
              <a:t>=</a:t>
            </a:r>
            <a:r>
              <a:rPr spc="-100" dirty="0"/>
              <a:t> </a:t>
            </a:r>
            <a:r>
              <a:rPr dirty="0"/>
              <a:t>48+5</a:t>
            </a:r>
          </a:p>
          <a:p>
            <a:pPr marL="2625725">
              <a:lnSpc>
                <a:spcPct val="100000"/>
              </a:lnSpc>
              <a:spcBef>
                <a:spcPts val="244"/>
              </a:spcBef>
            </a:pPr>
            <a:r>
              <a:rPr dirty="0"/>
              <a:t>=</a:t>
            </a:r>
            <a:r>
              <a:rPr spc="-100" dirty="0"/>
              <a:t> </a:t>
            </a:r>
            <a:r>
              <a:rPr dirty="0"/>
              <a:t>(53)</a:t>
            </a:r>
            <a:r>
              <a:rPr sz="3000" baseline="-20833" dirty="0"/>
              <a:t>10</a:t>
            </a:r>
            <a:endParaRPr sz="3000" baseline="-20833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004" y="204215"/>
            <a:ext cx="3733800" cy="1219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5844" y="348742"/>
            <a:ext cx="5940756" cy="68929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Gill Sans MT"/>
                <a:cs typeface="Gill Sans MT"/>
              </a:rPr>
              <a:t>Digital</a:t>
            </a:r>
            <a:r>
              <a:rPr b="0" spc="-55" dirty="0">
                <a:latin typeface="Gill Sans MT"/>
                <a:cs typeface="Gill Sans MT"/>
              </a:rPr>
              <a:t> </a:t>
            </a:r>
            <a:r>
              <a:rPr b="0" spc="-5" dirty="0">
                <a:latin typeface="Gill Sans MT"/>
                <a:cs typeface="Gill Sans MT"/>
              </a:rPr>
              <a:t>Signals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28140" y="1098549"/>
            <a:ext cx="7129145" cy="2261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indent="-283845">
              <a:lnSpc>
                <a:spcPts val="2330"/>
              </a:lnSpc>
              <a:buSzPct val="150000"/>
              <a:buFont typeface="Wingdings 2"/>
              <a:buChar char=""/>
              <a:tabLst>
                <a:tab pos="296545" algn="l"/>
              </a:tabLst>
            </a:pPr>
            <a:r>
              <a:rPr sz="2200" spc="-5" dirty="0">
                <a:latin typeface="Gill Sans MT"/>
                <a:cs typeface="Gill Sans MT"/>
              </a:rPr>
              <a:t>An electrical signal </a:t>
            </a:r>
            <a:r>
              <a:rPr sz="2200" spc="-10" dirty="0">
                <a:latin typeface="Gill Sans MT"/>
                <a:cs typeface="Gill Sans MT"/>
              </a:rPr>
              <a:t>with </a:t>
            </a:r>
            <a:r>
              <a:rPr sz="2200" spc="-20" dirty="0">
                <a:latin typeface="Gill Sans MT"/>
                <a:cs typeface="Gill Sans MT"/>
              </a:rPr>
              <a:t>two </a:t>
            </a:r>
            <a:r>
              <a:rPr sz="2200" spc="-15" dirty="0">
                <a:latin typeface="Gill Sans MT"/>
                <a:cs typeface="Gill Sans MT"/>
              </a:rPr>
              <a:t>discrete </a:t>
            </a:r>
            <a:r>
              <a:rPr sz="2200" spc="-20" dirty="0">
                <a:latin typeface="Gill Sans MT"/>
                <a:cs typeface="Gill Sans MT"/>
              </a:rPr>
              <a:t>levels </a:t>
            </a:r>
            <a:r>
              <a:rPr sz="2200" spc="-10" dirty="0">
                <a:latin typeface="Gill Sans MT"/>
                <a:cs typeface="Gill Sans MT"/>
              </a:rPr>
              <a:t>(high </a:t>
            </a:r>
            <a:r>
              <a:rPr sz="2200" spc="-5" dirty="0">
                <a:latin typeface="Gill Sans MT"/>
                <a:cs typeface="Gill Sans MT"/>
              </a:rPr>
              <a:t>and</a:t>
            </a:r>
            <a:r>
              <a:rPr sz="2200" spc="280" dirty="0">
                <a:latin typeface="Gill Sans MT"/>
                <a:cs typeface="Gill Sans MT"/>
              </a:rPr>
              <a:t> </a:t>
            </a:r>
            <a:r>
              <a:rPr sz="2200" spc="-15" dirty="0">
                <a:latin typeface="Gill Sans MT"/>
                <a:cs typeface="Gill Sans MT"/>
              </a:rPr>
              <a:t>low)</a:t>
            </a:r>
            <a:endParaRPr sz="2200">
              <a:latin typeface="Gill Sans MT"/>
              <a:cs typeface="Gill Sans MT"/>
            </a:endParaRPr>
          </a:p>
          <a:p>
            <a:pPr marL="295910" indent="-283845">
              <a:lnSpc>
                <a:spcPts val="2965"/>
              </a:lnSpc>
              <a:buSzPct val="150000"/>
              <a:buFont typeface="Wingdings 2"/>
              <a:buChar char=""/>
              <a:tabLst>
                <a:tab pos="296545" algn="l"/>
              </a:tabLst>
            </a:pPr>
            <a:r>
              <a:rPr sz="2200" spc="-125" dirty="0">
                <a:latin typeface="Gill Sans MT"/>
                <a:cs typeface="Gill Sans MT"/>
              </a:rPr>
              <a:t>Two </a:t>
            </a:r>
            <a:r>
              <a:rPr sz="2200" spc="-10" dirty="0">
                <a:latin typeface="Gill Sans MT"/>
                <a:cs typeface="Gill Sans MT"/>
              </a:rPr>
              <a:t>discrete </a:t>
            </a:r>
            <a:r>
              <a:rPr sz="2200" spc="-20" dirty="0">
                <a:latin typeface="Gill Sans MT"/>
                <a:cs typeface="Gill Sans MT"/>
              </a:rPr>
              <a:t>levels </a:t>
            </a:r>
            <a:r>
              <a:rPr sz="2200" spc="-25" dirty="0">
                <a:latin typeface="Gill Sans MT"/>
                <a:cs typeface="Gill Sans MT"/>
              </a:rPr>
              <a:t>are </a:t>
            </a:r>
            <a:r>
              <a:rPr sz="2200" spc="-15" dirty="0">
                <a:latin typeface="Gill Sans MT"/>
                <a:cs typeface="Gill Sans MT"/>
              </a:rPr>
              <a:t>represented by </a:t>
            </a:r>
            <a:r>
              <a:rPr sz="2200" spc="5" dirty="0">
                <a:latin typeface="Gill Sans MT"/>
                <a:cs typeface="Gill Sans MT"/>
              </a:rPr>
              <a:t>binary </a:t>
            </a:r>
            <a:r>
              <a:rPr sz="2200" spc="-5" dirty="0">
                <a:latin typeface="Gill Sans MT"/>
                <a:cs typeface="Gill Sans MT"/>
              </a:rPr>
              <a:t>digits 0 and</a:t>
            </a:r>
            <a:r>
              <a:rPr sz="2200" spc="37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1</a:t>
            </a:r>
            <a:endParaRPr sz="2200">
              <a:latin typeface="Gill Sans MT"/>
              <a:cs typeface="Gill Sans MT"/>
            </a:endParaRPr>
          </a:p>
          <a:p>
            <a:pPr marL="295910">
              <a:lnSpc>
                <a:spcPts val="1755"/>
              </a:lnSpc>
            </a:pPr>
            <a:r>
              <a:rPr sz="2200" spc="-25" dirty="0">
                <a:latin typeface="Gill Sans MT"/>
                <a:cs typeface="Gill Sans MT"/>
              </a:rPr>
              <a:t>referred </a:t>
            </a:r>
            <a:r>
              <a:rPr sz="2200" spc="-5" dirty="0">
                <a:latin typeface="Gill Sans MT"/>
                <a:cs typeface="Gill Sans MT"/>
              </a:rPr>
              <a:t>as </a:t>
            </a:r>
            <a:r>
              <a:rPr sz="2200" spc="5" dirty="0">
                <a:latin typeface="Gill Sans MT"/>
                <a:cs typeface="Gill Sans MT"/>
              </a:rPr>
              <a:t>Binary </a:t>
            </a:r>
            <a:r>
              <a:rPr sz="2200" spc="-5" dirty="0">
                <a:latin typeface="Gill Sans MT"/>
                <a:cs typeface="Gill Sans MT"/>
              </a:rPr>
              <a:t>number</a:t>
            </a:r>
            <a:r>
              <a:rPr sz="2200" spc="60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system.</a:t>
            </a:r>
            <a:endParaRPr sz="2200">
              <a:latin typeface="Gill Sans MT"/>
              <a:cs typeface="Gill Sans MT"/>
            </a:endParaRPr>
          </a:p>
          <a:p>
            <a:pPr marL="295910" indent="-283845">
              <a:lnSpc>
                <a:spcPts val="3070"/>
              </a:lnSpc>
              <a:buSzPct val="150000"/>
              <a:buFont typeface="Wingdings 2"/>
              <a:buChar char=""/>
              <a:tabLst>
                <a:tab pos="296545" algn="l"/>
              </a:tabLst>
            </a:pPr>
            <a:r>
              <a:rPr sz="2200" spc="-10" dirty="0">
                <a:latin typeface="Gill Sans MT"/>
                <a:cs typeface="Gill Sans MT"/>
              </a:rPr>
              <a:t>Gorge </a:t>
            </a:r>
            <a:r>
              <a:rPr sz="2200" spc="-5" dirty="0">
                <a:latin typeface="Gill Sans MT"/>
                <a:cs typeface="Gill Sans MT"/>
              </a:rPr>
              <a:t>Boole </a:t>
            </a:r>
            <a:r>
              <a:rPr sz="2200" spc="-10" dirty="0">
                <a:latin typeface="Gill Sans MT"/>
                <a:cs typeface="Gill Sans MT"/>
              </a:rPr>
              <a:t>introduced </a:t>
            </a:r>
            <a:r>
              <a:rPr sz="2200" spc="5" dirty="0">
                <a:latin typeface="Gill Sans MT"/>
                <a:cs typeface="Gill Sans MT"/>
              </a:rPr>
              <a:t>binary </a:t>
            </a:r>
            <a:r>
              <a:rPr sz="2200" spc="-5" dirty="0">
                <a:latin typeface="Gill Sans MT"/>
                <a:cs typeface="Gill Sans MT"/>
              </a:rPr>
              <a:t>number system </a:t>
            </a:r>
            <a:r>
              <a:rPr sz="2200" spc="-10" dirty="0">
                <a:latin typeface="Gill Sans MT"/>
                <a:cs typeface="Gill Sans MT"/>
              </a:rPr>
              <a:t>with</a:t>
            </a:r>
            <a:r>
              <a:rPr sz="2200" spc="135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algebra</a:t>
            </a:r>
            <a:endParaRPr sz="2200">
              <a:latin typeface="Gill Sans MT"/>
              <a:cs typeface="Gill Sans MT"/>
            </a:endParaRPr>
          </a:p>
          <a:p>
            <a:pPr marL="295910">
              <a:lnSpc>
                <a:spcPts val="1750"/>
              </a:lnSpc>
            </a:pPr>
            <a:r>
              <a:rPr sz="2200" spc="-15" dirty="0">
                <a:latin typeface="Gill Sans MT"/>
                <a:cs typeface="Gill Sans MT"/>
              </a:rPr>
              <a:t>developed </a:t>
            </a:r>
            <a:r>
              <a:rPr sz="2200" spc="-5" dirty="0">
                <a:latin typeface="Gill Sans MT"/>
                <a:cs typeface="Gill Sans MT"/>
              </a:rPr>
              <a:t>“Boolean</a:t>
            </a:r>
            <a:r>
              <a:rPr sz="2200" spc="-405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Algebra”</a:t>
            </a:r>
            <a:endParaRPr sz="2200">
              <a:latin typeface="Gill Sans MT"/>
              <a:cs typeface="Gill Sans MT"/>
            </a:endParaRPr>
          </a:p>
          <a:p>
            <a:pPr marL="295910" indent="-283845">
              <a:lnSpc>
                <a:spcPts val="3400"/>
              </a:lnSpc>
              <a:buSzPct val="150000"/>
              <a:buFont typeface="Wingdings 2"/>
              <a:buChar char=""/>
              <a:tabLst>
                <a:tab pos="296545" algn="l"/>
              </a:tabLst>
            </a:pPr>
            <a:r>
              <a:rPr sz="2200" spc="-10" dirty="0">
                <a:latin typeface="Gill Sans MT"/>
                <a:cs typeface="Gill Sans MT"/>
              </a:rPr>
              <a:t>Represented </a:t>
            </a:r>
            <a:r>
              <a:rPr sz="2200" spc="-5" dirty="0">
                <a:latin typeface="Gill Sans MT"/>
                <a:cs typeface="Gill Sans MT"/>
              </a:rPr>
              <a:t>in </a:t>
            </a:r>
            <a:r>
              <a:rPr sz="2200" spc="-20" dirty="0">
                <a:latin typeface="Gill Sans MT"/>
                <a:cs typeface="Gill Sans MT"/>
              </a:rPr>
              <a:t>two </a:t>
            </a:r>
            <a:r>
              <a:rPr sz="2200" spc="-10" dirty="0">
                <a:latin typeface="Gill Sans MT"/>
                <a:cs typeface="Gill Sans MT"/>
              </a:rPr>
              <a:t>different</a:t>
            </a:r>
            <a:r>
              <a:rPr sz="2200" spc="55" dirty="0">
                <a:latin typeface="Gill Sans MT"/>
                <a:cs typeface="Gill Sans MT"/>
              </a:rPr>
              <a:t> </a:t>
            </a:r>
            <a:r>
              <a:rPr sz="2200" spc="-25" dirty="0">
                <a:latin typeface="Gill Sans MT"/>
                <a:cs typeface="Gill Sans MT"/>
              </a:rPr>
              <a:t>ways</a:t>
            </a:r>
            <a:endParaRPr sz="2200">
              <a:latin typeface="Gill Sans MT"/>
              <a:cs typeface="Gill Sans MT"/>
            </a:endParaRPr>
          </a:p>
          <a:p>
            <a:pPr marL="570230" lvl="1" indent="-238760">
              <a:lnSpc>
                <a:spcPts val="2355"/>
              </a:lnSpc>
              <a:buSzPct val="120000"/>
              <a:buFont typeface="Arial"/>
              <a:buChar char="•"/>
              <a:tabLst>
                <a:tab pos="570230" algn="l"/>
                <a:tab pos="570865" algn="l"/>
              </a:tabLst>
            </a:pPr>
            <a:r>
              <a:rPr sz="2000" spc="-15" dirty="0">
                <a:latin typeface="Gill Sans MT"/>
                <a:cs typeface="Gill Sans MT"/>
              </a:rPr>
              <a:t>Positive </a:t>
            </a:r>
            <a:r>
              <a:rPr sz="2000" spc="-5" dirty="0">
                <a:latin typeface="Gill Sans MT"/>
                <a:cs typeface="Gill Sans MT"/>
              </a:rPr>
              <a:t>logic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system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48130" y="4620005"/>
            <a:ext cx="24872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190" indent="-238125">
              <a:lnSpc>
                <a:spcPct val="100000"/>
              </a:lnSpc>
              <a:spcBef>
                <a:spcPts val="100"/>
              </a:spcBef>
              <a:buSzPct val="120000"/>
              <a:buFont typeface="Arial"/>
              <a:buChar char="•"/>
              <a:tabLst>
                <a:tab pos="250190" algn="l"/>
                <a:tab pos="250825" algn="l"/>
              </a:tabLst>
            </a:pPr>
            <a:r>
              <a:rPr sz="2000" spc="-5" dirty="0">
                <a:latin typeface="Gill Sans MT"/>
                <a:cs typeface="Gill Sans MT"/>
              </a:rPr>
              <a:t>Negative logic</a:t>
            </a:r>
            <a:r>
              <a:rPr sz="2000" spc="-114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system</a:t>
            </a:r>
            <a:endParaRPr sz="2000">
              <a:latin typeface="Gill Sans MT"/>
              <a:cs typeface="Gill Sans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7000" y="3581400"/>
            <a:ext cx="3524250" cy="9144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9400" y="5181600"/>
            <a:ext cx="3638550" cy="904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Number </a:t>
            </a:r>
            <a:r>
              <a:rPr spc="-5" dirty="0"/>
              <a:t>System</a:t>
            </a:r>
            <a:r>
              <a:rPr spc="20" dirty="0"/>
              <a:t> </a:t>
            </a:r>
            <a:r>
              <a:rPr spc="-25" dirty="0"/>
              <a:t>conversion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6540" y="1464386"/>
            <a:ext cx="4991735" cy="440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310" indent="-283845">
              <a:lnSpc>
                <a:spcPts val="4455"/>
              </a:lnSpc>
              <a:buSzPct val="179687"/>
              <a:buFont typeface="Arial"/>
              <a:buChar char="•"/>
              <a:tabLst>
                <a:tab pos="321945" algn="l"/>
              </a:tabLst>
            </a:pPr>
            <a:r>
              <a:rPr sz="3200" spc="-5" dirty="0">
                <a:latin typeface="Gill Sans MT"/>
                <a:cs typeface="Gill Sans MT"/>
              </a:rPr>
              <a:t>Octal </a:t>
            </a:r>
            <a:r>
              <a:rPr sz="3200" dirty="0">
                <a:latin typeface="Gill Sans MT"/>
                <a:cs typeface="Gill Sans MT"/>
              </a:rPr>
              <a:t>to</a:t>
            </a:r>
            <a:r>
              <a:rPr sz="3200" spc="-5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hexadecimal</a:t>
            </a:r>
            <a:endParaRPr sz="3200">
              <a:latin typeface="Gill Sans MT"/>
              <a:cs typeface="Gill Sans MT"/>
            </a:endParaRPr>
          </a:p>
          <a:p>
            <a:pPr marL="595630" lvl="1" indent="-238760">
              <a:lnSpc>
                <a:spcPct val="100000"/>
              </a:lnSpc>
              <a:spcBef>
                <a:spcPts val="105"/>
              </a:spcBef>
              <a:buSzPct val="119642"/>
              <a:buFont typeface="Arial"/>
              <a:buChar char="•"/>
              <a:tabLst>
                <a:tab pos="596265" algn="l"/>
              </a:tabLst>
            </a:pPr>
            <a:r>
              <a:rPr sz="2800" spc="-5" dirty="0">
                <a:latin typeface="Gill Sans MT"/>
                <a:cs typeface="Gill Sans MT"/>
              </a:rPr>
              <a:t>Use </a:t>
            </a:r>
            <a:r>
              <a:rPr sz="2800" spc="10" dirty="0">
                <a:latin typeface="Gill Sans MT"/>
                <a:cs typeface="Gill Sans MT"/>
              </a:rPr>
              <a:t>binary </a:t>
            </a:r>
            <a:r>
              <a:rPr sz="2800" spc="-5" dirty="0">
                <a:latin typeface="Gill Sans MT"/>
                <a:cs typeface="Gill Sans MT"/>
              </a:rPr>
              <a:t>as an</a:t>
            </a:r>
            <a:r>
              <a:rPr sz="2800" spc="-4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intermediary.</a:t>
            </a:r>
            <a:endParaRPr sz="28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585"/>
              </a:spcBef>
            </a:pPr>
            <a:r>
              <a:rPr sz="3200" dirty="0">
                <a:latin typeface="Gill Sans MT"/>
                <a:cs typeface="Gill Sans MT"/>
              </a:rPr>
              <a:t>Example</a:t>
            </a:r>
            <a:endParaRPr sz="3200">
              <a:latin typeface="Gill Sans MT"/>
              <a:cs typeface="Gill Sans MT"/>
            </a:endParaRPr>
          </a:p>
          <a:p>
            <a:pPr marL="772160">
              <a:lnSpc>
                <a:spcPct val="100000"/>
              </a:lnSpc>
              <a:spcBef>
                <a:spcPts val="600"/>
              </a:spcBef>
            </a:pPr>
            <a:r>
              <a:rPr sz="3200" dirty="0">
                <a:latin typeface="Gill Sans MT"/>
                <a:cs typeface="Gill Sans MT"/>
              </a:rPr>
              <a:t>(65)</a:t>
            </a:r>
            <a:r>
              <a:rPr sz="3150" baseline="-21164" dirty="0">
                <a:latin typeface="Gill Sans MT"/>
                <a:cs typeface="Gill Sans MT"/>
              </a:rPr>
              <a:t>8 </a:t>
            </a:r>
            <a:r>
              <a:rPr sz="3200" dirty="0">
                <a:latin typeface="Gill Sans MT"/>
                <a:cs typeface="Gill Sans MT"/>
              </a:rPr>
              <a:t>= (</a:t>
            </a:r>
            <a:r>
              <a:rPr sz="3200" spc="-305" dirty="0">
                <a:latin typeface="Gill Sans MT"/>
                <a:cs typeface="Gill Sans MT"/>
              </a:rPr>
              <a:t> </a:t>
            </a:r>
            <a:r>
              <a:rPr sz="3200" spc="10" dirty="0">
                <a:latin typeface="Gill Sans MT"/>
                <a:cs typeface="Gill Sans MT"/>
              </a:rPr>
              <a:t>)</a:t>
            </a:r>
            <a:r>
              <a:rPr sz="3150" spc="15" baseline="-21164" dirty="0">
                <a:latin typeface="Gill Sans MT"/>
                <a:cs typeface="Gill Sans MT"/>
              </a:rPr>
              <a:t>16</a:t>
            </a:r>
            <a:endParaRPr sz="3150" baseline="-21164">
              <a:latin typeface="Gill Sans MT"/>
              <a:cs typeface="Gill Sans MT"/>
            </a:endParaRPr>
          </a:p>
          <a:p>
            <a:pPr marL="2066289">
              <a:lnSpc>
                <a:spcPct val="100000"/>
              </a:lnSpc>
              <a:spcBef>
                <a:spcPts val="600"/>
              </a:spcBef>
            </a:pPr>
            <a:r>
              <a:rPr sz="3200" dirty="0">
                <a:latin typeface="Gill Sans MT"/>
                <a:cs typeface="Gill Sans MT"/>
              </a:rPr>
              <a:t>= </a:t>
            </a:r>
            <a:r>
              <a:rPr sz="3200" u="heavy" spc="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110</a:t>
            </a:r>
            <a:r>
              <a:rPr sz="3200" spc="-130" dirty="0">
                <a:latin typeface="Gill Sans MT"/>
                <a:cs typeface="Gill Sans MT"/>
              </a:rPr>
              <a:t> </a:t>
            </a:r>
            <a:r>
              <a:rPr sz="3200" u="heavy" spc="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101</a:t>
            </a:r>
            <a:endParaRPr sz="3200">
              <a:latin typeface="Gill Sans MT"/>
              <a:cs typeface="Gill Sans MT"/>
            </a:endParaRPr>
          </a:p>
          <a:p>
            <a:pPr marL="2066289">
              <a:lnSpc>
                <a:spcPct val="100000"/>
              </a:lnSpc>
              <a:spcBef>
                <a:spcPts val="605"/>
              </a:spcBef>
            </a:pPr>
            <a:r>
              <a:rPr sz="3200" dirty="0">
                <a:latin typeface="Gill Sans MT"/>
                <a:cs typeface="Gill Sans MT"/>
              </a:rPr>
              <a:t>=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11</a:t>
            </a:r>
            <a:r>
              <a:rPr sz="3200" spc="-100" dirty="0">
                <a:latin typeface="Gill Sans MT"/>
                <a:cs typeface="Gill Sans MT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0101</a:t>
            </a:r>
            <a:endParaRPr sz="3200">
              <a:latin typeface="Gill Sans MT"/>
              <a:cs typeface="Gill Sans MT"/>
            </a:endParaRPr>
          </a:p>
          <a:p>
            <a:pPr marL="2066289">
              <a:lnSpc>
                <a:spcPct val="100000"/>
              </a:lnSpc>
              <a:spcBef>
                <a:spcPts val="600"/>
              </a:spcBef>
            </a:pPr>
            <a:r>
              <a:rPr sz="3200" dirty="0">
                <a:latin typeface="Gill Sans MT"/>
                <a:cs typeface="Gill Sans MT"/>
              </a:rPr>
              <a:t>= </a:t>
            </a:r>
            <a:r>
              <a:rPr sz="3200" u="heavy" spc="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0011</a:t>
            </a:r>
            <a:r>
              <a:rPr sz="3200" spc="-55" dirty="0">
                <a:latin typeface="Gill Sans MT"/>
                <a:cs typeface="Gill Sans MT"/>
              </a:rPr>
              <a:t> </a:t>
            </a:r>
            <a:r>
              <a:rPr sz="3200" u="heavy" spc="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0101</a:t>
            </a:r>
            <a:endParaRPr sz="3200">
              <a:latin typeface="Gill Sans MT"/>
              <a:cs typeface="Gill Sans MT"/>
            </a:endParaRPr>
          </a:p>
          <a:p>
            <a:pPr marL="2066289">
              <a:lnSpc>
                <a:spcPct val="100000"/>
              </a:lnSpc>
              <a:spcBef>
                <a:spcPts val="600"/>
              </a:spcBef>
            </a:pPr>
            <a:r>
              <a:rPr sz="3200" dirty="0">
                <a:latin typeface="Gill Sans MT"/>
                <a:cs typeface="Gill Sans MT"/>
              </a:rPr>
              <a:t>=</a:t>
            </a:r>
            <a:r>
              <a:rPr sz="3200" spc="-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(35)</a:t>
            </a:r>
            <a:r>
              <a:rPr sz="3150" baseline="-21164" dirty="0">
                <a:latin typeface="Gill Sans MT"/>
                <a:cs typeface="Gill Sans MT"/>
              </a:rPr>
              <a:t>16</a:t>
            </a:r>
            <a:endParaRPr sz="3150" baseline="-21164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Number </a:t>
            </a:r>
            <a:r>
              <a:rPr spc="-5" dirty="0"/>
              <a:t>System</a:t>
            </a:r>
            <a:r>
              <a:rPr spc="20" dirty="0"/>
              <a:t> </a:t>
            </a:r>
            <a:r>
              <a:rPr spc="-25" dirty="0"/>
              <a:t>conversion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6540" y="1464386"/>
            <a:ext cx="6598920" cy="3700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310" indent="-283845">
              <a:lnSpc>
                <a:spcPts val="4455"/>
              </a:lnSpc>
              <a:buSzPct val="179687"/>
              <a:buFont typeface="Arial"/>
              <a:buChar char="•"/>
              <a:tabLst>
                <a:tab pos="321945" algn="l"/>
              </a:tabLst>
            </a:pPr>
            <a:r>
              <a:rPr sz="3200" dirty="0">
                <a:latin typeface="Gill Sans MT"/>
                <a:cs typeface="Gill Sans MT"/>
              </a:rPr>
              <a:t>Hexadecimal to</a:t>
            </a:r>
            <a:r>
              <a:rPr sz="3200" spc="-45" dirty="0">
                <a:latin typeface="Gill Sans MT"/>
                <a:cs typeface="Gill Sans MT"/>
              </a:rPr>
              <a:t> </a:t>
            </a:r>
            <a:r>
              <a:rPr sz="3200" spc="15" dirty="0">
                <a:latin typeface="Gill Sans MT"/>
                <a:cs typeface="Gill Sans MT"/>
              </a:rPr>
              <a:t>binary</a:t>
            </a:r>
            <a:endParaRPr sz="3200">
              <a:latin typeface="Gill Sans MT"/>
              <a:cs typeface="Gill Sans MT"/>
            </a:endParaRPr>
          </a:p>
          <a:p>
            <a:pPr marL="595630" marR="30480" lvl="1" indent="-238125">
              <a:lnSpc>
                <a:spcPct val="100000"/>
              </a:lnSpc>
              <a:spcBef>
                <a:spcPts val="105"/>
              </a:spcBef>
              <a:buSzPct val="119642"/>
              <a:buFont typeface="Arial"/>
              <a:buChar char="•"/>
              <a:tabLst>
                <a:tab pos="596265" algn="l"/>
              </a:tabLst>
            </a:pPr>
            <a:r>
              <a:rPr sz="2800" spc="-10" dirty="0">
                <a:latin typeface="Gill Sans MT"/>
                <a:cs typeface="Gill Sans MT"/>
              </a:rPr>
              <a:t>Convert </a:t>
            </a:r>
            <a:r>
              <a:rPr sz="2800" spc="-5" dirty="0">
                <a:latin typeface="Gill Sans MT"/>
                <a:cs typeface="Gill Sans MT"/>
              </a:rPr>
              <a:t>each hexadecimal digit </a:t>
            </a:r>
            <a:r>
              <a:rPr sz="2800" dirty="0">
                <a:latin typeface="Gill Sans MT"/>
                <a:cs typeface="Gill Sans MT"/>
              </a:rPr>
              <a:t>to </a:t>
            </a:r>
            <a:r>
              <a:rPr sz="2800" spc="-5" dirty="0">
                <a:latin typeface="Gill Sans MT"/>
                <a:cs typeface="Gill Sans MT"/>
              </a:rPr>
              <a:t>a 4-bit  equivalent </a:t>
            </a:r>
            <a:r>
              <a:rPr sz="2800" spc="10" dirty="0">
                <a:latin typeface="Gill Sans MT"/>
                <a:cs typeface="Gill Sans MT"/>
              </a:rPr>
              <a:t>binary</a:t>
            </a:r>
            <a:r>
              <a:rPr sz="2800" spc="5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representation.</a:t>
            </a:r>
            <a:endParaRPr sz="28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585"/>
              </a:spcBef>
            </a:pPr>
            <a:r>
              <a:rPr sz="3200" dirty="0">
                <a:latin typeface="Gill Sans MT"/>
                <a:cs typeface="Gill Sans MT"/>
              </a:rPr>
              <a:t>Example</a:t>
            </a:r>
            <a:endParaRPr sz="3200">
              <a:latin typeface="Gill Sans MT"/>
              <a:cs typeface="Gill Sans MT"/>
            </a:endParaRPr>
          </a:p>
          <a:p>
            <a:pPr marL="772160">
              <a:lnSpc>
                <a:spcPct val="100000"/>
              </a:lnSpc>
              <a:spcBef>
                <a:spcPts val="600"/>
              </a:spcBef>
            </a:pPr>
            <a:r>
              <a:rPr sz="3200" dirty="0">
                <a:latin typeface="Gill Sans MT"/>
                <a:cs typeface="Gill Sans MT"/>
              </a:rPr>
              <a:t>(6A)</a:t>
            </a:r>
            <a:r>
              <a:rPr sz="3150" baseline="-21164" dirty="0">
                <a:latin typeface="Gill Sans MT"/>
                <a:cs typeface="Gill Sans MT"/>
              </a:rPr>
              <a:t>16 </a:t>
            </a:r>
            <a:r>
              <a:rPr sz="3200" dirty="0">
                <a:latin typeface="Gill Sans MT"/>
                <a:cs typeface="Gill Sans MT"/>
              </a:rPr>
              <a:t>= (</a:t>
            </a:r>
            <a:r>
              <a:rPr sz="3200" spc="-300" dirty="0">
                <a:latin typeface="Gill Sans MT"/>
                <a:cs typeface="Gill Sans MT"/>
              </a:rPr>
              <a:t> </a:t>
            </a:r>
            <a:r>
              <a:rPr sz="3200" spc="5" dirty="0">
                <a:latin typeface="Gill Sans MT"/>
                <a:cs typeface="Gill Sans MT"/>
              </a:rPr>
              <a:t>)</a:t>
            </a:r>
            <a:r>
              <a:rPr sz="3150" spc="7" baseline="-21164" dirty="0">
                <a:latin typeface="Gill Sans MT"/>
                <a:cs typeface="Gill Sans MT"/>
              </a:rPr>
              <a:t>2</a:t>
            </a:r>
            <a:endParaRPr sz="3150" baseline="-21164">
              <a:latin typeface="Gill Sans MT"/>
              <a:cs typeface="Gill Sans MT"/>
            </a:endParaRPr>
          </a:p>
          <a:p>
            <a:pPr marL="2179320">
              <a:lnSpc>
                <a:spcPct val="100000"/>
              </a:lnSpc>
              <a:spcBef>
                <a:spcPts val="605"/>
              </a:spcBef>
            </a:pPr>
            <a:r>
              <a:rPr sz="3200" dirty="0">
                <a:latin typeface="Gill Sans MT"/>
                <a:cs typeface="Gill Sans MT"/>
              </a:rPr>
              <a:t>=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0110</a:t>
            </a:r>
            <a:r>
              <a:rPr sz="3200" spc="-45" dirty="0">
                <a:latin typeface="Gill Sans MT"/>
                <a:cs typeface="Gill Sans MT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1010</a:t>
            </a:r>
            <a:endParaRPr sz="3200">
              <a:latin typeface="Gill Sans MT"/>
              <a:cs typeface="Gill Sans MT"/>
            </a:endParaRPr>
          </a:p>
          <a:p>
            <a:pPr marL="2179320">
              <a:lnSpc>
                <a:spcPct val="100000"/>
              </a:lnSpc>
              <a:spcBef>
                <a:spcPts val="600"/>
              </a:spcBef>
            </a:pPr>
            <a:r>
              <a:rPr sz="3200" dirty="0">
                <a:latin typeface="Gill Sans MT"/>
                <a:cs typeface="Gill Sans MT"/>
              </a:rPr>
              <a:t>=</a:t>
            </a:r>
            <a:r>
              <a:rPr sz="3200" spc="-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(1101010)</a:t>
            </a:r>
            <a:r>
              <a:rPr sz="3150" baseline="-21164" dirty="0">
                <a:latin typeface="Gill Sans MT"/>
                <a:cs typeface="Gill Sans MT"/>
              </a:rPr>
              <a:t>2</a:t>
            </a:r>
            <a:endParaRPr sz="3150" baseline="-21164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Number </a:t>
            </a:r>
            <a:r>
              <a:rPr spc="-5" dirty="0"/>
              <a:t>System</a:t>
            </a:r>
            <a:r>
              <a:rPr spc="20" dirty="0"/>
              <a:t> </a:t>
            </a:r>
            <a:r>
              <a:rPr spc="-25" dirty="0"/>
              <a:t>conversion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26540" y="1464386"/>
            <a:ext cx="4991735" cy="440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310" indent="-283845">
              <a:lnSpc>
                <a:spcPts val="4455"/>
              </a:lnSpc>
              <a:buSzPct val="179687"/>
              <a:buFont typeface="Arial"/>
              <a:buChar char="•"/>
              <a:tabLst>
                <a:tab pos="321945" algn="l"/>
              </a:tabLst>
            </a:pPr>
            <a:r>
              <a:rPr sz="3200" dirty="0">
                <a:latin typeface="Gill Sans MT"/>
                <a:cs typeface="Gill Sans MT"/>
              </a:rPr>
              <a:t>Hexadecimal to</a:t>
            </a:r>
            <a:r>
              <a:rPr sz="3200" spc="-50" dirty="0">
                <a:latin typeface="Gill Sans MT"/>
                <a:cs typeface="Gill Sans MT"/>
              </a:rPr>
              <a:t> </a:t>
            </a:r>
            <a:r>
              <a:rPr sz="3200" spc="-5" dirty="0">
                <a:latin typeface="Gill Sans MT"/>
                <a:cs typeface="Gill Sans MT"/>
              </a:rPr>
              <a:t>octal</a:t>
            </a:r>
            <a:endParaRPr sz="3200">
              <a:latin typeface="Gill Sans MT"/>
              <a:cs typeface="Gill Sans MT"/>
            </a:endParaRPr>
          </a:p>
          <a:p>
            <a:pPr marL="595630" lvl="1" indent="-238760">
              <a:lnSpc>
                <a:spcPct val="100000"/>
              </a:lnSpc>
              <a:spcBef>
                <a:spcPts val="105"/>
              </a:spcBef>
              <a:buSzPct val="119642"/>
              <a:buFont typeface="Arial"/>
              <a:buChar char="•"/>
              <a:tabLst>
                <a:tab pos="596265" algn="l"/>
              </a:tabLst>
            </a:pPr>
            <a:r>
              <a:rPr sz="2800" spc="-5" dirty="0">
                <a:latin typeface="Gill Sans MT"/>
                <a:cs typeface="Gill Sans MT"/>
              </a:rPr>
              <a:t>Use </a:t>
            </a:r>
            <a:r>
              <a:rPr sz="2800" spc="10" dirty="0">
                <a:latin typeface="Gill Sans MT"/>
                <a:cs typeface="Gill Sans MT"/>
              </a:rPr>
              <a:t>binary </a:t>
            </a:r>
            <a:r>
              <a:rPr sz="2800" spc="-5" dirty="0">
                <a:latin typeface="Gill Sans MT"/>
                <a:cs typeface="Gill Sans MT"/>
              </a:rPr>
              <a:t>as an</a:t>
            </a:r>
            <a:r>
              <a:rPr sz="2800" spc="-4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intermediary.</a:t>
            </a:r>
            <a:endParaRPr sz="28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585"/>
              </a:spcBef>
            </a:pPr>
            <a:r>
              <a:rPr sz="3200" dirty="0">
                <a:latin typeface="Gill Sans MT"/>
                <a:cs typeface="Gill Sans MT"/>
              </a:rPr>
              <a:t>Example</a:t>
            </a:r>
            <a:endParaRPr sz="3200">
              <a:latin typeface="Gill Sans MT"/>
              <a:cs typeface="Gill Sans MT"/>
            </a:endParaRPr>
          </a:p>
          <a:p>
            <a:pPr marL="772160">
              <a:lnSpc>
                <a:spcPct val="100000"/>
              </a:lnSpc>
              <a:spcBef>
                <a:spcPts val="600"/>
              </a:spcBef>
            </a:pPr>
            <a:r>
              <a:rPr sz="3200" dirty="0">
                <a:latin typeface="Gill Sans MT"/>
                <a:cs typeface="Gill Sans MT"/>
              </a:rPr>
              <a:t>(6A)</a:t>
            </a:r>
            <a:r>
              <a:rPr sz="3150" baseline="-21164" dirty="0">
                <a:latin typeface="Gill Sans MT"/>
                <a:cs typeface="Gill Sans MT"/>
              </a:rPr>
              <a:t>16 </a:t>
            </a:r>
            <a:r>
              <a:rPr sz="3200" dirty="0">
                <a:latin typeface="Gill Sans MT"/>
                <a:cs typeface="Gill Sans MT"/>
              </a:rPr>
              <a:t>= (</a:t>
            </a:r>
            <a:r>
              <a:rPr sz="3200" spc="-300" dirty="0">
                <a:latin typeface="Gill Sans MT"/>
                <a:cs typeface="Gill Sans MT"/>
              </a:rPr>
              <a:t> </a:t>
            </a:r>
            <a:r>
              <a:rPr sz="3200" spc="5" dirty="0">
                <a:latin typeface="Gill Sans MT"/>
                <a:cs typeface="Gill Sans MT"/>
              </a:rPr>
              <a:t>)</a:t>
            </a:r>
            <a:r>
              <a:rPr sz="3150" spc="7" baseline="-21164" dirty="0">
                <a:latin typeface="Gill Sans MT"/>
                <a:cs typeface="Gill Sans MT"/>
              </a:rPr>
              <a:t>8</a:t>
            </a:r>
            <a:endParaRPr sz="3150" baseline="-21164">
              <a:latin typeface="Gill Sans MT"/>
              <a:cs typeface="Gill Sans MT"/>
            </a:endParaRPr>
          </a:p>
          <a:p>
            <a:pPr marL="2179320">
              <a:lnSpc>
                <a:spcPct val="100000"/>
              </a:lnSpc>
              <a:spcBef>
                <a:spcPts val="600"/>
              </a:spcBef>
            </a:pPr>
            <a:r>
              <a:rPr sz="3200" dirty="0">
                <a:latin typeface="Gill Sans MT"/>
                <a:cs typeface="Gill Sans MT"/>
              </a:rPr>
              <a:t>= </a:t>
            </a:r>
            <a:r>
              <a:rPr sz="3200" u="heavy" spc="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0110</a:t>
            </a:r>
            <a:r>
              <a:rPr sz="3200" spc="-60" dirty="0">
                <a:latin typeface="Gill Sans MT"/>
                <a:cs typeface="Gill Sans MT"/>
              </a:rPr>
              <a:t> </a:t>
            </a:r>
            <a:r>
              <a:rPr sz="3200" u="heavy" spc="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1010</a:t>
            </a:r>
            <a:endParaRPr sz="3200">
              <a:latin typeface="Gill Sans MT"/>
              <a:cs typeface="Gill Sans MT"/>
            </a:endParaRPr>
          </a:p>
          <a:p>
            <a:pPr marL="2179320">
              <a:lnSpc>
                <a:spcPct val="100000"/>
              </a:lnSpc>
              <a:spcBef>
                <a:spcPts val="605"/>
              </a:spcBef>
            </a:pPr>
            <a:r>
              <a:rPr sz="3200" dirty="0">
                <a:latin typeface="Gill Sans MT"/>
                <a:cs typeface="Gill Sans MT"/>
              </a:rPr>
              <a:t>=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1</a:t>
            </a:r>
            <a:r>
              <a:rPr sz="3200" dirty="0">
                <a:latin typeface="Gill Sans MT"/>
                <a:cs typeface="Gill Sans MT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101</a:t>
            </a:r>
            <a:r>
              <a:rPr sz="3200" spc="-60" dirty="0">
                <a:latin typeface="Gill Sans MT"/>
                <a:cs typeface="Gill Sans MT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010</a:t>
            </a:r>
            <a:endParaRPr sz="3200">
              <a:latin typeface="Gill Sans MT"/>
              <a:cs typeface="Gill Sans MT"/>
            </a:endParaRPr>
          </a:p>
          <a:p>
            <a:pPr marL="2179320">
              <a:lnSpc>
                <a:spcPct val="100000"/>
              </a:lnSpc>
              <a:spcBef>
                <a:spcPts val="600"/>
              </a:spcBef>
            </a:pPr>
            <a:r>
              <a:rPr sz="3200" dirty="0">
                <a:latin typeface="Gill Sans MT"/>
                <a:cs typeface="Gill Sans MT"/>
              </a:rPr>
              <a:t>= </a:t>
            </a:r>
            <a:r>
              <a:rPr sz="3200" u="heavy" spc="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001</a:t>
            </a:r>
            <a:r>
              <a:rPr sz="3200" spc="5" dirty="0">
                <a:latin typeface="Gill Sans MT"/>
                <a:cs typeface="Gill Sans MT"/>
              </a:rPr>
              <a:t> </a:t>
            </a:r>
            <a:r>
              <a:rPr sz="3200" u="heavy" spc="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101</a:t>
            </a:r>
            <a:r>
              <a:rPr sz="3200" spc="-110" dirty="0">
                <a:latin typeface="Gill Sans MT"/>
                <a:cs typeface="Gill Sans MT"/>
              </a:rPr>
              <a:t> </a:t>
            </a:r>
            <a:r>
              <a:rPr sz="3200" u="heavy" spc="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010</a:t>
            </a:r>
            <a:endParaRPr sz="3200">
              <a:latin typeface="Gill Sans MT"/>
              <a:cs typeface="Gill Sans MT"/>
            </a:endParaRPr>
          </a:p>
          <a:p>
            <a:pPr marL="2179320">
              <a:lnSpc>
                <a:spcPct val="100000"/>
              </a:lnSpc>
              <a:spcBef>
                <a:spcPts val="600"/>
              </a:spcBef>
            </a:pPr>
            <a:r>
              <a:rPr sz="3200" dirty="0">
                <a:latin typeface="Gill Sans MT"/>
                <a:cs typeface="Gill Sans MT"/>
              </a:rPr>
              <a:t>=</a:t>
            </a:r>
            <a:r>
              <a:rPr sz="3200" spc="-1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(152)</a:t>
            </a:r>
            <a:r>
              <a:rPr sz="3150" baseline="-21164" dirty="0">
                <a:latin typeface="Gill Sans MT"/>
                <a:cs typeface="Gill Sans MT"/>
              </a:rPr>
              <a:t>8</a:t>
            </a:r>
            <a:endParaRPr sz="3150" baseline="-21164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Number </a:t>
            </a:r>
            <a:r>
              <a:rPr spc="-5" dirty="0"/>
              <a:t>System</a:t>
            </a:r>
            <a:r>
              <a:rPr spc="20" dirty="0"/>
              <a:t> </a:t>
            </a:r>
            <a:r>
              <a:rPr spc="-25" dirty="0"/>
              <a:t>conversion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5044" indent="-283845">
              <a:lnSpc>
                <a:spcPts val="3940"/>
              </a:lnSpc>
              <a:buSzPct val="180000"/>
              <a:buFont typeface="Arial"/>
              <a:buChar char="•"/>
              <a:tabLst>
                <a:tab pos="995680" algn="l"/>
              </a:tabLst>
            </a:pPr>
            <a:r>
              <a:rPr dirty="0"/>
              <a:t>Hexadecimal to</a:t>
            </a:r>
            <a:r>
              <a:rPr spc="-20" dirty="0"/>
              <a:t> </a:t>
            </a:r>
            <a:r>
              <a:rPr dirty="0"/>
              <a:t>decimal</a:t>
            </a:r>
          </a:p>
          <a:p>
            <a:pPr marL="1269365" lvl="1" indent="-238760">
              <a:lnSpc>
                <a:spcPts val="2865"/>
              </a:lnSpc>
              <a:buSzPct val="119230"/>
              <a:buFont typeface="Arial"/>
              <a:buChar char="•"/>
              <a:tabLst>
                <a:tab pos="1270000" algn="l"/>
              </a:tabLst>
            </a:pPr>
            <a:r>
              <a:rPr sz="2600" dirty="0">
                <a:latin typeface="Gill Sans MT"/>
                <a:cs typeface="Gill Sans MT"/>
              </a:rPr>
              <a:t>Multiply each bit </a:t>
            </a:r>
            <a:r>
              <a:rPr sz="2600" spc="-10" dirty="0">
                <a:latin typeface="Gill Sans MT"/>
                <a:cs typeface="Gill Sans MT"/>
              </a:rPr>
              <a:t>by </a:t>
            </a:r>
            <a:r>
              <a:rPr sz="2600" spc="5" dirty="0">
                <a:latin typeface="Gill Sans MT"/>
                <a:cs typeface="Gill Sans MT"/>
              </a:rPr>
              <a:t>8</a:t>
            </a:r>
            <a:r>
              <a:rPr sz="2550" spc="7" baseline="26143" dirty="0">
                <a:latin typeface="Gill Sans MT"/>
                <a:cs typeface="Gill Sans MT"/>
              </a:rPr>
              <a:t>n</a:t>
            </a:r>
            <a:r>
              <a:rPr sz="2600" spc="5" dirty="0">
                <a:latin typeface="Gill Sans MT"/>
                <a:cs typeface="Gill Sans MT"/>
              </a:rPr>
              <a:t>,</a:t>
            </a:r>
            <a:r>
              <a:rPr sz="2600" spc="-58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n </a:t>
            </a:r>
            <a:r>
              <a:rPr sz="2600" spc="-5" dirty="0">
                <a:latin typeface="Gill Sans MT"/>
                <a:cs typeface="Gill Sans MT"/>
              </a:rPr>
              <a:t>is </a:t>
            </a:r>
            <a:r>
              <a:rPr sz="2600" dirty="0">
                <a:latin typeface="Gill Sans MT"/>
                <a:cs typeface="Gill Sans MT"/>
              </a:rPr>
              <a:t>the </a:t>
            </a:r>
            <a:r>
              <a:rPr sz="2600" spc="-5" dirty="0">
                <a:latin typeface="Gill Sans MT"/>
                <a:cs typeface="Gill Sans MT"/>
              </a:rPr>
              <a:t>“weight” </a:t>
            </a:r>
            <a:r>
              <a:rPr sz="2600" dirty="0">
                <a:latin typeface="Gill Sans MT"/>
                <a:cs typeface="Gill Sans MT"/>
              </a:rPr>
              <a:t>of the bit</a:t>
            </a:r>
            <a:endParaRPr sz="2600">
              <a:latin typeface="Gill Sans MT"/>
              <a:cs typeface="Gill Sans MT"/>
            </a:endParaRPr>
          </a:p>
          <a:p>
            <a:pPr marL="1269365" marR="30480" lvl="1" indent="-238125">
              <a:lnSpc>
                <a:spcPct val="80000"/>
              </a:lnSpc>
              <a:spcBef>
                <a:spcPts val="610"/>
              </a:spcBef>
              <a:buSzPct val="119230"/>
              <a:buFont typeface="Arial"/>
              <a:buChar char="•"/>
              <a:tabLst>
                <a:tab pos="1270000" algn="l"/>
              </a:tabLst>
            </a:pPr>
            <a:r>
              <a:rPr sz="2600" dirty="0">
                <a:latin typeface="Gill Sans MT"/>
                <a:cs typeface="Gill Sans MT"/>
              </a:rPr>
              <a:t>The </a:t>
            </a:r>
            <a:r>
              <a:rPr sz="2600" spc="-10" dirty="0">
                <a:latin typeface="Gill Sans MT"/>
                <a:cs typeface="Gill Sans MT"/>
              </a:rPr>
              <a:t>weight </a:t>
            </a:r>
            <a:r>
              <a:rPr sz="2600" spc="-5" dirty="0">
                <a:latin typeface="Gill Sans MT"/>
                <a:cs typeface="Gill Sans MT"/>
              </a:rPr>
              <a:t>is the </a:t>
            </a:r>
            <a:r>
              <a:rPr sz="2600" dirty="0">
                <a:latin typeface="Gill Sans MT"/>
                <a:cs typeface="Gill Sans MT"/>
              </a:rPr>
              <a:t>position of the bit, </a:t>
            </a:r>
            <a:r>
              <a:rPr sz="2600" spc="5" dirty="0">
                <a:latin typeface="Gill Sans MT"/>
                <a:cs typeface="Gill Sans MT"/>
              </a:rPr>
              <a:t>starting </a:t>
            </a:r>
            <a:r>
              <a:rPr sz="2600" spc="-15" dirty="0">
                <a:latin typeface="Gill Sans MT"/>
                <a:cs typeface="Gill Sans MT"/>
              </a:rPr>
              <a:t>from</a:t>
            </a:r>
            <a:r>
              <a:rPr sz="2600" spc="-28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0  on the</a:t>
            </a:r>
            <a:r>
              <a:rPr sz="2600" spc="-1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right</a:t>
            </a:r>
            <a:endParaRPr sz="2600">
              <a:latin typeface="Gill Sans MT"/>
              <a:cs typeface="Gill Sans MT"/>
            </a:endParaRPr>
          </a:p>
          <a:p>
            <a:pPr marL="1269365" lvl="1" indent="-238760">
              <a:lnSpc>
                <a:spcPts val="3030"/>
              </a:lnSpc>
              <a:buSzPct val="119230"/>
              <a:buFont typeface="Arial"/>
              <a:buChar char="•"/>
              <a:tabLst>
                <a:tab pos="1270000" algn="l"/>
              </a:tabLst>
            </a:pPr>
            <a:r>
              <a:rPr sz="2600" spc="-5" dirty="0">
                <a:latin typeface="Gill Sans MT"/>
                <a:cs typeface="Gill Sans MT"/>
              </a:rPr>
              <a:t>Add </a:t>
            </a:r>
            <a:r>
              <a:rPr sz="2600" dirty="0">
                <a:latin typeface="Gill Sans MT"/>
                <a:cs typeface="Gill Sans MT"/>
              </a:rPr>
              <a:t>the</a:t>
            </a:r>
            <a:r>
              <a:rPr sz="2600" spc="-10" dirty="0">
                <a:latin typeface="Gill Sans MT"/>
                <a:cs typeface="Gill Sans MT"/>
              </a:rPr>
              <a:t> results</a:t>
            </a:r>
            <a:endParaRPr sz="2600">
              <a:latin typeface="Gill Sans MT"/>
              <a:cs typeface="Gill Sans MT"/>
            </a:endParaRPr>
          </a:p>
          <a:p>
            <a:pPr marL="711835">
              <a:lnSpc>
                <a:spcPts val="3470"/>
              </a:lnSpc>
            </a:pPr>
            <a:r>
              <a:rPr dirty="0"/>
              <a:t>Example</a:t>
            </a:r>
          </a:p>
          <a:p>
            <a:pPr marL="1419860">
              <a:lnSpc>
                <a:spcPts val="3479"/>
              </a:lnSpc>
            </a:pPr>
            <a:r>
              <a:rPr spc="-5" dirty="0"/>
              <a:t>(6A)</a:t>
            </a:r>
            <a:r>
              <a:rPr sz="3000" spc="-7" baseline="-20833" dirty="0"/>
              <a:t>16 </a:t>
            </a:r>
            <a:r>
              <a:rPr sz="3000" dirty="0"/>
              <a:t>= (</a:t>
            </a:r>
            <a:r>
              <a:rPr sz="3000" spc="-275" dirty="0"/>
              <a:t> </a:t>
            </a:r>
            <a:r>
              <a:rPr sz="3000" spc="5" dirty="0"/>
              <a:t>)</a:t>
            </a:r>
            <a:r>
              <a:rPr sz="3000" spc="7" baseline="-20833" dirty="0"/>
              <a:t>10</a:t>
            </a:r>
            <a:endParaRPr sz="3000" baseline="-20833"/>
          </a:p>
          <a:p>
            <a:pPr marL="2839085">
              <a:lnSpc>
                <a:spcPts val="3479"/>
              </a:lnSpc>
            </a:pPr>
            <a:r>
              <a:rPr dirty="0"/>
              <a:t>=</a:t>
            </a:r>
            <a:r>
              <a:rPr spc="-50" dirty="0"/>
              <a:t> </a:t>
            </a:r>
            <a:r>
              <a:rPr spc="-5" dirty="0"/>
              <a:t>6x16</a:t>
            </a:r>
            <a:r>
              <a:rPr sz="3000" spc="-7" baseline="25000" dirty="0"/>
              <a:t>1</a:t>
            </a:r>
            <a:r>
              <a:rPr sz="3000" spc="-5" dirty="0"/>
              <a:t>+Ax16</a:t>
            </a:r>
            <a:r>
              <a:rPr sz="3000" spc="-7" baseline="25000" dirty="0"/>
              <a:t>0</a:t>
            </a:r>
            <a:endParaRPr sz="3000" baseline="25000"/>
          </a:p>
          <a:p>
            <a:pPr marL="2839085">
              <a:lnSpc>
                <a:spcPts val="3479"/>
              </a:lnSpc>
            </a:pPr>
            <a:r>
              <a:rPr dirty="0"/>
              <a:t>=</a:t>
            </a:r>
            <a:r>
              <a:rPr spc="-45" dirty="0"/>
              <a:t> </a:t>
            </a:r>
            <a:r>
              <a:rPr spc="-5" dirty="0"/>
              <a:t>6x16</a:t>
            </a:r>
            <a:r>
              <a:rPr sz="3000" spc="-7" baseline="25000" dirty="0"/>
              <a:t>1</a:t>
            </a:r>
            <a:r>
              <a:rPr sz="3000" spc="-5" dirty="0"/>
              <a:t>+10x16</a:t>
            </a:r>
            <a:r>
              <a:rPr sz="3000" spc="-7" baseline="25000" dirty="0"/>
              <a:t>0</a:t>
            </a:r>
            <a:endParaRPr sz="3000" baseline="25000"/>
          </a:p>
          <a:p>
            <a:pPr marL="2839085">
              <a:lnSpc>
                <a:spcPts val="3479"/>
              </a:lnSpc>
            </a:pPr>
            <a:r>
              <a:rPr dirty="0"/>
              <a:t>= 96 +</a:t>
            </a:r>
            <a:r>
              <a:rPr spc="-100" dirty="0"/>
              <a:t> </a:t>
            </a:r>
            <a:r>
              <a:rPr dirty="0"/>
              <a:t>10</a:t>
            </a:r>
          </a:p>
          <a:p>
            <a:pPr marL="2839085">
              <a:lnSpc>
                <a:spcPts val="3540"/>
              </a:lnSpc>
            </a:pPr>
            <a:r>
              <a:rPr dirty="0"/>
              <a:t>=</a:t>
            </a:r>
            <a:r>
              <a:rPr spc="-75" dirty="0"/>
              <a:t> </a:t>
            </a:r>
            <a:r>
              <a:rPr spc="-5" dirty="0"/>
              <a:t>(106)</a:t>
            </a:r>
            <a:r>
              <a:rPr sz="3000" spc="-7" baseline="-20833" dirty="0"/>
              <a:t>10</a:t>
            </a:r>
            <a:endParaRPr sz="3000" baseline="-20833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9644" y="363677"/>
            <a:ext cx="734568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Complement</a:t>
            </a:r>
            <a:r>
              <a:rPr spc="-15" dirty="0"/>
              <a:t> representation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3840" y="1126828"/>
            <a:ext cx="7432040" cy="514159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34010" indent="-283845">
              <a:lnSpc>
                <a:spcPct val="100000"/>
              </a:lnSpc>
              <a:spcBef>
                <a:spcPts val="390"/>
              </a:spcBef>
              <a:buSzPct val="179166"/>
              <a:buFont typeface="Arial"/>
              <a:buChar char="•"/>
              <a:tabLst>
                <a:tab pos="334645" algn="l"/>
              </a:tabLst>
            </a:pPr>
            <a:r>
              <a:rPr sz="2400" spc="-45" dirty="0">
                <a:latin typeface="Gill Sans MT"/>
                <a:cs typeface="Gill Sans MT"/>
              </a:rPr>
              <a:t>One’s </a:t>
            </a:r>
            <a:r>
              <a:rPr sz="2400" dirty="0">
                <a:latin typeface="Gill Sans MT"/>
                <a:cs typeface="Gill Sans MT"/>
              </a:rPr>
              <a:t>complement</a:t>
            </a:r>
            <a:r>
              <a:rPr sz="2400" spc="2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format</a:t>
            </a:r>
            <a:endParaRPr sz="2400">
              <a:latin typeface="Gill Sans MT"/>
              <a:cs typeface="Gill Sans MT"/>
            </a:endParaRPr>
          </a:p>
          <a:p>
            <a:pPr marL="608330" lvl="1" indent="-238760">
              <a:lnSpc>
                <a:spcPct val="100000"/>
              </a:lnSpc>
              <a:spcBef>
                <a:spcPts val="625"/>
              </a:spcBef>
              <a:buSzPct val="119444"/>
              <a:buFont typeface="Arial"/>
              <a:buChar char="•"/>
              <a:tabLst>
                <a:tab pos="608330" algn="l"/>
                <a:tab pos="608965" algn="l"/>
              </a:tabLst>
            </a:pPr>
            <a:r>
              <a:rPr sz="1800" dirty="0">
                <a:latin typeface="Gill Sans MT"/>
                <a:cs typeface="Gill Sans MT"/>
              </a:rPr>
              <a:t>In </a:t>
            </a:r>
            <a:r>
              <a:rPr sz="1800" spc="5" dirty="0">
                <a:latin typeface="Gill Sans MT"/>
                <a:cs typeface="Gill Sans MT"/>
              </a:rPr>
              <a:t>binary </a:t>
            </a:r>
            <a:r>
              <a:rPr sz="1800" spc="-5" dirty="0">
                <a:latin typeface="Gill Sans MT"/>
                <a:cs typeface="Gill Sans MT"/>
              </a:rPr>
              <a:t>number </a:t>
            </a:r>
            <a:r>
              <a:rPr sz="1800" dirty="0">
                <a:latin typeface="Gill Sans MT"/>
                <a:cs typeface="Gill Sans MT"/>
              </a:rPr>
              <a:t>system, each bit </a:t>
            </a:r>
            <a:r>
              <a:rPr sz="1800" spc="-5" dirty="0">
                <a:latin typeface="Gill Sans MT"/>
                <a:cs typeface="Gill Sans MT"/>
              </a:rPr>
              <a:t>is</a:t>
            </a:r>
            <a:r>
              <a:rPr sz="1800" spc="-225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complimented.</a:t>
            </a:r>
            <a:endParaRPr sz="1800">
              <a:latin typeface="Gill Sans MT"/>
              <a:cs typeface="Gill Sans MT"/>
            </a:endParaRPr>
          </a:p>
          <a:p>
            <a:pPr marL="612775">
              <a:lnSpc>
                <a:spcPct val="100000"/>
              </a:lnSpc>
              <a:spcBef>
                <a:spcPts val="595"/>
              </a:spcBef>
            </a:pPr>
            <a:r>
              <a:rPr sz="2000" dirty="0">
                <a:latin typeface="Gill Sans MT"/>
                <a:cs typeface="Gill Sans MT"/>
              </a:rPr>
              <a:t>Example</a:t>
            </a:r>
            <a:endParaRPr sz="2000">
              <a:latin typeface="Gill Sans MT"/>
              <a:cs typeface="Gill Sans MT"/>
            </a:endParaRPr>
          </a:p>
          <a:p>
            <a:pPr marL="748665">
              <a:lnSpc>
                <a:spcPct val="100000"/>
              </a:lnSpc>
              <a:spcBef>
                <a:spcPts val="600"/>
              </a:spcBef>
            </a:pPr>
            <a:r>
              <a:rPr sz="2000" spc="5" dirty="0">
                <a:latin typeface="Gill Sans MT"/>
                <a:cs typeface="Gill Sans MT"/>
              </a:rPr>
              <a:t>(0100101)</a:t>
            </a:r>
            <a:r>
              <a:rPr sz="1950" spc="7" baseline="-21367" dirty="0">
                <a:latin typeface="Gill Sans MT"/>
                <a:cs typeface="Gill Sans MT"/>
              </a:rPr>
              <a:t>2 </a:t>
            </a:r>
            <a:r>
              <a:rPr sz="2000" dirty="0">
                <a:latin typeface="Gill Sans MT"/>
                <a:cs typeface="Gill Sans MT"/>
              </a:rPr>
              <a:t>= (1011010) </a:t>
            </a:r>
            <a:r>
              <a:rPr sz="2000" spc="-30" dirty="0">
                <a:latin typeface="Gill Sans MT"/>
                <a:cs typeface="Gill Sans MT"/>
              </a:rPr>
              <a:t>one’s </a:t>
            </a:r>
            <a:r>
              <a:rPr sz="2000" dirty="0">
                <a:latin typeface="Gill Sans MT"/>
                <a:cs typeface="Gill Sans MT"/>
              </a:rPr>
              <a:t>complement</a:t>
            </a:r>
            <a:r>
              <a:rPr sz="2000" spc="-33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form</a:t>
            </a:r>
            <a:endParaRPr sz="2000">
              <a:latin typeface="Gill Sans MT"/>
              <a:cs typeface="Gill Sans MT"/>
            </a:endParaRPr>
          </a:p>
          <a:p>
            <a:pPr marL="334010" indent="-283845">
              <a:lnSpc>
                <a:spcPct val="100000"/>
              </a:lnSpc>
              <a:spcBef>
                <a:spcPts val="585"/>
              </a:spcBef>
              <a:buSzPct val="179166"/>
              <a:buFont typeface="Arial"/>
              <a:buChar char="•"/>
              <a:tabLst>
                <a:tab pos="334645" algn="l"/>
              </a:tabLst>
            </a:pPr>
            <a:r>
              <a:rPr sz="2400" spc="-125" dirty="0">
                <a:latin typeface="Gill Sans MT"/>
                <a:cs typeface="Gill Sans MT"/>
              </a:rPr>
              <a:t>Two’s </a:t>
            </a:r>
            <a:r>
              <a:rPr sz="2400" dirty="0">
                <a:latin typeface="Gill Sans MT"/>
                <a:cs typeface="Gill Sans MT"/>
              </a:rPr>
              <a:t>complement</a:t>
            </a:r>
            <a:r>
              <a:rPr sz="2400" spc="11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format</a:t>
            </a:r>
            <a:endParaRPr sz="2400">
              <a:latin typeface="Gill Sans MT"/>
              <a:cs typeface="Gill Sans MT"/>
            </a:endParaRPr>
          </a:p>
          <a:p>
            <a:pPr marL="608330" marR="43180" lvl="1" indent="-23812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608330" algn="l"/>
                <a:tab pos="608965" algn="l"/>
              </a:tabLst>
            </a:pPr>
            <a:r>
              <a:rPr sz="2400" dirty="0">
                <a:latin typeface="Gill Sans MT"/>
                <a:cs typeface="Gill Sans MT"/>
              </a:rPr>
              <a:t>In </a:t>
            </a:r>
            <a:r>
              <a:rPr sz="2400" spc="10" dirty="0">
                <a:latin typeface="Gill Sans MT"/>
                <a:cs typeface="Gill Sans MT"/>
              </a:rPr>
              <a:t>binary </a:t>
            </a:r>
            <a:r>
              <a:rPr sz="2400" spc="-5" dirty="0">
                <a:latin typeface="Gill Sans MT"/>
                <a:cs typeface="Gill Sans MT"/>
              </a:rPr>
              <a:t>number </a:t>
            </a:r>
            <a:r>
              <a:rPr sz="2400" dirty="0">
                <a:latin typeface="Gill Sans MT"/>
                <a:cs typeface="Gill Sans MT"/>
              </a:rPr>
              <a:t>system, each bit </a:t>
            </a:r>
            <a:r>
              <a:rPr sz="2400" spc="-5" dirty="0">
                <a:latin typeface="Gill Sans MT"/>
                <a:cs typeface="Gill Sans MT"/>
              </a:rPr>
              <a:t>is </a:t>
            </a:r>
            <a:r>
              <a:rPr sz="2400" dirty="0">
                <a:latin typeface="Gill Sans MT"/>
                <a:cs typeface="Gill Sans MT"/>
              </a:rPr>
              <a:t>complimented</a:t>
            </a:r>
            <a:r>
              <a:rPr sz="2400" spc="-38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and  </a:t>
            </a:r>
            <a:r>
              <a:rPr sz="2400" spc="10" dirty="0">
                <a:latin typeface="Gill Sans MT"/>
                <a:cs typeface="Gill Sans MT"/>
              </a:rPr>
              <a:t>binary </a:t>
            </a:r>
            <a:r>
              <a:rPr sz="2400" dirty="0">
                <a:latin typeface="Gill Sans MT"/>
                <a:cs typeface="Gill Sans MT"/>
              </a:rPr>
              <a:t>1 </a:t>
            </a:r>
            <a:r>
              <a:rPr sz="2400" spc="-5" dirty="0">
                <a:latin typeface="Gill Sans MT"/>
                <a:cs typeface="Gill Sans MT"/>
              </a:rPr>
              <a:t>is</a:t>
            </a:r>
            <a:r>
              <a:rPr sz="2400" spc="-3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added.</a:t>
            </a:r>
            <a:endParaRPr sz="2400">
              <a:latin typeface="Gill Sans MT"/>
              <a:cs typeface="Gill Sans MT"/>
            </a:endParaRPr>
          </a:p>
          <a:p>
            <a:pPr marL="608330" lvl="1" indent="-23876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608330" algn="l"/>
                <a:tab pos="608965" algn="l"/>
              </a:tabLst>
            </a:pPr>
            <a:r>
              <a:rPr sz="2400" dirty="0">
                <a:latin typeface="Gill Sans MT"/>
                <a:cs typeface="Gill Sans MT"/>
              </a:rPr>
              <a:t>Used to </a:t>
            </a:r>
            <a:r>
              <a:rPr sz="2400" spc="-15" dirty="0">
                <a:latin typeface="Gill Sans MT"/>
                <a:cs typeface="Gill Sans MT"/>
              </a:rPr>
              <a:t>represent </a:t>
            </a:r>
            <a:r>
              <a:rPr sz="2400" spc="-10" dirty="0">
                <a:latin typeface="Gill Sans MT"/>
                <a:cs typeface="Gill Sans MT"/>
              </a:rPr>
              <a:t>negative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spc="-40" dirty="0">
                <a:latin typeface="Gill Sans MT"/>
                <a:cs typeface="Gill Sans MT"/>
              </a:rPr>
              <a:t>number.</a:t>
            </a:r>
            <a:endParaRPr sz="2400">
              <a:latin typeface="Gill Sans MT"/>
              <a:cs typeface="Gill Sans MT"/>
            </a:endParaRPr>
          </a:p>
          <a:p>
            <a:pPr marL="612775">
              <a:lnSpc>
                <a:spcPct val="100000"/>
              </a:lnSpc>
              <a:spcBef>
                <a:spcPts val="620"/>
              </a:spcBef>
            </a:pPr>
            <a:r>
              <a:rPr sz="2000" dirty="0">
                <a:latin typeface="Gill Sans MT"/>
                <a:cs typeface="Gill Sans MT"/>
              </a:rPr>
              <a:t>Example</a:t>
            </a:r>
            <a:endParaRPr sz="2000">
              <a:latin typeface="Gill Sans MT"/>
              <a:cs typeface="Gill Sans MT"/>
            </a:endParaRPr>
          </a:p>
          <a:p>
            <a:pPr marL="748665">
              <a:lnSpc>
                <a:spcPct val="100000"/>
              </a:lnSpc>
              <a:spcBef>
                <a:spcPts val="600"/>
              </a:spcBef>
            </a:pPr>
            <a:r>
              <a:rPr sz="2000" spc="5" dirty="0">
                <a:latin typeface="Gill Sans MT"/>
                <a:cs typeface="Gill Sans MT"/>
              </a:rPr>
              <a:t>(0100101)</a:t>
            </a:r>
            <a:r>
              <a:rPr sz="1950" spc="7" baseline="-21367" dirty="0">
                <a:latin typeface="Gill Sans MT"/>
                <a:cs typeface="Gill Sans MT"/>
              </a:rPr>
              <a:t>2 </a:t>
            </a:r>
            <a:r>
              <a:rPr sz="2000" dirty="0">
                <a:latin typeface="Gill Sans MT"/>
                <a:cs typeface="Gill Sans MT"/>
              </a:rPr>
              <a:t>=</a:t>
            </a:r>
            <a:r>
              <a:rPr sz="2000" spc="-245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(90)</a:t>
            </a:r>
            <a:r>
              <a:rPr sz="1950" spc="7" baseline="-21367" dirty="0">
                <a:latin typeface="Gill Sans MT"/>
                <a:cs typeface="Gill Sans MT"/>
              </a:rPr>
              <a:t>10</a:t>
            </a:r>
            <a:endParaRPr sz="1950" baseline="-21367">
              <a:latin typeface="Gill Sans MT"/>
              <a:cs typeface="Gill Sans MT"/>
            </a:endParaRPr>
          </a:p>
          <a:p>
            <a:pPr marL="2216150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latin typeface="Gill Sans MT"/>
                <a:cs typeface="Gill Sans MT"/>
              </a:rPr>
              <a:t>= (1011010)</a:t>
            </a:r>
            <a:r>
              <a:rPr sz="1950" baseline="-21367" dirty="0">
                <a:latin typeface="Gill Sans MT"/>
                <a:cs typeface="Gill Sans MT"/>
              </a:rPr>
              <a:t>2 </a:t>
            </a:r>
            <a:r>
              <a:rPr sz="2000" spc="-30" dirty="0">
                <a:latin typeface="Gill Sans MT"/>
                <a:cs typeface="Gill Sans MT"/>
              </a:rPr>
              <a:t>one’s </a:t>
            </a:r>
            <a:r>
              <a:rPr sz="2000" dirty="0">
                <a:latin typeface="Gill Sans MT"/>
                <a:cs typeface="Gill Sans MT"/>
              </a:rPr>
              <a:t>complement</a:t>
            </a:r>
            <a:r>
              <a:rPr sz="2000" spc="-28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form</a:t>
            </a:r>
            <a:endParaRPr sz="2000">
              <a:latin typeface="Gill Sans MT"/>
              <a:cs typeface="Gill Sans MT"/>
            </a:endParaRPr>
          </a:p>
          <a:p>
            <a:pPr marL="2216150">
              <a:lnSpc>
                <a:spcPct val="100000"/>
              </a:lnSpc>
              <a:spcBef>
                <a:spcPts val="605"/>
              </a:spcBef>
            </a:pPr>
            <a:r>
              <a:rPr sz="2000" dirty="0">
                <a:latin typeface="Gill Sans MT"/>
                <a:cs typeface="Gill Sans MT"/>
              </a:rPr>
              <a:t>= (1011010 +</a:t>
            </a:r>
            <a:r>
              <a:rPr sz="2000" spc="-80" dirty="0">
                <a:latin typeface="Gill Sans MT"/>
                <a:cs typeface="Gill Sans MT"/>
              </a:rPr>
              <a:t> </a:t>
            </a:r>
            <a:r>
              <a:rPr sz="2000" spc="10" dirty="0">
                <a:latin typeface="Gill Sans MT"/>
                <a:cs typeface="Gill Sans MT"/>
              </a:rPr>
              <a:t>1)</a:t>
            </a:r>
            <a:r>
              <a:rPr sz="1950" spc="15" baseline="-21367" dirty="0">
                <a:latin typeface="Gill Sans MT"/>
                <a:cs typeface="Gill Sans MT"/>
              </a:rPr>
              <a:t>2</a:t>
            </a:r>
            <a:endParaRPr sz="1950" baseline="-21367">
              <a:latin typeface="Gill Sans MT"/>
              <a:cs typeface="Gill Sans MT"/>
            </a:endParaRPr>
          </a:p>
          <a:p>
            <a:pPr marL="2216150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latin typeface="Gill Sans MT"/>
                <a:cs typeface="Gill Sans MT"/>
              </a:rPr>
              <a:t>= (1011011)</a:t>
            </a:r>
            <a:r>
              <a:rPr sz="1950" baseline="-21367" dirty="0">
                <a:latin typeface="Gill Sans MT"/>
                <a:cs typeface="Gill Sans MT"/>
              </a:rPr>
              <a:t>2 </a:t>
            </a:r>
            <a:r>
              <a:rPr sz="2000" dirty="0">
                <a:latin typeface="Gill Sans MT"/>
                <a:cs typeface="Gill Sans MT"/>
              </a:rPr>
              <a:t>= </a:t>
            </a:r>
            <a:r>
              <a:rPr sz="2000" spc="5" dirty="0">
                <a:latin typeface="Gill Sans MT"/>
                <a:cs typeface="Gill Sans MT"/>
              </a:rPr>
              <a:t>(-90)</a:t>
            </a:r>
            <a:r>
              <a:rPr sz="1950" spc="7" baseline="-21367" dirty="0">
                <a:latin typeface="Gill Sans MT"/>
                <a:cs typeface="Gill Sans MT"/>
              </a:rPr>
              <a:t>10 </a:t>
            </a:r>
            <a:r>
              <a:rPr sz="2000" spc="-50" dirty="0">
                <a:latin typeface="Gill Sans MT"/>
                <a:cs typeface="Gill Sans MT"/>
              </a:rPr>
              <a:t>2’s</a:t>
            </a:r>
            <a:r>
              <a:rPr sz="2000" spc="-114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complement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4004" y="341375"/>
            <a:ext cx="3738372" cy="1219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5844" y="485978"/>
            <a:ext cx="3035935" cy="6807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Logic</a:t>
            </a:r>
            <a:r>
              <a:rPr spc="-75" dirty="0"/>
              <a:t> </a:t>
            </a:r>
            <a:r>
              <a:rPr spc="-5" dirty="0"/>
              <a:t>Gates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96897" y="1462862"/>
            <a:ext cx="3588385" cy="17392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indent="-457200">
              <a:lnSpc>
                <a:spcPts val="4725"/>
              </a:lnSpc>
              <a:buSzPct val="176388"/>
              <a:buFont typeface="Wingdings 2"/>
              <a:buChar char=""/>
              <a:tabLst>
                <a:tab pos="469900" algn="l"/>
              </a:tabLst>
            </a:pPr>
            <a:r>
              <a:rPr sz="3600" dirty="0">
                <a:latin typeface="Gill Sans MT"/>
                <a:cs typeface="Gill Sans MT"/>
              </a:rPr>
              <a:t>Basic logic</a:t>
            </a:r>
            <a:r>
              <a:rPr sz="3600" spc="-85" dirty="0">
                <a:latin typeface="Gill Sans MT"/>
                <a:cs typeface="Gill Sans MT"/>
              </a:rPr>
              <a:t> </a:t>
            </a:r>
            <a:r>
              <a:rPr sz="3600" dirty="0">
                <a:latin typeface="Gill Sans MT"/>
                <a:cs typeface="Gill Sans MT"/>
              </a:rPr>
              <a:t>gates</a:t>
            </a:r>
            <a:endParaRPr sz="3600">
              <a:latin typeface="Gill Sans MT"/>
              <a:cs typeface="Gill Sans MT"/>
            </a:endParaRPr>
          </a:p>
          <a:p>
            <a:pPr marL="570230" lvl="1" indent="-238125">
              <a:lnSpc>
                <a:spcPts val="3090"/>
              </a:lnSpc>
              <a:buSzPct val="119642"/>
              <a:buFont typeface="Arial"/>
              <a:buChar char="•"/>
              <a:tabLst>
                <a:tab pos="570865" algn="l"/>
              </a:tabLst>
            </a:pPr>
            <a:r>
              <a:rPr sz="2800" b="1" spc="-5" dirty="0">
                <a:latin typeface="Gill Sans MT"/>
                <a:cs typeface="Gill Sans MT"/>
              </a:rPr>
              <a:t>AND gate</a:t>
            </a:r>
            <a:endParaRPr sz="2800">
              <a:latin typeface="Gill Sans MT"/>
              <a:cs typeface="Gill Sans MT"/>
            </a:endParaRPr>
          </a:p>
          <a:p>
            <a:pPr marL="887094" lvl="2" indent="-299085">
              <a:lnSpc>
                <a:spcPct val="100000"/>
              </a:lnSpc>
              <a:spcBef>
                <a:spcPts val="15"/>
              </a:spcBef>
              <a:buSzPct val="83333"/>
              <a:buFont typeface="Arial"/>
              <a:buChar char="•"/>
              <a:tabLst>
                <a:tab pos="887094" algn="l"/>
                <a:tab pos="887730" algn="l"/>
              </a:tabLst>
            </a:pPr>
            <a:r>
              <a:rPr sz="2400" spc="-5" dirty="0">
                <a:latin typeface="Gill Sans MT"/>
                <a:cs typeface="Gill Sans MT"/>
              </a:rPr>
              <a:t>Logical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Multiplication</a:t>
            </a:r>
            <a:endParaRPr sz="2400">
              <a:latin typeface="Gill Sans MT"/>
              <a:cs typeface="Gill Sans MT"/>
            </a:endParaRPr>
          </a:p>
          <a:p>
            <a:pPr marL="862965" lvl="2" indent="-274955">
              <a:lnSpc>
                <a:spcPct val="100000"/>
              </a:lnSpc>
              <a:buFont typeface="Arial"/>
              <a:buChar char="•"/>
              <a:tabLst>
                <a:tab pos="862965" algn="l"/>
                <a:tab pos="863600" algn="l"/>
              </a:tabLst>
            </a:pPr>
            <a:r>
              <a:rPr sz="2400" spc="-140" dirty="0">
                <a:latin typeface="Gill Sans MT"/>
                <a:cs typeface="Gill Sans MT"/>
              </a:rPr>
              <a:t>Two </a:t>
            </a:r>
            <a:r>
              <a:rPr sz="2400" spc="-5" dirty="0">
                <a:latin typeface="Gill Sans MT"/>
                <a:cs typeface="Gill Sans MT"/>
              </a:rPr>
              <a:t>input gate</a:t>
            </a:r>
            <a:r>
              <a:rPr sz="2400" spc="7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shown</a:t>
            </a:r>
            <a:endParaRPr sz="2400">
              <a:latin typeface="Gill Sans MT"/>
              <a:cs typeface="Gill Sans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2600" y="3657600"/>
            <a:ext cx="47244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8140" y="319481"/>
            <a:ext cx="3541395" cy="17392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indent="-457200">
              <a:lnSpc>
                <a:spcPts val="3600"/>
              </a:lnSpc>
              <a:buSzPct val="176388"/>
              <a:buFont typeface="Wingdings 2"/>
              <a:buChar char=""/>
              <a:tabLst>
                <a:tab pos="469900" algn="l"/>
              </a:tabLst>
            </a:pPr>
            <a:r>
              <a:rPr sz="3600" dirty="0">
                <a:latin typeface="Gill Sans MT"/>
                <a:cs typeface="Gill Sans MT"/>
              </a:rPr>
              <a:t>Basic logic</a:t>
            </a:r>
            <a:r>
              <a:rPr sz="3600" spc="-95" dirty="0">
                <a:latin typeface="Gill Sans MT"/>
                <a:cs typeface="Gill Sans MT"/>
              </a:rPr>
              <a:t> </a:t>
            </a:r>
            <a:r>
              <a:rPr sz="3600" dirty="0">
                <a:latin typeface="Gill Sans MT"/>
                <a:cs typeface="Gill Sans MT"/>
              </a:rPr>
              <a:t>gates</a:t>
            </a:r>
            <a:endParaRPr sz="3600">
              <a:latin typeface="Gill Sans MT"/>
              <a:cs typeface="Gill Sans MT"/>
            </a:endParaRPr>
          </a:p>
          <a:p>
            <a:pPr marL="570230" lvl="1" indent="-238760">
              <a:lnSpc>
                <a:spcPts val="4450"/>
              </a:lnSpc>
              <a:buSzPct val="180357"/>
              <a:buFont typeface="Arial"/>
              <a:buChar char="•"/>
              <a:tabLst>
                <a:tab pos="570865" algn="l"/>
              </a:tabLst>
            </a:pPr>
            <a:r>
              <a:rPr sz="2800" b="1" spc="-5" dirty="0">
                <a:latin typeface="Gill Sans MT"/>
                <a:cs typeface="Gill Sans MT"/>
              </a:rPr>
              <a:t>OR</a:t>
            </a:r>
            <a:r>
              <a:rPr sz="2800" b="1" spc="-10" dirty="0">
                <a:latin typeface="Gill Sans MT"/>
                <a:cs typeface="Gill Sans MT"/>
              </a:rPr>
              <a:t> </a:t>
            </a:r>
            <a:r>
              <a:rPr sz="2800" b="1" spc="-5" dirty="0">
                <a:latin typeface="Gill Sans MT"/>
                <a:cs typeface="Gill Sans MT"/>
              </a:rPr>
              <a:t>gate</a:t>
            </a:r>
            <a:endParaRPr sz="2800">
              <a:latin typeface="Gill Sans MT"/>
              <a:cs typeface="Gill Sans MT"/>
            </a:endParaRPr>
          </a:p>
          <a:p>
            <a:pPr marL="817244" lvl="2" indent="-229235">
              <a:lnSpc>
                <a:spcPts val="2665"/>
              </a:lnSpc>
              <a:buFont typeface="Arial"/>
              <a:buChar char="•"/>
              <a:tabLst>
                <a:tab pos="817880" algn="l"/>
              </a:tabLst>
            </a:pPr>
            <a:r>
              <a:rPr sz="2400" spc="-5" dirty="0">
                <a:latin typeface="Gill Sans MT"/>
                <a:cs typeface="Gill Sans MT"/>
              </a:rPr>
              <a:t>Logical</a:t>
            </a:r>
            <a:r>
              <a:rPr sz="2400" spc="-26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Addition</a:t>
            </a:r>
            <a:endParaRPr sz="2400">
              <a:latin typeface="Gill Sans MT"/>
              <a:cs typeface="Gill Sans MT"/>
            </a:endParaRPr>
          </a:p>
          <a:p>
            <a:pPr marL="817244" lvl="2" indent="-229235">
              <a:lnSpc>
                <a:spcPct val="100000"/>
              </a:lnSpc>
              <a:buFont typeface="Arial"/>
              <a:buChar char="•"/>
              <a:tabLst>
                <a:tab pos="817880" algn="l"/>
              </a:tabLst>
            </a:pPr>
            <a:r>
              <a:rPr sz="2400" spc="-140" dirty="0">
                <a:latin typeface="Gill Sans MT"/>
                <a:cs typeface="Gill Sans MT"/>
              </a:rPr>
              <a:t>Two </a:t>
            </a:r>
            <a:r>
              <a:rPr sz="2400" spc="-5" dirty="0">
                <a:latin typeface="Gill Sans MT"/>
                <a:cs typeface="Gill Sans MT"/>
              </a:rPr>
              <a:t>input gate</a:t>
            </a:r>
            <a:r>
              <a:rPr sz="2400" spc="6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shown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6605" y="3860672"/>
            <a:ext cx="4190365" cy="1185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560" indent="-150495">
              <a:lnSpc>
                <a:spcPts val="3520"/>
              </a:lnSpc>
              <a:buSzPct val="116071"/>
              <a:buFont typeface="Arial"/>
              <a:buChar char="•"/>
              <a:tabLst>
                <a:tab pos="163195" algn="l"/>
              </a:tabLst>
            </a:pPr>
            <a:r>
              <a:rPr sz="2800" b="1" spc="-30" dirty="0">
                <a:latin typeface="Gill Sans MT"/>
                <a:cs typeface="Gill Sans MT"/>
              </a:rPr>
              <a:t>NOT/Inversion</a:t>
            </a:r>
            <a:r>
              <a:rPr sz="2800" b="1" spc="25" dirty="0">
                <a:latin typeface="Gill Sans MT"/>
                <a:cs typeface="Gill Sans MT"/>
              </a:rPr>
              <a:t> </a:t>
            </a:r>
            <a:r>
              <a:rPr sz="2800" b="1" spc="-5" dirty="0">
                <a:latin typeface="Gill Sans MT"/>
                <a:cs typeface="Gill Sans MT"/>
              </a:rPr>
              <a:t>gate</a:t>
            </a:r>
            <a:endParaRPr sz="2800">
              <a:latin typeface="Gill Sans MT"/>
              <a:cs typeface="Gill Sans MT"/>
            </a:endParaRPr>
          </a:p>
          <a:p>
            <a:pPr marL="498475" lvl="1" indent="-229235">
              <a:lnSpc>
                <a:spcPts val="2835"/>
              </a:lnSpc>
              <a:buFont typeface="Arial"/>
              <a:buChar char="•"/>
              <a:tabLst>
                <a:tab pos="499109" algn="l"/>
              </a:tabLst>
            </a:pPr>
            <a:r>
              <a:rPr sz="2400" spc="-5" dirty="0">
                <a:latin typeface="Gill Sans MT"/>
                <a:cs typeface="Gill Sans MT"/>
              </a:rPr>
              <a:t>Logical</a:t>
            </a:r>
            <a:r>
              <a:rPr sz="2400" spc="-1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inversion</a:t>
            </a:r>
            <a:endParaRPr sz="2400">
              <a:latin typeface="Gill Sans MT"/>
              <a:cs typeface="Gill Sans MT"/>
            </a:endParaRPr>
          </a:p>
          <a:p>
            <a:pPr marL="498475" lvl="1" indent="-229235">
              <a:lnSpc>
                <a:spcPct val="100000"/>
              </a:lnSpc>
              <a:buFont typeface="Arial"/>
              <a:buChar char="•"/>
              <a:tabLst>
                <a:tab pos="499109" algn="l"/>
              </a:tabLst>
            </a:pPr>
            <a:r>
              <a:rPr sz="2400" dirty="0">
                <a:latin typeface="Gill Sans MT"/>
                <a:cs typeface="Gill Sans MT"/>
              </a:rPr>
              <a:t>Single </a:t>
            </a:r>
            <a:r>
              <a:rPr sz="2400" spc="-5" dirty="0">
                <a:latin typeface="Gill Sans MT"/>
                <a:cs typeface="Gill Sans MT"/>
              </a:rPr>
              <a:t>input </a:t>
            </a:r>
            <a:r>
              <a:rPr sz="2400" dirty="0">
                <a:latin typeface="Gill Sans MT"/>
                <a:cs typeface="Gill Sans MT"/>
              </a:rPr>
              <a:t>single </a:t>
            </a:r>
            <a:r>
              <a:rPr sz="2400" spc="-5" dirty="0">
                <a:latin typeface="Gill Sans MT"/>
                <a:cs typeface="Gill Sans MT"/>
              </a:rPr>
              <a:t>output</a:t>
            </a:r>
            <a:r>
              <a:rPr sz="2400" spc="-8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gate</a:t>
            </a:r>
            <a:endParaRPr sz="2400">
              <a:latin typeface="Gill Sans MT"/>
              <a:cs typeface="Gill Sans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3198" y="2057400"/>
            <a:ext cx="4800600" cy="16764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33600" y="5105400"/>
            <a:ext cx="40386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1312" y="22859"/>
            <a:ext cx="4838700" cy="1670685"/>
            <a:chOff x="591312" y="22859"/>
            <a:chExt cx="4838700" cy="16706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312" y="22859"/>
              <a:ext cx="1271015" cy="16703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3752" y="419100"/>
              <a:ext cx="4366260" cy="102412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069644" y="376636"/>
            <a:ext cx="4068445" cy="18313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300990" indent="-288925">
              <a:lnSpc>
                <a:spcPts val="6285"/>
              </a:lnSpc>
              <a:buSzPct val="176388"/>
              <a:buFont typeface="Arial"/>
              <a:buChar char="•"/>
              <a:tabLst>
                <a:tab pos="301625" algn="l"/>
              </a:tabLst>
            </a:pPr>
            <a:r>
              <a:rPr sz="3600" spc="-10" dirty="0">
                <a:latin typeface="Gill Sans MT"/>
                <a:cs typeface="Gill Sans MT"/>
              </a:rPr>
              <a:t>Universal </a:t>
            </a:r>
            <a:r>
              <a:rPr sz="3600" dirty="0">
                <a:latin typeface="Gill Sans MT"/>
                <a:cs typeface="Gill Sans MT"/>
              </a:rPr>
              <a:t>logic</a:t>
            </a:r>
            <a:r>
              <a:rPr sz="3600" spc="-90" dirty="0">
                <a:latin typeface="Gill Sans MT"/>
                <a:cs typeface="Gill Sans MT"/>
              </a:rPr>
              <a:t> </a:t>
            </a:r>
            <a:r>
              <a:rPr sz="3600" dirty="0">
                <a:latin typeface="Gill Sans MT"/>
                <a:cs typeface="Gill Sans MT"/>
              </a:rPr>
              <a:t>gates</a:t>
            </a:r>
            <a:endParaRPr sz="3600">
              <a:latin typeface="Gill Sans MT"/>
              <a:cs typeface="Gill Sans MT"/>
            </a:endParaRPr>
          </a:p>
          <a:p>
            <a:pPr marL="652145" lvl="1" indent="-238125">
              <a:lnSpc>
                <a:spcPct val="100000"/>
              </a:lnSpc>
              <a:spcBef>
                <a:spcPts val="1200"/>
              </a:spcBef>
              <a:buSzPct val="119642"/>
              <a:buFont typeface="Arial"/>
              <a:buChar char="•"/>
              <a:tabLst>
                <a:tab pos="652780" algn="l"/>
              </a:tabLst>
            </a:pPr>
            <a:r>
              <a:rPr sz="2800" b="1" spc="-10" dirty="0">
                <a:latin typeface="Gill Sans MT"/>
                <a:cs typeface="Gill Sans MT"/>
              </a:rPr>
              <a:t>NAND</a:t>
            </a:r>
            <a:r>
              <a:rPr sz="2800" b="1" spc="-5" dirty="0">
                <a:latin typeface="Gill Sans MT"/>
                <a:cs typeface="Gill Sans MT"/>
              </a:rPr>
              <a:t> gate</a:t>
            </a:r>
            <a:endParaRPr sz="2800">
              <a:latin typeface="Gill Sans MT"/>
              <a:cs typeface="Gill Sans MT"/>
            </a:endParaRPr>
          </a:p>
          <a:p>
            <a:pPr marL="899160" lvl="2" indent="-229235">
              <a:lnSpc>
                <a:spcPct val="100000"/>
              </a:lnSpc>
              <a:spcBef>
                <a:spcPts val="595"/>
              </a:spcBef>
              <a:buFont typeface="Arial"/>
              <a:buChar char="•"/>
              <a:tabLst>
                <a:tab pos="899794" algn="l"/>
              </a:tabLst>
            </a:pPr>
            <a:r>
              <a:rPr sz="2400" spc="-140" dirty="0">
                <a:latin typeface="Gill Sans MT"/>
                <a:cs typeface="Gill Sans MT"/>
              </a:rPr>
              <a:t>Two </a:t>
            </a:r>
            <a:r>
              <a:rPr sz="2400" spc="-5" dirty="0">
                <a:latin typeface="Gill Sans MT"/>
                <a:cs typeface="Gill Sans MT"/>
              </a:rPr>
              <a:t>input gate</a:t>
            </a:r>
            <a:r>
              <a:rPr sz="2400" spc="95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shown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71930" y="3602276"/>
            <a:ext cx="3221355" cy="98107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250190" indent="-238125">
              <a:lnSpc>
                <a:spcPct val="100000"/>
              </a:lnSpc>
              <a:spcBef>
                <a:spcPts val="785"/>
              </a:spcBef>
              <a:buSzPct val="119642"/>
              <a:buFont typeface="Arial"/>
              <a:buChar char="•"/>
              <a:tabLst>
                <a:tab pos="250825" algn="l"/>
              </a:tabLst>
            </a:pPr>
            <a:r>
              <a:rPr sz="2800" b="1" spc="-10" dirty="0">
                <a:latin typeface="Gill Sans MT"/>
                <a:cs typeface="Gill Sans MT"/>
              </a:rPr>
              <a:t>NOR </a:t>
            </a:r>
            <a:r>
              <a:rPr sz="2800" b="1" spc="-5" dirty="0">
                <a:latin typeface="Gill Sans MT"/>
                <a:cs typeface="Gill Sans MT"/>
              </a:rPr>
              <a:t>gate</a:t>
            </a:r>
            <a:endParaRPr sz="2800">
              <a:latin typeface="Gill Sans MT"/>
              <a:cs typeface="Gill Sans MT"/>
            </a:endParaRPr>
          </a:p>
          <a:p>
            <a:pPr marL="497205" lvl="1" indent="-229235">
              <a:lnSpc>
                <a:spcPct val="100000"/>
              </a:lnSpc>
              <a:spcBef>
                <a:spcPts val="595"/>
              </a:spcBef>
              <a:buFont typeface="Arial"/>
              <a:buChar char="•"/>
              <a:tabLst>
                <a:tab pos="497840" algn="l"/>
              </a:tabLst>
            </a:pPr>
            <a:r>
              <a:rPr sz="2400" spc="-140" dirty="0">
                <a:latin typeface="Gill Sans MT"/>
                <a:cs typeface="Gill Sans MT"/>
              </a:rPr>
              <a:t>Two </a:t>
            </a:r>
            <a:r>
              <a:rPr sz="2400" spc="-5" dirty="0">
                <a:latin typeface="Gill Sans MT"/>
                <a:cs typeface="Gill Sans MT"/>
              </a:rPr>
              <a:t>input gate</a:t>
            </a:r>
            <a:r>
              <a:rPr sz="2400" spc="6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shown</a:t>
            </a:r>
            <a:endParaRPr sz="2400">
              <a:latin typeface="Gill Sans MT"/>
              <a:cs typeface="Gill Sans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3600" y="2209800"/>
            <a:ext cx="3907154" cy="15240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38400" y="4952949"/>
            <a:ext cx="4398517" cy="139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1312" y="0"/>
            <a:ext cx="3851275" cy="1594485"/>
            <a:chOff x="591312" y="0"/>
            <a:chExt cx="3851275" cy="15944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312" y="0"/>
              <a:ext cx="1271015" cy="15941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3752" y="320040"/>
              <a:ext cx="3378708" cy="102412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069644" y="333937"/>
            <a:ext cx="3623310" cy="17221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300990" indent="-288925">
              <a:lnSpc>
                <a:spcPts val="5840"/>
              </a:lnSpc>
              <a:buSzPct val="176388"/>
              <a:buFont typeface="Arial"/>
              <a:buChar char="•"/>
              <a:tabLst>
                <a:tab pos="301625" algn="l"/>
              </a:tabLst>
            </a:pPr>
            <a:r>
              <a:rPr sz="3600" b="1" dirty="0">
                <a:latin typeface="Gill Sans MT"/>
                <a:cs typeface="Gill Sans MT"/>
              </a:rPr>
              <a:t>Special</a:t>
            </a:r>
            <a:r>
              <a:rPr sz="3600" b="1" spc="-20" dirty="0">
                <a:latin typeface="Gill Sans MT"/>
                <a:cs typeface="Gill Sans MT"/>
              </a:rPr>
              <a:t> </a:t>
            </a:r>
            <a:r>
              <a:rPr sz="3600" b="1" dirty="0">
                <a:latin typeface="Gill Sans MT"/>
                <a:cs typeface="Gill Sans MT"/>
              </a:rPr>
              <a:t>gates</a:t>
            </a:r>
            <a:endParaRPr sz="3600">
              <a:latin typeface="Gill Sans MT"/>
              <a:cs typeface="Gill Sans MT"/>
            </a:endParaRPr>
          </a:p>
          <a:p>
            <a:pPr marL="652145" lvl="1" indent="-238125">
              <a:lnSpc>
                <a:spcPct val="100000"/>
              </a:lnSpc>
              <a:spcBef>
                <a:spcPts val="780"/>
              </a:spcBef>
              <a:buSzPct val="119642"/>
              <a:buFont typeface="Arial"/>
              <a:buChar char="•"/>
              <a:tabLst>
                <a:tab pos="652780" algn="l"/>
              </a:tabLst>
            </a:pPr>
            <a:r>
              <a:rPr sz="2800" b="1" spc="-5" dirty="0">
                <a:latin typeface="Gill Sans MT"/>
                <a:cs typeface="Gill Sans MT"/>
              </a:rPr>
              <a:t>Ex-OR</a:t>
            </a:r>
            <a:r>
              <a:rPr sz="2800" b="1" spc="-15" dirty="0">
                <a:latin typeface="Gill Sans MT"/>
                <a:cs typeface="Gill Sans MT"/>
              </a:rPr>
              <a:t> </a:t>
            </a:r>
            <a:r>
              <a:rPr sz="2800" b="1" spc="-5" dirty="0">
                <a:latin typeface="Gill Sans MT"/>
                <a:cs typeface="Gill Sans MT"/>
              </a:rPr>
              <a:t>gate</a:t>
            </a:r>
            <a:endParaRPr sz="2800">
              <a:latin typeface="Gill Sans MT"/>
              <a:cs typeface="Gill Sans MT"/>
            </a:endParaRPr>
          </a:p>
          <a:p>
            <a:pPr marL="899160" lvl="2" indent="-229235">
              <a:lnSpc>
                <a:spcPct val="100000"/>
              </a:lnSpc>
              <a:spcBef>
                <a:spcPts val="595"/>
              </a:spcBef>
              <a:buFont typeface="Arial"/>
              <a:buChar char="•"/>
              <a:tabLst>
                <a:tab pos="899794" algn="l"/>
              </a:tabLst>
            </a:pPr>
            <a:r>
              <a:rPr sz="2400" spc="-140" dirty="0">
                <a:latin typeface="Gill Sans MT"/>
                <a:cs typeface="Gill Sans MT"/>
              </a:rPr>
              <a:t>Two </a:t>
            </a:r>
            <a:r>
              <a:rPr sz="2400" spc="-5" dirty="0">
                <a:latin typeface="Gill Sans MT"/>
                <a:cs typeface="Gill Sans MT"/>
              </a:rPr>
              <a:t>input gate</a:t>
            </a:r>
            <a:r>
              <a:rPr sz="2400" spc="6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shown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71930" y="3876669"/>
            <a:ext cx="3221355" cy="98107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250190" indent="-238125">
              <a:lnSpc>
                <a:spcPct val="100000"/>
              </a:lnSpc>
              <a:spcBef>
                <a:spcPts val="790"/>
              </a:spcBef>
              <a:buSzPct val="119642"/>
              <a:buFont typeface="Arial"/>
              <a:buChar char="•"/>
              <a:tabLst>
                <a:tab pos="250825" algn="l"/>
              </a:tabLst>
            </a:pPr>
            <a:r>
              <a:rPr sz="2800" b="1" spc="-5" dirty="0">
                <a:latin typeface="Gill Sans MT"/>
                <a:cs typeface="Gill Sans MT"/>
              </a:rPr>
              <a:t>Ex-NOR</a:t>
            </a:r>
            <a:r>
              <a:rPr sz="2800" b="1" spc="-15" dirty="0">
                <a:latin typeface="Gill Sans MT"/>
                <a:cs typeface="Gill Sans MT"/>
              </a:rPr>
              <a:t> </a:t>
            </a:r>
            <a:r>
              <a:rPr sz="2800" b="1" spc="-5" dirty="0">
                <a:latin typeface="Gill Sans MT"/>
                <a:cs typeface="Gill Sans MT"/>
              </a:rPr>
              <a:t>gate</a:t>
            </a:r>
            <a:endParaRPr sz="2800">
              <a:latin typeface="Gill Sans MT"/>
              <a:cs typeface="Gill Sans MT"/>
            </a:endParaRPr>
          </a:p>
          <a:p>
            <a:pPr marL="497205" lvl="1" indent="-229235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497840" algn="l"/>
              </a:tabLst>
            </a:pPr>
            <a:r>
              <a:rPr sz="2400" spc="-140" dirty="0">
                <a:latin typeface="Gill Sans MT"/>
                <a:cs typeface="Gill Sans MT"/>
              </a:rPr>
              <a:t>Two </a:t>
            </a:r>
            <a:r>
              <a:rPr sz="2400" spc="-5" dirty="0">
                <a:latin typeface="Gill Sans MT"/>
                <a:cs typeface="Gill Sans MT"/>
              </a:rPr>
              <a:t>input gate</a:t>
            </a:r>
            <a:r>
              <a:rPr sz="2400" spc="60" dirty="0">
                <a:latin typeface="Gill Sans MT"/>
                <a:cs typeface="Gill Sans MT"/>
              </a:rPr>
              <a:t> </a:t>
            </a:r>
            <a:r>
              <a:rPr sz="2400" spc="-10" dirty="0">
                <a:latin typeface="Gill Sans MT"/>
                <a:cs typeface="Gill Sans MT"/>
              </a:rPr>
              <a:t>shown</a:t>
            </a:r>
            <a:endParaRPr sz="2400">
              <a:latin typeface="Gill Sans MT"/>
              <a:cs typeface="Gill Sans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57400" y="2362200"/>
            <a:ext cx="4469130" cy="131813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62200" y="4953037"/>
            <a:ext cx="4424299" cy="14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804" y="341375"/>
            <a:ext cx="4930140" cy="1219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644" y="485978"/>
            <a:ext cx="4226560" cy="68929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Boolean</a:t>
            </a:r>
            <a:r>
              <a:rPr spc="-480" dirty="0"/>
              <a:t> </a:t>
            </a:r>
            <a:r>
              <a:rPr spc="-10" dirty="0"/>
              <a:t>Algebra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1940" y="1267714"/>
            <a:ext cx="6690359" cy="5019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065" indent="-381000">
              <a:lnSpc>
                <a:spcPts val="3760"/>
              </a:lnSpc>
              <a:buSzPct val="176666"/>
              <a:buFont typeface="Wingdings 2"/>
              <a:buChar char=""/>
              <a:tabLst>
                <a:tab pos="393700" algn="l"/>
              </a:tabLst>
            </a:pPr>
            <a:r>
              <a:rPr sz="3000" dirty="0">
                <a:latin typeface="Gill Sans MT"/>
                <a:cs typeface="Gill Sans MT"/>
              </a:rPr>
              <a:t>Mathematician </a:t>
            </a:r>
            <a:r>
              <a:rPr sz="3000" spc="-5" dirty="0">
                <a:latin typeface="Gill Sans MT"/>
                <a:cs typeface="Gill Sans MT"/>
              </a:rPr>
              <a:t>George </a:t>
            </a:r>
            <a:r>
              <a:rPr sz="3000" dirty="0">
                <a:latin typeface="Gill Sans MT"/>
                <a:cs typeface="Gill Sans MT"/>
              </a:rPr>
              <a:t>Boole</a:t>
            </a:r>
            <a:r>
              <a:rPr sz="3000" spc="-85" dirty="0">
                <a:latin typeface="Gill Sans MT"/>
                <a:cs typeface="Gill Sans MT"/>
              </a:rPr>
              <a:t> </a:t>
            </a:r>
            <a:r>
              <a:rPr sz="3000" spc="-15" dirty="0">
                <a:latin typeface="Gill Sans MT"/>
                <a:cs typeface="Gill Sans MT"/>
              </a:rPr>
              <a:t>developed</a:t>
            </a:r>
            <a:endParaRPr sz="3000">
              <a:latin typeface="Gill Sans MT"/>
              <a:cs typeface="Gill Sans MT"/>
            </a:endParaRPr>
          </a:p>
          <a:p>
            <a:pPr marL="295910">
              <a:lnSpc>
                <a:spcPts val="2100"/>
              </a:lnSpc>
            </a:pPr>
            <a:r>
              <a:rPr sz="3000" dirty="0">
                <a:latin typeface="Gill Sans MT"/>
                <a:cs typeface="Gill Sans MT"/>
              </a:rPr>
              <a:t>rules </a:t>
            </a:r>
            <a:r>
              <a:rPr sz="3000" spc="-5" dirty="0">
                <a:latin typeface="Gill Sans MT"/>
                <a:cs typeface="Gill Sans MT"/>
              </a:rPr>
              <a:t>for </a:t>
            </a:r>
            <a:r>
              <a:rPr sz="3000" dirty="0">
                <a:latin typeface="Gill Sans MT"/>
                <a:cs typeface="Gill Sans MT"/>
              </a:rPr>
              <a:t>manipulation of </a:t>
            </a:r>
            <a:r>
              <a:rPr sz="3000" spc="10" dirty="0">
                <a:latin typeface="Gill Sans MT"/>
                <a:cs typeface="Gill Sans MT"/>
              </a:rPr>
              <a:t>binary</a:t>
            </a:r>
            <a:r>
              <a:rPr sz="3000" spc="-80" dirty="0">
                <a:latin typeface="Gill Sans MT"/>
                <a:cs typeface="Gill Sans MT"/>
              </a:rPr>
              <a:t> </a:t>
            </a:r>
            <a:r>
              <a:rPr sz="3000" dirty="0">
                <a:latin typeface="Gill Sans MT"/>
                <a:cs typeface="Gill Sans MT"/>
              </a:rPr>
              <a:t>variables.</a:t>
            </a:r>
            <a:endParaRPr sz="3000">
              <a:latin typeface="Gill Sans MT"/>
              <a:cs typeface="Gill Sans MT"/>
            </a:endParaRPr>
          </a:p>
          <a:p>
            <a:pPr marL="393065" indent="-381000">
              <a:lnSpc>
                <a:spcPts val="5315"/>
              </a:lnSpc>
              <a:buSzPct val="176666"/>
              <a:buFont typeface="Wingdings 2"/>
              <a:buChar char=""/>
              <a:tabLst>
                <a:tab pos="393700" algn="l"/>
              </a:tabLst>
            </a:pPr>
            <a:r>
              <a:rPr sz="3000" dirty="0">
                <a:latin typeface="Gill Sans MT"/>
                <a:cs typeface="Gill Sans MT"/>
              </a:rPr>
              <a:t>Rules :</a:t>
            </a:r>
            <a:endParaRPr sz="3000">
              <a:latin typeface="Gill Sans MT"/>
              <a:cs typeface="Gill Sans MT"/>
            </a:endParaRPr>
          </a:p>
          <a:p>
            <a:pPr marL="817244" lvl="1" indent="-229235">
              <a:lnSpc>
                <a:spcPts val="2795"/>
              </a:lnSpc>
              <a:buSzPct val="118750"/>
              <a:buFont typeface="Arial"/>
              <a:buChar char="•"/>
              <a:tabLst>
                <a:tab pos="817880" algn="l"/>
              </a:tabLst>
            </a:pPr>
            <a:r>
              <a:rPr sz="2400" dirty="0">
                <a:latin typeface="Gill Sans MT"/>
                <a:cs typeface="Gill Sans MT"/>
              </a:rPr>
              <a:t>A+0=A</a:t>
            </a:r>
            <a:endParaRPr sz="2400">
              <a:latin typeface="Gill Sans MT"/>
              <a:cs typeface="Gill Sans MT"/>
            </a:endParaRPr>
          </a:p>
          <a:p>
            <a:pPr marL="817244" lvl="1" indent="-229235">
              <a:lnSpc>
                <a:spcPct val="100000"/>
              </a:lnSpc>
              <a:spcBef>
                <a:spcPts val="290"/>
              </a:spcBef>
              <a:buSzPct val="118750"/>
              <a:buFont typeface="Arial"/>
              <a:buChar char="•"/>
              <a:tabLst>
                <a:tab pos="817880" algn="l"/>
              </a:tabLst>
            </a:pPr>
            <a:r>
              <a:rPr sz="2400" dirty="0">
                <a:latin typeface="Gill Sans MT"/>
                <a:cs typeface="Gill Sans MT"/>
              </a:rPr>
              <a:t>A+1=1</a:t>
            </a:r>
            <a:endParaRPr sz="2400">
              <a:latin typeface="Gill Sans MT"/>
              <a:cs typeface="Gill Sans MT"/>
            </a:endParaRPr>
          </a:p>
          <a:p>
            <a:pPr marL="817244" lvl="1" indent="-229235">
              <a:lnSpc>
                <a:spcPct val="100000"/>
              </a:lnSpc>
              <a:spcBef>
                <a:spcPts val="285"/>
              </a:spcBef>
              <a:buSzPct val="118750"/>
              <a:buFont typeface="Arial"/>
              <a:buChar char="•"/>
              <a:tabLst>
                <a:tab pos="817880" algn="l"/>
              </a:tabLst>
            </a:pPr>
            <a:r>
              <a:rPr sz="2400" spc="-5" dirty="0">
                <a:latin typeface="Gill Sans MT"/>
                <a:cs typeface="Gill Sans MT"/>
              </a:rPr>
              <a:t>A+A=A</a:t>
            </a:r>
            <a:endParaRPr sz="2400">
              <a:latin typeface="Gill Sans MT"/>
              <a:cs typeface="Gill Sans MT"/>
            </a:endParaRPr>
          </a:p>
          <a:p>
            <a:pPr marL="817244" lvl="1" indent="-229235">
              <a:lnSpc>
                <a:spcPct val="100000"/>
              </a:lnSpc>
              <a:spcBef>
                <a:spcPts val="290"/>
              </a:spcBef>
              <a:buSzPct val="118750"/>
              <a:buFont typeface="Arial"/>
              <a:buChar char="•"/>
              <a:tabLst>
                <a:tab pos="817880" algn="l"/>
              </a:tabLst>
            </a:pPr>
            <a:r>
              <a:rPr sz="2400" spc="-5" dirty="0">
                <a:latin typeface="Gill Sans MT"/>
                <a:cs typeface="Gill Sans MT"/>
              </a:rPr>
              <a:t>A+A’=1</a:t>
            </a:r>
            <a:endParaRPr sz="2400">
              <a:latin typeface="Gill Sans MT"/>
              <a:cs typeface="Gill Sans MT"/>
            </a:endParaRPr>
          </a:p>
          <a:p>
            <a:pPr marL="817244" lvl="1" indent="-229235">
              <a:lnSpc>
                <a:spcPct val="100000"/>
              </a:lnSpc>
              <a:spcBef>
                <a:spcPts val="290"/>
              </a:spcBef>
              <a:buSzPct val="118750"/>
              <a:buFont typeface="Arial"/>
              <a:buChar char="•"/>
              <a:tabLst>
                <a:tab pos="817880" algn="l"/>
              </a:tabLst>
            </a:pPr>
            <a:r>
              <a:rPr sz="2400" dirty="0">
                <a:latin typeface="Gill Sans MT"/>
                <a:cs typeface="Gill Sans MT"/>
              </a:rPr>
              <a:t>A.0=0</a:t>
            </a:r>
            <a:endParaRPr sz="2400">
              <a:latin typeface="Gill Sans MT"/>
              <a:cs typeface="Gill Sans MT"/>
            </a:endParaRPr>
          </a:p>
          <a:p>
            <a:pPr marL="817244" lvl="1" indent="-229235">
              <a:lnSpc>
                <a:spcPct val="100000"/>
              </a:lnSpc>
              <a:spcBef>
                <a:spcPts val="290"/>
              </a:spcBef>
              <a:buSzPct val="118750"/>
              <a:buFont typeface="Arial"/>
              <a:buChar char="•"/>
              <a:tabLst>
                <a:tab pos="817880" algn="l"/>
              </a:tabLst>
            </a:pPr>
            <a:r>
              <a:rPr sz="2400" dirty="0">
                <a:latin typeface="Gill Sans MT"/>
                <a:cs typeface="Gill Sans MT"/>
              </a:rPr>
              <a:t>A.1=A</a:t>
            </a:r>
            <a:endParaRPr sz="2400">
              <a:latin typeface="Gill Sans MT"/>
              <a:cs typeface="Gill Sans MT"/>
            </a:endParaRPr>
          </a:p>
          <a:p>
            <a:pPr marL="817244" lvl="1" indent="-229235">
              <a:lnSpc>
                <a:spcPct val="100000"/>
              </a:lnSpc>
              <a:spcBef>
                <a:spcPts val="285"/>
              </a:spcBef>
              <a:buSzPct val="118750"/>
              <a:buFont typeface="Arial"/>
              <a:buChar char="•"/>
              <a:tabLst>
                <a:tab pos="817880" algn="l"/>
              </a:tabLst>
            </a:pPr>
            <a:r>
              <a:rPr sz="2400" dirty="0">
                <a:latin typeface="Gill Sans MT"/>
                <a:cs typeface="Gill Sans MT"/>
              </a:rPr>
              <a:t>A.A=A</a:t>
            </a:r>
            <a:endParaRPr sz="2400">
              <a:latin typeface="Gill Sans MT"/>
              <a:cs typeface="Gill Sans MT"/>
            </a:endParaRPr>
          </a:p>
          <a:p>
            <a:pPr marL="817244" lvl="1" indent="-229235">
              <a:lnSpc>
                <a:spcPct val="100000"/>
              </a:lnSpc>
              <a:spcBef>
                <a:spcPts val="290"/>
              </a:spcBef>
              <a:buSzPct val="118750"/>
              <a:buFont typeface="Arial"/>
              <a:buChar char="•"/>
              <a:tabLst>
                <a:tab pos="817880" algn="l"/>
              </a:tabLst>
            </a:pPr>
            <a:r>
              <a:rPr sz="2400" spc="-5" dirty="0">
                <a:latin typeface="Gill Sans MT"/>
                <a:cs typeface="Gill Sans MT"/>
              </a:rPr>
              <a:t>A.A’=0</a:t>
            </a:r>
            <a:endParaRPr sz="2400">
              <a:latin typeface="Gill Sans MT"/>
              <a:cs typeface="Gill Sans MT"/>
            </a:endParaRPr>
          </a:p>
          <a:p>
            <a:pPr marL="817244" lvl="1" indent="-229235">
              <a:lnSpc>
                <a:spcPct val="100000"/>
              </a:lnSpc>
              <a:spcBef>
                <a:spcPts val="290"/>
              </a:spcBef>
              <a:buSzPct val="118750"/>
              <a:buFont typeface="Arial"/>
              <a:buChar char="•"/>
              <a:tabLst>
                <a:tab pos="817880" algn="l"/>
              </a:tabLst>
            </a:pPr>
            <a:r>
              <a:rPr sz="2400" spc="-10" dirty="0">
                <a:latin typeface="Gill Sans MT"/>
                <a:cs typeface="Gill Sans MT"/>
              </a:rPr>
              <a:t>A.(B+C)=AB+AC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804" y="341375"/>
            <a:ext cx="4930140" cy="1219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644" y="485978"/>
            <a:ext cx="4226560" cy="6807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Boolean</a:t>
            </a:r>
            <a:r>
              <a:rPr spc="-480" dirty="0"/>
              <a:t> </a:t>
            </a:r>
            <a:r>
              <a:rPr spc="-10" dirty="0"/>
              <a:t>Algebra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71930" y="1179322"/>
            <a:ext cx="4606290" cy="488569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50190" indent="-238125">
              <a:lnSpc>
                <a:spcPct val="100000"/>
              </a:lnSpc>
              <a:spcBef>
                <a:spcPts val="580"/>
              </a:spcBef>
              <a:buSzPct val="118750"/>
              <a:buFont typeface="Arial"/>
              <a:buChar char="•"/>
              <a:tabLst>
                <a:tab pos="250825" algn="l"/>
              </a:tabLst>
            </a:pPr>
            <a:r>
              <a:rPr sz="2400" spc="-5" dirty="0">
                <a:latin typeface="Gill Sans MT"/>
                <a:cs typeface="Gill Sans MT"/>
              </a:rPr>
              <a:t>A+BC=(A+B).(A+C)</a:t>
            </a:r>
            <a:endParaRPr sz="2400">
              <a:latin typeface="Gill Sans MT"/>
              <a:cs typeface="Gill Sans MT"/>
            </a:endParaRPr>
          </a:p>
          <a:p>
            <a:pPr marL="250190" indent="-238125">
              <a:lnSpc>
                <a:spcPct val="100000"/>
              </a:lnSpc>
              <a:spcBef>
                <a:spcPts val="600"/>
              </a:spcBef>
              <a:buSzPct val="118750"/>
              <a:buFont typeface="Arial"/>
              <a:buChar char="•"/>
              <a:tabLst>
                <a:tab pos="250825" algn="l"/>
              </a:tabLst>
            </a:pPr>
            <a:r>
              <a:rPr sz="2400" spc="-5" dirty="0">
                <a:latin typeface="Gill Sans MT"/>
                <a:cs typeface="Gill Sans MT"/>
              </a:rPr>
              <a:t>A+A.B=A</a:t>
            </a:r>
            <a:endParaRPr sz="2400">
              <a:latin typeface="Gill Sans MT"/>
              <a:cs typeface="Gill Sans MT"/>
            </a:endParaRPr>
          </a:p>
          <a:p>
            <a:pPr marL="250190" indent="-238125">
              <a:lnSpc>
                <a:spcPct val="100000"/>
              </a:lnSpc>
              <a:spcBef>
                <a:spcPts val="600"/>
              </a:spcBef>
              <a:buSzPct val="118750"/>
              <a:buFont typeface="Arial"/>
              <a:buChar char="•"/>
              <a:tabLst>
                <a:tab pos="250825" algn="l"/>
              </a:tabLst>
            </a:pPr>
            <a:r>
              <a:rPr sz="2400" dirty="0">
                <a:latin typeface="Gill Sans MT"/>
                <a:cs typeface="Gill Sans MT"/>
              </a:rPr>
              <a:t>A.(A+B)=A</a:t>
            </a:r>
            <a:endParaRPr sz="2400">
              <a:latin typeface="Gill Sans MT"/>
              <a:cs typeface="Gill Sans MT"/>
            </a:endParaRPr>
          </a:p>
          <a:p>
            <a:pPr marL="250190" indent="-238125">
              <a:lnSpc>
                <a:spcPct val="100000"/>
              </a:lnSpc>
              <a:spcBef>
                <a:spcPts val="600"/>
              </a:spcBef>
              <a:buSzPct val="118750"/>
              <a:buFont typeface="Arial"/>
              <a:buChar char="•"/>
              <a:tabLst>
                <a:tab pos="250825" algn="l"/>
              </a:tabLst>
            </a:pPr>
            <a:r>
              <a:rPr sz="2400" spc="-5" dirty="0">
                <a:latin typeface="Gill Sans MT"/>
                <a:cs typeface="Gill Sans MT"/>
              </a:rPr>
              <a:t>A+A’.B=A+B</a:t>
            </a:r>
            <a:endParaRPr sz="2400">
              <a:latin typeface="Gill Sans MT"/>
              <a:cs typeface="Gill Sans MT"/>
            </a:endParaRPr>
          </a:p>
          <a:p>
            <a:pPr marL="250190" indent="-238125">
              <a:lnSpc>
                <a:spcPct val="100000"/>
              </a:lnSpc>
              <a:spcBef>
                <a:spcPts val="605"/>
              </a:spcBef>
              <a:buSzPct val="118750"/>
              <a:buFont typeface="Arial"/>
              <a:buChar char="•"/>
              <a:tabLst>
                <a:tab pos="250825" algn="l"/>
              </a:tabLst>
            </a:pPr>
            <a:r>
              <a:rPr sz="2400" dirty="0">
                <a:latin typeface="Gill Sans MT"/>
                <a:cs typeface="Gill Sans MT"/>
              </a:rPr>
              <a:t>A.(A’+B)=A.B</a:t>
            </a:r>
            <a:endParaRPr sz="2400">
              <a:latin typeface="Gill Sans MT"/>
              <a:cs typeface="Gill Sans MT"/>
            </a:endParaRPr>
          </a:p>
          <a:p>
            <a:pPr marL="250190" indent="-238125">
              <a:lnSpc>
                <a:spcPct val="100000"/>
              </a:lnSpc>
              <a:spcBef>
                <a:spcPts val="600"/>
              </a:spcBef>
              <a:buSzPct val="118750"/>
              <a:buFont typeface="Arial"/>
              <a:buChar char="•"/>
              <a:tabLst>
                <a:tab pos="250825" algn="l"/>
              </a:tabLst>
            </a:pPr>
            <a:r>
              <a:rPr sz="2400" spc="-5" dirty="0">
                <a:latin typeface="Gill Sans MT"/>
                <a:cs typeface="Gill Sans MT"/>
              </a:rPr>
              <a:t>A.B+A’.B’=A</a:t>
            </a:r>
            <a:endParaRPr sz="2400">
              <a:latin typeface="Gill Sans MT"/>
              <a:cs typeface="Gill Sans MT"/>
            </a:endParaRPr>
          </a:p>
          <a:p>
            <a:pPr marL="250190" indent="-238125">
              <a:lnSpc>
                <a:spcPct val="100000"/>
              </a:lnSpc>
              <a:spcBef>
                <a:spcPts val="600"/>
              </a:spcBef>
              <a:buSzPct val="118750"/>
              <a:buFont typeface="Arial"/>
              <a:buChar char="•"/>
              <a:tabLst>
                <a:tab pos="250825" algn="l"/>
              </a:tabLst>
            </a:pPr>
            <a:r>
              <a:rPr sz="2400" spc="-5" dirty="0">
                <a:latin typeface="Gill Sans MT"/>
                <a:cs typeface="Gill Sans MT"/>
              </a:rPr>
              <a:t>(A+B).(A+B’)=A</a:t>
            </a:r>
            <a:endParaRPr sz="2400">
              <a:latin typeface="Gill Sans MT"/>
              <a:cs typeface="Gill Sans MT"/>
            </a:endParaRPr>
          </a:p>
          <a:p>
            <a:pPr marL="250190" indent="-238125">
              <a:lnSpc>
                <a:spcPct val="100000"/>
              </a:lnSpc>
              <a:spcBef>
                <a:spcPts val="600"/>
              </a:spcBef>
              <a:buSzPct val="118750"/>
              <a:buFont typeface="Arial"/>
              <a:buChar char="•"/>
              <a:tabLst>
                <a:tab pos="250825" algn="l"/>
              </a:tabLst>
            </a:pPr>
            <a:r>
              <a:rPr sz="2400" spc="-5" dirty="0">
                <a:latin typeface="Gill Sans MT"/>
                <a:cs typeface="Gill Sans MT"/>
              </a:rPr>
              <a:t>A.B+A.C’=(A+C).(A’+B)</a:t>
            </a:r>
            <a:endParaRPr sz="2400">
              <a:latin typeface="Gill Sans MT"/>
              <a:cs typeface="Gill Sans MT"/>
            </a:endParaRPr>
          </a:p>
          <a:p>
            <a:pPr marL="250190" indent="-238125">
              <a:lnSpc>
                <a:spcPct val="100000"/>
              </a:lnSpc>
              <a:spcBef>
                <a:spcPts val="600"/>
              </a:spcBef>
              <a:buSzPct val="118750"/>
              <a:buFont typeface="Arial"/>
              <a:buChar char="•"/>
              <a:tabLst>
                <a:tab pos="250825" algn="l"/>
              </a:tabLst>
            </a:pPr>
            <a:r>
              <a:rPr sz="2400" spc="-10" dirty="0">
                <a:latin typeface="Gill Sans MT"/>
                <a:cs typeface="Gill Sans MT"/>
              </a:rPr>
              <a:t>(A+B).(A’+C)=AC+A’B</a:t>
            </a:r>
            <a:endParaRPr sz="2400">
              <a:latin typeface="Gill Sans MT"/>
              <a:cs typeface="Gill Sans MT"/>
            </a:endParaRPr>
          </a:p>
          <a:p>
            <a:pPr marL="250190" indent="-238125">
              <a:lnSpc>
                <a:spcPct val="100000"/>
              </a:lnSpc>
              <a:spcBef>
                <a:spcPts val="600"/>
              </a:spcBef>
              <a:buSzPct val="118750"/>
              <a:buFont typeface="Arial"/>
              <a:buChar char="•"/>
              <a:tabLst>
                <a:tab pos="250825" algn="l"/>
              </a:tabLst>
            </a:pPr>
            <a:r>
              <a:rPr sz="2400" dirty="0">
                <a:latin typeface="Gill Sans MT"/>
                <a:cs typeface="Gill Sans MT"/>
              </a:rPr>
              <a:t>AB+A’C+BC=AB+A’C</a:t>
            </a:r>
            <a:endParaRPr sz="2400">
              <a:latin typeface="Gill Sans MT"/>
              <a:cs typeface="Gill Sans MT"/>
            </a:endParaRPr>
          </a:p>
          <a:p>
            <a:pPr marL="250190" indent="-238125">
              <a:lnSpc>
                <a:spcPct val="100000"/>
              </a:lnSpc>
              <a:spcBef>
                <a:spcPts val="605"/>
              </a:spcBef>
              <a:buSzPct val="118750"/>
              <a:buFont typeface="Arial"/>
              <a:buChar char="•"/>
              <a:tabLst>
                <a:tab pos="250825" algn="l"/>
              </a:tabLst>
            </a:pPr>
            <a:r>
              <a:rPr sz="2400" spc="-5">
                <a:latin typeface="Gill Sans MT"/>
                <a:cs typeface="Gill Sans MT"/>
              </a:rPr>
              <a:t>(</a:t>
            </a:r>
            <a:r>
              <a:rPr sz="2400" spc="-5" smtClean="0">
                <a:latin typeface="Gill Sans MT"/>
                <a:cs typeface="Gill Sans MT"/>
              </a:rPr>
              <a:t>A+</a:t>
            </a:r>
            <a:r>
              <a:rPr lang="en-US" sz="2400" spc="-5" dirty="0" smtClean="0">
                <a:latin typeface="Gill Sans MT"/>
                <a:cs typeface="Gill Sans MT"/>
              </a:rPr>
              <a:t>B</a:t>
            </a:r>
            <a:r>
              <a:rPr sz="2400" spc="-5" smtClean="0">
                <a:latin typeface="Gill Sans MT"/>
                <a:cs typeface="Gill Sans MT"/>
              </a:rPr>
              <a:t>).(</a:t>
            </a:r>
            <a:r>
              <a:rPr sz="2400" spc="-5" dirty="0">
                <a:latin typeface="Gill Sans MT"/>
                <a:cs typeface="Gill Sans MT"/>
              </a:rPr>
              <a:t>A’+C).(B+C)=(A+B).(A’+C)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804" y="341375"/>
            <a:ext cx="5812536" cy="1219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644" y="485978"/>
            <a:ext cx="4955540" cy="6807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Gill Sans MT"/>
                <a:cs typeface="Gill Sans MT"/>
              </a:rPr>
              <a:t>De </a:t>
            </a:r>
            <a:r>
              <a:rPr b="0" spc="-45" dirty="0">
                <a:latin typeface="Gill Sans MT"/>
                <a:cs typeface="Gill Sans MT"/>
              </a:rPr>
              <a:t>Morgan’s</a:t>
            </a:r>
            <a:r>
              <a:rPr b="0" spc="-600" dirty="0">
                <a:latin typeface="Gill Sans MT"/>
                <a:cs typeface="Gill Sans MT"/>
              </a:rPr>
              <a:t> </a:t>
            </a:r>
            <a:r>
              <a:rPr b="0" spc="-15" dirty="0">
                <a:latin typeface="Gill Sans MT"/>
                <a:cs typeface="Gill Sans MT"/>
              </a:rPr>
              <a:t>Theorem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71930" y="1395425"/>
            <a:ext cx="2089785" cy="104140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50190" indent="-238125">
              <a:lnSpc>
                <a:spcPct val="100000"/>
              </a:lnSpc>
              <a:spcBef>
                <a:spcPts val="660"/>
              </a:spcBef>
              <a:buSzPct val="119642"/>
              <a:buFont typeface="Arial"/>
              <a:buChar char="•"/>
              <a:tabLst>
                <a:tab pos="250825" algn="l"/>
              </a:tabLst>
            </a:pPr>
            <a:r>
              <a:rPr sz="2800" spc="-10" dirty="0">
                <a:latin typeface="Gill Sans MT"/>
                <a:cs typeface="Gill Sans MT"/>
              </a:rPr>
              <a:t>(A.B)’=A’+B’</a:t>
            </a:r>
            <a:endParaRPr sz="2800">
              <a:latin typeface="Gill Sans MT"/>
              <a:cs typeface="Gill Sans MT"/>
            </a:endParaRPr>
          </a:p>
          <a:p>
            <a:pPr marL="250190" indent="-238125">
              <a:lnSpc>
                <a:spcPct val="100000"/>
              </a:lnSpc>
              <a:spcBef>
                <a:spcPts val="605"/>
              </a:spcBef>
              <a:buSzPct val="119642"/>
              <a:buFont typeface="Arial"/>
              <a:buChar char="•"/>
              <a:tabLst>
                <a:tab pos="250825" algn="l"/>
              </a:tabLst>
            </a:pPr>
            <a:r>
              <a:rPr sz="2800" spc="-10" dirty="0">
                <a:latin typeface="Gill Sans MT"/>
                <a:cs typeface="Gill Sans MT"/>
              </a:rPr>
              <a:t>(A+B)’=A’.B’</a:t>
            </a:r>
            <a:endParaRPr sz="2800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922</Words>
  <PresentationFormat>On-screen Show (4:3)</PresentationFormat>
  <Paragraphs>284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Gill Sans MT</vt:lpstr>
      <vt:lpstr>Wingdings 2</vt:lpstr>
      <vt:lpstr>Times New Roman</vt:lpstr>
      <vt:lpstr>Office Theme</vt:lpstr>
      <vt:lpstr>Basics of Digital Electronics</vt:lpstr>
      <vt:lpstr>Digital Signals</vt:lpstr>
      <vt:lpstr>Logic Gates</vt:lpstr>
      <vt:lpstr>Slide 4</vt:lpstr>
      <vt:lpstr>Slide 5</vt:lpstr>
      <vt:lpstr>Slide 6</vt:lpstr>
      <vt:lpstr>Boolean Algebra</vt:lpstr>
      <vt:lpstr>Boolean Algebra</vt:lpstr>
      <vt:lpstr>De Morgan’s Theorem</vt:lpstr>
      <vt:lpstr>Number System</vt:lpstr>
      <vt:lpstr>Quantities/Counting</vt:lpstr>
      <vt:lpstr>Number System conversion</vt:lpstr>
      <vt:lpstr>Number System conversion</vt:lpstr>
      <vt:lpstr>Number System conversion</vt:lpstr>
      <vt:lpstr>Number System conversion</vt:lpstr>
      <vt:lpstr>Number System conversion</vt:lpstr>
      <vt:lpstr>Number System conversion</vt:lpstr>
      <vt:lpstr>Number System conversion</vt:lpstr>
      <vt:lpstr>Number System conversion</vt:lpstr>
      <vt:lpstr>Number System conversion</vt:lpstr>
      <vt:lpstr>Number System conversion</vt:lpstr>
      <vt:lpstr>Number System conversion</vt:lpstr>
      <vt:lpstr>Number System conversion</vt:lpstr>
      <vt:lpstr>Complement representation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Institute of Information Technology</dc:title>
  <dc:creator>Ask</dc:creator>
  <cp:lastModifiedBy>acer</cp:lastModifiedBy>
  <cp:revision>12</cp:revision>
  <dcterms:created xsi:type="dcterms:W3CDTF">2020-09-28T08:08:28Z</dcterms:created>
  <dcterms:modified xsi:type="dcterms:W3CDTF">2022-11-04T03:57:55Z</dcterms:modified>
</cp:coreProperties>
</file>