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9" r:id="rId2"/>
    <p:sldId id="259" r:id="rId3"/>
    <p:sldId id="260" r:id="rId4"/>
    <p:sldId id="261" r:id="rId5"/>
    <p:sldId id="262" r:id="rId6"/>
    <p:sldId id="263" r:id="rId7"/>
    <p:sldId id="264" r:id="rId8"/>
    <p:sldId id="275" r:id="rId9"/>
    <p:sldId id="276" r:id="rId10"/>
    <p:sldId id="277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20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A7A58C-9CD7-4BF2-86F5-95C4DCB623CD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0394BC-C832-4D7D-A2D5-99E5EA38AC5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844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394BC-C832-4D7D-A2D5-99E5EA38AC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394BC-C832-4D7D-A2D5-99E5EA38AC5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394BC-C832-4D7D-A2D5-99E5EA38AC5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0394BC-C832-4D7D-A2D5-99E5EA38AC5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103AD-EB94-4A85-8939-4554C0AE1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A4659-02F9-4868-A8F9-A03AEC12F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6BB9-8208-436C-94D2-9D70F8C1EBA1}" type="datetimeFigureOut">
              <a:rPr lang="en-US" smtClean="0"/>
              <a:pPr/>
              <a:t>8/16/2024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5C10A-DDEB-411D-92A4-A1C083A632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524000"/>
            <a:ext cx="6934200" cy="2819400"/>
          </a:xfrm>
        </p:spPr>
        <p:txBody>
          <a:bodyPr>
            <a:normAutofit fontScale="77500" lnSpcReduction="20000"/>
          </a:bodyPr>
          <a:lstStyle/>
          <a:p>
            <a:r>
              <a:rPr lang="en-US" sz="10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IECD</a:t>
            </a:r>
          </a:p>
          <a:p>
            <a:r>
              <a:rPr lang="en-US" sz="6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6500" b="1" baseline="30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6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SEMESTER</a:t>
            </a:r>
          </a:p>
          <a:p>
            <a:r>
              <a:rPr lang="en-US" sz="65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ELECTRICAL</a:t>
            </a:r>
            <a:endParaRPr lang="en-US" sz="65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87043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1812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RC Triggering</a:t>
            </a:r>
          </a:p>
        </p:txBody>
      </p:sp>
      <p:sp>
        <p:nvSpPr>
          <p:cNvPr id="181255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362200"/>
            <a:ext cx="87630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400" b="1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b="1" smtClean="0"/>
              <a:t>RC half-wave trigger circuit</a:t>
            </a:r>
            <a:r>
              <a:rPr lang="en-US" sz="2800" smtClean="0"/>
              <a:t> </a:t>
            </a:r>
          </a:p>
        </p:txBody>
      </p:sp>
      <p:pic>
        <p:nvPicPr>
          <p:cNvPr id="87048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600" y="2051050"/>
            <a:ext cx="7086600" cy="353218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pic>
        <p:nvPicPr>
          <p:cNvPr id="47110" name="Picture 6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4800" y="2362200"/>
            <a:ext cx="4648200" cy="4206875"/>
          </a:xfrm>
          <a:noFill/>
        </p:spPr>
      </p:pic>
      <p:pic>
        <p:nvPicPr>
          <p:cNvPr id="4711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638800" y="2514600"/>
            <a:ext cx="2851150" cy="3298825"/>
          </a:xfrm>
          <a:noFill/>
        </p:spPr>
      </p:pic>
      <p:sp>
        <p:nvSpPr>
          <p:cNvPr id="100360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65532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mtClean="0"/>
              <a:t>Bidirectional Triode Thyristors (TRIAC)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pic>
        <p:nvPicPr>
          <p:cNvPr id="4813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1600200"/>
            <a:ext cx="7924800" cy="4589463"/>
          </a:xfrm>
          <a:noFill/>
        </p:spPr>
      </p:pic>
      <p:sp>
        <p:nvSpPr>
          <p:cNvPr id="10138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Triac Characteristics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High temperature due to:</a:t>
            </a:r>
          </a:p>
        </p:txBody>
      </p:sp>
      <p:graphicFrame>
        <p:nvGraphicFramePr>
          <p:cNvPr id="2048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43000" y="1752600"/>
          <a:ext cx="7086600" cy="4191000"/>
        </p:xfrm>
        <a:graphic>
          <a:graphicData uri="http://schemas.openxmlformats.org/presentationml/2006/ole">
            <p:oleObj spid="_x0000_s17411" name="Bitmap Image" r:id="rId3" imgW="5249008" imgH="1914286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Snubber</a:t>
            </a:r>
          </a:p>
        </p:txBody>
      </p:sp>
      <p:graphicFrame>
        <p:nvGraphicFramePr>
          <p:cNvPr id="2150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295400" y="1981200"/>
          <a:ext cx="6705600" cy="3324225"/>
        </p:xfrm>
        <a:graphic>
          <a:graphicData uri="http://schemas.openxmlformats.org/presentationml/2006/ole">
            <p:oleObj spid="_x0000_s18435" name="Bitmap Image" r:id="rId4" imgW="3895238" imgH="2534004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Unijunction Transistor (UJT)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762000"/>
            <a:ext cx="8763000" cy="6096000"/>
          </a:xfrm>
        </p:spPr>
        <p:txBody>
          <a:bodyPr>
            <a:normAutofit/>
          </a:bodyPr>
          <a:lstStyle/>
          <a:p>
            <a:pPr algn="just"/>
            <a:r>
              <a:rPr lang="en-US" sz="2500" dirty="0" smtClean="0"/>
              <a:t>UJT</a:t>
            </a:r>
            <a:r>
              <a:rPr lang="en-US" sz="2500" dirty="0"/>
              <a:t> </a:t>
            </a:r>
            <a:r>
              <a:rPr lang="en-US" sz="2500" dirty="0" smtClean="0"/>
              <a:t>is </a:t>
            </a:r>
            <a:r>
              <a:rPr lang="en-US" sz="2500" dirty="0"/>
              <a:t>another solid state three terminal device that can be used in gate pulse, timing circuits and trigger generator applications to switch and control </a:t>
            </a:r>
            <a:r>
              <a:rPr lang="en-US" sz="2500" dirty="0" smtClean="0"/>
              <a:t>thyristors </a:t>
            </a:r>
            <a:r>
              <a:rPr lang="en-US" sz="2500" dirty="0"/>
              <a:t>and </a:t>
            </a:r>
            <a:r>
              <a:rPr lang="en-US" sz="2500" dirty="0" err="1"/>
              <a:t>triacs</a:t>
            </a:r>
            <a:r>
              <a:rPr lang="en-US" sz="2500" dirty="0"/>
              <a:t> for AC power control </a:t>
            </a:r>
            <a:r>
              <a:rPr lang="en-US" sz="2500" dirty="0" smtClean="0"/>
              <a:t>applications.</a:t>
            </a:r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  <a:p>
            <a:pPr algn="just"/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  <a:p>
            <a:pPr algn="just"/>
            <a:endParaRPr lang="en-US" sz="2500" dirty="0"/>
          </a:p>
          <a:p>
            <a:pPr algn="just"/>
            <a:endParaRPr lang="en-US" sz="25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unijunction transistor symbol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1" r="66391"/>
          <a:stretch/>
        </p:blipFill>
        <p:spPr bwMode="auto">
          <a:xfrm>
            <a:off x="1219200" y="2327787"/>
            <a:ext cx="2364658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unijunction transistor symbol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610" r="32780"/>
          <a:stretch/>
        </p:blipFill>
        <p:spPr bwMode="auto">
          <a:xfrm>
            <a:off x="5562600" y="2286000"/>
            <a:ext cx="2364658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72375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Unijunction Transistor (UJT)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1143000"/>
            <a:ext cx="8839200" cy="4525963"/>
          </a:xfrm>
        </p:spPr>
        <p:txBody>
          <a:bodyPr>
            <a:normAutofit/>
          </a:bodyPr>
          <a:lstStyle/>
          <a:p>
            <a:pPr algn="just"/>
            <a:r>
              <a:rPr lang="en-US" sz="2500" dirty="0"/>
              <a:t>Equivalent Circuit: UJT’s have unidirectional conductivity and negative impedance characteristics acting more like a variable voltage divider during breakdown</a:t>
            </a:r>
          </a:p>
          <a:p>
            <a:pPr marL="0" indent="0" algn="just">
              <a:buNone/>
            </a:pPr>
            <a:endParaRPr lang="en-US" sz="2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unijunction transistor symbol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4831" r="32584"/>
          <a:stretch/>
        </p:blipFill>
        <p:spPr bwMode="auto">
          <a:xfrm>
            <a:off x="1066800" y="2895600"/>
            <a:ext cx="2870663" cy="3429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unijunction transistor symbol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429" r="638"/>
          <a:stretch/>
        </p:blipFill>
        <p:spPr bwMode="auto">
          <a:xfrm>
            <a:off x="5181600" y="2900516"/>
            <a:ext cx="2605548" cy="34465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5153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Unijunction Transistor (UJT)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85800"/>
            <a:ext cx="8839200" cy="4525963"/>
          </a:xfrm>
        </p:spPr>
        <p:txBody>
          <a:bodyPr>
            <a:normAutofit/>
          </a:bodyPr>
          <a:lstStyle/>
          <a:p>
            <a:pPr algn="just"/>
            <a:r>
              <a:rPr lang="en-US" sz="2500" dirty="0"/>
              <a:t>For a </a:t>
            </a:r>
            <a:r>
              <a:rPr lang="en-US" sz="2500" dirty="0" smtClean="0"/>
              <a:t>Unijunction </a:t>
            </a:r>
            <a:r>
              <a:rPr lang="en-US" sz="2500" dirty="0"/>
              <a:t>transistor, the resistive ratio of R</a:t>
            </a:r>
            <a:r>
              <a:rPr lang="en-US" sz="2500" baseline="-25000" dirty="0"/>
              <a:t>B1</a:t>
            </a:r>
            <a:r>
              <a:rPr lang="en-US" sz="2500" dirty="0"/>
              <a:t> to R</a:t>
            </a:r>
            <a:r>
              <a:rPr lang="en-US" sz="2500" baseline="-25000" dirty="0"/>
              <a:t>BB</a:t>
            </a:r>
            <a:r>
              <a:rPr lang="en-US" sz="2500" dirty="0"/>
              <a:t> </a:t>
            </a:r>
            <a:r>
              <a:rPr lang="en-US" sz="2500" dirty="0" smtClean="0"/>
              <a:t>is </a:t>
            </a:r>
            <a:r>
              <a:rPr lang="en-US" sz="2500" dirty="0"/>
              <a:t>called the </a:t>
            </a:r>
            <a:r>
              <a:rPr lang="en-US" sz="2500" b="1" dirty="0"/>
              <a:t>intrinsic stand-off </a:t>
            </a:r>
            <a:r>
              <a:rPr lang="en-US" sz="2500" b="1" dirty="0" smtClean="0"/>
              <a:t>ratio (</a:t>
            </a:r>
            <a:r>
              <a:rPr lang="en-US" sz="2500" dirty="0" smtClean="0"/>
              <a:t>η).</a:t>
            </a:r>
            <a:endParaRPr lang="en-US" sz="2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2" descr="unijunction transistor symbol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7429" r="638"/>
          <a:stretch/>
        </p:blipFill>
        <p:spPr bwMode="auto">
          <a:xfrm>
            <a:off x="6324600" y="1981200"/>
            <a:ext cx="2605548" cy="34465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1561" y="3104288"/>
            <a:ext cx="518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US" sz="2400" dirty="0" smtClean="0"/>
              <a:t>Typical </a:t>
            </a:r>
            <a:r>
              <a:rPr lang="en-US" sz="2400" dirty="0"/>
              <a:t>standard values of η range from 0.5 to 0.8 for most common UJT’s.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447800" y="1961534"/>
                <a:ext cx="2161169" cy="844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𝜂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𝐵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/>
                                </a:rPr>
                                <m:t>𝐵</m:t>
                              </m:r>
                              <m:r>
                                <a:rPr lang="en-US" sz="2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961534"/>
                <a:ext cx="2161169" cy="844205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r="-5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192597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/>
          <a:lstStyle/>
          <a:p>
            <a:r>
              <a:rPr lang="en-US" dirty="0" smtClean="0"/>
              <a:t>UJT Characteristics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0703" t="21501" r="13281" b="16249"/>
          <a:stretch/>
        </p:blipFill>
        <p:spPr bwMode="auto">
          <a:xfrm>
            <a:off x="1295400" y="1371600"/>
            <a:ext cx="6477000" cy="4498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45525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UJT Relaxation Oscillator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40" y="849884"/>
            <a:ext cx="8967019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In a basic and typical UJT relaxation oscillator circuit, the Emitter terminal of the </a:t>
            </a:r>
            <a:r>
              <a:rPr lang="en-US" dirty="0" smtClean="0"/>
              <a:t>Unijunction </a:t>
            </a:r>
            <a:r>
              <a:rPr lang="en-US" dirty="0"/>
              <a:t>transistor is connected to the junction of a series connected resistor and </a:t>
            </a:r>
            <a:r>
              <a:rPr lang="en-US" dirty="0" smtClean="0"/>
              <a:t>capacitor.</a:t>
            </a:r>
            <a:endParaRPr lang="en-US" dirty="0"/>
          </a:p>
        </p:txBody>
      </p:sp>
      <p:pic>
        <p:nvPicPr>
          <p:cNvPr id="1026" name="Picture 2" descr="ujt relaxation oscilla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112866"/>
            <a:ext cx="4610100" cy="354510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3217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Thyristors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3992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Most important type of power semiconductor device.</a:t>
            </a:r>
          </a:p>
          <a:p>
            <a:pPr eaLnBrk="1" hangingPunct="1">
              <a:defRPr/>
            </a:pPr>
            <a:r>
              <a:rPr lang="en-US" dirty="0" smtClean="0"/>
              <a:t>Have the highest power handling capability. </a:t>
            </a:r>
            <a:r>
              <a:rPr lang="en-US" dirty="0"/>
              <a:t>T</a:t>
            </a:r>
            <a:r>
              <a:rPr lang="en-US" dirty="0" smtClean="0"/>
              <a:t>hey have a rating of 5000V / 6000A with switching frequencies ranging from 1KHz to 20KHz.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UJT Relaxation Oscillator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5CAB-8BF0-4EA3-BAE4-9835C852A49B}" type="slidenum">
              <a:rPr lang="en-GB" smtClean="0"/>
              <a:pPr/>
              <a:t>20</a:t>
            </a:fld>
            <a:endParaRPr lang="en-GB" dirty="0"/>
          </a:p>
        </p:txBody>
      </p:sp>
      <p:pic>
        <p:nvPicPr>
          <p:cNvPr id="1026" name="Picture 2" descr="ujt relaxation oscillat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862503"/>
            <a:ext cx="3390900" cy="26075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ujt oscillator waveform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70063"/>
            <a:ext cx="5756685" cy="338547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66800" y="2135440"/>
                <a:ext cx="2698303" cy="4116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/>
                            </a:rPr>
                            <m:t>𝐵𝐵</m:t>
                          </m:r>
                        </m:sub>
                      </m:sSub>
                      <m:r>
                        <a:rPr lang="en-US" sz="2000" b="0" i="1" smtClean="0">
                          <a:latin typeface="Cambria Math"/>
                        </a:rPr>
                        <m:t>(1−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/>
                            </a:rPr>
                            <m:t>𝐶</m:t>
                          </m:r>
                        </m:sup>
                      </m:sSup>
                      <m:r>
                        <a:rPr lang="en-US" sz="20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135440"/>
                <a:ext cx="2698303" cy="411651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t="-4412" r="-2935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244289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77888" y="228600"/>
            <a:ext cx="7612062" cy="857250"/>
          </a:xfrm>
        </p:spPr>
        <p:txBody>
          <a:bodyPr anchor="ctr"/>
          <a:lstStyle/>
          <a:p>
            <a:pPr eaLnBrk="1" hangingPunct="1"/>
            <a:r>
              <a:rPr lang="en-US" sz="2800" b="1" smtClean="0"/>
              <a:t>Triac Light Dimmer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522913" y="2644775"/>
            <a:ext cx="284162" cy="284163"/>
            <a:chOff x="8846" y="3666"/>
            <a:chExt cx="448" cy="448"/>
          </a:xfrm>
        </p:grpSpPr>
        <p:sp>
          <p:nvSpPr>
            <p:cNvPr id="4230" name="Rectangle 6"/>
            <p:cNvSpPr>
              <a:spLocks noChangeArrowheads="1"/>
            </p:cNvSpPr>
            <p:nvPr/>
          </p:nvSpPr>
          <p:spPr bwMode="auto">
            <a:xfrm>
              <a:off x="8846" y="3666"/>
              <a:ext cx="70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231" name="Rectangle 7"/>
            <p:cNvSpPr>
              <a:spLocks noChangeArrowheads="1"/>
            </p:cNvSpPr>
            <p:nvPr/>
          </p:nvSpPr>
          <p:spPr bwMode="auto">
            <a:xfrm>
              <a:off x="9042" y="3666"/>
              <a:ext cx="70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232" name="Rectangle 8"/>
            <p:cNvSpPr>
              <a:spLocks noChangeArrowheads="1"/>
            </p:cNvSpPr>
            <p:nvPr/>
          </p:nvSpPr>
          <p:spPr bwMode="auto">
            <a:xfrm>
              <a:off x="9224" y="3666"/>
              <a:ext cx="70" cy="4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</p:grpSp>
      <p:sp>
        <p:nvSpPr>
          <p:cNvPr id="4101" name="AutoShape 9"/>
          <p:cNvSpPr>
            <a:spLocks noChangeArrowheads="1"/>
          </p:cNvSpPr>
          <p:nvPr/>
        </p:nvSpPr>
        <p:spPr bwMode="auto">
          <a:xfrm>
            <a:off x="5487988" y="2101850"/>
            <a:ext cx="355600" cy="23018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02" name="Rectangle 10"/>
          <p:cNvSpPr>
            <a:spLocks noChangeArrowheads="1"/>
          </p:cNvSpPr>
          <p:nvPr/>
        </p:nvSpPr>
        <p:spPr bwMode="auto">
          <a:xfrm>
            <a:off x="5487988" y="2235200"/>
            <a:ext cx="355600" cy="400050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03" name="Oval 11"/>
          <p:cNvSpPr>
            <a:spLocks noChangeArrowheads="1"/>
          </p:cNvSpPr>
          <p:nvPr/>
        </p:nvSpPr>
        <p:spPr bwMode="auto">
          <a:xfrm>
            <a:off x="5621338" y="2119313"/>
            <a:ext cx="69850" cy="7937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04" name="Text Box 12"/>
          <p:cNvSpPr txBox="1">
            <a:spLocks noChangeArrowheads="1"/>
          </p:cNvSpPr>
          <p:nvPr/>
        </p:nvSpPr>
        <p:spPr bwMode="auto">
          <a:xfrm>
            <a:off x="5167313" y="1647825"/>
            <a:ext cx="98583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200"/>
              <a:t>Triac</a:t>
            </a:r>
          </a:p>
          <a:p>
            <a:pPr algn="ctr" eaLnBrk="1" hangingPunct="1"/>
            <a:r>
              <a:rPr lang="en-US" sz="1200"/>
              <a:t>(front view)</a:t>
            </a:r>
            <a:endParaRPr lang="en-US"/>
          </a:p>
        </p:txBody>
      </p:sp>
      <p:sp>
        <p:nvSpPr>
          <p:cNvPr id="4105" name="Text Box 13"/>
          <p:cNvSpPr txBox="1">
            <a:spLocks noChangeArrowheads="1"/>
          </p:cNvSpPr>
          <p:nvPr/>
        </p:nvSpPr>
        <p:spPr bwMode="auto">
          <a:xfrm>
            <a:off x="5105400" y="3124200"/>
            <a:ext cx="1146175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200"/>
              <a:t>MT1  MT2  G</a:t>
            </a:r>
            <a:endParaRPr lang="en-US"/>
          </a:p>
        </p:txBody>
      </p:sp>
      <p:sp>
        <p:nvSpPr>
          <p:cNvPr id="4106" name="Line 14"/>
          <p:cNvSpPr>
            <a:spLocks noChangeShapeType="1"/>
          </p:cNvSpPr>
          <p:nvPr/>
        </p:nvSpPr>
        <p:spPr bwMode="auto">
          <a:xfrm flipV="1">
            <a:off x="5399088" y="2946400"/>
            <a:ext cx="114300" cy="231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15"/>
          <p:cNvSpPr>
            <a:spLocks noChangeShapeType="1"/>
          </p:cNvSpPr>
          <p:nvPr/>
        </p:nvSpPr>
        <p:spPr bwMode="auto">
          <a:xfrm flipV="1">
            <a:off x="5673725" y="2936875"/>
            <a:ext cx="0" cy="2317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16"/>
          <p:cNvSpPr>
            <a:spLocks noChangeShapeType="1"/>
          </p:cNvSpPr>
          <p:nvPr/>
        </p:nvSpPr>
        <p:spPr bwMode="auto">
          <a:xfrm flipH="1" flipV="1">
            <a:off x="5807075" y="2946400"/>
            <a:ext cx="160338" cy="23971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 rot="-5400000">
            <a:off x="2437606" y="1704182"/>
            <a:ext cx="142875" cy="207962"/>
            <a:chOff x="5472" y="3218"/>
            <a:chExt cx="364" cy="644"/>
          </a:xfrm>
        </p:grpSpPr>
        <p:sp>
          <p:nvSpPr>
            <p:cNvPr id="4224" name="Line 19"/>
            <p:cNvSpPr>
              <a:spLocks noChangeShapeType="1"/>
            </p:cNvSpPr>
            <p:nvPr/>
          </p:nvSpPr>
          <p:spPr bwMode="auto">
            <a:xfrm>
              <a:off x="5654" y="3218"/>
              <a:ext cx="182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5" name="Line 20"/>
            <p:cNvSpPr>
              <a:spLocks noChangeShapeType="1"/>
            </p:cNvSpPr>
            <p:nvPr/>
          </p:nvSpPr>
          <p:spPr bwMode="auto">
            <a:xfrm flipH="1">
              <a:off x="5472" y="3316"/>
              <a:ext cx="364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6" name="Line 21"/>
            <p:cNvSpPr>
              <a:spLocks noChangeShapeType="1"/>
            </p:cNvSpPr>
            <p:nvPr/>
          </p:nvSpPr>
          <p:spPr bwMode="auto">
            <a:xfrm>
              <a:off x="5500" y="3414"/>
              <a:ext cx="294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7" name="Line 22"/>
            <p:cNvSpPr>
              <a:spLocks noChangeShapeType="1"/>
            </p:cNvSpPr>
            <p:nvPr/>
          </p:nvSpPr>
          <p:spPr bwMode="auto">
            <a:xfrm flipH="1">
              <a:off x="5500" y="3568"/>
              <a:ext cx="322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8" name="Line 23"/>
            <p:cNvSpPr>
              <a:spLocks noChangeShapeType="1"/>
            </p:cNvSpPr>
            <p:nvPr/>
          </p:nvSpPr>
          <p:spPr bwMode="auto">
            <a:xfrm>
              <a:off x="5500" y="3652"/>
              <a:ext cx="294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9" name="Line 24"/>
            <p:cNvSpPr>
              <a:spLocks noChangeShapeType="1"/>
            </p:cNvSpPr>
            <p:nvPr/>
          </p:nvSpPr>
          <p:spPr bwMode="auto">
            <a:xfrm flipH="1">
              <a:off x="5654" y="3806"/>
              <a:ext cx="154" cy="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0" name="Text Box 25"/>
          <p:cNvSpPr txBox="1">
            <a:spLocks noChangeArrowheads="1"/>
          </p:cNvSpPr>
          <p:nvPr/>
        </p:nvSpPr>
        <p:spPr bwMode="auto">
          <a:xfrm>
            <a:off x="1023938" y="2270125"/>
            <a:ext cx="112077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s-CL" sz="1200"/>
              <a:t>+</a:t>
            </a:r>
          </a:p>
          <a:p>
            <a:pPr algn="ctr" eaLnBrk="1" hangingPunct="1"/>
            <a:r>
              <a:rPr lang="es-CL" sz="1200"/>
              <a:t>V</a:t>
            </a:r>
            <a:r>
              <a:rPr lang="es-CL" sz="1200" baseline="-25000"/>
              <a:t>an</a:t>
            </a:r>
            <a:r>
              <a:rPr lang="es-CL" sz="1200"/>
              <a:t> </a:t>
            </a:r>
          </a:p>
          <a:p>
            <a:pPr algn="ctr" eaLnBrk="1" hangingPunct="1"/>
            <a:r>
              <a:rPr lang="es-CL" sz="1200"/>
              <a:t>(from Variac)</a:t>
            </a:r>
          </a:p>
          <a:p>
            <a:pPr algn="ctr" eaLnBrk="1" hangingPunct="1"/>
            <a:r>
              <a:rPr lang="en-US" sz="1200"/>
              <a:t>–</a:t>
            </a:r>
          </a:p>
          <a:p>
            <a:pPr eaLnBrk="1" hangingPunct="1"/>
            <a:endParaRPr lang="en-US"/>
          </a:p>
        </p:txBody>
      </p:sp>
      <p:sp>
        <p:nvSpPr>
          <p:cNvPr id="4111" name="Text Box 26"/>
          <p:cNvSpPr txBox="1">
            <a:spLocks noChangeArrowheads="1"/>
          </p:cNvSpPr>
          <p:nvPr/>
        </p:nvSpPr>
        <p:spPr bwMode="auto">
          <a:xfrm>
            <a:off x="2152650" y="1328738"/>
            <a:ext cx="738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200"/>
              <a:t>Light</a:t>
            </a:r>
          </a:p>
          <a:p>
            <a:pPr algn="ctr" eaLnBrk="1" hangingPunct="1"/>
            <a:r>
              <a:rPr lang="en-US" sz="1200"/>
              <a:t>bulb</a:t>
            </a:r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 rot="10800000" flipH="1">
            <a:off x="2819400" y="1952625"/>
            <a:ext cx="142875" cy="207963"/>
            <a:chOff x="5472" y="3218"/>
            <a:chExt cx="364" cy="644"/>
          </a:xfrm>
        </p:grpSpPr>
        <p:sp>
          <p:nvSpPr>
            <p:cNvPr id="4218" name="Line 28"/>
            <p:cNvSpPr>
              <a:spLocks noChangeShapeType="1"/>
            </p:cNvSpPr>
            <p:nvPr/>
          </p:nvSpPr>
          <p:spPr bwMode="auto">
            <a:xfrm>
              <a:off x="5654" y="3218"/>
              <a:ext cx="182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9" name="Line 29"/>
            <p:cNvSpPr>
              <a:spLocks noChangeShapeType="1"/>
            </p:cNvSpPr>
            <p:nvPr/>
          </p:nvSpPr>
          <p:spPr bwMode="auto">
            <a:xfrm flipH="1">
              <a:off x="5472" y="3316"/>
              <a:ext cx="364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0" name="Line 30"/>
            <p:cNvSpPr>
              <a:spLocks noChangeShapeType="1"/>
            </p:cNvSpPr>
            <p:nvPr/>
          </p:nvSpPr>
          <p:spPr bwMode="auto">
            <a:xfrm>
              <a:off x="5500" y="3414"/>
              <a:ext cx="294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1" name="Line 31"/>
            <p:cNvSpPr>
              <a:spLocks noChangeShapeType="1"/>
            </p:cNvSpPr>
            <p:nvPr/>
          </p:nvSpPr>
          <p:spPr bwMode="auto">
            <a:xfrm flipH="1">
              <a:off x="5500" y="3568"/>
              <a:ext cx="322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2" name="Line 32"/>
            <p:cNvSpPr>
              <a:spLocks noChangeShapeType="1"/>
            </p:cNvSpPr>
            <p:nvPr/>
          </p:nvSpPr>
          <p:spPr bwMode="auto">
            <a:xfrm>
              <a:off x="5500" y="3652"/>
              <a:ext cx="294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23" name="Line 33"/>
            <p:cNvSpPr>
              <a:spLocks noChangeShapeType="1"/>
            </p:cNvSpPr>
            <p:nvPr/>
          </p:nvSpPr>
          <p:spPr bwMode="auto">
            <a:xfrm flipH="1">
              <a:off x="5654" y="3806"/>
              <a:ext cx="154" cy="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3" name="Line 34"/>
          <p:cNvSpPr>
            <a:spLocks noChangeShapeType="1"/>
          </p:cNvSpPr>
          <p:nvPr/>
        </p:nvSpPr>
        <p:spPr bwMode="auto">
          <a:xfrm rot="10800000" flipH="1" flipV="1">
            <a:off x="2897188" y="1800225"/>
            <a:ext cx="0" cy="152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" name="Group 35"/>
          <p:cNvGrpSpPr>
            <a:grpSpLocks/>
          </p:cNvGrpSpPr>
          <p:nvPr/>
        </p:nvGrpSpPr>
        <p:grpSpPr bwMode="auto">
          <a:xfrm rot="10800000" flipH="1">
            <a:off x="2819400" y="2574925"/>
            <a:ext cx="142875" cy="207963"/>
            <a:chOff x="5472" y="3218"/>
            <a:chExt cx="364" cy="644"/>
          </a:xfrm>
        </p:grpSpPr>
        <p:sp>
          <p:nvSpPr>
            <p:cNvPr id="4212" name="Line 36"/>
            <p:cNvSpPr>
              <a:spLocks noChangeShapeType="1"/>
            </p:cNvSpPr>
            <p:nvPr/>
          </p:nvSpPr>
          <p:spPr bwMode="auto">
            <a:xfrm>
              <a:off x="5654" y="3218"/>
              <a:ext cx="182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3" name="Line 37"/>
            <p:cNvSpPr>
              <a:spLocks noChangeShapeType="1"/>
            </p:cNvSpPr>
            <p:nvPr/>
          </p:nvSpPr>
          <p:spPr bwMode="auto">
            <a:xfrm flipH="1">
              <a:off x="5472" y="3316"/>
              <a:ext cx="364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4" name="Line 38"/>
            <p:cNvSpPr>
              <a:spLocks noChangeShapeType="1"/>
            </p:cNvSpPr>
            <p:nvPr/>
          </p:nvSpPr>
          <p:spPr bwMode="auto">
            <a:xfrm>
              <a:off x="5500" y="3414"/>
              <a:ext cx="294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5" name="Line 39"/>
            <p:cNvSpPr>
              <a:spLocks noChangeShapeType="1"/>
            </p:cNvSpPr>
            <p:nvPr/>
          </p:nvSpPr>
          <p:spPr bwMode="auto">
            <a:xfrm flipH="1">
              <a:off x="5500" y="3568"/>
              <a:ext cx="322" cy="9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6" name="Line 40"/>
            <p:cNvSpPr>
              <a:spLocks noChangeShapeType="1"/>
            </p:cNvSpPr>
            <p:nvPr/>
          </p:nvSpPr>
          <p:spPr bwMode="auto">
            <a:xfrm>
              <a:off x="5500" y="3652"/>
              <a:ext cx="294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7" name="Line 41"/>
            <p:cNvSpPr>
              <a:spLocks noChangeShapeType="1"/>
            </p:cNvSpPr>
            <p:nvPr/>
          </p:nvSpPr>
          <p:spPr bwMode="auto">
            <a:xfrm flipH="1">
              <a:off x="5654" y="3806"/>
              <a:ext cx="154" cy="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5" name="Line 42"/>
          <p:cNvSpPr>
            <a:spLocks noChangeShapeType="1"/>
          </p:cNvSpPr>
          <p:nvPr/>
        </p:nvSpPr>
        <p:spPr bwMode="auto">
          <a:xfrm rot="10800000" flipH="1">
            <a:off x="2897188" y="2782888"/>
            <a:ext cx="0" cy="188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6" name="Line 43"/>
          <p:cNvSpPr>
            <a:spLocks noChangeShapeType="1"/>
          </p:cNvSpPr>
          <p:nvPr/>
        </p:nvSpPr>
        <p:spPr bwMode="auto">
          <a:xfrm rot="10800000" flipH="1" flipV="1">
            <a:off x="2890838" y="2155825"/>
            <a:ext cx="0" cy="42545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6" name="Group 44"/>
          <p:cNvGrpSpPr>
            <a:grpSpLocks/>
          </p:cNvGrpSpPr>
          <p:nvPr/>
        </p:nvGrpSpPr>
        <p:grpSpPr bwMode="auto">
          <a:xfrm>
            <a:off x="3006725" y="3221038"/>
            <a:ext cx="257175" cy="53975"/>
            <a:chOff x="5640" y="12836"/>
            <a:chExt cx="406" cy="84"/>
          </a:xfrm>
        </p:grpSpPr>
        <p:sp>
          <p:nvSpPr>
            <p:cNvPr id="4210" name="Line 45"/>
            <p:cNvSpPr>
              <a:spLocks noChangeShapeType="1"/>
            </p:cNvSpPr>
            <p:nvPr/>
          </p:nvSpPr>
          <p:spPr bwMode="auto">
            <a:xfrm>
              <a:off x="5640" y="12836"/>
              <a:ext cx="40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11" name="Line 46"/>
            <p:cNvSpPr>
              <a:spLocks noChangeShapeType="1"/>
            </p:cNvSpPr>
            <p:nvPr/>
          </p:nvSpPr>
          <p:spPr bwMode="auto">
            <a:xfrm>
              <a:off x="5640" y="12920"/>
              <a:ext cx="40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8" name="Line 47"/>
          <p:cNvSpPr>
            <a:spLocks noChangeShapeType="1"/>
          </p:cNvSpPr>
          <p:nvPr/>
        </p:nvSpPr>
        <p:spPr bwMode="auto">
          <a:xfrm>
            <a:off x="3140075" y="3275013"/>
            <a:ext cx="0" cy="33813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9" name="Line 48"/>
          <p:cNvSpPr>
            <a:spLocks noChangeShapeType="1"/>
          </p:cNvSpPr>
          <p:nvPr/>
        </p:nvSpPr>
        <p:spPr bwMode="auto">
          <a:xfrm>
            <a:off x="2935288" y="2706688"/>
            <a:ext cx="2047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oval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7" name="Group 49"/>
          <p:cNvGrpSpPr>
            <a:grpSpLocks/>
          </p:cNvGrpSpPr>
          <p:nvPr/>
        </p:nvGrpSpPr>
        <p:grpSpPr bwMode="auto">
          <a:xfrm>
            <a:off x="3522663" y="2554288"/>
            <a:ext cx="301625" cy="293687"/>
            <a:chOff x="7208" y="10750"/>
            <a:chExt cx="476" cy="462"/>
          </a:xfrm>
        </p:grpSpPr>
        <p:sp>
          <p:nvSpPr>
            <p:cNvPr id="4205" name="AutoShape 50"/>
            <p:cNvSpPr>
              <a:spLocks noChangeArrowheads="1"/>
            </p:cNvSpPr>
            <p:nvPr/>
          </p:nvSpPr>
          <p:spPr bwMode="auto">
            <a:xfrm rot="5400000">
              <a:off x="7362" y="10834"/>
              <a:ext cx="154" cy="15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206" name="Oval 51"/>
            <p:cNvSpPr>
              <a:spLocks noChangeArrowheads="1"/>
            </p:cNvSpPr>
            <p:nvPr/>
          </p:nvSpPr>
          <p:spPr bwMode="auto">
            <a:xfrm>
              <a:off x="7208" y="10750"/>
              <a:ext cx="476" cy="46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207" name="AutoShape 52"/>
            <p:cNvSpPr>
              <a:spLocks noChangeArrowheads="1"/>
            </p:cNvSpPr>
            <p:nvPr/>
          </p:nvSpPr>
          <p:spPr bwMode="auto">
            <a:xfrm rot="16200000" flipH="1">
              <a:off x="7362" y="10960"/>
              <a:ext cx="154" cy="15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208" name="Line 53"/>
            <p:cNvSpPr>
              <a:spLocks noChangeShapeType="1"/>
            </p:cNvSpPr>
            <p:nvPr/>
          </p:nvSpPr>
          <p:spPr bwMode="auto">
            <a:xfrm>
              <a:off x="7516" y="10792"/>
              <a:ext cx="0" cy="3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9" name="Line 54"/>
            <p:cNvSpPr>
              <a:spLocks noChangeShapeType="1"/>
            </p:cNvSpPr>
            <p:nvPr/>
          </p:nvSpPr>
          <p:spPr bwMode="auto">
            <a:xfrm>
              <a:off x="7362" y="10792"/>
              <a:ext cx="0" cy="3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21" name="Line 55"/>
          <p:cNvSpPr>
            <a:spLocks noChangeShapeType="1"/>
          </p:cNvSpPr>
          <p:nvPr/>
        </p:nvSpPr>
        <p:spPr bwMode="auto">
          <a:xfrm>
            <a:off x="3824288" y="2706688"/>
            <a:ext cx="3825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" name="Group 56"/>
          <p:cNvGrpSpPr>
            <a:grpSpLocks/>
          </p:cNvGrpSpPr>
          <p:nvPr/>
        </p:nvGrpSpPr>
        <p:grpSpPr bwMode="auto">
          <a:xfrm rot="5400000" flipV="1">
            <a:off x="4255294" y="2426494"/>
            <a:ext cx="301625" cy="293687"/>
            <a:chOff x="7208" y="10750"/>
            <a:chExt cx="476" cy="462"/>
          </a:xfrm>
        </p:grpSpPr>
        <p:sp>
          <p:nvSpPr>
            <p:cNvPr id="4200" name="AutoShape 57"/>
            <p:cNvSpPr>
              <a:spLocks noChangeArrowheads="1"/>
            </p:cNvSpPr>
            <p:nvPr/>
          </p:nvSpPr>
          <p:spPr bwMode="auto">
            <a:xfrm rot="5400000">
              <a:off x="7362" y="10834"/>
              <a:ext cx="154" cy="15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201" name="Oval 58"/>
            <p:cNvSpPr>
              <a:spLocks noChangeArrowheads="1"/>
            </p:cNvSpPr>
            <p:nvPr/>
          </p:nvSpPr>
          <p:spPr bwMode="auto">
            <a:xfrm>
              <a:off x="7208" y="10750"/>
              <a:ext cx="476" cy="462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202" name="AutoShape 59"/>
            <p:cNvSpPr>
              <a:spLocks noChangeArrowheads="1"/>
            </p:cNvSpPr>
            <p:nvPr/>
          </p:nvSpPr>
          <p:spPr bwMode="auto">
            <a:xfrm rot="16200000" flipH="1">
              <a:off x="7362" y="10960"/>
              <a:ext cx="154" cy="154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sp>
          <p:nvSpPr>
            <p:cNvPr id="4203" name="Line 60"/>
            <p:cNvSpPr>
              <a:spLocks noChangeShapeType="1"/>
            </p:cNvSpPr>
            <p:nvPr/>
          </p:nvSpPr>
          <p:spPr bwMode="auto">
            <a:xfrm>
              <a:off x="7516" y="10792"/>
              <a:ext cx="0" cy="3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4" name="Line 61"/>
            <p:cNvSpPr>
              <a:spLocks noChangeShapeType="1"/>
            </p:cNvSpPr>
            <p:nvPr/>
          </p:nvSpPr>
          <p:spPr bwMode="auto">
            <a:xfrm>
              <a:off x="7362" y="10792"/>
              <a:ext cx="0" cy="3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23" name="Line 62"/>
          <p:cNvSpPr>
            <a:spLocks noChangeShapeType="1"/>
          </p:cNvSpPr>
          <p:nvPr/>
        </p:nvSpPr>
        <p:spPr bwMode="auto">
          <a:xfrm flipH="1">
            <a:off x="4214813" y="2635250"/>
            <a:ext cx="63500" cy="71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4" name="Line 63"/>
          <p:cNvSpPr>
            <a:spLocks noChangeShapeType="1"/>
          </p:cNvSpPr>
          <p:nvPr/>
        </p:nvSpPr>
        <p:spPr bwMode="auto">
          <a:xfrm flipH="1" flipV="1">
            <a:off x="4411663" y="1790700"/>
            <a:ext cx="0" cy="63182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5" name="Line 64"/>
          <p:cNvSpPr>
            <a:spLocks noChangeShapeType="1"/>
          </p:cNvSpPr>
          <p:nvPr/>
        </p:nvSpPr>
        <p:spPr bwMode="auto">
          <a:xfrm>
            <a:off x="2606675" y="1800225"/>
            <a:ext cx="180498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6" name="Line 65"/>
          <p:cNvSpPr>
            <a:spLocks noChangeShapeType="1"/>
          </p:cNvSpPr>
          <p:nvPr/>
        </p:nvSpPr>
        <p:spPr bwMode="auto">
          <a:xfrm flipV="1">
            <a:off x="1797050" y="3613150"/>
            <a:ext cx="2614613" cy="7938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7" name="Line 66"/>
          <p:cNvSpPr>
            <a:spLocks noChangeShapeType="1"/>
          </p:cNvSpPr>
          <p:nvPr/>
        </p:nvSpPr>
        <p:spPr bwMode="auto">
          <a:xfrm>
            <a:off x="4411663" y="2732088"/>
            <a:ext cx="0" cy="881062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8" name="Text Box 67"/>
          <p:cNvSpPr txBox="1">
            <a:spLocks noChangeArrowheads="1"/>
          </p:cNvSpPr>
          <p:nvPr/>
        </p:nvSpPr>
        <p:spPr bwMode="auto">
          <a:xfrm>
            <a:off x="3957638" y="2484438"/>
            <a:ext cx="35560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000"/>
              <a:t>G</a:t>
            </a:r>
            <a:endParaRPr lang="en-US"/>
          </a:p>
        </p:txBody>
      </p:sp>
      <p:sp>
        <p:nvSpPr>
          <p:cNvPr id="4129" name="Text Box 68"/>
          <p:cNvSpPr txBox="1">
            <a:spLocks noChangeArrowheads="1"/>
          </p:cNvSpPr>
          <p:nvPr/>
        </p:nvSpPr>
        <p:spPr bwMode="auto">
          <a:xfrm>
            <a:off x="4002088" y="2217738"/>
            <a:ext cx="523875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000"/>
              <a:t>MT2</a:t>
            </a:r>
            <a:endParaRPr lang="en-US"/>
          </a:p>
        </p:txBody>
      </p:sp>
      <p:sp>
        <p:nvSpPr>
          <p:cNvPr id="4130" name="Text Box 69"/>
          <p:cNvSpPr txBox="1">
            <a:spLocks noChangeArrowheads="1"/>
          </p:cNvSpPr>
          <p:nvPr/>
        </p:nvSpPr>
        <p:spPr bwMode="auto">
          <a:xfrm>
            <a:off x="4340225" y="2732088"/>
            <a:ext cx="523875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000"/>
              <a:t>MT1</a:t>
            </a:r>
            <a:endParaRPr lang="en-US"/>
          </a:p>
        </p:txBody>
      </p:sp>
      <p:sp>
        <p:nvSpPr>
          <p:cNvPr id="4131" name="Text Box 70"/>
          <p:cNvSpPr txBox="1">
            <a:spLocks noChangeArrowheads="1"/>
          </p:cNvSpPr>
          <p:nvPr/>
        </p:nvSpPr>
        <p:spPr bwMode="auto">
          <a:xfrm>
            <a:off x="2500313" y="3106738"/>
            <a:ext cx="612775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200"/>
              <a:t>0.1µF</a:t>
            </a:r>
            <a:endParaRPr lang="en-US"/>
          </a:p>
        </p:txBody>
      </p:sp>
      <p:sp>
        <p:nvSpPr>
          <p:cNvPr id="4132" name="Text Box 71"/>
          <p:cNvSpPr txBox="1">
            <a:spLocks noChangeArrowheads="1"/>
          </p:cNvSpPr>
          <p:nvPr/>
        </p:nvSpPr>
        <p:spPr bwMode="auto">
          <a:xfrm>
            <a:off x="2908300" y="1933575"/>
            <a:ext cx="622300" cy="2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3.3kΩ</a:t>
            </a:r>
            <a:endParaRPr lang="en-US"/>
          </a:p>
        </p:txBody>
      </p:sp>
      <p:sp>
        <p:nvSpPr>
          <p:cNvPr id="4133" name="Text Box 72"/>
          <p:cNvSpPr txBox="1">
            <a:spLocks noChangeArrowheads="1"/>
          </p:cNvSpPr>
          <p:nvPr/>
        </p:nvSpPr>
        <p:spPr bwMode="auto">
          <a:xfrm>
            <a:off x="2251075" y="2466975"/>
            <a:ext cx="6223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200">
                <a:latin typeface="Times New Roman" pitchFamily="18" charset="0"/>
              </a:rPr>
              <a:t>250kΩ linear pot</a:t>
            </a:r>
            <a:endParaRPr lang="en-US"/>
          </a:p>
        </p:txBody>
      </p:sp>
      <p:sp>
        <p:nvSpPr>
          <p:cNvPr id="4134" name="Text Box 73"/>
          <p:cNvSpPr txBox="1">
            <a:spLocks noChangeArrowheads="1"/>
          </p:cNvSpPr>
          <p:nvPr/>
        </p:nvSpPr>
        <p:spPr bwMode="auto">
          <a:xfrm>
            <a:off x="4500563" y="2430463"/>
            <a:ext cx="523875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200"/>
              <a:t>Triac</a:t>
            </a:r>
            <a:endParaRPr lang="en-US"/>
          </a:p>
        </p:txBody>
      </p:sp>
      <p:sp>
        <p:nvSpPr>
          <p:cNvPr id="4135" name="Text Box 74"/>
          <p:cNvSpPr txBox="1">
            <a:spLocks noChangeArrowheads="1"/>
          </p:cNvSpPr>
          <p:nvPr/>
        </p:nvSpPr>
        <p:spPr bwMode="auto">
          <a:xfrm>
            <a:off x="3219450" y="2981325"/>
            <a:ext cx="1173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1200"/>
              <a:t>Bilateral trigger diode (diac)</a:t>
            </a:r>
            <a:endParaRPr lang="en-US"/>
          </a:p>
        </p:txBody>
      </p:sp>
      <p:sp>
        <p:nvSpPr>
          <p:cNvPr id="4136" name="Line 75"/>
          <p:cNvSpPr>
            <a:spLocks noChangeShapeType="1"/>
          </p:cNvSpPr>
          <p:nvPr/>
        </p:nvSpPr>
        <p:spPr bwMode="auto">
          <a:xfrm flipV="1">
            <a:off x="1806575" y="1800225"/>
            <a:ext cx="6048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7" name="Line 76"/>
          <p:cNvSpPr>
            <a:spLocks noChangeShapeType="1"/>
          </p:cNvSpPr>
          <p:nvPr/>
        </p:nvSpPr>
        <p:spPr bwMode="auto">
          <a:xfrm>
            <a:off x="3157538" y="2706688"/>
            <a:ext cx="355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8" name="Line 77"/>
          <p:cNvSpPr>
            <a:spLocks noChangeShapeType="1"/>
          </p:cNvSpPr>
          <p:nvPr/>
        </p:nvSpPr>
        <p:spPr bwMode="auto">
          <a:xfrm rot="10800000" flipH="1" flipV="1">
            <a:off x="3140075" y="2724150"/>
            <a:ext cx="0" cy="50641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9" name="Oval 78"/>
          <p:cNvSpPr>
            <a:spLocks noChangeArrowheads="1"/>
          </p:cNvSpPr>
          <p:nvPr/>
        </p:nvSpPr>
        <p:spPr bwMode="auto">
          <a:xfrm>
            <a:off x="1797050" y="1763713"/>
            <a:ext cx="53975" cy="539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40" name="Oval 79"/>
          <p:cNvSpPr>
            <a:spLocks noChangeArrowheads="1"/>
          </p:cNvSpPr>
          <p:nvPr/>
        </p:nvSpPr>
        <p:spPr bwMode="auto">
          <a:xfrm>
            <a:off x="1762125" y="3594100"/>
            <a:ext cx="52388" cy="539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41" name="Text Box 80"/>
          <p:cNvSpPr txBox="1">
            <a:spLocks noChangeArrowheads="1"/>
          </p:cNvSpPr>
          <p:nvPr/>
        </p:nvSpPr>
        <p:spPr bwMode="auto">
          <a:xfrm>
            <a:off x="1708150" y="1514475"/>
            <a:ext cx="3206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200" b="1"/>
              <a:t>a</a:t>
            </a:r>
            <a:endParaRPr lang="en-US"/>
          </a:p>
        </p:txBody>
      </p:sp>
      <p:sp>
        <p:nvSpPr>
          <p:cNvPr id="4142" name="Text Box 81"/>
          <p:cNvSpPr txBox="1">
            <a:spLocks noChangeArrowheads="1"/>
          </p:cNvSpPr>
          <p:nvPr/>
        </p:nvSpPr>
        <p:spPr bwMode="auto">
          <a:xfrm>
            <a:off x="3014663" y="2430463"/>
            <a:ext cx="320675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200" b="1"/>
              <a:t>c</a:t>
            </a:r>
            <a:endParaRPr lang="en-US"/>
          </a:p>
        </p:txBody>
      </p:sp>
      <p:sp>
        <p:nvSpPr>
          <p:cNvPr id="4143" name="Text Box 82"/>
          <p:cNvSpPr txBox="1">
            <a:spLocks noChangeArrowheads="1"/>
          </p:cNvSpPr>
          <p:nvPr/>
        </p:nvSpPr>
        <p:spPr bwMode="auto">
          <a:xfrm>
            <a:off x="1663700" y="3352800"/>
            <a:ext cx="320675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200" b="1"/>
              <a:t>n</a:t>
            </a:r>
            <a:endParaRPr lang="en-US"/>
          </a:p>
        </p:txBody>
      </p:sp>
      <p:sp>
        <p:nvSpPr>
          <p:cNvPr id="4144" name="Oval 83"/>
          <p:cNvSpPr>
            <a:spLocks noChangeArrowheads="1"/>
          </p:cNvSpPr>
          <p:nvPr/>
        </p:nvSpPr>
        <p:spPr bwMode="auto">
          <a:xfrm>
            <a:off x="2873375" y="1771650"/>
            <a:ext cx="52388" cy="539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145" name="Text Box 84"/>
          <p:cNvSpPr txBox="1">
            <a:spLocks noChangeArrowheads="1"/>
          </p:cNvSpPr>
          <p:nvPr/>
        </p:nvSpPr>
        <p:spPr bwMode="auto">
          <a:xfrm>
            <a:off x="2890838" y="1531938"/>
            <a:ext cx="320675" cy="28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200" b="1"/>
              <a:t>b</a:t>
            </a:r>
            <a:endParaRPr lang="en-US"/>
          </a:p>
        </p:txBody>
      </p:sp>
      <p:grpSp>
        <p:nvGrpSpPr>
          <p:cNvPr id="9" name="Group 138"/>
          <p:cNvGrpSpPr>
            <a:grpSpLocks/>
          </p:cNvGrpSpPr>
          <p:nvPr/>
        </p:nvGrpSpPr>
        <p:grpSpPr bwMode="auto">
          <a:xfrm>
            <a:off x="876300" y="3878263"/>
            <a:ext cx="2824163" cy="2293937"/>
            <a:chOff x="552" y="2443"/>
            <a:chExt cx="1779" cy="1445"/>
          </a:xfrm>
        </p:grpSpPr>
        <p:sp>
          <p:nvSpPr>
            <p:cNvPr id="4174" name="Rectangle 86"/>
            <p:cNvSpPr>
              <a:spLocks noChangeArrowheads="1"/>
            </p:cNvSpPr>
            <p:nvPr/>
          </p:nvSpPr>
          <p:spPr bwMode="auto">
            <a:xfrm>
              <a:off x="552" y="2443"/>
              <a:ext cx="1723" cy="144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  <p:grpSp>
          <p:nvGrpSpPr>
            <p:cNvPr id="10" name="Group 111"/>
            <p:cNvGrpSpPr>
              <a:grpSpLocks/>
            </p:cNvGrpSpPr>
            <p:nvPr/>
          </p:nvGrpSpPr>
          <p:grpSpPr bwMode="auto">
            <a:xfrm>
              <a:off x="590" y="2454"/>
              <a:ext cx="1741" cy="1406"/>
              <a:chOff x="1678" y="5526"/>
              <a:chExt cx="4354" cy="3514"/>
            </a:xfrm>
          </p:grpSpPr>
          <p:grpSp>
            <p:nvGrpSpPr>
              <p:cNvPr id="11" name="Group 112"/>
              <p:cNvGrpSpPr>
                <a:grpSpLocks/>
              </p:cNvGrpSpPr>
              <p:nvPr/>
            </p:nvGrpSpPr>
            <p:grpSpPr bwMode="auto">
              <a:xfrm rot="-5400000">
                <a:off x="3569" y="6118"/>
                <a:ext cx="224" cy="327"/>
                <a:chOff x="5472" y="3218"/>
                <a:chExt cx="364" cy="644"/>
              </a:xfrm>
            </p:grpSpPr>
            <p:sp>
              <p:nvSpPr>
                <p:cNvPr id="4194" name="Line 113"/>
                <p:cNvSpPr>
                  <a:spLocks noChangeShapeType="1"/>
                </p:cNvSpPr>
                <p:nvPr/>
              </p:nvSpPr>
              <p:spPr bwMode="auto">
                <a:xfrm>
                  <a:off x="5654" y="3218"/>
                  <a:ext cx="182" cy="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95" name="Line 114"/>
                <p:cNvSpPr>
                  <a:spLocks noChangeShapeType="1"/>
                </p:cNvSpPr>
                <p:nvPr/>
              </p:nvSpPr>
              <p:spPr bwMode="auto">
                <a:xfrm flipH="1">
                  <a:off x="5472" y="3316"/>
                  <a:ext cx="364" cy="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96" name="Line 115"/>
                <p:cNvSpPr>
                  <a:spLocks noChangeShapeType="1"/>
                </p:cNvSpPr>
                <p:nvPr/>
              </p:nvSpPr>
              <p:spPr bwMode="auto">
                <a:xfrm>
                  <a:off x="5500" y="3414"/>
                  <a:ext cx="294" cy="1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97" name="Line 116"/>
                <p:cNvSpPr>
                  <a:spLocks noChangeShapeType="1"/>
                </p:cNvSpPr>
                <p:nvPr/>
              </p:nvSpPr>
              <p:spPr bwMode="auto">
                <a:xfrm flipH="1">
                  <a:off x="5500" y="3568"/>
                  <a:ext cx="322" cy="98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98" name="Line 117"/>
                <p:cNvSpPr>
                  <a:spLocks noChangeShapeType="1"/>
                </p:cNvSpPr>
                <p:nvPr/>
              </p:nvSpPr>
              <p:spPr bwMode="auto">
                <a:xfrm>
                  <a:off x="5500" y="3652"/>
                  <a:ext cx="294" cy="15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99" name="Line 118"/>
                <p:cNvSpPr>
                  <a:spLocks noChangeShapeType="1"/>
                </p:cNvSpPr>
                <p:nvPr/>
              </p:nvSpPr>
              <p:spPr bwMode="auto">
                <a:xfrm flipH="1">
                  <a:off x="5654" y="3806"/>
                  <a:ext cx="154" cy="5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177" name="Text Box 119"/>
              <p:cNvSpPr txBox="1">
                <a:spLocks noChangeArrowheads="1"/>
              </p:cNvSpPr>
              <p:nvPr/>
            </p:nvSpPr>
            <p:spPr bwMode="auto">
              <a:xfrm>
                <a:off x="3120" y="5526"/>
                <a:ext cx="1162" cy="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200"/>
                  <a:t>Light</a:t>
                </a:r>
              </a:p>
              <a:p>
                <a:pPr algn="ctr" eaLnBrk="1" hangingPunct="1"/>
                <a:r>
                  <a:rPr lang="en-US" sz="1200"/>
                  <a:t>bulb</a:t>
                </a:r>
                <a:endParaRPr lang="en-US"/>
              </a:p>
            </p:txBody>
          </p:sp>
          <p:sp>
            <p:nvSpPr>
              <p:cNvPr id="4178" name="Line 120"/>
              <p:cNvSpPr>
                <a:spLocks noChangeShapeType="1"/>
              </p:cNvSpPr>
              <p:nvPr/>
            </p:nvSpPr>
            <p:spPr bwMode="auto">
              <a:xfrm flipH="1" flipV="1">
                <a:off x="5360" y="6254"/>
                <a:ext cx="0" cy="29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121"/>
              <p:cNvSpPr>
                <a:spLocks noChangeShapeType="1"/>
              </p:cNvSpPr>
              <p:nvPr/>
            </p:nvSpPr>
            <p:spPr bwMode="auto">
              <a:xfrm>
                <a:off x="3834" y="6268"/>
                <a:ext cx="1540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0" name="Line 122"/>
              <p:cNvSpPr>
                <a:spLocks noChangeShapeType="1"/>
              </p:cNvSpPr>
              <p:nvPr/>
            </p:nvSpPr>
            <p:spPr bwMode="auto">
              <a:xfrm flipV="1">
                <a:off x="2560" y="7262"/>
                <a:ext cx="2814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Line 123"/>
              <p:cNvSpPr>
                <a:spLocks noChangeShapeType="1"/>
              </p:cNvSpPr>
              <p:nvPr/>
            </p:nvSpPr>
            <p:spPr bwMode="auto">
              <a:xfrm flipV="1">
                <a:off x="2574" y="6268"/>
                <a:ext cx="952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Oval 124"/>
              <p:cNvSpPr>
                <a:spLocks noChangeArrowheads="1"/>
              </p:cNvSpPr>
              <p:nvPr/>
            </p:nvSpPr>
            <p:spPr bwMode="auto">
              <a:xfrm>
                <a:off x="2560" y="6212"/>
                <a:ext cx="84" cy="8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183" name="Oval 125"/>
              <p:cNvSpPr>
                <a:spLocks noChangeArrowheads="1"/>
              </p:cNvSpPr>
              <p:nvPr/>
            </p:nvSpPr>
            <p:spPr bwMode="auto">
              <a:xfrm>
                <a:off x="2560" y="7220"/>
                <a:ext cx="84" cy="8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184" name="Text Box 126"/>
              <p:cNvSpPr txBox="1">
                <a:spLocks noChangeArrowheads="1"/>
              </p:cNvSpPr>
              <p:nvPr/>
            </p:nvSpPr>
            <p:spPr bwMode="auto">
              <a:xfrm>
                <a:off x="2420" y="5818"/>
                <a:ext cx="50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200" b="1"/>
                  <a:t>a</a:t>
                </a:r>
                <a:endParaRPr lang="en-US"/>
              </a:p>
            </p:txBody>
          </p:sp>
          <p:sp>
            <p:nvSpPr>
              <p:cNvPr id="4185" name="Text Box 127"/>
              <p:cNvSpPr txBox="1">
                <a:spLocks noChangeArrowheads="1"/>
              </p:cNvSpPr>
              <p:nvPr/>
            </p:nvSpPr>
            <p:spPr bwMode="auto">
              <a:xfrm>
                <a:off x="2420" y="6870"/>
                <a:ext cx="50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200" b="1"/>
                  <a:t>n</a:t>
                </a:r>
                <a:endParaRPr lang="en-US"/>
              </a:p>
            </p:txBody>
          </p:sp>
          <p:sp>
            <p:nvSpPr>
              <p:cNvPr id="4186" name="Oval 128"/>
              <p:cNvSpPr>
                <a:spLocks noChangeArrowheads="1"/>
              </p:cNvSpPr>
              <p:nvPr/>
            </p:nvSpPr>
            <p:spPr bwMode="auto">
              <a:xfrm>
                <a:off x="4254" y="6224"/>
                <a:ext cx="84" cy="84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4187" name="Text Box 129"/>
              <p:cNvSpPr txBox="1">
                <a:spLocks noChangeArrowheads="1"/>
              </p:cNvSpPr>
              <p:nvPr/>
            </p:nvSpPr>
            <p:spPr bwMode="auto">
              <a:xfrm>
                <a:off x="4282" y="5846"/>
                <a:ext cx="50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200" b="1"/>
                  <a:t>b</a:t>
                </a:r>
                <a:endParaRPr lang="en-US"/>
              </a:p>
            </p:txBody>
          </p:sp>
          <p:sp>
            <p:nvSpPr>
              <p:cNvPr id="4188" name="Line 130"/>
              <p:cNvSpPr>
                <a:spLocks noChangeShapeType="1"/>
              </p:cNvSpPr>
              <p:nvPr/>
            </p:nvSpPr>
            <p:spPr bwMode="auto">
              <a:xfrm flipH="1" flipV="1">
                <a:off x="5360" y="6968"/>
                <a:ext cx="0" cy="294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Text Box 131"/>
              <p:cNvSpPr txBox="1">
                <a:spLocks noChangeArrowheads="1"/>
              </p:cNvSpPr>
              <p:nvPr/>
            </p:nvSpPr>
            <p:spPr bwMode="auto">
              <a:xfrm>
                <a:off x="1734" y="7402"/>
                <a:ext cx="4298" cy="1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</a:rPr>
                  <a:t>Before firing</a:t>
                </a:r>
                <a:r>
                  <a:rPr lang="en-US" sz="1200"/>
                  <a:t>, the triac is an open switch, so that practically no voltage is applied across the light bulb.  The small current through the 3.3kΩ resistor is ignored in this diagram.</a:t>
                </a:r>
                <a:endParaRPr lang="en-US"/>
              </a:p>
            </p:txBody>
          </p:sp>
          <p:sp>
            <p:nvSpPr>
              <p:cNvPr id="4190" name="Text Box 132"/>
              <p:cNvSpPr txBox="1">
                <a:spLocks noChangeArrowheads="1"/>
              </p:cNvSpPr>
              <p:nvPr/>
            </p:nvSpPr>
            <p:spPr bwMode="auto">
              <a:xfrm>
                <a:off x="3218" y="6354"/>
                <a:ext cx="1159" cy="6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200"/>
                  <a:t>+ 0V –</a:t>
                </a:r>
                <a:endParaRPr lang="en-US"/>
              </a:p>
            </p:txBody>
          </p:sp>
          <p:sp>
            <p:nvSpPr>
              <p:cNvPr id="4191" name="Text Box 133"/>
              <p:cNvSpPr txBox="1">
                <a:spLocks noChangeArrowheads="1"/>
              </p:cNvSpPr>
              <p:nvPr/>
            </p:nvSpPr>
            <p:spPr bwMode="auto">
              <a:xfrm>
                <a:off x="1678" y="6270"/>
                <a:ext cx="1159" cy="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200"/>
                  <a:t>+</a:t>
                </a:r>
              </a:p>
              <a:p>
                <a:pPr algn="ctr" eaLnBrk="1" hangingPunct="1"/>
                <a:r>
                  <a:rPr lang="en-US" sz="1200"/>
                  <a:t>V</a:t>
                </a:r>
                <a:r>
                  <a:rPr lang="en-US" sz="1200" baseline="-25000"/>
                  <a:t>an</a:t>
                </a:r>
                <a:endParaRPr lang="en-US" sz="1200"/>
              </a:p>
              <a:p>
                <a:pPr algn="ctr" eaLnBrk="1" hangingPunct="1"/>
                <a:r>
                  <a:rPr lang="en-US" sz="1200"/>
                  <a:t>–</a:t>
                </a:r>
                <a:endParaRPr lang="en-US"/>
              </a:p>
            </p:txBody>
          </p:sp>
          <p:sp>
            <p:nvSpPr>
              <p:cNvPr id="4192" name="Text Box 134"/>
              <p:cNvSpPr txBox="1">
                <a:spLocks noChangeArrowheads="1"/>
              </p:cNvSpPr>
              <p:nvPr/>
            </p:nvSpPr>
            <p:spPr bwMode="auto">
              <a:xfrm>
                <a:off x="4495" y="6270"/>
                <a:ext cx="1159" cy="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200"/>
                  <a:t>+</a:t>
                </a:r>
              </a:p>
              <a:p>
                <a:pPr algn="ctr" eaLnBrk="1" hangingPunct="1"/>
                <a:r>
                  <a:rPr lang="en-US" sz="1200"/>
                  <a:t>V</a:t>
                </a:r>
                <a:r>
                  <a:rPr lang="en-US" sz="1200" baseline="-25000"/>
                  <a:t>an</a:t>
                </a:r>
                <a:endParaRPr lang="en-US" sz="1200"/>
              </a:p>
              <a:p>
                <a:pPr algn="ctr" eaLnBrk="1" hangingPunct="1"/>
                <a:r>
                  <a:rPr lang="en-US" sz="1200"/>
                  <a:t>–</a:t>
                </a:r>
                <a:endParaRPr lang="en-US"/>
              </a:p>
            </p:txBody>
          </p:sp>
          <p:sp>
            <p:nvSpPr>
              <p:cNvPr id="4193" name="Line 135"/>
              <p:cNvSpPr>
                <a:spLocks noChangeShapeType="1"/>
              </p:cNvSpPr>
              <p:nvPr/>
            </p:nvSpPr>
            <p:spPr bwMode="auto">
              <a:xfrm>
                <a:off x="5360" y="6536"/>
                <a:ext cx="336" cy="322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184" name="Text Box 136"/>
          <p:cNvSpPr txBox="1">
            <a:spLocks noChangeArrowheads="1"/>
          </p:cNvSpPr>
          <p:nvPr/>
        </p:nvSpPr>
        <p:spPr bwMode="auto">
          <a:xfrm>
            <a:off x="6858000" y="1600200"/>
            <a:ext cx="16002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Ingenious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Simple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Efficient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>
                <a:solidFill>
                  <a:srgbClr val="FF0000"/>
                </a:solidFill>
              </a:rPr>
              <a:t>Inexpensive</a:t>
            </a:r>
          </a:p>
        </p:txBody>
      </p:sp>
      <p:grpSp>
        <p:nvGrpSpPr>
          <p:cNvPr id="12" name="Group 139"/>
          <p:cNvGrpSpPr>
            <a:grpSpLocks/>
          </p:cNvGrpSpPr>
          <p:nvPr/>
        </p:nvGrpSpPr>
        <p:grpSpPr bwMode="auto">
          <a:xfrm>
            <a:off x="3910013" y="3889375"/>
            <a:ext cx="2735262" cy="2293938"/>
            <a:chOff x="2463" y="2450"/>
            <a:chExt cx="1723" cy="1445"/>
          </a:xfrm>
        </p:grpSpPr>
        <p:grpSp>
          <p:nvGrpSpPr>
            <p:cNvPr id="13" name="Group 87"/>
            <p:cNvGrpSpPr>
              <a:grpSpLocks/>
            </p:cNvGrpSpPr>
            <p:nvPr/>
          </p:nvGrpSpPr>
          <p:grpSpPr bwMode="auto">
            <a:xfrm>
              <a:off x="2493" y="2460"/>
              <a:ext cx="1635" cy="1406"/>
              <a:chOff x="6438" y="5540"/>
              <a:chExt cx="4088" cy="3514"/>
            </a:xfrm>
          </p:grpSpPr>
          <p:sp>
            <p:nvSpPr>
              <p:cNvPr id="4151" name="Text Box 88"/>
              <p:cNvSpPr txBox="1">
                <a:spLocks noChangeArrowheads="1"/>
              </p:cNvSpPr>
              <p:nvPr/>
            </p:nvSpPr>
            <p:spPr bwMode="auto">
              <a:xfrm>
                <a:off x="6592" y="7416"/>
                <a:ext cx="3934" cy="1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200">
                    <a:solidFill>
                      <a:srgbClr val="FF0000"/>
                    </a:solidFill>
                  </a:rPr>
                  <a:t>After firing</a:t>
                </a:r>
                <a:r>
                  <a:rPr lang="en-US" sz="1200"/>
                  <a:t>, the triac is a closed switch, so that practically all of V</a:t>
                </a:r>
                <a:r>
                  <a:rPr lang="en-US" sz="1200" baseline="-25000"/>
                  <a:t>an</a:t>
                </a:r>
                <a:r>
                  <a:rPr lang="en-US" sz="1200"/>
                  <a:t> is applied across the light bulb.</a:t>
                </a:r>
                <a:endParaRPr lang="en-US"/>
              </a:p>
            </p:txBody>
          </p:sp>
          <p:grpSp>
            <p:nvGrpSpPr>
              <p:cNvPr id="14" name="Group 89"/>
              <p:cNvGrpSpPr>
                <a:grpSpLocks/>
              </p:cNvGrpSpPr>
              <p:nvPr/>
            </p:nvGrpSpPr>
            <p:grpSpPr bwMode="auto">
              <a:xfrm>
                <a:off x="7180" y="5540"/>
                <a:ext cx="2954" cy="1786"/>
                <a:chOff x="2994" y="6494"/>
                <a:chExt cx="2954" cy="1786"/>
              </a:xfrm>
            </p:grpSpPr>
            <p:grpSp>
              <p:nvGrpSpPr>
                <p:cNvPr id="15" name="Group 90"/>
                <p:cNvGrpSpPr>
                  <a:grpSpLocks/>
                </p:cNvGrpSpPr>
                <p:nvPr/>
              </p:nvGrpSpPr>
              <p:grpSpPr bwMode="auto">
                <a:xfrm rot="-5400000">
                  <a:off x="4143" y="7086"/>
                  <a:ext cx="224" cy="327"/>
                  <a:chOff x="5472" y="3218"/>
                  <a:chExt cx="364" cy="644"/>
                </a:xfrm>
              </p:grpSpPr>
              <p:sp>
                <p:nvSpPr>
                  <p:cNvPr id="4168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5654" y="3218"/>
                    <a:ext cx="182" cy="9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69" name="Line 9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472" y="3316"/>
                    <a:ext cx="364" cy="9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70" name="Line 93"/>
                  <p:cNvSpPr>
                    <a:spLocks noChangeShapeType="1"/>
                  </p:cNvSpPr>
                  <p:nvPr/>
                </p:nvSpPr>
                <p:spPr bwMode="auto">
                  <a:xfrm>
                    <a:off x="5500" y="3414"/>
                    <a:ext cx="294" cy="15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71" name="Line 9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500" y="3568"/>
                    <a:ext cx="322" cy="9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72" name="Line 95"/>
                  <p:cNvSpPr>
                    <a:spLocks noChangeShapeType="1"/>
                  </p:cNvSpPr>
                  <p:nvPr/>
                </p:nvSpPr>
                <p:spPr bwMode="auto">
                  <a:xfrm>
                    <a:off x="5500" y="3652"/>
                    <a:ext cx="294" cy="154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173" name="Line 9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5654" y="3806"/>
                    <a:ext cx="154" cy="5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57" name="Text Box 97"/>
                <p:cNvSpPr txBox="1">
                  <a:spLocks noChangeArrowheads="1"/>
                </p:cNvSpPr>
                <p:nvPr/>
              </p:nvSpPr>
              <p:spPr bwMode="auto">
                <a:xfrm>
                  <a:off x="3694" y="6494"/>
                  <a:ext cx="1162" cy="7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eaLnBrk="1" hangingPunct="1"/>
                  <a:r>
                    <a:rPr lang="en-US" sz="1200"/>
                    <a:t>Light</a:t>
                  </a:r>
                </a:p>
                <a:p>
                  <a:pPr algn="ctr" eaLnBrk="1" hangingPunct="1"/>
                  <a:r>
                    <a:rPr lang="en-US" sz="1200"/>
                    <a:t>bulb</a:t>
                  </a:r>
                  <a:endParaRPr lang="en-US"/>
                </a:p>
              </p:txBody>
            </p:sp>
            <p:sp>
              <p:nvSpPr>
                <p:cNvPr id="4158" name="Line 98"/>
                <p:cNvSpPr>
                  <a:spLocks noChangeShapeType="1"/>
                </p:cNvSpPr>
                <p:nvPr/>
              </p:nvSpPr>
              <p:spPr bwMode="auto">
                <a:xfrm flipH="1" flipV="1">
                  <a:off x="5934" y="7222"/>
                  <a:ext cx="0" cy="99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59" name="Line 99"/>
                <p:cNvSpPr>
                  <a:spLocks noChangeShapeType="1"/>
                </p:cNvSpPr>
                <p:nvPr/>
              </p:nvSpPr>
              <p:spPr bwMode="auto">
                <a:xfrm>
                  <a:off x="4408" y="7236"/>
                  <a:ext cx="154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0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3134" y="8230"/>
                  <a:ext cx="2814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1" name="Line 101"/>
                <p:cNvSpPr>
                  <a:spLocks noChangeShapeType="1"/>
                </p:cNvSpPr>
                <p:nvPr/>
              </p:nvSpPr>
              <p:spPr bwMode="auto">
                <a:xfrm flipV="1">
                  <a:off x="3148" y="7236"/>
                  <a:ext cx="952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2" name="Oval 102"/>
                <p:cNvSpPr>
                  <a:spLocks noChangeArrowheads="1"/>
                </p:cNvSpPr>
                <p:nvPr/>
              </p:nvSpPr>
              <p:spPr bwMode="auto">
                <a:xfrm>
                  <a:off x="3134" y="7180"/>
                  <a:ext cx="84" cy="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en-US"/>
                </a:p>
              </p:txBody>
            </p:sp>
            <p:sp>
              <p:nvSpPr>
                <p:cNvPr id="4163" name="Oval 103"/>
                <p:cNvSpPr>
                  <a:spLocks noChangeArrowheads="1"/>
                </p:cNvSpPr>
                <p:nvPr/>
              </p:nvSpPr>
              <p:spPr bwMode="auto">
                <a:xfrm>
                  <a:off x="3134" y="8188"/>
                  <a:ext cx="84" cy="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en-US"/>
                </a:p>
              </p:txBody>
            </p:sp>
            <p:sp>
              <p:nvSpPr>
                <p:cNvPr id="4164" name="Text Box 104"/>
                <p:cNvSpPr txBox="1">
                  <a:spLocks noChangeArrowheads="1"/>
                </p:cNvSpPr>
                <p:nvPr/>
              </p:nvSpPr>
              <p:spPr bwMode="auto">
                <a:xfrm>
                  <a:off x="2994" y="6786"/>
                  <a:ext cx="50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r>
                    <a:rPr lang="en-US" sz="1200" b="1"/>
                    <a:t>a</a:t>
                  </a:r>
                  <a:endParaRPr lang="en-US"/>
                </a:p>
              </p:txBody>
            </p:sp>
            <p:sp>
              <p:nvSpPr>
                <p:cNvPr id="4165" name="Text Box 105"/>
                <p:cNvSpPr txBox="1">
                  <a:spLocks noChangeArrowheads="1"/>
                </p:cNvSpPr>
                <p:nvPr/>
              </p:nvSpPr>
              <p:spPr bwMode="auto">
                <a:xfrm>
                  <a:off x="2994" y="7838"/>
                  <a:ext cx="50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r>
                    <a:rPr lang="en-US" sz="1200" b="1"/>
                    <a:t>n</a:t>
                  </a:r>
                  <a:endParaRPr lang="en-US"/>
                </a:p>
              </p:txBody>
            </p:sp>
            <p:sp>
              <p:nvSpPr>
                <p:cNvPr id="4166" name="Oval 106"/>
                <p:cNvSpPr>
                  <a:spLocks noChangeArrowheads="1"/>
                </p:cNvSpPr>
                <p:nvPr/>
              </p:nvSpPr>
              <p:spPr bwMode="auto">
                <a:xfrm>
                  <a:off x="4828" y="7192"/>
                  <a:ext cx="84" cy="84"/>
                </a:xfrm>
                <a:prstGeom prst="ellipse">
                  <a:avLst/>
                </a:prstGeom>
                <a:solidFill>
                  <a:srgbClr val="00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endParaRPr lang="en-US"/>
                </a:p>
              </p:txBody>
            </p:sp>
            <p:sp>
              <p:nvSpPr>
                <p:cNvPr id="4167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4856" y="6814"/>
                  <a:ext cx="50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1" hangingPunct="1"/>
                  <a:r>
                    <a:rPr lang="en-US" sz="1200" b="1"/>
                    <a:t>b</a:t>
                  </a:r>
                  <a:endParaRPr lang="en-US"/>
                </a:p>
              </p:txBody>
            </p:sp>
          </p:grpSp>
          <p:sp>
            <p:nvSpPr>
              <p:cNvPr id="4153" name="Text Box 108"/>
              <p:cNvSpPr txBox="1">
                <a:spLocks noChangeArrowheads="1"/>
              </p:cNvSpPr>
              <p:nvPr/>
            </p:nvSpPr>
            <p:spPr bwMode="auto">
              <a:xfrm>
                <a:off x="7908" y="6354"/>
                <a:ext cx="1159" cy="6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r>
                  <a:rPr lang="en-US" sz="1200"/>
                  <a:t>+ V</a:t>
                </a:r>
                <a:r>
                  <a:rPr lang="en-US" sz="1200" baseline="-25000"/>
                  <a:t>an</a:t>
                </a:r>
                <a:r>
                  <a:rPr lang="en-US" sz="1200"/>
                  <a:t> –</a:t>
                </a:r>
                <a:endParaRPr lang="en-US"/>
              </a:p>
            </p:txBody>
          </p:sp>
          <p:sp>
            <p:nvSpPr>
              <p:cNvPr id="4154" name="Text Box 109"/>
              <p:cNvSpPr txBox="1">
                <a:spLocks noChangeArrowheads="1"/>
              </p:cNvSpPr>
              <p:nvPr/>
            </p:nvSpPr>
            <p:spPr bwMode="auto">
              <a:xfrm>
                <a:off x="6438" y="6270"/>
                <a:ext cx="1159" cy="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200"/>
                  <a:t>+</a:t>
                </a:r>
              </a:p>
              <a:p>
                <a:pPr algn="ctr" eaLnBrk="1" hangingPunct="1"/>
                <a:r>
                  <a:rPr lang="en-US" sz="1200"/>
                  <a:t>V</a:t>
                </a:r>
                <a:r>
                  <a:rPr lang="en-US" sz="1200" baseline="-25000"/>
                  <a:t>an</a:t>
                </a:r>
                <a:endParaRPr lang="en-US" sz="1200"/>
              </a:p>
              <a:p>
                <a:pPr algn="ctr" eaLnBrk="1" hangingPunct="1"/>
                <a:r>
                  <a:rPr lang="en-US" sz="1200"/>
                  <a:t>–</a:t>
                </a:r>
                <a:endParaRPr lang="en-US"/>
              </a:p>
            </p:txBody>
          </p:sp>
          <p:sp>
            <p:nvSpPr>
              <p:cNvPr id="4155" name="Text Box 110"/>
              <p:cNvSpPr txBox="1">
                <a:spLocks noChangeArrowheads="1"/>
              </p:cNvSpPr>
              <p:nvPr/>
            </p:nvSpPr>
            <p:spPr bwMode="auto">
              <a:xfrm>
                <a:off x="9255" y="6284"/>
                <a:ext cx="1159" cy="9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1" hangingPunct="1"/>
                <a:r>
                  <a:rPr lang="en-US" sz="1200"/>
                  <a:t>+</a:t>
                </a:r>
              </a:p>
              <a:p>
                <a:pPr algn="ctr" eaLnBrk="1" hangingPunct="1"/>
                <a:r>
                  <a:rPr lang="en-US" sz="1200"/>
                  <a:t>0V</a:t>
                </a:r>
              </a:p>
              <a:p>
                <a:pPr algn="ctr" eaLnBrk="1" hangingPunct="1"/>
                <a:r>
                  <a:rPr lang="en-US" sz="1200"/>
                  <a:t>–</a:t>
                </a:r>
                <a:endParaRPr lang="en-US"/>
              </a:p>
            </p:txBody>
          </p:sp>
        </p:grpSp>
        <p:sp>
          <p:nvSpPr>
            <p:cNvPr id="4150" name="Rectangle 137"/>
            <p:cNvSpPr>
              <a:spLocks noChangeArrowheads="1"/>
            </p:cNvSpPr>
            <p:nvPr/>
          </p:nvSpPr>
          <p:spPr bwMode="auto">
            <a:xfrm>
              <a:off x="2463" y="2450"/>
              <a:ext cx="1723" cy="1445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prstDash val="sysDot"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SCR</a:t>
            </a:r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mtClean="0"/>
              <a:t>	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mtClean="0"/>
              <a:t>		</a:t>
            </a:r>
            <a:r>
              <a:rPr lang="en-US" smtClean="0">
                <a:solidFill>
                  <a:srgbClr val="FF0000"/>
                </a:solidFill>
              </a:rPr>
              <a:t>	Symbol of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mtClean="0">
                <a:solidFill>
                  <a:srgbClr val="FF0000"/>
                </a:solidFill>
              </a:rPr>
              <a:t>			Silicon Controlled Rectifier</a:t>
            </a:r>
          </a:p>
        </p:txBody>
      </p:sp>
      <p:pic>
        <p:nvPicPr>
          <p:cNvPr id="28680" name="Picture 8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2119313"/>
            <a:ext cx="2003425" cy="37417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Device Operation</a:t>
            </a:r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343400" y="2057400"/>
            <a:ext cx="4038600" cy="3992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2800" smtClean="0">
                <a:solidFill>
                  <a:srgbClr val="FF0000"/>
                </a:solidFill>
              </a:rPr>
              <a:t>Simplified model of a thyristor</a:t>
            </a:r>
          </a:p>
        </p:txBody>
      </p:sp>
      <p:pic>
        <p:nvPicPr>
          <p:cNvPr id="30728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3400" y="1752600"/>
            <a:ext cx="3641725" cy="4495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17101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Two Transistor Model of SCR</a:t>
            </a:r>
          </a:p>
        </p:txBody>
      </p:sp>
      <p:pic>
        <p:nvPicPr>
          <p:cNvPr id="31751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62400" y="1676400"/>
            <a:ext cx="4648200" cy="4521200"/>
          </a:xfrm>
          <a:noFill/>
        </p:spPr>
      </p:pic>
      <p:pic>
        <p:nvPicPr>
          <p:cNvPr id="31752" name="Picture 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04800" y="2133600"/>
            <a:ext cx="3211513" cy="3962400"/>
          </a:xfrm>
          <a:noFill/>
        </p:spPr>
      </p:pic>
      <p:sp>
        <p:nvSpPr>
          <p:cNvPr id="171017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en-US" sz="1200" smtClean="0">
              <a:sym typeface="Symbol" pitchFamily="18" charset="2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10200" smtClean="0">
                <a:sym typeface="Symbol" pitchFamily="18" charset="2"/>
              </a:rPr>
              <a:t>         </a:t>
            </a:r>
            <a:r>
              <a:rPr lang="en-US" sz="7100" smtClean="0">
                <a:sym typeface="Symbol" pitchFamily="18" charset="2"/>
              </a:rPr>
              <a:t>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pic>
        <p:nvPicPr>
          <p:cNvPr id="33798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990600"/>
            <a:ext cx="5867400" cy="5299075"/>
          </a:xfrm>
          <a:noFill/>
        </p:spPr>
      </p:pic>
      <p:sp>
        <p:nvSpPr>
          <p:cNvPr id="72711" name="Rectangle 7"/>
          <p:cNvSpPr>
            <a:spLocks noGrp="1" noChangeArrowheads="1"/>
          </p:cNvSpPr>
          <p:nvPr>
            <p:ph type="title"/>
          </p:nvPr>
        </p:nvSpPr>
        <p:spPr>
          <a:xfrm>
            <a:off x="4495800" y="4800600"/>
            <a:ext cx="43434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V-I Characteristics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Methods of Thyristor Turn-on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Thermal Turn-on.</a:t>
            </a:r>
          </a:p>
          <a:p>
            <a:pPr eaLnBrk="1" hangingPunct="1">
              <a:defRPr/>
            </a:pPr>
            <a:r>
              <a:rPr lang="en-US" dirty="0" smtClean="0"/>
              <a:t>Light.</a:t>
            </a:r>
          </a:p>
          <a:p>
            <a:pPr eaLnBrk="1" hangingPunct="1">
              <a:defRPr/>
            </a:pPr>
            <a:r>
              <a:rPr lang="en-US" dirty="0" smtClean="0"/>
              <a:t>High Voltage.</a:t>
            </a:r>
          </a:p>
          <a:p>
            <a:pPr eaLnBrk="1" hangingPunct="1">
              <a:defRPr/>
            </a:pPr>
            <a:r>
              <a:rPr lang="en-US" dirty="0" smtClean="0"/>
              <a:t>Gate Current.</a:t>
            </a:r>
          </a:p>
          <a:p>
            <a:pPr eaLnBrk="1" hangingPunct="1">
              <a:defRPr/>
            </a:pPr>
            <a:r>
              <a:rPr lang="en-US" dirty="0" err="1" smtClean="0"/>
              <a:t>dv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84995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Gate Triggering Methods</a:t>
            </a:r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Efficient &amp; reliable method for turning on SCR.</a:t>
            </a:r>
          </a:p>
          <a:p>
            <a:pPr eaLnBrk="1" hangingPunct="1">
              <a:defRPr/>
            </a:pPr>
            <a:r>
              <a:rPr lang="en-US" dirty="0" smtClean="0"/>
              <a:t>Types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R - Triggering.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RC - Triggering.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  <a:defRPr/>
            </a:pPr>
            <a:r>
              <a:rPr lang="en-US" dirty="0" smtClean="0"/>
              <a:t>UJT - Triggering.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28600" y="9906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endParaRPr lang="en-US">
              <a:latin typeface="Arial" charset="0"/>
            </a:endParaRP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6553200" y="62293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400" dirty="0">
              <a:latin typeface="Arial" charset="0"/>
            </a:endParaRPr>
          </a:p>
        </p:txBody>
      </p:sp>
      <p:sp>
        <p:nvSpPr>
          <p:cNvPr id="180230" name="Rectangle 6"/>
          <p:cNvSpPr>
            <a:spLocks noGrp="1" noChangeArrowheads="1"/>
          </p:cNvSpPr>
          <p:nvPr>
            <p:ph type="title"/>
          </p:nvPr>
        </p:nvSpPr>
        <p:spPr>
          <a:xfrm>
            <a:off x="1752600" y="771525"/>
            <a:ext cx="3886200" cy="9048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R-Triggering</a:t>
            </a:r>
          </a:p>
        </p:txBody>
      </p:sp>
      <p:sp>
        <p:nvSpPr>
          <p:cNvPr id="180231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4800600" y="2286000"/>
            <a:ext cx="4038600" cy="39925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smtClean="0"/>
          </a:p>
          <a:p>
            <a:pPr algn="r" eaLnBrk="1" hangingPunct="1">
              <a:buFont typeface="Wingdings" pitchFamily="2" charset="2"/>
              <a:buNone/>
              <a:defRPr/>
            </a:pPr>
            <a:r>
              <a:rPr lang="en-US" sz="2800" smtClean="0"/>
              <a:t>Resistance firing circuit</a:t>
            </a:r>
          </a:p>
        </p:txBody>
      </p:sp>
      <p:pic>
        <p:nvPicPr>
          <p:cNvPr id="86024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371600"/>
            <a:ext cx="5410200" cy="4724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342</Words>
  <Application>Microsoft Office PowerPoint</Application>
  <PresentationFormat>On-screen Show (4:3)</PresentationFormat>
  <Paragraphs>128</Paragraphs>
  <Slides>21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Bitmap Image</vt:lpstr>
      <vt:lpstr>Slide 1</vt:lpstr>
      <vt:lpstr>Thyristors</vt:lpstr>
      <vt:lpstr>SCR</vt:lpstr>
      <vt:lpstr>Device Operation</vt:lpstr>
      <vt:lpstr>Two Transistor Model of SCR</vt:lpstr>
      <vt:lpstr>V-I Characteristics</vt:lpstr>
      <vt:lpstr>Methods of Thyristor Turn-on</vt:lpstr>
      <vt:lpstr>Gate Triggering Methods</vt:lpstr>
      <vt:lpstr>R-Triggering</vt:lpstr>
      <vt:lpstr>RC Triggering</vt:lpstr>
      <vt:lpstr>Bidirectional Triode Thyristors (TRIAC)</vt:lpstr>
      <vt:lpstr>Triac Characteristics</vt:lpstr>
      <vt:lpstr>High temperature due to:</vt:lpstr>
      <vt:lpstr>Snubber</vt:lpstr>
      <vt:lpstr>Unijunction Transistor (UJT)</vt:lpstr>
      <vt:lpstr>Unijunction Transistor (UJT)</vt:lpstr>
      <vt:lpstr>Unijunction Transistor (UJT)</vt:lpstr>
      <vt:lpstr>UJT Characteristics</vt:lpstr>
      <vt:lpstr>UJT Relaxation Oscillator</vt:lpstr>
      <vt:lpstr>UJT Relaxation Oscillator</vt:lpstr>
      <vt:lpstr>Triac Light Dimmer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Lakshya</dc:creator>
  <cp:lastModifiedBy>balajee</cp:lastModifiedBy>
  <cp:revision>7</cp:revision>
  <dcterms:created xsi:type="dcterms:W3CDTF">2018-08-29T06:20:33Z</dcterms:created>
  <dcterms:modified xsi:type="dcterms:W3CDTF">2024-08-16T06:04:18Z</dcterms:modified>
</cp:coreProperties>
</file>