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62" r:id="rId21"/>
    <p:sldId id="36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4/3/2024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1</a:t>
            </a:r>
          </a:p>
        </p:txBody>
      </p:sp>
      <p:sp>
        <p:nvSpPr>
          <p:cNvPr id="3" name="object 3"/>
          <p:cNvSpPr txBox="1">
            <a:spLocks noGrp="1"/>
          </p:cNvSpPr>
          <p:nvPr>
            <p:ph type="subTitle" idx="1"/>
          </p:nvPr>
        </p:nvSpPr>
        <p:spPr>
          <a:prstGeom prst="rect">
            <a:avLst/>
          </a:prstGeom>
        </p:spPr>
        <p:txBody>
          <a:bodyPr vert="horz" wrap="square" lIns="0" tIns="13335" rIns="0" bIns="0" rtlCol="0">
            <a:spAutoFit/>
          </a:bodyPr>
          <a:lstStyle/>
          <a:p>
            <a:pPr marL="17145">
              <a:lnSpc>
                <a:spcPct val="100000"/>
              </a:lnSpc>
              <a:spcBef>
                <a:spcPts val="105"/>
              </a:spcBef>
            </a:pPr>
            <a:r>
              <a:rPr spc="-25" dirty="0"/>
              <a:t>Multistage</a:t>
            </a:r>
            <a:r>
              <a:rPr spc="-35" dirty="0"/>
              <a:t> </a:t>
            </a:r>
            <a:r>
              <a:rPr dirty="0"/>
              <a:t>amplifier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461010"/>
            <a:ext cx="8077200" cy="69378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Frequency response</a:t>
            </a:r>
            <a:r>
              <a:rPr sz="4400" b="1" spc="-535" dirty="0">
                <a:latin typeface="Carlito"/>
                <a:cs typeface="Carlito"/>
              </a:rPr>
              <a:t> </a:t>
            </a:r>
            <a:r>
              <a:rPr sz="4400" b="1" spc="20" dirty="0">
                <a:latin typeface="Carlito"/>
                <a:cs typeface="Carlito"/>
              </a:rPr>
              <a:t>curve</a:t>
            </a:r>
            <a:endParaRPr sz="4400">
              <a:latin typeface="Carlito"/>
              <a:cs typeface="Carlito"/>
            </a:endParaRPr>
          </a:p>
        </p:txBody>
      </p:sp>
      <p:grpSp>
        <p:nvGrpSpPr>
          <p:cNvPr id="3" name="object 3"/>
          <p:cNvGrpSpPr/>
          <p:nvPr/>
        </p:nvGrpSpPr>
        <p:grpSpPr>
          <a:xfrm>
            <a:off x="466725" y="1628775"/>
            <a:ext cx="8210550" cy="4467225"/>
            <a:chOff x="466725" y="1628775"/>
            <a:chExt cx="8210550" cy="4467225"/>
          </a:xfrm>
        </p:grpSpPr>
        <p:sp>
          <p:nvSpPr>
            <p:cNvPr id="4" name="object 4"/>
            <p:cNvSpPr/>
            <p:nvPr/>
          </p:nvSpPr>
          <p:spPr>
            <a:xfrm>
              <a:off x="2101291" y="2278380"/>
              <a:ext cx="4388510" cy="269271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6725" y="1628775"/>
              <a:ext cx="8210550" cy="4467225"/>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856868"/>
            <a:ext cx="8534400" cy="4978927"/>
          </a:xfrm>
          <a:prstGeom prst="rect">
            <a:avLst/>
          </a:prstGeom>
        </p:spPr>
        <p:txBody>
          <a:bodyPr vert="horz" wrap="square" lIns="0" tIns="13335" rIns="0" bIns="0" rtlCol="0">
            <a:spAutoFit/>
          </a:bodyPr>
          <a:lstStyle/>
          <a:p>
            <a:pPr marL="50800">
              <a:lnSpc>
                <a:spcPts val="2870"/>
              </a:lnSpc>
              <a:spcBef>
                <a:spcPts val="105"/>
              </a:spcBef>
            </a:pPr>
            <a:r>
              <a:rPr sz="2400" b="1" spc="-10" dirty="0">
                <a:latin typeface="Carlito"/>
                <a:cs typeface="Carlito"/>
              </a:rPr>
              <a:t>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15" dirty="0">
                <a:latin typeface="Carlito"/>
                <a:cs typeface="Carlito"/>
              </a:rPr>
              <a:t>provides </a:t>
            </a:r>
            <a:r>
              <a:rPr sz="2400" spc="5" dirty="0">
                <a:latin typeface="Carlito"/>
                <a:cs typeface="Carlito"/>
              </a:rPr>
              <a:t>good </a:t>
            </a:r>
            <a:r>
              <a:rPr sz="2400" spc="10" dirty="0">
                <a:latin typeface="Carlito"/>
                <a:cs typeface="Carlito"/>
              </a:rPr>
              <a:t>frequency</a:t>
            </a:r>
            <a:r>
              <a:rPr sz="2400" spc="-200" dirty="0">
                <a:latin typeface="Carlito"/>
                <a:cs typeface="Carlito"/>
              </a:rPr>
              <a:t> </a:t>
            </a:r>
            <a:r>
              <a:rPr sz="2400" spc="-25" dirty="0">
                <a:latin typeface="Carlito"/>
                <a:cs typeface="Carlito"/>
              </a:rPr>
              <a:t>stability.</a:t>
            </a:r>
            <a:endParaRPr sz="2400">
              <a:latin typeface="Carlito"/>
              <a:cs typeface="Carlito"/>
            </a:endParaRPr>
          </a:p>
          <a:p>
            <a:pPr marL="393700" indent="-343535">
              <a:lnSpc>
                <a:spcPts val="2865"/>
              </a:lnSpc>
              <a:spcBef>
                <a:spcPts val="45"/>
              </a:spcBef>
              <a:buFont typeface="Arial"/>
              <a:buChar char="•"/>
              <a:tabLst>
                <a:tab pos="393700" algn="l"/>
                <a:tab pos="394335" algn="l"/>
              </a:tabLst>
            </a:pPr>
            <a:r>
              <a:rPr sz="2400" spc="-5" dirty="0">
                <a:latin typeface="Carlito"/>
                <a:cs typeface="Carlito"/>
              </a:rPr>
              <a:t>It </a:t>
            </a:r>
            <a:r>
              <a:rPr sz="2400" spc="-20" dirty="0">
                <a:latin typeface="Carlito"/>
                <a:cs typeface="Carlito"/>
              </a:rPr>
              <a:t>provides </a:t>
            </a:r>
            <a:r>
              <a:rPr sz="2400" spc="10" dirty="0">
                <a:latin typeface="Carlito"/>
                <a:cs typeface="Carlito"/>
              </a:rPr>
              <a:t>constant</a:t>
            </a:r>
            <a:r>
              <a:rPr sz="2400" spc="-165" dirty="0">
                <a:latin typeface="Carlito"/>
                <a:cs typeface="Carlito"/>
              </a:rPr>
              <a:t> </a:t>
            </a:r>
            <a:r>
              <a:rPr sz="2400" spc="10" dirty="0">
                <a:latin typeface="Carlito"/>
                <a:cs typeface="Carlito"/>
              </a:rPr>
              <a:t>output.</a:t>
            </a:r>
            <a:endParaRPr sz="2400">
              <a:latin typeface="Carlito"/>
              <a:cs typeface="Carlito"/>
            </a:endParaRPr>
          </a:p>
          <a:p>
            <a:pPr marL="393700" indent="-343535">
              <a:lnSpc>
                <a:spcPts val="2865"/>
              </a:lnSpc>
              <a:buFont typeface="Arial"/>
              <a:buChar char="•"/>
              <a:tabLst>
                <a:tab pos="393700" algn="l"/>
                <a:tab pos="394335" algn="l"/>
              </a:tabLst>
            </a:pPr>
            <a:r>
              <a:rPr sz="2400" spc="10" dirty="0">
                <a:latin typeface="Carlito"/>
                <a:cs typeface="Carlito"/>
              </a:rPr>
              <a:t>The </a:t>
            </a:r>
            <a:r>
              <a:rPr sz="2400" spc="-15" dirty="0">
                <a:latin typeface="Carlito"/>
                <a:cs typeface="Carlito"/>
              </a:rPr>
              <a:t>operation </a:t>
            </a:r>
            <a:r>
              <a:rPr sz="2400" dirty="0">
                <a:latin typeface="Carlito"/>
                <a:cs typeface="Carlito"/>
              </a:rPr>
              <a:t>of circuit </a:t>
            </a:r>
            <a:r>
              <a:rPr sz="2400" spc="-15" dirty="0">
                <a:latin typeface="Carlito"/>
                <a:cs typeface="Carlito"/>
              </a:rPr>
              <a:t>is </a:t>
            </a:r>
            <a:r>
              <a:rPr sz="2400" dirty="0">
                <a:latin typeface="Carlito"/>
                <a:cs typeface="Carlito"/>
              </a:rPr>
              <a:t>quite</a:t>
            </a:r>
            <a:r>
              <a:rPr sz="2400" spc="-110" dirty="0">
                <a:latin typeface="Carlito"/>
                <a:cs typeface="Carlito"/>
              </a:rPr>
              <a:t> </a:t>
            </a:r>
            <a:r>
              <a:rPr sz="2400" spc="-50" dirty="0">
                <a:latin typeface="Carlito"/>
                <a:cs typeface="Carlito"/>
              </a:rPr>
              <a:t>easy.</a:t>
            </a:r>
            <a:endParaRPr sz="2400">
              <a:latin typeface="Carlito"/>
              <a:cs typeface="Carlito"/>
            </a:endParaRPr>
          </a:p>
          <a:p>
            <a:pPr marL="393700" indent="-343535">
              <a:lnSpc>
                <a:spcPts val="2865"/>
              </a:lnSpc>
              <a:spcBef>
                <a:spcPts val="50"/>
              </a:spcBef>
              <a:buFont typeface="Arial"/>
              <a:buChar char="•"/>
              <a:tabLst>
                <a:tab pos="393700" algn="l"/>
                <a:tab pos="394335" algn="l"/>
              </a:tabLst>
            </a:pPr>
            <a:r>
              <a:rPr sz="2400" spc="10" dirty="0">
                <a:latin typeface="Carlito"/>
                <a:cs typeface="Carlito"/>
              </a:rPr>
              <a:t>The </a:t>
            </a:r>
            <a:r>
              <a:rPr sz="2400" spc="-25" dirty="0">
                <a:latin typeface="Carlito"/>
                <a:cs typeface="Carlito"/>
              </a:rPr>
              <a:t>overall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0" dirty="0">
                <a:latin typeface="Carlito"/>
                <a:cs typeface="Carlito"/>
              </a:rPr>
              <a:t>because </a:t>
            </a:r>
            <a:r>
              <a:rPr sz="2400" dirty="0">
                <a:latin typeface="Carlito"/>
                <a:cs typeface="Carlito"/>
              </a:rPr>
              <a:t>of </a:t>
            </a:r>
            <a:r>
              <a:rPr sz="2400" spc="5" dirty="0">
                <a:latin typeface="Carlito"/>
                <a:cs typeface="Carlito"/>
              </a:rPr>
              <a:t>two</a:t>
            </a:r>
            <a:r>
              <a:rPr sz="2400" dirty="0">
                <a:latin typeface="Carlito"/>
                <a:cs typeface="Carlito"/>
              </a:rPr>
              <a:t> </a:t>
            </a:r>
            <a:r>
              <a:rPr sz="2400" spc="-10" dirty="0">
                <a:latin typeface="Carlito"/>
                <a:cs typeface="Carlito"/>
              </a:rPr>
              <a:t>transistors.</a:t>
            </a:r>
            <a:endParaRPr sz="2400">
              <a:latin typeface="Carlito"/>
              <a:cs typeface="Carlito"/>
            </a:endParaRPr>
          </a:p>
          <a:p>
            <a:pPr marL="393700" indent="-343535">
              <a:lnSpc>
                <a:spcPts val="2855"/>
              </a:lnSpc>
              <a:buFont typeface="Arial"/>
              <a:buChar char="•"/>
              <a:tabLst>
                <a:tab pos="393700" algn="l"/>
                <a:tab pos="3943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dirty="0">
                <a:latin typeface="Carlito"/>
                <a:cs typeface="Carlito"/>
              </a:rPr>
              <a:t>can </a:t>
            </a:r>
            <a:r>
              <a:rPr sz="2400" spc="5" dirty="0">
                <a:latin typeface="Carlito"/>
                <a:cs typeface="Carlito"/>
              </a:rPr>
              <a:t>be </a:t>
            </a:r>
            <a:r>
              <a:rPr sz="2400" dirty="0">
                <a:latin typeface="Carlito"/>
                <a:cs typeface="Carlito"/>
              </a:rPr>
              <a:t>changed</a:t>
            </a:r>
            <a:r>
              <a:rPr sz="2400" spc="-265" dirty="0">
                <a:latin typeface="Carlito"/>
                <a:cs typeface="Carlito"/>
              </a:rPr>
              <a:t> </a:t>
            </a:r>
            <a:r>
              <a:rPr sz="2400" spc="-35" dirty="0">
                <a:latin typeface="Carlito"/>
                <a:cs typeface="Carlito"/>
              </a:rPr>
              <a:t>easily.</a:t>
            </a:r>
            <a:endParaRPr sz="2400">
              <a:latin typeface="Carlito"/>
              <a:cs typeface="Carlito"/>
            </a:endParaRPr>
          </a:p>
          <a:p>
            <a:pPr marL="393700" marR="67945" indent="-343535">
              <a:lnSpc>
                <a:spcPts val="2330"/>
              </a:lnSpc>
              <a:spcBef>
                <a:spcPts val="525"/>
              </a:spcBef>
              <a:buFont typeface="Arial"/>
              <a:buChar char="•"/>
              <a:tabLst>
                <a:tab pos="393700" algn="l"/>
                <a:tab pos="394335" algn="l"/>
                <a:tab pos="1089660" algn="l"/>
                <a:tab pos="2586355" algn="l"/>
                <a:tab pos="3778250" algn="l"/>
                <a:tab pos="4264660" algn="l"/>
                <a:tab pos="4912995" algn="l"/>
                <a:tab pos="6000115" algn="l"/>
                <a:tab pos="7125334" algn="l"/>
                <a:tab pos="7792720" algn="l"/>
              </a:tabLst>
            </a:pPr>
            <a:r>
              <a:rPr sz="2400" spc="25" dirty="0">
                <a:latin typeface="Carlito"/>
                <a:cs typeface="Carlito"/>
              </a:rPr>
              <a:t>T</a:t>
            </a:r>
            <a:r>
              <a:rPr sz="2400" spc="10" dirty="0">
                <a:latin typeface="Carlito"/>
                <a:cs typeface="Carlito"/>
              </a:rPr>
              <a:t>h</a:t>
            </a:r>
            <a:r>
              <a:rPr sz="2400" dirty="0">
                <a:latin typeface="Carlito"/>
                <a:cs typeface="Carlito"/>
              </a:rPr>
              <a:t>e	</a:t>
            </a:r>
            <a:r>
              <a:rPr sz="2400" spc="-25" dirty="0">
                <a:latin typeface="Carlito"/>
                <a:cs typeface="Carlito"/>
              </a:rPr>
              <a:t>a</a:t>
            </a:r>
            <a:r>
              <a:rPr sz="2400" spc="30" dirty="0">
                <a:latin typeface="Carlito"/>
                <a:cs typeface="Carlito"/>
              </a:rPr>
              <a:t>m</a:t>
            </a:r>
            <a:r>
              <a:rPr sz="2400" spc="10" dirty="0">
                <a:latin typeface="Carlito"/>
                <a:cs typeface="Carlito"/>
              </a:rPr>
              <a:t>p</a:t>
            </a:r>
            <a:r>
              <a:rPr sz="2400" spc="-30" dirty="0">
                <a:latin typeface="Carlito"/>
                <a:cs typeface="Carlito"/>
              </a:rPr>
              <a:t>li</a:t>
            </a:r>
            <a:r>
              <a:rPr sz="2400" spc="15" dirty="0">
                <a:latin typeface="Carlito"/>
                <a:cs typeface="Carlito"/>
              </a:rPr>
              <a:t>t</a:t>
            </a:r>
            <a:r>
              <a:rPr sz="2400" spc="10" dirty="0">
                <a:latin typeface="Carlito"/>
                <a:cs typeface="Carlito"/>
              </a:rPr>
              <a:t>ud</a:t>
            </a:r>
            <a:r>
              <a:rPr sz="2400" dirty="0">
                <a:latin typeface="Carlito"/>
                <a:cs typeface="Carlito"/>
              </a:rPr>
              <a:t>e	</a:t>
            </a:r>
            <a:r>
              <a:rPr sz="2400" spc="-40" dirty="0">
                <a:latin typeface="Carlito"/>
                <a:cs typeface="Carlito"/>
              </a:rPr>
              <a:t>s</a:t>
            </a:r>
            <a:r>
              <a:rPr sz="2400" spc="15" dirty="0">
                <a:latin typeface="Carlito"/>
                <a:cs typeface="Carlito"/>
              </a:rPr>
              <a:t>t</a:t>
            </a:r>
            <a:r>
              <a:rPr sz="2400" spc="-25" dirty="0">
                <a:latin typeface="Carlito"/>
                <a:cs typeface="Carlito"/>
              </a:rPr>
              <a:t>a</a:t>
            </a:r>
            <a:r>
              <a:rPr sz="2400" spc="10" dirty="0">
                <a:latin typeface="Carlito"/>
                <a:cs typeface="Carlito"/>
              </a:rPr>
              <a:t>b</a:t>
            </a:r>
            <a:r>
              <a:rPr sz="2400" spc="-30" dirty="0">
                <a:latin typeface="Carlito"/>
                <a:cs typeface="Carlito"/>
              </a:rPr>
              <a:t>ili</a:t>
            </a:r>
            <a:r>
              <a:rPr sz="2400" spc="15" dirty="0">
                <a:latin typeface="Carlito"/>
                <a:cs typeface="Carlito"/>
              </a:rPr>
              <a:t>t</a:t>
            </a:r>
            <a:r>
              <a:rPr sz="2400" dirty="0">
                <a:latin typeface="Carlito"/>
                <a:cs typeface="Carlito"/>
              </a:rPr>
              <a:t>y	</a:t>
            </a:r>
            <a:r>
              <a:rPr sz="2400" spc="5" dirty="0">
                <a:latin typeface="Carlito"/>
                <a:cs typeface="Carlito"/>
              </a:rPr>
              <a:t>o</a:t>
            </a:r>
            <a:r>
              <a:rPr sz="2400" dirty="0">
                <a:latin typeface="Carlito"/>
                <a:cs typeface="Carlito"/>
              </a:rPr>
              <a:t>f	</a:t>
            </a:r>
            <a:r>
              <a:rPr sz="2400" spc="15" dirty="0">
                <a:latin typeface="Carlito"/>
                <a:cs typeface="Carlito"/>
              </a:rPr>
              <a:t>t</a:t>
            </a:r>
            <a:r>
              <a:rPr sz="2400" spc="10" dirty="0">
                <a:latin typeface="Carlito"/>
                <a:cs typeface="Carlito"/>
              </a:rPr>
              <a:t>h</a:t>
            </a:r>
            <a:r>
              <a:rPr sz="2400" dirty="0">
                <a:latin typeface="Carlito"/>
                <a:cs typeface="Carlito"/>
              </a:rPr>
              <a:t>e	</a:t>
            </a:r>
            <a:r>
              <a:rPr sz="2400" spc="5" dirty="0">
                <a:latin typeface="Carlito"/>
                <a:cs typeface="Carlito"/>
              </a:rPr>
              <a:t>o</a:t>
            </a:r>
            <a:r>
              <a:rPr sz="2400" spc="10" dirty="0">
                <a:latin typeface="Carlito"/>
                <a:cs typeface="Carlito"/>
              </a:rPr>
              <a:t>u</a:t>
            </a:r>
            <a:r>
              <a:rPr sz="2400" spc="15" dirty="0">
                <a:latin typeface="Carlito"/>
                <a:cs typeface="Carlito"/>
              </a:rPr>
              <a:t>t</a:t>
            </a:r>
            <a:r>
              <a:rPr sz="2400" spc="10" dirty="0">
                <a:latin typeface="Carlito"/>
                <a:cs typeface="Carlito"/>
              </a:rPr>
              <a:t>pu</a:t>
            </a:r>
            <a:r>
              <a:rPr sz="2400" dirty="0">
                <a:latin typeface="Carlito"/>
                <a:cs typeface="Carlito"/>
              </a:rPr>
              <a:t>t	</a:t>
            </a:r>
            <a:r>
              <a:rPr sz="2400" spc="-35" dirty="0">
                <a:latin typeface="Carlito"/>
                <a:cs typeface="Carlito"/>
              </a:rPr>
              <a:t>v</a:t>
            </a:r>
            <a:r>
              <a:rPr sz="2400" spc="5" dirty="0">
                <a:latin typeface="Carlito"/>
                <a:cs typeface="Carlito"/>
              </a:rPr>
              <a:t>o</a:t>
            </a:r>
            <a:r>
              <a:rPr sz="2400" spc="-30" dirty="0">
                <a:latin typeface="Carlito"/>
                <a:cs typeface="Carlito"/>
              </a:rPr>
              <a:t>l</a:t>
            </a:r>
            <a:r>
              <a:rPr sz="2400" spc="15" dirty="0">
                <a:latin typeface="Carlito"/>
                <a:cs typeface="Carlito"/>
              </a:rPr>
              <a:t>t</a:t>
            </a:r>
            <a:r>
              <a:rPr sz="2400" spc="-25" dirty="0">
                <a:latin typeface="Carlito"/>
                <a:cs typeface="Carlito"/>
              </a:rPr>
              <a:t>a</a:t>
            </a:r>
            <a:r>
              <a:rPr sz="2400" dirty="0">
                <a:latin typeface="Carlito"/>
                <a:cs typeface="Carlito"/>
              </a:rPr>
              <a:t>ge	</a:t>
            </a:r>
            <a:r>
              <a:rPr sz="2400" spc="30" dirty="0">
                <a:latin typeface="Carlito"/>
                <a:cs typeface="Carlito"/>
              </a:rPr>
              <a:t>c</a:t>
            </a:r>
            <a:r>
              <a:rPr sz="2400" spc="-30" dirty="0">
                <a:latin typeface="Carlito"/>
                <a:cs typeface="Carlito"/>
              </a:rPr>
              <a:t>a</a:t>
            </a:r>
            <a:r>
              <a:rPr sz="2400" dirty="0">
                <a:latin typeface="Carlito"/>
                <a:cs typeface="Carlito"/>
              </a:rPr>
              <a:t>n	</a:t>
            </a:r>
            <a:r>
              <a:rPr sz="2400" spc="15" dirty="0">
                <a:latin typeface="Carlito"/>
                <a:cs typeface="Carlito"/>
              </a:rPr>
              <a:t>be  </a:t>
            </a:r>
            <a:r>
              <a:rPr sz="2400" spc="-5" dirty="0">
                <a:latin typeface="Carlito"/>
                <a:cs typeface="Carlito"/>
              </a:rPr>
              <a:t>maintained </a:t>
            </a:r>
            <a:r>
              <a:rPr sz="2400" spc="5" dirty="0">
                <a:latin typeface="Carlito"/>
                <a:cs typeface="Carlito"/>
              </a:rPr>
              <a:t>more </a:t>
            </a:r>
            <a:r>
              <a:rPr sz="2400" spc="-25" dirty="0">
                <a:latin typeface="Carlito"/>
                <a:cs typeface="Carlito"/>
              </a:rPr>
              <a:t>accurately, </a:t>
            </a:r>
            <a:r>
              <a:rPr sz="2400" spc="5" dirty="0">
                <a:latin typeface="Carlito"/>
                <a:cs typeface="Carlito"/>
              </a:rPr>
              <a:t>by </a:t>
            </a:r>
            <a:r>
              <a:rPr sz="2400" spc="-5" dirty="0">
                <a:latin typeface="Carlito"/>
                <a:cs typeface="Carlito"/>
              </a:rPr>
              <a:t>replacing </a:t>
            </a:r>
            <a:r>
              <a:rPr sz="2400" spc="-10" dirty="0">
                <a:latin typeface="Carlito"/>
                <a:cs typeface="Carlito"/>
              </a:rPr>
              <a:t>R</a:t>
            </a:r>
            <a:r>
              <a:rPr sz="2325" spc="-15" baseline="-19713" dirty="0">
                <a:latin typeface="Carlito"/>
                <a:cs typeface="Carlito"/>
              </a:rPr>
              <a:t>2 </a:t>
            </a:r>
            <a:r>
              <a:rPr sz="2400" spc="-5" dirty="0">
                <a:latin typeface="Carlito"/>
                <a:cs typeface="Carlito"/>
              </a:rPr>
              <a:t>with </a:t>
            </a:r>
            <a:r>
              <a:rPr sz="2400" dirty="0">
                <a:latin typeface="Carlito"/>
                <a:cs typeface="Carlito"/>
              </a:rPr>
              <a:t>a</a:t>
            </a:r>
            <a:r>
              <a:rPr sz="2400" spc="-245" dirty="0">
                <a:latin typeface="Carlito"/>
                <a:cs typeface="Carlito"/>
              </a:rPr>
              <a:t> </a:t>
            </a:r>
            <a:r>
              <a:rPr sz="2400" spc="-15" dirty="0">
                <a:latin typeface="Carlito"/>
                <a:cs typeface="Carlito"/>
              </a:rPr>
              <a:t>thermistor.</a:t>
            </a:r>
            <a:endParaRPr sz="2400">
              <a:latin typeface="Carlito"/>
              <a:cs typeface="Carlito"/>
            </a:endParaRPr>
          </a:p>
          <a:p>
            <a:pPr>
              <a:lnSpc>
                <a:spcPct val="100000"/>
              </a:lnSpc>
              <a:spcBef>
                <a:spcPts val="45"/>
              </a:spcBef>
              <a:buFont typeface="Arial"/>
              <a:buChar char="•"/>
            </a:pPr>
            <a:endParaRPr sz="2350">
              <a:latin typeface="Carlito"/>
              <a:cs typeface="Carlito"/>
            </a:endParaRPr>
          </a:p>
          <a:p>
            <a:pPr marL="50800">
              <a:lnSpc>
                <a:spcPts val="2870"/>
              </a:lnSpc>
            </a:pPr>
            <a:r>
              <a:rPr sz="2400" b="1" spc="-5" dirty="0">
                <a:latin typeface="Carlito"/>
                <a:cs typeface="Carlito"/>
              </a:rPr>
              <a:t>Disadvantages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5" dirty="0">
                <a:latin typeface="Carlito"/>
                <a:cs typeface="Carlito"/>
              </a:rPr>
              <a:t>cannot </a:t>
            </a:r>
            <a:r>
              <a:rPr sz="2400" spc="-10" dirty="0">
                <a:latin typeface="Carlito"/>
                <a:cs typeface="Carlito"/>
              </a:rPr>
              <a:t>generate </a:t>
            </a:r>
            <a:r>
              <a:rPr sz="2400" spc="-15" dirty="0">
                <a:latin typeface="Carlito"/>
                <a:cs typeface="Carlito"/>
              </a:rPr>
              <a:t>very </a:t>
            </a:r>
            <a:r>
              <a:rPr sz="2400" spc="-5" dirty="0">
                <a:latin typeface="Carlito"/>
                <a:cs typeface="Carlito"/>
              </a:rPr>
              <a:t>high</a:t>
            </a:r>
            <a:r>
              <a:rPr sz="2400" spc="-150" dirty="0">
                <a:latin typeface="Carlito"/>
                <a:cs typeface="Carlito"/>
              </a:rPr>
              <a:t> </a:t>
            </a:r>
            <a:r>
              <a:rPr sz="2400" spc="5" dirty="0">
                <a:latin typeface="Carlito"/>
                <a:cs typeface="Carlito"/>
              </a:rPr>
              <a:t>frequencies.</a:t>
            </a:r>
            <a:endParaRPr sz="2400">
              <a:latin typeface="Carlito"/>
              <a:cs typeface="Carlito"/>
            </a:endParaRPr>
          </a:p>
          <a:p>
            <a:pPr marL="393700" indent="-343535">
              <a:lnSpc>
                <a:spcPts val="2570"/>
              </a:lnSpc>
              <a:spcBef>
                <a:spcPts val="45"/>
              </a:spcBef>
              <a:buFont typeface="Arial"/>
              <a:buChar char="•"/>
              <a:tabLst>
                <a:tab pos="393700" algn="l"/>
                <a:tab pos="394335" algn="l"/>
              </a:tabLst>
            </a:pPr>
            <a:r>
              <a:rPr sz="2400" spc="-15" dirty="0">
                <a:latin typeface="Carlito"/>
                <a:cs typeface="Carlito"/>
              </a:rPr>
              <a:t>Two </a:t>
            </a:r>
            <a:r>
              <a:rPr sz="2400" spc="-20" dirty="0">
                <a:latin typeface="Carlito"/>
                <a:cs typeface="Carlito"/>
              </a:rPr>
              <a:t>transistors </a:t>
            </a:r>
            <a:r>
              <a:rPr sz="2400" spc="-10" dirty="0">
                <a:latin typeface="Carlito"/>
                <a:cs typeface="Carlito"/>
              </a:rPr>
              <a:t>and </a:t>
            </a:r>
            <a:r>
              <a:rPr sz="2400" dirty="0">
                <a:latin typeface="Carlito"/>
                <a:cs typeface="Carlito"/>
              </a:rPr>
              <a:t>number of </a:t>
            </a:r>
            <a:r>
              <a:rPr sz="2400" spc="-5" dirty="0">
                <a:latin typeface="Carlito"/>
                <a:cs typeface="Carlito"/>
              </a:rPr>
              <a:t>components </a:t>
            </a:r>
            <a:r>
              <a:rPr sz="2400" spc="-15" dirty="0">
                <a:latin typeface="Carlito"/>
                <a:cs typeface="Carlito"/>
              </a:rPr>
              <a:t>are required</a:t>
            </a:r>
            <a:r>
              <a:rPr sz="2400" spc="240" dirty="0">
                <a:latin typeface="Carlito"/>
                <a:cs typeface="Carlito"/>
              </a:rPr>
              <a:t> </a:t>
            </a:r>
            <a:r>
              <a:rPr sz="2400" spc="-20" dirty="0">
                <a:latin typeface="Carlito"/>
                <a:cs typeface="Carlito"/>
              </a:rPr>
              <a:t>for</a:t>
            </a:r>
            <a:endParaRPr sz="2400">
              <a:latin typeface="Carlito"/>
              <a:cs typeface="Carlito"/>
            </a:endParaRPr>
          </a:p>
          <a:p>
            <a:pPr marL="393700">
              <a:lnSpc>
                <a:spcPts val="2570"/>
              </a:lnSpc>
            </a:pPr>
            <a:r>
              <a:rPr sz="2400" spc="5" dirty="0">
                <a:latin typeface="Carlito"/>
                <a:cs typeface="Carlito"/>
              </a:rPr>
              <a:t>the </a:t>
            </a:r>
            <a:r>
              <a:rPr sz="2400" dirty="0">
                <a:latin typeface="Carlito"/>
                <a:cs typeface="Carlito"/>
              </a:rPr>
              <a:t>circuit</a:t>
            </a:r>
            <a:r>
              <a:rPr sz="2400" spc="-80" dirty="0">
                <a:latin typeface="Carlito"/>
                <a:cs typeface="Carlito"/>
              </a:rPr>
              <a:t> </a:t>
            </a:r>
            <a:r>
              <a:rPr sz="2400" spc="10" dirty="0">
                <a:latin typeface="Carlito"/>
                <a:cs typeface="Carlito"/>
              </a:rPr>
              <a:t>construction.</a:t>
            </a:r>
            <a:endParaRPr sz="2400">
              <a:latin typeface="Carlito"/>
              <a:cs typeface="Carli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45999"/>
            <a:ext cx="7848599" cy="647613"/>
          </a:xfrm>
          <a:prstGeom prst="rect">
            <a:avLst/>
          </a:prstGeom>
        </p:spPr>
        <p:txBody>
          <a:bodyPr vert="horz" wrap="square" lIns="0" tIns="16510" rIns="0" bIns="0" rtlCol="0">
            <a:spAutoFit/>
          </a:bodyPr>
          <a:lstStyle/>
          <a:p>
            <a:pPr marL="12700">
              <a:lnSpc>
                <a:spcPct val="100000"/>
              </a:lnSpc>
              <a:spcBef>
                <a:spcPts val="130"/>
              </a:spcBef>
            </a:pPr>
            <a:r>
              <a:rPr spc="-20" dirty="0"/>
              <a:t>Crystal</a:t>
            </a:r>
            <a:r>
              <a:rPr spc="70" dirty="0"/>
              <a:t> </a:t>
            </a:r>
            <a:r>
              <a:rPr spc="-15" dirty="0"/>
              <a:t>Oscillators</a:t>
            </a:r>
          </a:p>
        </p:txBody>
      </p:sp>
      <p:sp>
        <p:nvSpPr>
          <p:cNvPr id="3" name="object 3"/>
          <p:cNvSpPr txBox="1"/>
          <p:nvPr/>
        </p:nvSpPr>
        <p:spPr>
          <a:xfrm>
            <a:off x="152400" y="1068387"/>
            <a:ext cx="8839200" cy="5057795"/>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a:buChar char="•"/>
              <a:tabLst>
                <a:tab pos="356235" algn="l"/>
              </a:tabLst>
            </a:pPr>
            <a:r>
              <a:rPr sz="2400" spc="10" dirty="0">
                <a:latin typeface="Carlito"/>
                <a:cs typeface="Carlito"/>
              </a:rPr>
              <a:t>The </a:t>
            </a:r>
            <a:r>
              <a:rPr sz="2400" spc="-5" dirty="0">
                <a:latin typeface="Carlito"/>
                <a:cs typeface="Carlito"/>
              </a:rPr>
              <a:t>principle </a:t>
            </a:r>
            <a:r>
              <a:rPr sz="2400" dirty="0">
                <a:latin typeface="Carlito"/>
                <a:cs typeface="Carlito"/>
              </a:rPr>
              <a:t>of </a:t>
            </a:r>
            <a:r>
              <a:rPr sz="2400" spc="-10" dirty="0">
                <a:latin typeface="Carlito"/>
                <a:cs typeface="Carlito"/>
              </a:rPr>
              <a:t>crystal oscillators </a:t>
            </a:r>
            <a:r>
              <a:rPr sz="2400" spc="-5" dirty="0">
                <a:latin typeface="Carlito"/>
                <a:cs typeface="Carlito"/>
              </a:rPr>
              <a:t>depends </a:t>
            </a:r>
            <a:r>
              <a:rPr sz="2400" spc="5" dirty="0">
                <a:latin typeface="Carlito"/>
                <a:cs typeface="Carlito"/>
              </a:rPr>
              <a:t>upon the </a:t>
            </a:r>
            <a:r>
              <a:rPr sz="2400" b="1" spc="-30" dirty="0">
                <a:latin typeface="Carlito"/>
                <a:cs typeface="Carlito"/>
              </a:rPr>
              <a:t>Piezo  </a:t>
            </a:r>
            <a:r>
              <a:rPr sz="2400" b="1" spc="-10" dirty="0">
                <a:latin typeface="Carlito"/>
                <a:cs typeface="Carlito"/>
              </a:rPr>
              <a:t>electric </a:t>
            </a:r>
            <a:r>
              <a:rPr sz="2400" b="1" spc="-15" dirty="0">
                <a:latin typeface="Carlito"/>
                <a:cs typeface="Carlito"/>
              </a:rPr>
              <a:t>effect</a:t>
            </a:r>
            <a:r>
              <a:rPr sz="2400" spc="-15" dirty="0">
                <a:latin typeface="Carlito"/>
                <a:cs typeface="Carlito"/>
              </a:rPr>
              <a:t>. </a:t>
            </a:r>
            <a:r>
              <a:rPr sz="2400" spc="10" dirty="0">
                <a:latin typeface="Carlito"/>
                <a:cs typeface="Carlito"/>
              </a:rPr>
              <a:t>The </a:t>
            </a:r>
            <a:r>
              <a:rPr sz="2400" spc="-15" dirty="0">
                <a:latin typeface="Carlito"/>
                <a:cs typeface="Carlito"/>
              </a:rPr>
              <a:t>natural </a:t>
            </a:r>
            <a:r>
              <a:rPr sz="2400" dirty="0">
                <a:latin typeface="Carlito"/>
                <a:cs typeface="Carlito"/>
              </a:rPr>
              <a:t>shape of a crystal </a:t>
            </a:r>
            <a:r>
              <a:rPr sz="2400" spc="-15" dirty="0">
                <a:latin typeface="Carlito"/>
                <a:cs typeface="Carlito"/>
              </a:rPr>
              <a:t>is hexagonal.  </a:t>
            </a:r>
            <a:r>
              <a:rPr sz="2400" spc="-10" dirty="0">
                <a:latin typeface="Carlito"/>
                <a:cs typeface="Carlito"/>
              </a:rPr>
              <a:t>When </a:t>
            </a:r>
            <a:r>
              <a:rPr sz="2400" dirty="0">
                <a:latin typeface="Carlito"/>
                <a:cs typeface="Carlito"/>
              </a:rPr>
              <a:t>a crystal </a:t>
            </a:r>
            <a:r>
              <a:rPr sz="2400" spc="-15" dirty="0">
                <a:latin typeface="Carlito"/>
                <a:cs typeface="Carlito"/>
              </a:rPr>
              <a:t>wafer is </a:t>
            </a:r>
            <a:r>
              <a:rPr sz="2400" spc="10" dirty="0">
                <a:latin typeface="Carlito"/>
                <a:cs typeface="Carlito"/>
              </a:rPr>
              <a:t>cur </a:t>
            </a:r>
            <a:r>
              <a:rPr sz="2400" dirty="0">
                <a:latin typeface="Carlito"/>
                <a:cs typeface="Carlito"/>
              </a:rPr>
              <a:t>perpendicular </a:t>
            </a:r>
            <a:r>
              <a:rPr sz="2400" spc="10" dirty="0">
                <a:latin typeface="Carlito"/>
                <a:cs typeface="Carlito"/>
              </a:rPr>
              <a:t>to </a:t>
            </a:r>
            <a:r>
              <a:rPr sz="2400" spc="-10" dirty="0">
                <a:latin typeface="Carlito"/>
                <a:cs typeface="Carlito"/>
              </a:rPr>
              <a:t>X-axis, </a:t>
            </a:r>
            <a:r>
              <a:rPr sz="2400" spc="-15" dirty="0">
                <a:latin typeface="Carlito"/>
                <a:cs typeface="Carlito"/>
              </a:rPr>
              <a:t>it is </a:t>
            </a:r>
            <a:r>
              <a:rPr sz="2400" spc="-10" dirty="0">
                <a:latin typeface="Carlito"/>
                <a:cs typeface="Carlito"/>
              </a:rPr>
              <a:t>called  </a:t>
            </a:r>
            <a:r>
              <a:rPr sz="2400" spc="-15" dirty="0">
                <a:latin typeface="Carlito"/>
                <a:cs typeface="Carlito"/>
              </a:rPr>
              <a:t>as </a:t>
            </a:r>
            <a:r>
              <a:rPr sz="2400" spc="15" dirty="0">
                <a:latin typeface="Carlito"/>
                <a:cs typeface="Carlito"/>
              </a:rPr>
              <a:t>X-cut </a:t>
            </a:r>
            <a:r>
              <a:rPr sz="2400" spc="-5" dirty="0">
                <a:latin typeface="Carlito"/>
                <a:cs typeface="Carlito"/>
              </a:rPr>
              <a:t>and </a:t>
            </a:r>
            <a:r>
              <a:rPr sz="2400" spc="5" dirty="0">
                <a:latin typeface="Carlito"/>
                <a:cs typeface="Carlito"/>
              </a:rPr>
              <a:t>when </a:t>
            </a:r>
            <a:r>
              <a:rPr sz="2400" spc="-15" dirty="0">
                <a:latin typeface="Carlito"/>
                <a:cs typeface="Carlito"/>
              </a:rPr>
              <a:t>it is </a:t>
            </a:r>
            <a:r>
              <a:rPr sz="2400" spc="10" dirty="0">
                <a:latin typeface="Carlito"/>
                <a:cs typeface="Carlito"/>
              </a:rPr>
              <a:t>cut </a:t>
            </a:r>
            <a:r>
              <a:rPr sz="2400" spc="-10" dirty="0">
                <a:latin typeface="Carlito"/>
                <a:cs typeface="Carlito"/>
              </a:rPr>
              <a:t>along </a:t>
            </a:r>
            <a:r>
              <a:rPr sz="2400" dirty="0">
                <a:latin typeface="Carlito"/>
                <a:cs typeface="Carlito"/>
              </a:rPr>
              <a:t>Y-axis, </a:t>
            </a:r>
            <a:r>
              <a:rPr sz="2400" spc="-15" dirty="0">
                <a:latin typeface="Carlito"/>
                <a:cs typeface="Carlito"/>
              </a:rPr>
              <a:t>it is </a:t>
            </a:r>
            <a:r>
              <a:rPr sz="2400" spc="-10" dirty="0">
                <a:latin typeface="Carlito"/>
                <a:cs typeface="Carlito"/>
              </a:rPr>
              <a:t>called </a:t>
            </a:r>
            <a:r>
              <a:rPr sz="2400" spc="-15" dirty="0">
                <a:latin typeface="Carlito"/>
                <a:cs typeface="Carlito"/>
              </a:rPr>
              <a:t>as</a:t>
            </a:r>
            <a:r>
              <a:rPr sz="2400" spc="-20" dirty="0">
                <a:latin typeface="Carlito"/>
                <a:cs typeface="Carlito"/>
              </a:rPr>
              <a:t> </a:t>
            </a:r>
            <a:r>
              <a:rPr sz="2400" spc="15" dirty="0">
                <a:latin typeface="Carlito"/>
                <a:cs typeface="Carlito"/>
              </a:rPr>
              <a:t>Y-cut.</a:t>
            </a:r>
            <a:endParaRPr sz="2400">
              <a:latin typeface="Carlito"/>
              <a:cs typeface="Carlito"/>
            </a:endParaRPr>
          </a:p>
          <a:p>
            <a:pPr marL="355600" indent="-343535" algn="just">
              <a:lnSpc>
                <a:spcPct val="100000"/>
              </a:lnSpc>
              <a:spcBef>
                <a:spcPts val="575"/>
              </a:spcBef>
              <a:buFont typeface="Arial"/>
              <a:buChar char="•"/>
              <a:tabLst>
                <a:tab pos="356235" algn="l"/>
              </a:tabLst>
            </a:pPr>
            <a:r>
              <a:rPr sz="2400" spc="10" dirty="0">
                <a:latin typeface="Carlito"/>
                <a:cs typeface="Carlito"/>
              </a:rPr>
              <a:t>The </a:t>
            </a:r>
            <a:r>
              <a:rPr sz="2400" spc="-15" dirty="0">
                <a:latin typeface="Carlito"/>
                <a:cs typeface="Carlito"/>
              </a:rPr>
              <a:t>crystal </a:t>
            </a:r>
            <a:r>
              <a:rPr sz="2400" spc="10" dirty="0">
                <a:latin typeface="Carlito"/>
                <a:cs typeface="Carlito"/>
              </a:rPr>
              <a:t>used </a:t>
            </a:r>
            <a:r>
              <a:rPr sz="2400" spc="-15" dirty="0">
                <a:latin typeface="Carlito"/>
                <a:cs typeface="Carlito"/>
              </a:rPr>
              <a:t>in crystal oscillator</a:t>
            </a:r>
            <a:r>
              <a:rPr sz="2400" spc="275" dirty="0">
                <a:latin typeface="Carlito"/>
                <a:cs typeface="Carlito"/>
              </a:rPr>
              <a:t> </a:t>
            </a:r>
            <a:r>
              <a:rPr sz="2400" spc="-5" dirty="0">
                <a:latin typeface="Carlito"/>
                <a:cs typeface="Carlito"/>
              </a:rPr>
              <a:t>exhibits </a:t>
            </a:r>
            <a:r>
              <a:rPr sz="2400" dirty="0">
                <a:latin typeface="Carlito"/>
                <a:cs typeface="Carlito"/>
              </a:rPr>
              <a:t>a </a:t>
            </a:r>
            <a:r>
              <a:rPr sz="2400" spc="-10" dirty="0">
                <a:latin typeface="Carlito"/>
                <a:cs typeface="Carlito"/>
              </a:rPr>
              <a:t>property called</a:t>
            </a:r>
            <a:endParaRPr sz="2400">
              <a:latin typeface="Carlito"/>
              <a:cs typeface="Carlito"/>
            </a:endParaRPr>
          </a:p>
          <a:p>
            <a:pPr marL="355600" algn="just">
              <a:lnSpc>
                <a:spcPct val="100000"/>
              </a:lnSpc>
              <a:spcBef>
                <a:spcPts val="50"/>
              </a:spcBef>
            </a:pPr>
            <a:r>
              <a:rPr sz="2400" spc="-15" dirty="0">
                <a:latin typeface="Carlito"/>
                <a:cs typeface="Carlito"/>
              </a:rPr>
              <a:t>as </a:t>
            </a:r>
            <a:r>
              <a:rPr sz="2400" spc="-10" dirty="0">
                <a:latin typeface="Carlito"/>
                <a:cs typeface="Carlito"/>
              </a:rPr>
              <a:t>Piezo </a:t>
            </a:r>
            <a:r>
              <a:rPr sz="2400" dirty="0">
                <a:latin typeface="Carlito"/>
                <a:cs typeface="Carlito"/>
              </a:rPr>
              <a:t>electric</a:t>
            </a:r>
            <a:r>
              <a:rPr sz="2400" spc="-35" dirty="0">
                <a:latin typeface="Carlito"/>
                <a:cs typeface="Carlito"/>
              </a:rPr>
              <a:t> </a:t>
            </a:r>
            <a:r>
              <a:rPr sz="2400" spc="-30" dirty="0">
                <a:latin typeface="Carlito"/>
                <a:cs typeface="Carlito"/>
              </a:rPr>
              <a:t>property.</a:t>
            </a:r>
            <a:endParaRPr sz="2400">
              <a:latin typeface="Carlito"/>
              <a:cs typeface="Carlito"/>
            </a:endParaRPr>
          </a:p>
          <a:p>
            <a:pPr marL="12700">
              <a:lnSpc>
                <a:spcPct val="100000"/>
              </a:lnSpc>
              <a:spcBef>
                <a:spcPts val="575"/>
              </a:spcBef>
            </a:pPr>
            <a:r>
              <a:rPr sz="2400" b="1" spc="-15" dirty="0">
                <a:latin typeface="Carlito"/>
                <a:cs typeface="Carlito"/>
              </a:rPr>
              <a:t>Piezo </a:t>
            </a:r>
            <a:r>
              <a:rPr sz="2400" b="1" spc="-5" dirty="0">
                <a:latin typeface="Carlito"/>
                <a:cs typeface="Carlito"/>
              </a:rPr>
              <a:t>Electric</a:t>
            </a:r>
            <a:r>
              <a:rPr sz="2400" b="1" spc="5" dirty="0">
                <a:latin typeface="Carlito"/>
                <a:cs typeface="Carlito"/>
              </a:rPr>
              <a:t> </a:t>
            </a:r>
            <a:r>
              <a:rPr sz="2400" b="1" spc="-35" dirty="0">
                <a:latin typeface="Carlito"/>
                <a:cs typeface="Carlito"/>
              </a:rPr>
              <a:t>Effect</a:t>
            </a:r>
            <a:endParaRPr sz="2400">
              <a:latin typeface="Carlito"/>
              <a:cs typeface="Carlito"/>
            </a:endParaRPr>
          </a:p>
          <a:p>
            <a:pPr marL="355600" marR="105410" indent="-343535">
              <a:lnSpc>
                <a:spcPct val="100099"/>
              </a:lnSpc>
              <a:spcBef>
                <a:spcPts val="570"/>
              </a:spcBef>
              <a:buFont typeface="Arial"/>
              <a:buChar char="•"/>
              <a:tabLst>
                <a:tab pos="355600" algn="l"/>
                <a:tab pos="356235" algn="l"/>
              </a:tabLst>
            </a:pPr>
            <a:r>
              <a:rPr sz="2400" spc="10" dirty="0">
                <a:latin typeface="Carlito"/>
                <a:cs typeface="Carlito"/>
              </a:rPr>
              <a:t>The </a:t>
            </a:r>
            <a:r>
              <a:rPr sz="2400" spc="-5" dirty="0">
                <a:latin typeface="Carlito"/>
                <a:cs typeface="Carlito"/>
              </a:rPr>
              <a:t>crystal exhibits </a:t>
            </a:r>
            <a:r>
              <a:rPr sz="2400" spc="5" dirty="0">
                <a:latin typeface="Carlito"/>
                <a:cs typeface="Carlito"/>
              </a:rPr>
              <a:t>the </a:t>
            </a:r>
            <a:r>
              <a:rPr sz="2400" spc="-10" dirty="0">
                <a:latin typeface="Carlito"/>
                <a:cs typeface="Carlito"/>
              </a:rPr>
              <a:t>property </a:t>
            </a:r>
            <a:r>
              <a:rPr sz="2400" spc="-5" dirty="0">
                <a:latin typeface="Carlito"/>
                <a:cs typeface="Carlito"/>
              </a:rPr>
              <a:t>that </a:t>
            </a:r>
            <a:r>
              <a:rPr sz="2400" spc="5" dirty="0">
                <a:latin typeface="Carlito"/>
                <a:cs typeface="Carlito"/>
              </a:rPr>
              <a:t>when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10" dirty="0">
                <a:latin typeface="Carlito"/>
                <a:cs typeface="Carlito"/>
              </a:rPr>
              <a:t>applied across </a:t>
            </a:r>
            <a:r>
              <a:rPr sz="2400" dirty="0">
                <a:latin typeface="Carlito"/>
                <a:cs typeface="Carlito"/>
              </a:rPr>
              <a:t>one of </a:t>
            </a:r>
            <a:r>
              <a:rPr sz="2400" spc="5" dirty="0">
                <a:latin typeface="Carlito"/>
                <a:cs typeface="Carlito"/>
              </a:rPr>
              <a:t>the </a:t>
            </a:r>
            <a:r>
              <a:rPr sz="2400" spc="-10"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5" dirty="0">
                <a:latin typeface="Carlito"/>
                <a:cs typeface="Carlito"/>
              </a:rPr>
              <a:t>developed </a:t>
            </a:r>
            <a:r>
              <a:rPr sz="2400" spc="-10" dirty="0">
                <a:latin typeface="Carlito"/>
                <a:cs typeface="Carlito"/>
              </a:rPr>
              <a:t>across </a:t>
            </a:r>
            <a:r>
              <a:rPr sz="2400" spc="5" dirty="0">
                <a:latin typeface="Carlito"/>
                <a:cs typeface="Carlito"/>
              </a:rPr>
              <a:t>the opposite </a:t>
            </a:r>
            <a:r>
              <a:rPr sz="2400" spc="-15"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spc="-35" dirty="0">
                <a:latin typeface="Carlito"/>
                <a:cs typeface="Carlito"/>
              </a:rPr>
              <a:t>Conversely, </a:t>
            </a:r>
            <a:r>
              <a:rPr sz="2400" spc="5" dirty="0">
                <a:latin typeface="Carlito"/>
                <a:cs typeface="Carlito"/>
              </a:rPr>
              <a:t>when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10" dirty="0">
                <a:latin typeface="Carlito"/>
                <a:cs typeface="Carlito"/>
              </a:rPr>
              <a:t>applied  across </a:t>
            </a:r>
            <a:r>
              <a:rPr sz="2400" spc="5" dirty="0">
                <a:latin typeface="Carlito"/>
                <a:cs typeface="Carlito"/>
              </a:rPr>
              <a:t>one </a:t>
            </a:r>
            <a:r>
              <a:rPr sz="2400" dirty="0">
                <a:latin typeface="Carlito"/>
                <a:cs typeface="Carlito"/>
              </a:rPr>
              <a:t>of </a:t>
            </a:r>
            <a:r>
              <a:rPr sz="2400" spc="5" dirty="0">
                <a:latin typeface="Carlito"/>
                <a:cs typeface="Carlito"/>
              </a:rPr>
              <a:t>the </a:t>
            </a:r>
            <a:r>
              <a:rPr sz="2400" spc="-5" dirty="0">
                <a:latin typeface="Carlito"/>
                <a:cs typeface="Carlito"/>
              </a:rPr>
              <a:t>faces,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5" dirty="0">
                <a:latin typeface="Carlito"/>
                <a:cs typeface="Carlito"/>
              </a:rPr>
              <a:t>produced</a:t>
            </a:r>
            <a:r>
              <a:rPr sz="2400" spc="-365" dirty="0">
                <a:latin typeface="Carlito"/>
                <a:cs typeface="Carlito"/>
              </a:rPr>
              <a:t> </a:t>
            </a:r>
            <a:r>
              <a:rPr sz="2400" spc="-10" dirty="0">
                <a:latin typeface="Carlito"/>
                <a:cs typeface="Carlito"/>
              </a:rPr>
              <a:t>along  </a:t>
            </a:r>
            <a:r>
              <a:rPr sz="2400" spc="5" dirty="0">
                <a:latin typeface="Carlito"/>
                <a:cs typeface="Carlito"/>
              </a:rPr>
              <a:t>the other</a:t>
            </a:r>
            <a:r>
              <a:rPr sz="2400" spc="-130" dirty="0">
                <a:latin typeface="Carlito"/>
                <a:cs typeface="Carlito"/>
              </a:rPr>
              <a:t> </a:t>
            </a:r>
            <a:r>
              <a:rPr sz="2400" spc="-5" dirty="0">
                <a:latin typeface="Carlito"/>
                <a:cs typeface="Carlito"/>
              </a:rPr>
              <a:t>faces.</a:t>
            </a:r>
            <a:endParaRPr sz="2400">
              <a:latin typeface="Carlito"/>
              <a:cs typeface="Carlito"/>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62000"/>
            <a:ext cx="8305799" cy="647613"/>
          </a:xfrm>
          <a:prstGeom prst="rect">
            <a:avLst/>
          </a:prstGeom>
        </p:spPr>
        <p:txBody>
          <a:bodyPr vert="horz" wrap="square" lIns="0" tIns="16510" rIns="0" bIns="0" rtlCol="0">
            <a:spAutoFit/>
          </a:bodyPr>
          <a:lstStyle/>
          <a:p>
            <a:pPr marL="12700">
              <a:lnSpc>
                <a:spcPct val="100000"/>
              </a:lnSpc>
              <a:spcBef>
                <a:spcPts val="130"/>
              </a:spcBef>
            </a:pPr>
            <a:r>
              <a:rPr spc="-20" dirty="0"/>
              <a:t>Crystal </a:t>
            </a:r>
            <a:r>
              <a:rPr spc="-10" dirty="0"/>
              <a:t>Oscillator</a:t>
            </a:r>
            <a:r>
              <a:rPr spc="260" dirty="0"/>
              <a:t> </a:t>
            </a:r>
            <a:r>
              <a:rPr spc="-20" dirty="0"/>
              <a:t>Circuit</a:t>
            </a:r>
          </a:p>
        </p:txBody>
      </p:sp>
      <p:sp>
        <p:nvSpPr>
          <p:cNvPr id="3" name="object 3"/>
          <p:cNvSpPr txBox="1"/>
          <p:nvPr/>
        </p:nvSpPr>
        <p:spPr>
          <a:xfrm>
            <a:off x="304800" y="1645348"/>
            <a:ext cx="8610599" cy="2235227"/>
          </a:xfrm>
          <a:prstGeom prst="rect">
            <a:avLst/>
          </a:prstGeom>
        </p:spPr>
        <p:txBody>
          <a:bodyPr vert="horz" wrap="square" lIns="0" tIns="11430" rIns="0" bIns="0" rtlCol="0">
            <a:spAutoFit/>
          </a:bodyPr>
          <a:lstStyle/>
          <a:p>
            <a:pPr marL="355600" marR="120650" indent="-343535">
              <a:lnSpc>
                <a:spcPct val="100400"/>
              </a:lnSpc>
              <a:spcBef>
                <a:spcPts val="90"/>
              </a:spcBef>
              <a:buFont typeface="Arial"/>
              <a:buChar char="•"/>
              <a:tabLst>
                <a:tab pos="355600" algn="l"/>
                <a:tab pos="356235" algn="l"/>
              </a:tabLst>
            </a:pPr>
            <a:r>
              <a:rPr sz="2400" dirty="0">
                <a:latin typeface="Carlito"/>
                <a:cs typeface="Carlito"/>
              </a:rPr>
              <a:t>A</a:t>
            </a:r>
            <a:r>
              <a:rPr sz="2400" spc="10" dirty="0">
                <a:latin typeface="Carlito"/>
                <a:cs typeface="Carlito"/>
              </a:rPr>
              <a:t> </a:t>
            </a:r>
            <a:r>
              <a:rPr sz="2400" spc="-5" dirty="0">
                <a:latin typeface="Carlito"/>
                <a:cs typeface="Carlito"/>
              </a:rPr>
              <a:t>crystal</a:t>
            </a:r>
            <a:r>
              <a:rPr sz="2400" spc="-120" dirty="0">
                <a:latin typeface="Carlito"/>
                <a:cs typeface="Carlito"/>
              </a:rPr>
              <a:t> </a:t>
            </a:r>
            <a:r>
              <a:rPr sz="2400" spc="-5" dirty="0">
                <a:latin typeface="Carlito"/>
                <a:cs typeface="Carlito"/>
              </a:rPr>
              <a:t>oscillator</a:t>
            </a:r>
            <a:r>
              <a:rPr sz="2400" spc="-110" dirty="0">
                <a:latin typeface="Carlito"/>
                <a:cs typeface="Carlito"/>
              </a:rPr>
              <a:t> </a:t>
            </a:r>
            <a:r>
              <a:rPr sz="2400" dirty="0">
                <a:latin typeface="Carlito"/>
                <a:cs typeface="Carlito"/>
              </a:rPr>
              <a:t>circuit</a:t>
            </a:r>
            <a:r>
              <a:rPr sz="2400" spc="-80" dirty="0">
                <a:latin typeface="Carlito"/>
                <a:cs typeface="Carlito"/>
              </a:rPr>
              <a:t> </a:t>
            </a:r>
            <a:r>
              <a:rPr sz="2400" dirty="0">
                <a:latin typeface="Carlito"/>
                <a:cs typeface="Carlito"/>
              </a:rPr>
              <a:t>can</a:t>
            </a:r>
            <a:r>
              <a:rPr sz="2400" spc="-10" dirty="0">
                <a:latin typeface="Carlito"/>
                <a:cs typeface="Carlito"/>
              </a:rPr>
              <a:t> </a:t>
            </a:r>
            <a:r>
              <a:rPr sz="2400" spc="5" dirty="0">
                <a:latin typeface="Carlito"/>
                <a:cs typeface="Carlito"/>
              </a:rPr>
              <a:t>be</a:t>
            </a:r>
            <a:r>
              <a:rPr sz="2400" spc="-15" dirty="0">
                <a:latin typeface="Carlito"/>
                <a:cs typeface="Carlito"/>
              </a:rPr>
              <a:t> </a:t>
            </a:r>
            <a:r>
              <a:rPr sz="2400" spc="5" dirty="0">
                <a:latin typeface="Carlito"/>
                <a:cs typeface="Carlito"/>
              </a:rPr>
              <a:t>constructed</a:t>
            </a:r>
            <a:r>
              <a:rPr sz="2400" spc="-229" dirty="0">
                <a:latin typeface="Carlito"/>
                <a:cs typeface="Carlito"/>
              </a:rPr>
              <a:t> </a:t>
            </a:r>
            <a:r>
              <a:rPr sz="2400" spc="-15" dirty="0">
                <a:latin typeface="Carlito"/>
                <a:cs typeface="Carlito"/>
              </a:rPr>
              <a:t>in</a:t>
            </a:r>
            <a:r>
              <a:rPr sz="2400" spc="65" dirty="0">
                <a:latin typeface="Carlito"/>
                <a:cs typeface="Carlito"/>
              </a:rPr>
              <a:t> </a:t>
            </a:r>
            <a:r>
              <a:rPr sz="2400" dirty="0">
                <a:latin typeface="Carlito"/>
                <a:cs typeface="Carlito"/>
              </a:rPr>
              <a:t>a</a:t>
            </a:r>
            <a:r>
              <a:rPr sz="2400" spc="-45" dirty="0">
                <a:latin typeface="Carlito"/>
                <a:cs typeface="Carlito"/>
              </a:rPr>
              <a:t> </a:t>
            </a:r>
            <a:r>
              <a:rPr sz="2400" spc="10" dirty="0">
                <a:latin typeface="Carlito"/>
                <a:cs typeface="Carlito"/>
              </a:rPr>
              <a:t>number</a:t>
            </a:r>
            <a:r>
              <a:rPr sz="2400" spc="-25" dirty="0">
                <a:latin typeface="Carlito"/>
                <a:cs typeface="Carlito"/>
              </a:rPr>
              <a:t> </a:t>
            </a:r>
            <a:r>
              <a:rPr sz="2400" dirty="0">
                <a:latin typeface="Carlito"/>
                <a:cs typeface="Carlito"/>
              </a:rPr>
              <a:t>of  </a:t>
            </a:r>
            <a:r>
              <a:rPr sz="2400" spc="-35" dirty="0">
                <a:latin typeface="Carlito"/>
                <a:cs typeface="Carlito"/>
              </a:rPr>
              <a:t>ways </a:t>
            </a:r>
            <a:r>
              <a:rPr sz="2400" spc="-25" dirty="0">
                <a:latin typeface="Carlito"/>
                <a:cs typeface="Carlito"/>
              </a:rPr>
              <a:t>like </a:t>
            </a:r>
            <a:r>
              <a:rPr sz="2400" dirty="0">
                <a:latin typeface="Carlito"/>
                <a:cs typeface="Carlito"/>
              </a:rPr>
              <a:t>a </a:t>
            </a:r>
            <a:r>
              <a:rPr sz="2400" spc="-10" dirty="0">
                <a:latin typeface="Carlito"/>
                <a:cs typeface="Carlito"/>
              </a:rPr>
              <a:t>Crystal controlled </a:t>
            </a:r>
            <a:r>
              <a:rPr sz="2400" spc="5" dirty="0">
                <a:latin typeface="Carlito"/>
                <a:cs typeface="Carlito"/>
              </a:rPr>
              <a:t>tuned </a:t>
            </a:r>
            <a:r>
              <a:rPr sz="2400" dirty="0">
                <a:latin typeface="Carlito"/>
                <a:cs typeface="Carlito"/>
              </a:rPr>
              <a:t>collector </a:t>
            </a:r>
            <a:r>
              <a:rPr sz="2400" spc="-25" dirty="0">
                <a:latin typeface="Carlito"/>
                <a:cs typeface="Carlito"/>
              </a:rPr>
              <a:t>oscillator, </a:t>
            </a:r>
            <a:r>
              <a:rPr sz="2400" dirty="0">
                <a:latin typeface="Carlito"/>
                <a:cs typeface="Carlito"/>
              </a:rPr>
              <a:t>a  </a:t>
            </a:r>
            <a:r>
              <a:rPr sz="2400" spc="-5" dirty="0">
                <a:latin typeface="Carlito"/>
                <a:cs typeface="Carlito"/>
              </a:rPr>
              <a:t>Colpitts crystal </a:t>
            </a:r>
            <a:r>
              <a:rPr sz="2400" spc="-25" dirty="0">
                <a:latin typeface="Carlito"/>
                <a:cs typeface="Carlito"/>
              </a:rPr>
              <a:t>oscillator, </a:t>
            </a:r>
            <a:r>
              <a:rPr sz="2400" dirty="0">
                <a:latin typeface="Carlito"/>
                <a:cs typeface="Carlito"/>
              </a:rPr>
              <a:t>a </a:t>
            </a:r>
            <a:r>
              <a:rPr sz="2400" spc="-20" dirty="0">
                <a:latin typeface="Carlito"/>
                <a:cs typeface="Carlito"/>
              </a:rPr>
              <a:t>Clap </a:t>
            </a:r>
            <a:r>
              <a:rPr sz="2400" spc="-5" dirty="0">
                <a:latin typeface="Carlito"/>
                <a:cs typeface="Carlito"/>
              </a:rPr>
              <a:t>crystal oscillator </a:t>
            </a:r>
            <a:r>
              <a:rPr sz="2400" spc="10" dirty="0">
                <a:latin typeface="Carlito"/>
                <a:cs typeface="Carlito"/>
              </a:rPr>
              <a:t>etc.</a:t>
            </a:r>
            <a:r>
              <a:rPr sz="2400" spc="-409" dirty="0">
                <a:latin typeface="Carlito"/>
                <a:cs typeface="Carlito"/>
              </a:rPr>
              <a:t> </a:t>
            </a:r>
            <a:r>
              <a:rPr sz="2400" spc="-10" dirty="0">
                <a:latin typeface="Carlito"/>
                <a:cs typeface="Carlito"/>
              </a:rPr>
              <a:t>But</a:t>
            </a:r>
            <a:endParaRPr sz="2400">
              <a:latin typeface="Carlito"/>
              <a:cs typeface="Carlito"/>
            </a:endParaRPr>
          </a:p>
          <a:p>
            <a:pPr marL="355600">
              <a:lnSpc>
                <a:spcPts val="2850"/>
              </a:lnSpc>
            </a:pPr>
            <a:r>
              <a:rPr sz="2400" spc="5" dirty="0">
                <a:latin typeface="Carlito"/>
                <a:cs typeface="Carlito"/>
              </a:rPr>
              <a:t>the </a:t>
            </a:r>
            <a:r>
              <a:rPr sz="2400" b="1" spc="-15" dirty="0">
                <a:latin typeface="Carlito"/>
                <a:cs typeface="Carlito"/>
              </a:rPr>
              <a:t>transistor pierce </a:t>
            </a:r>
            <a:r>
              <a:rPr sz="2400" b="1" spc="-10" dirty="0">
                <a:latin typeface="Carlito"/>
                <a:cs typeface="Carlito"/>
              </a:rPr>
              <a:t>crystal </a:t>
            </a:r>
            <a:r>
              <a:rPr sz="2400" b="1" spc="-5" dirty="0">
                <a:latin typeface="Carlito"/>
                <a:cs typeface="Carlito"/>
              </a:rPr>
              <a:t>oscillator </a:t>
            </a:r>
            <a:r>
              <a:rPr sz="2400" spc="-15" dirty="0">
                <a:latin typeface="Carlito"/>
                <a:cs typeface="Carlito"/>
              </a:rPr>
              <a:t>is </a:t>
            </a:r>
            <a:r>
              <a:rPr sz="2400" spc="10" dirty="0">
                <a:latin typeface="Carlito"/>
                <a:cs typeface="Carlito"/>
              </a:rPr>
              <a:t>the </a:t>
            </a:r>
            <a:r>
              <a:rPr sz="2400" spc="15">
                <a:latin typeface="Carlito"/>
                <a:cs typeface="Carlito"/>
              </a:rPr>
              <a:t>most</a:t>
            </a:r>
            <a:r>
              <a:rPr sz="2400" spc="-80">
                <a:latin typeface="Carlito"/>
                <a:cs typeface="Carlito"/>
              </a:rPr>
              <a:t> </a:t>
            </a:r>
            <a:r>
              <a:rPr sz="2400" spc="10" smtClean="0">
                <a:latin typeface="Carlito"/>
                <a:cs typeface="Carlito"/>
              </a:rPr>
              <a:t>commonly</a:t>
            </a:r>
            <a:r>
              <a:rPr lang="en-US" sz="2400" spc="10" dirty="0" smtClean="0">
                <a:latin typeface="Carlito"/>
                <a:cs typeface="Carlito"/>
              </a:rPr>
              <a:t> </a:t>
            </a:r>
            <a:r>
              <a:rPr sz="2400" spc="10" smtClean="0">
                <a:latin typeface="Carlito"/>
                <a:cs typeface="Carlito"/>
              </a:rPr>
              <a:t>used </a:t>
            </a:r>
            <a:r>
              <a:rPr sz="2400" dirty="0">
                <a:latin typeface="Carlito"/>
                <a:cs typeface="Carlito"/>
              </a:rPr>
              <a:t>one. This </a:t>
            </a:r>
            <a:r>
              <a:rPr sz="2400" spc="-15" dirty="0">
                <a:latin typeface="Carlito"/>
                <a:cs typeface="Carlito"/>
              </a:rPr>
              <a:t>is </a:t>
            </a:r>
            <a:r>
              <a:rPr sz="2400" spc="5" dirty="0">
                <a:latin typeface="Carlito"/>
                <a:cs typeface="Carlito"/>
              </a:rPr>
              <a:t>the </a:t>
            </a:r>
            <a:r>
              <a:rPr sz="2400" dirty="0">
                <a:latin typeface="Carlito"/>
                <a:cs typeface="Carlito"/>
              </a:rPr>
              <a:t>circuit which </a:t>
            </a:r>
            <a:r>
              <a:rPr sz="2400" spc="-15" dirty="0">
                <a:latin typeface="Carlito"/>
                <a:cs typeface="Carlito"/>
              </a:rPr>
              <a:t>is </a:t>
            </a:r>
            <a:r>
              <a:rPr sz="2400" spc="-10" dirty="0">
                <a:latin typeface="Carlito"/>
                <a:cs typeface="Carlito"/>
              </a:rPr>
              <a:t>normally </a:t>
            </a:r>
            <a:r>
              <a:rPr sz="2400" spc="-15" dirty="0">
                <a:latin typeface="Carlito"/>
                <a:cs typeface="Carlito"/>
              </a:rPr>
              <a:t>referred as</a:t>
            </a:r>
            <a:r>
              <a:rPr sz="2400" spc="-210" dirty="0">
                <a:latin typeface="Carlito"/>
                <a:cs typeface="Carlito"/>
              </a:rPr>
              <a:t> </a:t>
            </a:r>
            <a:r>
              <a:rPr sz="2400" dirty="0">
                <a:latin typeface="Carlito"/>
                <a:cs typeface="Carlito"/>
              </a:rPr>
              <a:t>a  </a:t>
            </a:r>
            <a:r>
              <a:rPr sz="2400" spc="-5" dirty="0">
                <a:latin typeface="Carlito"/>
                <a:cs typeface="Carlito"/>
              </a:rPr>
              <a:t>crystal oscillator</a:t>
            </a:r>
            <a:r>
              <a:rPr sz="2400" spc="-15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8839200" cy="632224"/>
          </a:xfrm>
          <a:prstGeom prst="rect">
            <a:avLst/>
          </a:prstGeom>
        </p:spPr>
        <p:txBody>
          <a:bodyPr vert="horz" wrap="square" lIns="0" tIns="16510" rIns="0" bIns="0" rtlCol="0">
            <a:spAutoFit/>
          </a:bodyPr>
          <a:lstStyle/>
          <a:p>
            <a:pPr marL="12700">
              <a:lnSpc>
                <a:spcPct val="100000"/>
              </a:lnSpc>
              <a:spcBef>
                <a:spcPts val="130"/>
              </a:spcBef>
            </a:pPr>
            <a:r>
              <a:rPr sz="4000" spc="10" dirty="0"/>
              <a:t>circuit </a:t>
            </a:r>
            <a:r>
              <a:rPr sz="4000" spc="5" dirty="0"/>
              <a:t>diagram </a:t>
            </a:r>
            <a:r>
              <a:rPr sz="4000" spc="-20" dirty="0"/>
              <a:t>crystal</a:t>
            </a:r>
            <a:r>
              <a:rPr sz="4000" spc="-280" dirty="0"/>
              <a:t> </a:t>
            </a:r>
            <a:r>
              <a:rPr sz="4000" dirty="0"/>
              <a:t>oscillator</a:t>
            </a:r>
            <a:endParaRPr sz="4000"/>
          </a:p>
        </p:txBody>
      </p:sp>
      <p:sp>
        <p:nvSpPr>
          <p:cNvPr id="3" name="object 3"/>
          <p:cNvSpPr txBox="1"/>
          <p:nvPr/>
        </p:nvSpPr>
        <p:spPr>
          <a:xfrm>
            <a:off x="228600" y="1645348"/>
            <a:ext cx="8686799" cy="3336811"/>
          </a:xfrm>
          <a:prstGeom prst="rect">
            <a:avLst/>
          </a:prstGeom>
        </p:spPr>
        <p:txBody>
          <a:bodyPr vert="horz" wrap="square" lIns="0" tIns="12700" rIns="0" bIns="0" rtlCol="0">
            <a:spAutoFit/>
          </a:bodyPr>
          <a:lstStyle/>
          <a:p>
            <a:pPr marL="381000" marR="43180" indent="-343535" algn="just">
              <a:lnSpc>
                <a:spcPct val="100099"/>
              </a:lnSpc>
              <a:spcBef>
                <a:spcPts val="100"/>
              </a:spcBef>
              <a:buFont typeface="Arial"/>
              <a:buChar char="•"/>
              <a:tabLst>
                <a:tab pos="381635" algn="l"/>
              </a:tabLst>
            </a:pPr>
            <a:r>
              <a:rPr sz="2400" spc="-5" dirty="0">
                <a:latin typeface="Carlito"/>
                <a:cs typeface="Carlito"/>
              </a:rPr>
              <a:t>In this </a:t>
            </a:r>
            <a:r>
              <a:rPr sz="2400" dirty="0">
                <a:latin typeface="Carlito"/>
                <a:cs typeface="Carlito"/>
              </a:rPr>
              <a:t>circuit, </a:t>
            </a:r>
            <a:r>
              <a:rPr sz="2400" spc="5" dirty="0">
                <a:latin typeface="Carlito"/>
                <a:cs typeface="Carlito"/>
              </a:rPr>
              <a:t>the </a:t>
            </a:r>
            <a:r>
              <a:rPr sz="2400" spc="-15" dirty="0">
                <a:latin typeface="Carlito"/>
                <a:cs typeface="Carlito"/>
              </a:rPr>
              <a:t>crystal is </a:t>
            </a:r>
            <a:r>
              <a:rPr sz="2400" spc="5" dirty="0">
                <a:latin typeface="Carlito"/>
                <a:cs typeface="Carlito"/>
              </a:rPr>
              <a:t>connected </a:t>
            </a:r>
            <a:r>
              <a:rPr sz="2400" spc="-15" dirty="0">
                <a:latin typeface="Carlito"/>
                <a:cs typeface="Carlito"/>
              </a:rPr>
              <a:t>as </a:t>
            </a:r>
            <a:r>
              <a:rPr sz="2400" dirty="0">
                <a:latin typeface="Carlito"/>
                <a:cs typeface="Carlito"/>
              </a:rPr>
              <a:t>a </a:t>
            </a:r>
            <a:r>
              <a:rPr sz="2400" spc="-5" dirty="0">
                <a:latin typeface="Carlito"/>
                <a:cs typeface="Carlito"/>
              </a:rPr>
              <a:t>series </a:t>
            </a:r>
            <a:r>
              <a:rPr sz="2400" dirty="0">
                <a:latin typeface="Carlito"/>
                <a:cs typeface="Carlito"/>
              </a:rPr>
              <a:t>element </a:t>
            </a:r>
            <a:r>
              <a:rPr sz="2400" spc="-30" dirty="0">
                <a:latin typeface="Carlito"/>
                <a:cs typeface="Carlito"/>
              </a:rPr>
              <a:t>in  </a:t>
            </a:r>
            <a:r>
              <a:rPr sz="2400" spc="5" dirty="0">
                <a:latin typeface="Carlito"/>
                <a:cs typeface="Carlito"/>
              </a:rPr>
              <a:t>the </a:t>
            </a:r>
            <a:r>
              <a:rPr sz="2400" spc="-15" dirty="0">
                <a:latin typeface="Carlito"/>
                <a:cs typeface="Carlito"/>
              </a:rPr>
              <a:t>feedback </a:t>
            </a:r>
            <a:r>
              <a:rPr sz="2400" dirty="0">
                <a:latin typeface="Carlito"/>
                <a:cs typeface="Carlito"/>
              </a:rPr>
              <a:t>path </a:t>
            </a:r>
            <a:r>
              <a:rPr sz="2400" spc="-35" dirty="0">
                <a:latin typeface="Carlito"/>
                <a:cs typeface="Carlito"/>
              </a:rPr>
              <a:t>from </a:t>
            </a:r>
            <a:r>
              <a:rPr sz="2400" spc="-5" dirty="0">
                <a:latin typeface="Carlito"/>
                <a:cs typeface="Carlito"/>
              </a:rPr>
              <a:t>collector </a:t>
            </a:r>
            <a:r>
              <a:rPr sz="2400" spc="10" dirty="0">
                <a:latin typeface="Carlito"/>
                <a:cs typeface="Carlito"/>
              </a:rPr>
              <a:t>to </a:t>
            </a:r>
            <a:r>
              <a:rPr sz="2400" spc="5" dirty="0">
                <a:latin typeface="Carlito"/>
                <a:cs typeface="Carlito"/>
              </a:rPr>
              <a:t>the base. </a:t>
            </a:r>
            <a:r>
              <a:rPr sz="2400" spc="10" dirty="0">
                <a:latin typeface="Carlito"/>
                <a:cs typeface="Carlito"/>
              </a:rPr>
              <a:t>The </a:t>
            </a:r>
            <a:r>
              <a:rPr sz="2400" spc="-20"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5" dirty="0">
                <a:latin typeface="Carlito"/>
                <a:cs typeface="Carlito"/>
              </a:rPr>
              <a:t>R</a:t>
            </a:r>
            <a:r>
              <a:rPr sz="2325" spc="-7" baseline="-19713" dirty="0">
                <a:latin typeface="Carlito"/>
                <a:cs typeface="Carlito"/>
              </a:rPr>
              <a:t>2</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0" dirty="0">
                <a:latin typeface="Carlito"/>
                <a:cs typeface="Carlito"/>
              </a:rPr>
              <a:t>provide </a:t>
            </a:r>
            <a:r>
              <a:rPr sz="2400" dirty="0">
                <a:latin typeface="Carlito"/>
                <a:cs typeface="Carlito"/>
              </a:rPr>
              <a:t>a </a:t>
            </a:r>
            <a:r>
              <a:rPr sz="2400" spc="-10" dirty="0">
                <a:latin typeface="Carlito"/>
                <a:cs typeface="Carlito"/>
              </a:rPr>
              <a:t>voltage-divider stabilized </a:t>
            </a:r>
            <a:r>
              <a:rPr sz="2400" spc="5" dirty="0">
                <a:latin typeface="Carlito"/>
                <a:cs typeface="Carlito"/>
              </a:rPr>
              <a:t>d.c. </a:t>
            </a:r>
            <a:r>
              <a:rPr sz="2400" spc="-10" dirty="0">
                <a:latin typeface="Carlito"/>
                <a:cs typeface="Carlito"/>
              </a:rPr>
              <a:t>bias </a:t>
            </a:r>
            <a:r>
              <a:rPr sz="2400" dirty="0">
                <a:latin typeface="Carlito"/>
                <a:cs typeface="Carlito"/>
              </a:rPr>
              <a:t>circuit.  </a:t>
            </a:r>
            <a:r>
              <a:rPr sz="2400" spc="10" dirty="0">
                <a:latin typeface="Carlito"/>
                <a:cs typeface="Carlito"/>
              </a:rPr>
              <a:t>The </a:t>
            </a:r>
            <a:r>
              <a:rPr sz="2400" dirty="0">
                <a:latin typeface="Carlito"/>
                <a:cs typeface="Carlito"/>
              </a:rPr>
              <a:t>capacitor C</a:t>
            </a:r>
            <a:r>
              <a:rPr sz="2325" baseline="-19713" dirty="0">
                <a:latin typeface="Carlito"/>
                <a:cs typeface="Carlito"/>
              </a:rPr>
              <a:t>E </a:t>
            </a:r>
            <a:r>
              <a:rPr sz="2400" spc="-10" dirty="0">
                <a:latin typeface="Carlito"/>
                <a:cs typeface="Carlito"/>
              </a:rPr>
              <a:t>provides </a:t>
            </a:r>
            <a:r>
              <a:rPr sz="2400" spc="-5" dirty="0">
                <a:latin typeface="Carlito"/>
                <a:cs typeface="Carlito"/>
              </a:rPr>
              <a:t>a.c. bypass </a:t>
            </a:r>
            <a:r>
              <a:rPr sz="2400" dirty="0">
                <a:latin typeface="Carlito"/>
                <a:cs typeface="Carlito"/>
              </a:rPr>
              <a:t>of </a:t>
            </a:r>
            <a:r>
              <a:rPr sz="2400" spc="5" dirty="0">
                <a:latin typeface="Carlito"/>
                <a:cs typeface="Carlito"/>
              </a:rPr>
              <a:t>the emitter </a:t>
            </a:r>
            <a:r>
              <a:rPr sz="2400" spc="-5" dirty="0">
                <a:latin typeface="Carlito"/>
                <a:cs typeface="Carlito"/>
              </a:rPr>
              <a:t>resistor  </a:t>
            </a:r>
            <a:r>
              <a:rPr sz="2400" spc="-10" dirty="0">
                <a:latin typeface="Carlito"/>
                <a:cs typeface="Carlito"/>
              </a:rPr>
              <a:t>and </a:t>
            </a:r>
            <a:r>
              <a:rPr sz="2400" spc="-5" dirty="0">
                <a:latin typeface="Carlito"/>
                <a:cs typeface="Carlito"/>
              </a:rPr>
              <a:t>RFC </a:t>
            </a:r>
            <a:r>
              <a:rPr sz="2400" spc="-20" dirty="0">
                <a:latin typeface="Carlito"/>
                <a:cs typeface="Carlito"/>
              </a:rPr>
              <a:t>(radio </a:t>
            </a:r>
            <a:r>
              <a:rPr sz="2400" spc="5" dirty="0">
                <a:latin typeface="Carlito"/>
                <a:cs typeface="Carlito"/>
              </a:rPr>
              <a:t>frequency </a:t>
            </a:r>
            <a:r>
              <a:rPr sz="2400" spc="-25" dirty="0">
                <a:latin typeface="Carlito"/>
                <a:cs typeface="Carlito"/>
              </a:rPr>
              <a:t>choke) </a:t>
            </a:r>
            <a:r>
              <a:rPr sz="2400" spc="-20" dirty="0">
                <a:latin typeface="Carlito"/>
                <a:cs typeface="Carlito"/>
              </a:rPr>
              <a:t>coil provides for </a:t>
            </a:r>
            <a:r>
              <a:rPr sz="2400" spc="5" dirty="0">
                <a:latin typeface="Carlito"/>
                <a:cs typeface="Carlito"/>
              </a:rPr>
              <a:t>d.c. </a:t>
            </a:r>
            <a:r>
              <a:rPr sz="2400" spc="-10" dirty="0">
                <a:latin typeface="Carlito"/>
                <a:cs typeface="Carlito"/>
              </a:rPr>
              <a:t>bias  while </a:t>
            </a:r>
            <a:r>
              <a:rPr sz="2400" dirty="0">
                <a:latin typeface="Carlito"/>
                <a:cs typeface="Carlito"/>
              </a:rPr>
              <a:t>decoupling </a:t>
            </a:r>
            <a:r>
              <a:rPr sz="2400" spc="-35" dirty="0">
                <a:latin typeface="Carlito"/>
                <a:cs typeface="Carlito"/>
              </a:rPr>
              <a:t>any </a:t>
            </a:r>
            <a:r>
              <a:rPr sz="2400" dirty="0">
                <a:latin typeface="Carlito"/>
                <a:cs typeface="Carlito"/>
              </a:rPr>
              <a:t>a.c. signal </a:t>
            </a:r>
            <a:r>
              <a:rPr sz="2400" spc="5" dirty="0">
                <a:latin typeface="Carlito"/>
                <a:cs typeface="Carlito"/>
              </a:rPr>
              <a:t>on the power </a:t>
            </a:r>
            <a:r>
              <a:rPr sz="2400" spc="-10" dirty="0">
                <a:latin typeface="Carlito"/>
                <a:cs typeface="Carlito"/>
              </a:rPr>
              <a:t>lines </a:t>
            </a:r>
            <a:r>
              <a:rPr sz="2400" spc="-20" dirty="0">
                <a:latin typeface="Carlito"/>
                <a:cs typeface="Carlito"/>
              </a:rPr>
              <a:t>from  </a:t>
            </a:r>
            <a:r>
              <a:rPr sz="2400" spc="-5" dirty="0">
                <a:latin typeface="Carlito"/>
                <a:cs typeface="Carlito"/>
              </a:rPr>
              <a:t>affecting </a:t>
            </a:r>
            <a:r>
              <a:rPr sz="2400" spc="5" dirty="0">
                <a:latin typeface="Carlito"/>
                <a:cs typeface="Carlito"/>
              </a:rPr>
              <a:t>the </a:t>
            </a:r>
            <a:r>
              <a:rPr sz="2400" spc="-5" dirty="0">
                <a:latin typeface="Carlito"/>
                <a:cs typeface="Carlito"/>
              </a:rPr>
              <a:t>output signal. </a:t>
            </a:r>
            <a:r>
              <a:rPr sz="2400" spc="10" dirty="0">
                <a:latin typeface="Carlito"/>
                <a:cs typeface="Carlito"/>
              </a:rPr>
              <a:t>The </a:t>
            </a:r>
            <a:r>
              <a:rPr sz="2400" dirty="0">
                <a:latin typeface="Carlito"/>
                <a:cs typeface="Carlito"/>
              </a:rPr>
              <a:t>coupling capacitor C </a:t>
            </a:r>
            <a:r>
              <a:rPr sz="2400" spc="-10" dirty="0">
                <a:latin typeface="Carlito"/>
                <a:cs typeface="Carlito"/>
              </a:rPr>
              <a:t>has  negligible </a:t>
            </a:r>
            <a:r>
              <a:rPr sz="2400" spc="5" dirty="0">
                <a:latin typeface="Carlito"/>
                <a:cs typeface="Carlito"/>
              </a:rPr>
              <a:t>impedance </a:t>
            </a:r>
            <a:r>
              <a:rPr sz="2400" spc="-15" dirty="0">
                <a:latin typeface="Carlito"/>
                <a:cs typeface="Carlito"/>
              </a:rPr>
              <a:t>at </a:t>
            </a:r>
            <a:r>
              <a:rPr sz="2400" spc="5" dirty="0">
                <a:latin typeface="Carlito"/>
                <a:cs typeface="Carlito"/>
              </a:rPr>
              <a:t>the </a:t>
            </a:r>
            <a:r>
              <a:rPr sz="2400" spc="-10" dirty="0">
                <a:latin typeface="Carlito"/>
                <a:cs typeface="Carlito"/>
              </a:rPr>
              <a:t>circuit operating </a:t>
            </a:r>
            <a:r>
              <a:rPr sz="2400" spc="-20" dirty="0">
                <a:latin typeface="Carlito"/>
                <a:cs typeface="Carlito"/>
              </a:rPr>
              <a:t>frequency. </a:t>
            </a:r>
            <a:r>
              <a:rPr sz="2400" spc="-10" dirty="0">
                <a:latin typeface="Carlito"/>
                <a:cs typeface="Carlito"/>
              </a:rPr>
              <a:t>But </a:t>
            </a:r>
            <a:r>
              <a:rPr sz="2400" spc="-25" dirty="0">
                <a:latin typeface="Carlito"/>
                <a:cs typeface="Carlito"/>
              </a:rPr>
              <a:t>it  </a:t>
            </a:r>
            <a:r>
              <a:rPr sz="2400" spc="5" dirty="0">
                <a:latin typeface="Carlito"/>
                <a:cs typeface="Carlito"/>
              </a:rPr>
              <a:t>blocks </a:t>
            </a:r>
            <a:r>
              <a:rPr sz="2400" spc="-30" dirty="0">
                <a:latin typeface="Carlito"/>
                <a:cs typeface="Carlito"/>
              </a:rPr>
              <a:t>any </a:t>
            </a:r>
            <a:r>
              <a:rPr sz="2400" spc="10" dirty="0">
                <a:latin typeface="Carlito"/>
                <a:cs typeface="Carlito"/>
              </a:rPr>
              <a:t>d.c. </a:t>
            </a:r>
            <a:r>
              <a:rPr sz="2400" spc="5" dirty="0">
                <a:latin typeface="Carlito"/>
                <a:cs typeface="Carlito"/>
              </a:rPr>
              <a:t>between </a:t>
            </a:r>
            <a:r>
              <a:rPr sz="2400" dirty="0">
                <a:latin typeface="Carlito"/>
                <a:cs typeface="Carlito"/>
              </a:rPr>
              <a:t>collector </a:t>
            </a:r>
            <a:r>
              <a:rPr sz="2400" spc="-5" dirty="0">
                <a:latin typeface="Carlito"/>
                <a:cs typeface="Carlito"/>
              </a:rPr>
              <a:t>and</a:t>
            </a:r>
            <a:r>
              <a:rPr sz="2400" spc="-280" dirty="0">
                <a:latin typeface="Carlito"/>
                <a:cs typeface="Carlito"/>
              </a:rPr>
              <a:t> </a:t>
            </a:r>
            <a:r>
              <a:rPr sz="2400" spc="5" dirty="0">
                <a:latin typeface="Carlito"/>
                <a:cs typeface="Carlito"/>
              </a:rPr>
              <a:t>base.</a:t>
            </a:r>
            <a:endParaRPr sz="2400">
              <a:latin typeface="Carlito"/>
              <a:cs typeface="Carlito"/>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921313"/>
            <a:ext cx="8458200" cy="949619"/>
          </a:xfrm>
          <a:prstGeom prst="rect">
            <a:avLst/>
          </a:prstGeom>
        </p:spPr>
        <p:txBody>
          <a:bodyPr vert="horz" wrap="square" lIns="0" tIns="15875" rIns="0" bIns="0" rtlCol="0">
            <a:spAutoFit/>
          </a:bodyPr>
          <a:lstStyle/>
          <a:p>
            <a:pPr marL="356235" indent="-343535">
              <a:lnSpc>
                <a:spcPts val="2340"/>
              </a:lnSpc>
              <a:spcBef>
                <a:spcPts val="125"/>
              </a:spcBef>
              <a:buFont typeface="Arial"/>
              <a:buChar char="•"/>
              <a:tabLst>
                <a:tab pos="355600" algn="l"/>
                <a:tab pos="356235" algn="l"/>
              </a:tabLst>
            </a:pPr>
            <a:r>
              <a:rPr sz="2150" dirty="0">
                <a:latin typeface="Carlito"/>
                <a:cs typeface="Carlito"/>
              </a:rPr>
              <a:t>The circuit </a:t>
            </a:r>
            <a:r>
              <a:rPr sz="2150" spc="-10" dirty="0">
                <a:latin typeface="Carlito"/>
                <a:cs typeface="Carlito"/>
              </a:rPr>
              <a:t>frequency </a:t>
            </a:r>
            <a:r>
              <a:rPr sz="2150" spc="-5" dirty="0">
                <a:latin typeface="Carlito"/>
                <a:cs typeface="Carlito"/>
              </a:rPr>
              <a:t>of </a:t>
            </a:r>
            <a:r>
              <a:rPr sz="2150" spc="5" dirty="0">
                <a:latin typeface="Carlito"/>
                <a:cs typeface="Carlito"/>
              </a:rPr>
              <a:t>oscillation </a:t>
            </a:r>
            <a:r>
              <a:rPr sz="2150" spc="15" dirty="0">
                <a:latin typeface="Carlito"/>
                <a:cs typeface="Carlito"/>
              </a:rPr>
              <a:t>is </a:t>
            </a:r>
            <a:r>
              <a:rPr sz="2150" spc="-15" dirty="0">
                <a:latin typeface="Carlito"/>
                <a:cs typeface="Carlito"/>
              </a:rPr>
              <a:t>set </a:t>
            </a:r>
            <a:r>
              <a:rPr sz="2150" dirty="0">
                <a:latin typeface="Carlito"/>
                <a:cs typeface="Carlito"/>
              </a:rPr>
              <a:t>by </a:t>
            </a:r>
            <a:r>
              <a:rPr sz="2150" spc="10" dirty="0">
                <a:latin typeface="Carlito"/>
                <a:cs typeface="Carlito"/>
              </a:rPr>
              <a:t>the </a:t>
            </a:r>
            <a:r>
              <a:rPr sz="2150" spc="-5" dirty="0">
                <a:latin typeface="Carlito"/>
                <a:cs typeface="Carlito"/>
              </a:rPr>
              <a:t>series</a:t>
            </a:r>
            <a:r>
              <a:rPr sz="2150" spc="285" dirty="0">
                <a:latin typeface="Carlito"/>
                <a:cs typeface="Carlito"/>
              </a:rPr>
              <a:t> </a:t>
            </a:r>
            <a:r>
              <a:rPr sz="2150" spc="-10" dirty="0">
                <a:latin typeface="Carlito"/>
                <a:cs typeface="Carlito"/>
              </a:rPr>
              <a:t>resonant</a:t>
            </a:r>
            <a:endParaRPr sz="2150">
              <a:latin typeface="Carlito"/>
              <a:cs typeface="Carlito"/>
            </a:endParaRPr>
          </a:p>
          <a:p>
            <a:pPr marL="355600">
              <a:lnSpc>
                <a:spcPts val="2340"/>
              </a:lnSpc>
            </a:pPr>
            <a:r>
              <a:rPr sz="2150" spc="-10" dirty="0">
                <a:latin typeface="Carlito"/>
                <a:cs typeface="Carlito"/>
              </a:rPr>
              <a:t>frequency </a:t>
            </a:r>
            <a:r>
              <a:rPr sz="2150" dirty="0">
                <a:latin typeface="Carlito"/>
                <a:cs typeface="Carlito"/>
              </a:rPr>
              <a:t>of </a:t>
            </a:r>
            <a:r>
              <a:rPr sz="2150" spc="10" dirty="0">
                <a:latin typeface="Carlito"/>
                <a:cs typeface="Carlito"/>
              </a:rPr>
              <a:t>the </a:t>
            </a:r>
            <a:r>
              <a:rPr sz="2150" dirty="0">
                <a:latin typeface="Carlito"/>
                <a:cs typeface="Carlito"/>
              </a:rPr>
              <a:t>crystal </a:t>
            </a:r>
            <a:r>
              <a:rPr sz="2150" spc="10" dirty="0">
                <a:latin typeface="Carlito"/>
                <a:cs typeface="Carlito"/>
              </a:rPr>
              <a:t>and </a:t>
            </a:r>
            <a:r>
              <a:rPr sz="2150" spc="20" dirty="0">
                <a:latin typeface="Carlito"/>
                <a:cs typeface="Carlito"/>
              </a:rPr>
              <a:t>its </a:t>
            </a:r>
            <a:r>
              <a:rPr sz="2150" spc="10" dirty="0">
                <a:latin typeface="Carlito"/>
                <a:cs typeface="Carlito"/>
              </a:rPr>
              <a:t>value </a:t>
            </a:r>
            <a:r>
              <a:rPr sz="2150" spc="15" dirty="0">
                <a:latin typeface="Carlito"/>
                <a:cs typeface="Carlito"/>
              </a:rPr>
              <a:t>is </a:t>
            </a:r>
            <a:r>
              <a:rPr sz="2150" spc="10" dirty="0">
                <a:latin typeface="Carlito"/>
                <a:cs typeface="Carlito"/>
              </a:rPr>
              <a:t>given </a:t>
            </a:r>
            <a:r>
              <a:rPr sz="2150" dirty="0">
                <a:latin typeface="Carlito"/>
                <a:cs typeface="Carlito"/>
              </a:rPr>
              <a:t>by </a:t>
            </a:r>
            <a:r>
              <a:rPr sz="2150" spc="10" dirty="0">
                <a:latin typeface="Carlito"/>
                <a:cs typeface="Carlito"/>
              </a:rPr>
              <a:t>the</a:t>
            </a:r>
            <a:r>
              <a:rPr sz="2150" spc="-145" dirty="0">
                <a:latin typeface="Carlito"/>
                <a:cs typeface="Carlito"/>
              </a:rPr>
              <a:t> </a:t>
            </a:r>
            <a:r>
              <a:rPr sz="2150" spc="5" dirty="0">
                <a:latin typeface="Carlito"/>
                <a:cs typeface="Carlito"/>
              </a:rPr>
              <a:t>relation,</a:t>
            </a:r>
            <a:endParaRPr sz="2150">
              <a:latin typeface="Carlito"/>
              <a:cs typeface="Carlito"/>
            </a:endParaRPr>
          </a:p>
          <a:p>
            <a:pPr marL="927735">
              <a:lnSpc>
                <a:spcPct val="100000"/>
              </a:lnSpc>
              <a:spcBef>
                <a:spcPts val="50"/>
              </a:spcBef>
            </a:pPr>
            <a:r>
              <a:rPr lang="en-US" sz="2150" spc="-125" dirty="0" smtClean="0">
                <a:latin typeface="Carlito"/>
                <a:cs typeface="Carlito"/>
              </a:rPr>
              <a:t>		</a:t>
            </a:r>
            <a:r>
              <a:rPr sz="2150" spc="-125" smtClean="0">
                <a:latin typeface="Carlito"/>
                <a:cs typeface="Carlito"/>
              </a:rPr>
              <a:t>f</a:t>
            </a:r>
            <a:r>
              <a:rPr sz="1550" spc="-125" smtClean="0">
                <a:latin typeface="Carlito"/>
                <a:cs typeface="Carlito"/>
              </a:rPr>
              <a:t>o</a:t>
            </a:r>
            <a:r>
              <a:rPr sz="2150" spc="-125" smtClean="0">
                <a:latin typeface="Arial"/>
                <a:cs typeface="Arial"/>
              </a:rPr>
              <a:t>=1</a:t>
            </a:r>
            <a:r>
              <a:rPr sz="2150" spc="-125" dirty="0">
                <a:latin typeface="Arial"/>
                <a:cs typeface="Arial"/>
              </a:rPr>
              <a:t>/√2πL.C</a:t>
            </a:r>
            <a:endParaRPr sz="2150">
              <a:latin typeface="Arial"/>
              <a:cs typeface="Arial"/>
            </a:endParaRPr>
          </a:p>
        </p:txBody>
      </p:sp>
      <p:sp>
        <p:nvSpPr>
          <p:cNvPr id="3" name="object 3"/>
          <p:cNvSpPr/>
          <p:nvPr/>
        </p:nvSpPr>
        <p:spPr>
          <a:xfrm>
            <a:off x="1600200" y="457200"/>
            <a:ext cx="5866906"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762000"/>
            <a:ext cx="8839200" cy="4551887"/>
          </a:xfrm>
          <a:prstGeom prst="rect">
            <a:avLst/>
          </a:prstGeom>
        </p:spPr>
        <p:txBody>
          <a:bodyPr vert="horz" wrap="square" lIns="0" tIns="57785" rIns="0" bIns="0" rtlCol="0">
            <a:spAutoFit/>
          </a:bodyPr>
          <a:lstStyle/>
          <a:p>
            <a:pPr marL="12700">
              <a:lnSpc>
                <a:spcPct val="100000"/>
              </a:lnSpc>
              <a:spcBef>
                <a:spcPts val="455"/>
              </a:spcBef>
            </a:pPr>
            <a:r>
              <a:rPr sz="2800" b="1" spc="-5" dirty="0">
                <a:latin typeface="Carlito"/>
                <a:cs typeface="Carlito"/>
              </a:rPr>
              <a:t>Advantages</a:t>
            </a:r>
            <a:endParaRPr sz="2800">
              <a:latin typeface="Carlito"/>
              <a:cs typeface="Carlito"/>
            </a:endParaRPr>
          </a:p>
          <a:p>
            <a:pPr marL="355600" indent="-343535">
              <a:lnSpc>
                <a:spcPct val="100000"/>
              </a:lnSpc>
              <a:spcBef>
                <a:spcPts val="365"/>
              </a:spcBef>
              <a:buFont typeface="Arial"/>
              <a:buChar char="•"/>
              <a:tabLst>
                <a:tab pos="355600" algn="l"/>
                <a:tab pos="356235" algn="l"/>
              </a:tabLst>
            </a:pPr>
            <a:r>
              <a:rPr sz="2800" spc="10" dirty="0">
                <a:latin typeface="Carlito"/>
                <a:cs typeface="Carlito"/>
              </a:rPr>
              <a:t>They </a:t>
            </a:r>
            <a:r>
              <a:rPr sz="2800" spc="-5" dirty="0">
                <a:latin typeface="Carlito"/>
                <a:cs typeface="Carlito"/>
              </a:rPr>
              <a:t>have </a:t>
            </a:r>
            <a:r>
              <a:rPr sz="2800" spc="10" dirty="0">
                <a:latin typeface="Carlito"/>
                <a:cs typeface="Carlito"/>
              </a:rPr>
              <a:t>a </a:t>
            </a:r>
            <a:r>
              <a:rPr sz="2800" spc="15" dirty="0">
                <a:latin typeface="Carlito"/>
                <a:cs typeface="Carlito"/>
              </a:rPr>
              <a:t>high </a:t>
            </a:r>
            <a:r>
              <a:rPr sz="2800" spc="-5" dirty="0">
                <a:latin typeface="Carlito"/>
                <a:cs typeface="Carlito"/>
              </a:rPr>
              <a:t>order </a:t>
            </a:r>
            <a:r>
              <a:rPr sz="2800" spc="20" dirty="0">
                <a:latin typeface="Carlito"/>
                <a:cs typeface="Carlito"/>
              </a:rPr>
              <a:t>of </a:t>
            </a:r>
            <a:r>
              <a:rPr sz="2800" dirty="0">
                <a:latin typeface="Carlito"/>
                <a:cs typeface="Carlito"/>
              </a:rPr>
              <a:t>frequency</a:t>
            </a:r>
            <a:r>
              <a:rPr sz="2800" spc="-470" dirty="0">
                <a:latin typeface="Carlito"/>
                <a:cs typeface="Carlito"/>
              </a:rPr>
              <a:t> </a:t>
            </a:r>
            <a:r>
              <a:rPr sz="2800" spc="-25" dirty="0">
                <a:latin typeface="Carlito"/>
                <a:cs typeface="Carlito"/>
              </a:rPr>
              <a:t>stability.</a:t>
            </a:r>
            <a:endParaRPr sz="2800">
              <a:latin typeface="Carlito"/>
              <a:cs typeface="Carlito"/>
            </a:endParaRPr>
          </a:p>
          <a:p>
            <a:pPr marL="355600" marR="686435" indent="-343535">
              <a:lnSpc>
                <a:spcPts val="3529"/>
              </a:lnSpc>
              <a:spcBef>
                <a:spcPts val="740"/>
              </a:spcBef>
              <a:buFont typeface="Arial"/>
              <a:buChar char="•"/>
              <a:tabLst>
                <a:tab pos="355600" algn="l"/>
                <a:tab pos="356235" algn="l"/>
              </a:tabLst>
            </a:pPr>
            <a:r>
              <a:rPr sz="2800" spc="20" dirty="0">
                <a:latin typeface="Carlito"/>
                <a:cs typeface="Carlito"/>
              </a:rPr>
              <a:t>The</a:t>
            </a:r>
            <a:r>
              <a:rPr sz="2800" spc="-85" dirty="0">
                <a:latin typeface="Carlito"/>
                <a:cs typeface="Carlito"/>
              </a:rPr>
              <a:t> </a:t>
            </a:r>
            <a:r>
              <a:rPr sz="2800" spc="15" dirty="0">
                <a:latin typeface="Carlito"/>
                <a:cs typeface="Carlito"/>
              </a:rPr>
              <a:t>quality</a:t>
            </a:r>
            <a:r>
              <a:rPr sz="2800" spc="-90" dirty="0">
                <a:latin typeface="Carlito"/>
                <a:cs typeface="Carlito"/>
              </a:rPr>
              <a:t> </a:t>
            </a:r>
            <a:r>
              <a:rPr sz="2800" spc="-5" dirty="0">
                <a:latin typeface="Carlito"/>
                <a:cs typeface="Carlito"/>
              </a:rPr>
              <a:t>factor</a:t>
            </a:r>
            <a:r>
              <a:rPr sz="2800" spc="-130" dirty="0">
                <a:latin typeface="Carlito"/>
                <a:cs typeface="Carlito"/>
              </a:rPr>
              <a:t> </a:t>
            </a:r>
            <a:r>
              <a:rPr sz="2800" spc="30" dirty="0">
                <a:latin typeface="Carlito"/>
                <a:cs typeface="Carlito"/>
              </a:rPr>
              <a:t>(Q)</a:t>
            </a:r>
            <a:r>
              <a:rPr sz="2800" spc="-55" dirty="0">
                <a:latin typeface="Carlito"/>
                <a:cs typeface="Carlito"/>
              </a:rPr>
              <a:t> </a:t>
            </a:r>
            <a:r>
              <a:rPr sz="2800" spc="20" dirty="0">
                <a:latin typeface="Carlito"/>
                <a:cs typeface="Carlito"/>
              </a:rPr>
              <a:t>of</a:t>
            </a:r>
            <a:r>
              <a:rPr sz="2800" spc="-65" dirty="0">
                <a:latin typeface="Carlito"/>
                <a:cs typeface="Carlito"/>
              </a:rPr>
              <a:t> </a:t>
            </a:r>
            <a:r>
              <a:rPr sz="2800" spc="10" dirty="0">
                <a:latin typeface="Carlito"/>
                <a:cs typeface="Carlito"/>
              </a:rPr>
              <a:t>the</a:t>
            </a:r>
            <a:r>
              <a:rPr sz="2800" spc="-10" dirty="0">
                <a:latin typeface="Carlito"/>
                <a:cs typeface="Carlito"/>
              </a:rPr>
              <a:t> crystal</a:t>
            </a:r>
            <a:r>
              <a:rPr sz="2800" spc="-45" dirty="0">
                <a:latin typeface="Carlito"/>
                <a:cs typeface="Carlito"/>
              </a:rPr>
              <a:t> </a:t>
            </a:r>
            <a:r>
              <a:rPr sz="2800" spc="5" dirty="0">
                <a:latin typeface="Carlito"/>
                <a:cs typeface="Carlito"/>
              </a:rPr>
              <a:t>is</a:t>
            </a:r>
            <a:r>
              <a:rPr sz="2800" spc="-35" dirty="0">
                <a:latin typeface="Carlito"/>
                <a:cs typeface="Carlito"/>
              </a:rPr>
              <a:t> </a:t>
            </a:r>
            <a:r>
              <a:rPr sz="2800" spc="-5" dirty="0">
                <a:latin typeface="Carlito"/>
                <a:cs typeface="Carlito"/>
              </a:rPr>
              <a:t>very  </a:t>
            </a:r>
            <a:r>
              <a:rPr sz="2800" spc="15" dirty="0">
                <a:latin typeface="Carlito"/>
                <a:cs typeface="Carlito"/>
              </a:rPr>
              <a:t>high.</a:t>
            </a:r>
            <a:endParaRPr sz="2800">
              <a:latin typeface="Carlito"/>
              <a:cs typeface="Carlito"/>
            </a:endParaRPr>
          </a:p>
          <a:p>
            <a:pPr>
              <a:lnSpc>
                <a:spcPct val="100000"/>
              </a:lnSpc>
              <a:spcBef>
                <a:spcPts val="50"/>
              </a:spcBef>
              <a:buFont typeface="Arial"/>
              <a:buChar char="•"/>
            </a:pPr>
            <a:endParaRPr sz="3600">
              <a:latin typeface="Carlito"/>
              <a:cs typeface="Carlito"/>
            </a:endParaRPr>
          </a:p>
          <a:p>
            <a:pPr marL="12700">
              <a:lnSpc>
                <a:spcPct val="100000"/>
              </a:lnSpc>
              <a:spcBef>
                <a:spcPts val="5"/>
              </a:spcBef>
            </a:pPr>
            <a:r>
              <a:rPr sz="2800" b="1" spc="-5" dirty="0">
                <a:latin typeface="Carlito"/>
                <a:cs typeface="Carlito"/>
              </a:rPr>
              <a:t>Disadvantages</a:t>
            </a:r>
            <a:endParaRPr sz="2800">
              <a:latin typeface="Carlito"/>
              <a:cs typeface="Carlito"/>
            </a:endParaRPr>
          </a:p>
          <a:p>
            <a:pPr marL="355600" marR="5080" indent="-343535">
              <a:lnSpc>
                <a:spcPts val="3529"/>
              </a:lnSpc>
              <a:spcBef>
                <a:spcPts val="740"/>
              </a:spcBef>
              <a:buFont typeface="Arial"/>
              <a:buChar char="•"/>
              <a:tabLst>
                <a:tab pos="355600" algn="l"/>
                <a:tab pos="356235" algn="l"/>
              </a:tabLst>
            </a:pPr>
            <a:r>
              <a:rPr sz="2800" spc="10" dirty="0">
                <a:latin typeface="Carlito"/>
                <a:cs typeface="Carlito"/>
              </a:rPr>
              <a:t>They</a:t>
            </a:r>
            <a:r>
              <a:rPr sz="2800" spc="-90" dirty="0">
                <a:latin typeface="Carlito"/>
                <a:cs typeface="Carlito"/>
              </a:rPr>
              <a:t> </a:t>
            </a:r>
            <a:r>
              <a:rPr sz="2800" spc="-10" dirty="0">
                <a:latin typeface="Carlito"/>
                <a:cs typeface="Carlito"/>
              </a:rPr>
              <a:t>are </a:t>
            </a:r>
            <a:r>
              <a:rPr sz="2800" spc="-5" dirty="0">
                <a:latin typeface="Carlito"/>
                <a:cs typeface="Carlito"/>
              </a:rPr>
              <a:t>fragile</a:t>
            </a:r>
            <a:r>
              <a:rPr sz="2800" spc="-80" dirty="0">
                <a:latin typeface="Carlito"/>
                <a:cs typeface="Carlito"/>
              </a:rPr>
              <a:t> </a:t>
            </a:r>
            <a:r>
              <a:rPr sz="2800" spc="30" dirty="0">
                <a:latin typeface="Carlito"/>
                <a:cs typeface="Carlito"/>
              </a:rPr>
              <a:t>and</a:t>
            </a:r>
            <a:r>
              <a:rPr sz="2800" spc="-95" dirty="0">
                <a:latin typeface="Carlito"/>
                <a:cs typeface="Carlito"/>
              </a:rPr>
              <a:t> </a:t>
            </a:r>
            <a:r>
              <a:rPr sz="2800" spc="15" dirty="0">
                <a:latin typeface="Carlito"/>
                <a:cs typeface="Carlito"/>
              </a:rPr>
              <a:t>can</a:t>
            </a:r>
            <a:r>
              <a:rPr sz="2800" spc="-95" dirty="0">
                <a:latin typeface="Carlito"/>
                <a:cs typeface="Carlito"/>
              </a:rPr>
              <a:t> </a:t>
            </a:r>
            <a:r>
              <a:rPr sz="2800" spc="25" dirty="0">
                <a:latin typeface="Carlito"/>
                <a:cs typeface="Carlito"/>
              </a:rPr>
              <a:t>be</a:t>
            </a:r>
            <a:r>
              <a:rPr sz="2800" spc="-10" dirty="0">
                <a:latin typeface="Carlito"/>
                <a:cs typeface="Carlito"/>
              </a:rPr>
              <a:t> </a:t>
            </a:r>
            <a:r>
              <a:rPr sz="2800" spc="10" dirty="0">
                <a:latin typeface="Carlito"/>
                <a:cs typeface="Carlito"/>
              </a:rPr>
              <a:t>used</a:t>
            </a:r>
            <a:r>
              <a:rPr sz="2800" spc="-95" dirty="0">
                <a:latin typeface="Carlito"/>
                <a:cs typeface="Carlito"/>
              </a:rPr>
              <a:t> </a:t>
            </a:r>
            <a:r>
              <a:rPr sz="2800" spc="10" dirty="0">
                <a:latin typeface="Carlito"/>
                <a:cs typeface="Carlito"/>
              </a:rPr>
              <a:t>in</a:t>
            </a:r>
            <a:r>
              <a:rPr sz="2800" spc="-15" dirty="0">
                <a:latin typeface="Carlito"/>
                <a:cs typeface="Carlito"/>
              </a:rPr>
              <a:t> </a:t>
            </a:r>
            <a:r>
              <a:rPr sz="2800" spc="20" dirty="0">
                <a:latin typeface="Carlito"/>
                <a:cs typeface="Carlito"/>
              </a:rPr>
              <a:t>low</a:t>
            </a:r>
            <a:r>
              <a:rPr sz="2800" spc="-35" dirty="0">
                <a:latin typeface="Carlito"/>
                <a:cs typeface="Carlito"/>
              </a:rPr>
              <a:t> </a:t>
            </a:r>
            <a:r>
              <a:rPr sz="2800" spc="20" dirty="0">
                <a:latin typeface="Carlito"/>
                <a:cs typeface="Carlito"/>
              </a:rPr>
              <a:t>power  </a:t>
            </a:r>
            <a:r>
              <a:rPr sz="2800" spc="-5" dirty="0">
                <a:latin typeface="Carlito"/>
                <a:cs typeface="Carlito"/>
              </a:rPr>
              <a:t>circuits.</a:t>
            </a:r>
            <a:endParaRPr sz="2800">
              <a:latin typeface="Carlito"/>
              <a:cs typeface="Carlito"/>
            </a:endParaRPr>
          </a:p>
          <a:p>
            <a:pPr marL="355600" marR="1116330" indent="-343535">
              <a:lnSpc>
                <a:spcPts val="3460"/>
              </a:lnSpc>
              <a:spcBef>
                <a:spcPts val="730"/>
              </a:spcBef>
              <a:buFont typeface="Arial"/>
              <a:buChar char="•"/>
              <a:tabLst>
                <a:tab pos="355600" algn="l"/>
                <a:tab pos="356235" algn="l"/>
              </a:tabLst>
            </a:pPr>
            <a:r>
              <a:rPr sz="2800" spc="20" dirty="0">
                <a:latin typeface="Carlito"/>
                <a:cs typeface="Carlito"/>
              </a:rPr>
              <a:t>The</a:t>
            </a:r>
            <a:r>
              <a:rPr sz="2800" spc="-95" dirty="0">
                <a:latin typeface="Carlito"/>
                <a:cs typeface="Carlito"/>
              </a:rPr>
              <a:t> </a:t>
            </a:r>
            <a:r>
              <a:rPr sz="2800" dirty="0">
                <a:latin typeface="Carlito"/>
                <a:cs typeface="Carlito"/>
              </a:rPr>
              <a:t>frequency</a:t>
            </a:r>
            <a:r>
              <a:rPr sz="2800" spc="-95" dirty="0">
                <a:latin typeface="Carlito"/>
                <a:cs typeface="Carlito"/>
              </a:rPr>
              <a:t> </a:t>
            </a:r>
            <a:r>
              <a:rPr sz="2800" spc="20" dirty="0">
                <a:latin typeface="Carlito"/>
                <a:cs typeface="Carlito"/>
              </a:rPr>
              <a:t>of</a:t>
            </a:r>
            <a:r>
              <a:rPr sz="2800" spc="-75" dirty="0">
                <a:latin typeface="Carlito"/>
                <a:cs typeface="Carlito"/>
              </a:rPr>
              <a:t> </a:t>
            </a:r>
            <a:r>
              <a:rPr sz="2800" spc="15" dirty="0">
                <a:latin typeface="Carlito"/>
                <a:cs typeface="Carlito"/>
              </a:rPr>
              <a:t>oscillations</a:t>
            </a:r>
            <a:r>
              <a:rPr sz="2800" spc="-200" dirty="0">
                <a:latin typeface="Carlito"/>
                <a:cs typeface="Carlito"/>
              </a:rPr>
              <a:t> </a:t>
            </a:r>
            <a:r>
              <a:rPr sz="2800" spc="25" dirty="0">
                <a:latin typeface="Carlito"/>
                <a:cs typeface="Carlito"/>
              </a:rPr>
              <a:t>cannot</a:t>
            </a:r>
            <a:r>
              <a:rPr sz="2800" spc="-240" dirty="0">
                <a:latin typeface="Carlito"/>
                <a:cs typeface="Carlito"/>
              </a:rPr>
              <a:t> </a:t>
            </a:r>
            <a:r>
              <a:rPr sz="2800" spc="25" dirty="0">
                <a:latin typeface="Carlito"/>
                <a:cs typeface="Carlito"/>
              </a:rPr>
              <a:t>be  </a:t>
            </a:r>
            <a:r>
              <a:rPr sz="2800" spc="10" dirty="0">
                <a:latin typeface="Carlito"/>
                <a:cs typeface="Carlito"/>
              </a:rPr>
              <a:t>changed</a:t>
            </a:r>
            <a:r>
              <a:rPr sz="2800" spc="-105" dirty="0">
                <a:latin typeface="Carlito"/>
                <a:cs typeface="Carlito"/>
              </a:rPr>
              <a:t> </a:t>
            </a:r>
            <a:r>
              <a:rPr sz="2800" spc="-10" dirty="0">
                <a:latin typeface="Carlito"/>
                <a:cs typeface="Carlito"/>
              </a:rPr>
              <a:t>appreciably.</a:t>
            </a:r>
            <a:endParaRPr sz="28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212" y="347281"/>
            <a:ext cx="8535988" cy="39179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Advantages of </a:t>
            </a:r>
            <a:r>
              <a:rPr sz="2400" b="1" dirty="0">
                <a:latin typeface="Carlito"/>
                <a:cs typeface="Carlito"/>
              </a:rPr>
              <a:t>RC </a:t>
            </a:r>
            <a:r>
              <a:rPr sz="2400" b="1" spc="-10" dirty="0">
                <a:latin typeface="Carlito"/>
                <a:cs typeface="Carlito"/>
              </a:rPr>
              <a:t>Coupled</a:t>
            </a:r>
            <a:r>
              <a:rPr sz="2400" b="1" spc="-60" dirty="0">
                <a:latin typeface="Carlito"/>
                <a:cs typeface="Carlito"/>
              </a:rPr>
              <a:t> </a:t>
            </a:r>
            <a:r>
              <a:rPr sz="2400" b="1" spc="-10" dirty="0">
                <a:latin typeface="Carlito"/>
                <a:cs typeface="Carlito"/>
              </a:rPr>
              <a:t>Amplifier:</a:t>
            </a:r>
            <a:endParaRPr sz="2400">
              <a:latin typeface="Carlito"/>
              <a:cs typeface="Carlito"/>
            </a:endParaRPr>
          </a:p>
        </p:txBody>
      </p:sp>
      <p:sp>
        <p:nvSpPr>
          <p:cNvPr id="3" name="object 3"/>
          <p:cNvSpPr txBox="1"/>
          <p:nvPr/>
        </p:nvSpPr>
        <p:spPr>
          <a:xfrm>
            <a:off x="457200" y="838200"/>
            <a:ext cx="8235315" cy="5591915"/>
          </a:xfrm>
          <a:prstGeom prst="rect">
            <a:avLst/>
          </a:prstGeom>
        </p:spPr>
        <p:txBody>
          <a:bodyPr vert="horz" wrap="square" lIns="0" tIns="15875" rIns="0" bIns="0" rtlCol="0">
            <a:spAutoFit/>
          </a:bodyPr>
          <a:lstStyle/>
          <a:p>
            <a:pPr marL="355600" marR="180340" indent="-343535" algn="just">
              <a:lnSpc>
                <a:spcPct val="150000"/>
              </a:lnSpc>
              <a:spcBef>
                <a:spcPts val="125"/>
              </a:spcBef>
              <a:buFont typeface="Arial"/>
              <a:buChar char="•"/>
              <a:tabLst>
                <a:tab pos="355600" algn="l"/>
                <a:tab pos="356235" algn="l"/>
              </a:tabLst>
            </a:pPr>
            <a:r>
              <a:rPr sz="2000" dirty="0">
                <a:latin typeface="Carlito"/>
                <a:cs typeface="Carlito"/>
              </a:rPr>
              <a:t>The </a:t>
            </a:r>
            <a:r>
              <a:rPr sz="2000" spc="-15" dirty="0">
                <a:latin typeface="Carlito"/>
                <a:cs typeface="Carlito"/>
              </a:rPr>
              <a:t>frequency </a:t>
            </a:r>
            <a:r>
              <a:rPr sz="2000" spc="5" dirty="0">
                <a:latin typeface="Carlito"/>
                <a:cs typeface="Carlito"/>
              </a:rPr>
              <a:t>response </a:t>
            </a:r>
            <a:r>
              <a:rPr sz="2000" dirty="0">
                <a:latin typeface="Carlito"/>
                <a:cs typeface="Carlito"/>
              </a:rPr>
              <a:t>of </a:t>
            </a:r>
            <a:r>
              <a:rPr sz="2000" spc="20" dirty="0">
                <a:latin typeface="Carlito"/>
                <a:cs typeface="Carlito"/>
              </a:rPr>
              <a:t>RC </a:t>
            </a:r>
            <a:r>
              <a:rPr sz="2000" dirty="0">
                <a:latin typeface="Carlito"/>
                <a:cs typeface="Carlito"/>
              </a:rPr>
              <a:t>amplifier </a:t>
            </a:r>
            <a:r>
              <a:rPr sz="2000" spc="-10" dirty="0">
                <a:latin typeface="Carlito"/>
                <a:cs typeface="Carlito"/>
              </a:rPr>
              <a:t>provides </a:t>
            </a:r>
            <a:r>
              <a:rPr sz="2000" spc="5" dirty="0">
                <a:latin typeface="Carlito"/>
                <a:cs typeface="Carlito"/>
              </a:rPr>
              <a:t>constant </a:t>
            </a:r>
            <a:r>
              <a:rPr sz="2000" spc="10" dirty="0">
                <a:latin typeface="Carlito"/>
                <a:cs typeface="Carlito"/>
              </a:rPr>
              <a:t>gain </a:t>
            </a:r>
            <a:r>
              <a:rPr sz="2000" spc="-10" dirty="0">
                <a:latin typeface="Carlito"/>
                <a:cs typeface="Carlito"/>
              </a:rPr>
              <a:t>over </a:t>
            </a:r>
            <a:r>
              <a:rPr sz="2000" spc="10" dirty="0">
                <a:latin typeface="Carlito"/>
                <a:cs typeface="Carlito"/>
              </a:rPr>
              <a:t>a</a:t>
            </a:r>
            <a:r>
              <a:rPr sz="2000" spc="-295" dirty="0">
                <a:latin typeface="Carlito"/>
                <a:cs typeface="Carlito"/>
              </a:rPr>
              <a:t> </a:t>
            </a:r>
            <a:r>
              <a:rPr sz="2000" spc="-5" dirty="0">
                <a:latin typeface="Carlito"/>
                <a:cs typeface="Carlito"/>
              </a:rPr>
              <a:t>wide  </a:t>
            </a:r>
            <a:r>
              <a:rPr sz="2000" spc="-15" dirty="0">
                <a:latin typeface="Carlito"/>
                <a:cs typeface="Carlito"/>
              </a:rPr>
              <a:t>frequency range, </a:t>
            </a:r>
            <a:r>
              <a:rPr sz="2000" spc="-10" dirty="0">
                <a:latin typeface="Carlito"/>
                <a:cs typeface="Carlito"/>
              </a:rPr>
              <a:t>hence </a:t>
            </a:r>
            <a:r>
              <a:rPr sz="2000" spc="20" dirty="0">
                <a:latin typeface="Carlito"/>
                <a:cs typeface="Carlito"/>
              </a:rPr>
              <a:t>most </a:t>
            </a:r>
            <a:r>
              <a:rPr sz="2000" spc="5" dirty="0">
                <a:latin typeface="Carlito"/>
                <a:cs typeface="Carlito"/>
              </a:rPr>
              <a:t>suitable </a:t>
            </a:r>
            <a:r>
              <a:rPr sz="2000" spc="-30" dirty="0">
                <a:latin typeface="Carlito"/>
                <a:cs typeface="Carlito"/>
              </a:rPr>
              <a:t>for </a:t>
            </a:r>
            <a:r>
              <a:rPr sz="2000" dirty="0">
                <a:latin typeface="Carlito"/>
                <a:cs typeface="Carlito"/>
              </a:rPr>
              <a:t>audio</a:t>
            </a:r>
            <a:r>
              <a:rPr sz="2000" spc="-40" dirty="0">
                <a:latin typeface="Carlito"/>
                <a:cs typeface="Carlito"/>
              </a:rPr>
              <a:t> </a:t>
            </a:r>
            <a:r>
              <a:rPr sz="2000" dirty="0">
                <a:latin typeface="Carlito"/>
                <a:cs typeface="Carlito"/>
              </a:rPr>
              <a:t>applications.</a:t>
            </a:r>
            <a:endParaRPr sz="2000">
              <a:latin typeface="Carlito"/>
              <a:cs typeface="Carlito"/>
            </a:endParaRPr>
          </a:p>
          <a:p>
            <a:pPr marL="355600" marR="450215" indent="-343535" algn="just">
              <a:lnSpc>
                <a:spcPct val="150000"/>
              </a:lnSpc>
              <a:spcBef>
                <a:spcPts val="10"/>
              </a:spcBef>
              <a:buFont typeface="Arial"/>
              <a:buChar char="•"/>
              <a:tabLst>
                <a:tab pos="355600" algn="l"/>
                <a:tab pos="356235" algn="l"/>
              </a:tabLst>
            </a:pPr>
            <a:r>
              <a:rPr sz="2000" dirty="0">
                <a:latin typeface="Carlito"/>
                <a:cs typeface="Carlito"/>
              </a:rPr>
              <a:t>The </a:t>
            </a:r>
            <a:r>
              <a:rPr sz="2000" spc="-15" dirty="0">
                <a:latin typeface="Carlito"/>
                <a:cs typeface="Carlito"/>
              </a:rPr>
              <a:t>circuit </a:t>
            </a:r>
            <a:r>
              <a:rPr sz="2000" spc="-5" dirty="0">
                <a:latin typeface="Carlito"/>
                <a:cs typeface="Carlito"/>
              </a:rPr>
              <a:t>is </a:t>
            </a:r>
            <a:r>
              <a:rPr sz="2000" spc="10" dirty="0">
                <a:latin typeface="Carlito"/>
                <a:cs typeface="Carlito"/>
              </a:rPr>
              <a:t>simple </a:t>
            </a:r>
            <a:r>
              <a:rPr sz="2000" spc="5" dirty="0">
                <a:latin typeface="Carlito"/>
                <a:cs typeface="Carlito"/>
              </a:rPr>
              <a:t>and has </a:t>
            </a:r>
            <a:r>
              <a:rPr sz="2000" spc="-10" dirty="0">
                <a:latin typeface="Carlito"/>
                <a:cs typeface="Carlito"/>
              </a:rPr>
              <a:t>lower </a:t>
            </a:r>
            <a:r>
              <a:rPr sz="2000" spc="5" dirty="0">
                <a:latin typeface="Carlito"/>
                <a:cs typeface="Carlito"/>
              </a:rPr>
              <a:t>cost </a:t>
            </a:r>
            <a:r>
              <a:rPr sz="2000" dirty="0">
                <a:latin typeface="Carlito"/>
                <a:cs typeface="Carlito"/>
              </a:rPr>
              <a:t>because </a:t>
            </a:r>
            <a:r>
              <a:rPr sz="2000" spc="-5" dirty="0">
                <a:latin typeface="Carlito"/>
                <a:cs typeface="Carlito"/>
              </a:rPr>
              <a:t>it </a:t>
            </a:r>
            <a:r>
              <a:rPr sz="2000" dirty="0">
                <a:latin typeface="Carlito"/>
                <a:cs typeface="Carlito"/>
              </a:rPr>
              <a:t>employs resistors</a:t>
            </a:r>
            <a:r>
              <a:rPr sz="2000" spc="-285" dirty="0">
                <a:latin typeface="Carlito"/>
                <a:cs typeface="Carlito"/>
              </a:rPr>
              <a:t> </a:t>
            </a:r>
            <a:r>
              <a:rPr sz="2000" spc="5" dirty="0">
                <a:latin typeface="Carlito"/>
                <a:cs typeface="Carlito"/>
              </a:rPr>
              <a:t>and  </a:t>
            </a:r>
            <a:r>
              <a:rPr sz="2000" spc="-5" dirty="0">
                <a:latin typeface="Carlito"/>
                <a:cs typeface="Carlito"/>
              </a:rPr>
              <a:t>capacitors </a:t>
            </a:r>
            <a:r>
              <a:rPr sz="2000" spc="-10" dirty="0">
                <a:latin typeface="Carlito"/>
                <a:cs typeface="Carlito"/>
              </a:rPr>
              <a:t>which </a:t>
            </a:r>
            <a:r>
              <a:rPr sz="2000" dirty="0">
                <a:latin typeface="Carlito"/>
                <a:cs typeface="Carlito"/>
              </a:rPr>
              <a:t>are</a:t>
            </a:r>
            <a:r>
              <a:rPr sz="2000" spc="-25" dirty="0">
                <a:latin typeface="Carlito"/>
                <a:cs typeface="Carlito"/>
              </a:rPr>
              <a:t> </a:t>
            </a:r>
            <a:r>
              <a:rPr sz="2000" spc="-5">
                <a:latin typeface="Carlito"/>
                <a:cs typeface="Carlito"/>
              </a:rPr>
              <a:t>cheap</a:t>
            </a:r>
            <a:r>
              <a:rPr sz="2000" spc="-5" smtClean="0">
                <a:latin typeface="Carlito"/>
                <a:cs typeface="Carlito"/>
              </a:rPr>
              <a:t>.</a:t>
            </a:r>
            <a:endParaRPr lang="en-US" sz="2000" spc="-5" dirty="0" smtClean="0">
              <a:latin typeface="Carlito"/>
              <a:cs typeface="Carlito"/>
            </a:endParaRPr>
          </a:p>
          <a:p>
            <a:pPr marL="355600" indent="-343535">
              <a:lnSpc>
                <a:spcPct val="150000"/>
              </a:lnSpc>
              <a:spcBef>
                <a:spcPts val="5"/>
              </a:spcBef>
              <a:buFont typeface="Arial"/>
              <a:buChar char="•"/>
              <a:tabLst>
                <a:tab pos="355600" algn="l"/>
                <a:tab pos="356235" algn="l"/>
              </a:tabLst>
            </a:pPr>
            <a:r>
              <a:rPr sz="2000" spc="10" smtClean="0">
                <a:latin typeface="Carlito"/>
                <a:cs typeface="Carlito"/>
              </a:rPr>
              <a:t>It </a:t>
            </a:r>
            <a:r>
              <a:rPr sz="2000" spc="-5" dirty="0">
                <a:latin typeface="Carlito"/>
                <a:cs typeface="Carlito"/>
              </a:rPr>
              <a:t>becomes </a:t>
            </a:r>
            <a:r>
              <a:rPr sz="2000" spc="5" dirty="0">
                <a:latin typeface="Carlito"/>
                <a:cs typeface="Carlito"/>
              </a:rPr>
              <a:t>more </a:t>
            </a:r>
            <a:r>
              <a:rPr sz="2000" dirty="0">
                <a:latin typeface="Carlito"/>
                <a:cs typeface="Carlito"/>
              </a:rPr>
              <a:t>compact with </a:t>
            </a:r>
            <a:r>
              <a:rPr sz="2000" spc="5" dirty="0">
                <a:latin typeface="Carlito"/>
                <a:cs typeface="Carlito"/>
              </a:rPr>
              <a:t>the </a:t>
            </a:r>
            <a:r>
              <a:rPr sz="2000" spc="-10" dirty="0">
                <a:latin typeface="Carlito"/>
                <a:cs typeface="Carlito"/>
              </a:rPr>
              <a:t>upgrading</a:t>
            </a:r>
            <a:r>
              <a:rPr sz="2000" spc="-175" dirty="0">
                <a:latin typeface="Carlito"/>
                <a:cs typeface="Carlito"/>
              </a:rPr>
              <a:t> </a:t>
            </a:r>
            <a:r>
              <a:rPr sz="2000" spc="-20" dirty="0">
                <a:latin typeface="Carlito"/>
                <a:cs typeface="Carlito"/>
              </a:rPr>
              <a:t>technology.</a:t>
            </a:r>
            <a:endParaRPr sz="2000">
              <a:latin typeface="Carlito"/>
              <a:cs typeface="Carlito"/>
            </a:endParaRPr>
          </a:p>
          <a:p>
            <a:pPr marL="12700">
              <a:lnSpc>
                <a:spcPct val="100000"/>
              </a:lnSpc>
            </a:pPr>
            <a:r>
              <a:rPr sz="2400" b="1" spc="-5" smtClean="0">
                <a:latin typeface="Carlito"/>
                <a:cs typeface="Carlito"/>
              </a:rPr>
              <a:t>Disadvantages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90" dirty="0">
                <a:latin typeface="Carlito"/>
                <a:cs typeface="Carlito"/>
              </a:rPr>
              <a:t> </a:t>
            </a:r>
            <a:r>
              <a:rPr sz="2400" b="1" spc="-10" dirty="0">
                <a:latin typeface="Carlito"/>
                <a:cs typeface="Carlito"/>
              </a:rPr>
              <a:t>Amplifier:</a:t>
            </a:r>
            <a:endParaRPr sz="2400">
              <a:latin typeface="Carlito"/>
              <a:cs typeface="Carlito"/>
            </a:endParaRPr>
          </a:p>
          <a:p>
            <a:pPr marL="355600" indent="-343535" algn="just">
              <a:lnSpc>
                <a:spcPct val="100000"/>
              </a:lnSpc>
              <a:buFont typeface="Arial"/>
              <a:buChar char="•"/>
              <a:tabLst>
                <a:tab pos="355600" algn="l"/>
                <a:tab pos="356235" algn="l"/>
              </a:tabLst>
            </a:pPr>
            <a:r>
              <a:rPr sz="2000" dirty="0">
                <a:latin typeface="Carlito"/>
                <a:cs typeface="Carlito"/>
              </a:rPr>
              <a:t>The </a:t>
            </a:r>
            <a:r>
              <a:rPr sz="2000" spc="5" dirty="0">
                <a:latin typeface="Carlito"/>
                <a:cs typeface="Carlito"/>
              </a:rPr>
              <a:t>voltage and </a:t>
            </a:r>
            <a:r>
              <a:rPr sz="2000" spc="-5" dirty="0">
                <a:latin typeface="Carlito"/>
                <a:cs typeface="Carlito"/>
              </a:rPr>
              <a:t>power </a:t>
            </a:r>
            <a:r>
              <a:rPr sz="2000" spc="10" dirty="0">
                <a:latin typeface="Carlito"/>
                <a:cs typeface="Carlito"/>
              </a:rPr>
              <a:t>gain </a:t>
            </a:r>
            <a:r>
              <a:rPr sz="2000" dirty="0">
                <a:latin typeface="Carlito"/>
                <a:cs typeface="Carlito"/>
              </a:rPr>
              <a:t>are low because of </a:t>
            </a:r>
            <a:r>
              <a:rPr sz="2000" spc="5" dirty="0">
                <a:latin typeface="Carlito"/>
                <a:cs typeface="Carlito"/>
              </a:rPr>
              <a:t>the </a:t>
            </a:r>
            <a:r>
              <a:rPr sz="2000" spc="-20" dirty="0">
                <a:latin typeface="Carlito"/>
                <a:cs typeface="Carlito"/>
              </a:rPr>
              <a:t>effective </a:t>
            </a:r>
            <a:r>
              <a:rPr sz="2000" dirty="0">
                <a:latin typeface="Carlito"/>
                <a:cs typeface="Carlito"/>
              </a:rPr>
              <a:t>load</a:t>
            </a:r>
            <a:r>
              <a:rPr sz="2000" spc="-325" dirty="0">
                <a:latin typeface="Carlito"/>
                <a:cs typeface="Carlito"/>
              </a:rPr>
              <a:t> </a:t>
            </a:r>
            <a:r>
              <a:rPr sz="2000" dirty="0">
                <a:latin typeface="Carlito"/>
                <a:cs typeface="Carlito"/>
              </a:rPr>
              <a:t>resistance.</a:t>
            </a:r>
            <a:endParaRPr sz="2000">
              <a:latin typeface="Carlito"/>
              <a:cs typeface="Carlito"/>
            </a:endParaRPr>
          </a:p>
          <a:p>
            <a:pPr marL="355600" indent="-343535">
              <a:lnSpc>
                <a:spcPts val="2390"/>
              </a:lnSpc>
              <a:spcBef>
                <a:spcPts val="5"/>
              </a:spcBef>
              <a:buFont typeface="Arial"/>
              <a:buChar char="•"/>
              <a:tabLst>
                <a:tab pos="355600" algn="l"/>
                <a:tab pos="356235" algn="l"/>
              </a:tabLst>
            </a:pPr>
            <a:r>
              <a:rPr sz="2000" spc="-5" dirty="0">
                <a:latin typeface="Carlito"/>
                <a:cs typeface="Carlito"/>
              </a:rPr>
              <a:t>They </a:t>
            </a:r>
            <a:r>
              <a:rPr sz="2000" dirty="0">
                <a:latin typeface="Carlito"/>
                <a:cs typeface="Carlito"/>
              </a:rPr>
              <a:t>become </a:t>
            </a:r>
            <a:r>
              <a:rPr sz="2000" spc="5" dirty="0">
                <a:latin typeface="Carlito"/>
                <a:cs typeface="Carlito"/>
              </a:rPr>
              <a:t>noisy </a:t>
            </a:r>
            <a:r>
              <a:rPr sz="2000" dirty="0">
                <a:latin typeface="Carlito"/>
                <a:cs typeface="Carlito"/>
              </a:rPr>
              <a:t>with</a:t>
            </a:r>
            <a:r>
              <a:rPr sz="2000" spc="-110" dirty="0">
                <a:latin typeface="Carlito"/>
                <a:cs typeface="Carlito"/>
              </a:rPr>
              <a:t> </a:t>
            </a:r>
            <a:r>
              <a:rPr sz="2000" spc="5" dirty="0">
                <a:latin typeface="Carlito"/>
                <a:cs typeface="Carlito"/>
              </a:rPr>
              <a:t>age.</a:t>
            </a:r>
            <a:endParaRPr sz="2000">
              <a:latin typeface="Carlito"/>
              <a:cs typeface="Carlito"/>
            </a:endParaRPr>
          </a:p>
          <a:p>
            <a:pPr marL="355600" indent="-343535">
              <a:lnSpc>
                <a:spcPts val="287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5" dirty="0">
                <a:latin typeface="Carlito"/>
                <a:cs typeface="Carlito"/>
              </a:rPr>
              <a:t>power </a:t>
            </a:r>
            <a:r>
              <a:rPr sz="2000" spc="-20" dirty="0">
                <a:latin typeface="Carlito"/>
                <a:cs typeface="Carlito"/>
              </a:rPr>
              <a:t>transfer </a:t>
            </a:r>
            <a:r>
              <a:rPr sz="2000" spc="-10" dirty="0">
                <a:latin typeface="Carlito"/>
                <a:cs typeface="Carlito"/>
              </a:rPr>
              <a:t>will </a:t>
            </a:r>
            <a:r>
              <a:rPr sz="2000" spc="5" dirty="0">
                <a:latin typeface="Carlito"/>
                <a:cs typeface="Carlito"/>
              </a:rPr>
              <a:t>be</a:t>
            </a:r>
            <a:r>
              <a:rPr sz="2000" spc="-180" dirty="0">
                <a:latin typeface="Carlito"/>
                <a:cs typeface="Carlito"/>
              </a:rPr>
              <a:t> </a:t>
            </a:r>
            <a:r>
              <a:rPr sz="2000" spc="5" dirty="0">
                <a:latin typeface="Carlito"/>
                <a:cs typeface="Carlito"/>
              </a:rPr>
              <a:t>low</a:t>
            </a:r>
            <a:r>
              <a:rPr sz="2400" spc="5" dirty="0">
                <a:latin typeface="Carlito"/>
                <a:cs typeface="Carlito"/>
              </a:rPr>
              <a:t>.</a:t>
            </a:r>
            <a:endParaRPr sz="2400">
              <a:latin typeface="Carlito"/>
              <a:cs typeface="Carlito"/>
            </a:endParaRPr>
          </a:p>
          <a:p>
            <a:pPr marL="12700">
              <a:lnSpc>
                <a:spcPts val="2880"/>
              </a:lnSpc>
              <a:spcBef>
                <a:spcPts val="5"/>
              </a:spcBef>
            </a:pPr>
            <a:r>
              <a:rPr sz="2400" b="1" spc="-10" smtClean="0">
                <a:latin typeface="Carlito"/>
                <a:cs typeface="Carlito"/>
              </a:rPr>
              <a:t>Applications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75" dirty="0">
                <a:latin typeface="Carlito"/>
                <a:cs typeface="Carlito"/>
              </a:rPr>
              <a:t> </a:t>
            </a:r>
            <a:r>
              <a:rPr sz="2400" b="1" spc="-10" dirty="0">
                <a:latin typeface="Carlito"/>
                <a:cs typeface="Carlito"/>
              </a:rPr>
              <a:t>Amplifier</a:t>
            </a:r>
            <a:endParaRPr sz="2400">
              <a:latin typeface="Carlito"/>
              <a:cs typeface="Carlito"/>
            </a:endParaRPr>
          </a:p>
          <a:p>
            <a:pPr marL="355600" indent="-343535">
              <a:lnSpc>
                <a:spcPts val="2400"/>
              </a:lnSpc>
              <a:buFont typeface="Arial"/>
              <a:buChar char="•"/>
              <a:tabLst>
                <a:tab pos="355600" algn="l"/>
                <a:tab pos="356235" algn="l"/>
              </a:tabLst>
            </a:pPr>
            <a:r>
              <a:rPr sz="2000" spc="-5" dirty="0">
                <a:latin typeface="Carlito"/>
                <a:cs typeface="Carlito"/>
              </a:rPr>
              <a:t>They </a:t>
            </a:r>
            <a:r>
              <a:rPr sz="2000" spc="5" dirty="0">
                <a:latin typeface="Carlito"/>
                <a:cs typeface="Carlito"/>
              </a:rPr>
              <a:t>have </a:t>
            </a:r>
            <a:r>
              <a:rPr sz="2000" spc="-20" dirty="0">
                <a:latin typeface="Carlito"/>
                <a:cs typeface="Carlito"/>
              </a:rPr>
              <a:t>excellent </a:t>
            </a:r>
            <a:r>
              <a:rPr sz="2000" dirty="0">
                <a:latin typeface="Carlito"/>
                <a:cs typeface="Carlito"/>
              </a:rPr>
              <a:t>audio </a:t>
            </a:r>
            <a:r>
              <a:rPr sz="2000" spc="-10" dirty="0">
                <a:latin typeface="Carlito"/>
                <a:cs typeface="Carlito"/>
              </a:rPr>
              <a:t>fidelity over </a:t>
            </a:r>
            <a:r>
              <a:rPr sz="2000" spc="10" dirty="0">
                <a:latin typeface="Carlito"/>
                <a:cs typeface="Carlito"/>
              </a:rPr>
              <a:t>a </a:t>
            </a:r>
            <a:r>
              <a:rPr sz="2000" spc="-5" dirty="0">
                <a:latin typeface="Carlito"/>
                <a:cs typeface="Carlito"/>
              </a:rPr>
              <a:t>wide </a:t>
            </a:r>
            <a:r>
              <a:rPr sz="2000" spc="-10" dirty="0">
                <a:latin typeface="Carlito"/>
                <a:cs typeface="Carlito"/>
              </a:rPr>
              <a:t>range </a:t>
            </a:r>
            <a:r>
              <a:rPr sz="2000" dirty="0">
                <a:latin typeface="Carlito"/>
                <a:cs typeface="Carlito"/>
              </a:rPr>
              <a:t>of</a:t>
            </a:r>
            <a:r>
              <a:rPr sz="2000" spc="30" dirty="0">
                <a:latin typeface="Carlito"/>
                <a:cs typeface="Carlito"/>
              </a:rPr>
              <a:t> </a:t>
            </a:r>
            <a:r>
              <a:rPr sz="2000" spc="-30" dirty="0">
                <a:latin typeface="Carlito"/>
                <a:cs typeface="Carlito"/>
              </a:rPr>
              <a:t>frequency.</a:t>
            </a:r>
            <a:endParaRPr sz="2000">
              <a:latin typeface="Carlito"/>
              <a:cs typeface="Carlito"/>
            </a:endParaRPr>
          </a:p>
          <a:p>
            <a:pPr marL="355600" indent="-343535">
              <a:lnSpc>
                <a:spcPct val="100000"/>
              </a:lnSpc>
              <a:spcBef>
                <a:spcPts val="5"/>
              </a:spcBef>
              <a:buFont typeface="Arial"/>
              <a:buChar char="•"/>
              <a:tabLst>
                <a:tab pos="355600" algn="l"/>
                <a:tab pos="356235" algn="l"/>
              </a:tabLst>
            </a:pPr>
            <a:r>
              <a:rPr sz="2000" spc="-5" dirty="0">
                <a:latin typeface="Carlito"/>
                <a:cs typeface="Carlito"/>
              </a:rPr>
              <a:t>Widely </a:t>
            </a:r>
            <a:r>
              <a:rPr sz="2000" spc="5" dirty="0">
                <a:latin typeface="Carlito"/>
                <a:cs typeface="Carlito"/>
              </a:rPr>
              <a:t>used </a:t>
            </a:r>
            <a:r>
              <a:rPr sz="2000" spc="10" dirty="0">
                <a:latin typeface="Carlito"/>
                <a:cs typeface="Carlito"/>
              </a:rPr>
              <a:t>as </a:t>
            </a:r>
            <a:r>
              <a:rPr sz="2000" spc="-10" dirty="0">
                <a:latin typeface="Carlito"/>
                <a:cs typeface="Carlito"/>
              </a:rPr>
              <a:t>Voltage</a:t>
            </a:r>
            <a:r>
              <a:rPr sz="2000" spc="-140" dirty="0">
                <a:latin typeface="Carlito"/>
                <a:cs typeface="Carlito"/>
              </a:rPr>
              <a:t> </a:t>
            </a:r>
            <a:r>
              <a:rPr sz="2000" spc="-5" dirty="0">
                <a:latin typeface="Carlito"/>
                <a:cs typeface="Carlito"/>
              </a:rPr>
              <a:t>amplifiers</a:t>
            </a:r>
            <a:endParaRPr sz="2000">
              <a:latin typeface="Carlito"/>
              <a:cs typeface="Carlito"/>
            </a:endParaRPr>
          </a:p>
          <a:p>
            <a:pPr marL="355600" marR="516890" indent="-343535">
              <a:lnSpc>
                <a:spcPct val="10000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20" dirty="0">
                <a:latin typeface="Carlito"/>
                <a:cs typeface="Carlito"/>
              </a:rPr>
              <a:t>RC </a:t>
            </a:r>
            <a:r>
              <a:rPr sz="2000" spc="-10" dirty="0">
                <a:latin typeface="Carlito"/>
                <a:cs typeface="Carlito"/>
              </a:rPr>
              <a:t>coupling </a:t>
            </a:r>
            <a:r>
              <a:rPr sz="2000" spc="-5" dirty="0">
                <a:latin typeface="Carlito"/>
                <a:cs typeface="Carlito"/>
              </a:rPr>
              <a:t>is </a:t>
            </a:r>
            <a:r>
              <a:rPr sz="2000" spc="-25" dirty="0">
                <a:latin typeface="Carlito"/>
                <a:cs typeface="Carlito"/>
              </a:rPr>
              <a:t>rarely </a:t>
            </a:r>
            <a:r>
              <a:rPr sz="2000" spc="5" dirty="0">
                <a:latin typeface="Carlito"/>
                <a:cs typeface="Carlito"/>
              </a:rPr>
              <a:t>used </a:t>
            </a:r>
            <a:r>
              <a:rPr sz="2000" dirty="0">
                <a:latin typeface="Carlito"/>
                <a:cs typeface="Carlito"/>
              </a:rPr>
              <a:t>in </a:t>
            </a:r>
            <a:r>
              <a:rPr sz="2000" spc="5" dirty="0">
                <a:latin typeface="Carlito"/>
                <a:cs typeface="Carlito"/>
              </a:rPr>
              <a:t>the</a:t>
            </a:r>
            <a:r>
              <a:rPr sz="2000" spc="-245" dirty="0">
                <a:latin typeface="Carlito"/>
                <a:cs typeface="Carlito"/>
              </a:rPr>
              <a:t> </a:t>
            </a:r>
            <a:r>
              <a:rPr sz="2000" spc="-5" dirty="0">
                <a:latin typeface="Carlito"/>
                <a:cs typeface="Carlito"/>
              </a:rPr>
              <a:t>final  </a:t>
            </a:r>
            <a:r>
              <a:rPr sz="2000" spc="15" dirty="0">
                <a:latin typeface="Carlito"/>
                <a:cs typeface="Carlito"/>
              </a:rPr>
              <a:t>stages.</a:t>
            </a:r>
            <a:endParaRPr sz="2000">
              <a:latin typeface="Carlito"/>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81000"/>
            <a:ext cx="8458200" cy="647613"/>
          </a:xfrm>
          <a:prstGeom prst="rect">
            <a:avLst/>
          </a:prstGeom>
        </p:spPr>
        <p:txBody>
          <a:bodyPr vert="horz" wrap="square" lIns="0" tIns="16510" rIns="0" bIns="0" rtlCol="0">
            <a:spAutoFit/>
          </a:bodyPr>
          <a:lstStyle/>
          <a:p>
            <a:pPr marL="12700">
              <a:lnSpc>
                <a:spcPct val="100000"/>
              </a:lnSpc>
              <a:spcBef>
                <a:spcPts val="130"/>
              </a:spcBef>
            </a:pPr>
            <a:r>
              <a:rPr b="1" spc="-25" dirty="0">
                <a:latin typeface="Carlito"/>
                <a:cs typeface="Carlito"/>
              </a:rPr>
              <a:t>Transformer </a:t>
            </a:r>
            <a:r>
              <a:rPr b="1" spc="10" dirty="0">
                <a:latin typeface="Carlito"/>
                <a:cs typeface="Carlito"/>
              </a:rPr>
              <a:t>Coupled</a:t>
            </a:r>
            <a:r>
              <a:rPr b="1" spc="180" dirty="0">
                <a:latin typeface="Carlito"/>
                <a:cs typeface="Carlito"/>
              </a:rPr>
              <a:t> </a:t>
            </a:r>
            <a:r>
              <a:rPr b="1" spc="10" dirty="0">
                <a:latin typeface="Carlito"/>
                <a:cs typeface="Carlito"/>
              </a:rPr>
              <a:t>Amplifier</a:t>
            </a:r>
          </a:p>
        </p:txBody>
      </p:sp>
      <p:sp>
        <p:nvSpPr>
          <p:cNvPr id="3" name="object 3"/>
          <p:cNvSpPr txBox="1"/>
          <p:nvPr/>
        </p:nvSpPr>
        <p:spPr>
          <a:xfrm>
            <a:off x="536575" y="1568449"/>
            <a:ext cx="8089265" cy="4156075"/>
          </a:xfrm>
          <a:prstGeom prst="rect">
            <a:avLst/>
          </a:prstGeom>
        </p:spPr>
        <p:txBody>
          <a:bodyPr vert="horz" wrap="square" lIns="0" tIns="53340" rIns="0" bIns="0" rtlCol="0">
            <a:spAutoFit/>
          </a:bodyPr>
          <a:lstStyle/>
          <a:p>
            <a:pPr marL="355600" marR="5080" indent="-343535" algn="just">
              <a:lnSpc>
                <a:spcPct val="90700"/>
              </a:lnSpc>
              <a:spcBef>
                <a:spcPts val="420"/>
              </a:spcBef>
              <a:buFont typeface="Arial"/>
              <a:buChar char="•"/>
              <a:tabLst>
                <a:tab pos="356235" algn="l"/>
              </a:tabLst>
            </a:pPr>
            <a:r>
              <a:rPr sz="2600" spc="-25" dirty="0">
                <a:latin typeface="Carlito"/>
                <a:cs typeface="Carlito"/>
              </a:rPr>
              <a:t>We </a:t>
            </a:r>
            <a:r>
              <a:rPr sz="2600" spc="-10" dirty="0">
                <a:latin typeface="Carlito"/>
                <a:cs typeface="Carlito"/>
              </a:rPr>
              <a:t>have </a:t>
            </a:r>
            <a:r>
              <a:rPr sz="2600" spc="-5" dirty="0">
                <a:latin typeface="Carlito"/>
                <a:cs typeface="Carlito"/>
              </a:rPr>
              <a:t>observed </a:t>
            </a:r>
            <a:r>
              <a:rPr sz="2600" spc="10" dirty="0">
                <a:latin typeface="Carlito"/>
                <a:cs typeface="Carlito"/>
              </a:rPr>
              <a:t>that </a:t>
            </a:r>
            <a:r>
              <a:rPr sz="2600" spc="5" dirty="0">
                <a:latin typeface="Carlito"/>
                <a:cs typeface="Carlito"/>
              </a:rPr>
              <a:t>the </a:t>
            </a:r>
            <a:r>
              <a:rPr sz="2600" spc="15" dirty="0">
                <a:latin typeface="Carlito"/>
                <a:cs typeface="Carlito"/>
              </a:rPr>
              <a:t>main </a:t>
            </a:r>
            <a:r>
              <a:rPr sz="2600" spc="-15" dirty="0">
                <a:latin typeface="Carlito"/>
                <a:cs typeface="Carlito"/>
              </a:rPr>
              <a:t>drawback </a:t>
            </a:r>
            <a:r>
              <a:rPr sz="2600" spc="-5" dirty="0">
                <a:latin typeface="Carlito"/>
                <a:cs typeface="Carlito"/>
              </a:rPr>
              <a:t>of </a:t>
            </a:r>
            <a:r>
              <a:rPr sz="2600" spc="10" dirty="0">
                <a:latin typeface="Carlito"/>
                <a:cs typeface="Carlito"/>
              </a:rPr>
              <a:t>RC </a:t>
            </a:r>
            <a:r>
              <a:rPr sz="2600" spc="-10" dirty="0">
                <a:latin typeface="Carlito"/>
                <a:cs typeface="Carlito"/>
              </a:rPr>
              <a:t>coupled  </a:t>
            </a:r>
            <a:r>
              <a:rPr sz="2600" spc="5" dirty="0">
                <a:latin typeface="Carlito"/>
                <a:cs typeface="Carlito"/>
              </a:rPr>
              <a:t>amplifier is </a:t>
            </a:r>
            <a:r>
              <a:rPr sz="2600" spc="10" dirty="0">
                <a:latin typeface="Carlito"/>
                <a:cs typeface="Carlito"/>
              </a:rPr>
              <a:t>that</a:t>
            </a:r>
            <a:r>
              <a:rPr sz="2600" spc="605" dirty="0">
                <a:latin typeface="Carlito"/>
                <a:cs typeface="Carlito"/>
              </a:rPr>
              <a:t> </a:t>
            </a:r>
            <a:r>
              <a:rPr sz="2600" spc="5" dirty="0">
                <a:latin typeface="Carlito"/>
                <a:cs typeface="Carlito"/>
              </a:rPr>
              <a:t>the </a:t>
            </a:r>
            <a:r>
              <a:rPr sz="2600" spc="-15" dirty="0">
                <a:latin typeface="Carlito"/>
                <a:cs typeface="Carlito"/>
              </a:rPr>
              <a:t>effective  </a:t>
            </a:r>
            <a:r>
              <a:rPr sz="2600" spc="5" dirty="0">
                <a:latin typeface="Carlito"/>
                <a:cs typeface="Carlito"/>
              </a:rPr>
              <a:t>load </a:t>
            </a:r>
            <a:r>
              <a:rPr sz="2600" spc="-15" dirty="0">
                <a:latin typeface="Carlito"/>
                <a:cs typeface="Carlito"/>
              </a:rPr>
              <a:t>resistance  </a:t>
            </a:r>
            <a:r>
              <a:rPr sz="2600" spc="-5" dirty="0">
                <a:latin typeface="Carlito"/>
                <a:cs typeface="Carlito"/>
              </a:rPr>
              <a:t>gets  </a:t>
            </a:r>
            <a:r>
              <a:rPr sz="2600" spc="-10" dirty="0">
                <a:latin typeface="Carlito"/>
                <a:cs typeface="Carlito"/>
              </a:rPr>
              <a:t>reduced. </a:t>
            </a:r>
            <a:r>
              <a:rPr sz="2600" dirty="0">
                <a:latin typeface="Carlito"/>
                <a:cs typeface="Carlito"/>
              </a:rPr>
              <a:t>This </a:t>
            </a:r>
            <a:r>
              <a:rPr sz="2600" spc="5" dirty="0">
                <a:latin typeface="Carlito"/>
                <a:cs typeface="Carlito"/>
              </a:rPr>
              <a:t>is </a:t>
            </a:r>
            <a:r>
              <a:rPr sz="2600" spc="-10" dirty="0">
                <a:latin typeface="Carlito"/>
                <a:cs typeface="Carlito"/>
              </a:rPr>
              <a:t>because, </a:t>
            </a:r>
            <a:r>
              <a:rPr sz="2600" spc="5" dirty="0">
                <a:latin typeface="Carlito"/>
                <a:cs typeface="Carlito"/>
              </a:rPr>
              <a:t>the </a:t>
            </a:r>
            <a:r>
              <a:rPr sz="2600" spc="-10" dirty="0">
                <a:latin typeface="Carlito"/>
                <a:cs typeface="Carlito"/>
              </a:rPr>
              <a:t>input </a:t>
            </a:r>
            <a:r>
              <a:rPr sz="2600" spc="-5" dirty="0">
                <a:latin typeface="Carlito"/>
                <a:cs typeface="Carlito"/>
              </a:rPr>
              <a:t>impedance </a:t>
            </a:r>
            <a:r>
              <a:rPr sz="2600" spc="-10" dirty="0">
                <a:latin typeface="Carlito"/>
                <a:cs typeface="Carlito"/>
              </a:rPr>
              <a:t>of </a:t>
            </a:r>
            <a:r>
              <a:rPr sz="2600" spc="30" dirty="0">
                <a:latin typeface="Carlito"/>
                <a:cs typeface="Carlito"/>
              </a:rPr>
              <a:t>an  </a:t>
            </a:r>
            <a:r>
              <a:rPr sz="2600" spc="5" dirty="0">
                <a:latin typeface="Carlito"/>
                <a:cs typeface="Carlito"/>
              </a:rPr>
              <a:t>amplifier is </a:t>
            </a:r>
            <a:r>
              <a:rPr sz="2600" spc="-60" dirty="0">
                <a:latin typeface="Carlito"/>
                <a:cs typeface="Carlito"/>
              </a:rPr>
              <a:t>low, </a:t>
            </a:r>
            <a:r>
              <a:rPr sz="2600" dirty="0">
                <a:latin typeface="Carlito"/>
                <a:cs typeface="Carlito"/>
              </a:rPr>
              <a:t>while </a:t>
            </a:r>
            <a:r>
              <a:rPr sz="2600" spc="10" dirty="0">
                <a:latin typeface="Carlito"/>
                <a:cs typeface="Carlito"/>
              </a:rPr>
              <a:t>its </a:t>
            </a:r>
            <a:r>
              <a:rPr sz="2600" spc="-10" dirty="0">
                <a:latin typeface="Carlito"/>
                <a:cs typeface="Carlito"/>
              </a:rPr>
              <a:t>output </a:t>
            </a:r>
            <a:r>
              <a:rPr sz="2600" dirty="0">
                <a:latin typeface="Carlito"/>
                <a:cs typeface="Carlito"/>
              </a:rPr>
              <a:t>impedance </a:t>
            </a:r>
            <a:r>
              <a:rPr sz="2600" spc="5" dirty="0">
                <a:latin typeface="Carlito"/>
                <a:cs typeface="Carlito"/>
              </a:rPr>
              <a:t>is</a:t>
            </a:r>
            <a:r>
              <a:rPr sz="2600" spc="-130" dirty="0">
                <a:latin typeface="Carlito"/>
                <a:cs typeface="Carlito"/>
              </a:rPr>
              <a:t> </a:t>
            </a:r>
            <a:r>
              <a:rPr sz="2600" spc="-10" dirty="0">
                <a:latin typeface="Carlito"/>
                <a:cs typeface="Carlito"/>
              </a:rPr>
              <a:t>high.</a:t>
            </a:r>
            <a:endParaRPr sz="2600">
              <a:latin typeface="Carlito"/>
              <a:cs typeface="Carlito"/>
            </a:endParaRPr>
          </a:p>
          <a:p>
            <a:pPr marL="355600" marR="5080" indent="-343535" algn="just">
              <a:lnSpc>
                <a:spcPct val="90300"/>
              </a:lnSpc>
              <a:spcBef>
                <a:spcPts val="560"/>
              </a:spcBef>
              <a:buFont typeface="Arial"/>
              <a:buChar char="•"/>
              <a:tabLst>
                <a:tab pos="356235" algn="l"/>
              </a:tabLst>
            </a:pPr>
            <a:r>
              <a:rPr sz="2600" spc="-5" dirty="0">
                <a:latin typeface="Carlito"/>
                <a:cs typeface="Carlito"/>
              </a:rPr>
              <a:t>When </a:t>
            </a:r>
            <a:r>
              <a:rPr sz="2600" dirty="0">
                <a:latin typeface="Carlito"/>
                <a:cs typeface="Carlito"/>
              </a:rPr>
              <a:t>they </a:t>
            </a:r>
            <a:r>
              <a:rPr sz="2600" spc="10" dirty="0">
                <a:latin typeface="Carlito"/>
                <a:cs typeface="Carlito"/>
              </a:rPr>
              <a:t>are </a:t>
            </a:r>
            <a:r>
              <a:rPr sz="2600" spc="-5" dirty="0">
                <a:latin typeface="Carlito"/>
                <a:cs typeface="Carlito"/>
              </a:rPr>
              <a:t>coupled </a:t>
            </a:r>
            <a:r>
              <a:rPr sz="2600" spc="15" dirty="0">
                <a:latin typeface="Carlito"/>
                <a:cs typeface="Carlito"/>
              </a:rPr>
              <a:t>to </a:t>
            </a:r>
            <a:r>
              <a:rPr sz="2600" spc="-20" dirty="0">
                <a:latin typeface="Carlito"/>
                <a:cs typeface="Carlito"/>
              </a:rPr>
              <a:t>make </a:t>
            </a:r>
            <a:r>
              <a:rPr sz="2600" spc="10" dirty="0">
                <a:latin typeface="Carlito"/>
                <a:cs typeface="Carlito"/>
              </a:rPr>
              <a:t>a </a:t>
            </a:r>
            <a:r>
              <a:rPr sz="2600" spc="-5" dirty="0">
                <a:latin typeface="Carlito"/>
                <a:cs typeface="Carlito"/>
              </a:rPr>
              <a:t>multistage </a:t>
            </a:r>
            <a:r>
              <a:rPr sz="2600" spc="-20" dirty="0">
                <a:latin typeface="Carlito"/>
                <a:cs typeface="Carlito"/>
              </a:rPr>
              <a:t>amplifier,  </a:t>
            </a:r>
            <a:r>
              <a:rPr sz="2600" spc="5" dirty="0">
                <a:latin typeface="Carlito"/>
                <a:cs typeface="Carlito"/>
              </a:rPr>
              <a:t>the </a:t>
            </a:r>
            <a:r>
              <a:rPr sz="2600" spc="-10" dirty="0">
                <a:latin typeface="Carlito"/>
                <a:cs typeface="Carlito"/>
              </a:rPr>
              <a:t>high output </a:t>
            </a:r>
            <a:r>
              <a:rPr sz="2600" dirty="0">
                <a:latin typeface="Carlito"/>
                <a:cs typeface="Carlito"/>
              </a:rPr>
              <a:t>impedance </a:t>
            </a:r>
            <a:r>
              <a:rPr sz="2600" spc="-5" dirty="0">
                <a:latin typeface="Carlito"/>
                <a:cs typeface="Carlito"/>
              </a:rPr>
              <a:t>of </a:t>
            </a:r>
            <a:r>
              <a:rPr sz="2600" spc="-10" dirty="0">
                <a:latin typeface="Carlito"/>
                <a:cs typeface="Carlito"/>
              </a:rPr>
              <a:t>one </a:t>
            </a:r>
            <a:r>
              <a:rPr sz="2600" dirty="0">
                <a:latin typeface="Carlito"/>
                <a:cs typeface="Carlito"/>
              </a:rPr>
              <a:t>stage comes </a:t>
            </a:r>
            <a:r>
              <a:rPr sz="2600" spc="5" dirty="0">
                <a:latin typeface="Carlito"/>
                <a:cs typeface="Carlito"/>
              </a:rPr>
              <a:t>in </a:t>
            </a:r>
            <a:r>
              <a:rPr sz="2600" spc="-10" dirty="0">
                <a:latin typeface="Carlito"/>
                <a:cs typeface="Carlito"/>
              </a:rPr>
              <a:t>parallel  </a:t>
            </a:r>
            <a:r>
              <a:rPr sz="2600" spc="10" dirty="0">
                <a:latin typeface="Carlito"/>
                <a:cs typeface="Carlito"/>
              </a:rPr>
              <a:t>with </a:t>
            </a:r>
            <a:r>
              <a:rPr sz="2600" spc="5" dirty="0">
                <a:latin typeface="Carlito"/>
                <a:cs typeface="Carlito"/>
              </a:rPr>
              <a:t>the </a:t>
            </a:r>
            <a:r>
              <a:rPr sz="2600" dirty="0">
                <a:latin typeface="Carlito"/>
                <a:cs typeface="Carlito"/>
              </a:rPr>
              <a:t>low </a:t>
            </a:r>
            <a:r>
              <a:rPr sz="2600" spc="-10" dirty="0">
                <a:latin typeface="Carlito"/>
                <a:cs typeface="Carlito"/>
              </a:rPr>
              <a:t>input </a:t>
            </a:r>
            <a:r>
              <a:rPr sz="2600" dirty="0">
                <a:latin typeface="Carlito"/>
                <a:cs typeface="Carlito"/>
              </a:rPr>
              <a:t>impedance </a:t>
            </a:r>
            <a:r>
              <a:rPr sz="2600" spc="-50" dirty="0">
                <a:latin typeface="Carlito"/>
                <a:cs typeface="Carlito"/>
              </a:rPr>
              <a:t>of </a:t>
            </a:r>
            <a:r>
              <a:rPr sz="2600" spc="-30" dirty="0">
                <a:latin typeface="Carlito"/>
                <a:cs typeface="Carlito"/>
              </a:rPr>
              <a:t>next </a:t>
            </a:r>
            <a:r>
              <a:rPr sz="2600" spc="-5" dirty="0">
                <a:latin typeface="Carlito"/>
                <a:cs typeface="Carlito"/>
              </a:rPr>
              <a:t>stage. Hence,  </a:t>
            </a:r>
            <a:r>
              <a:rPr sz="2600" spc="-15" dirty="0">
                <a:latin typeface="Carlito"/>
                <a:cs typeface="Carlito"/>
              </a:rPr>
              <a:t>effective </a:t>
            </a:r>
            <a:r>
              <a:rPr sz="2600" spc="5" dirty="0">
                <a:latin typeface="Carlito"/>
                <a:cs typeface="Carlito"/>
              </a:rPr>
              <a:t>load </a:t>
            </a:r>
            <a:r>
              <a:rPr sz="2600" dirty="0">
                <a:latin typeface="Carlito"/>
                <a:cs typeface="Carlito"/>
              </a:rPr>
              <a:t>resistance </a:t>
            </a:r>
            <a:r>
              <a:rPr sz="2600" spc="5" dirty="0">
                <a:latin typeface="Carlito"/>
                <a:cs typeface="Carlito"/>
              </a:rPr>
              <a:t>is </a:t>
            </a:r>
            <a:r>
              <a:rPr sz="2600" spc="-10" dirty="0">
                <a:latin typeface="Carlito"/>
                <a:cs typeface="Carlito"/>
              </a:rPr>
              <a:t>decreased. </a:t>
            </a:r>
            <a:r>
              <a:rPr sz="2600" dirty="0">
                <a:latin typeface="Carlito"/>
                <a:cs typeface="Carlito"/>
              </a:rPr>
              <a:t>This </a:t>
            </a:r>
            <a:r>
              <a:rPr sz="2600" spc="-20" dirty="0">
                <a:latin typeface="Carlito"/>
                <a:cs typeface="Carlito"/>
              </a:rPr>
              <a:t>problem </a:t>
            </a:r>
            <a:r>
              <a:rPr sz="2600" spc="20" dirty="0">
                <a:latin typeface="Carlito"/>
                <a:cs typeface="Carlito"/>
              </a:rPr>
              <a:t>can  </a:t>
            </a:r>
            <a:r>
              <a:rPr sz="2600" spc="-5" dirty="0">
                <a:latin typeface="Carlito"/>
                <a:cs typeface="Carlito"/>
              </a:rPr>
              <a:t>be </a:t>
            </a:r>
            <a:r>
              <a:rPr sz="2600" spc="-10" dirty="0">
                <a:latin typeface="Carlito"/>
                <a:cs typeface="Carlito"/>
              </a:rPr>
              <a:t>overcome </a:t>
            </a:r>
            <a:r>
              <a:rPr sz="2600" spc="-5" dirty="0">
                <a:latin typeface="Carlito"/>
                <a:cs typeface="Carlito"/>
              </a:rPr>
              <a:t>by </a:t>
            </a:r>
            <a:r>
              <a:rPr sz="2600" spc="10" dirty="0">
                <a:latin typeface="Carlito"/>
                <a:cs typeface="Carlito"/>
              </a:rPr>
              <a:t>a </a:t>
            </a:r>
            <a:r>
              <a:rPr sz="2600" b="1" spc="-15" dirty="0">
                <a:latin typeface="Carlito"/>
                <a:cs typeface="Carlito"/>
              </a:rPr>
              <a:t>transformer </a:t>
            </a:r>
            <a:r>
              <a:rPr sz="2600" b="1" spc="25" dirty="0">
                <a:latin typeface="Carlito"/>
                <a:cs typeface="Carlito"/>
              </a:rPr>
              <a:t>coupled</a:t>
            </a:r>
            <a:r>
              <a:rPr sz="2600" b="1" spc="-235" dirty="0">
                <a:latin typeface="Carlito"/>
                <a:cs typeface="Carlito"/>
              </a:rPr>
              <a:t> </a:t>
            </a:r>
            <a:r>
              <a:rPr sz="2600" b="1" spc="10" dirty="0">
                <a:latin typeface="Carlito"/>
                <a:cs typeface="Carlito"/>
              </a:rPr>
              <a:t>amplifier</a:t>
            </a:r>
            <a:r>
              <a:rPr sz="2600" spc="10" dirty="0">
                <a:latin typeface="Carlito"/>
                <a:cs typeface="Carlito"/>
              </a:rPr>
              <a:t>.</a:t>
            </a:r>
            <a:endParaRPr sz="2600">
              <a:latin typeface="Carlito"/>
              <a:cs typeface="Carlito"/>
            </a:endParaRPr>
          </a:p>
          <a:p>
            <a:pPr marL="355600" marR="8890" indent="-343535" algn="just">
              <a:lnSpc>
                <a:spcPts val="2780"/>
              </a:lnSpc>
              <a:spcBef>
                <a:spcPts val="715"/>
              </a:spcBef>
              <a:buFont typeface="Arial"/>
              <a:buChar char="•"/>
              <a:tabLst>
                <a:tab pos="356235" algn="l"/>
              </a:tabLst>
            </a:pPr>
            <a:r>
              <a:rPr sz="2600" spc="15" dirty="0">
                <a:latin typeface="Carlito"/>
                <a:cs typeface="Carlito"/>
              </a:rPr>
              <a:t>In </a:t>
            </a:r>
            <a:r>
              <a:rPr sz="2600" spc="10" dirty="0">
                <a:latin typeface="Carlito"/>
                <a:cs typeface="Carlito"/>
              </a:rPr>
              <a:t>a </a:t>
            </a:r>
            <a:r>
              <a:rPr sz="2600" spc="-15" dirty="0">
                <a:latin typeface="Carlito"/>
                <a:cs typeface="Carlito"/>
              </a:rPr>
              <a:t>transformer-coupled </a:t>
            </a:r>
            <a:r>
              <a:rPr sz="2600" spc="-20" dirty="0">
                <a:latin typeface="Carlito"/>
                <a:cs typeface="Carlito"/>
              </a:rPr>
              <a:t>amplifier, </a:t>
            </a:r>
            <a:r>
              <a:rPr sz="2600" spc="5" dirty="0">
                <a:latin typeface="Carlito"/>
                <a:cs typeface="Carlito"/>
              </a:rPr>
              <a:t>the </a:t>
            </a:r>
            <a:r>
              <a:rPr sz="2600" spc="-20" dirty="0">
                <a:latin typeface="Carlito"/>
                <a:cs typeface="Carlito"/>
              </a:rPr>
              <a:t>stages </a:t>
            </a:r>
            <a:r>
              <a:rPr sz="2600" spc="-25" dirty="0">
                <a:latin typeface="Carlito"/>
                <a:cs typeface="Carlito"/>
              </a:rPr>
              <a:t>of  </a:t>
            </a:r>
            <a:r>
              <a:rPr sz="2600" spc="5" dirty="0">
                <a:latin typeface="Carlito"/>
                <a:cs typeface="Carlito"/>
              </a:rPr>
              <a:t>amplifier </a:t>
            </a:r>
            <a:r>
              <a:rPr sz="2600" spc="10" dirty="0">
                <a:latin typeface="Carlito"/>
                <a:cs typeface="Carlito"/>
              </a:rPr>
              <a:t>are </a:t>
            </a:r>
            <a:r>
              <a:rPr sz="2600" spc="-10" dirty="0">
                <a:latin typeface="Carlito"/>
                <a:cs typeface="Carlito"/>
              </a:rPr>
              <a:t>coupled </a:t>
            </a:r>
            <a:r>
              <a:rPr sz="2600" dirty="0">
                <a:latin typeface="Carlito"/>
                <a:cs typeface="Carlito"/>
              </a:rPr>
              <a:t>using </a:t>
            </a:r>
            <a:r>
              <a:rPr sz="2600" spc="10" dirty="0">
                <a:latin typeface="Carlito"/>
                <a:cs typeface="Carlito"/>
              </a:rPr>
              <a:t>a</a:t>
            </a:r>
            <a:r>
              <a:rPr sz="2600" spc="-185" dirty="0">
                <a:latin typeface="Carlito"/>
                <a:cs typeface="Carlito"/>
              </a:rPr>
              <a:t> </a:t>
            </a:r>
            <a:r>
              <a:rPr sz="2600" spc="-30" dirty="0">
                <a:latin typeface="Carlito"/>
                <a:cs typeface="Carlito"/>
              </a:rPr>
              <a:t>transformer.</a:t>
            </a:r>
            <a:endParaRPr sz="26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7099" rIns="0" bIns="0" rtlCol="0">
            <a:spAutoFit/>
          </a:bodyPr>
          <a:lstStyle/>
          <a:p>
            <a:pPr marR="5080">
              <a:lnSpc>
                <a:spcPct val="101400"/>
              </a:lnSpc>
              <a:spcBef>
                <a:spcPts val="60"/>
              </a:spcBef>
            </a:pPr>
            <a:r>
              <a:rPr b="1" spc="-5" dirty="0">
                <a:latin typeface="Carlito"/>
                <a:cs typeface="Carlito"/>
              </a:rPr>
              <a:t>Construction </a:t>
            </a:r>
            <a:r>
              <a:rPr b="1" spc="25" dirty="0">
                <a:latin typeface="Carlito"/>
                <a:cs typeface="Carlito"/>
              </a:rPr>
              <a:t>of </a:t>
            </a:r>
            <a:r>
              <a:rPr b="1" spc="-25" dirty="0">
                <a:latin typeface="Carlito"/>
                <a:cs typeface="Carlito"/>
              </a:rPr>
              <a:t>Transformer </a:t>
            </a:r>
            <a:r>
              <a:rPr b="1" spc="10" dirty="0">
                <a:latin typeface="Carlito"/>
                <a:cs typeface="Carlito"/>
              </a:rPr>
              <a:t>Coupled  Amplifier</a:t>
            </a:r>
          </a:p>
        </p:txBody>
      </p:sp>
      <p:sp>
        <p:nvSpPr>
          <p:cNvPr id="3" name="object 3"/>
          <p:cNvSpPr txBox="1"/>
          <p:nvPr/>
        </p:nvSpPr>
        <p:spPr>
          <a:xfrm>
            <a:off x="498475" y="1616074"/>
            <a:ext cx="8180070" cy="1565910"/>
          </a:xfrm>
          <a:prstGeom prst="rect">
            <a:avLst/>
          </a:prstGeom>
        </p:spPr>
        <p:txBody>
          <a:bodyPr vert="horz" wrap="square" lIns="0" tIns="11430" rIns="0" bIns="0" rtlCol="0">
            <a:spAutoFit/>
          </a:bodyPr>
          <a:lstStyle/>
          <a:p>
            <a:pPr marL="393700" marR="59055" indent="-343535" algn="just">
              <a:lnSpc>
                <a:spcPct val="100400"/>
              </a:lnSpc>
              <a:spcBef>
                <a:spcPts val="90"/>
              </a:spcBef>
              <a:buFont typeface="Arial"/>
              <a:buChar char="•"/>
              <a:tabLst>
                <a:tab pos="394335" algn="l"/>
              </a:tabLst>
            </a:pPr>
            <a:r>
              <a:rPr sz="2400" spc="10" dirty="0">
                <a:latin typeface="Carlito"/>
                <a:cs typeface="Carlito"/>
              </a:rPr>
              <a:t>The </a:t>
            </a:r>
            <a:r>
              <a:rPr sz="2400" spc="-10" dirty="0">
                <a:latin typeface="Carlito"/>
                <a:cs typeface="Carlito"/>
              </a:rPr>
              <a:t>amplifier </a:t>
            </a:r>
            <a:r>
              <a:rPr sz="2400" dirty="0">
                <a:latin typeface="Carlito"/>
                <a:cs typeface="Carlito"/>
              </a:rPr>
              <a:t>circuit </a:t>
            </a:r>
            <a:r>
              <a:rPr sz="2400" spc="-15" dirty="0">
                <a:latin typeface="Carlito"/>
                <a:cs typeface="Carlito"/>
              </a:rPr>
              <a:t>in </a:t>
            </a:r>
            <a:r>
              <a:rPr sz="2400" spc="5" dirty="0">
                <a:latin typeface="Carlito"/>
                <a:cs typeface="Carlito"/>
              </a:rPr>
              <a:t>which, </a:t>
            </a:r>
            <a:r>
              <a:rPr sz="2400" spc="10" dirty="0">
                <a:latin typeface="Carlito"/>
                <a:cs typeface="Carlito"/>
              </a:rPr>
              <a:t>the </a:t>
            </a:r>
            <a:r>
              <a:rPr sz="2400" spc="-10" dirty="0">
                <a:latin typeface="Carlito"/>
                <a:cs typeface="Carlito"/>
              </a:rPr>
              <a:t>previous </a:t>
            </a:r>
            <a:r>
              <a:rPr sz="2400" spc="-15" dirty="0">
                <a:latin typeface="Carlito"/>
                <a:cs typeface="Carlito"/>
              </a:rPr>
              <a:t>stage is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15" dirty="0">
                <a:latin typeface="Carlito"/>
                <a:cs typeface="Carlito"/>
              </a:rPr>
              <a:t>next </a:t>
            </a:r>
            <a:r>
              <a:rPr sz="2400" spc="-10" dirty="0">
                <a:latin typeface="Carlito"/>
                <a:cs typeface="Carlito"/>
              </a:rPr>
              <a:t>stage </a:t>
            </a:r>
            <a:r>
              <a:rPr sz="2400" spc="5" dirty="0">
                <a:latin typeface="Carlito"/>
                <a:cs typeface="Carlito"/>
              </a:rPr>
              <a:t>using </a:t>
            </a:r>
            <a:r>
              <a:rPr sz="2400" dirty="0">
                <a:latin typeface="Carlito"/>
                <a:cs typeface="Carlito"/>
              </a:rPr>
              <a:t>a coupling </a:t>
            </a:r>
            <a:r>
              <a:rPr sz="2400" spc="-30" dirty="0">
                <a:latin typeface="Carlito"/>
                <a:cs typeface="Carlito"/>
              </a:rPr>
              <a:t>transformer, </a:t>
            </a:r>
            <a:r>
              <a:rPr sz="2400" spc="-15" dirty="0">
                <a:latin typeface="Carlito"/>
                <a:cs typeface="Carlito"/>
              </a:rPr>
              <a:t>is </a:t>
            </a:r>
            <a:r>
              <a:rPr sz="2400" spc="-10" dirty="0">
                <a:latin typeface="Carlito"/>
                <a:cs typeface="Carlito"/>
              </a:rPr>
              <a:t>called </a:t>
            </a:r>
            <a:r>
              <a:rPr sz="2400" spc="-25" dirty="0">
                <a:latin typeface="Carlito"/>
                <a:cs typeface="Carlito"/>
              </a:rPr>
              <a:t>as  Transformer </a:t>
            </a:r>
            <a:r>
              <a:rPr sz="2400" dirty="0">
                <a:latin typeface="Carlito"/>
                <a:cs typeface="Carlito"/>
              </a:rPr>
              <a:t>coupled</a:t>
            </a:r>
            <a:r>
              <a:rPr sz="2400" spc="-60" dirty="0">
                <a:latin typeface="Carlito"/>
                <a:cs typeface="Carlito"/>
              </a:rPr>
              <a:t> </a:t>
            </a:r>
            <a:r>
              <a:rPr sz="2400" spc="-30" dirty="0">
                <a:latin typeface="Carlito"/>
                <a:cs typeface="Carlito"/>
              </a:rPr>
              <a:t>amplifier.</a:t>
            </a:r>
            <a:endParaRPr sz="2400">
              <a:latin typeface="Carlito"/>
              <a:cs typeface="Carlito"/>
            </a:endParaRPr>
          </a:p>
          <a:p>
            <a:pPr marL="393700" indent="-343535">
              <a:lnSpc>
                <a:spcPct val="100000"/>
              </a:lnSpc>
              <a:spcBef>
                <a:spcPts val="575"/>
              </a:spcBef>
              <a:buFont typeface="Arial"/>
              <a:buChar char="•"/>
              <a:tabLst>
                <a:tab pos="393700" algn="l"/>
                <a:tab pos="394335" algn="l"/>
                <a:tab pos="994410" algn="l"/>
                <a:tab pos="2176780" algn="l"/>
                <a:tab pos="3797300" algn="l"/>
                <a:tab pos="4188460" algn="l"/>
                <a:tab pos="4512310" algn="l"/>
                <a:tab pos="5637530" algn="l"/>
                <a:tab pos="6323965" algn="l"/>
                <a:tab pos="6877050" algn="l"/>
                <a:tab pos="7859395" algn="l"/>
              </a:tabLst>
            </a:pPr>
            <a:r>
              <a:rPr sz="2400" spc="10" dirty="0">
                <a:latin typeface="Carlito"/>
                <a:cs typeface="Carlito"/>
              </a:rPr>
              <a:t>The	</a:t>
            </a:r>
            <a:r>
              <a:rPr sz="2400" spc="-10" dirty="0">
                <a:latin typeface="Carlito"/>
                <a:cs typeface="Carlito"/>
              </a:rPr>
              <a:t>coupling	transformer	</a:t>
            </a:r>
            <a:r>
              <a:rPr sz="2400" spc="20" dirty="0">
                <a:latin typeface="Carlito"/>
                <a:cs typeface="Carlito"/>
              </a:rPr>
              <a:t>T</a:t>
            </a:r>
            <a:r>
              <a:rPr sz="2325" spc="30" baseline="-19713" dirty="0">
                <a:latin typeface="Carlito"/>
                <a:cs typeface="Carlito"/>
              </a:rPr>
              <a:t>1	</a:t>
            </a:r>
            <a:r>
              <a:rPr sz="2400" spc="-15" dirty="0">
                <a:latin typeface="Carlito"/>
                <a:cs typeface="Carlito"/>
              </a:rPr>
              <a:t>is	</a:t>
            </a:r>
            <a:r>
              <a:rPr sz="2400" spc="10" dirty="0">
                <a:latin typeface="Carlito"/>
                <a:cs typeface="Carlito"/>
              </a:rPr>
              <a:t>used</a:t>
            </a:r>
            <a:r>
              <a:rPr sz="2400" spc="455" dirty="0">
                <a:latin typeface="Carlito"/>
                <a:cs typeface="Carlito"/>
              </a:rPr>
              <a:t> </a:t>
            </a:r>
            <a:r>
              <a:rPr sz="2400" spc="10" dirty="0">
                <a:latin typeface="Carlito"/>
                <a:cs typeface="Carlito"/>
              </a:rPr>
              <a:t>to	</a:t>
            </a:r>
            <a:r>
              <a:rPr sz="2400" spc="-15" dirty="0">
                <a:latin typeface="Carlito"/>
                <a:cs typeface="Carlito"/>
              </a:rPr>
              <a:t>feed	</a:t>
            </a:r>
            <a:r>
              <a:rPr sz="2400" spc="5" dirty="0">
                <a:latin typeface="Carlito"/>
                <a:cs typeface="Carlito"/>
              </a:rPr>
              <a:t>the	</a:t>
            </a:r>
            <a:r>
              <a:rPr sz="2400" spc="-5" dirty="0">
                <a:latin typeface="Carlito"/>
                <a:cs typeface="Carlito"/>
              </a:rPr>
              <a:t>output	</a:t>
            </a:r>
            <a:r>
              <a:rPr sz="2400" spc="10" dirty="0">
                <a:latin typeface="Carlito"/>
                <a:cs typeface="Carlito"/>
              </a:rPr>
              <a:t>of</a:t>
            </a:r>
            <a:endParaRPr sz="2400">
              <a:latin typeface="Carlito"/>
              <a:cs typeface="Carlito"/>
            </a:endParaRPr>
          </a:p>
        </p:txBody>
      </p:sp>
      <p:sp>
        <p:nvSpPr>
          <p:cNvPr id="4" name="object 4"/>
          <p:cNvSpPr txBox="1"/>
          <p:nvPr/>
        </p:nvSpPr>
        <p:spPr>
          <a:xfrm>
            <a:off x="4305934" y="3056953"/>
            <a:ext cx="438784" cy="391795"/>
          </a:xfrm>
          <a:prstGeom prst="rect">
            <a:avLst/>
          </a:prstGeom>
        </p:spPr>
        <p:txBody>
          <a:bodyPr vert="horz" wrap="square" lIns="0" tIns="12700" rIns="0" bIns="0" rtlCol="0">
            <a:spAutoFit/>
          </a:bodyPr>
          <a:lstStyle/>
          <a:p>
            <a:pPr marL="38100">
              <a:lnSpc>
                <a:spcPct val="100000"/>
              </a:lnSpc>
              <a:spcBef>
                <a:spcPts val="100"/>
              </a:spcBef>
            </a:pPr>
            <a:r>
              <a:rPr sz="3600" baseline="-17361" dirty="0">
                <a:latin typeface="Carlito"/>
                <a:cs typeface="Carlito"/>
              </a:rPr>
              <a:t>2</a:t>
            </a:r>
            <a:r>
              <a:rPr sz="1550" dirty="0">
                <a:latin typeface="Carlito"/>
                <a:cs typeface="Carlito"/>
              </a:rPr>
              <a:t>nd</a:t>
            </a:r>
            <a:endParaRPr sz="1550">
              <a:latin typeface="Carlito"/>
              <a:cs typeface="Carlito"/>
            </a:endParaRPr>
          </a:p>
        </p:txBody>
      </p:sp>
      <p:sp>
        <p:nvSpPr>
          <p:cNvPr id="5" name="object 5"/>
          <p:cNvSpPr txBox="1"/>
          <p:nvPr/>
        </p:nvSpPr>
        <p:spPr>
          <a:xfrm>
            <a:off x="816292" y="3152203"/>
            <a:ext cx="7820659" cy="391795"/>
          </a:xfrm>
          <a:prstGeom prst="rect">
            <a:avLst/>
          </a:prstGeom>
        </p:spPr>
        <p:txBody>
          <a:bodyPr vert="horz" wrap="square" lIns="0" tIns="12700" rIns="0" bIns="0" rtlCol="0">
            <a:spAutoFit/>
          </a:bodyPr>
          <a:lstStyle/>
          <a:p>
            <a:pPr marL="76200">
              <a:lnSpc>
                <a:spcPct val="100000"/>
              </a:lnSpc>
              <a:spcBef>
                <a:spcPts val="100"/>
              </a:spcBef>
              <a:tabLst>
                <a:tab pos="1210945" algn="l"/>
                <a:tab pos="1658620" algn="l"/>
                <a:tab pos="2259330" algn="l"/>
                <a:tab pos="3088640" algn="l"/>
                <a:tab pos="4070985" algn="l"/>
                <a:tab pos="4986020" algn="l"/>
                <a:tab pos="5625465" algn="l"/>
                <a:tab pos="6884034" algn="l"/>
                <a:tab pos="7599045" algn="l"/>
              </a:tabLst>
            </a:pPr>
            <a:r>
              <a:rPr sz="2400" dirty="0">
                <a:latin typeface="Carlito"/>
                <a:cs typeface="Carlito"/>
              </a:rPr>
              <a:t>1</a:t>
            </a:r>
            <a:r>
              <a:rPr sz="2325" baseline="26881" dirty="0">
                <a:latin typeface="Carlito"/>
                <a:cs typeface="Carlito"/>
              </a:rPr>
              <a:t>st</a:t>
            </a:r>
            <a:r>
              <a:rPr sz="2400" dirty="0">
                <a:latin typeface="Carlito"/>
                <a:cs typeface="Carlito"/>
              </a:rPr>
              <a:t>stage	</a:t>
            </a:r>
            <a:r>
              <a:rPr sz="2400" spc="10" dirty="0">
                <a:latin typeface="Carlito"/>
                <a:cs typeface="Carlito"/>
              </a:rPr>
              <a:t>to	</a:t>
            </a:r>
            <a:r>
              <a:rPr sz="2400" spc="5" dirty="0">
                <a:latin typeface="Carlito"/>
                <a:cs typeface="Carlito"/>
              </a:rPr>
              <a:t>the	</a:t>
            </a:r>
            <a:r>
              <a:rPr sz="2400" spc="-15" dirty="0">
                <a:latin typeface="Carlito"/>
                <a:cs typeface="Carlito"/>
              </a:rPr>
              <a:t>input	</a:t>
            </a:r>
            <a:r>
              <a:rPr sz="2400" dirty="0">
                <a:latin typeface="Carlito"/>
                <a:cs typeface="Carlito"/>
              </a:rPr>
              <a:t>of	</a:t>
            </a:r>
            <a:r>
              <a:rPr sz="2400" spc="-10" dirty="0">
                <a:latin typeface="Carlito"/>
                <a:cs typeface="Carlito"/>
              </a:rPr>
              <a:t>stage.	</a:t>
            </a:r>
            <a:r>
              <a:rPr sz="2400" spc="10" dirty="0">
                <a:latin typeface="Carlito"/>
                <a:cs typeface="Carlito"/>
              </a:rPr>
              <a:t>The	</a:t>
            </a:r>
            <a:r>
              <a:rPr sz="2400" spc="-5" dirty="0">
                <a:latin typeface="Carlito"/>
                <a:cs typeface="Carlito"/>
              </a:rPr>
              <a:t>collector	</a:t>
            </a:r>
            <a:r>
              <a:rPr sz="2400" spc="-15" dirty="0">
                <a:latin typeface="Carlito"/>
                <a:cs typeface="Carlito"/>
              </a:rPr>
              <a:t>load	</a:t>
            </a:r>
            <a:r>
              <a:rPr sz="2400" spc="-25" dirty="0">
                <a:latin typeface="Carlito"/>
                <a:cs typeface="Carlito"/>
              </a:rPr>
              <a:t>is</a:t>
            </a:r>
            <a:endParaRPr sz="2400">
              <a:latin typeface="Carlito"/>
              <a:cs typeface="Carlito"/>
            </a:endParaRPr>
          </a:p>
        </p:txBody>
      </p:sp>
      <p:sp>
        <p:nvSpPr>
          <p:cNvPr id="6" name="object 6"/>
          <p:cNvSpPr txBox="1"/>
          <p:nvPr/>
        </p:nvSpPr>
        <p:spPr>
          <a:xfrm>
            <a:off x="473075" y="3451415"/>
            <a:ext cx="8225790" cy="2801620"/>
          </a:xfrm>
          <a:prstGeom prst="rect">
            <a:avLst/>
          </a:prstGeom>
        </p:spPr>
        <p:txBody>
          <a:bodyPr vert="horz" wrap="square" lIns="0" tIns="85725" rIns="0" bIns="0" rtlCol="0">
            <a:spAutoFit/>
          </a:bodyPr>
          <a:lstStyle/>
          <a:p>
            <a:pPr marL="419100" algn="just">
              <a:lnSpc>
                <a:spcPct val="100000"/>
              </a:lnSpc>
              <a:spcBef>
                <a:spcPts val="675"/>
              </a:spcBef>
            </a:pPr>
            <a:r>
              <a:rPr sz="2400" spc="-5" dirty="0">
                <a:latin typeface="Carlito"/>
                <a:cs typeface="Carlito"/>
              </a:rPr>
              <a:t>replaced </a:t>
            </a:r>
            <a:r>
              <a:rPr sz="2400" spc="5" dirty="0">
                <a:latin typeface="Carlito"/>
                <a:cs typeface="Carlito"/>
              </a:rPr>
              <a:t>by the </a:t>
            </a:r>
            <a:r>
              <a:rPr sz="2400" spc="-5" dirty="0">
                <a:latin typeface="Carlito"/>
                <a:cs typeface="Carlito"/>
              </a:rPr>
              <a:t>primary winding </a:t>
            </a:r>
            <a:r>
              <a:rPr sz="2400" spc="5" dirty="0">
                <a:latin typeface="Carlito"/>
                <a:cs typeface="Carlito"/>
              </a:rPr>
              <a:t>of the</a:t>
            </a:r>
            <a:r>
              <a:rPr sz="2400" spc="-55" dirty="0">
                <a:latin typeface="Carlito"/>
                <a:cs typeface="Carlito"/>
              </a:rPr>
              <a:t> </a:t>
            </a:r>
            <a:r>
              <a:rPr sz="2400" spc="-30" dirty="0">
                <a:latin typeface="Carlito"/>
                <a:cs typeface="Carlito"/>
              </a:rPr>
              <a:t>transformer.</a:t>
            </a:r>
            <a:endParaRPr sz="2400">
              <a:latin typeface="Carlito"/>
              <a:cs typeface="Carlito"/>
            </a:endParaRPr>
          </a:p>
          <a:p>
            <a:pPr marL="419100" marR="81280" indent="-343535" algn="just">
              <a:lnSpc>
                <a:spcPct val="100400"/>
              </a:lnSpc>
              <a:spcBef>
                <a:spcPts val="565"/>
              </a:spcBef>
              <a:buFont typeface="Arial"/>
              <a:buChar char="•"/>
              <a:tabLst>
                <a:tab pos="419734" algn="l"/>
              </a:tabLst>
            </a:pPr>
            <a:r>
              <a:rPr sz="2400" spc="10" dirty="0">
                <a:latin typeface="Carlito"/>
                <a:cs typeface="Carlito"/>
              </a:rPr>
              <a:t>The </a:t>
            </a:r>
            <a:r>
              <a:rPr sz="2400" spc="-5" dirty="0">
                <a:latin typeface="Carlito"/>
                <a:cs typeface="Carlito"/>
              </a:rPr>
              <a:t>secondary winding </a:t>
            </a:r>
            <a:r>
              <a:rPr sz="2400" spc="-15" dirty="0">
                <a:latin typeface="Carlito"/>
                <a:cs typeface="Carlito"/>
              </a:rPr>
              <a:t>is </a:t>
            </a:r>
            <a:r>
              <a:rPr sz="2400" spc="5" dirty="0">
                <a:latin typeface="Carlito"/>
                <a:cs typeface="Carlito"/>
              </a:rPr>
              <a:t>connected </a:t>
            </a:r>
            <a:r>
              <a:rPr sz="2400" spc="-10" dirty="0">
                <a:latin typeface="Carlito"/>
                <a:cs typeface="Carlito"/>
              </a:rPr>
              <a:t>between </a:t>
            </a:r>
            <a:r>
              <a:rPr sz="2400" spc="5" dirty="0">
                <a:latin typeface="Carlito"/>
                <a:cs typeface="Carlito"/>
              </a:rPr>
              <a:t>the </a:t>
            </a:r>
            <a:r>
              <a:rPr sz="2400" spc="-10" dirty="0">
                <a:latin typeface="Carlito"/>
                <a:cs typeface="Carlito"/>
              </a:rPr>
              <a:t>potential  </a:t>
            </a:r>
            <a:r>
              <a:rPr sz="2400" spc="-15" dirty="0">
                <a:latin typeface="Carlito"/>
                <a:cs typeface="Carlito"/>
              </a:rPr>
              <a:t>divider </a:t>
            </a:r>
            <a:r>
              <a:rPr sz="2400" spc="-10" dirty="0">
                <a:latin typeface="Carlito"/>
                <a:cs typeface="Carlito"/>
              </a:rPr>
              <a:t>and </a:t>
            </a:r>
            <a:r>
              <a:rPr sz="2400" spc="5" dirty="0">
                <a:latin typeface="Carlito"/>
                <a:cs typeface="Carlito"/>
              </a:rPr>
              <a:t>the base </a:t>
            </a:r>
            <a:r>
              <a:rPr sz="2400" dirty="0">
                <a:latin typeface="Carlito"/>
                <a:cs typeface="Carlito"/>
              </a:rPr>
              <a:t>of 2</a:t>
            </a:r>
            <a:r>
              <a:rPr sz="2325" baseline="26881" dirty="0">
                <a:latin typeface="Carlito"/>
                <a:cs typeface="Carlito"/>
              </a:rPr>
              <a:t>nd</a:t>
            </a:r>
            <a:r>
              <a:rPr sz="2400" dirty="0">
                <a:latin typeface="Carlito"/>
                <a:cs typeface="Carlito"/>
              </a:rPr>
              <a:t>stage, which </a:t>
            </a:r>
            <a:r>
              <a:rPr sz="2400" spc="-15" dirty="0">
                <a:latin typeface="Carlito"/>
                <a:cs typeface="Carlito"/>
              </a:rPr>
              <a:t>provides </a:t>
            </a:r>
            <a:r>
              <a:rPr sz="2400" spc="5" dirty="0">
                <a:latin typeface="Carlito"/>
                <a:cs typeface="Carlito"/>
              </a:rPr>
              <a:t>the </a:t>
            </a:r>
            <a:r>
              <a:rPr sz="2400" dirty="0">
                <a:latin typeface="Carlito"/>
                <a:cs typeface="Carlito"/>
              </a:rPr>
              <a:t>input </a:t>
            </a:r>
            <a:r>
              <a:rPr sz="2400" spc="20" dirty="0">
                <a:latin typeface="Carlito"/>
                <a:cs typeface="Carlito"/>
              </a:rPr>
              <a:t>to  </a:t>
            </a:r>
            <a:r>
              <a:rPr sz="2400" spc="5" dirty="0">
                <a:latin typeface="Carlito"/>
                <a:cs typeface="Carlito"/>
              </a:rPr>
              <a:t>the </a:t>
            </a:r>
            <a:r>
              <a:rPr sz="2400" dirty="0">
                <a:latin typeface="Carlito"/>
                <a:cs typeface="Carlito"/>
              </a:rPr>
              <a:t>2</a:t>
            </a:r>
            <a:r>
              <a:rPr sz="2325" baseline="26881" dirty="0">
                <a:latin typeface="Carlito"/>
                <a:cs typeface="Carlito"/>
              </a:rPr>
              <a:t>nd</a:t>
            </a:r>
            <a:r>
              <a:rPr sz="2325" spc="232" baseline="26881" dirty="0">
                <a:latin typeface="Carlito"/>
                <a:cs typeface="Carlito"/>
              </a:rPr>
              <a:t> </a:t>
            </a:r>
            <a:r>
              <a:rPr sz="2400" dirty="0">
                <a:latin typeface="Carlito"/>
                <a:cs typeface="Carlito"/>
              </a:rPr>
              <a:t>stage.</a:t>
            </a:r>
            <a:endParaRPr sz="2400">
              <a:latin typeface="Carlito"/>
              <a:cs typeface="Carlito"/>
            </a:endParaRPr>
          </a:p>
          <a:p>
            <a:pPr marL="419100" marR="76200" indent="-343535" algn="just">
              <a:lnSpc>
                <a:spcPct val="99100"/>
              </a:lnSpc>
              <a:spcBef>
                <a:spcPts val="600"/>
              </a:spcBef>
              <a:buFont typeface="Arial"/>
              <a:buChar char="•"/>
              <a:tabLst>
                <a:tab pos="419734" algn="l"/>
              </a:tabLst>
            </a:pPr>
            <a:r>
              <a:rPr sz="2400" spc="-10" dirty="0">
                <a:latin typeface="Carlito"/>
                <a:cs typeface="Carlito"/>
              </a:rPr>
              <a:t>Instead </a:t>
            </a:r>
            <a:r>
              <a:rPr sz="2400" spc="5" dirty="0">
                <a:latin typeface="Carlito"/>
                <a:cs typeface="Carlito"/>
              </a:rPr>
              <a:t>of </a:t>
            </a:r>
            <a:r>
              <a:rPr sz="2400" dirty="0">
                <a:latin typeface="Carlito"/>
                <a:cs typeface="Carlito"/>
              </a:rPr>
              <a:t>coupling capacitor </a:t>
            </a:r>
            <a:r>
              <a:rPr sz="2400" spc="-25" dirty="0">
                <a:latin typeface="Carlito"/>
                <a:cs typeface="Carlito"/>
              </a:rPr>
              <a:t>like </a:t>
            </a:r>
            <a:r>
              <a:rPr sz="2400" spc="-15" dirty="0">
                <a:latin typeface="Carlito"/>
                <a:cs typeface="Carlito"/>
              </a:rPr>
              <a:t>in RC </a:t>
            </a:r>
            <a:r>
              <a:rPr sz="2400" dirty="0">
                <a:latin typeface="Carlito"/>
                <a:cs typeface="Carlito"/>
              </a:rPr>
              <a:t>coupled </a:t>
            </a:r>
            <a:r>
              <a:rPr sz="2400" spc="-20" dirty="0">
                <a:latin typeface="Carlito"/>
                <a:cs typeface="Carlito"/>
              </a:rPr>
              <a:t>amplifier, </a:t>
            </a:r>
            <a:r>
              <a:rPr sz="2400" dirty="0">
                <a:latin typeface="Carlito"/>
                <a:cs typeface="Carlito"/>
              </a:rPr>
              <a:t>a  </a:t>
            </a:r>
            <a:r>
              <a:rPr sz="2400" spc="-10" dirty="0">
                <a:latin typeface="Carlito"/>
                <a:cs typeface="Carlito"/>
              </a:rPr>
              <a:t>transformer </a:t>
            </a:r>
            <a:r>
              <a:rPr sz="2400" spc="-15" dirty="0">
                <a:latin typeface="Carlito"/>
                <a:cs typeface="Carlito"/>
              </a:rPr>
              <a:t>is </a:t>
            </a:r>
            <a:r>
              <a:rPr sz="2400" spc="-10" dirty="0">
                <a:latin typeface="Carlito"/>
                <a:cs typeface="Carlito"/>
              </a:rPr>
              <a:t>used </a:t>
            </a:r>
            <a:r>
              <a:rPr sz="2400" spc="-20" dirty="0">
                <a:latin typeface="Carlito"/>
                <a:cs typeface="Carlito"/>
              </a:rPr>
              <a:t>for </a:t>
            </a:r>
            <a:r>
              <a:rPr sz="2400" spc="-10" dirty="0">
                <a:latin typeface="Carlito"/>
                <a:cs typeface="Carlito"/>
              </a:rPr>
              <a:t>coupling </a:t>
            </a:r>
            <a:r>
              <a:rPr sz="2400" spc="-30" dirty="0">
                <a:latin typeface="Carlito"/>
                <a:cs typeface="Carlito"/>
              </a:rPr>
              <a:t>any </a:t>
            </a:r>
            <a:r>
              <a:rPr sz="2400" spc="5" dirty="0">
                <a:latin typeface="Carlito"/>
                <a:cs typeface="Carlito"/>
              </a:rPr>
              <a:t>two </a:t>
            </a:r>
            <a:r>
              <a:rPr sz="2400" spc="-5" dirty="0">
                <a:latin typeface="Carlito"/>
                <a:cs typeface="Carlito"/>
              </a:rPr>
              <a:t>stages, </a:t>
            </a:r>
            <a:r>
              <a:rPr sz="2400" spc="-15" dirty="0">
                <a:latin typeface="Carlito"/>
                <a:cs typeface="Carlito"/>
              </a:rPr>
              <a:t>in </a:t>
            </a:r>
            <a:r>
              <a:rPr sz="2400" spc="5" dirty="0">
                <a:latin typeface="Carlito"/>
                <a:cs typeface="Carlito"/>
              </a:rPr>
              <a:t>the  </a:t>
            </a:r>
            <a:r>
              <a:rPr sz="2400" spc="-10" dirty="0">
                <a:latin typeface="Carlito"/>
                <a:cs typeface="Carlito"/>
              </a:rPr>
              <a:t>transformer </a:t>
            </a:r>
            <a:r>
              <a:rPr sz="2400" dirty="0">
                <a:latin typeface="Carlito"/>
                <a:cs typeface="Carlito"/>
              </a:rPr>
              <a:t>coupled </a:t>
            </a:r>
            <a:r>
              <a:rPr sz="2400" spc="-5" dirty="0">
                <a:latin typeface="Carlito"/>
                <a:cs typeface="Carlito"/>
              </a:rPr>
              <a:t>amplifier</a:t>
            </a:r>
            <a:r>
              <a:rPr sz="2400" spc="-10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95580"/>
            <a:ext cx="9144000" cy="1282146"/>
          </a:xfrm>
          <a:prstGeom prst="rect">
            <a:avLst/>
          </a:prstGeom>
        </p:spPr>
        <p:txBody>
          <a:bodyPr vert="horz" wrap="square" lIns="0" tIns="7620" rIns="0" bIns="0" rtlCol="0">
            <a:spAutoFit/>
          </a:bodyPr>
          <a:lstStyle/>
          <a:p>
            <a:pPr marL="12700" marR="5080">
              <a:lnSpc>
                <a:spcPct val="101400"/>
              </a:lnSpc>
              <a:spcBef>
                <a:spcPts val="60"/>
              </a:spcBef>
            </a:pPr>
            <a:r>
              <a:rPr b="1" spc="-10" dirty="0">
                <a:latin typeface="Carlito"/>
                <a:cs typeface="Carlito"/>
              </a:rPr>
              <a:t>Circuit diagram </a:t>
            </a:r>
            <a:r>
              <a:rPr b="1" spc="25" dirty="0">
                <a:latin typeface="Carlito"/>
                <a:cs typeface="Carlito"/>
              </a:rPr>
              <a:t>of </a:t>
            </a:r>
            <a:r>
              <a:rPr b="1" spc="-5" dirty="0">
                <a:latin typeface="Carlito"/>
                <a:cs typeface="Carlito"/>
              </a:rPr>
              <a:t>transformer  </a:t>
            </a:r>
            <a:r>
              <a:rPr b="1" spc="5" dirty="0">
                <a:latin typeface="Carlito"/>
                <a:cs typeface="Carlito"/>
              </a:rPr>
              <a:t>coupled</a:t>
            </a:r>
            <a:r>
              <a:rPr b="1" spc="110" dirty="0">
                <a:latin typeface="Carlito"/>
                <a:cs typeface="Carlito"/>
              </a:rPr>
              <a:t> </a:t>
            </a:r>
            <a:r>
              <a:rPr b="1" spc="5" dirty="0">
                <a:latin typeface="Carlito"/>
                <a:cs typeface="Carlito"/>
              </a:rPr>
              <a:t>amplifier</a:t>
            </a:r>
          </a:p>
        </p:txBody>
      </p:sp>
      <p:sp>
        <p:nvSpPr>
          <p:cNvPr id="3" name="object 3"/>
          <p:cNvSpPr/>
          <p:nvPr/>
        </p:nvSpPr>
        <p:spPr>
          <a:xfrm>
            <a:off x="752475" y="1628775"/>
            <a:ext cx="7355205" cy="44728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610600" cy="5922134"/>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10" dirty="0">
                <a:latin typeface="Carlito"/>
                <a:cs typeface="Carlito"/>
              </a:rPr>
              <a:t>potential </a:t>
            </a:r>
            <a:r>
              <a:rPr sz="3200" spc="-15" dirty="0">
                <a:latin typeface="Carlito"/>
                <a:cs typeface="Carlito"/>
              </a:rPr>
              <a:t>divider </a:t>
            </a:r>
            <a:r>
              <a:rPr sz="3200" dirty="0">
                <a:latin typeface="Carlito"/>
                <a:cs typeface="Carlito"/>
              </a:rPr>
              <a:t>network </a:t>
            </a:r>
            <a:r>
              <a:rPr sz="3200" spc="-10" dirty="0">
                <a:latin typeface="Carlito"/>
                <a:cs typeface="Carlito"/>
              </a:rPr>
              <a:t>R</a:t>
            </a:r>
            <a:r>
              <a:rPr sz="2800" spc="-15" baseline="-19713" dirty="0">
                <a:latin typeface="Carlito"/>
                <a:cs typeface="Carlito"/>
              </a:rPr>
              <a:t>1 </a:t>
            </a:r>
            <a:r>
              <a:rPr sz="3200" spc="-5" dirty="0">
                <a:latin typeface="Carlito"/>
                <a:cs typeface="Carlito"/>
              </a:rPr>
              <a:t>and </a:t>
            </a:r>
            <a:r>
              <a:rPr sz="3200" spc="-10" dirty="0">
                <a:latin typeface="Carlito"/>
                <a:cs typeface="Carlito"/>
              </a:rPr>
              <a:t>R</a:t>
            </a:r>
            <a:r>
              <a:rPr sz="2800" spc="-15" baseline="-19713" dirty="0">
                <a:latin typeface="Carlito"/>
                <a:cs typeface="Carlito"/>
              </a:rPr>
              <a:t>2 </a:t>
            </a:r>
            <a:r>
              <a:rPr sz="3200" spc="-5" dirty="0">
                <a:latin typeface="Carlito"/>
                <a:cs typeface="Carlito"/>
              </a:rPr>
              <a:t>and </a:t>
            </a:r>
            <a:r>
              <a:rPr sz="3200" spc="5" dirty="0">
                <a:latin typeface="Carlito"/>
                <a:cs typeface="Carlito"/>
              </a:rPr>
              <a:t>the </a:t>
            </a:r>
            <a:r>
              <a:rPr sz="3200" spc="5">
                <a:latin typeface="Carlito"/>
                <a:cs typeface="Carlito"/>
              </a:rPr>
              <a:t>resistor  </a:t>
            </a:r>
            <a:r>
              <a:rPr sz="3200" spc="-10" smtClean="0">
                <a:latin typeface="Carlito"/>
                <a:cs typeface="Carlito"/>
              </a:rPr>
              <a:t>R</a:t>
            </a:r>
            <a:r>
              <a:rPr sz="2800" spc="-15" baseline="-19713" smtClean="0">
                <a:latin typeface="Carlito"/>
                <a:cs typeface="Carlito"/>
              </a:rPr>
              <a:t>e</a:t>
            </a:r>
            <a:r>
              <a:rPr lang="en-US" sz="2800" spc="-15" baseline="-19713" dirty="0" smtClean="0">
                <a:latin typeface="Carlito"/>
                <a:cs typeface="Carlito"/>
              </a:rPr>
              <a:t> </a:t>
            </a:r>
            <a:r>
              <a:rPr sz="3200" spc="-10" smtClean="0">
                <a:latin typeface="Carlito"/>
                <a:cs typeface="Carlito"/>
              </a:rPr>
              <a:t>together </a:t>
            </a:r>
            <a:r>
              <a:rPr sz="3200" spc="-15" dirty="0">
                <a:latin typeface="Carlito"/>
                <a:cs typeface="Carlito"/>
              </a:rPr>
              <a:t>form </a:t>
            </a:r>
            <a:r>
              <a:rPr sz="3200" spc="5" dirty="0">
                <a:latin typeface="Carlito"/>
                <a:cs typeface="Carlito"/>
              </a:rPr>
              <a:t>the </a:t>
            </a:r>
            <a:r>
              <a:rPr sz="3200" spc="-5" dirty="0">
                <a:latin typeface="Carlito"/>
                <a:cs typeface="Carlito"/>
              </a:rPr>
              <a:t>biasing </a:t>
            </a:r>
            <a:r>
              <a:rPr sz="3200" spc="-10" dirty="0">
                <a:latin typeface="Carlito"/>
                <a:cs typeface="Carlito"/>
              </a:rPr>
              <a:t>and </a:t>
            </a:r>
            <a:r>
              <a:rPr sz="3200" spc="-20" dirty="0">
                <a:latin typeface="Carlito"/>
                <a:cs typeface="Carlito"/>
              </a:rPr>
              <a:t>stabilization </a:t>
            </a:r>
            <a:r>
              <a:rPr sz="3200" spc="10" dirty="0">
                <a:latin typeface="Carlito"/>
                <a:cs typeface="Carlito"/>
              </a:rPr>
              <a:t>network. The  </a:t>
            </a:r>
            <a:r>
              <a:rPr sz="3200" spc="-10" dirty="0">
                <a:latin typeface="Carlito"/>
                <a:cs typeface="Carlito"/>
              </a:rPr>
              <a:t>emitter </a:t>
            </a:r>
            <a:r>
              <a:rPr sz="3200" dirty="0">
                <a:latin typeface="Carlito"/>
                <a:cs typeface="Carlito"/>
              </a:rPr>
              <a:t>by-pass capacitor </a:t>
            </a:r>
            <a:r>
              <a:rPr sz="3200" spc="5">
                <a:latin typeface="Carlito"/>
                <a:cs typeface="Carlito"/>
              </a:rPr>
              <a:t>C</a:t>
            </a:r>
            <a:r>
              <a:rPr sz="2800" spc="7" baseline="-19713">
                <a:latin typeface="Carlito"/>
                <a:cs typeface="Carlito"/>
              </a:rPr>
              <a:t>e </a:t>
            </a:r>
            <a:r>
              <a:rPr lang="en-US" sz="2800" spc="7" baseline="-19713" dirty="0" smtClean="0">
                <a:latin typeface="Carlito"/>
                <a:cs typeface="Carlito"/>
              </a:rPr>
              <a:t> </a:t>
            </a:r>
            <a:r>
              <a:rPr sz="3200" spc="-25" smtClean="0">
                <a:latin typeface="Carlito"/>
                <a:cs typeface="Carlito"/>
              </a:rPr>
              <a:t>offers </a:t>
            </a:r>
            <a:r>
              <a:rPr sz="3200" dirty="0">
                <a:latin typeface="Carlito"/>
                <a:cs typeface="Carlito"/>
              </a:rPr>
              <a:t>a </a:t>
            </a:r>
            <a:r>
              <a:rPr sz="3200" spc="-10" dirty="0">
                <a:latin typeface="Carlito"/>
                <a:cs typeface="Carlito"/>
              </a:rPr>
              <a:t>low </a:t>
            </a:r>
            <a:r>
              <a:rPr sz="3200" dirty="0">
                <a:latin typeface="Carlito"/>
                <a:cs typeface="Carlito"/>
              </a:rPr>
              <a:t>reactance path </a:t>
            </a:r>
            <a:r>
              <a:rPr sz="3200" spc="20" dirty="0">
                <a:latin typeface="Carlito"/>
                <a:cs typeface="Carlito"/>
              </a:rPr>
              <a:t>to  </a:t>
            </a:r>
            <a:r>
              <a:rPr sz="3200" spc="5" dirty="0">
                <a:latin typeface="Carlito"/>
                <a:cs typeface="Carlito"/>
              </a:rPr>
              <a:t>the </a:t>
            </a:r>
            <a:r>
              <a:rPr sz="3200" spc="-5" dirty="0">
                <a:latin typeface="Carlito"/>
                <a:cs typeface="Carlito"/>
              </a:rPr>
              <a:t>signal. </a:t>
            </a:r>
            <a:r>
              <a:rPr sz="3200" spc="10" dirty="0">
                <a:latin typeface="Carlito"/>
                <a:cs typeface="Carlito"/>
              </a:rPr>
              <a:t>The </a:t>
            </a:r>
            <a:r>
              <a:rPr sz="3200" spc="5" dirty="0">
                <a:latin typeface="Carlito"/>
                <a:cs typeface="Carlito"/>
              </a:rPr>
              <a:t>resistor </a:t>
            </a:r>
            <a:r>
              <a:rPr sz="3200" spc="-10" dirty="0">
                <a:latin typeface="Carlito"/>
                <a:cs typeface="Carlito"/>
              </a:rPr>
              <a:t>R</a:t>
            </a:r>
            <a:r>
              <a:rPr sz="2800" spc="-15" baseline="-19713" dirty="0">
                <a:latin typeface="Carlito"/>
                <a:cs typeface="Carlito"/>
              </a:rPr>
              <a:t>L </a:t>
            </a:r>
            <a:r>
              <a:rPr sz="3200" spc="-15" dirty="0">
                <a:latin typeface="Carlito"/>
                <a:cs typeface="Carlito"/>
              </a:rPr>
              <a:t>is </a:t>
            </a:r>
            <a:r>
              <a:rPr sz="3200" spc="10" dirty="0">
                <a:latin typeface="Carlito"/>
                <a:cs typeface="Carlito"/>
              </a:rPr>
              <a:t>used </a:t>
            </a:r>
            <a:r>
              <a:rPr sz="3200" spc="-15" dirty="0">
                <a:latin typeface="Carlito"/>
                <a:cs typeface="Carlito"/>
              </a:rPr>
              <a:t>as </a:t>
            </a:r>
            <a:r>
              <a:rPr sz="3200" dirty="0">
                <a:latin typeface="Carlito"/>
                <a:cs typeface="Carlito"/>
              </a:rPr>
              <a:t>a </a:t>
            </a:r>
            <a:r>
              <a:rPr sz="3200" spc="-15" dirty="0">
                <a:latin typeface="Carlito"/>
                <a:cs typeface="Carlito"/>
              </a:rPr>
              <a:t>load </a:t>
            </a:r>
            <a:r>
              <a:rPr sz="3200" spc="5" dirty="0">
                <a:latin typeface="Carlito"/>
                <a:cs typeface="Carlito"/>
              </a:rPr>
              <a:t>impedance. </a:t>
            </a:r>
            <a:r>
              <a:rPr sz="3200" spc="10" dirty="0">
                <a:latin typeface="Carlito"/>
                <a:cs typeface="Carlito"/>
              </a:rPr>
              <a:t>The  </a:t>
            </a:r>
            <a:r>
              <a:rPr sz="3200" spc="-5" dirty="0">
                <a:latin typeface="Carlito"/>
                <a:cs typeface="Carlito"/>
              </a:rPr>
              <a:t>input </a:t>
            </a:r>
            <a:r>
              <a:rPr sz="3200" spc="-10" dirty="0">
                <a:latin typeface="Carlito"/>
                <a:cs typeface="Carlito"/>
              </a:rPr>
              <a:t>capacitor </a:t>
            </a:r>
            <a:r>
              <a:rPr sz="3200" spc="5" dirty="0">
                <a:latin typeface="Carlito"/>
                <a:cs typeface="Carlito"/>
              </a:rPr>
              <a:t>C</a:t>
            </a:r>
            <a:r>
              <a:rPr sz="2800" spc="7" baseline="-19713" dirty="0">
                <a:latin typeface="Carlito"/>
                <a:cs typeface="Carlito"/>
              </a:rPr>
              <a:t>in </a:t>
            </a:r>
            <a:r>
              <a:rPr sz="3200" spc="-5" dirty="0">
                <a:latin typeface="Carlito"/>
                <a:cs typeface="Carlito"/>
              </a:rPr>
              <a:t>present </a:t>
            </a:r>
            <a:r>
              <a:rPr sz="3200" spc="-55" dirty="0">
                <a:latin typeface="Carlito"/>
                <a:cs typeface="Carlito"/>
              </a:rPr>
              <a:t>at </a:t>
            </a:r>
            <a:r>
              <a:rPr sz="3200" spc="5" dirty="0">
                <a:latin typeface="Carlito"/>
                <a:cs typeface="Carlito"/>
              </a:rPr>
              <a:t>the </a:t>
            </a:r>
            <a:r>
              <a:rPr sz="3200" spc="-15" dirty="0">
                <a:latin typeface="Carlito"/>
                <a:cs typeface="Carlito"/>
              </a:rPr>
              <a:t>initial stage </a:t>
            </a:r>
            <a:r>
              <a:rPr sz="3200" dirty="0">
                <a:latin typeface="Carlito"/>
                <a:cs typeface="Carlito"/>
              </a:rPr>
              <a:t>of </a:t>
            </a:r>
            <a:r>
              <a:rPr sz="3200" spc="10" dirty="0">
                <a:latin typeface="Carlito"/>
                <a:cs typeface="Carlito"/>
              </a:rPr>
              <a:t>the </a:t>
            </a:r>
            <a:r>
              <a:rPr sz="3200" spc="-10" dirty="0">
                <a:latin typeface="Carlito"/>
                <a:cs typeface="Carlito"/>
              </a:rPr>
              <a:t>amplifier  </a:t>
            </a:r>
            <a:r>
              <a:rPr sz="3200" dirty="0">
                <a:latin typeface="Carlito"/>
                <a:cs typeface="Carlito"/>
              </a:rPr>
              <a:t>couples </a:t>
            </a:r>
            <a:r>
              <a:rPr sz="3200" spc="15" dirty="0">
                <a:latin typeface="Carlito"/>
                <a:cs typeface="Carlito"/>
              </a:rPr>
              <a:t>AC </a:t>
            </a:r>
            <a:r>
              <a:rPr sz="3200" dirty="0">
                <a:latin typeface="Carlito"/>
                <a:cs typeface="Carlito"/>
              </a:rPr>
              <a:t>signal </a:t>
            </a:r>
            <a:r>
              <a:rPr sz="3200" spc="10" dirty="0">
                <a:latin typeface="Carlito"/>
                <a:cs typeface="Carlito"/>
              </a:rPr>
              <a:t>to </a:t>
            </a:r>
            <a:r>
              <a:rPr sz="3200" spc="5" dirty="0">
                <a:latin typeface="Carlito"/>
                <a:cs typeface="Carlito"/>
              </a:rPr>
              <a:t>the </a:t>
            </a:r>
            <a:r>
              <a:rPr sz="3200" dirty="0">
                <a:latin typeface="Carlito"/>
                <a:cs typeface="Carlito"/>
              </a:rPr>
              <a:t>base of </a:t>
            </a:r>
            <a:r>
              <a:rPr sz="3200" spc="-20" dirty="0">
                <a:latin typeface="Carlito"/>
                <a:cs typeface="Carlito"/>
              </a:rPr>
              <a:t>the </a:t>
            </a:r>
            <a:r>
              <a:rPr sz="3200" spc="-30" dirty="0">
                <a:latin typeface="Carlito"/>
                <a:cs typeface="Carlito"/>
              </a:rPr>
              <a:t>transistor. </a:t>
            </a:r>
            <a:r>
              <a:rPr sz="3200" spc="10" dirty="0">
                <a:latin typeface="Carlito"/>
                <a:cs typeface="Carlito"/>
              </a:rPr>
              <a:t>The </a:t>
            </a:r>
            <a:r>
              <a:rPr sz="3200" dirty="0">
                <a:latin typeface="Carlito"/>
                <a:cs typeface="Carlito"/>
              </a:rPr>
              <a:t>capacitor  C</a:t>
            </a:r>
            <a:r>
              <a:rPr sz="2800" baseline="-19713" dirty="0">
                <a:latin typeface="Carlito"/>
                <a:cs typeface="Carlito"/>
              </a:rPr>
              <a:t>C </a:t>
            </a:r>
            <a:r>
              <a:rPr sz="3200" spc="-15" dirty="0">
                <a:latin typeface="Carlito"/>
                <a:cs typeface="Carlito"/>
              </a:rPr>
              <a:t>is </a:t>
            </a:r>
            <a:r>
              <a:rPr sz="3200" spc="5" dirty="0">
                <a:latin typeface="Carlito"/>
                <a:cs typeface="Carlito"/>
              </a:rPr>
              <a:t>the </a:t>
            </a:r>
            <a:r>
              <a:rPr sz="3200" spc="-10" dirty="0">
                <a:latin typeface="Carlito"/>
                <a:cs typeface="Carlito"/>
              </a:rPr>
              <a:t>coupling </a:t>
            </a:r>
            <a:r>
              <a:rPr sz="3200" dirty="0">
                <a:latin typeface="Carlito"/>
                <a:cs typeface="Carlito"/>
              </a:rPr>
              <a:t>capacitor </a:t>
            </a:r>
            <a:r>
              <a:rPr sz="3200" spc="-5" dirty="0">
                <a:latin typeface="Carlito"/>
                <a:cs typeface="Carlito"/>
              </a:rPr>
              <a:t>that </a:t>
            </a:r>
            <a:r>
              <a:rPr sz="3200" spc="-10" dirty="0">
                <a:latin typeface="Carlito"/>
                <a:cs typeface="Carlito"/>
              </a:rPr>
              <a:t>connects </a:t>
            </a:r>
            <a:r>
              <a:rPr sz="3200" spc="-20" dirty="0">
                <a:latin typeface="Carlito"/>
                <a:cs typeface="Carlito"/>
              </a:rPr>
              <a:t>two </a:t>
            </a:r>
            <a:r>
              <a:rPr sz="3200" spc="-10" dirty="0">
                <a:latin typeface="Carlito"/>
                <a:cs typeface="Carlito"/>
              </a:rPr>
              <a:t>stages and  prevents </a:t>
            </a:r>
            <a:r>
              <a:rPr sz="3200" spc="10" dirty="0">
                <a:latin typeface="Carlito"/>
                <a:cs typeface="Carlito"/>
              </a:rPr>
              <a:t>DC </a:t>
            </a:r>
            <a:r>
              <a:rPr sz="3200" spc="-5" dirty="0">
                <a:latin typeface="Carlito"/>
                <a:cs typeface="Carlito"/>
              </a:rPr>
              <a:t>interference between </a:t>
            </a:r>
            <a:r>
              <a:rPr sz="3200" spc="5" dirty="0">
                <a:latin typeface="Carlito"/>
                <a:cs typeface="Carlito"/>
              </a:rPr>
              <a:t>the </a:t>
            </a:r>
            <a:r>
              <a:rPr sz="3200" spc="-20" dirty="0">
                <a:latin typeface="Carlito"/>
                <a:cs typeface="Carlito"/>
              </a:rPr>
              <a:t>stages </a:t>
            </a:r>
            <a:r>
              <a:rPr sz="3200" spc="-5" dirty="0">
                <a:latin typeface="Carlito"/>
                <a:cs typeface="Carlito"/>
              </a:rPr>
              <a:t>and </a:t>
            </a:r>
            <a:r>
              <a:rPr sz="3200" spc="-10" dirty="0">
                <a:latin typeface="Carlito"/>
                <a:cs typeface="Carlito"/>
              </a:rPr>
              <a:t>controls  </a:t>
            </a:r>
            <a:r>
              <a:rPr sz="3200" spc="5" dirty="0">
                <a:latin typeface="Carlito"/>
                <a:cs typeface="Carlito"/>
              </a:rPr>
              <a:t>the shift of </a:t>
            </a:r>
            <a:r>
              <a:rPr sz="3200" spc="-10" dirty="0">
                <a:latin typeface="Carlito"/>
                <a:cs typeface="Carlito"/>
              </a:rPr>
              <a:t>operating</a:t>
            </a:r>
            <a:r>
              <a:rPr sz="3200" spc="-125" dirty="0">
                <a:latin typeface="Carlito"/>
                <a:cs typeface="Carlito"/>
              </a:rPr>
              <a:t> </a:t>
            </a:r>
            <a:r>
              <a:rPr sz="3200" dirty="0">
                <a:latin typeface="Carlito"/>
                <a:cs typeface="Carlito"/>
              </a:rPr>
              <a:t>point.</a:t>
            </a:r>
            <a:endParaRPr sz="320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4638"/>
            <a:ext cx="9144000" cy="1282787"/>
          </a:xfrm>
          <a:prstGeom prst="rect">
            <a:avLst/>
          </a:prstGeom>
        </p:spPr>
        <p:txBody>
          <a:bodyPr vert="horz" wrap="square" lIns="0" tIns="8255" rIns="0" bIns="0" rtlCol="0">
            <a:spAutoFit/>
          </a:bodyPr>
          <a:lstStyle/>
          <a:p>
            <a:pPr marL="3031490" marR="5080" indent="-2631440" algn="l">
              <a:lnSpc>
                <a:spcPct val="101400"/>
              </a:lnSpc>
              <a:spcBef>
                <a:spcPts val="65"/>
              </a:spcBef>
            </a:pPr>
            <a:r>
              <a:rPr lang="en-US" dirty="0" smtClean="0">
                <a:latin typeface="Carlito"/>
                <a:cs typeface="Carlito"/>
              </a:rPr>
              <a:t>Operation </a:t>
            </a:r>
            <a:r>
              <a:rPr lang="en-US" spc="25" dirty="0" smtClean="0">
                <a:latin typeface="Carlito"/>
                <a:cs typeface="Carlito"/>
              </a:rPr>
              <a:t>of </a:t>
            </a:r>
            <a:r>
              <a:rPr lang="en-US" spc="-25" dirty="0" smtClean="0">
                <a:latin typeface="Carlito"/>
                <a:cs typeface="Carlito"/>
              </a:rPr>
              <a:t>Transformer C</a:t>
            </a:r>
            <a:r>
              <a:rPr lang="en-US" spc="10" dirty="0" smtClean="0">
                <a:latin typeface="Carlito"/>
                <a:cs typeface="Carlito"/>
              </a:rPr>
              <a:t>oupled  Amplifier</a:t>
            </a:r>
            <a:endParaRPr b="1" spc="10" dirty="0">
              <a:latin typeface="Carlito"/>
              <a:cs typeface="Carlito"/>
            </a:endParaRPr>
          </a:p>
        </p:txBody>
      </p:sp>
      <p:sp>
        <p:nvSpPr>
          <p:cNvPr id="3" name="object 3"/>
          <p:cNvSpPr txBox="1"/>
          <p:nvPr/>
        </p:nvSpPr>
        <p:spPr>
          <a:xfrm>
            <a:off x="0" y="1549716"/>
            <a:ext cx="9143999" cy="5411097"/>
          </a:xfrm>
          <a:prstGeom prst="rect">
            <a:avLst/>
          </a:prstGeom>
        </p:spPr>
        <p:txBody>
          <a:bodyPr vert="horz" wrap="square" lIns="0" tIns="85725" rIns="0" bIns="0" rtlCol="0">
            <a:spAutoFit/>
          </a:bodyPr>
          <a:lstStyle/>
          <a:p>
            <a:pPr marL="355600" marR="5080" indent="-343535" algn="just">
              <a:lnSpc>
                <a:spcPct val="80000"/>
              </a:lnSpc>
              <a:spcBef>
                <a:spcPts val="675"/>
              </a:spcBef>
              <a:buFont typeface="Arial"/>
              <a:buChar char="•"/>
              <a:tabLst>
                <a:tab pos="356235" algn="l"/>
              </a:tabLst>
            </a:pPr>
            <a:r>
              <a:rPr sz="2800" spc="-10" dirty="0">
                <a:latin typeface="Carlito"/>
                <a:cs typeface="Carlito"/>
              </a:rPr>
              <a:t>When </a:t>
            </a:r>
            <a:r>
              <a:rPr sz="2800" spc="-15" dirty="0">
                <a:latin typeface="Carlito"/>
                <a:cs typeface="Carlito"/>
              </a:rPr>
              <a:t>an </a:t>
            </a:r>
            <a:r>
              <a:rPr sz="2800" spc="15" dirty="0">
                <a:latin typeface="Carlito"/>
                <a:cs typeface="Carlito"/>
              </a:rPr>
              <a:t>AC </a:t>
            </a:r>
            <a:r>
              <a:rPr sz="2800" dirty="0">
                <a:latin typeface="Carlito"/>
                <a:cs typeface="Carlito"/>
              </a:rPr>
              <a:t>signal </a:t>
            </a:r>
            <a:r>
              <a:rPr sz="2800" spc="-15" dirty="0">
                <a:latin typeface="Carlito"/>
                <a:cs typeface="Carlito"/>
              </a:rPr>
              <a:t>is </a:t>
            </a:r>
            <a:r>
              <a:rPr sz="2800" spc="-10" dirty="0">
                <a:latin typeface="Carlito"/>
                <a:cs typeface="Carlito"/>
              </a:rPr>
              <a:t>applied </a:t>
            </a:r>
            <a:r>
              <a:rPr sz="2800" spc="10" dirty="0">
                <a:latin typeface="Carlito"/>
                <a:cs typeface="Carlito"/>
              </a:rPr>
              <a:t>to </a:t>
            </a:r>
            <a:r>
              <a:rPr sz="2800" spc="5" dirty="0">
                <a:latin typeface="Carlito"/>
                <a:cs typeface="Carlito"/>
              </a:rPr>
              <a:t>the </a:t>
            </a:r>
            <a:r>
              <a:rPr sz="2800" dirty="0">
                <a:latin typeface="Carlito"/>
                <a:cs typeface="Carlito"/>
              </a:rPr>
              <a:t>input of </a:t>
            </a:r>
            <a:r>
              <a:rPr sz="2800" spc="5" dirty="0">
                <a:latin typeface="Carlito"/>
                <a:cs typeface="Carlito"/>
              </a:rPr>
              <a:t>the base </a:t>
            </a:r>
            <a:r>
              <a:rPr sz="2800" dirty="0">
                <a:latin typeface="Carlito"/>
                <a:cs typeface="Carlito"/>
              </a:rPr>
              <a:t>of </a:t>
            </a:r>
            <a:r>
              <a:rPr sz="2800" spc="5" dirty="0">
                <a:latin typeface="Carlito"/>
                <a:cs typeface="Carlito"/>
              </a:rPr>
              <a:t>the  </a:t>
            </a:r>
            <a:r>
              <a:rPr sz="2800" spc="-15" dirty="0">
                <a:latin typeface="Carlito"/>
                <a:cs typeface="Carlito"/>
              </a:rPr>
              <a:t>first transistor </a:t>
            </a:r>
            <a:r>
              <a:rPr sz="2800" spc="5" dirty="0">
                <a:latin typeface="Carlito"/>
                <a:cs typeface="Carlito"/>
              </a:rPr>
              <a:t>then </a:t>
            </a:r>
            <a:r>
              <a:rPr sz="2800" spc="-15" dirty="0">
                <a:latin typeface="Carlito"/>
                <a:cs typeface="Carlito"/>
              </a:rPr>
              <a:t>it gets </a:t>
            </a:r>
            <a:r>
              <a:rPr sz="2800" spc="-10" dirty="0">
                <a:latin typeface="Carlito"/>
                <a:cs typeface="Carlito"/>
              </a:rPr>
              <a:t>amplified </a:t>
            </a:r>
            <a:r>
              <a:rPr sz="2800" spc="5" dirty="0">
                <a:latin typeface="Carlito"/>
                <a:cs typeface="Carlito"/>
              </a:rPr>
              <a:t>by </a:t>
            </a:r>
            <a:r>
              <a:rPr sz="2800" spc="10" dirty="0">
                <a:latin typeface="Carlito"/>
                <a:cs typeface="Carlito"/>
              </a:rPr>
              <a:t>the </a:t>
            </a:r>
            <a:r>
              <a:rPr sz="2800" spc="-10" dirty="0">
                <a:latin typeface="Carlito"/>
                <a:cs typeface="Carlito"/>
              </a:rPr>
              <a:t>transistor and  </a:t>
            </a:r>
            <a:r>
              <a:rPr sz="2800" spc="-20" dirty="0">
                <a:latin typeface="Carlito"/>
                <a:cs typeface="Carlito"/>
              </a:rPr>
              <a:t>appears </a:t>
            </a:r>
            <a:r>
              <a:rPr sz="2800" spc="-15" dirty="0">
                <a:latin typeface="Carlito"/>
                <a:cs typeface="Carlito"/>
              </a:rPr>
              <a:t>at </a:t>
            </a:r>
            <a:r>
              <a:rPr sz="2800" spc="5" dirty="0">
                <a:latin typeface="Carlito"/>
                <a:cs typeface="Carlito"/>
              </a:rPr>
              <a:t>the collector </a:t>
            </a:r>
            <a:r>
              <a:rPr sz="2800" spc="10" dirty="0">
                <a:latin typeface="Carlito"/>
                <a:cs typeface="Carlito"/>
              </a:rPr>
              <a:t>to</a:t>
            </a:r>
            <a:r>
              <a:rPr sz="2800" spc="560" dirty="0">
                <a:latin typeface="Carlito"/>
                <a:cs typeface="Carlito"/>
              </a:rPr>
              <a:t> </a:t>
            </a:r>
            <a:r>
              <a:rPr sz="2800" dirty="0">
                <a:latin typeface="Carlito"/>
                <a:cs typeface="Carlito"/>
              </a:rPr>
              <a:t>which </a:t>
            </a:r>
            <a:r>
              <a:rPr sz="2800" spc="5" dirty="0">
                <a:latin typeface="Carlito"/>
                <a:cs typeface="Carlito"/>
              </a:rPr>
              <a:t>the </a:t>
            </a:r>
            <a:r>
              <a:rPr sz="2800" spc="-10" dirty="0">
                <a:latin typeface="Carlito"/>
                <a:cs typeface="Carlito"/>
              </a:rPr>
              <a:t>primary </a:t>
            </a:r>
            <a:r>
              <a:rPr sz="2800" spc="5" dirty="0">
                <a:latin typeface="Carlito"/>
                <a:cs typeface="Carlito"/>
              </a:rPr>
              <a:t>of the  </a:t>
            </a:r>
            <a:r>
              <a:rPr sz="2800" spc="-10" dirty="0">
                <a:latin typeface="Carlito"/>
                <a:cs typeface="Carlito"/>
              </a:rPr>
              <a:t>transformer </a:t>
            </a:r>
            <a:r>
              <a:rPr sz="2800" spc="-15" dirty="0">
                <a:latin typeface="Carlito"/>
                <a:cs typeface="Carlito"/>
              </a:rPr>
              <a:t>is</a:t>
            </a:r>
            <a:r>
              <a:rPr sz="2800" spc="15" dirty="0">
                <a:latin typeface="Carlito"/>
                <a:cs typeface="Carlito"/>
              </a:rPr>
              <a:t> connected.</a:t>
            </a:r>
            <a:endParaRPr sz="2800">
              <a:latin typeface="Carlito"/>
              <a:cs typeface="Carlito"/>
            </a:endParaRPr>
          </a:p>
          <a:p>
            <a:pPr marL="355600" marR="9525" indent="-343535" algn="just">
              <a:lnSpc>
                <a:spcPct val="79800"/>
              </a:lnSpc>
              <a:spcBef>
                <a:spcPts val="635"/>
              </a:spcBef>
              <a:buFont typeface="Arial"/>
              <a:buChar char="•"/>
              <a:tabLst>
                <a:tab pos="356235" algn="l"/>
              </a:tabLst>
            </a:pPr>
            <a:r>
              <a:rPr sz="2800" spc="10" dirty="0">
                <a:latin typeface="Carlito"/>
                <a:cs typeface="Carlito"/>
              </a:rPr>
              <a:t>The </a:t>
            </a:r>
            <a:r>
              <a:rPr sz="2800" spc="-10" dirty="0">
                <a:latin typeface="Carlito"/>
                <a:cs typeface="Carlito"/>
              </a:rPr>
              <a:t>transformer </a:t>
            </a:r>
            <a:r>
              <a:rPr sz="2800" dirty="0">
                <a:latin typeface="Carlito"/>
                <a:cs typeface="Carlito"/>
              </a:rPr>
              <a:t>which </a:t>
            </a:r>
            <a:r>
              <a:rPr sz="2800" spc="-15" dirty="0">
                <a:latin typeface="Carlito"/>
                <a:cs typeface="Carlito"/>
              </a:rPr>
              <a:t>is </a:t>
            </a:r>
            <a:r>
              <a:rPr sz="2800" spc="10" dirty="0">
                <a:latin typeface="Carlito"/>
                <a:cs typeface="Carlito"/>
              </a:rPr>
              <a:t>used </a:t>
            </a:r>
            <a:r>
              <a:rPr sz="2800" spc="-15" dirty="0">
                <a:latin typeface="Carlito"/>
                <a:cs typeface="Carlito"/>
              </a:rPr>
              <a:t>as </a:t>
            </a:r>
            <a:r>
              <a:rPr sz="2800" dirty="0">
                <a:latin typeface="Carlito"/>
                <a:cs typeface="Carlito"/>
              </a:rPr>
              <a:t>a coupling </a:t>
            </a:r>
            <a:r>
              <a:rPr sz="2800" spc="-5" dirty="0">
                <a:latin typeface="Carlito"/>
                <a:cs typeface="Carlito"/>
              </a:rPr>
              <a:t>device </a:t>
            </a:r>
            <a:r>
              <a:rPr sz="2800" spc="-15" dirty="0">
                <a:latin typeface="Carlito"/>
                <a:cs typeface="Carlito"/>
              </a:rPr>
              <a:t>in </a:t>
            </a:r>
            <a:r>
              <a:rPr sz="2800" spc="-5" dirty="0">
                <a:latin typeface="Carlito"/>
                <a:cs typeface="Carlito"/>
              </a:rPr>
              <a:t>this  </a:t>
            </a:r>
            <a:r>
              <a:rPr sz="2800" dirty="0">
                <a:latin typeface="Carlito"/>
                <a:cs typeface="Carlito"/>
              </a:rPr>
              <a:t>circuit </a:t>
            </a:r>
            <a:r>
              <a:rPr sz="2800" spc="-10" dirty="0">
                <a:latin typeface="Carlito"/>
                <a:cs typeface="Carlito"/>
              </a:rPr>
              <a:t>has </a:t>
            </a:r>
            <a:r>
              <a:rPr sz="2800" spc="5" dirty="0">
                <a:latin typeface="Carlito"/>
                <a:cs typeface="Carlito"/>
              </a:rPr>
              <a:t>the </a:t>
            </a:r>
            <a:r>
              <a:rPr sz="2800" spc="-10" dirty="0">
                <a:latin typeface="Carlito"/>
                <a:cs typeface="Carlito"/>
              </a:rPr>
              <a:t>property </a:t>
            </a:r>
            <a:r>
              <a:rPr sz="2800" dirty="0">
                <a:latin typeface="Carlito"/>
                <a:cs typeface="Carlito"/>
              </a:rPr>
              <a:t>of </a:t>
            </a:r>
            <a:r>
              <a:rPr sz="2800" spc="5" dirty="0">
                <a:latin typeface="Carlito"/>
                <a:cs typeface="Carlito"/>
              </a:rPr>
              <a:t>impedance </a:t>
            </a:r>
            <a:r>
              <a:rPr sz="2800" dirty="0">
                <a:latin typeface="Carlito"/>
                <a:cs typeface="Carlito"/>
              </a:rPr>
              <a:t>changing, which </a:t>
            </a:r>
            <a:r>
              <a:rPr sz="2800" spc="5" dirty="0">
                <a:latin typeface="Carlito"/>
                <a:cs typeface="Carlito"/>
              </a:rPr>
              <a:t>means  the </a:t>
            </a:r>
            <a:r>
              <a:rPr sz="2800" spc="-10" dirty="0">
                <a:latin typeface="Carlito"/>
                <a:cs typeface="Carlito"/>
              </a:rPr>
              <a:t>low </a:t>
            </a:r>
            <a:r>
              <a:rPr sz="2800" dirty="0">
                <a:latin typeface="Carlito"/>
                <a:cs typeface="Carlito"/>
              </a:rPr>
              <a:t>resistance of a </a:t>
            </a:r>
            <a:r>
              <a:rPr sz="2800" spc="-10" dirty="0">
                <a:latin typeface="Carlito"/>
                <a:cs typeface="Carlito"/>
              </a:rPr>
              <a:t>stage </a:t>
            </a:r>
            <a:r>
              <a:rPr sz="2800" spc="5" dirty="0">
                <a:latin typeface="Carlito"/>
                <a:cs typeface="Carlito"/>
              </a:rPr>
              <a:t>(or </a:t>
            </a:r>
            <a:r>
              <a:rPr sz="2800" spc="-10" dirty="0">
                <a:latin typeface="Carlito"/>
                <a:cs typeface="Carlito"/>
              </a:rPr>
              <a:t>load) </a:t>
            </a:r>
            <a:r>
              <a:rPr sz="2800" dirty="0">
                <a:latin typeface="Carlito"/>
                <a:cs typeface="Carlito"/>
              </a:rPr>
              <a:t>can </a:t>
            </a:r>
            <a:r>
              <a:rPr sz="2800" spc="5" dirty="0">
                <a:latin typeface="Carlito"/>
                <a:cs typeface="Carlito"/>
              </a:rPr>
              <a:t>be </a:t>
            </a:r>
            <a:r>
              <a:rPr sz="2800" spc="-5" dirty="0">
                <a:latin typeface="Carlito"/>
                <a:cs typeface="Carlito"/>
              </a:rPr>
              <a:t>reflected </a:t>
            </a:r>
            <a:r>
              <a:rPr sz="2800" spc="-15" dirty="0">
                <a:latin typeface="Carlito"/>
                <a:cs typeface="Carlito"/>
              </a:rPr>
              <a:t>as </a:t>
            </a:r>
            <a:r>
              <a:rPr sz="2800" dirty="0">
                <a:latin typeface="Carlito"/>
                <a:cs typeface="Carlito"/>
              </a:rPr>
              <a:t>a  </a:t>
            </a:r>
            <a:r>
              <a:rPr sz="2800" spc="-10" dirty="0">
                <a:latin typeface="Carlito"/>
                <a:cs typeface="Carlito"/>
              </a:rPr>
              <a:t>high </a:t>
            </a:r>
            <a:r>
              <a:rPr sz="2800" spc="-15" dirty="0">
                <a:latin typeface="Carlito"/>
                <a:cs typeface="Carlito"/>
              </a:rPr>
              <a:t>load </a:t>
            </a:r>
            <a:r>
              <a:rPr sz="2800" spc="-5" dirty="0">
                <a:latin typeface="Carlito"/>
                <a:cs typeface="Carlito"/>
              </a:rPr>
              <a:t>resistance </a:t>
            </a:r>
            <a:r>
              <a:rPr sz="2800" spc="10" dirty="0">
                <a:latin typeface="Carlito"/>
                <a:cs typeface="Carlito"/>
              </a:rPr>
              <a:t>to </a:t>
            </a:r>
            <a:r>
              <a:rPr sz="2800" spc="5" dirty="0">
                <a:latin typeface="Carlito"/>
                <a:cs typeface="Carlito"/>
              </a:rPr>
              <a:t>the </a:t>
            </a:r>
            <a:r>
              <a:rPr sz="2800" spc="-5" dirty="0">
                <a:latin typeface="Carlito"/>
                <a:cs typeface="Carlito"/>
              </a:rPr>
              <a:t>previous </a:t>
            </a:r>
            <a:r>
              <a:rPr sz="2800" spc="-10" dirty="0">
                <a:latin typeface="Carlito"/>
                <a:cs typeface="Carlito"/>
              </a:rPr>
              <a:t>stage. </a:t>
            </a:r>
            <a:r>
              <a:rPr sz="2800" spc="5" dirty="0">
                <a:latin typeface="Carlito"/>
                <a:cs typeface="Carlito"/>
              </a:rPr>
              <a:t>Hence </a:t>
            </a:r>
            <a:r>
              <a:rPr sz="2800" spc="10" dirty="0">
                <a:latin typeface="Carlito"/>
                <a:cs typeface="Carlito"/>
              </a:rPr>
              <a:t>the </a:t>
            </a:r>
            <a:r>
              <a:rPr sz="2800" spc="-10" dirty="0">
                <a:latin typeface="Carlito"/>
                <a:cs typeface="Carlito"/>
              </a:rPr>
              <a:t>voltage  </a:t>
            </a:r>
            <a:r>
              <a:rPr sz="2800" spc="-15" dirty="0">
                <a:latin typeface="Carlito"/>
                <a:cs typeface="Carlito"/>
              </a:rPr>
              <a:t>at </a:t>
            </a:r>
            <a:r>
              <a:rPr sz="2800" spc="5" dirty="0">
                <a:latin typeface="Carlito"/>
                <a:cs typeface="Carlito"/>
              </a:rPr>
              <a:t>the </a:t>
            </a:r>
            <a:r>
              <a:rPr sz="2800" spc="-10" dirty="0">
                <a:latin typeface="Carlito"/>
                <a:cs typeface="Carlito"/>
              </a:rPr>
              <a:t>primary </a:t>
            </a:r>
            <a:r>
              <a:rPr sz="2800" spc="-15" dirty="0">
                <a:latin typeface="Carlito"/>
                <a:cs typeface="Carlito"/>
              </a:rPr>
              <a:t>is transferred </a:t>
            </a:r>
            <a:r>
              <a:rPr sz="2800" spc="-5" dirty="0">
                <a:latin typeface="Carlito"/>
                <a:cs typeface="Carlito"/>
              </a:rPr>
              <a:t>according </a:t>
            </a:r>
            <a:r>
              <a:rPr sz="2800" spc="10" dirty="0">
                <a:latin typeface="Carlito"/>
                <a:cs typeface="Carlito"/>
              </a:rPr>
              <a:t>to </a:t>
            </a:r>
            <a:r>
              <a:rPr sz="2800" spc="5" dirty="0">
                <a:latin typeface="Carlito"/>
                <a:cs typeface="Carlito"/>
              </a:rPr>
              <a:t>the </a:t>
            </a:r>
            <a:r>
              <a:rPr sz="2800" spc="-10" dirty="0">
                <a:latin typeface="Carlito"/>
                <a:cs typeface="Carlito"/>
              </a:rPr>
              <a:t>turns </a:t>
            </a:r>
            <a:r>
              <a:rPr sz="2800" spc="-30" dirty="0">
                <a:latin typeface="Carlito"/>
                <a:cs typeface="Carlito"/>
              </a:rPr>
              <a:t>ratio </a:t>
            </a:r>
            <a:r>
              <a:rPr sz="2800" spc="10" dirty="0">
                <a:latin typeface="Carlito"/>
                <a:cs typeface="Carlito"/>
              </a:rPr>
              <a:t>of  </a:t>
            </a:r>
            <a:r>
              <a:rPr sz="2800" spc="5" dirty="0">
                <a:latin typeface="Carlito"/>
                <a:cs typeface="Carlito"/>
              </a:rPr>
              <a:t>the secondary </a:t>
            </a:r>
            <a:r>
              <a:rPr sz="2800" spc="-5" dirty="0">
                <a:latin typeface="Carlito"/>
                <a:cs typeface="Carlito"/>
              </a:rPr>
              <a:t>winding </a:t>
            </a:r>
            <a:r>
              <a:rPr sz="2800" spc="5" dirty="0">
                <a:latin typeface="Carlito"/>
                <a:cs typeface="Carlito"/>
              </a:rPr>
              <a:t>of the</a:t>
            </a:r>
            <a:r>
              <a:rPr sz="2800" spc="-155" dirty="0">
                <a:latin typeface="Carlito"/>
                <a:cs typeface="Carlito"/>
              </a:rPr>
              <a:t> </a:t>
            </a:r>
            <a:r>
              <a:rPr sz="2800" spc="-30" dirty="0">
                <a:latin typeface="Carlito"/>
                <a:cs typeface="Carlito"/>
              </a:rPr>
              <a:t>transformer.</a:t>
            </a:r>
            <a:endParaRPr sz="2800">
              <a:latin typeface="Carlito"/>
              <a:cs typeface="Carlito"/>
            </a:endParaRPr>
          </a:p>
          <a:p>
            <a:pPr marL="355600" marR="12065" indent="-343535" algn="just">
              <a:lnSpc>
                <a:spcPct val="80100"/>
              </a:lnSpc>
              <a:spcBef>
                <a:spcPts val="620"/>
              </a:spcBef>
              <a:buFont typeface="Arial"/>
              <a:buChar char="•"/>
              <a:tabLst>
                <a:tab pos="356235" algn="l"/>
              </a:tabLst>
            </a:pPr>
            <a:r>
              <a:rPr sz="2800" dirty="0">
                <a:latin typeface="Carlito"/>
                <a:cs typeface="Carlito"/>
              </a:rPr>
              <a:t>This </a:t>
            </a:r>
            <a:r>
              <a:rPr sz="2800" spc="-10" dirty="0">
                <a:latin typeface="Carlito"/>
                <a:cs typeface="Carlito"/>
              </a:rPr>
              <a:t>transformer </a:t>
            </a:r>
            <a:r>
              <a:rPr sz="2800" dirty="0">
                <a:latin typeface="Carlito"/>
                <a:cs typeface="Carlito"/>
              </a:rPr>
              <a:t>coupling </a:t>
            </a:r>
            <a:r>
              <a:rPr sz="2800" spc="-20" dirty="0">
                <a:latin typeface="Carlito"/>
                <a:cs typeface="Carlito"/>
              </a:rPr>
              <a:t>provides </a:t>
            </a:r>
            <a:r>
              <a:rPr sz="2800" dirty="0">
                <a:latin typeface="Carlito"/>
                <a:cs typeface="Carlito"/>
              </a:rPr>
              <a:t>good impedance </a:t>
            </a:r>
            <a:r>
              <a:rPr sz="2800" spc="-15" dirty="0">
                <a:latin typeface="Carlito"/>
                <a:cs typeface="Carlito"/>
              </a:rPr>
              <a:t>matching  </a:t>
            </a:r>
            <a:r>
              <a:rPr sz="2800" spc="5" dirty="0">
                <a:latin typeface="Carlito"/>
                <a:cs typeface="Carlito"/>
              </a:rPr>
              <a:t>between </a:t>
            </a:r>
            <a:r>
              <a:rPr sz="2800" spc="-20" dirty="0">
                <a:latin typeface="Carlito"/>
                <a:cs typeface="Carlito"/>
              </a:rPr>
              <a:t>the </a:t>
            </a:r>
            <a:r>
              <a:rPr sz="2800" spc="-10" dirty="0">
                <a:latin typeface="Carlito"/>
                <a:cs typeface="Carlito"/>
              </a:rPr>
              <a:t>stages </a:t>
            </a:r>
            <a:r>
              <a:rPr sz="2800" dirty="0">
                <a:latin typeface="Carlito"/>
                <a:cs typeface="Carlito"/>
              </a:rPr>
              <a:t>of </a:t>
            </a:r>
            <a:r>
              <a:rPr sz="2800" spc="-40" dirty="0">
                <a:latin typeface="Carlito"/>
                <a:cs typeface="Carlito"/>
              </a:rPr>
              <a:t>amplifier. </a:t>
            </a:r>
            <a:r>
              <a:rPr sz="2800" spc="10" dirty="0">
                <a:latin typeface="Carlito"/>
                <a:cs typeface="Carlito"/>
              </a:rPr>
              <a:t>The </a:t>
            </a:r>
            <a:r>
              <a:rPr sz="2800" spc="-10" dirty="0">
                <a:latin typeface="Carlito"/>
                <a:cs typeface="Carlito"/>
              </a:rPr>
              <a:t>transformer coupled  amplifier </a:t>
            </a:r>
            <a:r>
              <a:rPr sz="2800" spc="-15" dirty="0">
                <a:latin typeface="Carlito"/>
                <a:cs typeface="Carlito"/>
              </a:rPr>
              <a:t>is </a:t>
            </a:r>
            <a:r>
              <a:rPr sz="2800" spc="-20" dirty="0">
                <a:latin typeface="Carlito"/>
                <a:cs typeface="Carlito"/>
              </a:rPr>
              <a:t>generally </a:t>
            </a:r>
            <a:r>
              <a:rPr sz="2800" spc="10" dirty="0">
                <a:latin typeface="Carlito"/>
                <a:cs typeface="Carlito"/>
              </a:rPr>
              <a:t>used </a:t>
            </a:r>
            <a:r>
              <a:rPr sz="2800" spc="-20" dirty="0">
                <a:latin typeface="Carlito"/>
                <a:cs typeface="Carlito"/>
              </a:rPr>
              <a:t>for </a:t>
            </a:r>
            <a:r>
              <a:rPr sz="2800" spc="5" dirty="0">
                <a:latin typeface="Carlito"/>
                <a:cs typeface="Carlito"/>
              </a:rPr>
              <a:t>power</a:t>
            </a:r>
            <a:r>
              <a:rPr sz="2800" spc="100" dirty="0">
                <a:latin typeface="Carlito"/>
                <a:cs typeface="Carlito"/>
              </a:rPr>
              <a:t> </a:t>
            </a:r>
            <a:r>
              <a:rPr sz="2800" spc="-5" dirty="0">
                <a:latin typeface="Carlito"/>
                <a:cs typeface="Carlito"/>
              </a:rPr>
              <a:t>amplification.</a:t>
            </a:r>
            <a:endParaRPr sz="28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889" rIns="0" bIns="0" rtlCol="0">
            <a:spAutoFit/>
          </a:bodyPr>
          <a:lstStyle/>
          <a:p>
            <a:pPr marL="41910" marR="5080">
              <a:lnSpc>
                <a:spcPts val="4280"/>
              </a:lnSpc>
              <a:spcBef>
                <a:spcPts val="280"/>
              </a:spcBef>
            </a:pPr>
            <a:r>
              <a:rPr sz="3600" b="1" spc="-10" dirty="0">
                <a:latin typeface="Carlito"/>
                <a:cs typeface="Carlito"/>
              </a:rPr>
              <a:t>Frequency Response </a:t>
            </a:r>
            <a:r>
              <a:rPr sz="3600" b="1" spc="5" dirty="0">
                <a:latin typeface="Carlito"/>
                <a:cs typeface="Carlito"/>
              </a:rPr>
              <a:t>of </a:t>
            </a:r>
            <a:r>
              <a:rPr sz="3600" b="1" spc="-30" dirty="0">
                <a:latin typeface="Carlito"/>
                <a:cs typeface="Carlito"/>
              </a:rPr>
              <a:t>Transformer  </a:t>
            </a:r>
            <a:r>
              <a:rPr sz="3600" b="1" dirty="0">
                <a:latin typeface="Carlito"/>
                <a:cs typeface="Carlito"/>
              </a:rPr>
              <a:t>Coupled</a:t>
            </a:r>
            <a:r>
              <a:rPr sz="3600" b="1" spc="-55" dirty="0">
                <a:latin typeface="Carlito"/>
                <a:cs typeface="Carlito"/>
              </a:rPr>
              <a:t> </a:t>
            </a:r>
            <a:r>
              <a:rPr sz="3600" b="1" dirty="0">
                <a:latin typeface="Carlito"/>
                <a:cs typeface="Carlito"/>
              </a:rPr>
              <a:t>Amplifier</a:t>
            </a:r>
            <a:endParaRPr sz="3600">
              <a:latin typeface="Carlito"/>
              <a:cs typeface="Carlito"/>
            </a:endParaRPr>
          </a:p>
        </p:txBody>
      </p:sp>
      <p:sp>
        <p:nvSpPr>
          <p:cNvPr id="3" name="object 3"/>
          <p:cNvSpPr/>
          <p:nvPr/>
        </p:nvSpPr>
        <p:spPr>
          <a:xfrm>
            <a:off x="1476375" y="2286963"/>
            <a:ext cx="6915150" cy="32280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635698"/>
            <a:ext cx="8141970" cy="3691890"/>
          </a:xfrm>
          <a:prstGeom prst="rect">
            <a:avLst/>
          </a:prstGeom>
        </p:spPr>
        <p:txBody>
          <a:bodyPr vert="horz" wrap="square" lIns="0" tIns="11430" rIns="0" bIns="0" rtlCol="0">
            <a:spAutoFit/>
          </a:bodyPr>
          <a:lstStyle/>
          <a:p>
            <a:pPr marL="298450" marR="5080" indent="-286385" algn="just">
              <a:lnSpc>
                <a:spcPct val="100400"/>
              </a:lnSpc>
              <a:spcBef>
                <a:spcPts val="90"/>
              </a:spcBef>
              <a:buFont typeface="Arial"/>
              <a:buChar char="•"/>
              <a:tabLst>
                <a:tab pos="299085" algn="l"/>
              </a:tabLst>
            </a:pPr>
            <a:r>
              <a:rPr sz="2400" spc="10" dirty="0">
                <a:latin typeface="Carlito"/>
                <a:cs typeface="Carlito"/>
              </a:rPr>
              <a:t>The </a:t>
            </a:r>
            <a:r>
              <a:rPr sz="2400" spc="-35" dirty="0">
                <a:latin typeface="Carlito"/>
                <a:cs typeface="Carlito"/>
              </a:rPr>
              <a:t>gain </a:t>
            </a:r>
            <a:r>
              <a:rPr sz="2400" spc="5" dirty="0">
                <a:latin typeface="Carlito"/>
                <a:cs typeface="Carlito"/>
              </a:rPr>
              <a:t>of the </a:t>
            </a:r>
            <a:r>
              <a:rPr sz="2400" spc="-10" dirty="0">
                <a:latin typeface="Carlito"/>
                <a:cs typeface="Carlito"/>
              </a:rPr>
              <a:t>amplifier </a:t>
            </a:r>
            <a:r>
              <a:rPr sz="2400" spc="-15" dirty="0">
                <a:latin typeface="Carlito"/>
                <a:cs typeface="Carlito"/>
              </a:rPr>
              <a:t>is </a:t>
            </a:r>
            <a:r>
              <a:rPr sz="2400" spc="-10" dirty="0">
                <a:latin typeface="Carlito"/>
                <a:cs typeface="Carlito"/>
              </a:rPr>
              <a:t>constant </a:t>
            </a:r>
            <a:r>
              <a:rPr sz="2400" spc="-5" dirty="0">
                <a:latin typeface="Carlito"/>
                <a:cs typeface="Carlito"/>
              </a:rPr>
              <a:t>only </a:t>
            </a:r>
            <a:r>
              <a:rPr sz="2400" spc="-20" dirty="0">
                <a:latin typeface="Carlito"/>
                <a:cs typeface="Carlito"/>
              </a:rPr>
              <a:t>for </a:t>
            </a:r>
            <a:r>
              <a:rPr sz="2400" dirty="0">
                <a:latin typeface="Carlito"/>
                <a:cs typeface="Carlito"/>
              </a:rPr>
              <a:t>a small </a:t>
            </a:r>
            <a:r>
              <a:rPr sz="2400" spc="-5" dirty="0">
                <a:latin typeface="Carlito"/>
                <a:cs typeface="Carlito"/>
              </a:rPr>
              <a:t>range </a:t>
            </a:r>
            <a:r>
              <a:rPr sz="2400" spc="5" dirty="0">
                <a:latin typeface="Carlito"/>
                <a:cs typeface="Carlito"/>
              </a:rPr>
              <a:t>of  </a:t>
            </a:r>
            <a:r>
              <a:rPr sz="2400" dirty="0">
                <a:latin typeface="Carlito"/>
                <a:cs typeface="Carlito"/>
              </a:rPr>
              <a:t>frequencies. </a:t>
            </a:r>
            <a:r>
              <a:rPr sz="2400" spc="10" dirty="0">
                <a:latin typeface="Carlito"/>
                <a:cs typeface="Carlito"/>
              </a:rPr>
              <a:t>The </a:t>
            </a:r>
            <a:r>
              <a:rPr sz="2400" spc="-5" dirty="0">
                <a:latin typeface="Carlito"/>
                <a:cs typeface="Carlito"/>
              </a:rPr>
              <a:t>output </a:t>
            </a:r>
            <a:r>
              <a:rPr sz="2400" spc="-20" dirty="0">
                <a:latin typeface="Carlito"/>
                <a:cs typeface="Carlito"/>
              </a:rPr>
              <a:t>voltage </a:t>
            </a:r>
            <a:r>
              <a:rPr sz="2400" spc="-15" dirty="0">
                <a:latin typeface="Carlito"/>
                <a:cs typeface="Carlito"/>
              </a:rPr>
              <a:t>is </a:t>
            </a:r>
            <a:r>
              <a:rPr sz="2400" dirty="0">
                <a:latin typeface="Carlito"/>
                <a:cs typeface="Carlito"/>
              </a:rPr>
              <a:t>equal </a:t>
            </a:r>
            <a:r>
              <a:rPr sz="2400" spc="10" dirty="0">
                <a:latin typeface="Carlito"/>
                <a:cs typeface="Carlito"/>
              </a:rPr>
              <a:t>to </a:t>
            </a:r>
            <a:r>
              <a:rPr sz="2400" spc="5" dirty="0">
                <a:latin typeface="Carlito"/>
                <a:cs typeface="Carlito"/>
              </a:rPr>
              <a:t>the </a:t>
            </a:r>
            <a:r>
              <a:rPr sz="2400" spc="-5" dirty="0">
                <a:latin typeface="Carlito"/>
                <a:cs typeface="Carlito"/>
              </a:rPr>
              <a:t>collector  </a:t>
            </a:r>
            <a:r>
              <a:rPr sz="2400" spc="5" dirty="0">
                <a:latin typeface="Carlito"/>
                <a:cs typeface="Carlito"/>
              </a:rPr>
              <a:t>current </a:t>
            </a:r>
            <a:r>
              <a:rPr sz="2400" spc="-5" dirty="0">
                <a:latin typeface="Carlito"/>
                <a:cs typeface="Carlito"/>
              </a:rPr>
              <a:t>multiplied </a:t>
            </a:r>
            <a:r>
              <a:rPr sz="2400" spc="5" dirty="0">
                <a:latin typeface="Carlito"/>
                <a:cs typeface="Carlito"/>
              </a:rPr>
              <a:t>by </a:t>
            </a:r>
            <a:r>
              <a:rPr sz="2400" spc="10" dirty="0">
                <a:latin typeface="Carlito"/>
                <a:cs typeface="Carlito"/>
              </a:rPr>
              <a:t>the </a:t>
            </a:r>
            <a:r>
              <a:rPr sz="2400" dirty="0">
                <a:latin typeface="Carlito"/>
                <a:cs typeface="Carlito"/>
              </a:rPr>
              <a:t>reactance of</a:t>
            </a:r>
            <a:r>
              <a:rPr sz="2400" spc="-295" dirty="0">
                <a:latin typeface="Carlito"/>
                <a:cs typeface="Carlito"/>
              </a:rPr>
              <a:t> </a:t>
            </a:r>
            <a:r>
              <a:rPr sz="2400" spc="-30" dirty="0">
                <a:latin typeface="Carlito"/>
                <a:cs typeface="Carlito"/>
              </a:rPr>
              <a:t>primary.</a:t>
            </a:r>
            <a:endParaRPr sz="2400">
              <a:latin typeface="Carlito"/>
              <a:cs typeface="Carlito"/>
            </a:endParaRPr>
          </a:p>
          <a:p>
            <a:pPr marL="298450" indent="-286385" algn="just">
              <a:lnSpc>
                <a:spcPts val="2855"/>
              </a:lnSpc>
              <a:buFont typeface="Arial"/>
              <a:buChar char="•"/>
              <a:tabLst>
                <a:tab pos="299085" algn="l"/>
              </a:tabLst>
            </a:pPr>
            <a:r>
              <a:rPr sz="2400" spc="-20" dirty="0">
                <a:latin typeface="Carlito"/>
                <a:cs typeface="Carlito"/>
              </a:rPr>
              <a:t>At </a:t>
            </a:r>
            <a:r>
              <a:rPr sz="2400" spc="-10" dirty="0">
                <a:latin typeface="Carlito"/>
                <a:cs typeface="Carlito"/>
              </a:rPr>
              <a:t>low </a:t>
            </a:r>
            <a:r>
              <a:rPr sz="2400" dirty="0">
                <a:latin typeface="Carlito"/>
                <a:cs typeface="Carlito"/>
              </a:rPr>
              <a:t>frequencies, </a:t>
            </a:r>
            <a:r>
              <a:rPr sz="2400" spc="5" dirty="0">
                <a:latin typeface="Carlito"/>
                <a:cs typeface="Carlito"/>
              </a:rPr>
              <a:t>the </a:t>
            </a:r>
            <a:r>
              <a:rPr sz="2400" spc="-10" dirty="0">
                <a:latin typeface="Carlito"/>
                <a:cs typeface="Carlito"/>
              </a:rPr>
              <a:t>reactance </a:t>
            </a:r>
            <a:r>
              <a:rPr sz="2400" spc="5" dirty="0">
                <a:latin typeface="Carlito"/>
                <a:cs typeface="Carlito"/>
              </a:rPr>
              <a:t>of </a:t>
            </a:r>
            <a:r>
              <a:rPr sz="2400" spc="-5" dirty="0">
                <a:latin typeface="Carlito"/>
                <a:cs typeface="Carlito"/>
              </a:rPr>
              <a:t>primary begins </a:t>
            </a:r>
            <a:r>
              <a:rPr sz="2400" spc="10" dirty="0">
                <a:latin typeface="Carlito"/>
                <a:cs typeface="Carlito"/>
              </a:rPr>
              <a:t>to</a:t>
            </a:r>
            <a:r>
              <a:rPr sz="2400" spc="270" dirty="0">
                <a:latin typeface="Carlito"/>
                <a:cs typeface="Carlito"/>
              </a:rPr>
              <a:t> </a:t>
            </a:r>
            <a:r>
              <a:rPr sz="2400" spc="-30" dirty="0">
                <a:latin typeface="Carlito"/>
                <a:cs typeface="Carlito"/>
              </a:rPr>
              <a:t>fall,</a:t>
            </a:r>
            <a:endParaRPr sz="2400">
              <a:latin typeface="Carlito"/>
              <a:cs typeface="Carlito"/>
            </a:endParaRPr>
          </a:p>
          <a:p>
            <a:pPr marL="298450" marR="7620" algn="just">
              <a:lnSpc>
                <a:spcPts val="2850"/>
              </a:lnSpc>
              <a:spcBef>
                <a:spcPts val="165"/>
              </a:spcBef>
            </a:pPr>
            <a:r>
              <a:rPr sz="2400" dirty="0">
                <a:latin typeface="Carlito"/>
                <a:cs typeface="Carlito"/>
              </a:rPr>
              <a:t>resulting </a:t>
            </a:r>
            <a:r>
              <a:rPr sz="2400" spc="-15" dirty="0">
                <a:latin typeface="Carlito"/>
                <a:cs typeface="Carlito"/>
              </a:rPr>
              <a:t>in </a:t>
            </a:r>
            <a:r>
              <a:rPr sz="2400" spc="5" dirty="0">
                <a:latin typeface="Carlito"/>
                <a:cs typeface="Carlito"/>
              </a:rPr>
              <a:t>decreased </a:t>
            </a:r>
            <a:r>
              <a:rPr sz="2400" spc="-25" dirty="0">
                <a:latin typeface="Carlito"/>
                <a:cs typeface="Carlito"/>
              </a:rPr>
              <a:t>gain. </a:t>
            </a:r>
            <a:r>
              <a:rPr sz="2400" spc="-20" dirty="0">
                <a:latin typeface="Carlito"/>
                <a:cs typeface="Carlito"/>
              </a:rPr>
              <a:t>At </a:t>
            </a:r>
            <a:r>
              <a:rPr sz="2400" spc="-10" dirty="0">
                <a:latin typeface="Carlito"/>
                <a:cs typeface="Carlito"/>
              </a:rPr>
              <a:t>high </a:t>
            </a:r>
            <a:r>
              <a:rPr sz="2400" spc="5" dirty="0">
                <a:latin typeface="Carlito"/>
                <a:cs typeface="Carlito"/>
              </a:rPr>
              <a:t>frequencies, </a:t>
            </a:r>
            <a:r>
              <a:rPr sz="2400" spc="10" dirty="0">
                <a:latin typeface="Carlito"/>
                <a:cs typeface="Carlito"/>
              </a:rPr>
              <a:t>the </a:t>
            </a:r>
            <a:r>
              <a:rPr sz="2400" spc="560" dirty="0">
                <a:latin typeface="Carlito"/>
                <a:cs typeface="Carlito"/>
              </a:rPr>
              <a:t> </a:t>
            </a:r>
            <a:r>
              <a:rPr sz="2400" dirty="0">
                <a:latin typeface="Carlito"/>
                <a:cs typeface="Carlito"/>
              </a:rPr>
              <a:t>capacitance </a:t>
            </a:r>
            <a:r>
              <a:rPr sz="2400" spc="-5" dirty="0">
                <a:latin typeface="Carlito"/>
                <a:cs typeface="Carlito"/>
              </a:rPr>
              <a:t>between </a:t>
            </a:r>
            <a:r>
              <a:rPr sz="2400" spc="5" dirty="0">
                <a:latin typeface="Carlito"/>
                <a:cs typeface="Carlito"/>
              </a:rPr>
              <a:t>turns </a:t>
            </a:r>
            <a:r>
              <a:rPr sz="2400" dirty="0">
                <a:latin typeface="Carlito"/>
                <a:cs typeface="Carlito"/>
              </a:rPr>
              <a:t>of </a:t>
            </a:r>
            <a:r>
              <a:rPr sz="2400" spc="-5" dirty="0">
                <a:latin typeface="Carlito"/>
                <a:cs typeface="Carlito"/>
              </a:rPr>
              <a:t>windings </a:t>
            </a:r>
            <a:r>
              <a:rPr sz="2400" spc="-15" dirty="0">
                <a:latin typeface="Carlito"/>
                <a:cs typeface="Carlito"/>
              </a:rPr>
              <a:t>acts as </a:t>
            </a:r>
            <a:r>
              <a:rPr sz="2400" dirty="0">
                <a:latin typeface="Carlito"/>
                <a:cs typeface="Carlito"/>
              </a:rPr>
              <a:t>a </a:t>
            </a:r>
            <a:r>
              <a:rPr sz="2400" spc="-5" dirty="0">
                <a:latin typeface="Carlito"/>
                <a:cs typeface="Carlito"/>
              </a:rPr>
              <a:t>bypass  </a:t>
            </a:r>
            <a:r>
              <a:rPr sz="2400" spc="10" dirty="0">
                <a:latin typeface="Carlito"/>
                <a:cs typeface="Carlito"/>
              </a:rPr>
              <a:t>condenser</a:t>
            </a:r>
            <a:r>
              <a:rPr sz="2400" spc="-175" dirty="0">
                <a:latin typeface="Carlito"/>
                <a:cs typeface="Carlito"/>
              </a:rPr>
              <a:t> </a:t>
            </a:r>
            <a:r>
              <a:rPr sz="2400" spc="10" dirty="0">
                <a:latin typeface="Carlito"/>
                <a:cs typeface="Carlito"/>
              </a:rPr>
              <a:t>to</a:t>
            </a:r>
            <a:r>
              <a:rPr sz="2400" spc="-10" dirty="0">
                <a:latin typeface="Carlito"/>
                <a:cs typeface="Carlito"/>
              </a:rPr>
              <a:t> </a:t>
            </a:r>
            <a:r>
              <a:rPr sz="2400" spc="5" dirty="0">
                <a:latin typeface="Carlito"/>
                <a:cs typeface="Carlito"/>
              </a:rPr>
              <a:t>reduce</a:t>
            </a:r>
            <a:r>
              <a:rPr sz="2400" spc="-75" dirty="0">
                <a:latin typeface="Carlito"/>
                <a:cs typeface="Carlito"/>
              </a:rPr>
              <a:t> </a:t>
            </a:r>
            <a:r>
              <a:rPr sz="2400" spc="5" dirty="0">
                <a:latin typeface="Carlito"/>
                <a:cs typeface="Carlito"/>
              </a:rPr>
              <a:t>the</a:t>
            </a:r>
            <a:r>
              <a:rPr sz="2400" spc="-75" dirty="0">
                <a:latin typeface="Carlito"/>
                <a:cs typeface="Carlito"/>
              </a:rPr>
              <a:t> </a:t>
            </a:r>
            <a:r>
              <a:rPr sz="2400" spc="5" dirty="0">
                <a:latin typeface="Carlito"/>
                <a:cs typeface="Carlito"/>
              </a:rPr>
              <a:t>output</a:t>
            </a:r>
            <a:r>
              <a:rPr sz="2400" spc="-70" dirty="0">
                <a:latin typeface="Carlito"/>
                <a:cs typeface="Carlito"/>
              </a:rPr>
              <a:t> </a:t>
            </a:r>
            <a:r>
              <a:rPr sz="2400" spc="-10" dirty="0">
                <a:latin typeface="Carlito"/>
                <a:cs typeface="Carlito"/>
              </a:rPr>
              <a:t>voltage</a:t>
            </a:r>
            <a:r>
              <a:rPr sz="2400" spc="-20" dirty="0">
                <a:latin typeface="Carlito"/>
                <a:cs typeface="Carlito"/>
              </a:rPr>
              <a:t> </a:t>
            </a:r>
            <a:r>
              <a:rPr sz="2400" spc="-10" dirty="0">
                <a:latin typeface="Carlito"/>
                <a:cs typeface="Carlito"/>
              </a:rPr>
              <a:t>and</a:t>
            </a:r>
            <a:r>
              <a:rPr sz="2400" dirty="0">
                <a:latin typeface="Carlito"/>
                <a:cs typeface="Carlito"/>
              </a:rPr>
              <a:t> </a:t>
            </a:r>
            <a:r>
              <a:rPr sz="2400" spc="10" dirty="0">
                <a:latin typeface="Carlito"/>
                <a:cs typeface="Carlito"/>
              </a:rPr>
              <a:t>hence</a:t>
            </a:r>
            <a:r>
              <a:rPr sz="2400" spc="-10" dirty="0">
                <a:latin typeface="Carlito"/>
                <a:cs typeface="Carlito"/>
              </a:rPr>
              <a:t> </a:t>
            </a:r>
            <a:r>
              <a:rPr sz="2400" spc="-25" dirty="0">
                <a:latin typeface="Carlito"/>
                <a:cs typeface="Carlito"/>
              </a:rPr>
              <a:t>gain.</a:t>
            </a:r>
            <a:endParaRPr sz="2400">
              <a:latin typeface="Carlito"/>
              <a:cs typeface="Carlito"/>
            </a:endParaRPr>
          </a:p>
          <a:p>
            <a:pPr marL="298450" indent="-286385" algn="just">
              <a:lnSpc>
                <a:spcPts val="2835"/>
              </a:lnSpc>
              <a:buFont typeface="Arial"/>
              <a:buChar char="•"/>
              <a:tabLst>
                <a:tab pos="299085" algn="l"/>
              </a:tabLst>
            </a:pPr>
            <a:r>
              <a:rPr sz="2400" spc="-15" dirty="0">
                <a:latin typeface="Carlito"/>
                <a:cs typeface="Carlito"/>
              </a:rPr>
              <a:t>So, </a:t>
            </a:r>
            <a:r>
              <a:rPr sz="2400" spc="5" dirty="0">
                <a:latin typeface="Carlito"/>
                <a:cs typeface="Carlito"/>
              </a:rPr>
              <a:t>the </a:t>
            </a:r>
            <a:r>
              <a:rPr sz="2400" spc="-5" dirty="0">
                <a:latin typeface="Carlito"/>
                <a:cs typeface="Carlito"/>
              </a:rPr>
              <a:t>amplification </a:t>
            </a:r>
            <a:r>
              <a:rPr sz="2400" dirty="0">
                <a:latin typeface="Carlito"/>
                <a:cs typeface="Carlito"/>
              </a:rPr>
              <a:t>of </a:t>
            </a:r>
            <a:r>
              <a:rPr sz="2400" spc="-10" dirty="0">
                <a:latin typeface="Carlito"/>
                <a:cs typeface="Carlito"/>
              </a:rPr>
              <a:t>audio</a:t>
            </a:r>
            <a:r>
              <a:rPr sz="2400" spc="250" dirty="0">
                <a:latin typeface="Carlito"/>
                <a:cs typeface="Carlito"/>
              </a:rPr>
              <a:t> </a:t>
            </a:r>
            <a:r>
              <a:rPr sz="2400" spc="-10" dirty="0">
                <a:latin typeface="Carlito"/>
                <a:cs typeface="Carlito"/>
              </a:rPr>
              <a:t>signals </a:t>
            </a:r>
            <a:r>
              <a:rPr sz="2400" spc="5" dirty="0">
                <a:latin typeface="Carlito"/>
                <a:cs typeface="Carlito"/>
              </a:rPr>
              <a:t>will not be </a:t>
            </a:r>
            <a:r>
              <a:rPr sz="2400" spc="-5" dirty="0">
                <a:latin typeface="Carlito"/>
                <a:cs typeface="Carlito"/>
              </a:rPr>
              <a:t>proportionate</a:t>
            </a:r>
            <a:endParaRPr sz="2400">
              <a:latin typeface="Carlito"/>
              <a:cs typeface="Carlito"/>
            </a:endParaRPr>
          </a:p>
          <a:p>
            <a:pPr marL="298450" algn="just">
              <a:lnSpc>
                <a:spcPts val="2865"/>
              </a:lnSpc>
            </a:pPr>
            <a:r>
              <a:rPr sz="2400" spc="-5" dirty="0">
                <a:latin typeface="Carlito"/>
                <a:cs typeface="Carlito"/>
              </a:rPr>
              <a:t>and </a:t>
            </a:r>
            <a:r>
              <a:rPr sz="2400" spc="15" dirty="0">
                <a:latin typeface="Carlito"/>
                <a:cs typeface="Carlito"/>
              </a:rPr>
              <a:t>some </a:t>
            </a:r>
            <a:r>
              <a:rPr sz="2400" spc="-10" dirty="0">
                <a:latin typeface="Carlito"/>
                <a:cs typeface="Carlito"/>
              </a:rPr>
              <a:t>distortion </a:t>
            </a:r>
            <a:r>
              <a:rPr sz="2400" spc="-15" dirty="0">
                <a:latin typeface="Carlito"/>
                <a:cs typeface="Carlito"/>
              </a:rPr>
              <a:t>will </a:t>
            </a:r>
            <a:r>
              <a:rPr sz="2400" spc="10" dirty="0">
                <a:latin typeface="Carlito"/>
                <a:cs typeface="Carlito"/>
              </a:rPr>
              <a:t>also </a:t>
            </a:r>
            <a:r>
              <a:rPr sz="2400" dirty="0">
                <a:latin typeface="Carlito"/>
                <a:cs typeface="Carlito"/>
              </a:rPr>
              <a:t>get </a:t>
            </a:r>
            <a:r>
              <a:rPr sz="2400" spc="-5" dirty="0">
                <a:latin typeface="Carlito"/>
                <a:cs typeface="Carlito"/>
              </a:rPr>
              <a:t>introduced, </a:t>
            </a:r>
            <a:r>
              <a:rPr sz="2400" dirty="0">
                <a:latin typeface="Carlito"/>
                <a:cs typeface="Carlito"/>
              </a:rPr>
              <a:t>which </a:t>
            </a:r>
            <a:r>
              <a:rPr sz="2400" spc="-15" dirty="0">
                <a:latin typeface="Carlito"/>
                <a:cs typeface="Carlito"/>
              </a:rPr>
              <a:t>is</a:t>
            </a:r>
            <a:r>
              <a:rPr sz="2400" spc="210" dirty="0">
                <a:latin typeface="Carlito"/>
                <a:cs typeface="Carlito"/>
              </a:rPr>
              <a:t> </a:t>
            </a:r>
            <a:r>
              <a:rPr sz="2400" spc="-10" dirty="0">
                <a:latin typeface="Carlito"/>
                <a:cs typeface="Carlito"/>
              </a:rPr>
              <a:t>called</a:t>
            </a:r>
            <a:endParaRPr sz="2400">
              <a:latin typeface="Carlito"/>
              <a:cs typeface="Carlito"/>
            </a:endParaRPr>
          </a:p>
          <a:p>
            <a:pPr marL="298450" algn="just">
              <a:lnSpc>
                <a:spcPct val="100000"/>
              </a:lnSpc>
              <a:spcBef>
                <a:spcPts val="50"/>
              </a:spcBef>
            </a:pPr>
            <a:r>
              <a:rPr sz="2400" spc="-15" dirty="0">
                <a:latin typeface="Carlito"/>
                <a:cs typeface="Carlito"/>
              </a:rPr>
              <a:t>as </a:t>
            </a:r>
            <a:r>
              <a:rPr sz="2400" b="1" spc="-10" dirty="0">
                <a:latin typeface="Carlito"/>
                <a:cs typeface="Carlito"/>
              </a:rPr>
              <a:t>Frequency</a:t>
            </a:r>
            <a:r>
              <a:rPr sz="2400" b="1" spc="65" dirty="0">
                <a:latin typeface="Carlito"/>
                <a:cs typeface="Carlito"/>
              </a:rPr>
              <a:t> </a:t>
            </a:r>
            <a:r>
              <a:rPr sz="2400" b="1" spc="-10" dirty="0">
                <a:latin typeface="Carlito"/>
                <a:cs typeface="Carlito"/>
              </a:rPr>
              <a:t>distortion</a:t>
            </a:r>
            <a:r>
              <a:rPr sz="2400" spc="-10" dirty="0">
                <a:latin typeface="Carlito"/>
                <a:cs typeface="Carlito"/>
              </a:rPr>
              <a:t>.</a:t>
            </a:r>
            <a:endParaRPr sz="2400">
              <a:latin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599" y="201830"/>
            <a:ext cx="8915401" cy="6429324"/>
          </a:xfrm>
          <a:prstGeom prst="rect">
            <a:avLst/>
          </a:prstGeom>
        </p:spPr>
        <p:txBody>
          <a:bodyPr vert="horz" wrap="square" lIns="0" tIns="47625" rIns="0" bIns="0" rtlCol="0">
            <a:spAutoFit/>
          </a:bodyPr>
          <a:lstStyle/>
          <a:p>
            <a:pPr marL="12700">
              <a:lnSpc>
                <a:spcPct val="100000"/>
              </a:lnSpc>
              <a:spcBef>
                <a:spcPts val="375"/>
              </a:spcBef>
            </a:pPr>
            <a:r>
              <a:rPr sz="2400" b="1" spc="-10" dirty="0">
                <a:latin typeface="Carlito"/>
                <a:cs typeface="Carlito"/>
              </a:rPr>
              <a:t>Advantages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15" dirty="0">
                <a:latin typeface="Carlito"/>
                <a:cs typeface="Carlito"/>
              </a:rPr>
              <a:t>An </a:t>
            </a:r>
            <a:r>
              <a:rPr sz="2400" spc="-10" dirty="0">
                <a:latin typeface="Carlito"/>
                <a:cs typeface="Carlito"/>
              </a:rPr>
              <a:t>excellent </a:t>
            </a:r>
            <a:r>
              <a:rPr sz="2400" spc="5" dirty="0">
                <a:latin typeface="Carlito"/>
                <a:cs typeface="Carlito"/>
              </a:rPr>
              <a:t>impedance matching </a:t>
            </a:r>
            <a:r>
              <a:rPr sz="2400" spc="-15" dirty="0">
                <a:latin typeface="Carlito"/>
                <a:cs typeface="Carlito"/>
              </a:rPr>
              <a:t>is</a:t>
            </a:r>
            <a:r>
              <a:rPr sz="2400" spc="-360" dirty="0">
                <a:latin typeface="Carlito"/>
                <a:cs typeface="Carlito"/>
              </a:rPr>
              <a:t> </a:t>
            </a:r>
            <a:r>
              <a:rPr sz="2400" spc="-15" dirty="0">
                <a:latin typeface="Carlito"/>
                <a:cs typeface="Carlito"/>
              </a:rPr>
              <a:t>provided.</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20" dirty="0">
                <a:latin typeface="Carlito"/>
                <a:cs typeface="Carlito"/>
              </a:rPr>
              <a:t>Gain </a:t>
            </a:r>
            <a:r>
              <a:rPr sz="2400" spc="-10" dirty="0">
                <a:latin typeface="Carlito"/>
                <a:cs typeface="Carlito"/>
              </a:rPr>
              <a:t>achieved </a:t>
            </a:r>
            <a:r>
              <a:rPr sz="2400" spc="-15" dirty="0">
                <a:latin typeface="Carlito"/>
                <a:cs typeface="Carlito"/>
              </a:rPr>
              <a:t>is</a:t>
            </a:r>
            <a:r>
              <a:rPr sz="2400" spc="100"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There </a:t>
            </a:r>
            <a:r>
              <a:rPr sz="2400" spc="-15" dirty="0">
                <a:latin typeface="Carlito"/>
                <a:cs typeface="Carlito"/>
              </a:rPr>
              <a:t>will </a:t>
            </a:r>
            <a:r>
              <a:rPr sz="2400" spc="5" dirty="0">
                <a:latin typeface="Carlito"/>
                <a:cs typeface="Carlito"/>
              </a:rPr>
              <a:t>be no power </a:t>
            </a:r>
            <a:r>
              <a:rPr sz="2400" dirty="0">
                <a:latin typeface="Carlito"/>
                <a:cs typeface="Carlito"/>
              </a:rPr>
              <a:t>loss </a:t>
            </a:r>
            <a:r>
              <a:rPr sz="2400" spc="-15" dirty="0">
                <a:latin typeface="Carlito"/>
                <a:cs typeface="Carlito"/>
              </a:rPr>
              <a:t>in </a:t>
            </a:r>
            <a:r>
              <a:rPr sz="2400" dirty="0">
                <a:latin typeface="Carlito"/>
                <a:cs typeface="Carlito"/>
              </a:rPr>
              <a:t>collector </a:t>
            </a:r>
            <a:r>
              <a:rPr sz="2400" spc="-10" dirty="0">
                <a:latin typeface="Carlito"/>
                <a:cs typeface="Carlito"/>
              </a:rPr>
              <a:t>and </a:t>
            </a:r>
            <a:r>
              <a:rPr sz="2400" dirty="0">
                <a:latin typeface="Carlito"/>
                <a:cs typeface="Carlito"/>
              </a:rPr>
              <a:t>base</a:t>
            </a:r>
            <a:r>
              <a:rPr sz="2400" spc="-275" dirty="0">
                <a:latin typeface="Carlito"/>
                <a:cs typeface="Carlito"/>
              </a:rPr>
              <a:t> </a:t>
            </a:r>
            <a:r>
              <a:rPr sz="2400" spc="-5" dirty="0">
                <a:latin typeface="Carlito"/>
                <a:cs typeface="Carlito"/>
              </a:rPr>
              <a:t>resistors.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Efficient </a:t>
            </a:r>
            <a:r>
              <a:rPr sz="2400" spc="-15" dirty="0">
                <a:latin typeface="Carlito"/>
                <a:cs typeface="Carlito"/>
              </a:rPr>
              <a:t>in</a:t>
            </a:r>
            <a:r>
              <a:rPr sz="2400" spc="-90" dirty="0">
                <a:latin typeface="Carlito"/>
                <a:cs typeface="Carlito"/>
              </a:rPr>
              <a:t> </a:t>
            </a:r>
            <a:r>
              <a:rPr sz="2400" spc="-15" dirty="0">
                <a:latin typeface="Carlito"/>
                <a:cs typeface="Carlito"/>
              </a:rPr>
              <a:t>operation.</a:t>
            </a:r>
            <a:endParaRPr sz="2400">
              <a:latin typeface="Carlito"/>
              <a:cs typeface="Carlito"/>
            </a:endParaRPr>
          </a:p>
          <a:p>
            <a:pPr marL="12700">
              <a:lnSpc>
                <a:spcPct val="100000"/>
              </a:lnSpc>
              <a:spcBef>
                <a:spcPts val="275"/>
              </a:spcBef>
            </a:pPr>
            <a:r>
              <a:rPr sz="2400" b="1" spc="-5" dirty="0">
                <a:latin typeface="Carlito"/>
                <a:cs typeface="Carlito"/>
              </a:rPr>
              <a:t>Disadvantages</a:t>
            </a:r>
            <a:endParaRPr sz="2400">
              <a:latin typeface="Carlito"/>
              <a:cs typeface="Carlito"/>
            </a:endParaRPr>
          </a:p>
          <a:p>
            <a:pPr marL="355600" indent="-343535">
              <a:lnSpc>
                <a:spcPts val="2715"/>
              </a:lnSpc>
              <a:spcBef>
                <a:spcPts val="350"/>
              </a:spcBef>
              <a:buFont typeface="Arial"/>
              <a:buChar char="•"/>
              <a:tabLst>
                <a:tab pos="355600" algn="l"/>
                <a:tab pos="356235" algn="l"/>
              </a:tabLst>
            </a:pPr>
            <a:r>
              <a:rPr sz="2400" spc="5" dirty="0">
                <a:latin typeface="Carlito"/>
                <a:cs typeface="Carlito"/>
              </a:rPr>
              <a:t>Though the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5" dirty="0">
                <a:latin typeface="Carlito"/>
                <a:cs typeface="Carlito"/>
              </a:rPr>
              <a:t>it </a:t>
            </a:r>
            <a:r>
              <a:rPr sz="2400" spc="-20" dirty="0">
                <a:latin typeface="Carlito"/>
                <a:cs typeface="Carlito"/>
              </a:rPr>
              <a:t>varies </a:t>
            </a:r>
            <a:r>
              <a:rPr sz="2400" spc="-10" dirty="0">
                <a:latin typeface="Carlito"/>
                <a:cs typeface="Carlito"/>
              </a:rPr>
              <a:t>considerably </a:t>
            </a:r>
            <a:r>
              <a:rPr sz="2400" spc="-5" dirty="0">
                <a:latin typeface="Carlito"/>
                <a:cs typeface="Carlito"/>
              </a:rPr>
              <a:t>with</a:t>
            </a:r>
            <a:r>
              <a:rPr sz="2400" spc="165" dirty="0">
                <a:latin typeface="Carlito"/>
                <a:cs typeface="Carlito"/>
              </a:rPr>
              <a:t> </a:t>
            </a:r>
            <a:r>
              <a:rPr sz="2400" spc="-15" dirty="0">
                <a:latin typeface="Carlito"/>
                <a:cs typeface="Carlito"/>
              </a:rPr>
              <a:t>frequency.</a:t>
            </a:r>
            <a:endParaRPr sz="2400">
              <a:latin typeface="Carlito"/>
              <a:cs typeface="Carlito"/>
            </a:endParaRPr>
          </a:p>
          <a:p>
            <a:pPr marL="355600">
              <a:lnSpc>
                <a:spcPts val="2715"/>
              </a:lnSpc>
            </a:pPr>
            <a:r>
              <a:rPr sz="2400" spc="5" dirty="0">
                <a:latin typeface="Carlito"/>
                <a:cs typeface="Carlito"/>
              </a:rPr>
              <a:t>Hence </a:t>
            </a:r>
            <a:r>
              <a:rPr sz="2400" dirty="0">
                <a:latin typeface="Carlito"/>
                <a:cs typeface="Carlito"/>
              </a:rPr>
              <a:t>a poor </a:t>
            </a:r>
            <a:r>
              <a:rPr sz="2400" spc="5" dirty="0">
                <a:latin typeface="Carlito"/>
                <a:cs typeface="Carlito"/>
              </a:rPr>
              <a:t>frequency</a:t>
            </a:r>
            <a:r>
              <a:rPr sz="2400" spc="-245" dirty="0">
                <a:latin typeface="Carlito"/>
                <a:cs typeface="Carlito"/>
              </a:rPr>
              <a:t> </a:t>
            </a:r>
            <a:r>
              <a:rPr sz="2400" spc="5" dirty="0">
                <a:latin typeface="Carlito"/>
                <a:cs typeface="Carlito"/>
              </a:rPr>
              <a:t>response.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Frequency </a:t>
            </a:r>
            <a:r>
              <a:rPr sz="2400" dirty="0">
                <a:latin typeface="Carlito"/>
                <a:cs typeface="Carlito"/>
              </a:rPr>
              <a:t>distortion </a:t>
            </a:r>
            <a:r>
              <a:rPr sz="2400" spc="-15" dirty="0">
                <a:latin typeface="Carlito"/>
                <a:cs typeface="Carlito"/>
              </a:rPr>
              <a:t>is</a:t>
            </a:r>
            <a:r>
              <a:rPr sz="2400" spc="-215"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30" dirty="0">
                <a:latin typeface="Carlito"/>
                <a:cs typeface="Carlito"/>
              </a:rPr>
              <a:t>Transformers </a:t>
            </a:r>
            <a:r>
              <a:rPr sz="2400" spc="5" dirty="0">
                <a:latin typeface="Carlito"/>
                <a:cs typeface="Carlito"/>
              </a:rPr>
              <a:t>tend to </a:t>
            </a:r>
            <a:r>
              <a:rPr sz="2400" spc="-5" dirty="0">
                <a:latin typeface="Carlito"/>
                <a:cs typeface="Carlito"/>
              </a:rPr>
              <a:t>produce </a:t>
            </a:r>
            <a:r>
              <a:rPr sz="2400" spc="5" dirty="0">
                <a:latin typeface="Carlito"/>
                <a:cs typeface="Carlito"/>
              </a:rPr>
              <a:t>hum</a:t>
            </a:r>
            <a:r>
              <a:rPr sz="2400" spc="-215" dirty="0">
                <a:latin typeface="Carlito"/>
                <a:cs typeface="Carlito"/>
              </a:rPr>
              <a:t> </a:t>
            </a:r>
            <a:r>
              <a:rPr sz="2400" dirty="0">
                <a:latin typeface="Carlito"/>
                <a:cs typeface="Carlito"/>
              </a:rPr>
              <a:t>noise.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30" dirty="0">
                <a:latin typeface="Carlito"/>
                <a:cs typeface="Carlito"/>
              </a:rPr>
              <a:t>Transformers </a:t>
            </a:r>
            <a:r>
              <a:rPr sz="2400" spc="-15" dirty="0">
                <a:latin typeface="Carlito"/>
                <a:cs typeface="Carlito"/>
              </a:rPr>
              <a:t>are </a:t>
            </a:r>
            <a:r>
              <a:rPr sz="2400" dirty="0">
                <a:latin typeface="Carlito"/>
                <a:cs typeface="Carlito"/>
              </a:rPr>
              <a:t>bulky </a:t>
            </a:r>
            <a:r>
              <a:rPr sz="2400" spc="-10" dirty="0">
                <a:latin typeface="Carlito"/>
                <a:cs typeface="Carlito"/>
              </a:rPr>
              <a:t>and</a:t>
            </a:r>
            <a:r>
              <a:rPr sz="2400" spc="-25" dirty="0">
                <a:latin typeface="Carlito"/>
                <a:cs typeface="Carlito"/>
              </a:rPr>
              <a:t> </a:t>
            </a:r>
            <a:r>
              <a:rPr sz="2400" spc="-20" dirty="0">
                <a:latin typeface="Carlito"/>
                <a:cs typeface="Carlito"/>
              </a:rPr>
              <a:t>costly.</a:t>
            </a:r>
            <a:endParaRPr sz="2400">
              <a:latin typeface="Carlito"/>
              <a:cs typeface="Carlito"/>
            </a:endParaRPr>
          </a:p>
          <a:p>
            <a:pPr marL="12700">
              <a:lnSpc>
                <a:spcPct val="100000"/>
              </a:lnSpc>
              <a:spcBef>
                <a:spcPts val="270"/>
              </a:spcBef>
            </a:pPr>
            <a:r>
              <a:rPr sz="2400" b="1" spc="-10" dirty="0">
                <a:latin typeface="Carlito"/>
                <a:cs typeface="Carlito"/>
              </a:rPr>
              <a:t>Applications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20" dirty="0">
                <a:latin typeface="Carlito"/>
                <a:cs typeface="Carlito"/>
              </a:rPr>
              <a:t>for </a:t>
            </a:r>
            <a:r>
              <a:rPr sz="2400" spc="5" dirty="0">
                <a:latin typeface="Carlito"/>
                <a:cs typeface="Carlito"/>
              </a:rPr>
              <a:t>impedance matching</a:t>
            </a:r>
            <a:r>
              <a:rPr sz="2400" spc="-360" dirty="0">
                <a:latin typeface="Carlito"/>
                <a:cs typeface="Carlito"/>
              </a:rPr>
              <a:t> </a:t>
            </a:r>
            <a:r>
              <a:rPr sz="2400" spc="10" dirty="0">
                <a:latin typeface="Carlito"/>
                <a:cs typeface="Carlito"/>
              </a:rPr>
              <a:t>purposes.</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15" dirty="0">
                <a:latin typeface="Carlito"/>
                <a:cs typeface="Carlito"/>
              </a:rPr>
              <a:t>Used </a:t>
            </a:r>
            <a:r>
              <a:rPr sz="2400" spc="-20" dirty="0">
                <a:latin typeface="Carlito"/>
                <a:cs typeface="Carlito"/>
              </a:rPr>
              <a:t>for </a:t>
            </a:r>
            <a:r>
              <a:rPr sz="2400" spc="-10" dirty="0">
                <a:latin typeface="Carlito"/>
                <a:cs typeface="Carlito"/>
              </a:rPr>
              <a:t>Power</a:t>
            </a:r>
            <a:r>
              <a:rPr sz="2400" spc="-135" dirty="0">
                <a:latin typeface="Carlito"/>
                <a:cs typeface="Carlito"/>
              </a:rPr>
              <a:t> </a:t>
            </a:r>
            <a:r>
              <a:rPr sz="2400" spc="-5" dirty="0">
                <a:latin typeface="Carlito"/>
                <a:cs typeface="Carlito"/>
              </a:rPr>
              <a:t>amplification.</a:t>
            </a:r>
            <a:endParaRPr sz="2400">
              <a:latin typeface="Carlito"/>
              <a:cs typeface="Carlito"/>
            </a:endParaRPr>
          </a:p>
          <a:p>
            <a:pPr marL="355600" marR="818515" indent="-343535">
              <a:lnSpc>
                <a:spcPts val="2550"/>
              </a:lnSpc>
              <a:spcBef>
                <a:spcPts val="635"/>
              </a:spcBef>
              <a:buFont typeface="Arial"/>
              <a:buChar char="•"/>
              <a:tabLst>
                <a:tab pos="355600" algn="l"/>
                <a:tab pos="356235" algn="l"/>
              </a:tabLst>
            </a:pPr>
            <a:r>
              <a:rPr sz="2400" spc="15" dirty="0">
                <a:latin typeface="Carlito"/>
                <a:cs typeface="Carlito"/>
              </a:rPr>
              <a:t>Used </a:t>
            </a:r>
            <a:r>
              <a:rPr sz="2400" spc="-15" dirty="0">
                <a:latin typeface="Carlito"/>
                <a:cs typeface="Carlito"/>
              </a:rPr>
              <a:t>in </a:t>
            </a:r>
            <a:r>
              <a:rPr sz="2400" spc="-5" dirty="0">
                <a:latin typeface="Carlito"/>
                <a:cs typeface="Carlito"/>
              </a:rPr>
              <a:t>applications </a:t>
            </a:r>
            <a:r>
              <a:rPr sz="2400" dirty="0">
                <a:latin typeface="Carlito"/>
                <a:cs typeface="Carlito"/>
              </a:rPr>
              <a:t>where maximum </a:t>
            </a:r>
            <a:r>
              <a:rPr sz="2400" spc="5" dirty="0">
                <a:latin typeface="Carlito"/>
                <a:cs typeface="Carlito"/>
              </a:rPr>
              <a:t>power</a:t>
            </a:r>
            <a:r>
              <a:rPr sz="2400" spc="-390" dirty="0">
                <a:latin typeface="Carlito"/>
                <a:cs typeface="Carlito"/>
              </a:rPr>
              <a:t> </a:t>
            </a:r>
            <a:r>
              <a:rPr sz="2400" spc="-15" dirty="0">
                <a:latin typeface="Carlito"/>
                <a:cs typeface="Carlito"/>
              </a:rPr>
              <a:t>transfer is  </a:t>
            </a:r>
            <a:r>
              <a:rPr sz="2400" spc="5" dirty="0">
                <a:latin typeface="Carlito"/>
                <a:cs typeface="Carlito"/>
              </a:rPr>
              <a:t>needed.</a:t>
            </a:r>
            <a:endParaRPr sz="24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2758" y="461010"/>
            <a:ext cx="4626610" cy="701040"/>
          </a:xfrm>
          <a:prstGeom prst="rect">
            <a:avLst/>
          </a:prstGeom>
        </p:spPr>
        <p:txBody>
          <a:bodyPr vert="horz" wrap="square" lIns="0" tIns="16510" rIns="0" bIns="0" rtlCol="0">
            <a:spAutoFit/>
          </a:bodyPr>
          <a:lstStyle/>
          <a:p>
            <a:pPr marL="12700">
              <a:lnSpc>
                <a:spcPct val="100000"/>
              </a:lnSpc>
              <a:spcBef>
                <a:spcPts val="130"/>
              </a:spcBef>
            </a:pPr>
            <a:r>
              <a:rPr sz="4400" dirty="0"/>
              <a:t>Multistage</a:t>
            </a:r>
            <a:r>
              <a:rPr sz="4400" spc="-204" dirty="0"/>
              <a:t> </a:t>
            </a:r>
            <a:r>
              <a:rPr sz="4400" spc="15" dirty="0"/>
              <a:t>amplifier</a:t>
            </a:r>
            <a:endParaRPr sz="4400"/>
          </a:p>
        </p:txBody>
      </p:sp>
      <p:sp>
        <p:nvSpPr>
          <p:cNvPr id="3" name="object 3"/>
          <p:cNvSpPr txBox="1"/>
          <p:nvPr/>
        </p:nvSpPr>
        <p:spPr>
          <a:xfrm>
            <a:off x="536575" y="1559242"/>
            <a:ext cx="8056245" cy="4888198"/>
          </a:xfrm>
          <a:prstGeom prst="rect">
            <a:avLst/>
          </a:prstGeom>
        </p:spPr>
        <p:txBody>
          <a:bodyPr vert="horz" wrap="square" lIns="0" tIns="74295" rIns="0" bIns="0" rtlCol="0">
            <a:spAutoFit/>
          </a:bodyPr>
          <a:lstStyle/>
          <a:p>
            <a:pPr marL="355600" marR="5080" indent="-343535">
              <a:lnSpc>
                <a:spcPct val="82200"/>
              </a:lnSpc>
              <a:spcBef>
                <a:spcPts val="585"/>
              </a:spcBef>
              <a:buFont typeface="Arial"/>
              <a:buChar char="•"/>
              <a:tabLst>
                <a:tab pos="355600" algn="l"/>
                <a:tab pos="356235" algn="l"/>
              </a:tabLst>
            </a:pPr>
            <a:r>
              <a:rPr sz="2150" spc="-110" dirty="0">
                <a:latin typeface="Carlito"/>
                <a:cs typeface="Carlito"/>
              </a:rPr>
              <a:t>To </a:t>
            </a:r>
            <a:r>
              <a:rPr sz="2150" spc="-5" dirty="0">
                <a:latin typeface="Carlito"/>
                <a:cs typeface="Carlito"/>
              </a:rPr>
              <a:t>increases </a:t>
            </a:r>
            <a:r>
              <a:rPr sz="2150" spc="10" dirty="0">
                <a:latin typeface="Carlito"/>
                <a:cs typeface="Carlito"/>
              </a:rPr>
              <a:t>the voltage </a:t>
            </a:r>
            <a:r>
              <a:rPr sz="2150" dirty="0">
                <a:latin typeface="Carlito"/>
                <a:cs typeface="Carlito"/>
              </a:rPr>
              <a:t>gain </a:t>
            </a:r>
            <a:r>
              <a:rPr sz="2150" spc="-5" dirty="0">
                <a:latin typeface="Carlito"/>
                <a:cs typeface="Carlito"/>
              </a:rPr>
              <a:t>of </a:t>
            </a:r>
            <a:r>
              <a:rPr sz="2150" spc="10" dirty="0">
                <a:latin typeface="Carlito"/>
                <a:cs typeface="Carlito"/>
              </a:rPr>
              <a:t>the </a:t>
            </a:r>
            <a:r>
              <a:rPr sz="2150" spc="-15" dirty="0">
                <a:latin typeface="Carlito"/>
                <a:cs typeface="Carlito"/>
              </a:rPr>
              <a:t>amplifier, </a:t>
            </a:r>
            <a:r>
              <a:rPr sz="2150" spc="10" dirty="0">
                <a:latin typeface="Carlito"/>
                <a:cs typeface="Carlito"/>
              </a:rPr>
              <a:t>multiple amplifier </a:t>
            </a:r>
            <a:r>
              <a:rPr sz="2150" spc="5">
                <a:latin typeface="Carlito"/>
                <a:cs typeface="Carlito"/>
              </a:rPr>
              <a:t>are  </a:t>
            </a:r>
            <a:r>
              <a:rPr sz="2150" spc="-5" smtClean="0">
                <a:latin typeface="Carlito"/>
                <a:cs typeface="Carlito"/>
              </a:rPr>
              <a:t>connect</a:t>
            </a:r>
            <a:r>
              <a:rPr lang="en-US" sz="2150" spc="-5" dirty="0" err="1" smtClean="0">
                <a:latin typeface="Carlito"/>
                <a:cs typeface="Carlito"/>
              </a:rPr>
              <a:t>ed</a:t>
            </a:r>
            <a:r>
              <a:rPr lang="en-US" sz="2150" spc="-5" dirty="0" smtClean="0">
                <a:latin typeface="Carlito"/>
                <a:cs typeface="Carlito"/>
              </a:rPr>
              <a:t> </a:t>
            </a:r>
            <a:r>
              <a:rPr sz="2150" spc="-5" smtClean="0">
                <a:latin typeface="Carlito"/>
                <a:cs typeface="Carlito"/>
              </a:rPr>
              <a:t> </a:t>
            </a:r>
            <a:r>
              <a:rPr sz="2150" spc="20" dirty="0">
                <a:latin typeface="Carlito"/>
                <a:cs typeface="Carlito"/>
              </a:rPr>
              <a:t>in </a:t>
            </a:r>
            <a:r>
              <a:rPr sz="2150" spc="-5" dirty="0">
                <a:latin typeface="Carlito"/>
                <a:cs typeface="Carlito"/>
              </a:rPr>
              <a:t>cascade. </a:t>
            </a:r>
            <a:r>
              <a:rPr sz="2150" dirty="0">
                <a:latin typeface="Carlito"/>
                <a:cs typeface="Carlito"/>
              </a:rPr>
              <a:t>The output </a:t>
            </a:r>
            <a:r>
              <a:rPr sz="2150" spc="-5" dirty="0">
                <a:latin typeface="Carlito"/>
                <a:cs typeface="Carlito"/>
              </a:rPr>
              <a:t>of one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15" dirty="0">
                <a:latin typeface="Carlito"/>
                <a:cs typeface="Carlito"/>
              </a:rPr>
              <a:t>to  </a:t>
            </a:r>
            <a:r>
              <a:rPr sz="2150" dirty="0">
                <a:latin typeface="Carlito"/>
                <a:cs typeface="Carlito"/>
              </a:rPr>
              <a:t>another </a:t>
            </a:r>
            <a:r>
              <a:rPr sz="2150" spc="5" dirty="0">
                <a:latin typeface="Carlito"/>
                <a:cs typeface="Carlito"/>
              </a:rPr>
              <a:t>stage. </a:t>
            </a:r>
            <a:r>
              <a:rPr sz="2150" spc="-5" dirty="0">
                <a:latin typeface="Carlito"/>
                <a:cs typeface="Carlito"/>
              </a:rPr>
              <a:t>In </a:t>
            </a:r>
            <a:r>
              <a:rPr sz="2150" spc="10" dirty="0">
                <a:latin typeface="Carlito"/>
                <a:cs typeface="Carlito"/>
              </a:rPr>
              <a:t>this </a:t>
            </a:r>
            <a:r>
              <a:rPr sz="2150" spc="-5" dirty="0">
                <a:latin typeface="Carlito"/>
                <a:cs typeface="Carlito"/>
              </a:rPr>
              <a:t>way </a:t>
            </a:r>
            <a:r>
              <a:rPr sz="2150" spc="10" dirty="0">
                <a:latin typeface="Carlito"/>
                <a:cs typeface="Carlito"/>
              </a:rPr>
              <a:t>the </a:t>
            </a:r>
            <a:r>
              <a:rPr sz="2150" spc="-10" dirty="0">
                <a:latin typeface="Carlito"/>
                <a:cs typeface="Carlito"/>
              </a:rPr>
              <a:t>overall </a:t>
            </a:r>
            <a:r>
              <a:rPr sz="2150" spc="15" dirty="0">
                <a:latin typeface="Carlito"/>
                <a:cs typeface="Carlito"/>
              </a:rPr>
              <a:t>voltage </a:t>
            </a:r>
            <a:r>
              <a:rPr sz="2150" spc="5" dirty="0">
                <a:latin typeface="Carlito"/>
                <a:cs typeface="Carlito"/>
              </a:rPr>
              <a:t>gain can </a:t>
            </a:r>
            <a:r>
              <a:rPr sz="2150" dirty="0">
                <a:latin typeface="Carlito"/>
                <a:cs typeface="Carlito"/>
              </a:rPr>
              <a:t>be </a:t>
            </a:r>
            <a:r>
              <a:rPr sz="2150" spc="-5" dirty="0">
                <a:latin typeface="Carlito"/>
                <a:cs typeface="Carlito"/>
              </a:rPr>
              <a:t>increased,  </a:t>
            </a:r>
            <a:r>
              <a:rPr sz="2150" spc="5" dirty="0">
                <a:latin typeface="Carlito"/>
                <a:cs typeface="Carlito"/>
              </a:rPr>
              <a:t>when </a:t>
            </a:r>
            <a:r>
              <a:rPr sz="2150" spc="-5" dirty="0">
                <a:latin typeface="Carlito"/>
                <a:cs typeface="Carlito"/>
              </a:rPr>
              <a:t>number of </a:t>
            </a:r>
            <a:r>
              <a:rPr sz="2150" spc="10" dirty="0">
                <a:latin typeface="Carlito"/>
                <a:cs typeface="Carlito"/>
              </a:rPr>
              <a:t>amplifier </a:t>
            </a:r>
            <a:r>
              <a:rPr sz="2150" spc="5" dirty="0">
                <a:latin typeface="Carlito"/>
                <a:cs typeface="Carlito"/>
              </a:rPr>
              <a:t>stages are </a:t>
            </a:r>
            <a:r>
              <a:rPr sz="2150" spc="-10" dirty="0">
                <a:latin typeface="Carlito"/>
                <a:cs typeface="Carlito"/>
              </a:rPr>
              <a:t>used </a:t>
            </a:r>
            <a:r>
              <a:rPr sz="2150" spc="20" dirty="0">
                <a:latin typeface="Carlito"/>
                <a:cs typeface="Carlito"/>
              </a:rPr>
              <a:t>in </a:t>
            </a:r>
            <a:r>
              <a:rPr sz="2150" spc="-10" dirty="0">
                <a:latin typeface="Carlito"/>
                <a:cs typeface="Carlito"/>
              </a:rPr>
              <a:t>succession </a:t>
            </a:r>
            <a:r>
              <a:rPr sz="2150" spc="15" dirty="0">
                <a:latin typeface="Carlito"/>
                <a:cs typeface="Carlito"/>
              </a:rPr>
              <a:t>it is </a:t>
            </a:r>
            <a:r>
              <a:rPr sz="2150" spc="5" dirty="0">
                <a:latin typeface="Carlito"/>
                <a:cs typeface="Carlito"/>
              </a:rPr>
              <a:t>called </a:t>
            </a:r>
            <a:r>
              <a:rPr sz="2150" spc="10" dirty="0">
                <a:latin typeface="Carlito"/>
                <a:cs typeface="Carlito"/>
              </a:rPr>
              <a:t>a  multistage amplifier </a:t>
            </a:r>
            <a:r>
              <a:rPr sz="2150" spc="-5" dirty="0">
                <a:latin typeface="Carlito"/>
                <a:cs typeface="Carlito"/>
              </a:rPr>
              <a:t>or cascade</a:t>
            </a:r>
            <a:r>
              <a:rPr sz="2150" spc="180" dirty="0">
                <a:latin typeface="Carlito"/>
                <a:cs typeface="Carlito"/>
              </a:rPr>
              <a:t> </a:t>
            </a:r>
            <a:r>
              <a:rPr sz="2150" spc="-15" dirty="0">
                <a:latin typeface="Carlito"/>
                <a:cs typeface="Carlito"/>
              </a:rPr>
              <a:t>amplifier.</a:t>
            </a:r>
            <a:endParaRPr sz="2150">
              <a:latin typeface="Carlito"/>
              <a:cs typeface="Carlito"/>
            </a:endParaRPr>
          </a:p>
          <a:p>
            <a:pPr marL="355600" marR="210820" indent="-343535">
              <a:lnSpc>
                <a:spcPct val="81500"/>
              </a:lnSpc>
              <a:spcBef>
                <a:spcPts val="525"/>
              </a:spcBef>
              <a:buFont typeface="Arial"/>
              <a:buChar char="•"/>
              <a:tabLst>
                <a:tab pos="355600" algn="l"/>
                <a:tab pos="356235" algn="l"/>
              </a:tabLst>
            </a:pPr>
            <a:r>
              <a:rPr sz="2150" dirty="0">
                <a:latin typeface="Carlito"/>
                <a:cs typeface="Carlito"/>
              </a:rPr>
              <a:t>The </a:t>
            </a:r>
            <a:r>
              <a:rPr sz="2150" spc="10" dirty="0">
                <a:latin typeface="Carlito"/>
                <a:cs typeface="Carlito"/>
              </a:rPr>
              <a:t>load </a:t>
            </a:r>
            <a:r>
              <a:rPr sz="2150" dirty="0">
                <a:latin typeface="Carlito"/>
                <a:cs typeface="Carlito"/>
              </a:rPr>
              <a:t>on </a:t>
            </a:r>
            <a:r>
              <a:rPr sz="2150" spc="10" dirty="0">
                <a:latin typeface="Carlito"/>
                <a:cs typeface="Carlito"/>
              </a:rPr>
              <a:t>the </a:t>
            </a:r>
            <a:r>
              <a:rPr sz="2150" dirty="0">
                <a:latin typeface="Carlito"/>
                <a:cs typeface="Carlito"/>
              </a:rPr>
              <a:t>first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5" dirty="0">
                <a:latin typeface="Carlito"/>
                <a:cs typeface="Carlito"/>
              </a:rPr>
              <a:t>resistance of </a:t>
            </a:r>
            <a:r>
              <a:rPr sz="2150" spc="10" dirty="0">
                <a:latin typeface="Carlito"/>
                <a:cs typeface="Carlito"/>
              </a:rPr>
              <a:t>the </a:t>
            </a:r>
            <a:r>
              <a:rPr sz="2150" spc="-10" dirty="0">
                <a:latin typeface="Carlito"/>
                <a:cs typeface="Carlito"/>
              </a:rPr>
              <a:t>second  </a:t>
            </a:r>
            <a:r>
              <a:rPr sz="2150" spc="-15" dirty="0">
                <a:latin typeface="Carlito"/>
                <a:cs typeface="Carlito"/>
              </a:rPr>
              <a:t>amplifier. </a:t>
            </a:r>
            <a:r>
              <a:rPr sz="2150" dirty="0">
                <a:latin typeface="Carlito"/>
                <a:cs typeface="Carlito"/>
              </a:rPr>
              <a:t>The </a:t>
            </a:r>
            <a:r>
              <a:rPr sz="2150" spc="5" dirty="0">
                <a:latin typeface="Carlito"/>
                <a:cs typeface="Carlito"/>
              </a:rPr>
              <a:t>various stages </a:t>
            </a:r>
            <a:r>
              <a:rPr sz="2150" spc="-10" dirty="0">
                <a:latin typeface="Carlito"/>
                <a:cs typeface="Carlito"/>
              </a:rPr>
              <a:t>need </a:t>
            </a:r>
            <a:r>
              <a:rPr sz="2150" spc="-5" dirty="0">
                <a:latin typeface="Carlito"/>
                <a:cs typeface="Carlito"/>
              </a:rPr>
              <a:t>not </a:t>
            </a:r>
            <a:r>
              <a:rPr sz="2150" spc="5" dirty="0">
                <a:latin typeface="Carlito"/>
                <a:cs typeface="Carlito"/>
              </a:rPr>
              <a:t>have </a:t>
            </a:r>
            <a:r>
              <a:rPr sz="2150" spc="10" dirty="0">
                <a:latin typeface="Carlito"/>
                <a:cs typeface="Carlito"/>
              </a:rPr>
              <a:t>the </a:t>
            </a:r>
            <a:r>
              <a:rPr sz="2150" spc="5" dirty="0">
                <a:latin typeface="Carlito"/>
                <a:cs typeface="Carlito"/>
              </a:rPr>
              <a:t>same </a:t>
            </a:r>
            <a:r>
              <a:rPr sz="2150" spc="15" dirty="0">
                <a:latin typeface="Carlito"/>
                <a:cs typeface="Carlito"/>
              </a:rPr>
              <a:t>voltage </a:t>
            </a:r>
            <a:r>
              <a:rPr sz="2150" spc="10" dirty="0">
                <a:latin typeface="Carlito"/>
                <a:cs typeface="Carlito"/>
              </a:rPr>
              <a:t>and  </a:t>
            </a:r>
            <a:r>
              <a:rPr sz="2150" spc="-10" dirty="0">
                <a:latin typeface="Carlito"/>
                <a:cs typeface="Carlito"/>
              </a:rPr>
              <a:t>current </a:t>
            </a:r>
            <a:r>
              <a:rPr sz="2150" dirty="0">
                <a:latin typeface="Carlito"/>
                <a:cs typeface="Carlito"/>
              </a:rPr>
              <a:t>gain. </a:t>
            </a:r>
            <a:r>
              <a:rPr sz="2150" spc="-5" dirty="0">
                <a:latin typeface="Carlito"/>
                <a:cs typeface="Carlito"/>
              </a:rPr>
              <a:t>In </a:t>
            </a:r>
            <a:r>
              <a:rPr sz="2150" spc="-10" dirty="0">
                <a:latin typeface="Carlito"/>
                <a:cs typeface="Carlito"/>
              </a:rPr>
              <a:t>practice, </a:t>
            </a:r>
            <a:r>
              <a:rPr sz="2150" spc="10" dirty="0">
                <a:latin typeface="Carlito"/>
                <a:cs typeface="Carlito"/>
              </a:rPr>
              <a:t>the </a:t>
            </a:r>
            <a:r>
              <a:rPr sz="2150" spc="5" dirty="0">
                <a:latin typeface="Carlito"/>
                <a:cs typeface="Carlito"/>
              </a:rPr>
              <a:t>earlier stages </a:t>
            </a:r>
            <a:r>
              <a:rPr sz="2150" spc="10" dirty="0">
                <a:latin typeface="Carlito"/>
                <a:cs typeface="Carlito"/>
              </a:rPr>
              <a:t>are </a:t>
            </a:r>
            <a:r>
              <a:rPr sz="2150" spc="5" dirty="0">
                <a:latin typeface="Carlito"/>
                <a:cs typeface="Carlito"/>
              </a:rPr>
              <a:t>often </a:t>
            </a:r>
            <a:r>
              <a:rPr sz="2150" spc="15" dirty="0">
                <a:latin typeface="Carlito"/>
                <a:cs typeface="Carlito"/>
              </a:rPr>
              <a:t>voltage  </a:t>
            </a:r>
            <a:r>
              <a:rPr sz="2150" spc="5" dirty="0">
                <a:latin typeface="Carlito"/>
                <a:cs typeface="Carlito"/>
              </a:rPr>
              <a:t>amplifiers and </a:t>
            </a:r>
            <a:r>
              <a:rPr sz="2150" spc="10" dirty="0">
                <a:latin typeface="Carlito"/>
                <a:cs typeface="Carlito"/>
              </a:rPr>
              <a:t>the </a:t>
            </a:r>
            <a:r>
              <a:rPr sz="2150" spc="5" dirty="0">
                <a:latin typeface="Carlito"/>
                <a:cs typeface="Carlito"/>
              </a:rPr>
              <a:t>last </a:t>
            </a:r>
            <a:r>
              <a:rPr sz="2150" spc="-5" dirty="0">
                <a:latin typeface="Carlito"/>
                <a:cs typeface="Carlito"/>
              </a:rPr>
              <a:t>one or </a:t>
            </a:r>
            <a:r>
              <a:rPr sz="2150" spc="20" dirty="0">
                <a:latin typeface="Carlito"/>
                <a:cs typeface="Carlito"/>
              </a:rPr>
              <a:t>two </a:t>
            </a:r>
            <a:r>
              <a:rPr sz="2150" spc="5" dirty="0">
                <a:latin typeface="Carlito"/>
                <a:cs typeface="Carlito"/>
              </a:rPr>
              <a:t>stages </a:t>
            </a:r>
            <a:r>
              <a:rPr sz="2150" spc="5">
                <a:latin typeface="Carlito"/>
                <a:cs typeface="Carlito"/>
              </a:rPr>
              <a:t>are </a:t>
            </a:r>
            <a:r>
              <a:rPr lang="en-US" sz="2150" spc="-10" dirty="0" smtClean="0">
                <a:latin typeface="Carlito"/>
                <a:cs typeface="Carlito"/>
              </a:rPr>
              <a:t>power</a:t>
            </a:r>
            <a:r>
              <a:rPr sz="2150" spc="385" smtClean="0">
                <a:latin typeface="Carlito"/>
                <a:cs typeface="Carlito"/>
              </a:rPr>
              <a:t> </a:t>
            </a:r>
            <a:r>
              <a:rPr sz="2150" spc="5" dirty="0">
                <a:latin typeface="Carlito"/>
                <a:cs typeface="Carlito"/>
              </a:rPr>
              <a:t>amplifiers.</a:t>
            </a:r>
            <a:endParaRPr sz="2150">
              <a:latin typeface="Carlito"/>
              <a:cs typeface="Carlito"/>
            </a:endParaRPr>
          </a:p>
          <a:p>
            <a:pPr marL="355600" marR="67945" indent="-343535">
              <a:lnSpc>
                <a:spcPct val="81500"/>
              </a:lnSpc>
              <a:spcBef>
                <a:spcPts val="600"/>
              </a:spcBef>
              <a:buFont typeface="Arial"/>
              <a:buChar char="•"/>
              <a:tabLst>
                <a:tab pos="355600" algn="l"/>
                <a:tab pos="356235" algn="l"/>
              </a:tabLst>
            </a:pPr>
            <a:r>
              <a:rPr sz="2150" dirty="0">
                <a:latin typeface="Carlito"/>
                <a:cs typeface="Carlito"/>
              </a:rPr>
              <a:t>The </a:t>
            </a:r>
            <a:r>
              <a:rPr sz="2150" spc="10" dirty="0">
                <a:latin typeface="Carlito"/>
                <a:cs typeface="Carlito"/>
              </a:rPr>
              <a:t>voltage amplifier </a:t>
            </a:r>
            <a:r>
              <a:rPr sz="2150" spc="5" dirty="0">
                <a:latin typeface="Carlito"/>
                <a:cs typeface="Carlito"/>
              </a:rPr>
              <a:t>stages </a:t>
            </a:r>
            <a:r>
              <a:rPr sz="2150" spc="-5" dirty="0">
                <a:latin typeface="Carlito"/>
                <a:cs typeface="Carlito"/>
              </a:rPr>
              <a:t>assure </a:t>
            </a:r>
            <a:r>
              <a:rPr sz="2150" spc="10" dirty="0">
                <a:latin typeface="Carlito"/>
                <a:cs typeface="Carlito"/>
              </a:rPr>
              <a:t>that </a:t>
            </a:r>
            <a:r>
              <a:rPr sz="2150" spc="10">
                <a:latin typeface="Carlito"/>
                <a:cs typeface="Carlito"/>
              </a:rPr>
              <a:t>the </a:t>
            </a:r>
            <a:r>
              <a:rPr lang="en-US" sz="2150" spc="-10" dirty="0" smtClean="0">
                <a:latin typeface="Carlito"/>
                <a:cs typeface="Carlito"/>
              </a:rPr>
              <a:t>power</a:t>
            </a:r>
            <a:r>
              <a:rPr sz="2150" spc="-10" smtClean="0">
                <a:latin typeface="Carlito"/>
                <a:cs typeface="Carlito"/>
              </a:rPr>
              <a:t> </a:t>
            </a:r>
            <a:r>
              <a:rPr sz="2150" spc="5" dirty="0">
                <a:latin typeface="Carlito"/>
                <a:cs typeface="Carlito"/>
              </a:rPr>
              <a:t>stages have </a:t>
            </a:r>
            <a:r>
              <a:rPr sz="2150" spc="10" dirty="0">
                <a:latin typeface="Carlito"/>
                <a:cs typeface="Carlito"/>
              </a:rPr>
              <a:t>the  </a:t>
            </a:r>
            <a:r>
              <a:rPr sz="2150" spc="-10" dirty="0">
                <a:latin typeface="Carlito"/>
                <a:cs typeface="Carlito"/>
              </a:rPr>
              <a:t>proper </a:t>
            </a:r>
            <a:r>
              <a:rPr sz="2150" dirty="0">
                <a:latin typeface="Carlito"/>
                <a:cs typeface="Carlito"/>
              </a:rPr>
              <a:t>input </a:t>
            </a:r>
            <a:r>
              <a:rPr sz="2150" spc="10" dirty="0">
                <a:latin typeface="Carlito"/>
                <a:cs typeface="Carlito"/>
              </a:rPr>
              <a:t>swing. </a:t>
            </a:r>
            <a:r>
              <a:rPr sz="2150" dirty="0">
                <a:latin typeface="Carlito"/>
                <a:cs typeface="Carlito"/>
              </a:rPr>
              <a:t>The amount </a:t>
            </a:r>
            <a:r>
              <a:rPr sz="2150" spc="-5" dirty="0">
                <a:latin typeface="Carlito"/>
                <a:cs typeface="Carlito"/>
              </a:rPr>
              <a:t>of </a:t>
            </a:r>
            <a:r>
              <a:rPr sz="2150" dirty="0">
                <a:latin typeface="Carlito"/>
                <a:cs typeface="Carlito"/>
              </a:rPr>
              <a:t>gain </a:t>
            </a:r>
            <a:r>
              <a:rPr sz="2150" spc="20" dirty="0">
                <a:latin typeface="Carlito"/>
                <a:cs typeface="Carlito"/>
              </a:rPr>
              <a:t>in </a:t>
            </a:r>
            <a:r>
              <a:rPr sz="2150" spc="10" dirty="0">
                <a:latin typeface="Carlito"/>
                <a:cs typeface="Carlito"/>
              </a:rPr>
              <a:t>a stage </a:t>
            </a:r>
            <a:r>
              <a:rPr sz="2150" spc="15" dirty="0">
                <a:latin typeface="Carlito"/>
                <a:cs typeface="Carlito"/>
              </a:rPr>
              <a:t>is </a:t>
            </a:r>
            <a:r>
              <a:rPr sz="2150" spc="-5" dirty="0">
                <a:latin typeface="Carlito"/>
                <a:cs typeface="Carlito"/>
              </a:rPr>
              <a:t>determined </a:t>
            </a:r>
            <a:r>
              <a:rPr sz="2150" dirty="0">
                <a:latin typeface="Carlito"/>
                <a:cs typeface="Carlito"/>
              </a:rPr>
              <a:t>by  </a:t>
            </a:r>
            <a:r>
              <a:rPr sz="2150" spc="10" dirty="0">
                <a:latin typeface="Carlito"/>
                <a:cs typeface="Carlito"/>
              </a:rPr>
              <a:t>the load </a:t>
            </a:r>
            <a:r>
              <a:rPr sz="2150" dirty="0">
                <a:latin typeface="Carlito"/>
                <a:cs typeface="Carlito"/>
              </a:rPr>
              <a:t>on </a:t>
            </a:r>
            <a:r>
              <a:rPr sz="2150" spc="10" dirty="0">
                <a:latin typeface="Carlito"/>
                <a:cs typeface="Carlito"/>
              </a:rPr>
              <a:t>the amplifier </a:t>
            </a:r>
            <a:r>
              <a:rPr sz="2150" spc="5" dirty="0">
                <a:latin typeface="Carlito"/>
                <a:cs typeface="Carlito"/>
              </a:rPr>
              <a:t>stage, </a:t>
            </a:r>
            <a:r>
              <a:rPr sz="2150" spc="10" dirty="0">
                <a:latin typeface="Carlito"/>
                <a:cs typeface="Carlito"/>
              </a:rPr>
              <a:t>which </a:t>
            </a:r>
            <a:r>
              <a:rPr sz="2150" spc="15" dirty="0">
                <a:latin typeface="Carlito"/>
                <a:cs typeface="Carlito"/>
              </a:rPr>
              <a:t>is </a:t>
            </a:r>
            <a:r>
              <a:rPr sz="2150" spc="-5" dirty="0">
                <a:latin typeface="Carlito"/>
                <a:cs typeface="Carlito"/>
              </a:rPr>
              <a:t>governed </a:t>
            </a:r>
            <a:r>
              <a:rPr sz="2150" dirty="0">
                <a:latin typeface="Carlito"/>
                <a:cs typeface="Carlito"/>
              </a:rPr>
              <a:t>by </a:t>
            </a:r>
            <a:r>
              <a:rPr sz="2150" spc="10" dirty="0">
                <a:latin typeface="Carlito"/>
                <a:cs typeface="Carlito"/>
              </a:rPr>
              <a:t>the </a:t>
            </a:r>
            <a:r>
              <a:rPr sz="2150" dirty="0">
                <a:latin typeface="Carlito"/>
                <a:cs typeface="Carlito"/>
              </a:rPr>
              <a:t>input  </a:t>
            </a:r>
            <a:r>
              <a:rPr sz="2150" spc="-5" dirty="0">
                <a:latin typeface="Carlito"/>
                <a:cs typeface="Carlito"/>
              </a:rPr>
              <a:t>resistance </a:t>
            </a:r>
            <a:r>
              <a:rPr sz="2150" spc="15" dirty="0">
                <a:latin typeface="Carlito"/>
                <a:cs typeface="Carlito"/>
              </a:rPr>
              <a:t>to </a:t>
            </a:r>
            <a:r>
              <a:rPr sz="2150" spc="10" dirty="0">
                <a:latin typeface="Carlito"/>
                <a:cs typeface="Carlito"/>
              </a:rPr>
              <a:t>the </a:t>
            </a:r>
            <a:r>
              <a:rPr sz="2150" spc="5" dirty="0">
                <a:latin typeface="Carlito"/>
                <a:cs typeface="Carlito"/>
              </a:rPr>
              <a:t>next</a:t>
            </a:r>
            <a:r>
              <a:rPr sz="2150" spc="110" dirty="0">
                <a:latin typeface="Carlito"/>
                <a:cs typeface="Carlito"/>
              </a:rPr>
              <a:t> </a:t>
            </a:r>
            <a:r>
              <a:rPr sz="2150" spc="5" dirty="0">
                <a:latin typeface="Carlito"/>
                <a:cs typeface="Carlito"/>
              </a:rPr>
              <a:t>stage.</a:t>
            </a:r>
            <a:endParaRPr sz="2150">
              <a:latin typeface="Carlito"/>
              <a:cs typeface="Carlito"/>
            </a:endParaRPr>
          </a:p>
          <a:p>
            <a:pPr marL="355600" marR="26670" indent="-343535">
              <a:lnSpc>
                <a:spcPts val="2100"/>
              </a:lnSpc>
              <a:spcBef>
                <a:spcPts val="520"/>
              </a:spcBef>
              <a:buFont typeface="Arial"/>
              <a:buChar char="•"/>
              <a:tabLst>
                <a:tab pos="355600" algn="l"/>
                <a:tab pos="356235" algn="l"/>
              </a:tabLst>
            </a:pPr>
            <a:r>
              <a:rPr sz="2150" spc="-15" dirty="0">
                <a:latin typeface="Carlito"/>
                <a:cs typeface="Carlito"/>
              </a:rPr>
              <a:t>Therefore, </a:t>
            </a:r>
            <a:r>
              <a:rPr sz="2150" spc="20" dirty="0">
                <a:latin typeface="Carlito"/>
                <a:cs typeface="Carlito"/>
              </a:rPr>
              <a:t>in </a:t>
            </a:r>
            <a:r>
              <a:rPr sz="2150" dirty="0">
                <a:latin typeface="Carlito"/>
                <a:cs typeface="Carlito"/>
              </a:rPr>
              <a:t>designing </a:t>
            </a:r>
            <a:r>
              <a:rPr sz="2150" spc="-5" dirty="0">
                <a:latin typeface="Carlito"/>
                <a:cs typeface="Carlito"/>
              </a:rPr>
              <a:t>or </a:t>
            </a:r>
            <a:r>
              <a:rPr sz="2150" spc="5" dirty="0">
                <a:latin typeface="Carlito"/>
                <a:cs typeface="Carlito"/>
              </a:rPr>
              <a:t>analysing </a:t>
            </a:r>
            <a:r>
              <a:rPr sz="2150" spc="10" dirty="0">
                <a:latin typeface="Carlito"/>
                <a:cs typeface="Carlito"/>
              </a:rPr>
              <a:t>multistage </a:t>
            </a:r>
            <a:r>
              <a:rPr sz="2150" spc="-15" dirty="0">
                <a:latin typeface="Carlito"/>
                <a:cs typeface="Carlito"/>
              </a:rPr>
              <a:t>amplifier, </a:t>
            </a:r>
            <a:r>
              <a:rPr sz="2150" spc="20" dirty="0">
                <a:latin typeface="Carlito"/>
                <a:cs typeface="Carlito"/>
              </a:rPr>
              <a:t>we </a:t>
            </a:r>
            <a:r>
              <a:rPr sz="2150" dirty="0">
                <a:latin typeface="Carlito"/>
                <a:cs typeface="Carlito"/>
              </a:rPr>
              <a:t>start </a:t>
            </a:r>
            <a:r>
              <a:rPr sz="2150" spc="10" dirty="0">
                <a:latin typeface="Carlito"/>
                <a:cs typeface="Carlito"/>
              </a:rPr>
              <a:t>at  the </a:t>
            </a:r>
            <a:r>
              <a:rPr sz="2150" dirty="0">
                <a:latin typeface="Carlito"/>
                <a:cs typeface="Carlito"/>
              </a:rPr>
              <a:t>output </a:t>
            </a:r>
            <a:r>
              <a:rPr sz="2150" spc="5" dirty="0">
                <a:latin typeface="Carlito"/>
                <a:cs typeface="Carlito"/>
              </a:rPr>
              <a:t>and </a:t>
            </a:r>
            <a:r>
              <a:rPr sz="2150" spc="-10" dirty="0">
                <a:latin typeface="Carlito"/>
                <a:cs typeface="Carlito"/>
              </a:rPr>
              <a:t>proceed </a:t>
            </a:r>
            <a:r>
              <a:rPr sz="2150" spc="10" dirty="0">
                <a:latin typeface="Carlito"/>
                <a:cs typeface="Carlito"/>
              </a:rPr>
              <a:t>toward the</a:t>
            </a:r>
            <a:r>
              <a:rPr sz="2150" spc="-95" dirty="0">
                <a:latin typeface="Carlito"/>
                <a:cs typeface="Carlito"/>
              </a:rPr>
              <a:t> </a:t>
            </a:r>
            <a:r>
              <a:rPr sz="2150" spc="5" dirty="0">
                <a:latin typeface="Carlito"/>
                <a:cs typeface="Carlito"/>
              </a:rPr>
              <a:t>input.</a:t>
            </a:r>
            <a:endParaRPr sz="2150">
              <a:latin typeface="Carlito"/>
              <a:cs typeface="Carl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Impedence</a:t>
            </a:r>
            <a:r>
              <a:rPr lang="en-US" i="1" dirty="0" smtClean="0"/>
              <a:t> Matching</a:t>
            </a:r>
            <a:endParaRPr lang="en-US" i="1" dirty="0"/>
          </a:p>
        </p:txBody>
      </p:sp>
      <p:pic>
        <p:nvPicPr>
          <p:cNvPr id="1027" name="Picture 3" descr="C:\Users\Admin\Desktop\imp1.png"/>
          <p:cNvPicPr>
            <a:picLocks noChangeAspect="1" noChangeArrowheads="1"/>
          </p:cNvPicPr>
          <p:nvPr/>
        </p:nvPicPr>
        <p:blipFill>
          <a:blip r:embed="rId2"/>
          <a:srcRect/>
          <a:stretch>
            <a:fillRect/>
          </a:stretch>
        </p:blipFill>
        <p:spPr bwMode="auto">
          <a:xfrm>
            <a:off x="381000" y="1143000"/>
            <a:ext cx="7878441" cy="54086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Admin\Desktop\imp2.png"/>
          <p:cNvPicPr>
            <a:picLocks noChangeAspect="1" noChangeArrowheads="1"/>
          </p:cNvPicPr>
          <p:nvPr/>
        </p:nvPicPr>
        <p:blipFill>
          <a:blip r:embed="rId2"/>
          <a:srcRect/>
          <a:stretch>
            <a:fillRect/>
          </a:stretch>
        </p:blipFill>
        <p:spPr bwMode="auto">
          <a:xfrm>
            <a:off x="304800" y="609600"/>
            <a:ext cx="8507643" cy="5410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8486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Direct </a:t>
            </a:r>
            <a:r>
              <a:rPr b="1" spc="5" dirty="0">
                <a:latin typeface="Carlito"/>
                <a:cs typeface="Carlito"/>
              </a:rPr>
              <a:t>Coupled</a:t>
            </a:r>
            <a:r>
              <a:rPr b="1" spc="210" dirty="0">
                <a:latin typeface="Carlito"/>
                <a:cs typeface="Carlito"/>
              </a:rPr>
              <a:t> </a:t>
            </a:r>
            <a:r>
              <a:rPr b="1" spc="5" dirty="0">
                <a:latin typeface="Carlito"/>
                <a:cs typeface="Carlito"/>
              </a:rPr>
              <a:t>Amplifier</a:t>
            </a:r>
          </a:p>
        </p:txBody>
      </p:sp>
      <p:sp>
        <p:nvSpPr>
          <p:cNvPr id="3" name="object 3"/>
          <p:cNvSpPr txBox="1"/>
          <p:nvPr/>
        </p:nvSpPr>
        <p:spPr>
          <a:xfrm>
            <a:off x="536575" y="1616074"/>
            <a:ext cx="8022590" cy="3117520"/>
          </a:xfrm>
          <a:prstGeom prst="rect">
            <a:avLst/>
          </a:prstGeom>
        </p:spPr>
        <p:txBody>
          <a:bodyPr vert="horz" wrap="square" lIns="0" tIns="11430" rIns="0" bIns="0" rtlCol="0">
            <a:spAutoFit/>
          </a:bodyPr>
          <a:lstStyle/>
          <a:p>
            <a:pPr marL="355600" marR="93345" indent="-343535" algn="just">
              <a:lnSpc>
                <a:spcPct val="100400"/>
              </a:lnSpc>
              <a:spcBef>
                <a:spcPts val="90"/>
              </a:spcBef>
              <a:buFont typeface="Arial"/>
              <a:buChar char="•"/>
              <a:tabLst>
                <a:tab pos="355600" algn="l"/>
                <a:tab pos="356235" algn="l"/>
              </a:tabLst>
            </a:pPr>
            <a:r>
              <a:rPr sz="2800" spc="15" dirty="0">
                <a:latin typeface="Carlito"/>
                <a:cs typeface="Carlito"/>
              </a:rPr>
              <a:t>As</a:t>
            </a:r>
            <a:r>
              <a:rPr sz="2800" spc="-70" dirty="0">
                <a:latin typeface="Carlito"/>
                <a:cs typeface="Carlito"/>
              </a:rPr>
              <a:t> </a:t>
            </a:r>
            <a:r>
              <a:rPr sz="2800" spc="5" dirty="0">
                <a:latin typeface="Carlito"/>
                <a:cs typeface="Carlito"/>
              </a:rPr>
              <a:t>no</a:t>
            </a:r>
            <a:r>
              <a:rPr sz="2800" spc="-15" dirty="0">
                <a:latin typeface="Carlito"/>
                <a:cs typeface="Carlito"/>
              </a:rPr>
              <a:t> </a:t>
            </a:r>
            <a:r>
              <a:rPr sz="2800" dirty="0">
                <a:latin typeface="Carlito"/>
                <a:cs typeface="Carlito"/>
              </a:rPr>
              <a:t>coupling</a:t>
            </a:r>
            <a:r>
              <a:rPr sz="2800" spc="-100" dirty="0">
                <a:latin typeface="Carlito"/>
                <a:cs typeface="Carlito"/>
              </a:rPr>
              <a:t> </a:t>
            </a:r>
            <a:r>
              <a:rPr sz="2800" spc="-5" dirty="0">
                <a:latin typeface="Carlito"/>
                <a:cs typeface="Carlito"/>
              </a:rPr>
              <a:t>devices</a:t>
            </a:r>
            <a:r>
              <a:rPr sz="2800" spc="15" dirty="0">
                <a:latin typeface="Carlito"/>
                <a:cs typeface="Carlito"/>
              </a:rPr>
              <a:t> </a:t>
            </a:r>
            <a:r>
              <a:rPr sz="2800" spc="-15" dirty="0">
                <a:latin typeface="Carlito"/>
                <a:cs typeface="Carlito"/>
              </a:rPr>
              <a:t>are </a:t>
            </a:r>
            <a:r>
              <a:rPr sz="2800" spc="10" dirty="0">
                <a:latin typeface="Carlito"/>
                <a:cs typeface="Carlito"/>
              </a:rPr>
              <a:t>used,</a:t>
            </a:r>
            <a:r>
              <a:rPr sz="2800" spc="-20" dirty="0">
                <a:latin typeface="Carlito"/>
                <a:cs typeface="Carlito"/>
              </a:rPr>
              <a:t> </a:t>
            </a:r>
            <a:r>
              <a:rPr sz="2800" spc="5" dirty="0">
                <a:latin typeface="Carlito"/>
                <a:cs typeface="Carlito"/>
              </a:rPr>
              <a:t>the</a:t>
            </a:r>
            <a:r>
              <a:rPr sz="2800" spc="-90" dirty="0">
                <a:latin typeface="Carlito"/>
                <a:cs typeface="Carlito"/>
              </a:rPr>
              <a:t> </a:t>
            </a:r>
            <a:r>
              <a:rPr sz="2800" dirty="0">
                <a:latin typeface="Carlito"/>
                <a:cs typeface="Carlito"/>
              </a:rPr>
              <a:t>coupling</a:t>
            </a:r>
            <a:r>
              <a:rPr sz="2800" spc="-25" dirty="0">
                <a:latin typeface="Carlito"/>
                <a:cs typeface="Carlito"/>
              </a:rPr>
              <a:t> </a:t>
            </a:r>
            <a:r>
              <a:rPr sz="2800" dirty="0">
                <a:latin typeface="Carlito"/>
                <a:cs typeface="Carlito"/>
              </a:rPr>
              <a:t>of</a:t>
            </a:r>
            <a:r>
              <a:rPr sz="2800" spc="-5" dirty="0">
                <a:latin typeface="Carlito"/>
                <a:cs typeface="Carlito"/>
              </a:rPr>
              <a:t> </a:t>
            </a:r>
            <a:r>
              <a:rPr sz="2800" spc="5" dirty="0">
                <a:latin typeface="Carlito"/>
                <a:cs typeface="Carlito"/>
              </a:rPr>
              <a:t>the</a:t>
            </a:r>
            <a:r>
              <a:rPr sz="2800" spc="-90" dirty="0">
                <a:latin typeface="Carlito"/>
                <a:cs typeface="Carlito"/>
              </a:rPr>
              <a:t> </a:t>
            </a:r>
            <a:r>
              <a:rPr sz="2800" spc="-10" dirty="0">
                <a:latin typeface="Carlito"/>
                <a:cs typeface="Carlito"/>
              </a:rPr>
              <a:t>amplifier  </a:t>
            </a:r>
            <a:r>
              <a:rPr sz="2800" dirty="0">
                <a:latin typeface="Carlito"/>
                <a:cs typeface="Carlito"/>
              </a:rPr>
              <a:t>stages </a:t>
            </a:r>
            <a:r>
              <a:rPr sz="2800" spc="-15" dirty="0">
                <a:latin typeface="Carlito"/>
                <a:cs typeface="Carlito"/>
              </a:rPr>
              <a:t>is </a:t>
            </a:r>
            <a:r>
              <a:rPr sz="2800" spc="5" dirty="0">
                <a:latin typeface="Carlito"/>
                <a:cs typeface="Carlito"/>
              </a:rPr>
              <a:t>done </a:t>
            </a:r>
            <a:r>
              <a:rPr sz="2800" spc="-5" dirty="0">
                <a:latin typeface="Carlito"/>
                <a:cs typeface="Carlito"/>
              </a:rPr>
              <a:t>directly </a:t>
            </a:r>
            <a:r>
              <a:rPr sz="2800" spc="-10" dirty="0">
                <a:latin typeface="Carlito"/>
                <a:cs typeface="Carlito"/>
              </a:rPr>
              <a:t>and </a:t>
            </a:r>
            <a:r>
              <a:rPr sz="2800" spc="10" dirty="0">
                <a:latin typeface="Carlito"/>
                <a:cs typeface="Carlito"/>
              </a:rPr>
              <a:t>hence </a:t>
            </a:r>
            <a:r>
              <a:rPr sz="2800" spc="-10" dirty="0">
                <a:latin typeface="Carlito"/>
                <a:cs typeface="Carlito"/>
              </a:rPr>
              <a:t>called </a:t>
            </a:r>
            <a:r>
              <a:rPr sz="2800" spc="-15" dirty="0">
                <a:latin typeface="Carlito"/>
                <a:cs typeface="Carlito"/>
              </a:rPr>
              <a:t>as </a:t>
            </a:r>
            <a:r>
              <a:rPr sz="2800" b="1" spc="-15" dirty="0">
                <a:latin typeface="Carlito"/>
                <a:cs typeface="Carlito"/>
              </a:rPr>
              <a:t>Direct coupled  </a:t>
            </a:r>
            <a:r>
              <a:rPr sz="2800" b="1" spc="-5">
                <a:latin typeface="Carlito"/>
                <a:cs typeface="Carlito"/>
              </a:rPr>
              <a:t>amplifier</a:t>
            </a:r>
            <a:r>
              <a:rPr sz="2800" spc="-5" smtClean="0">
                <a:latin typeface="Carlito"/>
                <a:cs typeface="Carlito"/>
              </a:rPr>
              <a:t>.</a:t>
            </a:r>
            <a:endParaRPr lang="en-US" sz="2800" spc="-5" dirty="0" smtClean="0">
              <a:latin typeface="Carlito"/>
              <a:cs typeface="Carlito"/>
            </a:endParaRPr>
          </a:p>
          <a:p>
            <a:pPr marL="355600" marR="93345" indent="-343535" algn="just">
              <a:lnSpc>
                <a:spcPct val="100400"/>
              </a:lnSpc>
              <a:spcBef>
                <a:spcPts val="90"/>
              </a:spcBef>
              <a:tabLst>
                <a:tab pos="355600" algn="l"/>
                <a:tab pos="356235" algn="l"/>
              </a:tabLst>
            </a:pPr>
            <a:endParaRPr sz="2800">
              <a:latin typeface="Carlito"/>
              <a:cs typeface="Carlito"/>
            </a:endParaRPr>
          </a:p>
          <a:p>
            <a:pPr marL="355600" marR="5080" indent="-343535" algn="just">
              <a:lnSpc>
                <a:spcPct val="100400"/>
              </a:lnSpc>
              <a:spcBef>
                <a:spcPts val="565"/>
              </a:spcBef>
              <a:buFont typeface="Arial"/>
              <a:buChar char="•"/>
              <a:tabLst>
                <a:tab pos="355600" algn="l"/>
                <a:tab pos="356235" algn="l"/>
              </a:tabLst>
            </a:pPr>
            <a:r>
              <a:rPr lang="en-US" sz="2800" spc="-5" dirty="0">
                <a:latin typeface="Carlito"/>
                <a:cs typeface="Carlito"/>
              </a:rPr>
              <a:t>E</a:t>
            </a:r>
            <a:r>
              <a:rPr sz="2800" spc="-5" smtClean="0">
                <a:latin typeface="Carlito"/>
                <a:cs typeface="Carlito"/>
              </a:rPr>
              <a:t>specially </a:t>
            </a:r>
            <a:r>
              <a:rPr sz="2800" spc="10" dirty="0">
                <a:latin typeface="Carlito"/>
                <a:cs typeface="Carlito"/>
              </a:rPr>
              <a:t>used </a:t>
            </a:r>
            <a:r>
              <a:rPr sz="2800" spc="5" dirty="0">
                <a:latin typeface="Carlito"/>
                <a:cs typeface="Carlito"/>
              </a:rPr>
              <a:t>to </a:t>
            </a:r>
            <a:r>
              <a:rPr sz="2800" spc="-5" dirty="0">
                <a:latin typeface="Carlito"/>
                <a:cs typeface="Carlito"/>
              </a:rPr>
              <a:t>amplify lower </a:t>
            </a:r>
            <a:r>
              <a:rPr sz="2800" spc="5" dirty="0">
                <a:latin typeface="Carlito"/>
                <a:cs typeface="Carlito"/>
              </a:rPr>
              <a:t>frequencies, </a:t>
            </a:r>
            <a:r>
              <a:rPr sz="2800" spc="15" dirty="0">
                <a:latin typeface="Carlito"/>
                <a:cs typeface="Carlito"/>
              </a:rPr>
              <a:t>such </a:t>
            </a:r>
            <a:r>
              <a:rPr sz="2800" spc="-15" dirty="0">
                <a:latin typeface="Carlito"/>
                <a:cs typeface="Carlito"/>
              </a:rPr>
              <a:t>as  </a:t>
            </a:r>
            <a:r>
              <a:rPr sz="2800" spc="-10" dirty="0">
                <a:latin typeface="Carlito"/>
                <a:cs typeface="Carlito"/>
              </a:rPr>
              <a:t>amplifying </a:t>
            </a:r>
            <a:r>
              <a:rPr sz="2800" spc="5" dirty="0">
                <a:latin typeface="Carlito"/>
                <a:cs typeface="Carlito"/>
              </a:rPr>
              <a:t>photo-electric current </a:t>
            </a:r>
            <a:r>
              <a:rPr sz="2800" dirty="0">
                <a:latin typeface="Carlito"/>
                <a:cs typeface="Carlito"/>
              </a:rPr>
              <a:t>or </a:t>
            </a:r>
            <a:r>
              <a:rPr sz="2800" spc="5" dirty="0">
                <a:latin typeface="Carlito"/>
                <a:cs typeface="Carlito"/>
              </a:rPr>
              <a:t>thermo-couple</a:t>
            </a:r>
            <a:r>
              <a:rPr sz="2800" spc="-415" dirty="0">
                <a:latin typeface="Carlito"/>
                <a:cs typeface="Carlito"/>
              </a:rPr>
              <a:t> </a:t>
            </a:r>
            <a:r>
              <a:rPr sz="2800" dirty="0">
                <a:latin typeface="Carlito"/>
                <a:cs typeface="Carlito"/>
              </a:rPr>
              <a:t>current or  </a:t>
            </a:r>
            <a:r>
              <a:rPr sz="2800" spc="10" dirty="0">
                <a:latin typeface="Carlito"/>
                <a:cs typeface="Carlito"/>
              </a:rPr>
              <a:t>so.</a:t>
            </a:r>
            <a:endParaRPr sz="28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09613"/>
            <a:ext cx="5943600" cy="647613"/>
          </a:xfrm>
          <a:prstGeom prst="rect">
            <a:avLst/>
          </a:prstGeom>
        </p:spPr>
        <p:txBody>
          <a:bodyPr vert="horz" wrap="square" lIns="0" tIns="16510" rIns="0" bIns="0" rtlCol="0">
            <a:spAutoFit/>
          </a:bodyPr>
          <a:lstStyle/>
          <a:p>
            <a:pPr marL="12700">
              <a:lnSpc>
                <a:spcPct val="100000"/>
              </a:lnSpc>
              <a:spcBef>
                <a:spcPts val="130"/>
              </a:spcBef>
            </a:pPr>
            <a:r>
              <a:rPr b="1" spc="10" dirty="0">
                <a:latin typeface="Carlito"/>
                <a:cs typeface="Carlito"/>
              </a:rPr>
              <a:t>C</a:t>
            </a:r>
            <a:r>
              <a:rPr b="1" spc="30" dirty="0">
                <a:latin typeface="Carlito"/>
                <a:cs typeface="Carlito"/>
              </a:rPr>
              <a:t>o</a:t>
            </a:r>
            <a:r>
              <a:rPr b="1" spc="-25" dirty="0">
                <a:latin typeface="Carlito"/>
                <a:cs typeface="Carlito"/>
              </a:rPr>
              <a:t>n</a:t>
            </a:r>
            <a:r>
              <a:rPr b="1" spc="-80" dirty="0">
                <a:latin typeface="Carlito"/>
                <a:cs typeface="Carlito"/>
              </a:rPr>
              <a:t>s</a:t>
            </a:r>
            <a:r>
              <a:rPr b="1" spc="-25" dirty="0">
                <a:latin typeface="Carlito"/>
                <a:cs typeface="Carlito"/>
              </a:rPr>
              <a:t>t</a:t>
            </a:r>
            <a:r>
              <a:rPr b="1" spc="5" dirty="0">
                <a:latin typeface="Carlito"/>
                <a:cs typeface="Carlito"/>
              </a:rPr>
              <a:t>r</a:t>
            </a:r>
            <a:r>
              <a:rPr b="1" spc="-15" dirty="0">
                <a:latin typeface="Carlito"/>
                <a:cs typeface="Carlito"/>
              </a:rPr>
              <a:t>u</a:t>
            </a:r>
            <a:r>
              <a:rPr b="1" spc="-10" dirty="0">
                <a:latin typeface="Carlito"/>
                <a:cs typeface="Carlito"/>
              </a:rPr>
              <a:t>c</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304800" y="1295400"/>
            <a:ext cx="8534400" cy="1125855"/>
          </a:xfrm>
          <a:prstGeom prst="rect">
            <a:avLst/>
          </a:prstGeom>
        </p:spPr>
        <p:txBody>
          <a:bodyPr vert="horz" wrap="square" lIns="0" tIns="11430" rIns="0" bIns="0" rtlCol="0">
            <a:spAutoFit/>
          </a:bodyPr>
          <a:lstStyle/>
          <a:p>
            <a:pPr marL="368300" marR="17780" indent="-343535">
              <a:lnSpc>
                <a:spcPct val="100400"/>
              </a:lnSpc>
              <a:spcBef>
                <a:spcPts val="90"/>
              </a:spcBef>
              <a:buFont typeface="Arial"/>
              <a:buChar char="•"/>
              <a:tabLst>
                <a:tab pos="368300" algn="l"/>
                <a:tab pos="368935" algn="l"/>
              </a:tabLst>
            </a:pPr>
            <a:r>
              <a:rPr sz="2400" spc="10" dirty="0">
                <a:latin typeface="Carlito"/>
                <a:cs typeface="Carlito"/>
              </a:rPr>
              <a:t>The </a:t>
            </a:r>
            <a:r>
              <a:rPr sz="2400" spc="-5" dirty="0">
                <a:latin typeface="Carlito"/>
                <a:cs typeface="Carlito"/>
              </a:rPr>
              <a:t>figure below indicates </a:t>
            </a:r>
            <a:r>
              <a:rPr sz="2400" spc="5" dirty="0">
                <a:latin typeface="Carlito"/>
                <a:cs typeface="Carlito"/>
              </a:rPr>
              <a:t>the </a:t>
            </a:r>
            <a:r>
              <a:rPr sz="2400" dirty="0">
                <a:latin typeface="Carlito"/>
                <a:cs typeface="Carlito"/>
              </a:rPr>
              <a:t>three stage direct coupled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20" dirty="0">
                <a:latin typeface="Carlito"/>
                <a:cs typeface="Carlito"/>
              </a:rPr>
              <a:t>first </a:t>
            </a:r>
            <a:r>
              <a:rPr sz="2400" dirty="0">
                <a:latin typeface="Carlito"/>
                <a:cs typeface="Carlito"/>
              </a:rPr>
              <a:t>stage </a:t>
            </a:r>
            <a:r>
              <a:rPr sz="2400" spc="-5" dirty="0">
                <a:latin typeface="Carlito"/>
                <a:cs typeface="Carlito"/>
              </a:rPr>
              <a:t>transistor</a:t>
            </a:r>
            <a:r>
              <a:rPr sz="2400" spc="-340" dirty="0">
                <a:latin typeface="Carlito"/>
                <a:cs typeface="Carlito"/>
              </a:rPr>
              <a:t> </a:t>
            </a:r>
            <a:r>
              <a:rPr sz="2400" spc="80" dirty="0">
                <a:latin typeface="Carlito"/>
                <a:cs typeface="Carlito"/>
              </a:rPr>
              <a:t>T</a:t>
            </a:r>
            <a:r>
              <a:rPr sz="2325" spc="120" baseline="-19713" dirty="0">
                <a:latin typeface="Carlito"/>
                <a:cs typeface="Carlito"/>
              </a:rPr>
              <a:t>1 </a:t>
            </a:r>
            <a:r>
              <a:rPr sz="2400" spc="-15" dirty="0">
                <a:latin typeface="Carlito"/>
                <a:cs typeface="Carlito"/>
              </a:rPr>
              <a:t>is  </a:t>
            </a:r>
            <a:r>
              <a:rPr sz="2400" spc="10" dirty="0">
                <a:latin typeface="Carlito"/>
                <a:cs typeface="Carlito"/>
              </a:rPr>
              <a:t>connected</a:t>
            </a:r>
            <a:r>
              <a:rPr sz="2400" spc="-155" dirty="0">
                <a:latin typeface="Carlito"/>
                <a:cs typeface="Carlito"/>
              </a:rPr>
              <a:t> </a:t>
            </a:r>
            <a:r>
              <a:rPr sz="2400" spc="5" dirty="0">
                <a:latin typeface="Carlito"/>
                <a:cs typeface="Carlito"/>
              </a:rPr>
              <a:t>to</a:t>
            </a:r>
            <a:r>
              <a:rPr sz="2400" spc="-90" dirty="0">
                <a:latin typeface="Carlito"/>
                <a:cs typeface="Carlito"/>
              </a:rPr>
              <a:t> </a:t>
            </a:r>
            <a:r>
              <a:rPr sz="2400" spc="5" dirty="0">
                <a:latin typeface="Carlito"/>
                <a:cs typeface="Carlito"/>
              </a:rPr>
              <a:t>the</a:t>
            </a:r>
            <a:r>
              <a:rPr sz="2400" spc="-15" dirty="0">
                <a:latin typeface="Carlito"/>
                <a:cs typeface="Carlito"/>
              </a:rPr>
              <a:t> </a:t>
            </a:r>
            <a:r>
              <a:rPr sz="2400" dirty="0">
                <a:latin typeface="Carlito"/>
                <a:cs typeface="Carlito"/>
              </a:rPr>
              <a:t>input</a:t>
            </a:r>
            <a:r>
              <a:rPr sz="2400" spc="-80" dirty="0">
                <a:latin typeface="Carlito"/>
                <a:cs typeface="Carlito"/>
              </a:rPr>
              <a:t> </a:t>
            </a:r>
            <a:r>
              <a:rPr sz="2400" dirty="0">
                <a:latin typeface="Carlito"/>
                <a:cs typeface="Carlito"/>
              </a:rPr>
              <a:t>of </a:t>
            </a:r>
            <a:r>
              <a:rPr sz="2400" spc="10" dirty="0">
                <a:latin typeface="Carlito"/>
                <a:cs typeface="Carlito"/>
              </a:rPr>
              <a:t>second</a:t>
            </a:r>
            <a:r>
              <a:rPr sz="2400" spc="-160" dirty="0">
                <a:latin typeface="Carlito"/>
                <a:cs typeface="Carlito"/>
              </a:rPr>
              <a:t> </a:t>
            </a:r>
            <a:r>
              <a:rPr sz="2400" dirty="0">
                <a:latin typeface="Carlito"/>
                <a:cs typeface="Carlito"/>
              </a:rPr>
              <a:t>stage</a:t>
            </a:r>
            <a:r>
              <a:rPr sz="2400" spc="-95" dirty="0">
                <a:latin typeface="Carlito"/>
                <a:cs typeface="Carlito"/>
              </a:rPr>
              <a:t> </a:t>
            </a:r>
            <a:r>
              <a:rPr sz="2400" spc="-5" dirty="0">
                <a:latin typeface="Carlito"/>
                <a:cs typeface="Carlito"/>
              </a:rPr>
              <a:t>transistor</a:t>
            </a:r>
            <a:r>
              <a:rPr sz="2400" spc="-110" dirty="0">
                <a:latin typeface="Carlito"/>
                <a:cs typeface="Carlito"/>
              </a:rPr>
              <a:t> </a:t>
            </a:r>
            <a:r>
              <a:rPr sz="2400" spc="60" dirty="0">
                <a:latin typeface="Carlito"/>
                <a:cs typeface="Carlito"/>
              </a:rPr>
              <a:t>T</a:t>
            </a:r>
            <a:r>
              <a:rPr sz="2325" spc="89" baseline="-19713" dirty="0">
                <a:latin typeface="Carlito"/>
                <a:cs typeface="Carlito"/>
              </a:rPr>
              <a:t>2</a:t>
            </a:r>
            <a:r>
              <a:rPr sz="2400" spc="60" dirty="0">
                <a:latin typeface="Carlito"/>
                <a:cs typeface="Carlito"/>
              </a:rPr>
              <a:t>.</a:t>
            </a:r>
            <a:endParaRPr sz="2400">
              <a:latin typeface="Carlito"/>
              <a:cs typeface="Carlito"/>
            </a:endParaRPr>
          </a:p>
        </p:txBody>
      </p:sp>
      <p:sp>
        <p:nvSpPr>
          <p:cNvPr id="4" name="object 4"/>
          <p:cNvSpPr/>
          <p:nvPr/>
        </p:nvSpPr>
        <p:spPr>
          <a:xfrm>
            <a:off x="1066800" y="2667000"/>
            <a:ext cx="6642506" cy="3676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851535"/>
            <a:ext cx="8000999" cy="395300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a:latin typeface="Carlito"/>
                <a:cs typeface="Carlito"/>
              </a:rPr>
              <a:t>The </a:t>
            </a:r>
            <a:r>
              <a:rPr sz="3200" spc="-10" dirty="0">
                <a:latin typeface="Carlito"/>
                <a:cs typeface="Carlito"/>
              </a:rPr>
              <a:t>transistor </a:t>
            </a:r>
            <a:r>
              <a:rPr sz="3200" spc="-15" dirty="0">
                <a:latin typeface="Carlito"/>
                <a:cs typeface="Carlito"/>
              </a:rPr>
              <a:t>in </a:t>
            </a:r>
            <a:r>
              <a:rPr sz="3200" spc="10" dirty="0">
                <a:latin typeface="Carlito"/>
                <a:cs typeface="Carlito"/>
              </a:rPr>
              <a:t>the </a:t>
            </a:r>
            <a:r>
              <a:rPr sz="3200" spc="-15" dirty="0">
                <a:latin typeface="Carlito"/>
                <a:cs typeface="Carlito"/>
              </a:rPr>
              <a:t>first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spc="-10" dirty="0">
                <a:latin typeface="Carlito"/>
                <a:cs typeface="Carlito"/>
              </a:rPr>
              <a:t>an </a:t>
            </a:r>
            <a:r>
              <a:rPr sz="3200" spc="15" dirty="0">
                <a:latin typeface="Carlito"/>
                <a:cs typeface="Carlito"/>
              </a:rPr>
              <a:t>NPN </a:t>
            </a:r>
            <a:r>
              <a:rPr sz="3200" spc="-25" dirty="0">
                <a:latin typeface="Carlito"/>
                <a:cs typeface="Carlito"/>
              </a:rPr>
              <a:t>transistor,  </a:t>
            </a:r>
            <a:r>
              <a:rPr sz="3200" spc="-10" dirty="0">
                <a:latin typeface="Carlito"/>
                <a:cs typeface="Carlito"/>
              </a:rPr>
              <a:t>while </a:t>
            </a:r>
            <a:r>
              <a:rPr sz="3200" spc="5" dirty="0">
                <a:latin typeface="Carlito"/>
                <a:cs typeface="Carlito"/>
              </a:rPr>
              <a:t>the </a:t>
            </a:r>
            <a:r>
              <a:rPr sz="3200" spc="-5" dirty="0">
                <a:latin typeface="Carlito"/>
                <a:cs typeface="Carlito"/>
              </a:rPr>
              <a:t>transistor </a:t>
            </a:r>
            <a:r>
              <a:rPr sz="3200" spc="-15" dirty="0">
                <a:latin typeface="Carlito"/>
                <a:cs typeface="Carlito"/>
              </a:rPr>
              <a:t>in </a:t>
            </a:r>
            <a:r>
              <a:rPr sz="3200" spc="5" dirty="0">
                <a:latin typeface="Carlito"/>
                <a:cs typeface="Carlito"/>
              </a:rPr>
              <a:t>the </a:t>
            </a:r>
            <a:r>
              <a:rPr sz="3200" spc="-15" dirty="0">
                <a:latin typeface="Carlito"/>
                <a:cs typeface="Carlito"/>
              </a:rPr>
              <a:t>next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dirty="0">
                <a:latin typeface="Carlito"/>
                <a:cs typeface="Carlito"/>
              </a:rPr>
              <a:t>a </a:t>
            </a:r>
            <a:r>
              <a:rPr sz="3200" spc="15" dirty="0">
                <a:latin typeface="Carlito"/>
                <a:cs typeface="Carlito"/>
              </a:rPr>
              <a:t>PNP  </a:t>
            </a:r>
            <a:r>
              <a:rPr sz="3200" spc="-5" dirty="0">
                <a:latin typeface="Carlito"/>
                <a:cs typeface="Carlito"/>
              </a:rPr>
              <a:t>transistor </a:t>
            </a:r>
            <a:r>
              <a:rPr sz="3200" spc="-10" dirty="0">
                <a:latin typeface="Carlito"/>
                <a:cs typeface="Carlito"/>
              </a:rPr>
              <a:t>and </a:t>
            </a:r>
            <a:r>
              <a:rPr sz="3200" spc="15" dirty="0">
                <a:latin typeface="Carlito"/>
                <a:cs typeface="Carlito"/>
              </a:rPr>
              <a:t>so </a:t>
            </a:r>
            <a:r>
              <a:rPr sz="3200" spc="5" dirty="0">
                <a:latin typeface="Carlito"/>
                <a:cs typeface="Carlito"/>
              </a:rPr>
              <a:t>on. </a:t>
            </a:r>
            <a:r>
              <a:rPr sz="3200" dirty="0">
                <a:latin typeface="Carlito"/>
                <a:cs typeface="Carlito"/>
              </a:rPr>
              <a:t>This </a:t>
            </a:r>
            <a:r>
              <a:rPr sz="3200" spc="-15" dirty="0">
                <a:latin typeface="Carlito"/>
                <a:cs typeface="Carlito"/>
              </a:rPr>
              <a:t>is </a:t>
            </a:r>
            <a:r>
              <a:rPr sz="3200" spc="5" dirty="0">
                <a:latin typeface="Carlito"/>
                <a:cs typeface="Carlito"/>
              </a:rPr>
              <a:t>because, the </a:t>
            </a:r>
            <a:r>
              <a:rPr sz="3200" spc="-15" dirty="0">
                <a:latin typeface="Carlito"/>
                <a:cs typeface="Carlito"/>
              </a:rPr>
              <a:t>variations </a:t>
            </a:r>
            <a:r>
              <a:rPr sz="3200" spc="-30" dirty="0">
                <a:latin typeface="Carlito"/>
                <a:cs typeface="Carlito"/>
              </a:rPr>
              <a:t>in  </a:t>
            </a:r>
            <a:r>
              <a:rPr sz="3200" spc="5" dirty="0">
                <a:latin typeface="Carlito"/>
                <a:cs typeface="Carlito"/>
              </a:rPr>
              <a:t>one </a:t>
            </a:r>
            <a:r>
              <a:rPr sz="3200" spc="-15" dirty="0">
                <a:latin typeface="Carlito"/>
                <a:cs typeface="Carlito"/>
              </a:rPr>
              <a:t>transistor tend </a:t>
            </a:r>
            <a:r>
              <a:rPr sz="3200" spc="-30" dirty="0">
                <a:latin typeface="Carlito"/>
                <a:cs typeface="Carlito"/>
              </a:rPr>
              <a:t>to </a:t>
            </a:r>
            <a:r>
              <a:rPr sz="3200" spc="-5" dirty="0">
                <a:latin typeface="Carlito"/>
                <a:cs typeface="Carlito"/>
              </a:rPr>
              <a:t>cancel </a:t>
            </a:r>
            <a:r>
              <a:rPr sz="3200" spc="5" dirty="0">
                <a:latin typeface="Carlito"/>
                <a:cs typeface="Carlito"/>
              </a:rPr>
              <a:t>the </a:t>
            </a:r>
            <a:r>
              <a:rPr sz="3200" spc="-15" dirty="0">
                <a:latin typeface="Carlito"/>
                <a:cs typeface="Carlito"/>
              </a:rPr>
              <a:t>variations in </a:t>
            </a:r>
            <a:r>
              <a:rPr sz="3200" spc="5" dirty="0">
                <a:latin typeface="Carlito"/>
                <a:cs typeface="Carlito"/>
              </a:rPr>
              <a:t>the </a:t>
            </a:r>
            <a:r>
              <a:rPr sz="3200" spc="-45" dirty="0">
                <a:latin typeface="Carlito"/>
                <a:cs typeface="Carlito"/>
              </a:rPr>
              <a:t>other.  </a:t>
            </a:r>
            <a:r>
              <a:rPr sz="3200" spc="10" dirty="0">
                <a:latin typeface="Carlito"/>
                <a:cs typeface="Carlito"/>
              </a:rPr>
              <a:t>The </a:t>
            </a:r>
            <a:r>
              <a:rPr sz="3200" spc="-5" dirty="0">
                <a:latin typeface="Carlito"/>
                <a:cs typeface="Carlito"/>
              </a:rPr>
              <a:t>rise </a:t>
            </a:r>
            <a:r>
              <a:rPr sz="3200" spc="-15" dirty="0">
                <a:latin typeface="Carlito"/>
                <a:cs typeface="Carlito"/>
              </a:rPr>
              <a:t>in </a:t>
            </a:r>
            <a:r>
              <a:rPr sz="3200" spc="5" dirty="0">
                <a:latin typeface="Carlito"/>
                <a:cs typeface="Carlito"/>
              </a:rPr>
              <a:t>the </a:t>
            </a:r>
            <a:r>
              <a:rPr sz="3200" dirty="0">
                <a:latin typeface="Carlito"/>
                <a:cs typeface="Carlito"/>
              </a:rPr>
              <a:t>collector </a:t>
            </a:r>
            <a:r>
              <a:rPr sz="3200" spc="5" dirty="0">
                <a:latin typeface="Carlito"/>
                <a:cs typeface="Carlito"/>
              </a:rPr>
              <a:t>current </a:t>
            </a:r>
            <a:r>
              <a:rPr sz="3200" spc="-10" dirty="0">
                <a:latin typeface="Carlito"/>
                <a:cs typeface="Carlito"/>
              </a:rPr>
              <a:t>and </a:t>
            </a:r>
            <a:r>
              <a:rPr sz="3200" spc="5" dirty="0">
                <a:latin typeface="Carlito"/>
                <a:cs typeface="Carlito"/>
              </a:rPr>
              <a:t>the </a:t>
            </a:r>
            <a:r>
              <a:rPr sz="3200" spc="-20" dirty="0">
                <a:latin typeface="Carlito"/>
                <a:cs typeface="Carlito"/>
              </a:rPr>
              <a:t>variation </a:t>
            </a:r>
            <a:r>
              <a:rPr sz="3200" spc="-15" dirty="0">
                <a:latin typeface="Carlito"/>
                <a:cs typeface="Carlito"/>
              </a:rPr>
              <a:t>in </a:t>
            </a:r>
            <a:r>
              <a:rPr sz="3200" spc="-105" dirty="0">
                <a:latin typeface="Arial"/>
                <a:cs typeface="Arial"/>
              </a:rPr>
              <a:t>β </a:t>
            </a:r>
            <a:r>
              <a:rPr sz="3200" spc="10" dirty="0">
                <a:latin typeface="Carlito"/>
                <a:cs typeface="Carlito"/>
              </a:rPr>
              <a:t>of  </a:t>
            </a:r>
            <a:r>
              <a:rPr sz="3200" dirty="0">
                <a:latin typeface="Carlito"/>
                <a:cs typeface="Carlito"/>
              </a:rPr>
              <a:t>one </a:t>
            </a:r>
            <a:r>
              <a:rPr sz="3200" spc="-15" dirty="0">
                <a:latin typeface="Carlito"/>
                <a:cs typeface="Carlito"/>
              </a:rPr>
              <a:t>transistor gets </a:t>
            </a:r>
            <a:r>
              <a:rPr sz="3200" dirty="0">
                <a:latin typeface="Carlito"/>
                <a:cs typeface="Carlito"/>
              </a:rPr>
              <a:t>cancelled </a:t>
            </a:r>
            <a:r>
              <a:rPr sz="3200" spc="5" dirty="0">
                <a:latin typeface="Carlito"/>
                <a:cs typeface="Carlito"/>
              </a:rPr>
              <a:t>by the </a:t>
            </a:r>
            <a:r>
              <a:rPr sz="3200" spc="-5" dirty="0">
                <a:latin typeface="Carlito"/>
                <a:cs typeface="Carlito"/>
              </a:rPr>
              <a:t>decrease </a:t>
            </a:r>
            <a:r>
              <a:rPr sz="3200" spc="-15" dirty="0">
                <a:latin typeface="Carlito"/>
                <a:cs typeface="Carlito"/>
              </a:rPr>
              <a:t>in </a:t>
            </a:r>
            <a:r>
              <a:rPr sz="3200" spc="10" dirty="0">
                <a:latin typeface="Carlito"/>
                <a:cs typeface="Carlito"/>
              </a:rPr>
              <a:t>the  </a:t>
            </a:r>
            <a:r>
              <a:rPr sz="3200" spc="-35" dirty="0">
                <a:latin typeface="Carlito"/>
                <a:cs typeface="Carlito"/>
              </a:rPr>
              <a:t>other.</a:t>
            </a:r>
            <a:endParaRPr sz="3200">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33400"/>
            <a:ext cx="6781800" cy="647613"/>
          </a:xfrm>
          <a:prstGeom prst="rect">
            <a:avLst/>
          </a:prstGeom>
        </p:spPr>
        <p:txBody>
          <a:bodyPr vert="horz" wrap="square" lIns="0" tIns="16510" rIns="0" bIns="0" rtlCol="0">
            <a:spAutoFit/>
          </a:bodyPr>
          <a:lstStyle/>
          <a:p>
            <a:pPr marL="12700">
              <a:lnSpc>
                <a:spcPct val="100000"/>
              </a:lnSpc>
              <a:spcBef>
                <a:spcPts val="130"/>
              </a:spcBef>
            </a:pPr>
            <a:r>
              <a:rPr b="1" spc="15" dirty="0">
                <a:latin typeface="Carlito"/>
                <a:cs typeface="Carlito"/>
              </a:rPr>
              <a:t>O</a:t>
            </a:r>
            <a:r>
              <a:rPr b="1" spc="-15" dirty="0">
                <a:latin typeface="Carlito"/>
                <a:cs typeface="Carlito"/>
              </a:rPr>
              <a:t>p</a:t>
            </a:r>
            <a:r>
              <a:rPr b="1" spc="25" dirty="0">
                <a:latin typeface="Carlito"/>
                <a:cs typeface="Carlito"/>
              </a:rPr>
              <a:t>e</a:t>
            </a:r>
            <a:r>
              <a:rPr b="1" spc="-60" dirty="0">
                <a:latin typeface="Carlito"/>
                <a:cs typeface="Carlito"/>
              </a:rPr>
              <a:t>r</a:t>
            </a:r>
            <a:r>
              <a:rPr b="1" dirty="0">
                <a:latin typeface="Carlito"/>
                <a:cs typeface="Carlito"/>
              </a:rPr>
              <a:t>a</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511175" y="1616074"/>
            <a:ext cx="8141334" cy="4013919"/>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5" dirty="0">
                <a:latin typeface="Carlito"/>
                <a:cs typeface="Carlito"/>
              </a:rPr>
              <a:t>input signal </a:t>
            </a:r>
            <a:r>
              <a:rPr sz="3200" spc="5" dirty="0">
                <a:latin typeface="Carlito"/>
                <a:cs typeface="Carlito"/>
              </a:rPr>
              <a:t>when </a:t>
            </a:r>
            <a:r>
              <a:rPr sz="3200" spc="-10" dirty="0">
                <a:latin typeface="Carlito"/>
                <a:cs typeface="Carlito"/>
              </a:rPr>
              <a:t>applied </a:t>
            </a:r>
            <a:r>
              <a:rPr sz="3200" spc="-15" dirty="0">
                <a:latin typeface="Carlito"/>
                <a:cs typeface="Carlito"/>
              </a:rPr>
              <a:t>at </a:t>
            </a:r>
            <a:r>
              <a:rPr sz="3200" spc="10" dirty="0">
                <a:latin typeface="Carlito"/>
                <a:cs typeface="Carlito"/>
              </a:rPr>
              <a:t>the </a:t>
            </a:r>
            <a:r>
              <a:rPr sz="3200" dirty="0">
                <a:latin typeface="Carlito"/>
                <a:cs typeface="Carlito"/>
              </a:rPr>
              <a:t>base 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spc="-15" dirty="0">
                <a:latin typeface="Carlito"/>
                <a:cs typeface="Carlito"/>
              </a:rPr>
              <a:t>it gets  </a:t>
            </a:r>
            <a:r>
              <a:rPr sz="3200" spc="-10" dirty="0">
                <a:latin typeface="Carlito"/>
                <a:cs typeface="Carlito"/>
              </a:rPr>
              <a:t>amplified </a:t>
            </a:r>
            <a:r>
              <a:rPr sz="3200" spc="5" dirty="0">
                <a:latin typeface="Carlito"/>
                <a:cs typeface="Carlito"/>
              </a:rPr>
              <a:t>due </a:t>
            </a:r>
            <a:r>
              <a:rPr sz="3200" spc="10" dirty="0">
                <a:latin typeface="Carlito"/>
                <a:cs typeface="Carlito"/>
              </a:rPr>
              <a:t>to </a:t>
            </a:r>
            <a:r>
              <a:rPr sz="3200" spc="5" dirty="0">
                <a:latin typeface="Carlito"/>
                <a:cs typeface="Carlito"/>
              </a:rPr>
              <a:t>the </a:t>
            </a:r>
            <a:r>
              <a:rPr sz="3200" spc="-5" dirty="0">
                <a:latin typeface="Carlito"/>
                <a:cs typeface="Carlito"/>
              </a:rPr>
              <a:t>transistor action </a:t>
            </a:r>
            <a:r>
              <a:rPr sz="3200" spc="-10" dirty="0">
                <a:latin typeface="Carlito"/>
                <a:cs typeface="Carlito"/>
              </a:rPr>
              <a:t>and </a:t>
            </a:r>
            <a:r>
              <a:rPr sz="3200" spc="5" dirty="0">
                <a:latin typeface="Carlito"/>
                <a:cs typeface="Carlito"/>
              </a:rPr>
              <a:t>the </a:t>
            </a:r>
            <a:r>
              <a:rPr sz="3200" spc="-10" dirty="0">
                <a:latin typeface="Carlito"/>
                <a:cs typeface="Carlito"/>
              </a:rPr>
              <a:t>amplified </a:t>
            </a:r>
            <a:r>
              <a:rPr sz="3200" spc="5" dirty="0">
                <a:latin typeface="Carlito"/>
                <a:cs typeface="Carlito"/>
              </a:rPr>
              <a:t>output  </a:t>
            </a:r>
            <a:r>
              <a:rPr sz="3200" spc="-20" dirty="0">
                <a:latin typeface="Carlito"/>
                <a:cs typeface="Carlito"/>
              </a:rPr>
              <a:t>appears </a:t>
            </a:r>
            <a:r>
              <a:rPr sz="3200" spc="-15" dirty="0">
                <a:latin typeface="Carlito"/>
                <a:cs typeface="Carlito"/>
              </a:rPr>
              <a:t>at </a:t>
            </a:r>
            <a:r>
              <a:rPr sz="3200" spc="5" dirty="0">
                <a:latin typeface="Carlito"/>
                <a:cs typeface="Carlito"/>
              </a:rPr>
              <a:t>the </a:t>
            </a:r>
            <a:r>
              <a:rPr sz="3200" dirty="0">
                <a:latin typeface="Carlito"/>
                <a:cs typeface="Carlito"/>
              </a:rPr>
              <a:t>collector </a:t>
            </a:r>
            <a:r>
              <a:rPr sz="3200" spc="-15" dirty="0">
                <a:latin typeface="Carlito"/>
                <a:cs typeface="Carlito"/>
              </a:rPr>
              <a:t>resistor </a:t>
            </a:r>
            <a:r>
              <a:rPr sz="3200" spc="-10" dirty="0">
                <a:latin typeface="Carlito"/>
                <a:cs typeface="Carlito"/>
              </a:rPr>
              <a:t>R</a:t>
            </a:r>
            <a:r>
              <a:rPr sz="2800" spc="-15" baseline="-19713" dirty="0">
                <a:latin typeface="Carlito"/>
                <a:cs typeface="Carlito"/>
              </a:rPr>
              <a:t>c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dirty="0">
                <a:latin typeface="Carlito"/>
                <a:cs typeface="Carlito"/>
              </a:rPr>
              <a:t>This </a:t>
            </a:r>
            <a:r>
              <a:rPr sz="3200" spc="-5" dirty="0">
                <a:latin typeface="Carlito"/>
                <a:cs typeface="Carlito"/>
              </a:rPr>
              <a:t>output </a:t>
            </a:r>
            <a:r>
              <a:rPr sz="3200" spc="-25" dirty="0">
                <a:latin typeface="Carlito"/>
                <a:cs typeface="Carlito"/>
              </a:rPr>
              <a:t>is  </a:t>
            </a:r>
            <a:r>
              <a:rPr sz="3200" spc="-10" dirty="0">
                <a:latin typeface="Carlito"/>
                <a:cs typeface="Carlito"/>
              </a:rPr>
              <a:t>applied </a:t>
            </a:r>
            <a:r>
              <a:rPr sz="3200" spc="10" dirty="0">
                <a:latin typeface="Carlito"/>
                <a:cs typeface="Carlito"/>
              </a:rPr>
              <a:t>to </a:t>
            </a:r>
            <a:r>
              <a:rPr sz="3200" spc="5" dirty="0">
                <a:latin typeface="Carlito"/>
                <a:cs typeface="Carlito"/>
              </a:rPr>
              <a:t>the </a:t>
            </a:r>
            <a:r>
              <a:rPr sz="3200" spc="-20" dirty="0">
                <a:latin typeface="Carlito"/>
                <a:cs typeface="Carlito"/>
              </a:rPr>
              <a:t>base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2 </a:t>
            </a:r>
            <a:r>
              <a:rPr sz="3200" spc="-15" dirty="0">
                <a:latin typeface="Carlito"/>
                <a:cs typeface="Carlito"/>
              </a:rPr>
              <a:t>which </a:t>
            </a:r>
            <a:r>
              <a:rPr sz="3200" spc="-10" dirty="0">
                <a:latin typeface="Carlito"/>
                <a:cs typeface="Carlito"/>
              </a:rPr>
              <a:t>further amplifies </a:t>
            </a:r>
            <a:r>
              <a:rPr sz="3200" spc="5" dirty="0">
                <a:latin typeface="Carlito"/>
                <a:cs typeface="Carlito"/>
              </a:rPr>
              <a:t>the  </a:t>
            </a:r>
            <a:r>
              <a:rPr sz="3200" spc="-10" dirty="0">
                <a:latin typeface="Carlito"/>
                <a:cs typeface="Carlito"/>
              </a:rPr>
              <a:t>signal. </a:t>
            </a:r>
            <a:r>
              <a:rPr sz="3200" spc="-5" dirty="0">
                <a:latin typeface="Carlito"/>
                <a:cs typeface="Carlito"/>
              </a:rPr>
              <a:t>In this </a:t>
            </a:r>
            <a:r>
              <a:rPr sz="3200" spc="-55" dirty="0">
                <a:latin typeface="Carlito"/>
                <a:cs typeface="Carlito"/>
              </a:rPr>
              <a:t>way, </a:t>
            </a:r>
            <a:r>
              <a:rPr sz="3200" dirty="0">
                <a:latin typeface="Carlito"/>
                <a:cs typeface="Carlito"/>
              </a:rPr>
              <a:t>a </a:t>
            </a:r>
            <a:r>
              <a:rPr sz="3200" spc="10" dirty="0">
                <a:latin typeface="Carlito"/>
                <a:cs typeface="Carlito"/>
              </a:rPr>
              <a:t>signal </a:t>
            </a:r>
            <a:r>
              <a:rPr sz="3200" spc="-15" dirty="0">
                <a:latin typeface="Carlito"/>
                <a:cs typeface="Carlito"/>
              </a:rPr>
              <a:t>is </a:t>
            </a:r>
            <a:r>
              <a:rPr sz="3200" spc="-5" dirty="0">
                <a:latin typeface="Carlito"/>
                <a:cs typeface="Carlito"/>
              </a:rPr>
              <a:t>amplified </a:t>
            </a:r>
            <a:r>
              <a:rPr sz="3200" spc="-15" dirty="0">
                <a:latin typeface="Carlito"/>
                <a:cs typeface="Carlito"/>
              </a:rPr>
              <a:t>in </a:t>
            </a:r>
            <a:r>
              <a:rPr sz="3200" dirty="0">
                <a:latin typeface="Carlito"/>
                <a:cs typeface="Carlito"/>
              </a:rPr>
              <a:t>a direct coupled  </a:t>
            </a:r>
            <a:r>
              <a:rPr sz="3200" spc="-10" dirty="0">
                <a:latin typeface="Carlito"/>
                <a:cs typeface="Carlito"/>
              </a:rPr>
              <a:t>amplifier</a:t>
            </a:r>
            <a:r>
              <a:rPr sz="3200" spc="55" dirty="0">
                <a:latin typeface="Carlito"/>
                <a:cs typeface="Carlito"/>
              </a:rPr>
              <a:t> </a:t>
            </a:r>
            <a:r>
              <a:rPr sz="3200" dirty="0">
                <a:latin typeface="Carlito"/>
                <a:cs typeface="Carlito"/>
              </a:rPr>
              <a:t>circuit.</a:t>
            </a:r>
            <a:endParaRPr sz="32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641032"/>
            <a:ext cx="8091170" cy="463613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10" dirty="0">
                <a:latin typeface="Carlito"/>
                <a:cs typeface="Carlito"/>
              </a:rPr>
              <a:t>arrangement </a:t>
            </a:r>
            <a:r>
              <a:rPr sz="2400" spc="-15" dirty="0">
                <a:latin typeface="Carlito"/>
                <a:cs typeface="Carlito"/>
              </a:rPr>
              <a:t>is </a:t>
            </a:r>
            <a:r>
              <a:rPr sz="2400" dirty="0">
                <a:latin typeface="Carlito"/>
                <a:cs typeface="Carlito"/>
              </a:rPr>
              <a:t>simple </a:t>
            </a:r>
            <a:r>
              <a:rPr sz="2400" spc="-5" dirty="0">
                <a:latin typeface="Carlito"/>
                <a:cs typeface="Carlito"/>
              </a:rPr>
              <a:t>because </a:t>
            </a:r>
            <a:r>
              <a:rPr sz="2400" dirty="0">
                <a:latin typeface="Carlito"/>
                <a:cs typeface="Carlito"/>
              </a:rPr>
              <a:t>of minimum</a:t>
            </a:r>
            <a:r>
              <a:rPr sz="2400" spc="190" dirty="0">
                <a:latin typeface="Carlito"/>
                <a:cs typeface="Carlito"/>
              </a:rPr>
              <a:t> </a:t>
            </a:r>
            <a:r>
              <a:rPr sz="2400" spc="10" dirty="0">
                <a:latin typeface="Carlito"/>
                <a:cs typeface="Carlito"/>
              </a:rPr>
              <a:t>use </a:t>
            </a:r>
            <a:r>
              <a:rPr sz="2400" spc="5" dirty="0">
                <a:latin typeface="Carlito"/>
                <a:cs typeface="Carlito"/>
              </a:rPr>
              <a:t>of</a:t>
            </a:r>
            <a:endParaRPr sz="2400">
              <a:latin typeface="Carlito"/>
              <a:cs typeface="Carlito"/>
            </a:endParaRPr>
          </a:p>
          <a:p>
            <a:pPr marL="355600">
              <a:lnSpc>
                <a:spcPts val="2605"/>
              </a:lnSpc>
            </a:pPr>
            <a:r>
              <a:rPr sz="2400" dirty="0">
                <a:latin typeface="Carlito"/>
                <a:cs typeface="Carlito"/>
              </a:rPr>
              <a:t>resistors.</a:t>
            </a:r>
            <a:endParaRPr sz="2400">
              <a:latin typeface="Carlito"/>
              <a:cs typeface="Carlito"/>
            </a:endParaRPr>
          </a:p>
          <a:p>
            <a:pPr marL="355600" indent="-343535">
              <a:lnSpc>
                <a:spcPts val="2565"/>
              </a:lnSpc>
              <a:spcBef>
                <a:spcPts val="50"/>
              </a:spcBef>
              <a:buFont typeface="Arial"/>
              <a:buChar char="•"/>
              <a:tabLst>
                <a:tab pos="355600" algn="l"/>
                <a:tab pos="356235" algn="l"/>
              </a:tabLst>
            </a:pPr>
            <a:r>
              <a:rPr sz="2400" spc="10" dirty="0">
                <a:latin typeface="Carlito"/>
                <a:cs typeface="Carlito"/>
              </a:rPr>
              <a:t>The</a:t>
            </a:r>
            <a:r>
              <a:rPr sz="2400" spc="70" dirty="0">
                <a:latin typeface="Carlito"/>
                <a:cs typeface="Carlito"/>
              </a:rPr>
              <a:t> </a:t>
            </a:r>
            <a:r>
              <a:rPr sz="2400" dirty="0">
                <a:latin typeface="Carlito"/>
                <a:cs typeface="Carlito"/>
              </a:rPr>
              <a:t>circuit</a:t>
            </a:r>
            <a:r>
              <a:rPr sz="2400" spc="85" dirty="0">
                <a:latin typeface="Carlito"/>
                <a:cs typeface="Carlito"/>
              </a:rPr>
              <a:t> </a:t>
            </a:r>
            <a:r>
              <a:rPr sz="2400" spc="-15" dirty="0">
                <a:latin typeface="Carlito"/>
                <a:cs typeface="Carlito"/>
              </a:rPr>
              <a:t>is</a:t>
            </a:r>
            <a:r>
              <a:rPr sz="2400" spc="95" dirty="0">
                <a:latin typeface="Carlito"/>
                <a:cs typeface="Carlito"/>
              </a:rPr>
              <a:t> </a:t>
            </a:r>
            <a:r>
              <a:rPr sz="2400" dirty="0">
                <a:latin typeface="Carlito"/>
                <a:cs typeface="Carlito"/>
              </a:rPr>
              <a:t>of</a:t>
            </a:r>
            <a:r>
              <a:rPr sz="2400" spc="70" dirty="0">
                <a:latin typeface="Carlito"/>
                <a:cs typeface="Carlito"/>
              </a:rPr>
              <a:t> </a:t>
            </a:r>
            <a:r>
              <a:rPr sz="2400" spc="-10" dirty="0">
                <a:latin typeface="Carlito"/>
                <a:cs typeface="Carlito"/>
              </a:rPr>
              <a:t>low</a:t>
            </a:r>
            <a:r>
              <a:rPr sz="2400" spc="70" dirty="0">
                <a:latin typeface="Carlito"/>
                <a:cs typeface="Carlito"/>
              </a:rPr>
              <a:t> </a:t>
            </a:r>
            <a:r>
              <a:rPr sz="2400" spc="15" dirty="0">
                <a:latin typeface="Carlito"/>
                <a:cs typeface="Carlito"/>
              </a:rPr>
              <a:t>cost</a:t>
            </a:r>
            <a:r>
              <a:rPr sz="2400" spc="80" dirty="0">
                <a:latin typeface="Carlito"/>
                <a:cs typeface="Carlito"/>
              </a:rPr>
              <a:t> </a:t>
            </a:r>
            <a:r>
              <a:rPr sz="2400" dirty="0">
                <a:latin typeface="Carlito"/>
                <a:cs typeface="Carlito"/>
              </a:rPr>
              <a:t>because</a:t>
            </a:r>
            <a:r>
              <a:rPr sz="2400" spc="70" dirty="0">
                <a:latin typeface="Carlito"/>
                <a:cs typeface="Carlito"/>
              </a:rPr>
              <a:t> </a:t>
            </a:r>
            <a:r>
              <a:rPr sz="2400" dirty="0">
                <a:latin typeface="Carlito"/>
                <a:cs typeface="Carlito"/>
              </a:rPr>
              <a:t>of</a:t>
            </a:r>
            <a:r>
              <a:rPr sz="2400" spc="75" dirty="0">
                <a:latin typeface="Carlito"/>
                <a:cs typeface="Carlito"/>
              </a:rPr>
              <a:t> </a:t>
            </a:r>
            <a:r>
              <a:rPr sz="2400" spc="5" dirty="0">
                <a:latin typeface="Carlito"/>
                <a:cs typeface="Carlito"/>
              </a:rPr>
              <a:t>the</a:t>
            </a:r>
            <a:r>
              <a:rPr sz="2400" spc="70" dirty="0">
                <a:latin typeface="Carlito"/>
                <a:cs typeface="Carlito"/>
              </a:rPr>
              <a:t> </a:t>
            </a:r>
            <a:r>
              <a:rPr sz="2400" spc="10" dirty="0">
                <a:latin typeface="Carlito"/>
                <a:cs typeface="Carlito"/>
              </a:rPr>
              <a:t>absence</a:t>
            </a:r>
            <a:r>
              <a:rPr sz="2400" spc="60" dirty="0">
                <a:latin typeface="Carlito"/>
                <a:cs typeface="Carlito"/>
              </a:rPr>
              <a:t> </a:t>
            </a:r>
            <a:r>
              <a:rPr sz="2400" dirty="0">
                <a:latin typeface="Carlito"/>
                <a:cs typeface="Carlito"/>
              </a:rPr>
              <a:t>of</a:t>
            </a:r>
            <a:r>
              <a:rPr sz="2400" spc="80" dirty="0">
                <a:latin typeface="Carlito"/>
                <a:cs typeface="Carlito"/>
              </a:rPr>
              <a:t> </a:t>
            </a:r>
            <a:r>
              <a:rPr sz="2400" spc="-10" dirty="0">
                <a:latin typeface="Carlito"/>
                <a:cs typeface="Carlito"/>
              </a:rPr>
              <a:t>expensive</a:t>
            </a:r>
            <a:endParaRPr sz="2400">
              <a:latin typeface="Carlito"/>
              <a:cs typeface="Carlito"/>
            </a:endParaRPr>
          </a:p>
          <a:p>
            <a:pPr marL="355600">
              <a:lnSpc>
                <a:spcPts val="2565"/>
              </a:lnSpc>
            </a:pPr>
            <a:r>
              <a:rPr sz="2400" dirty="0">
                <a:latin typeface="Carlito"/>
                <a:cs typeface="Carlito"/>
              </a:rPr>
              <a:t>coupling</a:t>
            </a:r>
            <a:r>
              <a:rPr sz="2400" spc="-90" dirty="0">
                <a:latin typeface="Carlito"/>
                <a:cs typeface="Carlito"/>
              </a:rPr>
              <a:t> </a:t>
            </a:r>
            <a:r>
              <a:rPr sz="2400" dirty="0">
                <a:latin typeface="Carlito"/>
                <a:cs typeface="Carlito"/>
              </a:rPr>
              <a:t>devices.</a:t>
            </a:r>
            <a:endParaRPr sz="2400">
              <a:latin typeface="Carlito"/>
              <a:cs typeface="Carlito"/>
            </a:endParaRPr>
          </a:p>
          <a:p>
            <a:pPr>
              <a:lnSpc>
                <a:spcPct val="100000"/>
              </a:lnSpc>
              <a:spcBef>
                <a:spcPts val="30"/>
              </a:spcBef>
            </a:pPr>
            <a:endParaRPr sz="2350">
              <a:latin typeface="Carlito"/>
              <a:cs typeface="Carlito"/>
            </a:endParaRPr>
          </a:p>
          <a:p>
            <a:pPr marL="12700">
              <a:lnSpc>
                <a:spcPts val="2865"/>
              </a:lnSpc>
            </a:pPr>
            <a:r>
              <a:rPr sz="2400" b="1" spc="-5" dirty="0">
                <a:latin typeface="Carlito"/>
                <a:cs typeface="Carlito"/>
              </a:rPr>
              <a:t>Disadvantages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spc="10" dirty="0">
                <a:latin typeface="Carlito"/>
                <a:cs typeface="Carlito"/>
              </a:rPr>
              <a:t>used </a:t>
            </a:r>
            <a:r>
              <a:rPr sz="2400" spc="-20" dirty="0">
                <a:latin typeface="Carlito"/>
                <a:cs typeface="Carlito"/>
              </a:rPr>
              <a:t>for </a:t>
            </a:r>
            <a:r>
              <a:rPr sz="2400" spc="-10" dirty="0">
                <a:latin typeface="Carlito"/>
                <a:cs typeface="Carlito"/>
              </a:rPr>
              <a:t>amplifying high </a:t>
            </a:r>
            <a:r>
              <a:rPr sz="2400" spc="5" dirty="0">
                <a:latin typeface="Carlito"/>
                <a:cs typeface="Carlito"/>
              </a:rPr>
              <a:t>frequencies.</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operating </a:t>
            </a:r>
            <a:r>
              <a:rPr sz="2400" dirty="0">
                <a:latin typeface="Carlito"/>
                <a:cs typeface="Carlito"/>
              </a:rPr>
              <a:t>point </a:t>
            </a:r>
            <a:r>
              <a:rPr sz="2400" spc="-15" dirty="0">
                <a:latin typeface="Carlito"/>
                <a:cs typeface="Carlito"/>
              </a:rPr>
              <a:t>is </a:t>
            </a:r>
            <a:r>
              <a:rPr sz="2400" spc="5" dirty="0">
                <a:latin typeface="Carlito"/>
                <a:cs typeface="Carlito"/>
              </a:rPr>
              <a:t>shifted due </a:t>
            </a:r>
            <a:r>
              <a:rPr sz="2400" spc="10" dirty="0">
                <a:latin typeface="Carlito"/>
                <a:cs typeface="Carlito"/>
              </a:rPr>
              <a:t>to </a:t>
            </a:r>
            <a:r>
              <a:rPr sz="2400" spc="-5" dirty="0">
                <a:latin typeface="Carlito"/>
                <a:cs typeface="Carlito"/>
              </a:rPr>
              <a:t>temperature</a:t>
            </a:r>
            <a:r>
              <a:rPr sz="2400" spc="-275" dirty="0">
                <a:latin typeface="Carlito"/>
                <a:cs typeface="Carlito"/>
              </a:rPr>
              <a:t> </a:t>
            </a:r>
            <a:r>
              <a:rPr sz="2400" spc="-10" dirty="0">
                <a:latin typeface="Carlito"/>
                <a:cs typeface="Carlito"/>
              </a:rPr>
              <a:t>variations.</a:t>
            </a:r>
            <a:endParaRPr sz="2400">
              <a:latin typeface="Carlito"/>
              <a:cs typeface="Carlito"/>
            </a:endParaRPr>
          </a:p>
          <a:p>
            <a:pPr>
              <a:lnSpc>
                <a:spcPct val="100000"/>
              </a:lnSpc>
              <a:spcBef>
                <a:spcPts val="35"/>
              </a:spcBef>
              <a:buFont typeface="Arial"/>
              <a:buChar char="•"/>
            </a:pPr>
            <a:endParaRPr sz="2350">
              <a:latin typeface="Carlito"/>
              <a:cs typeface="Carlito"/>
            </a:endParaRPr>
          </a:p>
          <a:p>
            <a:pPr marL="12700">
              <a:lnSpc>
                <a:spcPts val="2870"/>
              </a:lnSpc>
            </a:pPr>
            <a:r>
              <a:rPr sz="2400" b="1" spc="-10" dirty="0">
                <a:latin typeface="Carlito"/>
                <a:cs typeface="Carlito"/>
              </a:rPr>
              <a:t>Applications</a:t>
            </a:r>
            <a:endParaRPr sz="2400">
              <a:latin typeface="Carlito"/>
              <a:cs typeface="Carlito"/>
            </a:endParaRPr>
          </a:p>
          <a:p>
            <a:pPr marL="355600" indent="-343535">
              <a:lnSpc>
                <a:spcPts val="2855"/>
              </a:lnSpc>
              <a:buFont typeface="Arial"/>
              <a:buChar char="•"/>
              <a:tabLst>
                <a:tab pos="355600" algn="l"/>
                <a:tab pos="356235" algn="l"/>
              </a:tabLst>
            </a:pPr>
            <a:r>
              <a:rPr sz="2400" spc="-10" dirty="0">
                <a:latin typeface="Carlito"/>
                <a:cs typeface="Carlito"/>
              </a:rPr>
              <a:t>Low </a:t>
            </a:r>
            <a:r>
              <a:rPr sz="2400" spc="5" dirty="0">
                <a:latin typeface="Carlito"/>
                <a:cs typeface="Carlito"/>
              </a:rPr>
              <a:t>frequency</a:t>
            </a:r>
            <a:r>
              <a:rPr sz="2400" spc="-110" dirty="0">
                <a:latin typeface="Carlito"/>
                <a:cs typeface="Carlito"/>
              </a:rPr>
              <a:t> </a:t>
            </a:r>
            <a:r>
              <a:rPr sz="2400" dirty="0">
                <a:latin typeface="Carlito"/>
                <a:cs typeface="Carlito"/>
              </a:rPr>
              <a:t>amplifications.</a:t>
            </a: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Low </a:t>
            </a:r>
            <a:r>
              <a:rPr sz="2400" dirty="0">
                <a:latin typeface="Carlito"/>
                <a:cs typeface="Carlito"/>
              </a:rPr>
              <a:t>current</a:t>
            </a:r>
            <a:r>
              <a:rPr sz="2400" spc="-60" dirty="0">
                <a:latin typeface="Carlito"/>
                <a:cs typeface="Carlito"/>
              </a:rPr>
              <a:t> </a:t>
            </a:r>
            <a:r>
              <a:rPr sz="2400" dirty="0">
                <a:latin typeface="Carlito"/>
                <a:cs typeface="Carlito"/>
              </a:rPr>
              <a:t>amplifications.</a:t>
            </a:r>
            <a:endParaRPr sz="24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38400" y="1752600"/>
            <a:ext cx="4114800" cy="701040"/>
          </a:xfrm>
          <a:prstGeom prst="rect">
            <a:avLst/>
          </a:prstGeom>
        </p:spPr>
        <p:txBody>
          <a:bodyPr vert="horz" wrap="square" lIns="0" tIns="16510" rIns="0" bIns="0" rtlCol="0">
            <a:spAutoFit/>
          </a:bodyPr>
          <a:lstStyle/>
          <a:p>
            <a:pPr marL="12700" algn="ctr">
              <a:lnSpc>
                <a:spcPct val="100000"/>
              </a:lnSpc>
              <a:spcBef>
                <a:spcPts val="130"/>
              </a:spcBef>
            </a:pPr>
            <a:r>
              <a:rPr sz="4400" spc="15" dirty="0">
                <a:latin typeface="Carlito"/>
                <a:cs typeface="Carlito"/>
              </a:rPr>
              <a:t>UNI</a:t>
            </a:r>
            <a:r>
              <a:rPr sz="4400" spc="35" dirty="0">
                <a:latin typeface="Carlito"/>
                <a:cs typeface="Carlito"/>
              </a:rPr>
              <a:t>T</a:t>
            </a:r>
            <a:r>
              <a:rPr sz="4400" dirty="0">
                <a:latin typeface="Carlito"/>
                <a:cs typeface="Carlito"/>
              </a:rPr>
              <a:t>-</a:t>
            </a:r>
            <a:r>
              <a:rPr sz="4400" spc="15" dirty="0">
                <a:latin typeface="Carlito"/>
                <a:cs typeface="Carlito"/>
              </a:rPr>
              <a:t>2</a:t>
            </a:r>
            <a:endParaRPr sz="4400">
              <a:latin typeface="Carlito"/>
              <a:cs typeface="Carlito"/>
            </a:endParaRPr>
          </a:p>
        </p:txBody>
      </p:sp>
      <p:sp>
        <p:nvSpPr>
          <p:cNvPr id="3" name="object 3"/>
          <p:cNvSpPr txBox="1"/>
          <p:nvPr/>
        </p:nvSpPr>
        <p:spPr>
          <a:xfrm>
            <a:off x="1219200" y="2785808"/>
            <a:ext cx="7086600" cy="758190"/>
          </a:xfrm>
          <a:prstGeom prst="rect">
            <a:avLst/>
          </a:prstGeom>
        </p:spPr>
        <p:txBody>
          <a:bodyPr vert="horz" wrap="square" lIns="0" tIns="13335" rIns="0" bIns="0" rtlCol="0">
            <a:spAutoFit/>
          </a:bodyPr>
          <a:lstStyle/>
          <a:p>
            <a:pPr marL="12700">
              <a:lnSpc>
                <a:spcPct val="100000"/>
              </a:lnSpc>
              <a:spcBef>
                <a:spcPts val="105"/>
              </a:spcBef>
            </a:pPr>
            <a:r>
              <a:rPr sz="4800" b="1" spc="-30" dirty="0">
                <a:latin typeface="Carlito"/>
                <a:cs typeface="Carlito"/>
              </a:rPr>
              <a:t>Large </a:t>
            </a:r>
            <a:r>
              <a:rPr sz="4800" b="1" spc="-5" dirty="0">
                <a:latin typeface="Carlito"/>
                <a:cs typeface="Carlito"/>
              </a:rPr>
              <a:t>Signal</a:t>
            </a:r>
            <a:r>
              <a:rPr sz="4800" b="1" spc="40" dirty="0">
                <a:latin typeface="Carlito"/>
                <a:cs typeface="Carlito"/>
              </a:rPr>
              <a:t> </a:t>
            </a:r>
            <a:r>
              <a:rPr sz="4800" b="1" dirty="0">
                <a:latin typeface="Carlito"/>
                <a:cs typeface="Carlito"/>
              </a:rPr>
              <a:t>Amplifier</a:t>
            </a:r>
            <a:endParaRPr sz="48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4800"/>
            <a:ext cx="6096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55" dirty="0">
                <a:latin typeface="Carlito"/>
                <a:cs typeface="Carlito"/>
              </a:rPr>
              <a:t> </a:t>
            </a:r>
            <a:r>
              <a:rPr b="1" spc="10" dirty="0">
                <a:latin typeface="Carlito"/>
                <a:cs typeface="Carlito"/>
              </a:rPr>
              <a:t>Amplifier</a:t>
            </a:r>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a:buChar char="•"/>
              <a:tabLst>
                <a:tab pos="356235" algn="l"/>
              </a:tabLst>
            </a:pPr>
            <a:r>
              <a:rPr sz="2400" spc="10" dirty="0">
                <a:latin typeface="Carlito"/>
                <a:cs typeface="Carlito"/>
              </a:rPr>
              <a:t>After the </a:t>
            </a:r>
            <a:r>
              <a:rPr sz="2400" spc="-10" dirty="0">
                <a:latin typeface="Carlito"/>
                <a:cs typeface="Carlito"/>
              </a:rPr>
              <a:t>audio </a:t>
            </a:r>
            <a:r>
              <a:rPr sz="2400" spc="-5" dirty="0">
                <a:latin typeface="Carlito"/>
                <a:cs typeface="Carlito"/>
              </a:rPr>
              <a:t>signal </a:t>
            </a:r>
            <a:r>
              <a:rPr sz="2400" spc="-15" dirty="0">
                <a:latin typeface="Carlito"/>
                <a:cs typeface="Carlito"/>
              </a:rPr>
              <a:t>is </a:t>
            </a:r>
            <a:r>
              <a:rPr sz="2400" spc="-10" dirty="0">
                <a:latin typeface="Carlito"/>
                <a:cs typeface="Carlito"/>
              </a:rPr>
              <a:t>converted </a:t>
            </a:r>
            <a:r>
              <a:rPr sz="2400" spc="-20" dirty="0">
                <a:latin typeface="Carlito"/>
                <a:cs typeface="Carlito"/>
              </a:rPr>
              <a:t>into </a:t>
            </a:r>
            <a:r>
              <a:rPr sz="2400" spc="-10" dirty="0">
                <a:latin typeface="Carlito"/>
                <a:cs typeface="Carlito"/>
              </a:rPr>
              <a:t>electrical signal, </a:t>
            </a:r>
            <a:r>
              <a:rPr sz="2400" spc="-15" dirty="0">
                <a:latin typeface="Carlito"/>
                <a:cs typeface="Carlito"/>
              </a:rPr>
              <a:t>it </a:t>
            </a:r>
            <a:r>
              <a:rPr sz="2400" spc="-10" dirty="0">
                <a:latin typeface="Carlito"/>
                <a:cs typeface="Carlito"/>
              </a:rPr>
              <a:t>has  </a:t>
            </a:r>
            <a:r>
              <a:rPr sz="2400" spc="-20" dirty="0">
                <a:latin typeface="Carlito"/>
                <a:cs typeface="Carlito"/>
              </a:rPr>
              <a:t>several </a:t>
            </a:r>
            <a:r>
              <a:rPr sz="2400" spc="-10" dirty="0">
                <a:latin typeface="Carlito"/>
                <a:cs typeface="Carlito"/>
              </a:rPr>
              <a:t>voltage </a:t>
            </a:r>
            <a:r>
              <a:rPr sz="2400" spc="-5" dirty="0">
                <a:latin typeface="Carlito"/>
                <a:cs typeface="Carlito"/>
              </a:rPr>
              <a:t>amplifications </a:t>
            </a:r>
            <a:r>
              <a:rPr sz="2400" spc="5" dirty="0">
                <a:latin typeface="Carlito"/>
                <a:cs typeface="Carlito"/>
              </a:rPr>
              <a:t>done, </a:t>
            </a:r>
            <a:r>
              <a:rPr sz="2400" dirty="0">
                <a:latin typeface="Carlito"/>
                <a:cs typeface="Carlito"/>
              </a:rPr>
              <a:t>after which </a:t>
            </a:r>
            <a:r>
              <a:rPr sz="2400" spc="5" dirty="0">
                <a:latin typeface="Carlito"/>
                <a:cs typeface="Carlito"/>
              </a:rPr>
              <a:t>the </a:t>
            </a:r>
            <a:r>
              <a:rPr sz="2400" spc="-10" dirty="0">
                <a:latin typeface="Carlito"/>
                <a:cs typeface="Carlito"/>
              </a:rPr>
              <a:t>power  amplification </a:t>
            </a:r>
            <a:r>
              <a:rPr sz="2400" dirty="0">
                <a:latin typeface="Carlito"/>
                <a:cs typeface="Carlito"/>
              </a:rPr>
              <a:t>of </a:t>
            </a:r>
            <a:r>
              <a:rPr sz="2400" spc="5" dirty="0">
                <a:latin typeface="Carlito"/>
                <a:cs typeface="Carlito"/>
              </a:rPr>
              <a:t>the </a:t>
            </a:r>
            <a:r>
              <a:rPr sz="2400" spc="-10" dirty="0">
                <a:latin typeface="Carlito"/>
                <a:cs typeface="Carlito"/>
              </a:rPr>
              <a:t>amplified </a:t>
            </a:r>
            <a:r>
              <a:rPr sz="2400" spc="-5" dirty="0">
                <a:latin typeface="Carlito"/>
                <a:cs typeface="Carlito"/>
              </a:rPr>
              <a:t>signal </a:t>
            </a:r>
            <a:r>
              <a:rPr sz="2400" spc="-15" dirty="0">
                <a:latin typeface="Carlito"/>
                <a:cs typeface="Carlito"/>
              </a:rPr>
              <a:t>is </a:t>
            </a:r>
            <a:r>
              <a:rPr sz="2400" spc="5" dirty="0">
                <a:latin typeface="Carlito"/>
                <a:cs typeface="Carlito"/>
              </a:rPr>
              <a:t>done </a:t>
            </a:r>
            <a:r>
              <a:rPr sz="2400" spc="-5" dirty="0">
                <a:latin typeface="Carlito"/>
                <a:cs typeface="Carlito"/>
              </a:rPr>
              <a:t>just </a:t>
            </a:r>
            <a:r>
              <a:rPr sz="2400" spc="-10" dirty="0">
                <a:latin typeface="Carlito"/>
                <a:cs typeface="Carlito"/>
              </a:rPr>
              <a:t>before </a:t>
            </a:r>
            <a:r>
              <a:rPr sz="2400" spc="5" dirty="0">
                <a:latin typeface="Carlito"/>
                <a:cs typeface="Carlito"/>
              </a:rPr>
              <a:t>the  </a:t>
            </a:r>
            <a:r>
              <a:rPr sz="2400" spc="-5" dirty="0">
                <a:latin typeface="Carlito"/>
                <a:cs typeface="Carlito"/>
              </a:rPr>
              <a:t>loud speaker </a:t>
            </a:r>
            <a:r>
              <a:rPr sz="2400" spc="5" dirty="0">
                <a:latin typeface="Carlito"/>
                <a:cs typeface="Carlito"/>
              </a:rPr>
              <a:t>stage. </a:t>
            </a:r>
            <a:r>
              <a:rPr sz="2400" dirty="0">
                <a:latin typeface="Carlito"/>
                <a:cs typeface="Carlito"/>
              </a:rPr>
              <a:t>This </a:t>
            </a:r>
            <a:r>
              <a:rPr sz="2400" spc="-15" dirty="0">
                <a:latin typeface="Carlito"/>
                <a:cs typeface="Carlito"/>
              </a:rPr>
              <a:t>is </a:t>
            </a:r>
            <a:r>
              <a:rPr sz="2400" spc="-10" dirty="0">
                <a:latin typeface="Carlito"/>
                <a:cs typeface="Carlito"/>
              </a:rPr>
              <a:t>clearly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below</a:t>
            </a:r>
            <a:r>
              <a:rPr sz="2400" spc="-180" dirty="0">
                <a:latin typeface="Carlito"/>
                <a:cs typeface="Carlito"/>
              </a:rPr>
              <a:t> </a:t>
            </a:r>
            <a:r>
              <a:rPr sz="2400" spc="-5" dirty="0">
                <a:latin typeface="Carlito"/>
                <a:cs typeface="Carlito"/>
              </a:rPr>
              <a:t>figure.</a:t>
            </a:r>
            <a:endParaRPr sz="2400">
              <a:latin typeface="Carlito"/>
              <a:cs typeface="Carlito"/>
            </a:endParaRPr>
          </a:p>
        </p:txBody>
      </p:sp>
      <p:sp>
        <p:nvSpPr>
          <p:cNvPr id="4" name="object 4"/>
          <p:cNvSpPr/>
          <p:nvPr/>
        </p:nvSpPr>
        <p:spPr>
          <a:xfrm>
            <a:off x="1349502" y="3534455"/>
            <a:ext cx="6730746" cy="22717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996378"/>
            <a:ext cx="8458199" cy="5080878"/>
          </a:xfrm>
          <a:prstGeom prst="rect">
            <a:avLst/>
          </a:prstGeom>
        </p:spPr>
        <p:txBody>
          <a:bodyPr vert="horz" wrap="square" lIns="0" tIns="12700" rIns="0" bIns="0" rtlCol="0">
            <a:spAutoFit/>
          </a:bodyPr>
          <a:lstStyle/>
          <a:p>
            <a:pPr marL="12700" marR="5080" algn="just">
              <a:lnSpc>
                <a:spcPct val="100099"/>
              </a:lnSpc>
              <a:spcBef>
                <a:spcPts val="100"/>
              </a:spcBef>
            </a:pPr>
            <a:r>
              <a:rPr sz="3200" spc="-20" dirty="0">
                <a:latin typeface="Carlito"/>
                <a:cs typeface="Carlito"/>
              </a:rPr>
              <a:t>While </a:t>
            </a:r>
            <a:r>
              <a:rPr sz="3200" spc="5" dirty="0">
                <a:latin typeface="Carlito"/>
                <a:cs typeface="Carlito"/>
              </a:rPr>
              <a:t>the </a:t>
            </a:r>
            <a:r>
              <a:rPr sz="3200" spc="-15" dirty="0">
                <a:latin typeface="Carlito"/>
                <a:cs typeface="Carlito"/>
              </a:rPr>
              <a:t>voltage </a:t>
            </a:r>
            <a:r>
              <a:rPr sz="3200" spc="-10" dirty="0">
                <a:latin typeface="Carlito"/>
                <a:cs typeface="Carlito"/>
              </a:rPr>
              <a:t>amplifier </a:t>
            </a:r>
            <a:r>
              <a:rPr sz="3200" spc="-20" dirty="0">
                <a:latin typeface="Carlito"/>
                <a:cs typeface="Carlito"/>
              </a:rPr>
              <a:t>raises </a:t>
            </a:r>
            <a:r>
              <a:rPr sz="3200" spc="5" dirty="0">
                <a:latin typeface="Carlito"/>
                <a:cs typeface="Carlito"/>
              </a:rPr>
              <a:t>the </a:t>
            </a:r>
            <a:r>
              <a:rPr sz="3200" spc="-15" dirty="0">
                <a:latin typeface="Carlito"/>
                <a:cs typeface="Carlito"/>
              </a:rPr>
              <a:t>voltage level </a:t>
            </a:r>
            <a:r>
              <a:rPr sz="3200" spc="5" dirty="0">
                <a:latin typeface="Carlito"/>
                <a:cs typeface="Carlito"/>
              </a:rPr>
              <a:t>of the  </a:t>
            </a:r>
            <a:r>
              <a:rPr sz="3200" spc="-10" dirty="0">
                <a:latin typeface="Carlito"/>
                <a:cs typeface="Carlito"/>
              </a:rPr>
              <a:t>signal, </a:t>
            </a:r>
            <a:r>
              <a:rPr sz="3200" spc="10" dirty="0">
                <a:latin typeface="Carlito"/>
                <a:cs typeface="Carlito"/>
              </a:rPr>
              <a:t>the </a:t>
            </a:r>
            <a:r>
              <a:rPr sz="3200" spc="5" dirty="0">
                <a:latin typeface="Carlito"/>
                <a:cs typeface="Carlito"/>
              </a:rPr>
              <a:t>power </a:t>
            </a:r>
            <a:r>
              <a:rPr sz="3200" dirty="0">
                <a:latin typeface="Carlito"/>
                <a:cs typeface="Carlito"/>
              </a:rPr>
              <a:t>amplifier </a:t>
            </a:r>
            <a:r>
              <a:rPr sz="3200" spc="-20" dirty="0">
                <a:latin typeface="Carlito"/>
                <a:cs typeface="Carlito"/>
              </a:rPr>
              <a:t>raises </a:t>
            </a:r>
            <a:r>
              <a:rPr sz="3200" spc="10" dirty="0">
                <a:latin typeface="Carlito"/>
                <a:cs typeface="Carlito"/>
              </a:rPr>
              <a:t>the </a:t>
            </a:r>
            <a:r>
              <a:rPr sz="3200" spc="5" dirty="0">
                <a:latin typeface="Carlito"/>
                <a:cs typeface="Carlito"/>
              </a:rPr>
              <a:t>power </a:t>
            </a:r>
            <a:r>
              <a:rPr sz="3200" spc="-15" dirty="0">
                <a:latin typeface="Carlito"/>
                <a:cs typeface="Carlito"/>
              </a:rPr>
              <a:t>level </a:t>
            </a:r>
            <a:r>
              <a:rPr sz="3200" dirty="0">
                <a:latin typeface="Carlito"/>
                <a:cs typeface="Carlito"/>
              </a:rPr>
              <a:t>of </a:t>
            </a:r>
            <a:r>
              <a:rPr sz="3200" spc="10" dirty="0">
                <a:latin typeface="Carlito"/>
                <a:cs typeface="Carlito"/>
              </a:rPr>
              <a:t>the </a:t>
            </a:r>
            <a:r>
              <a:rPr sz="3200" spc="560" dirty="0">
                <a:latin typeface="Carlito"/>
                <a:cs typeface="Carlito"/>
              </a:rPr>
              <a:t> </a:t>
            </a:r>
            <a:r>
              <a:rPr sz="3200" spc="-10" dirty="0">
                <a:latin typeface="Carlito"/>
                <a:cs typeface="Carlito"/>
              </a:rPr>
              <a:t>signal. </a:t>
            </a:r>
            <a:r>
              <a:rPr sz="3200" dirty="0">
                <a:latin typeface="Carlito"/>
                <a:cs typeface="Carlito"/>
              </a:rPr>
              <a:t>Besides </a:t>
            </a:r>
            <a:r>
              <a:rPr sz="3200" spc="-10" dirty="0">
                <a:latin typeface="Carlito"/>
                <a:cs typeface="Carlito"/>
              </a:rPr>
              <a:t>raising </a:t>
            </a:r>
            <a:r>
              <a:rPr sz="3200" spc="5" dirty="0">
                <a:latin typeface="Carlito"/>
                <a:cs typeface="Carlito"/>
              </a:rPr>
              <a:t>the power </a:t>
            </a:r>
            <a:r>
              <a:rPr sz="3200" spc="-15" dirty="0">
                <a:latin typeface="Carlito"/>
                <a:cs typeface="Carlito"/>
              </a:rPr>
              <a:t>level, it </a:t>
            </a:r>
            <a:r>
              <a:rPr sz="3200" dirty="0">
                <a:latin typeface="Carlito"/>
                <a:cs typeface="Carlito"/>
              </a:rPr>
              <a:t>can </a:t>
            </a:r>
            <a:r>
              <a:rPr sz="3200" spc="10" dirty="0">
                <a:latin typeface="Carlito"/>
                <a:cs typeface="Carlito"/>
              </a:rPr>
              <a:t>also </a:t>
            </a:r>
            <a:r>
              <a:rPr sz="3200" spc="5" dirty="0">
                <a:latin typeface="Carlito"/>
                <a:cs typeface="Carlito"/>
              </a:rPr>
              <a:t>be </a:t>
            </a:r>
            <a:r>
              <a:rPr sz="3200" spc="-10" dirty="0">
                <a:latin typeface="Carlito"/>
                <a:cs typeface="Carlito"/>
              </a:rPr>
              <a:t>said  </a:t>
            </a:r>
            <a:r>
              <a:rPr sz="3200" spc="-5" dirty="0">
                <a:latin typeface="Carlito"/>
                <a:cs typeface="Carlito"/>
              </a:rPr>
              <a:t>that </a:t>
            </a:r>
            <a:r>
              <a:rPr sz="3200" dirty="0">
                <a:latin typeface="Carlito"/>
                <a:cs typeface="Carlito"/>
              </a:rPr>
              <a:t>a power </a:t>
            </a:r>
            <a:r>
              <a:rPr sz="3200" spc="-10" dirty="0">
                <a:latin typeface="Carlito"/>
                <a:cs typeface="Carlito"/>
              </a:rPr>
              <a:t>amplifier </a:t>
            </a:r>
            <a:r>
              <a:rPr sz="3200" spc="-15" dirty="0">
                <a:latin typeface="Carlito"/>
                <a:cs typeface="Carlito"/>
              </a:rPr>
              <a:t>is </a:t>
            </a:r>
            <a:r>
              <a:rPr sz="3200" dirty="0">
                <a:latin typeface="Carlito"/>
                <a:cs typeface="Carlito"/>
              </a:rPr>
              <a:t>a </a:t>
            </a:r>
            <a:r>
              <a:rPr sz="3200" spc="5" dirty="0">
                <a:latin typeface="Carlito"/>
                <a:cs typeface="Carlito"/>
              </a:rPr>
              <a:t>device </a:t>
            </a:r>
            <a:r>
              <a:rPr sz="3200" dirty="0">
                <a:latin typeface="Carlito"/>
                <a:cs typeface="Carlito"/>
              </a:rPr>
              <a:t>which </a:t>
            </a:r>
            <a:r>
              <a:rPr sz="3200" spc="-10" dirty="0">
                <a:latin typeface="Carlito"/>
                <a:cs typeface="Carlito"/>
              </a:rPr>
              <a:t>converts </a:t>
            </a:r>
            <a:r>
              <a:rPr sz="3200" spc="20" dirty="0">
                <a:latin typeface="Carlito"/>
                <a:cs typeface="Carlito"/>
              </a:rPr>
              <a:t>DC  </a:t>
            </a:r>
            <a:r>
              <a:rPr sz="3200" spc="5" dirty="0">
                <a:latin typeface="Carlito"/>
                <a:cs typeface="Carlito"/>
              </a:rPr>
              <a:t>power </a:t>
            </a:r>
            <a:r>
              <a:rPr sz="3200" spc="10" dirty="0">
                <a:latin typeface="Carlito"/>
                <a:cs typeface="Carlito"/>
              </a:rPr>
              <a:t>to </a:t>
            </a:r>
            <a:r>
              <a:rPr sz="3200" spc="15" dirty="0">
                <a:latin typeface="Carlito"/>
                <a:cs typeface="Carlito"/>
              </a:rPr>
              <a:t>AC </a:t>
            </a:r>
            <a:r>
              <a:rPr sz="3200" spc="-10" dirty="0">
                <a:latin typeface="Carlito"/>
                <a:cs typeface="Carlito"/>
              </a:rPr>
              <a:t>power and </a:t>
            </a:r>
            <a:r>
              <a:rPr sz="3200" spc="10" dirty="0">
                <a:latin typeface="Carlito"/>
                <a:cs typeface="Carlito"/>
              </a:rPr>
              <a:t>whose </a:t>
            </a:r>
            <a:r>
              <a:rPr sz="3200" dirty="0">
                <a:latin typeface="Carlito"/>
                <a:cs typeface="Carlito"/>
              </a:rPr>
              <a:t>action </a:t>
            </a:r>
            <a:r>
              <a:rPr sz="3200" spc="-15" dirty="0">
                <a:latin typeface="Carlito"/>
                <a:cs typeface="Carlito"/>
              </a:rPr>
              <a:t>is controlled </a:t>
            </a:r>
            <a:r>
              <a:rPr sz="3200" spc="5" dirty="0">
                <a:latin typeface="Carlito"/>
                <a:cs typeface="Carlito"/>
              </a:rPr>
              <a:t>by the  </a:t>
            </a:r>
            <a:r>
              <a:rPr sz="3200" dirty="0">
                <a:latin typeface="Carlito"/>
                <a:cs typeface="Carlito"/>
              </a:rPr>
              <a:t>input</a:t>
            </a:r>
            <a:r>
              <a:rPr sz="3200" spc="5" dirty="0">
                <a:latin typeface="Carlito"/>
                <a:cs typeface="Carlito"/>
              </a:rPr>
              <a:t> </a:t>
            </a:r>
            <a:r>
              <a:rPr sz="3200" spc="-10">
                <a:latin typeface="Carlito"/>
                <a:cs typeface="Carlito"/>
              </a:rPr>
              <a:t>signal</a:t>
            </a:r>
            <a:r>
              <a:rPr sz="3200" spc="-10" smtClean="0">
                <a:latin typeface="Carlito"/>
                <a:cs typeface="Carlito"/>
              </a:rPr>
              <a:t>.</a:t>
            </a:r>
            <a:endParaRPr lang="en-US" sz="3200" spc="-10" dirty="0" smtClean="0">
              <a:latin typeface="Carlito"/>
              <a:cs typeface="Carlito"/>
            </a:endParaRPr>
          </a:p>
          <a:p>
            <a:pPr marL="12700" marR="5080" algn="just">
              <a:lnSpc>
                <a:spcPct val="100099"/>
              </a:lnSpc>
              <a:spcBef>
                <a:spcPts val="100"/>
              </a:spcBef>
            </a:pPr>
            <a:endParaRPr sz="3200">
              <a:latin typeface="Carlito"/>
              <a:cs typeface="Carlito"/>
            </a:endParaRPr>
          </a:p>
          <a:p>
            <a:pPr marL="12700" marR="501650" algn="just">
              <a:lnSpc>
                <a:spcPts val="2930"/>
              </a:lnSpc>
              <a:spcBef>
                <a:spcPts val="25"/>
              </a:spcBef>
            </a:pPr>
            <a:r>
              <a:rPr sz="3200" spc="10" dirty="0">
                <a:latin typeface="Carlito"/>
                <a:cs typeface="Carlito"/>
              </a:rPr>
              <a:t>The</a:t>
            </a:r>
            <a:r>
              <a:rPr sz="3200" spc="-10" dirty="0">
                <a:latin typeface="Carlito"/>
                <a:cs typeface="Carlito"/>
              </a:rPr>
              <a:t> </a:t>
            </a:r>
            <a:r>
              <a:rPr sz="3200" spc="10" dirty="0">
                <a:latin typeface="Carlito"/>
                <a:cs typeface="Carlito"/>
              </a:rPr>
              <a:t>DC</a:t>
            </a:r>
            <a:r>
              <a:rPr sz="3200" spc="-100" dirty="0">
                <a:latin typeface="Carlito"/>
                <a:cs typeface="Carlito"/>
              </a:rPr>
              <a:t> </a:t>
            </a:r>
            <a:r>
              <a:rPr sz="3200" spc="5" dirty="0">
                <a:latin typeface="Carlito"/>
                <a:cs typeface="Carlito"/>
              </a:rPr>
              <a:t>power</a:t>
            </a:r>
            <a:r>
              <a:rPr sz="3200" spc="-10" dirty="0">
                <a:latin typeface="Carlito"/>
                <a:cs typeface="Carlito"/>
              </a:rPr>
              <a:t> </a:t>
            </a:r>
            <a:r>
              <a:rPr sz="3200" spc="-15" dirty="0">
                <a:latin typeface="Carlito"/>
                <a:cs typeface="Carlito"/>
              </a:rPr>
              <a:t>is</a:t>
            </a:r>
            <a:r>
              <a:rPr sz="3200" spc="20" dirty="0">
                <a:latin typeface="Carlito"/>
                <a:cs typeface="Carlito"/>
              </a:rPr>
              <a:t> </a:t>
            </a:r>
            <a:r>
              <a:rPr sz="3200" dirty="0">
                <a:latin typeface="Carlito"/>
                <a:cs typeface="Carlito"/>
              </a:rPr>
              <a:t>distributed</a:t>
            </a:r>
            <a:r>
              <a:rPr sz="3200" spc="-150" dirty="0">
                <a:latin typeface="Carlito"/>
                <a:cs typeface="Carlito"/>
              </a:rPr>
              <a:t> </a:t>
            </a:r>
            <a:r>
              <a:rPr sz="3200" dirty="0">
                <a:latin typeface="Carlito"/>
                <a:cs typeface="Carlito"/>
              </a:rPr>
              <a:t>according</a:t>
            </a:r>
            <a:r>
              <a:rPr sz="3200" spc="-80" dirty="0">
                <a:latin typeface="Carlito"/>
                <a:cs typeface="Carlito"/>
              </a:rPr>
              <a:t> </a:t>
            </a:r>
            <a:r>
              <a:rPr sz="3200" spc="10" dirty="0">
                <a:latin typeface="Carlito"/>
                <a:cs typeface="Carlito"/>
              </a:rPr>
              <a:t>to</a:t>
            </a:r>
            <a:r>
              <a:rPr sz="3200" spc="-5" dirty="0">
                <a:latin typeface="Carlito"/>
                <a:cs typeface="Carlito"/>
              </a:rPr>
              <a:t> </a:t>
            </a:r>
            <a:r>
              <a:rPr sz="3200" spc="5" dirty="0">
                <a:latin typeface="Carlito"/>
                <a:cs typeface="Carlito"/>
              </a:rPr>
              <a:t>the</a:t>
            </a:r>
            <a:r>
              <a:rPr sz="3200" spc="-85" dirty="0">
                <a:latin typeface="Carlito"/>
                <a:cs typeface="Carlito"/>
              </a:rPr>
              <a:t> </a:t>
            </a:r>
            <a:r>
              <a:rPr sz="3200" spc="-10" dirty="0">
                <a:latin typeface="Carlito"/>
                <a:cs typeface="Carlito"/>
              </a:rPr>
              <a:t>relation,  </a:t>
            </a:r>
            <a:r>
              <a:rPr sz="3200" spc="10" dirty="0">
                <a:latin typeface="Carlito"/>
                <a:cs typeface="Carlito"/>
              </a:rPr>
              <a:t>DC </a:t>
            </a:r>
            <a:r>
              <a:rPr sz="3200" spc="5" dirty="0">
                <a:latin typeface="Carlito"/>
                <a:cs typeface="Carlito"/>
              </a:rPr>
              <a:t>power </a:t>
            </a:r>
            <a:r>
              <a:rPr sz="3200" dirty="0">
                <a:latin typeface="Carlito"/>
                <a:cs typeface="Carlito"/>
              </a:rPr>
              <a:t>input = </a:t>
            </a:r>
            <a:r>
              <a:rPr sz="3200" spc="15" dirty="0">
                <a:latin typeface="Carlito"/>
                <a:cs typeface="Carlito"/>
              </a:rPr>
              <a:t>AC </a:t>
            </a:r>
            <a:r>
              <a:rPr sz="3200" spc="5" dirty="0">
                <a:latin typeface="Carlito"/>
                <a:cs typeface="Carlito"/>
              </a:rPr>
              <a:t>power output </a:t>
            </a:r>
            <a:r>
              <a:rPr sz="3200" dirty="0">
                <a:latin typeface="Carlito"/>
                <a:cs typeface="Carlito"/>
              </a:rPr>
              <a:t>+</a:t>
            </a:r>
            <a:r>
              <a:rPr sz="3200" spc="-375" dirty="0">
                <a:latin typeface="Carlito"/>
                <a:cs typeface="Carlito"/>
              </a:rPr>
              <a:t> </a:t>
            </a:r>
            <a:r>
              <a:rPr sz="3200" spc="5" dirty="0">
                <a:latin typeface="Carlito"/>
                <a:cs typeface="Carlito"/>
              </a:rPr>
              <a:t>losses</a:t>
            </a:r>
            <a:endParaRPr sz="320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9144000" cy="1126719"/>
          </a:xfrm>
          <a:prstGeom prst="rect">
            <a:avLst/>
          </a:prstGeom>
        </p:spPr>
        <p:txBody>
          <a:bodyPr vert="horz" wrap="square" lIns="0" tIns="7620" rIns="0" bIns="0" rtlCol="0">
            <a:spAutoFit/>
          </a:bodyPr>
          <a:lstStyle/>
          <a:p>
            <a:pPr marL="203200" marR="5080" indent="-191135" algn="l">
              <a:lnSpc>
                <a:spcPct val="101400"/>
              </a:lnSpc>
              <a:spcBef>
                <a:spcPts val="60"/>
              </a:spcBef>
            </a:pPr>
            <a:r>
              <a:rPr sz="3600" spc="15" dirty="0"/>
              <a:t>A </a:t>
            </a:r>
            <a:r>
              <a:rPr sz="3600" spc="-10" dirty="0"/>
              <a:t>n-stage amplifier can </a:t>
            </a:r>
            <a:r>
              <a:rPr sz="3600" spc="15"/>
              <a:t>be </a:t>
            </a:r>
            <a:r>
              <a:rPr lang="en-US" sz="3600" spc="15" dirty="0" smtClean="0"/>
              <a:t>r</a:t>
            </a:r>
            <a:r>
              <a:rPr sz="3600" spc="-25" smtClean="0"/>
              <a:t>epresented  </a:t>
            </a:r>
            <a:r>
              <a:rPr sz="3600" spc="10" dirty="0"/>
              <a:t>by </a:t>
            </a:r>
            <a:r>
              <a:rPr sz="3600" spc="15" dirty="0"/>
              <a:t>the </a:t>
            </a:r>
            <a:r>
              <a:rPr sz="3600"/>
              <a:t>block </a:t>
            </a:r>
            <a:r>
              <a:rPr lang="en-US" sz="3600" dirty="0" smtClean="0"/>
              <a:t>d</a:t>
            </a:r>
            <a:r>
              <a:rPr sz="3600" spc="-15" smtClean="0"/>
              <a:t>iagram </a:t>
            </a:r>
            <a:r>
              <a:rPr sz="3600" spc="-5" dirty="0"/>
              <a:t>as </a:t>
            </a:r>
            <a:r>
              <a:rPr sz="3600" spc="15" dirty="0"/>
              <a:t>shown </a:t>
            </a:r>
            <a:r>
              <a:rPr sz="3600" dirty="0"/>
              <a:t>in</a:t>
            </a:r>
            <a:r>
              <a:rPr sz="3600" spc="350" dirty="0"/>
              <a:t> </a:t>
            </a:r>
            <a:r>
              <a:rPr sz="3600" dirty="0"/>
              <a:t>fig.</a:t>
            </a:r>
          </a:p>
        </p:txBody>
      </p:sp>
      <p:sp>
        <p:nvSpPr>
          <p:cNvPr id="3" name="object 3"/>
          <p:cNvSpPr txBox="1"/>
          <p:nvPr/>
        </p:nvSpPr>
        <p:spPr>
          <a:xfrm>
            <a:off x="381000" y="1752600"/>
            <a:ext cx="8534400" cy="1595755"/>
          </a:xfrm>
          <a:prstGeom prst="rect">
            <a:avLst/>
          </a:prstGeom>
        </p:spPr>
        <p:txBody>
          <a:bodyPr vert="horz" wrap="square" lIns="0" tIns="33655" rIns="0" bIns="0" rtlCol="0">
            <a:spAutoFit/>
          </a:bodyPr>
          <a:lstStyle/>
          <a:p>
            <a:pPr marL="12700" marR="5080">
              <a:lnSpc>
                <a:spcPts val="3829"/>
              </a:lnSpc>
              <a:spcBef>
                <a:spcPts val="265"/>
              </a:spcBef>
            </a:pPr>
            <a:r>
              <a:rPr sz="3200" spc="20" dirty="0">
                <a:latin typeface="Carlito"/>
                <a:cs typeface="Carlito"/>
              </a:rPr>
              <a:t>The </a:t>
            </a:r>
            <a:r>
              <a:rPr sz="3200" spc="-5" dirty="0">
                <a:latin typeface="Carlito"/>
                <a:cs typeface="Carlito"/>
              </a:rPr>
              <a:t>overall voltage </a:t>
            </a:r>
            <a:r>
              <a:rPr sz="3200" spc="-10" dirty="0">
                <a:latin typeface="Carlito"/>
                <a:cs typeface="Carlito"/>
              </a:rPr>
              <a:t>gain </a:t>
            </a:r>
            <a:r>
              <a:rPr sz="3200" spc="5" dirty="0">
                <a:latin typeface="Carlito"/>
                <a:cs typeface="Carlito"/>
              </a:rPr>
              <a:t>is </a:t>
            </a:r>
            <a:r>
              <a:rPr sz="3200" spc="10" dirty="0">
                <a:latin typeface="Carlito"/>
                <a:cs typeface="Carlito"/>
              </a:rPr>
              <a:t>the product</a:t>
            </a:r>
            <a:r>
              <a:rPr sz="3200" spc="-535" dirty="0">
                <a:latin typeface="Carlito"/>
                <a:cs typeface="Carlito"/>
              </a:rPr>
              <a:t> </a:t>
            </a:r>
            <a:r>
              <a:rPr sz="3200" spc="20" dirty="0">
                <a:latin typeface="Carlito"/>
                <a:cs typeface="Carlito"/>
              </a:rPr>
              <a:t>of </a:t>
            </a:r>
            <a:r>
              <a:rPr sz="3200" spc="10" dirty="0">
                <a:latin typeface="Carlito"/>
                <a:cs typeface="Carlito"/>
              </a:rPr>
              <a:t>the  </a:t>
            </a:r>
            <a:r>
              <a:rPr sz="3200" spc="-5" dirty="0">
                <a:latin typeface="Carlito"/>
                <a:cs typeface="Carlito"/>
              </a:rPr>
              <a:t>voltage </a:t>
            </a:r>
            <a:r>
              <a:rPr sz="3200" spc="-10" dirty="0">
                <a:latin typeface="Carlito"/>
                <a:cs typeface="Carlito"/>
              </a:rPr>
              <a:t>gain </a:t>
            </a:r>
            <a:r>
              <a:rPr sz="3200" spc="20" dirty="0">
                <a:latin typeface="Carlito"/>
                <a:cs typeface="Carlito"/>
              </a:rPr>
              <a:t>of </a:t>
            </a:r>
            <a:r>
              <a:rPr sz="3200" spc="5" dirty="0">
                <a:latin typeface="Carlito"/>
                <a:cs typeface="Carlito"/>
              </a:rPr>
              <a:t>each</a:t>
            </a:r>
            <a:r>
              <a:rPr sz="3200" spc="-190" dirty="0">
                <a:latin typeface="Carlito"/>
                <a:cs typeface="Carlito"/>
              </a:rPr>
              <a:t> </a:t>
            </a:r>
            <a:r>
              <a:rPr sz="3200" spc="-15" dirty="0">
                <a:latin typeface="Carlito"/>
                <a:cs typeface="Carlito"/>
              </a:rPr>
              <a:t>stage.</a:t>
            </a:r>
            <a:endParaRPr sz="3200">
              <a:latin typeface="Carlito"/>
              <a:cs typeface="Carlito"/>
            </a:endParaRPr>
          </a:p>
          <a:p>
            <a:pPr marL="12700">
              <a:lnSpc>
                <a:spcPct val="100000"/>
              </a:lnSpc>
              <a:spcBef>
                <a:spcPts val="690"/>
              </a:spcBef>
            </a:pPr>
            <a:r>
              <a:rPr sz="3200" spc="15" dirty="0">
                <a:latin typeface="Carlito"/>
                <a:cs typeface="Carlito"/>
              </a:rPr>
              <a:t>A </a:t>
            </a:r>
            <a:r>
              <a:rPr sz="3200" spc="10" dirty="0">
                <a:latin typeface="Carlito"/>
                <a:cs typeface="Carlito"/>
              </a:rPr>
              <a:t>= </a:t>
            </a:r>
            <a:r>
              <a:rPr sz="3200" spc="5" dirty="0">
                <a:latin typeface="Carlito"/>
                <a:cs typeface="Carlito"/>
              </a:rPr>
              <a:t>A</a:t>
            </a:r>
            <a:r>
              <a:rPr sz="2400" spc="5" dirty="0">
                <a:latin typeface="Carlito"/>
                <a:cs typeface="Carlito"/>
              </a:rPr>
              <a:t>1×</a:t>
            </a:r>
            <a:r>
              <a:rPr sz="3200" spc="5" dirty="0">
                <a:latin typeface="Carlito"/>
                <a:cs typeface="Carlito"/>
              </a:rPr>
              <a:t>A</a:t>
            </a:r>
            <a:r>
              <a:rPr sz="2400" spc="5" dirty="0">
                <a:latin typeface="Carlito"/>
                <a:cs typeface="Carlito"/>
              </a:rPr>
              <a:t>2 </a:t>
            </a:r>
            <a:r>
              <a:rPr sz="2400" spc="-450" dirty="0">
                <a:latin typeface="Carlito"/>
                <a:cs typeface="Carlito"/>
              </a:rPr>
              <a:t>×</a:t>
            </a:r>
            <a:r>
              <a:rPr sz="2400" spc="-450" dirty="0">
                <a:latin typeface="Arial"/>
                <a:cs typeface="Arial"/>
              </a:rPr>
              <a:t>………</a:t>
            </a:r>
            <a:r>
              <a:rPr sz="2400" spc="-450" dirty="0">
                <a:latin typeface="Carlito"/>
                <a:cs typeface="Carlito"/>
              </a:rPr>
              <a:t>×</a:t>
            </a:r>
            <a:r>
              <a:rPr sz="2400" spc="-370" dirty="0">
                <a:latin typeface="Carlito"/>
                <a:cs typeface="Carlito"/>
              </a:rPr>
              <a:t> </a:t>
            </a:r>
            <a:r>
              <a:rPr sz="3200" spc="25" dirty="0">
                <a:latin typeface="Carlito"/>
                <a:cs typeface="Carlito"/>
              </a:rPr>
              <a:t>An.</a:t>
            </a:r>
            <a:endParaRPr sz="3200">
              <a:latin typeface="Carlito"/>
              <a:cs typeface="Carlito"/>
            </a:endParaRPr>
          </a:p>
        </p:txBody>
      </p:sp>
      <p:sp>
        <p:nvSpPr>
          <p:cNvPr id="4" name="object 4"/>
          <p:cNvSpPr/>
          <p:nvPr/>
        </p:nvSpPr>
        <p:spPr>
          <a:xfrm>
            <a:off x="552199" y="3707709"/>
            <a:ext cx="7977646" cy="24450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7619999" cy="647613"/>
          </a:xfrm>
          <a:prstGeom prst="rect">
            <a:avLst/>
          </a:prstGeom>
        </p:spPr>
        <p:txBody>
          <a:bodyPr vert="horz" wrap="square" lIns="0" tIns="16510" rIns="0" bIns="0" rtlCol="0">
            <a:spAutoFit/>
          </a:bodyPr>
          <a:lstStyle/>
          <a:p>
            <a:pPr marL="12700">
              <a:lnSpc>
                <a:spcPct val="100000"/>
              </a:lnSpc>
              <a:spcBef>
                <a:spcPts val="130"/>
              </a:spcBef>
            </a:pPr>
            <a:r>
              <a:rPr b="1" spc="-40" dirty="0">
                <a:latin typeface="Carlito"/>
                <a:cs typeface="Carlito"/>
              </a:rPr>
              <a:t>Voltage</a:t>
            </a:r>
            <a:r>
              <a:rPr b="1" spc="130" dirty="0">
                <a:latin typeface="Carlito"/>
                <a:cs typeface="Carlito"/>
              </a:rPr>
              <a:t> </a:t>
            </a:r>
            <a:r>
              <a:rPr b="1" spc="5" dirty="0">
                <a:latin typeface="Carlito"/>
                <a:cs typeface="Carlito"/>
              </a:rPr>
              <a:t>Amplifier</a:t>
            </a:r>
          </a:p>
        </p:txBody>
      </p:sp>
      <p:sp>
        <p:nvSpPr>
          <p:cNvPr id="3" name="object 3"/>
          <p:cNvSpPr txBox="1"/>
          <p:nvPr/>
        </p:nvSpPr>
        <p:spPr>
          <a:xfrm>
            <a:off x="152400" y="990600"/>
            <a:ext cx="8763000" cy="5755678"/>
          </a:xfrm>
          <a:prstGeom prst="rect">
            <a:avLst/>
          </a:prstGeom>
        </p:spPr>
        <p:txBody>
          <a:bodyPr vert="horz" wrap="square" lIns="0" tIns="16510" rIns="0" bIns="0" rtlCol="0">
            <a:spAutoFit/>
          </a:bodyPr>
          <a:lstStyle/>
          <a:p>
            <a:pPr marL="454025">
              <a:lnSpc>
                <a:spcPct val="100000"/>
              </a:lnSpc>
              <a:spcBef>
                <a:spcPts val="130"/>
              </a:spcBef>
            </a:pPr>
            <a:r>
              <a:rPr lang="en-US" sz="2400" dirty="0" smtClean="0">
                <a:latin typeface="Carlito"/>
                <a:cs typeface="Carlito"/>
              </a:rPr>
              <a:t>	</a:t>
            </a:r>
            <a:r>
              <a:rPr sz="2400" smtClean="0">
                <a:latin typeface="Carlito"/>
                <a:cs typeface="Carlito"/>
              </a:rPr>
              <a:t>The </a:t>
            </a:r>
            <a:r>
              <a:rPr sz="2400" spc="5" dirty="0">
                <a:latin typeface="Carlito"/>
                <a:cs typeface="Carlito"/>
              </a:rPr>
              <a:t>voltage </a:t>
            </a:r>
            <a:r>
              <a:rPr sz="2400" spc="-15" dirty="0">
                <a:latin typeface="Carlito"/>
                <a:cs typeface="Carlito"/>
              </a:rPr>
              <a:t>gain </a:t>
            </a:r>
            <a:r>
              <a:rPr sz="2400" spc="-5" dirty="0">
                <a:latin typeface="Carlito"/>
                <a:cs typeface="Carlito"/>
              </a:rPr>
              <a:t>of </a:t>
            </a:r>
            <a:r>
              <a:rPr sz="2400" spc="20" dirty="0">
                <a:latin typeface="Carlito"/>
                <a:cs typeface="Carlito"/>
              </a:rPr>
              <a:t>an </a:t>
            </a:r>
            <a:r>
              <a:rPr sz="2400" spc="5" dirty="0">
                <a:latin typeface="Carlito"/>
                <a:cs typeface="Carlito"/>
              </a:rPr>
              <a:t>amplifier is </a:t>
            </a:r>
            <a:r>
              <a:rPr sz="2400" spc="-5">
                <a:latin typeface="Carlito"/>
                <a:cs typeface="Carlito"/>
              </a:rPr>
              <a:t>given</a:t>
            </a:r>
            <a:r>
              <a:rPr sz="2400" spc="-350">
                <a:latin typeface="Carlito"/>
                <a:cs typeface="Carlito"/>
              </a:rPr>
              <a:t> </a:t>
            </a:r>
            <a:r>
              <a:rPr sz="2400" spc="-25" smtClean="0">
                <a:latin typeface="Carlito"/>
                <a:cs typeface="Carlito"/>
              </a:rPr>
              <a:t>by</a:t>
            </a:r>
            <a:r>
              <a:rPr lang="en-US" sz="2400" spc="-25" dirty="0" smtClean="0">
                <a:latin typeface="Carlito"/>
                <a:cs typeface="Carlito"/>
              </a:rPr>
              <a:t> :</a:t>
            </a:r>
          </a:p>
          <a:p>
            <a:pPr marL="454025">
              <a:lnSpc>
                <a:spcPct val="100000"/>
              </a:lnSpc>
              <a:spcBef>
                <a:spcPts val="130"/>
              </a:spcBef>
            </a:pPr>
            <a:r>
              <a:rPr lang="en-US" sz="2400" spc="-25" dirty="0" smtClean="0">
                <a:latin typeface="Carlito"/>
                <a:cs typeface="Arial"/>
              </a:rPr>
              <a:t>				</a:t>
            </a:r>
            <a:r>
              <a:rPr sz="2400" spc="-60" smtClean="0">
                <a:latin typeface="Arial"/>
                <a:cs typeface="Arial"/>
              </a:rPr>
              <a:t>Av=β(</a:t>
            </a:r>
            <a:r>
              <a:rPr sz="2400" spc="-60" smtClean="0">
                <a:latin typeface="Carlito"/>
                <a:cs typeface="Carlito"/>
              </a:rPr>
              <a:t>Rc/Rin</a:t>
            </a:r>
            <a:r>
              <a:rPr sz="2400" spc="-60" dirty="0">
                <a:latin typeface="Carlito"/>
                <a:cs typeface="Carlito"/>
              </a:rPr>
              <a:t>)</a:t>
            </a:r>
            <a:endParaRPr sz="2400">
              <a:latin typeface="Carlito"/>
              <a:cs typeface="Carlito"/>
            </a:endParaRPr>
          </a:p>
          <a:p>
            <a:pPr>
              <a:lnSpc>
                <a:spcPct val="100000"/>
              </a:lnSpc>
              <a:spcBef>
                <a:spcPts val="60"/>
              </a:spcBef>
            </a:pPr>
            <a:endParaRPr sz="2400">
              <a:latin typeface="Carlito"/>
              <a:cs typeface="Carlito"/>
            </a:endParaRPr>
          </a:p>
          <a:p>
            <a:pPr marL="406400" indent="-343535" algn="just">
              <a:lnSpc>
                <a:spcPct val="100000"/>
              </a:lnSpc>
              <a:tabLst>
                <a:tab pos="407034" algn="l"/>
              </a:tabLst>
            </a:pPr>
            <a:r>
              <a:rPr sz="2400" smtClean="0">
                <a:latin typeface="Carlito"/>
                <a:cs typeface="Carlito"/>
              </a:rPr>
              <a:t>The</a:t>
            </a:r>
            <a:r>
              <a:rPr sz="2400" spc="-20" smtClean="0">
                <a:latin typeface="Carlito"/>
                <a:cs typeface="Carlito"/>
              </a:rPr>
              <a:t> </a:t>
            </a:r>
            <a:r>
              <a:rPr sz="2400" dirty="0">
                <a:latin typeface="Carlito"/>
                <a:cs typeface="Carlito"/>
              </a:rPr>
              <a:t>characteristics</a:t>
            </a:r>
            <a:r>
              <a:rPr sz="2400" spc="-155" dirty="0">
                <a:latin typeface="Carlito"/>
                <a:cs typeface="Carlito"/>
              </a:rPr>
              <a:t> </a:t>
            </a:r>
            <a:r>
              <a:rPr sz="2400" spc="-5" dirty="0">
                <a:latin typeface="Carlito"/>
                <a:cs typeface="Carlito"/>
              </a:rPr>
              <a:t>of</a:t>
            </a:r>
            <a:r>
              <a:rPr sz="2400" spc="-40" dirty="0">
                <a:latin typeface="Carlito"/>
                <a:cs typeface="Carlito"/>
              </a:rPr>
              <a:t> </a:t>
            </a:r>
            <a:r>
              <a:rPr sz="2400" spc="10" dirty="0">
                <a:latin typeface="Carlito"/>
                <a:cs typeface="Carlito"/>
              </a:rPr>
              <a:t>a</a:t>
            </a:r>
            <a:r>
              <a:rPr sz="2400" spc="25" dirty="0">
                <a:latin typeface="Carlito"/>
                <a:cs typeface="Carlito"/>
              </a:rPr>
              <a:t> </a:t>
            </a:r>
            <a:r>
              <a:rPr sz="2400" spc="5" dirty="0">
                <a:latin typeface="Carlito"/>
                <a:cs typeface="Carlito"/>
              </a:rPr>
              <a:t>voltage</a:t>
            </a:r>
            <a:r>
              <a:rPr sz="2400" spc="-165" dirty="0">
                <a:latin typeface="Carlito"/>
                <a:cs typeface="Carlito"/>
              </a:rPr>
              <a:t> </a:t>
            </a:r>
            <a:r>
              <a:rPr sz="2400" spc="5" dirty="0">
                <a:latin typeface="Carlito"/>
                <a:cs typeface="Carlito"/>
              </a:rPr>
              <a:t>amplifier</a:t>
            </a:r>
            <a:r>
              <a:rPr sz="2400" spc="10" dirty="0">
                <a:latin typeface="Carlito"/>
                <a:cs typeface="Carlito"/>
              </a:rPr>
              <a:t> </a:t>
            </a:r>
            <a:r>
              <a:rPr sz="2400" spc="5" dirty="0">
                <a:latin typeface="Carlito"/>
                <a:cs typeface="Carlito"/>
              </a:rPr>
              <a:t>are</a:t>
            </a:r>
            <a:r>
              <a:rPr sz="2400" spc="-95" dirty="0">
                <a:latin typeface="Carlito"/>
                <a:cs typeface="Carlito"/>
              </a:rPr>
              <a:t> </a:t>
            </a:r>
            <a:r>
              <a:rPr sz="2400" spc="20">
                <a:latin typeface="Carlito"/>
                <a:cs typeface="Carlito"/>
              </a:rPr>
              <a:t>as</a:t>
            </a:r>
            <a:r>
              <a:rPr sz="2400" spc="-35">
                <a:latin typeface="Carlito"/>
                <a:cs typeface="Carlito"/>
              </a:rPr>
              <a:t> </a:t>
            </a:r>
            <a:r>
              <a:rPr sz="2400" spc="-10" smtClean="0">
                <a:latin typeface="Carlito"/>
                <a:cs typeface="Carlito"/>
              </a:rPr>
              <a:t>follows</a:t>
            </a:r>
            <a:r>
              <a:rPr lang="en-US" sz="2400" spc="-40" dirty="0" smtClean="0">
                <a:latin typeface="Carlito"/>
                <a:cs typeface="Carlito"/>
              </a:rPr>
              <a:t>:</a:t>
            </a:r>
          </a:p>
          <a:p>
            <a:pPr marL="406400" indent="-343535" algn="just">
              <a:lnSpc>
                <a:spcPct val="100000"/>
              </a:lnSpc>
              <a:buFont typeface="Arial"/>
              <a:buChar char="•"/>
              <a:tabLst>
                <a:tab pos="407034" algn="l"/>
              </a:tabLst>
            </a:pPr>
            <a:endParaRPr sz="2400">
              <a:latin typeface="Arial"/>
              <a:cs typeface="Arial"/>
            </a:endParaRPr>
          </a:p>
          <a:p>
            <a:pPr marL="406400" marR="81915" indent="-343535" algn="just">
              <a:lnSpc>
                <a:spcPct val="79500"/>
              </a:lnSpc>
              <a:spcBef>
                <a:spcPts val="675"/>
              </a:spcBef>
              <a:buFont typeface="Arial"/>
              <a:buChar char="•"/>
              <a:tabLst>
                <a:tab pos="407034" algn="l"/>
              </a:tabLst>
            </a:pPr>
            <a:r>
              <a:rPr sz="2400" dirty="0">
                <a:latin typeface="Carlito"/>
                <a:cs typeface="Carlito"/>
              </a:rPr>
              <a:t>The </a:t>
            </a:r>
            <a:r>
              <a:rPr sz="2400" spc="10" dirty="0">
                <a:latin typeface="Carlito"/>
                <a:cs typeface="Carlito"/>
              </a:rPr>
              <a:t>base </a:t>
            </a:r>
            <a:r>
              <a:rPr sz="2400" spc="-5" dirty="0">
                <a:latin typeface="Carlito"/>
                <a:cs typeface="Carlito"/>
              </a:rPr>
              <a:t>of </a:t>
            </a:r>
            <a:r>
              <a:rPr sz="2400" spc="5" dirty="0">
                <a:latin typeface="Carlito"/>
                <a:cs typeface="Carlito"/>
              </a:rPr>
              <a:t>the </a:t>
            </a:r>
            <a:r>
              <a:rPr sz="2400" spc="-15" dirty="0">
                <a:latin typeface="Carlito"/>
                <a:cs typeface="Carlito"/>
              </a:rPr>
              <a:t>transistor </a:t>
            </a:r>
            <a:r>
              <a:rPr sz="2400" spc="-5" dirty="0">
                <a:latin typeface="Carlito"/>
                <a:cs typeface="Carlito"/>
              </a:rPr>
              <a:t>should </a:t>
            </a:r>
            <a:r>
              <a:rPr sz="2400" dirty="0">
                <a:latin typeface="Carlito"/>
                <a:cs typeface="Carlito"/>
              </a:rPr>
              <a:t>be </a:t>
            </a:r>
            <a:r>
              <a:rPr sz="2400" spc="5" dirty="0">
                <a:latin typeface="Carlito"/>
                <a:cs typeface="Carlito"/>
              </a:rPr>
              <a:t>thin and </a:t>
            </a:r>
            <a:r>
              <a:rPr sz="2400" spc="-5" dirty="0">
                <a:latin typeface="Carlito"/>
                <a:cs typeface="Carlito"/>
              </a:rPr>
              <a:t>hence </a:t>
            </a:r>
            <a:r>
              <a:rPr sz="2400" spc="5" dirty="0">
                <a:latin typeface="Carlito"/>
                <a:cs typeface="Carlito"/>
              </a:rPr>
              <a:t>the  </a:t>
            </a:r>
            <a:r>
              <a:rPr sz="2400" spc="-10" dirty="0">
                <a:latin typeface="Carlito"/>
                <a:cs typeface="Carlito"/>
              </a:rPr>
              <a:t>value of </a:t>
            </a:r>
            <a:r>
              <a:rPr sz="2400" spc="-100" dirty="0">
                <a:latin typeface="Arial"/>
                <a:cs typeface="Arial"/>
              </a:rPr>
              <a:t>β </a:t>
            </a:r>
            <a:r>
              <a:rPr sz="2400" dirty="0">
                <a:latin typeface="Carlito"/>
                <a:cs typeface="Carlito"/>
              </a:rPr>
              <a:t>should </a:t>
            </a:r>
            <a:r>
              <a:rPr sz="2400" spc="-5" dirty="0">
                <a:latin typeface="Carlito"/>
                <a:cs typeface="Carlito"/>
              </a:rPr>
              <a:t>be greater </a:t>
            </a:r>
            <a:r>
              <a:rPr sz="2400" spc="10" dirty="0">
                <a:latin typeface="Carlito"/>
                <a:cs typeface="Carlito"/>
              </a:rPr>
              <a:t>than</a:t>
            </a:r>
            <a:r>
              <a:rPr sz="2400" spc="-155" dirty="0">
                <a:latin typeface="Carlito"/>
                <a:cs typeface="Carlito"/>
              </a:rPr>
              <a:t> </a:t>
            </a:r>
            <a:r>
              <a:rPr sz="2400" spc="20">
                <a:latin typeface="Carlito"/>
                <a:cs typeface="Carlito"/>
              </a:rPr>
              <a:t>100</a:t>
            </a:r>
            <a:r>
              <a:rPr sz="2400" spc="20" smtClean="0">
                <a:latin typeface="Carlito"/>
                <a:cs typeface="Carlito"/>
              </a:rPr>
              <a:t>.</a:t>
            </a:r>
            <a:endParaRPr lang="en-US" sz="2400" spc="20" dirty="0" smtClean="0">
              <a:latin typeface="Carlito"/>
              <a:cs typeface="Carlito"/>
            </a:endParaRPr>
          </a:p>
          <a:p>
            <a:pPr marL="406400" marR="81915" indent="-343535" algn="just">
              <a:lnSpc>
                <a:spcPct val="79500"/>
              </a:lnSpc>
              <a:spcBef>
                <a:spcPts val="675"/>
              </a:spcBef>
              <a:buFont typeface="Arial"/>
              <a:buChar char="•"/>
              <a:tabLst>
                <a:tab pos="407034" algn="l"/>
              </a:tabLst>
            </a:pPr>
            <a:endParaRPr sz="2400">
              <a:latin typeface="Carlito"/>
              <a:cs typeface="Carlito"/>
            </a:endParaRPr>
          </a:p>
          <a:p>
            <a:pPr marL="406400" marR="74930" indent="-343535" algn="just">
              <a:lnSpc>
                <a:spcPct val="79500"/>
              </a:lnSpc>
              <a:spcBef>
                <a:spcPts val="670"/>
              </a:spcBef>
              <a:buFont typeface="Arial"/>
              <a:buChar char="•"/>
              <a:tabLst>
                <a:tab pos="407034" algn="l"/>
              </a:tabLst>
            </a:pPr>
            <a:r>
              <a:rPr sz="2400" dirty="0">
                <a:latin typeface="Carlito"/>
                <a:cs typeface="Carlito"/>
              </a:rPr>
              <a:t>The </a:t>
            </a:r>
            <a:r>
              <a:rPr sz="2400" spc="-5" dirty="0">
                <a:latin typeface="Carlito"/>
                <a:cs typeface="Carlito"/>
              </a:rPr>
              <a:t>resistance of </a:t>
            </a:r>
            <a:r>
              <a:rPr sz="2400" spc="5" dirty="0">
                <a:latin typeface="Carlito"/>
                <a:cs typeface="Carlito"/>
              </a:rPr>
              <a:t>the </a:t>
            </a:r>
            <a:r>
              <a:rPr sz="2400" spc="-10" dirty="0">
                <a:latin typeface="Carlito"/>
                <a:cs typeface="Carlito"/>
              </a:rPr>
              <a:t>input </a:t>
            </a:r>
            <a:r>
              <a:rPr sz="2400" spc="-15" dirty="0">
                <a:latin typeface="Carlito"/>
                <a:cs typeface="Carlito"/>
              </a:rPr>
              <a:t>resistor </a:t>
            </a:r>
            <a:r>
              <a:rPr sz="2400" dirty="0">
                <a:latin typeface="Carlito"/>
                <a:cs typeface="Carlito"/>
              </a:rPr>
              <a:t>R</a:t>
            </a:r>
            <a:r>
              <a:rPr sz="2400" baseline="-19607" dirty="0">
                <a:latin typeface="Carlito"/>
                <a:cs typeface="Carlito"/>
              </a:rPr>
              <a:t>in </a:t>
            </a:r>
            <a:r>
              <a:rPr sz="2400" dirty="0">
                <a:latin typeface="Carlito"/>
                <a:cs typeface="Carlito"/>
              </a:rPr>
              <a:t>should </a:t>
            </a:r>
            <a:r>
              <a:rPr sz="2400" spc="-5" dirty="0">
                <a:latin typeface="Carlito"/>
                <a:cs typeface="Carlito"/>
              </a:rPr>
              <a:t>be </a:t>
            </a:r>
            <a:r>
              <a:rPr sz="2400" dirty="0">
                <a:latin typeface="Carlito"/>
                <a:cs typeface="Carlito"/>
              </a:rPr>
              <a:t>low  </a:t>
            </a:r>
            <a:r>
              <a:rPr sz="2400" spc="-5" dirty="0">
                <a:latin typeface="Carlito"/>
                <a:cs typeface="Carlito"/>
              </a:rPr>
              <a:t>when </a:t>
            </a:r>
            <a:r>
              <a:rPr sz="2400" dirty="0">
                <a:latin typeface="Carlito"/>
                <a:cs typeface="Carlito"/>
              </a:rPr>
              <a:t>compared </a:t>
            </a:r>
            <a:r>
              <a:rPr sz="2400" spc="20" dirty="0">
                <a:latin typeface="Carlito"/>
                <a:cs typeface="Carlito"/>
              </a:rPr>
              <a:t>to </a:t>
            </a:r>
            <a:r>
              <a:rPr sz="2400" dirty="0">
                <a:latin typeface="Carlito"/>
                <a:cs typeface="Carlito"/>
              </a:rPr>
              <a:t>collector </a:t>
            </a:r>
            <a:r>
              <a:rPr sz="2400" spc="5" dirty="0">
                <a:latin typeface="Carlito"/>
                <a:cs typeface="Carlito"/>
              </a:rPr>
              <a:t>load</a:t>
            </a:r>
            <a:r>
              <a:rPr sz="2400" spc="-245" dirty="0">
                <a:latin typeface="Carlito"/>
                <a:cs typeface="Carlito"/>
              </a:rPr>
              <a:t> </a:t>
            </a:r>
            <a:r>
              <a:rPr sz="2400" dirty="0">
                <a:latin typeface="Carlito"/>
                <a:cs typeface="Carlito"/>
              </a:rPr>
              <a:t>R</a:t>
            </a:r>
            <a:r>
              <a:rPr sz="2400" baseline="-19607" dirty="0">
                <a:latin typeface="Carlito"/>
                <a:cs typeface="Carlito"/>
              </a:rPr>
              <a:t>C</a:t>
            </a:r>
            <a:r>
              <a:rPr sz="2400" dirty="0">
                <a:latin typeface="Carlito"/>
                <a:cs typeface="Carlito"/>
              </a:rPr>
              <a:t>.</a:t>
            </a:r>
            <a:endParaRPr sz="2400">
              <a:latin typeface="Carlito"/>
              <a:cs typeface="Carlito"/>
            </a:endParaRPr>
          </a:p>
          <a:p>
            <a:pPr marL="406400" marR="68580" indent="-343535" algn="just">
              <a:lnSpc>
                <a:spcPct val="80700"/>
              </a:lnSpc>
              <a:spcBef>
                <a:spcPts val="560"/>
              </a:spcBef>
              <a:buFont typeface="Arial"/>
              <a:buChar char="•"/>
              <a:tabLst>
                <a:tab pos="407034" algn="l"/>
              </a:tabLst>
            </a:pPr>
            <a:endParaRPr lang="en-US" sz="2400" dirty="0" smtClean="0">
              <a:latin typeface="Carlito"/>
              <a:cs typeface="Carlito"/>
            </a:endParaRPr>
          </a:p>
          <a:p>
            <a:pPr marL="406400" marR="68580" indent="-343535" algn="just">
              <a:lnSpc>
                <a:spcPct val="80700"/>
              </a:lnSpc>
              <a:spcBef>
                <a:spcPts val="560"/>
              </a:spcBef>
              <a:buFont typeface="Arial"/>
              <a:buChar char="•"/>
              <a:tabLst>
                <a:tab pos="407034" algn="l"/>
              </a:tabLst>
            </a:pPr>
            <a:r>
              <a:rPr sz="2400" smtClean="0">
                <a:latin typeface="Carlito"/>
                <a:cs typeface="Carlito"/>
              </a:rPr>
              <a:t>The </a:t>
            </a:r>
            <a:r>
              <a:rPr sz="2400" dirty="0">
                <a:latin typeface="Carlito"/>
                <a:cs typeface="Carlito"/>
              </a:rPr>
              <a:t>collector </a:t>
            </a:r>
            <a:r>
              <a:rPr sz="2400" spc="5" dirty="0">
                <a:latin typeface="Carlito"/>
                <a:cs typeface="Carlito"/>
              </a:rPr>
              <a:t>load </a:t>
            </a:r>
            <a:r>
              <a:rPr sz="2400" spc="10" dirty="0">
                <a:latin typeface="Carlito"/>
                <a:cs typeface="Carlito"/>
              </a:rPr>
              <a:t>R</a:t>
            </a:r>
            <a:r>
              <a:rPr sz="2400" spc="15" baseline="-19607" dirty="0">
                <a:latin typeface="Carlito"/>
                <a:cs typeface="Carlito"/>
              </a:rPr>
              <a:t>C </a:t>
            </a:r>
            <a:r>
              <a:rPr sz="2400" dirty="0">
                <a:latin typeface="Carlito"/>
                <a:cs typeface="Carlito"/>
              </a:rPr>
              <a:t>should </a:t>
            </a:r>
            <a:r>
              <a:rPr sz="2400" spc="-5" dirty="0">
                <a:latin typeface="Carlito"/>
                <a:cs typeface="Carlito"/>
              </a:rPr>
              <a:t>be </a:t>
            </a:r>
            <a:r>
              <a:rPr sz="2400" spc="-10" dirty="0">
                <a:latin typeface="Carlito"/>
                <a:cs typeface="Carlito"/>
              </a:rPr>
              <a:t>relatively high. </a:t>
            </a:r>
            <a:r>
              <a:rPr sz="2400" spc="-105" dirty="0">
                <a:latin typeface="Carlito"/>
                <a:cs typeface="Carlito"/>
              </a:rPr>
              <a:t>To </a:t>
            </a:r>
            <a:r>
              <a:rPr sz="2400" spc="-5" dirty="0">
                <a:latin typeface="Carlito"/>
                <a:cs typeface="Carlito"/>
              </a:rPr>
              <a:t>permit  </a:t>
            </a:r>
            <a:r>
              <a:rPr sz="2400" spc="-10" dirty="0">
                <a:latin typeface="Carlito"/>
                <a:cs typeface="Carlito"/>
              </a:rPr>
              <a:t>high </a:t>
            </a:r>
            <a:r>
              <a:rPr sz="2400" dirty="0">
                <a:latin typeface="Carlito"/>
                <a:cs typeface="Carlito"/>
              </a:rPr>
              <a:t>collector </a:t>
            </a:r>
            <a:r>
              <a:rPr sz="2400" spc="-5" dirty="0">
                <a:latin typeface="Carlito"/>
                <a:cs typeface="Carlito"/>
              </a:rPr>
              <a:t>load, </a:t>
            </a:r>
            <a:r>
              <a:rPr sz="2400" spc="5" dirty="0">
                <a:latin typeface="Carlito"/>
                <a:cs typeface="Carlito"/>
              </a:rPr>
              <a:t>the voltage </a:t>
            </a:r>
            <a:r>
              <a:rPr sz="2400" spc="-5" dirty="0">
                <a:latin typeface="Carlito"/>
                <a:cs typeface="Carlito"/>
              </a:rPr>
              <a:t>amplifiers </a:t>
            </a:r>
            <a:r>
              <a:rPr sz="2400" spc="-15" dirty="0">
                <a:latin typeface="Carlito"/>
                <a:cs typeface="Carlito"/>
              </a:rPr>
              <a:t>are </a:t>
            </a:r>
            <a:r>
              <a:rPr sz="2400" spc="-10" dirty="0">
                <a:latin typeface="Carlito"/>
                <a:cs typeface="Carlito"/>
              </a:rPr>
              <a:t>always  </a:t>
            </a:r>
            <a:r>
              <a:rPr sz="2400" spc="-15" dirty="0">
                <a:latin typeface="Carlito"/>
                <a:cs typeface="Carlito"/>
              </a:rPr>
              <a:t>operated </a:t>
            </a:r>
            <a:r>
              <a:rPr sz="2400" spc="15" dirty="0">
                <a:latin typeface="Carlito"/>
                <a:cs typeface="Carlito"/>
              </a:rPr>
              <a:t>at </a:t>
            </a:r>
            <a:r>
              <a:rPr sz="2400" dirty="0">
                <a:latin typeface="Carlito"/>
                <a:cs typeface="Carlito"/>
              </a:rPr>
              <a:t>low collector</a:t>
            </a:r>
            <a:r>
              <a:rPr sz="2400" spc="-125" dirty="0">
                <a:latin typeface="Carlito"/>
                <a:cs typeface="Carlito"/>
              </a:rPr>
              <a:t> </a:t>
            </a:r>
            <a:r>
              <a:rPr sz="2400" spc="-5" dirty="0">
                <a:latin typeface="Carlito"/>
                <a:cs typeface="Carlito"/>
              </a:rPr>
              <a:t>current.</a:t>
            </a:r>
            <a:endParaRPr sz="2400">
              <a:latin typeface="Carlito"/>
              <a:cs typeface="Carlito"/>
            </a:endParaRPr>
          </a:p>
          <a:p>
            <a:pPr marL="406400" indent="-343535" algn="just">
              <a:lnSpc>
                <a:spcPct val="100000"/>
              </a:lnSpc>
              <a:spcBef>
                <a:spcPts val="35"/>
              </a:spcBef>
              <a:buFont typeface="Arial"/>
              <a:buChar char="•"/>
              <a:tabLst>
                <a:tab pos="407034" algn="l"/>
              </a:tabLst>
            </a:pPr>
            <a:endParaRPr lang="en-US" sz="2400" dirty="0" smtClean="0">
              <a:latin typeface="Carlito"/>
              <a:cs typeface="Carlito"/>
            </a:endParaRPr>
          </a:p>
          <a:p>
            <a:pPr marL="406400" indent="-343535" algn="just">
              <a:lnSpc>
                <a:spcPct val="100000"/>
              </a:lnSpc>
              <a:spcBef>
                <a:spcPts val="35"/>
              </a:spcBef>
              <a:buFont typeface="Arial"/>
              <a:buChar char="•"/>
              <a:tabLst>
                <a:tab pos="407034" algn="l"/>
              </a:tabLst>
            </a:pPr>
            <a:r>
              <a:rPr sz="2400" smtClean="0">
                <a:latin typeface="Carlito"/>
                <a:cs typeface="Carlito"/>
              </a:rPr>
              <a:t>The </a:t>
            </a:r>
            <a:r>
              <a:rPr sz="2400" dirty="0">
                <a:latin typeface="Carlito"/>
                <a:cs typeface="Carlito"/>
              </a:rPr>
              <a:t>voltage </a:t>
            </a:r>
            <a:r>
              <a:rPr sz="2400" spc="-5" dirty="0">
                <a:latin typeface="Carlito"/>
                <a:cs typeface="Carlito"/>
              </a:rPr>
              <a:t>amplifiers </a:t>
            </a:r>
            <a:r>
              <a:rPr sz="2400" spc="10" dirty="0">
                <a:latin typeface="Carlito"/>
                <a:cs typeface="Carlito"/>
              </a:rPr>
              <a:t>are </a:t>
            </a:r>
            <a:r>
              <a:rPr sz="2400" dirty="0">
                <a:latin typeface="Carlito"/>
                <a:cs typeface="Carlito"/>
              </a:rPr>
              <a:t>used </a:t>
            </a:r>
            <a:r>
              <a:rPr sz="2400" spc="-25" dirty="0">
                <a:latin typeface="Carlito"/>
                <a:cs typeface="Carlito"/>
              </a:rPr>
              <a:t>for </a:t>
            </a:r>
            <a:r>
              <a:rPr sz="2400" spc="15" dirty="0">
                <a:latin typeface="Carlito"/>
                <a:cs typeface="Carlito"/>
              </a:rPr>
              <a:t>small </a:t>
            </a:r>
            <a:r>
              <a:rPr sz="2400" dirty="0">
                <a:latin typeface="Carlito"/>
                <a:cs typeface="Carlito"/>
              </a:rPr>
              <a:t>signal</a:t>
            </a:r>
            <a:r>
              <a:rPr sz="2400" spc="-365" dirty="0">
                <a:latin typeface="Carlito"/>
                <a:cs typeface="Carlito"/>
              </a:rPr>
              <a:t> </a:t>
            </a:r>
            <a:r>
              <a:rPr sz="2400" spc="5" dirty="0">
                <a:latin typeface="Carlito"/>
                <a:cs typeface="Carlito"/>
              </a:rPr>
              <a:t>voltages</a:t>
            </a:r>
            <a:r>
              <a:rPr sz="2600" spc="5" dirty="0">
                <a:latin typeface="Carlito"/>
                <a:cs typeface="Carlito"/>
              </a:rPr>
              <a:t>.</a:t>
            </a:r>
            <a:endParaRPr sz="26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239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20" dirty="0">
                <a:latin typeface="Carlito"/>
                <a:cs typeface="Carlito"/>
              </a:rPr>
              <a:t> </a:t>
            </a:r>
            <a:r>
              <a:rPr b="1" spc="-45" dirty="0">
                <a:latin typeface="Carlito"/>
                <a:cs typeface="Carlito"/>
              </a:rPr>
              <a:t>Transistor</a:t>
            </a:r>
          </a:p>
        </p:txBody>
      </p:sp>
      <p:sp>
        <p:nvSpPr>
          <p:cNvPr id="3" name="object 3"/>
          <p:cNvSpPr txBox="1"/>
          <p:nvPr/>
        </p:nvSpPr>
        <p:spPr>
          <a:xfrm>
            <a:off x="533400" y="914400"/>
            <a:ext cx="8094345" cy="4631396"/>
          </a:xfrm>
          <a:prstGeom prst="rect">
            <a:avLst/>
          </a:prstGeom>
        </p:spPr>
        <p:txBody>
          <a:bodyPr vert="horz" wrap="square" lIns="0" tIns="85725" rIns="0" bIns="0" rtlCol="0">
            <a:spAutoFit/>
          </a:bodyPr>
          <a:lstStyle/>
          <a:p>
            <a:pPr marL="355600" indent="-343535" algn="just">
              <a:lnSpc>
                <a:spcPct val="100000"/>
              </a:lnSpc>
              <a:spcBef>
                <a:spcPts val="675"/>
              </a:spcBef>
              <a:buFont typeface="Arial"/>
              <a:buChar char="•"/>
              <a:tabLst>
                <a:tab pos="356235" algn="l"/>
              </a:tabLst>
            </a:pPr>
            <a:r>
              <a:rPr sz="2400" spc="-5" dirty="0">
                <a:latin typeface="Carlito"/>
                <a:cs typeface="Carlito"/>
              </a:rPr>
              <a:t>It </a:t>
            </a:r>
            <a:r>
              <a:rPr sz="2400" spc="-15" dirty="0">
                <a:latin typeface="Carlito"/>
                <a:cs typeface="Carlito"/>
              </a:rPr>
              <a:t>is larger in </a:t>
            </a:r>
            <a:r>
              <a:rPr sz="2400" spc="-10" dirty="0">
                <a:latin typeface="Carlito"/>
                <a:cs typeface="Carlito"/>
              </a:rPr>
              <a:t>size, </a:t>
            </a:r>
            <a:r>
              <a:rPr sz="2400" spc="-15" dirty="0">
                <a:latin typeface="Carlito"/>
                <a:cs typeface="Carlito"/>
              </a:rPr>
              <a:t>in </a:t>
            </a:r>
            <a:r>
              <a:rPr sz="2400" dirty="0">
                <a:latin typeface="Carlito"/>
                <a:cs typeface="Carlito"/>
              </a:rPr>
              <a:t>order </a:t>
            </a:r>
            <a:r>
              <a:rPr sz="2400" spc="10" dirty="0">
                <a:latin typeface="Carlito"/>
                <a:cs typeface="Carlito"/>
              </a:rPr>
              <a:t>to </a:t>
            </a:r>
            <a:r>
              <a:rPr sz="2400" spc="-10" dirty="0">
                <a:latin typeface="Carlito"/>
                <a:cs typeface="Carlito"/>
              </a:rPr>
              <a:t>handle </a:t>
            </a:r>
            <a:r>
              <a:rPr sz="2400" spc="-15" dirty="0">
                <a:latin typeface="Carlito"/>
                <a:cs typeface="Carlito"/>
              </a:rPr>
              <a:t>large</a:t>
            </a:r>
            <a:r>
              <a:rPr sz="2400" spc="75" dirty="0">
                <a:latin typeface="Carlito"/>
                <a:cs typeface="Carlito"/>
              </a:rPr>
              <a:t> </a:t>
            </a:r>
            <a:r>
              <a:rPr sz="2400" spc="-5">
                <a:latin typeface="Carlito"/>
                <a:cs typeface="Carlito"/>
              </a:rPr>
              <a:t>powers</a:t>
            </a:r>
            <a:r>
              <a:rPr sz="2400" spc="-5" smtClean="0">
                <a:latin typeface="Carlito"/>
                <a:cs typeface="Carlito"/>
              </a:rPr>
              <a:t>.</a:t>
            </a:r>
            <a:endParaRPr lang="en-US" sz="2400" spc="-5" dirty="0" smtClean="0">
              <a:latin typeface="Carlito"/>
              <a:cs typeface="Carlito"/>
            </a:endParaRPr>
          </a:p>
          <a:p>
            <a:pPr marL="355600" indent="-343535" algn="just">
              <a:lnSpc>
                <a:spcPct val="100000"/>
              </a:lnSpc>
              <a:spcBef>
                <a:spcPts val="675"/>
              </a:spcBef>
              <a:buFont typeface="Arial"/>
              <a:buChar char="•"/>
              <a:tabLst>
                <a:tab pos="356235" algn="l"/>
              </a:tabLst>
            </a:pP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spc="10" dirty="0">
                <a:latin typeface="Carlito"/>
                <a:cs typeface="Carlito"/>
              </a:rPr>
              <a:t>The </a:t>
            </a:r>
            <a:r>
              <a:rPr sz="2400" spc="-5" dirty="0">
                <a:latin typeface="Carlito"/>
                <a:cs typeface="Carlito"/>
              </a:rPr>
              <a:t>collector region </a:t>
            </a:r>
            <a:r>
              <a:rPr sz="2400" dirty="0">
                <a:latin typeface="Carlito"/>
                <a:cs typeface="Carlito"/>
              </a:rPr>
              <a:t>of </a:t>
            </a:r>
            <a:r>
              <a:rPr sz="2400" spc="10" dirty="0">
                <a:latin typeface="Carlito"/>
                <a:cs typeface="Carlito"/>
              </a:rPr>
              <a:t>the </a:t>
            </a:r>
            <a:r>
              <a:rPr sz="2400" spc="-15" dirty="0">
                <a:latin typeface="Carlito"/>
                <a:cs typeface="Carlito"/>
              </a:rPr>
              <a:t>transistor is </a:t>
            </a:r>
            <a:r>
              <a:rPr sz="2400" dirty="0">
                <a:latin typeface="Carlito"/>
                <a:cs typeface="Carlito"/>
              </a:rPr>
              <a:t>made </a:t>
            </a:r>
            <a:r>
              <a:rPr sz="2400" spc="-15" dirty="0">
                <a:latin typeface="Carlito"/>
                <a:cs typeface="Carlito"/>
              </a:rPr>
              <a:t>large </a:t>
            </a:r>
            <a:r>
              <a:rPr sz="2400" spc="-10" dirty="0">
                <a:latin typeface="Carlito"/>
                <a:cs typeface="Carlito"/>
              </a:rPr>
              <a:t>and </a:t>
            </a:r>
            <a:r>
              <a:rPr sz="2400" dirty="0">
                <a:latin typeface="Carlito"/>
                <a:cs typeface="Carlito"/>
              </a:rPr>
              <a:t>a </a:t>
            </a:r>
            <a:r>
              <a:rPr sz="2400" spc="-5" dirty="0">
                <a:latin typeface="Carlito"/>
                <a:cs typeface="Carlito"/>
              </a:rPr>
              <a:t>heat  </a:t>
            </a:r>
            <a:r>
              <a:rPr sz="2400" dirty="0">
                <a:latin typeface="Carlito"/>
                <a:cs typeface="Carlito"/>
              </a:rPr>
              <a:t>sink </a:t>
            </a:r>
            <a:r>
              <a:rPr sz="2400" spc="-15" dirty="0">
                <a:latin typeface="Carlito"/>
                <a:cs typeface="Carlito"/>
              </a:rPr>
              <a:t>is </a:t>
            </a:r>
            <a:r>
              <a:rPr sz="2400" spc="-5" dirty="0">
                <a:latin typeface="Carlito"/>
                <a:cs typeface="Carlito"/>
              </a:rPr>
              <a:t>placed </a:t>
            </a:r>
            <a:r>
              <a:rPr sz="2400" spc="-55" dirty="0">
                <a:latin typeface="Carlito"/>
                <a:cs typeface="Carlito"/>
              </a:rPr>
              <a:t>at </a:t>
            </a:r>
            <a:r>
              <a:rPr sz="2400" spc="5" dirty="0">
                <a:latin typeface="Carlito"/>
                <a:cs typeface="Carlito"/>
              </a:rPr>
              <a:t>the </a:t>
            </a:r>
            <a:r>
              <a:rPr sz="2400" spc="-5" dirty="0">
                <a:latin typeface="Carlito"/>
                <a:cs typeface="Carlito"/>
              </a:rPr>
              <a:t>collector-base junction </a:t>
            </a:r>
            <a:r>
              <a:rPr sz="2400" spc="-15" dirty="0">
                <a:latin typeface="Carlito"/>
                <a:cs typeface="Carlito"/>
              </a:rPr>
              <a:t>in order </a:t>
            </a:r>
            <a:r>
              <a:rPr sz="2400" spc="20" dirty="0">
                <a:latin typeface="Carlito"/>
                <a:cs typeface="Carlito"/>
              </a:rPr>
              <a:t>to  </a:t>
            </a:r>
            <a:r>
              <a:rPr sz="2400" spc="-10" dirty="0">
                <a:latin typeface="Carlito"/>
                <a:cs typeface="Carlito"/>
              </a:rPr>
              <a:t>minimize </a:t>
            </a:r>
            <a:r>
              <a:rPr sz="2400" spc="-5" dirty="0">
                <a:latin typeface="Carlito"/>
                <a:cs typeface="Carlito"/>
              </a:rPr>
              <a:t>heat</a:t>
            </a:r>
            <a:r>
              <a:rPr sz="2400" dirty="0">
                <a:latin typeface="Carlito"/>
                <a:cs typeface="Carlito"/>
              </a:rPr>
              <a:t> </a:t>
            </a:r>
            <a:r>
              <a:rPr sz="2400" spc="-10">
                <a:latin typeface="Carlito"/>
                <a:cs typeface="Carlito"/>
              </a:rPr>
              <a:t>generated</a:t>
            </a:r>
            <a:r>
              <a:rPr sz="2400" spc="-10" smtClean="0">
                <a:latin typeface="Carlito"/>
                <a:cs typeface="Carlito"/>
              </a:rPr>
              <a:t>.</a:t>
            </a:r>
            <a:endParaRPr lang="en-US" sz="2400" spc="-10" dirty="0" smtClean="0">
              <a:latin typeface="Carlito"/>
              <a:cs typeface="Carlito"/>
            </a:endParaRPr>
          </a:p>
          <a:p>
            <a:pPr marL="355600" marR="5080" indent="-343535" algn="just">
              <a:lnSpc>
                <a:spcPct val="100400"/>
              </a:lnSpc>
              <a:spcBef>
                <a:spcPts val="560"/>
              </a:spcBef>
              <a:buFont typeface="Arial"/>
              <a:buChar char="•"/>
              <a:tabLst>
                <a:tab pos="356235" algn="l"/>
              </a:tabLst>
            </a:pPr>
            <a:endParaRPr sz="2400">
              <a:latin typeface="Carlito"/>
              <a:cs typeface="Carlito"/>
            </a:endParaRPr>
          </a:p>
          <a:p>
            <a:pPr marL="355600" indent="-343535" algn="just">
              <a:lnSpc>
                <a:spcPts val="2865"/>
              </a:lnSpc>
              <a:spcBef>
                <a:spcPts val="575"/>
              </a:spcBef>
              <a:buFont typeface="Arial"/>
              <a:buChar char="•"/>
              <a:tabLst>
                <a:tab pos="356235" algn="l"/>
              </a:tabLst>
            </a:pPr>
            <a:r>
              <a:rPr sz="2400" spc="10" dirty="0">
                <a:latin typeface="Carlito"/>
                <a:cs typeface="Carlito"/>
              </a:rPr>
              <a:t>The </a:t>
            </a:r>
            <a:r>
              <a:rPr sz="2400" spc="5" dirty="0">
                <a:latin typeface="Carlito"/>
                <a:cs typeface="Carlito"/>
              </a:rPr>
              <a:t>emitter </a:t>
            </a:r>
            <a:r>
              <a:rPr sz="2400" spc="-10" dirty="0">
                <a:latin typeface="Carlito"/>
                <a:cs typeface="Carlito"/>
              </a:rPr>
              <a:t>and </a:t>
            </a:r>
            <a:r>
              <a:rPr sz="2400" dirty="0">
                <a:latin typeface="Carlito"/>
                <a:cs typeface="Carlito"/>
              </a:rPr>
              <a:t>base </a:t>
            </a:r>
            <a:r>
              <a:rPr sz="2400" spc="-5" dirty="0">
                <a:latin typeface="Carlito"/>
                <a:cs typeface="Carlito"/>
              </a:rPr>
              <a:t>regions </a:t>
            </a:r>
            <a:r>
              <a:rPr sz="2400" dirty="0">
                <a:latin typeface="Carlito"/>
                <a:cs typeface="Carlito"/>
              </a:rPr>
              <a:t>of a power transistor </a:t>
            </a:r>
            <a:r>
              <a:rPr sz="2400" spc="-15">
                <a:latin typeface="Carlito"/>
                <a:cs typeface="Carlito"/>
              </a:rPr>
              <a:t>are</a:t>
            </a:r>
            <a:r>
              <a:rPr sz="2400" spc="-50">
                <a:latin typeface="Carlito"/>
                <a:cs typeface="Carlito"/>
              </a:rPr>
              <a:t> </a:t>
            </a:r>
            <a:r>
              <a:rPr sz="2400" spc="-5" smtClean="0">
                <a:latin typeface="Carlito"/>
                <a:cs typeface="Carlito"/>
              </a:rPr>
              <a:t>heavily</a:t>
            </a:r>
            <a:r>
              <a:rPr lang="en-US" sz="2400" spc="-5" dirty="0" smtClean="0">
                <a:latin typeface="Carlito"/>
                <a:cs typeface="Carlito"/>
              </a:rPr>
              <a:t> </a:t>
            </a:r>
            <a:r>
              <a:rPr sz="2400" spc="5" smtClean="0">
                <a:latin typeface="Carlito"/>
                <a:cs typeface="Carlito"/>
              </a:rPr>
              <a:t>doped.</a:t>
            </a:r>
            <a:endParaRPr lang="en-US" sz="2400" spc="5" dirty="0" smtClean="0">
              <a:latin typeface="Carlito"/>
              <a:cs typeface="Carlito"/>
            </a:endParaRPr>
          </a:p>
          <a:p>
            <a:pPr marL="355600" indent="-343535" algn="just">
              <a:lnSpc>
                <a:spcPts val="2865"/>
              </a:lnSpc>
              <a:spcBef>
                <a:spcPts val="575"/>
              </a:spcBef>
              <a:buFont typeface="Arial"/>
              <a:buChar char="•"/>
              <a:tabLst>
                <a:tab pos="356235" algn="l"/>
              </a:tabLst>
            </a:pP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Due to </a:t>
            </a:r>
            <a:r>
              <a:rPr sz="2400" spc="5" dirty="0">
                <a:latin typeface="Carlito"/>
                <a:cs typeface="Carlito"/>
              </a:rPr>
              <a:t>the </a:t>
            </a:r>
            <a:r>
              <a:rPr sz="2400" spc="-10" dirty="0">
                <a:latin typeface="Carlito"/>
                <a:cs typeface="Carlito"/>
              </a:rPr>
              <a:t>low </a:t>
            </a:r>
            <a:r>
              <a:rPr sz="2400" dirty="0">
                <a:latin typeface="Carlito"/>
                <a:cs typeface="Carlito"/>
              </a:rPr>
              <a:t>input </a:t>
            </a:r>
            <a:r>
              <a:rPr sz="2400" spc="5" dirty="0">
                <a:latin typeface="Carlito"/>
                <a:cs typeface="Carlito"/>
              </a:rPr>
              <a:t>resistance, </a:t>
            </a:r>
            <a:r>
              <a:rPr sz="2400" spc="-15" dirty="0">
                <a:latin typeface="Carlito"/>
                <a:cs typeface="Carlito"/>
              </a:rPr>
              <a:t>it </a:t>
            </a:r>
            <a:r>
              <a:rPr sz="2400" spc="-5" dirty="0">
                <a:latin typeface="Carlito"/>
                <a:cs typeface="Carlito"/>
              </a:rPr>
              <a:t>requires </a:t>
            </a:r>
            <a:r>
              <a:rPr sz="2400" spc="-10" dirty="0">
                <a:latin typeface="Carlito"/>
                <a:cs typeface="Carlito"/>
              </a:rPr>
              <a:t>low </a:t>
            </a:r>
            <a:r>
              <a:rPr sz="2400" dirty="0">
                <a:latin typeface="Carlito"/>
                <a:cs typeface="Carlito"/>
              </a:rPr>
              <a:t>input</a:t>
            </a:r>
            <a:r>
              <a:rPr sz="2400" spc="-380" dirty="0">
                <a:latin typeface="Carlito"/>
                <a:cs typeface="Carlito"/>
              </a:rPr>
              <a:t> </a:t>
            </a:r>
            <a:r>
              <a:rPr sz="2400" spc="-35" dirty="0">
                <a:latin typeface="Carlito"/>
                <a:cs typeface="Carlito"/>
              </a:rPr>
              <a:t>power.</a:t>
            </a:r>
            <a:endParaRPr sz="2400">
              <a:latin typeface="Carlito"/>
              <a:cs typeface="Carl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4" y="195580"/>
            <a:ext cx="8226425" cy="1282146"/>
          </a:xfrm>
          <a:prstGeom prst="rect">
            <a:avLst/>
          </a:prstGeom>
        </p:spPr>
        <p:txBody>
          <a:bodyPr vert="horz" wrap="square" lIns="0" tIns="7620" rIns="0" bIns="0" rtlCol="0">
            <a:spAutoFit/>
          </a:bodyPr>
          <a:lstStyle/>
          <a:p>
            <a:pPr marL="12700" marR="5080">
              <a:lnSpc>
                <a:spcPct val="101400"/>
              </a:lnSpc>
              <a:spcBef>
                <a:spcPts val="60"/>
              </a:spcBef>
            </a:pPr>
            <a:r>
              <a:rPr b="1" spc="-5" dirty="0">
                <a:latin typeface="Carlito"/>
                <a:cs typeface="Carlito"/>
              </a:rPr>
              <a:t>Difference </a:t>
            </a:r>
            <a:r>
              <a:rPr b="1" spc="5" dirty="0">
                <a:latin typeface="Carlito"/>
                <a:cs typeface="Carlito"/>
              </a:rPr>
              <a:t>between </a:t>
            </a:r>
            <a:r>
              <a:rPr b="1" spc="-40" dirty="0">
                <a:latin typeface="Carlito"/>
                <a:cs typeface="Carlito"/>
              </a:rPr>
              <a:t>Voltage </a:t>
            </a:r>
            <a:r>
              <a:rPr b="1" spc="-5" dirty="0">
                <a:latin typeface="Carlito"/>
                <a:cs typeface="Carlito"/>
              </a:rPr>
              <a:t>and  Power</a:t>
            </a:r>
            <a:r>
              <a:rPr b="1" spc="5" dirty="0">
                <a:latin typeface="Carlito"/>
                <a:cs typeface="Carlito"/>
              </a:rPr>
              <a:t> </a:t>
            </a:r>
            <a:r>
              <a:rPr b="1" dirty="0">
                <a:latin typeface="Carlito"/>
                <a:cs typeface="Carlito"/>
              </a:rPr>
              <a:t>Amplifiers</a:t>
            </a:r>
          </a:p>
        </p:txBody>
      </p:sp>
      <p:graphicFrame>
        <p:nvGraphicFramePr>
          <p:cNvPr id="3" name="object 3"/>
          <p:cNvGraphicFramePr>
            <a:graphicFrameLocks noGrp="1"/>
          </p:cNvGraphicFramePr>
          <p:nvPr/>
        </p:nvGraphicFramePr>
        <p:xfrm>
          <a:off x="894824" y="1768025"/>
          <a:ext cx="7632700" cy="4752069"/>
        </p:xfrm>
        <a:graphic>
          <a:graphicData uri="http://schemas.openxmlformats.org/drawingml/2006/table">
            <a:tbl>
              <a:tblPr firstRow="1" bandRow="1">
                <a:tableStyleId>{3C2FFA5D-87B4-456A-9821-1D502468CF0F}</a:tableStyleId>
              </a:tblPr>
              <a:tblGrid>
                <a:gridCol w="1908175"/>
                <a:gridCol w="1908175"/>
                <a:gridCol w="1908175"/>
                <a:gridCol w="1908175"/>
              </a:tblGrid>
              <a:tr h="507238">
                <a:tc>
                  <a:txBody>
                    <a:bodyPr/>
                    <a:lstStyle/>
                    <a:p>
                      <a:pPr algn="ctr">
                        <a:lnSpc>
                          <a:spcPct val="100000"/>
                        </a:lnSpc>
                        <a:spcBef>
                          <a:spcPts val="414"/>
                        </a:spcBef>
                      </a:pPr>
                      <a:r>
                        <a:rPr sz="1800" spc="5" dirty="0"/>
                        <a:t>S.No</a:t>
                      </a:r>
                      <a:endParaRPr sz="1800">
                        <a:latin typeface="Carlito"/>
                        <a:cs typeface="Carlito"/>
                      </a:endParaRPr>
                    </a:p>
                  </a:txBody>
                  <a:tcPr marL="0" marR="0" marT="52704" marB="0"/>
                </a:tc>
                <a:tc>
                  <a:txBody>
                    <a:bodyPr/>
                    <a:lstStyle/>
                    <a:p>
                      <a:pPr marL="640715">
                        <a:lnSpc>
                          <a:spcPct val="100000"/>
                        </a:lnSpc>
                        <a:spcBef>
                          <a:spcPts val="414"/>
                        </a:spcBef>
                      </a:pPr>
                      <a:r>
                        <a:rPr sz="1800" spc="10" dirty="0"/>
                        <a:t>Particular</a:t>
                      </a:r>
                      <a:endParaRPr sz="1800">
                        <a:latin typeface="Carlito"/>
                        <a:cs typeface="Carlito"/>
                      </a:endParaRPr>
                    </a:p>
                  </a:txBody>
                  <a:tcPr marL="0" marR="0" marT="52704" marB="0"/>
                </a:tc>
                <a:tc>
                  <a:txBody>
                    <a:bodyPr/>
                    <a:lstStyle/>
                    <a:p>
                      <a:pPr marL="385445">
                        <a:lnSpc>
                          <a:spcPct val="100000"/>
                        </a:lnSpc>
                        <a:spcBef>
                          <a:spcPts val="414"/>
                        </a:spcBef>
                      </a:pPr>
                      <a:r>
                        <a:rPr sz="1800" dirty="0"/>
                        <a:t>Voltage</a:t>
                      </a:r>
                      <a:r>
                        <a:rPr sz="1800" spc="45" dirty="0"/>
                        <a:t> </a:t>
                      </a:r>
                      <a:r>
                        <a:rPr sz="1800" spc="10" dirty="0"/>
                        <a:t>Amplifier</a:t>
                      </a:r>
                      <a:endParaRPr sz="1800">
                        <a:latin typeface="Carlito"/>
                        <a:cs typeface="Carlito"/>
                      </a:endParaRPr>
                    </a:p>
                  </a:txBody>
                  <a:tcPr marL="0" marR="0" marT="52704" marB="0"/>
                </a:tc>
                <a:tc>
                  <a:txBody>
                    <a:bodyPr/>
                    <a:lstStyle/>
                    <a:p>
                      <a:pPr marL="425450">
                        <a:lnSpc>
                          <a:spcPct val="100000"/>
                        </a:lnSpc>
                        <a:spcBef>
                          <a:spcPts val="414"/>
                        </a:spcBef>
                      </a:pPr>
                      <a:r>
                        <a:rPr sz="1800" spc="5" dirty="0"/>
                        <a:t>Power</a:t>
                      </a:r>
                      <a:r>
                        <a:rPr sz="1800" spc="85" dirty="0"/>
                        <a:t> </a:t>
                      </a:r>
                      <a:r>
                        <a:rPr sz="1800" spc="10" dirty="0"/>
                        <a:t>Amplifier</a:t>
                      </a:r>
                      <a:endParaRPr sz="1800">
                        <a:latin typeface="Carlito"/>
                        <a:cs typeface="Carlito"/>
                      </a:endParaRPr>
                    </a:p>
                  </a:txBody>
                  <a:tcPr marL="0" marR="0" marT="52704" marB="0"/>
                </a:tc>
              </a:tr>
              <a:tr h="507238">
                <a:tc>
                  <a:txBody>
                    <a:bodyPr/>
                    <a:lstStyle/>
                    <a:p>
                      <a:pPr marL="56515">
                        <a:lnSpc>
                          <a:spcPct val="100000"/>
                        </a:lnSpc>
                        <a:spcBef>
                          <a:spcPts val="420"/>
                        </a:spcBef>
                      </a:pPr>
                      <a:r>
                        <a:rPr sz="1800" dirty="0"/>
                        <a:t>1</a:t>
                      </a:r>
                      <a:endParaRPr sz="1800">
                        <a:latin typeface="Carlito"/>
                        <a:cs typeface="Carlito"/>
                      </a:endParaRPr>
                    </a:p>
                  </a:txBody>
                  <a:tcPr marL="0" marR="0" marT="53340" marB="0"/>
                </a:tc>
                <a:tc>
                  <a:txBody>
                    <a:bodyPr/>
                    <a:lstStyle/>
                    <a:p>
                      <a:pPr marL="58419">
                        <a:lnSpc>
                          <a:spcPct val="100000"/>
                        </a:lnSpc>
                        <a:spcBef>
                          <a:spcPts val="420"/>
                        </a:spcBef>
                      </a:pPr>
                      <a:r>
                        <a:rPr sz="1800" dirty="0"/>
                        <a:t>β</a:t>
                      </a:r>
                      <a:endParaRPr sz="1800">
                        <a:latin typeface="Arial"/>
                        <a:cs typeface="Arial"/>
                      </a:endParaRPr>
                    </a:p>
                  </a:txBody>
                  <a:tcPr marL="0" marR="0" marT="53340" marB="0"/>
                </a:tc>
                <a:tc>
                  <a:txBody>
                    <a:bodyPr/>
                    <a:lstStyle/>
                    <a:p>
                      <a:pPr marL="60960">
                        <a:lnSpc>
                          <a:spcPct val="100000"/>
                        </a:lnSpc>
                        <a:spcBef>
                          <a:spcPts val="420"/>
                        </a:spcBef>
                      </a:pPr>
                      <a:r>
                        <a:rPr sz="1800" spc="15" dirty="0"/>
                        <a:t>High (&gt;100)</a:t>
                      </a:r>
                      <a:endParaRPr sz="1800">
                        <a:latin typeface="Carlito"/>
                        <a:cs typeface="Carlito"/>
                      </a:endParaRPr>
                    </a:p>
                  </a:txBody>
                  <a:tcPr marL="0" marR="0" marT="53340" marB="0"/>
                </a:tc>
                <a:tc>
                  <a:txBody>
                    <a:bodyPr/>
                    <a:lstStyle/>
                    <a:p>
                      <a:pPr marL="62865">
                        <a:lnSpc>
                          <a:spcPct val="100000"/>
                        </a:lnSpc>
                        <a:spcBef>
                          <a:spcPts val="420"/>
                        </a:spcBef>
                      </a:pPr>
                      <a:r>
                        <a:rPr sz="1800" spc="5" dirty="0"/>
                        <a:t>Low </a:t>
                      </a:r>
                      <a:r>
                        <a:rPr sz="1800" dirty="0"/>
                        <a:t>(5 </a:t>
                      </a:r>
                      <a:r>
                        <a:rPr sz="1800" spc="20" dirty="0"/>
                        <a:t>to</a:t>
                      </a:r>
                      <a:r>
                        <a:rPr sz="1800" spc="120" dirty="0"/>
                        <a:t> </a:t>
                      </a:r>
                      <a:r>
                        <a:rPr sz="1800" spc="25" dirty="0"/>
                        <a:t>20)</a:t>
                      </a:r>
                      <a:endParaRPr sz="1800">
                        <a:latin typeface="Carlito"/>
                        <a:cs typeface="Carlito"/>
                      </a:endParaRPr>
                    </a:p>
                  </a:txBody>
                  <a:tcPr marL="0" marR="0" marT="53340" marB="0"/>
                </a:tc>
              </a:tr>
              <a:tr h="507364">
                <a:tc>
                  <a:txBody>
                    <a:bodyPr/>
                    <a:lstStyle/>
                    <a:p>
                      <a:pPr marL="56515">
                        <a:lnSpc>
                          <a:spcPct val="100000"/>
                        </a:lnSpc>
                        <a:spcBef>
                          <a:spcPts val="420"/>
                        </a:spcBef>
                      </a:pPr>
                      <a:r>
                        <a:rPr sz="1800" dirty="0"/>
                        <a:t>2</a:t>
                      </a:r>
                      <a:endParaRPr sz="1800">
                        <a:latin typeface="Carlito"/>
                        <a:cs typeface="Carlito"/>
                      </a:endParaRPr>
                    </a:p>
                  </a:txBody>
                  <a:tcPr marL="0" marR="0" marT="53340" marB="0"/>
                </a:tc>
                <a:tc>
                  <a:txBody>
                    <a:bodyPr/>
                    <a:lstStyle/>
                    <a:p>
                      <a:pPr marL="58419">
                        <a:lnSpc>
                          <a:spcPct val="100000"/>
                        </a:lnSpc>
                        <a:spcBef>
                          <a:spcPts val="270"/>
                        </a:spcBef>
                      </a:pPr>
                      <a:r>
                        <a:rPr sz="2800" spc="-7" baseline="-6666" dirty="0"/>
                        <a:t>R</a:t>
                      </a:r>
                      <a:r>
                        <a:rPr sz="1100" spc="-5" dirty="0"/>
                        <a:t>C</a:t>
                      </a:r>
                      <a:endParaRPr sz="1100">
                        <a:latin typeface="Carlito"/>
                        <a:cs typeface="Carlito"/>
                      </a:endParaRPr>
                    </a:p>
                  </a:txBody>
                  <a:tcPr marL="0" marR="0" marT="34290" marB="0"/>
                </a:tc>
                <a:tc>
                  <a:txBody>
                    <a:bodyPr/>
                    <a:lstStyle/>
                    <a:p>
                      <a:pPr marL="60960">
                        <a:lnSpc>
                          <a:spcPct val="100000"/>
                        </a:lnSpc>
                        <a:spcBef>
                          <a:spcPts val="420"/>
                        </a:spcBef>
                      </a:pPr>
                      <a:r>
                        <a:rPr sz="1800" spc="20" dirty="0"/>
                        <a:t>High </a:t>
                      </a:r>
                      <a:r>
                        <a:rPr sz="1800" spc="15" dirty="0"/>
                        <a:t>(4-10</a:t>
                      </a:r>
                      <a:r>
                        <a:rPr sz="1800" spc="25" dirty="0"/>
                        <a:t> </a:t>
                      </a:r>
                      <a:r>
                        <a:rPr sz="1800" spc="-50" dirty="0"/>
                        <a:t>KΩ)</a:t>
                      </a:r>
                      <a:endParaRPr sz="1800">
                        <a:latin typeface="Arial"/>
                        <a:cs typeface="Arial"/>
                      </a:endParaRPr>
                    </a:p>
                  </a:txBody>
                  <a:tcPr marL="0" marR="0" marT="53340" marB="0"/>
                </a:tc>
                <a:tc>
                  <a:txBody>
                    <a:bodyPr/>
                    <a:lstStyle/>
                    <a:p>
                      <a:pPr marL="62865">
                        <a:lnSpc>
                          <a:spcPct val="100000"/>
                        </a:lnSpc>
                        <a:spcBef>
                          <a:spcPts val="420"/>
                        </a:spcBef>
                      </a:pPr>
                      <a:r>
                        <a:rPr sz="1800" spc="-65" dirty="0"/>
                        <a:t>Low </a:t>
                      </a:r>
                      <a:r>
                        <a:rPr sz="1800" spc="-50" dirty="0"/>
                        <a:t>(5 </a:t>
                      </a:r>
                      <a:r>
                        <a:rPr sz="1800" spc="35" dirty="0"/>
                        <a:t>to </a:t>
                      </a:r>
                      <a:r>
                        <a:rPr sz="1800" spc="-40" dirty="0"/>
                        <a:t>20</a:t>
                      </a:r>
                      <a:r>
                        <a:rPr sz="1800" spc="-95" dirty="0"/>
                        <a:t> </a:t>
                      </a:r>
                      <a:r>
                        <a:rPr sz="1800" spc="-70" dirty="0"/>
                        <a:t>Ω)</a:t>
                      </a:r>
                      <a:endParaRPr sz="1800">
                        <a:latin typeface="Arial"/>
                        <a:cs typeface="Arial"/>
                      </a:endParaRPr>
                    </a:p>
                  </a:txBody>
                  <a:tcPr marL="0" marR="0" marT="53340" marB="0"/>
                </a:tc>
              </a:tr>
              <a:tr h="774445">
                <a:tc>
                  <a:txBody>
                    <a:bodyPr/>
                    <a:lstStyle/>
                    <a:p>
                      <a:pPr>
                        <a:lnSpc>
                          <a:spcPct val="100000"/>
                        </a:lnSpc>
                      </a:pPr>
                      <a:endParaRPr sz="2800"/>
                    </a:p>
                    <a:p>
                      <a:pPr marL="56515">
                        <a:lnSpc>
                          <a:spcPct val="100000"/>
                        </a:lnSpc>
                      </a:pPr>
                      <a:r>
                        <a:rPr sz="1800" dirty="0"/>
                        <a:t>3</a:t>
                      </a:r>
                      <a:endParaRPr sz="1800">
                        <a:latin typeface="Carlito"/>
                        <a:cs typeface="Carlito"/>
                      </a:endParaRPr>
                    </a:p>
                  </a:txBody>
                  <a:tcPr marL="0" marR="0" marT="0" marB="0"/>
                </a:tc>
                <a:tc>
                  <a:txBody>
                    <a:bodyPr/>
                    <a:lstStyle/>
                    <a:p>
                      <a:pPr>
                        <a:lnSpc>
                          <a:spcPct val="100000"/>
                        </a:lnSpc>
                      </a:pPr>
                      <a:endParaRPr sz="2800"/>
                    </a:p>
                    <a:p>
                      <a:pPr marL="58419">
                        <a:lnSpc>
                          <a:spcPct val="100000"/>
                        </a:lnSpc>
                      </a:pPr>
                      <a:r>
                        <a:rPr sz="1800" spc="10" dirty="0"/>
                        <a:t>Coupling</a:t>
                      </a:r>
                      <a:endParaRPr sz="1800">
                        <a:latin typeface="Carlito"/>
                        <a:cs typeface="Carlito"/>
                      </a:endParaRPr>
                    </a:p>
                  </a:txBody>
                  <a:tcPr marL="0" marR="0" marT="0" marB="0"/>
                </a:tc>
                <a:tc>
                  <a:txBody>
                    <a:bodyPr/>
                    <a:lstStyle/>
                    <a:p>
                      <a:pPr marL="60960">
                        <a:lnSpc>
                          <a:spcPct val="100000"/>
                        </a:lnSpc>
                        <a:spcBef>
                          <a:spcPts val="425"/>
                        </a:spcBef>
                      </a:pPr>
                      <a:r>
                        <a:rPr sz="1800" spc="10" dirty="0"/>
                        <a:t>Usually </a:t>
                      </a:r>
                      <a:r>
                        <a:rPr sz="1800" dirty="0"/>
                        <a:t>R-C</a:t>
                      </a:r>
                      <a:r>
                        <a:rPr sz="1800" spc="100" dirty="0"/>
                        <a:t> </a:t>
                      </a:r>
                      <a:r>
                        <a:rPr sz="1800" spc="10" dirty="0"/>
                        <a:t>coupling</a:t>
                      </a:r>
                      <a:endParaRPr sz="1800">
                        <a:latin typeface="Carlito"/>
                        <a:cs typeface="Carlito"/>
                      </a:endParaRPr>
                    </a:p>
                  </a:txBody>
                  <a:tcPr marL="0" marR="0" marT="53975" marB="0"/>
                </a:tc>
                <a:tc>
                  <a:txBody>
                    <a:bodyPr/>
                    <a:lstStyle/>
                    <a:p>
                      <a:pPr marL="62865" marR="354330">
                        <a:lnSpc>
                          <a:spcPct val="105100"/>
                        </a:lnSpc>
                        <a:spcBef>
                          <a:spcPts val="350"/>
                        </a:spcBef>
                      </a:pPr>
                      <a:r>
                        <a:rPr sz="1800" spc="5" dirty="0"/>
                        <a:t>Invariably </a:t>
                      </a:r>
                      <a:r>
                        <a:rPr sz="1800" spc="10" dirty="0"/>
                        <a:t>transformer  coupling</a:t>
                      </a:r>
                      <a:endParaRPr sz="1800">
                        <a:latin typeface="Carlito"/>
                        <a:cs typeface="Carlito"/>
                      </a:endParaRPr>
                    </a:p>
                  </a:txBody>
                  <a:tcPr marL="0" marR="0" marT="44450" marB="0"/>
                </a:tc>
              </a:tr>
              <a:tr h="507238">
                <a:tc>
                  <a:txBody>
                    <a:bodyPr/>
                    <a:lstStyle/>
                    <a:p>
                      <a:pPr marL="56515">
                        <a:lnSpc>
                          <a:spcPct val="100000"/>
                        </a:lnSpc>
                        <a:spcBef>
                          <a:spcPts val="434"/>
                        </a:spcBef>
                      </a:pPr>
                      <a:r>
                        <a:rPr sz="1800" dirty="0"/>
                        <a:t>4</a:t>
                      </a:r>
                      <a:endParaRPr sz="1800">
                        <a:latin typeface="Carlito"/>
                        <a:cs typeface="Carlito"/>
                      </a:endParaRPr>
                    </a:p>
                  </a:txBody>
                  <a:tcPr marL="0" marR="0" marT="55244" marB="0"/>
                </a:tc>
                <a:tc>
                  <a:txBody>
                    <a:bodyPr/>
                    <a:lstStyle/>
                    <a:p>
                      <a:pPr marL="58419">
                        <a:lnSpc>
                          <a:spcPct val="100000"/>
                        </a:lnSpc>
                        <a:spcBef>
                          <a:spcPts val="434"/>
                        </a:spcBef>
                      </a:pPr>
                      <a:r>
                        <a:rPr sz="1800" spc="5" dirty="0"/>
                        <a:t>Input</a:t>
                      </a:r>
                      <a:r>
                        <a:rPr sz="1800" spc="105" dirty="0"/>
                        <a:t> </a:t>
                      </a:r>
                      <a:r>
                        <a:rPr sz="1800" spc="15" dirty="0"/>
                        <a:t>voltage</a:t>
                      </a:r>
                      <a:endParaRPr sz="1800">
                        <a:latin typeface="Carlito"/>
                        <a:cs typeface="Carlito"/>
                      </a:endParaRPr>
                    </a:p>
                  </a:txBody>
                  <a:tcPr marL="0" marR="0" marT="55244" marB="0"/>
                </a:tc>
                <a:tc>
                  <a:txBody>
                    <a:bodyPr/>
                    <a:lstStyle/>
                    <a:p>
                      <a:pPr marL="60960">
                        <a:lnSpc>
                          <a:spcPct val="100000"/>
                        </a:lnSpc>
                        <a:spcBef>
                          <a:spcPts val="434"/>
                        </a:spcBef>
                      </a:pPr>
                      <a:r>
                        <a:rPr sz="1800" spc="5" dirty="0"/>
                        <a:t>Low </a:t>
                      </a:r>
                      <a:r>
                        <a:rPr sz="1800" dirty="0"/>
                        <a:t>(a </a:t>
                      </a:r>
                      <a:r>
                        <a:rPr sz="1800" spc="-5" dirty="0"/>
                        <a:t>few </a:t>
                      </a:r>
                      <a:r>
                        <a:rPr sz="1800" spc="20" dirty="0"/>
                        <a:t>m</a:t>
                      </a:r>
                      <a:r>
                        <a:rPr sz="1800" spc="175" dirty="0"/>
                        <a:t> </a:t>
                      </a:r>
                      <a:r>
                        <a:rPr sz="1800" spc="20" dirty="0"/>
                        <a:t>V)</a:t>
                      </a:r>
                      <a:endParaRPr sz="1800">
                        <a:latin typeface="Carlito"/>
                        <a:cs typeface="Carlito"/>
                      </a:endParaRPr>
                    </a:p>
                  </a:txBody>
                  <a:tcPr marL="0" marR="0" marT="55244" marB="0"/>
                </a:tc>
                <a:tc>
                  <a:txBody>
                    <a:bodyPr/>
                    <a:lstStyle/>
                    <a:p>
                      <a:pPr marL="62865">
                        <a:lnSpc>
                          <a:spcPct val="100000"/>
                        </a:lnSpc>
                        <a:spcBef>
                          <a:spcPts val="434"/>
                        </a:spcBef>
                      </a:pPr>
                      <a:r>
                        <a:rPr sz="1800" spc="20" dirty="0"/>
                        <a:t>High </a:t>
                      </a:r>
                      <a:r>
                        <a:rPr sz="1800" spc="10" dirty="0"/>
                        <a:t>(2-4</a:t>
                      </a:r>
                      <a:r>
                        <a:rPr sz="1800" spc="25" dirty="0"/>
                        <a:t> </a:t>
                      </a:r>
                      <a:r>
                        <a:rPr sz="1800" spc="20" dirty="0"/>
                        <a:t>V)</a:t>
                      </a:r>
                      <a:endParaRPr sz="1800">
                        <a:latin typeface="Carlito"/>
                        <a:cs typeface="Carlito"/>
                      </a:endParaRPr>
                    </a:p>
                  </a:txBody>
                  <a:tcPr marL="0" marR="0" marT="55244" marB="0"/>
                </a:tc>
              </a:tr>
              <a:tr h="507364">
                <a:tc>
                  <a:txBody>
                    <a:bodyPr/>
                    <a:lstStyle/>
                    <a:p>
                      <a:pPr marL="56515">
                        <a:lnSpc>
                          <a:spcPct val="100000"/>
                        </a:lnSpc>
                        <a:spcBef>
                          <a:spcPts val="440"/>
                        </a:spcBef>
                      </a:pPr>
                      <a:r>
                        <a:rPr sz="1800" dirty="0"/>
                        <a:t>5</a:t>
                      </a:r>
                      <a:endParaRPr sz="1800">
                        <a:latin typeface="Carlito"/>
                        <a:cs typeface="Carlito"/>
                      </a:endParaRPr>
                    </a:p>
                  </a:txBody>
                  <a:tcPr marL="0" marR="0" marT="55880" marB="0"/>
                </a:tc>
                <a:tc>
                  <a:txBody>
                    <a:bodyPr/>
                    <a:lstStyle/>
                    <a:p>
                      <a:pPr marL="58419">
                        <a:lnSpc>
                          <a:spcPct val="100000"/>
                        </a:lnSpc>
                        <a:spcBef>
                          <a:spcPts val="440"/>
                        </a:spcBef>
                      </a:pPr>
                      <a:r>
                        <a:rPr sz="1800" spc="5" dirty="0"/>
                        <a:t>Collector</a:t>
                      </a:r>
                      <a:r>
                        <a:rPr sz="1800" spc="85" dirty="0"/>
                        <a:t> </a:t>
                      </a:r>
                      <a:r>
                        <a:rPr sz="1800" dirty="0"/>
                        <a:t>current</a:t>
                      </a:r>
                      <a:endParaRPr sz="1800">
                        <a:latin typeface="Carlito"/>
                        <a:cs typeface="Carlito"/>
                      </a:endParaRPr>
                    </a:p>
                  </a:txBody>
                  <a:tcPr marL="0" marR="0" marT="55880" marB="0"/>
                </a:tc>
                <a:tc>
                  <a:txBody>
                    <a:bodyPr/>
                    <a:lstStyle/>
                    <a:p>
                      <a:pPr marL="60960">
                        <a:lnSpc>
                          <a:spcPct val="100000"/>
                        </a:lnSpc>
                        <a:spcBef>
                          <a:spcPts val="440"/>
                        </a:spcBef>
                      </a:pPr>
                      <a:r>
                        <a:rPr sz="1800" spc="-65" dirty="0"/>
                        <a:t>Low </a:t>
                      </a:r>
                      <a:r>
                        <a:rPr sz="1800" spc="-50" dirty="0"/>
                        <a:t>(≈ 1</a:t>
                      </a:r>
                      <a:r>
                        <a:rPr sz="1800" spc="85" dirty="0"/>
                        <a:t> </a:t>
                      </a:r>
                      <a:r>
                        <a:rPr sz="1800" spc="-40" dirty="0"/>
                        <a:t>mA)</a:t>
                      </a:r>
                      <a:endParaRPr sz="1800">
                        <a:latin typeface="Arial"/>
                        <a:cs typeface="Arial"/>
                      </a:endParaRPr>
                    </a:p>
                  </a:txBody>
                  <a:tcPr marL="0" marR="0" marT="55880" marB="0"/>
                </a:tc>
                <a:tc>
                  <a:txBody>
                    <a:bodyPr/>
                    <a:lstStyle/>
                    <a:p>
                      <a:pPr marL="62865">
                        <a:lnSpc>
                          <a:spcPct val="100000"/>
                        </a:lnSpc>
                        <a:spcBef>
                          <a:spcPts val="440"/>
                        </a:spcBef>
                      </a:pPr>
                      <a:r>
                        <a:rPr sz="1800" spc="20" dirty="0"/>
                        <a:t>High </a:t>
                      </a:r>
                      <a:r>
                        <a:rPr sz="1800" dirty="0"/>
                        <a:t>(&gt; </a:t>
                      </a:r>
                      <a:r>
                        <a:rPr sz="1800" spc="30" dirty="0"/>
                        <a:t>100</a:t>
                      </a:r>
                      <a:r>
                        <a:rPr sz="1800" spc="75" dirty="0"/>
                        <a:t> </a:t>
                      </a:r>
                      <a:r>
                        <a:rPr sz="1800" spc="25" dirty="0"/>
                        <a:t>mA)</a:t>
                      </a:r>
                      <a:endParaRPr sz="1800">
                        <a:latin typeface="Carlito"/>
                        <a:cs typeface="Carlito"/>
                      </a:endParaRPr>
                    </a:p>
                  </a:txBody>
                  <a:tcPr marL="0" marR="0" marT="55880" marB="0"/>
                </a:tc>
              </a:tr>
              <a:tr h="507212">
                <a:tc>
                  <a:txBody>
                    <a:bodyPr/>
                    <a:lstStyle/>
                    <a:p>
                      <a:pPr marL="56515">
                        <a:lnSpc>
                          <a:spcPct val="100000"/>
                        </a:lnSpc>
                        <a:spcBef>
                          <a:spcPts val="445"/>
                        </a:spcBef>
                      </a:pPr>
                      <a:r>
                        <a:rPr sz="1800" dirty="0"/>
                        <a:t>6</a:t>
                      </a:r>
                      <a:endParaRPr sz="1800">
                        <a:latin typeface="Carlito"/>
                        <a:cs typeface="Carlito"/>
                      </a:endParaRPr>
                    </a:p>
                  </a:txBody>
                  <a:tcPr marL="0" marR="0" marT="56515" marB="0"/>
                </a:tc>
                <a:tc>
                  <a:txBody>
                    <a:bodyPr/>
                    <a:lstStyle/>
                    <a:p>
                      <a:pPr marL="58419">
                        <a:lnSpc>
                          <a:spcPct val="100000"/>
                        </a:lnSpc>
                        <a:spcBef>
                          <a:spcPts val="445"/>
                        </a:spcBef>
                      </a:pPr>
                      <a:r>
                        <a:rPr sz="1800" spc="5" dirty="0"/>
                        <a:t>Power</a:t>
                      </a:r>
                      <a:r>
                        <a:rPr sz="1800" spc="85" dirty="0"/>
                        <a:t> </a:t>
                      </a:r>
                      <a:r>
                        <a:rPr sz="1800" spc="15" dirty="0"/>
                        <a:t>output</a:t>
                      </a:r>
                      <a:endParaRPr sz="1800">
                        <a:latin typeface="Carlito"/>
                        <a:cs typeface="Carlito"/>
                      </a:endParaRPr>
                    </a:p>
                  </a:txBody>
                  <a:tcPr marL="0" marR="0" marT="56515" marB="0"/>
                </a:tc>
                <a:tc>
                  <a:txBody>
                    <a:bodyPr/>
                    <a:lstStyle/>
                    <a:p>
                      <a:pPr marL="60960">
                        <a:lnSpc>
                          <a:spcPct val="100000"/>
                        </a:lnSpc>
                        <a:spcBef>
                          <a:spcPts val="445"/>
                        </a:spcBef>
                      </a:pPr>
                      <a:r>
                        <a:rPr sz="1800" spc="5" dirty="0"/>
                        <a:t>Low</a:t>
                      </a:r>
                      <a:endParaRPr sz="1800">
                        <a:latin typeface="Carlito"/>
                        <a:cs typeface="Carlito"/>
                      </a:endParaRPr>
                    </a:p>
                  </a:txBody>
                  <a:tcPr marL="0" marR="0" marT="56515" marB="0"/>
                </a:tc>
                <a:tc>
                  <a:txBody>
                    <a:bodyPr/>
                    <a:lstStyle/>
                    <a:p>
                      <a:pPr marL="62865">
                        <a:lnSpc>
                          <a:spcPct val="100000"/>
                        </a:lnSpc>
                        <a:spcBef>
                          <a:spcPts val="445"/>
                        </a:spcBef>
                      </a:pPr>
                      <a:r>
                        <a:rPr sz="1800" spc="20" dirty="0"/>
                        <a:t>High</a:t>
                      </a:r>
                      <a:endParaRPr sz="1800">
                        <a:latin typeface="Carlito"/>
                        <a:cs typeface="Carlito"/>
                      </a:endParaRPr>
                    </a:p>
                  </a:txBody>
                  <a:tcPr marL="0" marR="0" marT="56515" marB="0"/>
                </a:tc>
              </a:tr>
              <a:tr h="705751">
                <a:tc>
                  <a:txBody>
                    <a:bodyPr/>
                    <a:lstStyle/>
                    <a:p>
                      <a:pPr marL="56515">
                        <a:lnSpc>
                          <a:spcPct val="100000"/>
                        </a:lnSpc>
                        <a:spcBef>
                          <a:spcPts val="455"/>
                        </a:spcBef>
                      </a:pPr>
                      <a:r>
                        <a:rPr sz="1800" dirty="0"/>
                        <a:t>7</a:t>
                      </a:r>
                      <a:endParaRPr sz="1800">
                        <a:latin typeface="Carlito"/>
                        <a:cs typeface="Carlito"/>
                      </a:endParaRPr>
                    </a:p>
                  </a:txBody>
                  <a:tcPr marL="0" marR="0" marT="57785" marB="0"/>
                </a:tc>
                <a:tc>
                  <a:txBody>
                    <a:bodyPr/>
                    <a:lstStyle/>
                    <a:p>
                      <a:pPr marL="58419">
                        <a:lnSpc>
                          <a:spcPct val="100000"/>
                        </a:lnSpc>
                        <a:spcBef>
                          <a:spcPts val="455"/>
                        </a:spcBef>
                      </a:pPr>
                      <a:r>
                        <a:rPr sz="1800" spc="10" dirty="0"/>
                        <a:t>Output</a:t>
                      </a:r>
                      <a:r>
                        <a:rPr sz="1800" spc="105" dirty="0"/>
                        <a:t> </a:t>
                      </a:r>
                      <a:r>
                        <a:rPr sz="1800" spc="5" dirty="0"/>
                        <a:t>impendence</a:t>
                      </a:r>
                      <a:endParaRPr sz="1800">
                        <a:latin typeface="Carlito"/>
                        <a:cs typeface="Carlito"/>
                      </a:endParaRPr>
                    </a:p>
                  </a:txBody>
                  <a:tcPr marL="0" marR="0" marT="57785" marB="0"/>
                </a:tc>
                <a:tc>
                  <a:txBody>
                    <a:bodyPr/>
                    <a:lstStyle/>
                    <a:p>
                      <a:pPr>
                        <a:lnSpc>
                          <a:spcPct val="100000"/>
                        </a:lnSpc>
                        <a:spcBef>
                          <a:spcPts val="40"/>
                        </a:spcBef>
                      </a:pPr>
                      <a:endParaRPr sz="2400"/>
                    </a:p>
                    <a:p>
                      <a:pPr marL="60960">
                        <a:lnSpc>
                          <a:spcPct val="100000"/>
                        </a:lnSpc>
                      </a:pPr>
                      <a:r>
                        <a:rPr sz="1800" spc="-50" dirty="0"/>
                        <a:t>High (≈ </a:t>
                      </a:r>
                      <a:r>
                        <a:rPr sz="1800" spc="-40" dirty="0"/>
                        <a:t>12 </a:t>
                      </a:r>
                      <a:r>
                        <a:rPr sz="1800" spc="-175" dirty="0"/>
                        <a:t>K</a:t>
                      </a:r>
                      <a:r>
                        <a:rPr sz="1800" spc="-145" dirty="0"/>
                        <a:t> </a:t>
                      </a:r>
                      <a:r>
                        <a:rPr sz="1800" spc="-80" dirty="0"/>
                        <a:t>Ω)</a:t>
                      </a:r>
                      <a:endParaRPr sz="1800">
                        <a:latin typeface="Arial"/>
                        <a:cs typeface="Arial"/>
                      </a:endParaRPr>
                    </a:p>
                  </a:txBody>
                  <a:tcPr marL="0" marR="0" marT="5080" marB="0"/>
                </a:tc>
                <a:tc>
                  <a:txBody>
                    <a:bodyPr/>
                    <a:lstStyle/>
                    <a:p>
                      <a:pPr>
                        <a:lnSpc>
                          <a:spcPct val="100000"/>
                        </a:lnSpc>
                        <a:spcBef>
                          <a:spcPts val="40"/>
                        </a:spcBef>
                      </a:pPr>
                      <a:endParaRPr sz="2400"/>
                    </a:p>
                    <a:p>
                      <a:pPr marL="62865">
                        <a:lnSpc>
                          <a:spcPct val="100000"/>
                        </a:lnSpc>
                      </a:pPr>
                      <a:r>
                        <a:rPr sz="1800" spc="5" dirty="0"/>
                        <a:t>Low </a:t>
                      </a:r>
                      <a:r>
                        <a:rPr sz="1800" spc="20" dirty="0"/>
                        <a:t>(200</a:t>
                      </a:r>
                      <a:r>
                        <a:rPr sz="1800" spc="120" dirty="0"/>
                        <a:t> </a:t>
                      </a:r>
                      <a:r>
                        <a:rPr sz="1800" spc="-85" dirty="0"/>
                        <a:t>Ω)</a:t>
                      </a:r>
                      <a:endParaRPr sz="1800">
                        <a:latin typeface="Arial"/>
                        <a:cs typeface="Arial"/>
                      </a:endParaRPr>
                    </a:p>
                  </a:txBody>
                  <a:tcPr marL="0" marR="0" marT="5080" marB="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839200" cy="1298945"/>
          </a:xfrm>
          <a:prstGeom prst="rect">
            <a:avLst/>
          </a:prstGeom>
        </p:spPr>
        <p:txBody>
          <a:bodyPr vert="horz" wrap="square" lIns="0" tIns="63436" rIns="0" bIns="0" rtlCol="0">
            <a:spAutoFit/>
          </a:bodyPr>
          <a:lstStyle/>
          <a:p>
            <a:pPr marL="3018155" marR="5080" indent="-2307590" algn="l">
              <a:lnSpc>
                <a:spcPct val="101400"/>
              </a:lnSpc>
              <a:spcBef>
                <a:spcPts val="65"/>
              </a:spcBef>
            </a:pPr>
            <a:r>
              <a:rPr lang="en-US" dirty="0" smtClean="0">
                <a:latin typeface="Carlito"/>
                <a:cs typeface="Carlito"/>
              </a:rPr>
              <a:t>Classification </a:t>
            </a:r>
            <a:r>
              <a:rPr lang="en-US" spc="10" dirty="0" smtClean="0">
                <a:latin typeface="Carlito"/>
                <a:cs typeface="Carlito"/>
              </a:rPr>
              <a:t>Based </a:t>
            </a:r>
            <a:r>
              <a:rPr lang="en-US" spc="30" dirty="0" smtClean="0">
                <a:latin typeface="Carlito"/>
                <a:cs typeface="Carlito"/>
              </a:rPr>
              <a:t>on </a:t>
            </a:r>
            <a:r>
              <a:rPr lang="en-US" spc="5" dirty="0" smtClean="0">
                <a:latin typeface="Carlito"/>
                <a:cs typeface="Carlito"/>
              </a:rPr>
              <a:t>Mode</a:t>
            </a:r>
            <a:br>
              <a:rPr lang="en-US" spc="5" dirty="0" smtClean="0">
                <a:latin typeface="Carlito"/>
                <a:cs typeface="Carlito"/>
              </a:rPr>
            </a:br>
            <a:r>
              <a:rPr lang="en-US" spc="5" dirty="0" smtClean="0">
                <a:latin typeface="Carlito"/>
                <a:cs typeface="Carlito"/>
              </a:rPr>
              <a:t> </a:t>
            </a:r>
            <a:r>
              <a:rPr lang="en-US" spc="25" dirty="0" smtClean="0">
                <a:latin typeface="Carlito"/>
                <a:cs typeface="Carlito"/>
              </a:rPr>
              <a:t>of </a:t>
            </a:r>
            <a:r>
              <a:rPr lang="en-US" dirty="0" smtClean="0">
                <a:latin typeface="Carlito"/>
                <a:cs typeface="Carlito"/>
              </a:rPr>
              <a:t>Operation</a:t>
            </a:r>
            <a:endParaRPr b="1" dirty="0">
              <a:latin typeface="Carlito"/>
              <a:cs typeface="Carlito"/>
            </a:endParaRPr>
          </a:p>
        </p:txBody>
      </p:sp>
      <p:sp>
        <p:nvSpPr>
          <p:cNvPr id="3" name="object 3"/>
          <p:cNvSpPr txBox="1"/>
          <p:nvPr/>
        </p:nvSpPr>
        <p:spPr>
          <a:xfrm>
            <a:off x="228600" y="1524000"/>
            <a:ext cx="8610600" cy="4322978"/>
          </a:xfrm>
          <a:prstGeom prst="rect">
            <a:avLst/>
          </a:prstGeom>
        </p:spPr>
        <p:txBody>
          <a:bodyPr vert="horz" wrap="square" lIns="0" tIns="11430" rIns="0" bIns="0" rtlCol="0">
            <a:spAutoFit/>
          </a:bodyPr>
          <a:lstStyle/>
          <a:p>
            <a:pPr marL="355600" marR="5080" indent="-343535" algn="just">
              <a:lnSpc>
                <a:spcPct val="100400"/>
              </a:lnSpc>
              <a:spcBef>
                <a:spcPts val="90"/>
              </a:spcBef>
              <a:buFont typeface="Arial"/>
              <a:buChar char="•"/>
              <a:tabLst>
                <a:tab pos="356235" algn="l"/>
              </a:tabLst>
            </a:pPr>
            <a:r>
              <a:rPr sz="2400" b="1" spc="5" dirty="0">
                <a:latin typeface="Carlito"/>
                <a:cs typeface="Carlito"/>
              </a:rPr>
              <a:t>Class </a:t>
            </a:r>
            <a:r>
              <a:rPr sz="2400" b="1" dirty="0">
                <a:latin typeface="Carlito"/>
                <a:cs typeface="Carlito"/>
              </a:rPr>
              <a:t>A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spc="-5" dirty="0">
                <a:latin typeface="Carlito"/>
                <a:cs typeface="Carlito"/>
              </a:rPr>
              <a:t>collector </a:t>
            </a:r>
            <a:r>
              <a:rPr sz="2400" spc="-20" dirty="0">
                <a:latin typeface="Carlito"/>
                <a:cs typeface="Carlito"/>
              </a:rPr>
              <a:t>current </a:t>
            </a:r>
            <a:r>
              <a:rPr sz="2400" spc="-15" dirty="0">
                <a:latin typeface="Carlito"/>
                <a:cs typeface="Carlito"/>
              </a:rPr>
              <a:t>flows </a:t>
            </a:r>
            <a:r>
              <a:rPr sz="2400" spc="-25" dirty="0">
                <a:latin typeface="Carlito"/>
                <a:cs typeface="Carlito"/>
              </a:rPr>
              <a:t>at  </a:t>
            </a:r>
            <a:r>
              <a:rPr sz="2400" spc="-20" dirty="0">
                <a:latin typeface="Carlito"/>
                <a:cs typeface="Carlito"/>
              </a:rPr>
              <a:t>all </a:t>
            </a:r>
            <a:r>
              <a:rPr sz="2400" dirty="0">
                <a:latin typeface="Carlito"/>
                <a:cs typeface="Carlito"/>
              </a:rPr>
              <a:t>times </a:t>
            </a:r>
            <a:r>
              <a:rPr sz="2400" spc="-5" dirty="0">
                <a:latin typeface="Carlito"/>
                <a:cs typeface="Carlito"/>
              </a:rPr>
              <a:t>during </a:t>
            </a:r>
            <a:r>
              <a:rPr sz="2400" spc="5" dirty="0">
                <a:latin typeface="Carlito"/>
                <a:cs typeface="Carlito"/>
              </a:rPr>
              <a:t>the </a:t>
            </a:r>
            <a:r>
              <a:rPr sz="2400" dirty="0">
                <a:latin typeface="Carlito"/>
                <a:cs typeface="Carlito"/>
              </a:rPr>
              <a:t>full cycle of </a:t>
            </a:r>
            <a:r>
              <a:rPr sz="2400" spc="-10" dirty="0">
                <a:latin typeface="Carlito"/>
                <a:cs typeface="Carlito"/>
              </a:rPr>
              <a:t>signal, </a:t>
            </a:r>
            <a:r>
              <a:rPr sz="2400" spc="5" dirty="0">
                <a:latin typeface="Carlito"/>
                <a:cs typeface="Carlito"/>
              </a:rPr>
              <a:t>the </a:t>
            </a:r>
            <a:r>
              <a:rPr sz="2400" dirty="0">
                <a:latin typeface="Carlito"/>
                <a:cs typeface="Carlito"/>
              </a:rPr>
              <a:t>power </a:t>
            </a:r>
            <a:r>
              <a:rPr sz="2400" spc="-10" dirty="0">
                <a:latin typeface="Carlito"/>
                <a:cs typeface="Carlito"/>
              </a:rPr>
              <a:t>amplifier </a:t>
            </a:r>
            <a:r>
              <a:rPr sz="2400" spc="-2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A </a:t>
            </a:r>
            <a:r>
              <a:rPr sz="2400" b="1" spc="-10"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b="1" spc="5" dirty="0">
                <a:latin typeface="Carlito"/>
                <a:cs typeface="Carlito"/>
              </a:rPr>
              <a:t>Class </a:t>
            </a:r>
            <a:r>
              <a:rPr sz="2400" b="1" dirty="0">
                <a:latin typeface="Carlito"/>
                <a:cs typeface="Carlito"/>
              </a:rPr>
              <a:t>B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10"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5"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b="1" spc="5" dirty="0">
                <a:latin typeface="Carlito"/>
                <a:cs typeface="Carlito"/>
              </a:rPr>
              <a:t>Class </a:t>
            </a:r>
            <a:r>
              <a:rPr sz="2400" b="1" dirty="0">
                <a:latin typeface="Carlito"/>
                <a:cs typeface="Carlito"/>
              </a:rPr>
              <a:t>C </a:t>
            </a:r>
            <a:r>
              <a:rPr sz="2400" b="1" spc="-20" dirty="0">
                <a:latin typeface="Carlito"/>
                <a:cs typeface="Carlito"/>
              </a:rPr>
              <a:t>Power </a:t>
            </a:r>
            <a:r>
              <a:rPr sz="2400" b="1" dirty="0">
                <a:latin typeface="Carlito"/>
                <a:cs typeface="Carlito"/>
              </a:rPr>
              <a:t>amplifier </a:t>
            </a:r>
            <a:r>
              <a:rPr sz="2400" spc="-204" dirty="0">
                <a:latin typeface="Arial"/>
                <a:cs typeface="Arial"/>
              </a:rPr>
              <a:t>− </a:t>
            </a:r>
            <a:r>
              <a:rPr sz="2400" spc="-10" dirty="0">
                <a:latin typeface="Carlito"/>
                <a:cs typeface="Carlito"/>
              </a:rPr>
              <a:t>When </a:t>
            </a:r>
            <a:r>
              <a:rPr sz="2400" spc="-20" dirty="0">
                <a:latin typeface="Carlito"/>
                <a:cs typeface="Carlito"/>
              </a:rPr>
              <a:t>the </a:t>
            </a:r>
            <a:r>
              <a:rPr sz="2400" dirty="0">
                <a:latin typeface="Carlito"/>
                <a:cs typeface="Carlito"/>
              </a:rPr>
              <a:t>collector </a:t>
            </a:r>
            <a:r>
              <a:rPr sz="2400" spc="-10" dirty="0">
                <a:latin typeface="Carlito"/>
                <a:cs typeface="Carlito"/>
              </a:rPr>
              <a:t>current </a:t>
            </a:r>
            <a:r>
              <a:rPr sz="2400" spc="-20" dirty="0">
                <a:latin typeface="Carlito"/>
                <a:cs typeface="Carlito"/>
              </a:rPr>
              <a:t>flows  for </a:t>
            </a:r>
            <a:r>
              <a:rPr sz="2400" dirty="0">
                <a:latin typeface="Carlito"/>
                <a:cs typeface="Carlito"/>
              </a:rPr>
              <a:t>less </a:t>
            </a:r>
            <a:r>
              <a:rPr sz="2400" spc="-20" dirty="0">
                <a:latin typeface="Carlito"/>
                <a:cs typeface="Carlito"/>
              </a:rPr>
              <a:t>than </a:t>
            </a:r>
            <a:r>
              <a:rPr sz="2400" spc="-10" dirty="0">
                <a:latin typeface="Carlito"/>
                <a:cs typeface="Carlito"/>
              </a:rPr>
              <a:t>half </a:t>
            </a:r>
            <a:r>
              <a:rPr sz="2400" dirty="0">
                <a:latin typeface="Carlito"/>
                <a:cs typeface="Carlito"/>
              </a:rPr>
              <a:t>cycle </a:t>
            </a:r>
            <a:r>
              <a:rPr sz="2400" spc="-35" dirty="0">
                <a:latin typeface="Carlito"/>
                <a:cs typeface="Carlito"/>
              </a:rPr>
              <a:t>of </a:t>
            </a:r>
            <a:r>
              <a:rPr sz="2400" spc="10" dirty="0">
                <a:latin typeface="Carlito"/>
                <a:cs typeface="Carlito"/>
              </a:rPr>
              <a:t>the </a:t>
            </a:r>
            <a:r>
              <a:rPr sz="2400" spc="-5" dirty="0">
                <a:latin typeface="Carlito"/>
                <a:cs typeface="Carlito"/>
              </a:rPr>
              <a:t>input </a:t>
            </a:r>
            <a:r>
              <a:rPr sz="2400" spc="-10" dirty="0">
                <a:latin typeface="Carlito"/>
                <a:cs typeface="Carlito"/>
              </a:rPr>
              <a:t>signal, </a:t>
            </a:r>
            <a:r>
              <a:rPr sz="2400" spc="10" dirty="0">
                <a:latin typeface="Carlito"/>
                <a:cs typeface="Carlito"/>
              </a:rPr>
              <a:t>the </a:t>
            </a:r>
            <a:r>
              <a:rPr sz="2400" spc="-10" dirty="0">
                <a:latin typeface="Carlito"/>
                <a:cs typeface="Carlito"/>
              </a:rPr>
              <a:t>power 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C </a:t>
            </a:r>
            <a:r>
              <a:rPr sz="2400" b="1" spc="-10" dirty="0">
                <a:latin typeface="Carlito"/>
                <a:cs typeface="Carlito"/>
              </a:rPr>
              <a:t>power</a:t>
            </a:r>
            <a:r>
              <a:rPr sz="2400" b="1" spc="-6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ts val="2850"/>
              </a:lnSpc>
              <a:spcBef>
                <a:spcPts val="695"/>
              </a:spcBef>
              <a:buFont typeface="Arial"/>
              <a:buChar char="•"/>
              <a:tabLst>
                <a:tab pos="356235" algn="l"/>
              </a:tabLst>
            </a:pPr>
            <a:r>
              <a:rPr sz="2400" b="1" spc="5" dirty="0">
                <a:latin typeface="Carlito"/>
                <a:cs typeface="Carlito"/>
              </a:rPr>
              <a:t>Class </a:t>
            </a:r>
            <a:r>
              <a:rPr sz="2400" b="1" spc="-15" dirty="0">
                <a:latin typeface="Carlito"/>
                <a:cs typeface="Carlito"/>
              </a:rPr>
              <a:t>AB </a:t>
            </a:r>
            <a:r>
              <a:rPr sz="2400" b="1" spc="-5" dirty="0">
                <a:latin typeface="Carlito"/>
                <a:cs typeface="Carlito"/>
              </a:rPr>
              <a:t>amplifier </a:t>
            </a:r>
            <a:r>
              <a:rPr sz="2400" b="1" dirty="0">
                <a:latin typeface="Carlito"/>
                <a:cs typeface="Carlito"/>
              </a:rPr>
              <a:t>- </a:t>
            </a:r>
            <a:r>
              <a:rPr sz="2400" spc="-15" dirty="0">
                <a:latin typeface="Carlito"/>
                <a:cs typeface="Carlito"/>
              </a:rPr>
              <a:t>if </a:t>
            </a:r>
            <a:r>
              <a:rPr sz="2400" dirty="0">
                <a:latin typeface="Carlito"/>
                <a:cs typeface="Carlito"/>
              </a:rPr>
              <a:t>we </a:t>
            </a:r>
            <a:r>
              <a:rPr sz="2400" spc="-5" dirty="0">
                <a:latin typeface="Carlito"/>
                <a:cs typeface="Carlito"/>
              </a:rPr>
              <a:t>combine </a:t>
            </a:r>
            <a:r>
              <a:rPr sz="2400" spc="-15" dirty="0">
                <a:latin typeface="Carlito"/>
                <a:cs typeface="Carlito"/>
              </a:rPr>
              <a:t>the </a:t>
            </a:r>
            <a:r>
              <a:rPr sz="2400" dirty="0">
                <a:latin typeface="Carlito"/>
                <a:cs typeface="Carlito"/>
              </a:rPr>
              <a:t>class A </a:t>
            </a:r>
            <a:r>
              <a:rPr sz="2400" spc="-5" dirty="0">
                <a:latin typeface="Carlito"/>
                <a:cs typeface="Carlito"/>
              </a:rPr>
              <a:t>and </a:t>
            </a:r>
            <a:r>
              <a:rPr sz="2400" spc="-15" dirty="0">
                <a:latin typeface="Carlito"/>
                <a:cs typeface="Carlito"/>
              </a:rPr>
              <a:t>class </a:t>
            </a:r>
            <a:r>
              <a:rPr sz="2400" dirty="0">
                <a:latin typeface="Carlito"/>
                <a:cs typeface="Carlito"/>
              </a:rPr>
              <a:t>B  </a:t>
            </a:r>
            <a:r>
              <a:rPr sz="2400" spc="-15" dirty="0">
                <a:latin typeface="Carlito"/>
                <a:cs typeface="Carlito"/>
              </a:rPr>
              <a:t>amplifiers </a:t>
            </a:r>
            <a:r>
              <a:rPr sz="2400" spc="15" dirty="0">
                <a:latin typeface="Carlito"/>
                <a:cs typeface="Carlito"/>
              </a:rPr>
              <a:t>so </a:t>
            </a:r>
            <a:r>
              <a:rPr sz="2400" spc="-15" dirty="0">
                <a:latin typeface="Carlito"/>
                <a:cs typeface="Carlito"/>
              </a:rPr>
              <a:t>as </a:t>
            </a:r>
            <a:r>
              <a:rPr sz="2400" spc="10" dirty="0">
                <a:latin typeface="Carlito"/>
                <a:cs typeface="Carlito"/>
              </a:rPr>
              <a:t>to </a:t>
            </a:r>
            <a:r>
              <a:rPr sz="2400" spc="-15" dirty="0">
                <a:latin typeface="Carlito"/>
                <a:cs typeface="Carlito"/>
              </a:rPr>
              <a:t>utilize </a:t>
            </a:r>
            <a:r>
              <a:rPr sz="2400" spc="5" dirty="0">
                <a:latin typeface="Carlito"/>
                <a:cs typeface="Carlito"/>
              </a:rPr>
              <a:t>the </a:t>
            </a:r>
            <a:r>
              <a:rPr sz="2400" spc="-10" dirty="0">
                <a:latin typeface="Carlito"/>
                <a:cs typeface="Carlito"/>
              </a:rPr>
              <a:t>advantages </a:t>
            </a:r>
            <a:r>
              <a:rPr sz="2400" spc="5" dirty="0">
                <a:latin typeface="Carlito"/>
                <a:cs typeface="Carlito"/>
              </a:rPr>
              <a:t>of</a:t>
            </a:r>
            <a:r>
              <a:rPr sz="2400" spc="-45" dirty="0">
                <a:latin typeface="Carlito"/>
                <a:cs typeface="Carlito"/>
              </a:rPr>
              <a:t> </a:t>
            </a:r>
            <a:r>
              <a:rPr sz="2400" spc="10" dirty="0">
                <a:latin typeface="Carlito"/>
                <a:cs typeface="Carlito"/>
              </a:rPr>
              <a:t>both.</a:t>
            </a:r>
            <a:endParaRPr sz="2400">
              <a:latin typeface="Carlito"/>
              <a:cs typeface="Carl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79248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A </a:t>
            </a:r>
            <a:r>
              <a:rPr b="1" spc="-5" dirty="0">
                <a:latin typeface="Carlito"/>
                <a:cs typeface="Carlito"/>
              </a:rPr>
              <a:t>Power</a:t>
            </a:r>
            <a:r>
              <a:rPr b="1" spc="90" dirty="0">
                <a:latin typeface="Carlito"/>
                <a:cs typeface="Carlito"/>
              </a:rPr>
              <a:t> </a:t>
            </a:r>
            <a:r>
              <a:rPr b="1" dirty="0">
                <a:latin typeface="Carlito"/>
                <a:cs typeface="Carlito"/>
              </a:rPr>
              <a:t>Amplifiers</a:t>
            </a:r>
          </a:p>
        </p:txBody>
      </p:sp>
      <p:sp>
        <p:nvSpPr>
          <p:cNvPr id="3" name="object 3"/>
          <p:cNvSpPr txBox="1"/>
          <p:nvPr/>
        </p:nvSpPr>
        <p:spPr>
          <a:xfrm>
            <a:off x="609600" y="2667000"/>
            <a:ext cx="8089265" cy="1488869"/>
          </a:xfrm>
          <a:prstGeom prst="rect">
            <a:avLst/>
          </a:prstGeom>
        </p:spPr>
        <p:txBody>
          <a:bodyPr vert="horz" wrap="square" lIns="0" tIns="11430" rIns="0" bIns="0" rtlCol="0">
            <a:spAutoFit/>
          </a:bodyPr>
          <a:lstStyle/>
          <a:p>
            <a:pPr marL="355600" marR="5080" indent="-343535" algn="just">
              <a:lnSpc>
                <a:spcPct val="100400"/>
              </a:lnSpc>
              <a:spcBef>
                <a:spcPts val="90"/>
              </a:spcBef>
              <a:tabLst>
                <a:tab pos="356235" algn="l"/>
              </a:tabLst>
            </a:pPr>
            <a:r>
              <a:rPr lang="en-US" sz="2400" dirty="0" smtClean="0">
                <a:latin typeface="Carlito"/>
                <a:cs typeface="Carlito"/>
              </a:rPr>
              <a:t>	</a:t>
            </a:r>
            <a:r>
              <a:rPr sz="2400" smtClean="0">
                <a:latin typeface="Carlito"/>
                <a:cs typeface="Carlito"/>
              </a:rPr>
              <a:t>A </a:t>
            </a:r>
            <a:r>
              <a:rPr sz="2400" spc="-10" dirty="0">
                <a:latin typeface="Carlito"/>
                <a:cs typeface="Carlito"/>
              </a:rPr>
              <a:t>Class </a:t>
            </a:r>
            <a:r>
              <a:rPr sz="2400" dirty="0">
                <a:latin typeface="Carlito"/>
                <a:cs typeface="Carlito"/>
              </a:rPr>
              <a:t>A </a:t>
            </a:r>
            <a:r>
              <a:rPr sz="2400" spc="-10" dirty="0">
                <a:latin typeface="Carlito"/>
                <a:cs typeface="Carlito"/>
              </a:rPr>
              <a:t>power amplifier </a:t>
            </a:r>
            <a:r>
              <a:rPr sz="2400" spc="-15" dirty="0">
                <a:latin typeface="Carlito"/>
                <a:cs typeface="Carlito"/>
              </a:rPr>
              <a:t>is </a:t>
            </a:r>
            <a:r>
              <a:rPr sz="2400" dirty="0">
                <a:latin typeface="Carlito"/>
                <a:cs typeface="Carlito"/>
              </a:rPr>
              <a:t>one </a:t>
            </a:r>
            <a:r>
              <a:rPr sz="2400" spc="-15" dirty="0">
                <a:latin typeface="Carlito"/>
                <a:cs typeface="Carlito"/>
              </a:rPr>
              <a:t>in which </a:t>
            </a:r>
            <a:r>
              <a:rPr sz="2400" spc="10" dirty="0">
                <a:latin typeface="Carlito"/>
                <a:cs typeface="Carlito"/>
              </a:rPr>
              <a:t>the </a:t>
            </a:r>
            <a:r>
              <a:rPr sz="2400" spc="-15" dirty="0">
                <a:latin typeface="Carlito"/>
                <a:cs typeface="Carlito"/>
              </a:rPr>
              <a:t>output </a:t>
            </a:r>
            <a:r>
              <a:rPr sz="2400" spc="-5" dirty="0">
                <a:latin typeface="Carlito"/>
                <a:cs typeface="Carlito"/>
              </a:rPr>
              <a:t>current  flows </a:t>
            </a:r>
            <a:r>
              <a:rPr sz="2400" spc="-20" dirty="0">
                <a:latin typeface="Carlito"/>
                <a:cs typeface="Carlito"/>
              </a:rPr>
              <a:t>for </a:t>
            </a:r>
            <a:r>
              <a:rPr sz="2400" spc="5" dirty="0">
                <a:latin typeface="Carlito"/>
                <a:cs typeface="Carlito"/>
              </a:rPr>
              <a:t>the </a:t>
            </a:r>
            <a:r>
              <a:rPr sz="2400" spc="-5" dirty="0">
                <a:latin typeface="Carlito"/>
                <a:cs typeface="Carlito"/>
              </a:rPr>
              <a:t>entire </a:t>
            </a:r>
            <a:r>
              <a:rPr sz="2400" dirty="0">
                <a:latin typeface="Carlito"/>
                <a:cs typeface="Carlito"/>
              </a:rPr>
              <a:t>cycle of </a:t>
            </a:r>
            <a:r>
              <a:rPr sz="2400" spc="5" dirty="0">
                <a:latin typeface="Carlito"/>
                <a:cs typeface="Carlito"/>
              </a:rPr>
              <a:t>the </a:t>
            </a:r>
            <a:r>
              <a:rPr sz="2400" spc="15" dirty="0">
                <a:latin typeface="Carlito"/>
                <a:cs typeface="Carlito"/>
              </a:rPr>
              <a:t>AC </a:t>
            </a:r>
            <a:r>
              <a:rPr sz="2400" dirty="0">
                <a:latin typeface="Carlito"/>
                <a:cs typeface="Carlito"/>
              </a:rPr>
              <a:t>input </a:t>
            </a:r>
            <a:r>
              <a:rPr sz="2400" spc="-25" dirty="0">
                <a:latin typeface="Carlito"/>
                <a:cs typeface="Carlito"/>
              </a:rPr>
              <a:t>supply. </a:t>
            </a:r>
            <a:r>
              <a:rPr sz="2400" spc="5" dirty="0">
                <a:latin typeface="Carlito"/>
                <a:cs typeface="Carlito"/>
              </a:rPr>
              <a:t>Hence the  </a:t>
            </a:r>
            <a:r>
              <a:rPr sz="2400" spc="-5" dirty="0">
                <a:latin typeface="Carlito"/>
                <a:cs typeface="Carlito"/>
              </a:rPr>
              <a:t>complete signal present </a:t>
            </a:r>
            <a:r>
              <a:rPr sz="2400" spc="-15" dirty="0">
                <a:latin typeface="Carlito"/>
                <a:cs typeface="Carlito"/>
              </a:rPr>
              <a:t>at </a:t>
            </a:r>
            <a:r>
              <a:rPr sz="2400" spc="5" dirty="0">
                <a:latin typeface="Carlito"/>
                <a:cs typeface="Carlito"/>
              </a:rPr>
              <a:t>the </a:t>
            </a:r>
            <a:r>
              <a:rPr sz="2400" spc="-15" dirty="0">
                <a:latin typeface="Carlito"/>
                <a:cs typeface="Carlito"/>
              </a:rPr>
              <a:t>input is </a:t>
            </a:r>
            <a:r>
              <a:rPr sz="2400" spc="-10" dirty="0">
                <a:latin typeface="Carlito"/>
                <a:cs typeface="Carlito"/>
              </a:rPr>
              <a:t>amplified </a:t>
            </a:r>
            <a:r>
              <a:rPr sz="2400" spc="-15">
                <a:latin typeface="Carlito"/>
                <a:cs typeface="Carlito"/>
              </a:rPr>
              <a:t>at</a:t>
            </a:r>
            <a:r>
              <a:rPr sz="2400" spc="65">
                <a:latin typeface="Carlito"/>
                <a:cs typeface="Carlito"/>
              </a:rPr>
              <a:t>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output</a:t>
            </a:r>
            <a:r>
              <a:rPr sz="2400" spc="10" dirty="0">
                <a:latin typeface="Carlito"/>
                <a:cs typeface="Carlito"/>
              </a:rPr>
              <a:t>.</a:t>
            </a:r>
            <a:endParaRPr sz="24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782" y="1140523"/>
            <a:ext cx="8211820" cy="4074833"/>
          </a:xfrm>
          <a:prstGeom prst="rect">
            <a:avLst/>
          </a:prstGeom>
        </p:spPr>
        <p:txBody>
          <a:bodyPr vert="horz" wrap="square" lIns="0" tIns="12065" rIns="0" bIns="0" rtlCol="0">
            <a:spAutoFit/>
          </a:bodyPr>
          <a:lstStyle/>
          <a:p>
            <a:pPr marL="292100" marR="81915" algn="just">
              <a:lnSpc>
                <a:spcPct val="100200"/>
              </a:lnSpc>
              <a:spcBef>
                <a:spcPts val="95"/>
              </a:spcBef>
            </a:pPr>
            <a:r>
              <a:rPr sz="2400" spc="10" dirty="0">
                <a:latin typeface="Carlito"/>
                <a:cs typeface="Carlito"/>
              </a:rPr>
              <a:t>The </a:t>
            </a:r>
            <a:r>
              <a:rPr sz="2400" spc="-10" dirty="0">
                <a:latin typeface="Carlito"/>
                <a:cs typeface="Carlito"/>
              </a:rPr>
              <a:t>operating </a:t>
            </a:r>
            <a:r>
              <a:rPr sz="2400" dirty="0">
                <a:latin typeface="Carlito"/>
                <a:cs typeface="Carlito"/>
              </a:rPr>
              <a:t>point of </a:t>
            </a:r>
            <a:r>
              <a:rPr sz="2400" spc="-5" dirty="0">
                <a:latin typeface="Carlito"/>
                <a:cs typeface="Carlito"/>
              </a:rPr>
              <a:t>this </a:t>
            </a:r>
            <a:r>
              <a:rPr sz="2400" dirty="0">
                <a:latin typeface="Carlito"/>
                <a:cs typeface="Carlito"/>
              </a:rPr>
              <a:t>amplifier </a:t>
            </a:r>
            <a:r>
              <a:rPr sz="2400" spc="-15" dirty="0">
                <a:latin typeface="Carlito"/>
                <a:cs typeface="Carlito"/>
              </a:rPr>
              <a:t>is </a:t>
            </a:r>
            <a:r>
              <a:rPr sz="2400" spc="5" dirty="0">
                <a:latin typeface="Carlito"/>
                <a:cs typeface="Carlito"/>
              </a:rPr>
              <a:t>present </a:t>
            </a:r>
            <a:r>
              <a:rPr sz="2400" spc="-15" dirty="0">
                <a:latin typeface="Carlito"/>
                <a:cs typeface="Carlito"/>
              </a:rPr>
              <a:t>in </a:t>
            </a:r>
            <a:r>
              <a:rPr sz="2400" spc="5" dirty="0">
                <a:latin typeface="Carlito"/>
                <a:cs typeface="Carlito"/>
              </a:rPr>
              <a:t>the </a:t>
            </a:r>
            <a:r>
              <a:rPr sz="2400" dirty="0">
                <a:latin typeface="Carlito"/>
                <a:cs typeface="Carlito"/>
              </a:rPr>
              <a:t>linear  </a:t>
            </a:r>
            <a:r>
              <a:rPr sz="2400" spc="-5" dirty="0">
                <a:latin typeface="Carlito"/>
                <a:cs typeface="Carlito"/>
              </a:rPr>
              <a:t>region. It </a:t>
            </a:r>
            <a:r>
              <a:rPr sz="2400" spc="-15" dirty="0">
                <a:latin typeface="Carlito"/>
                <a:cs typeface="Carlito"/>
              </a:rPr>
              <a:t>is </a:t>
            </a:r>
            <a:r>
              <a:rPr sz="2400" spc="15" dirty="0">
                <a:latin typeface="Carlito"/>
                <a:cs typeface="Carlito"/>
              </a:rPr>
              <a:t>so </a:t>
            </a:r>
            <a:r>
              <a:rPr sz="2400" dirty="0">
                <a:latin typeface="Carlito"/>
                <a:cs typeface="Carlito"/>
              </a:rPr>
              <a:t>selected </a:t>
            </a:r>
            <a:r>
              <a:rPr sz="2400" spc="-5" dirty="0">
                <a:latin typeface="Carlito"/>
                <a:cs typeface="Carlito"/>
              </a:rPr>
              <a:t>that </a:t>
            </a:r>
            <a:r>
              <a:rPr sz="2400" spc="5" dirty="0">
                <a:latin typeface="Carlito"/>
                <a:cs typeface="Carlito"/>
              </a:rPr>
              <a:t>the </a:t>
            </a:r>
            <a:r>
              <a:rPr sz="2400" spc="-5" dirty="0">
                <a:latin typeface="Carlito"/>
                <a:cs typeface="Carlito"/>
              </a:rPr>
              <a:t>current </a:t>
            </a:r>
            <a:r>
              <a:rPr sz="2400" spc="-20" dirty="0">
                <a:latin typeface="Carlito"/>
                <a:cs typeface="Carlito"/>
              </a:rPr>
              <a:t>flows for </a:t>
            </a:r>
            <a:r>
              <a:rPr sz="2400" spc="10" dirty="0">
                <a:latin typeface="Carlito"/>
                <a:cs typeface="Carlito"/>
              </a:rPr>
              <a:t>the </a:t>
            </a:r>
            <a:r>
              <a:rPr sz="2400" spc="-15" dirty="0">
                <a:latin typeface="Carlito"/>
                <a:cs typeface="Carlito"/>
              </a:rPr>
              <a:t>entire </a:t>
            </a:r>
            <a:r>
              <a:rPr sz="2400" spc="-30" dirty="0">
                <a:latin typeface="Carlito"/>
                <a:cs typeface="Carlito"/>
              </a:rPr>
              <a:t>ac  </a:t>
            </a:r>
            <a:r>
              <a:rPr sz="2400" dirty="0">
                <a:latin typeface="Carlito"/>
                <a:cs typeface="Carlito"/>
              </a:rPr>
              <a:t>input </a:t>
            </a:r>
            <a:r>
              <a:rPr sz="2400" spc="-15" dirty="0">
                <a:latin typeface="Carlito"/>
                <a:cs typeface="Carlito"/>
              </a:rPr>
              <a:t>cycle. </a:t>
            </a:r>
            <a:r>
              <a:rPr sz="2400" spc="10" dirty="0">
                <a:latin typeface="Carlito"/>
                <a:cs typeface="Carlito"/>
              </a:rPr>
              <a:t>The</a:t>
            </a:r>
            <a:r>
              <a:rPr sz="2400" spc="560" dirty="0">
                <a:latin typeface="Carlito"/>
                <a:cs typeface="Carlito"/>
              </a:rPr>
              <a:t> </a:t>
            </a:r>
            <a:r>
              <a:rPr sz="2400" spc="-15" dirty="0">
                <a:latin typeface="Carlito"/>
                <a:cs typeface="Carlito"/>
              </a:rPr>
              <a:t>below </a:t>
            </a:r>
            <a:r>
              <a:rPr sz="2400" spc="-5" dirty="0">
                <a:latin typeface="Carlito"/>
                <a:cs typeface="Carlito"/>
              </a:rPr>
              <a:t>figure explains </a:t>
            </a:r>
            <a:r>
              <a:rPr sz="2400" spc="5" dirty="0">
                <a:latin typeface="Carlito"/>
                <a:cs typeface="Carlito"/>
              </a:rPr>
              <a:t>the </a:t>
            </a:r>
            <a:r>
              <a:rPr sz="2400" spc="-5" dirty="0">
                <a:latin typeface="Carlito"/>
                <a:cs typeface="Carlito"/>
              </a:rPr>
              <a:t>selection </a:t>
            </a:r>
            <a:r>
              <a:rPr sz="2400" spc="5" dirty="0">
                <a:latin typeface="Carlito"/>
                <a:cs typeface="Carlito"/>
              </a:rPr>
              <a:t>of  </a:t>
            </a:r>
            <a:r>
              <a:rPr sz="2400" spc="-10" dirty="0">
                <a:latin typeface="Carlito"/>
                <a:cs typeface="Carlito"/>
              </a:rPr>
              <a:t>operating </a:t>
            </a:r>
            <a:r>
              <a:rPr sz="2400" dirty="0">
                <a:latin typeface="Carlito"/>
                <a:cs typeface="Carlito"/>
              </a:rPr>
              <a:t>point. </a:t>
            </a:r>
            <a:r>
              <a:rPr sz="2400" spc="10" dirty="0">
                <a:latin typeface="Carlito"/>
                <a:cs typeface="Carlito"/>
              </a:rPr>
              <a:t>The </a:t>
            </a:r>
            <a:r>
              <a:rPr sz="2400" spc="-5" dirty="0">
                <a:latin typeface="Carlito"/>
                <a:cs typeface="Carlito"/>
              </a:rPr>
              <a:t>output </a:t>
            </a:r>
            <a:r>
              <a:rPr sz="2400" spc="-10" dirty="0">
                <a:latin typeface="Carlito"/>
                <a:cs typeface="Carlito"/>
              </a:rPr>
              <a:t>characteristics </a:t>
            </a:r>
            <a:r>
              <a:rPr sz="2400" spc="-5" dirty="0">
                <a:latin typeface="Carlito"/>
                <a:cs typeface="Carlito"/>
              </a:rPr>
              <a:t>with </a:t>
            </a:r>
            <a:r>
              <a:rPr sz="2400" spc="-20" dirty="0">
                <a:latin typeface="Carlito"/>
                <a:cs typeface="Carlito"/>
              </a:rPr>
              <a:t>operating  </a:t>
            </a:r>
            <a:r>
              <a:rPr sz="2400" dirty="0">
                <a:latin typeface="Carlito"/>
                <a:cs typeface="Carlito"/>
              </a:rPr>
              <a:t>point Q </a:t>
            </a:r>
            <a:r>
              <a:rPr sz="2400" spc="-15" dirty="0">
                <a:latin typeface="Carlito"/>
                <a:cs typeface="Carlito"/>
              </a:rPr>
              <a:t>is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figure </a:t>
            </a:r>
            <a:r>
              <a:rPr sz="2400" spc="-10" dirty="0">
                <a:latin typeface="Carlito"/>
                <a:cs typeface="Carlito"/>
              </a:rPr>
              <a:t>above. </a:t>
            </a:r>
            <a:r>
              <a:rPr sz="2400" spc="-5" dirty="0">
                <a:latin typeface="Carlito"/>
                <a:cs typeface="Carlito"/>
              </a:rPr>
              <a:t>Here (I</a:t>
            </a:r>
            <a:r>
              <a:rPr sz="2325" spc="-7" baseline="-19713" dirty="0">
                <a:latin typeface="Carlito"/>
                <a:cs typeface="Carlito"/>
              </a:rPr>
              <a:t>c</a:t>
            </a:r>
            <a:r>
              <a:rPr sz="2400" spc="-5" dirty="0">
                <a:latin typeface="Carlito"/>
                <a:cs typeface="Carlito"/>
              </a:rPr>
              <a:t>)</a:t>
            </a:r>
            <a:r>
              <a:rPr sz="2325" spc="-7" baseline="-19713" dirty="0">
                <a:latin typeface="Carlito"/>
                <a:cs typeface="Carlito"/>
              </a:rPr>
              <a:t>Q </a:t>
            </a:r>
            <a:r>
              <a:rPr sz="2400" spc="-5" dirty="0">
                <a:latin typeface="Carlito"/>
                <a:cs typeface="Carlito"/>
              </a:rPr>
              <a:t>and  </a:t>
            </a:r>
            <a:r>
              <a:rPr sz="2400" spc="-20" dirty="0">
                <a:latin typeface="Carlito"/>
                <a:cs typeface="Carlito"/>
              </a:rPr>
              <a:t>(V</a:t>
            </a:r>
            <a:r>
              <a:rPr sz="2325" spc="-30" baseline="-19713" dirty="0">
                <a:latin typeface="Carlito"/>
                <a:cs typeface="Carlito"/>
              </a:rPr>
              <a:t>ce</a:t>
            </a:r>
            <a:r>
              <a:rPr sz="2400" spc="-20" dirty="0">
                <a:latin typeface="Carlito"/>
                <a:cs typeface="Carlito"/>
              </a:rPr>
              <a:t>)</a:t>
            </a:r>
            <a:r>
              <a:rPr sz="2325" spc="-30" baseline="-19713" dirty="0">
                <a:latin typeface="Carlito"/>
                <a:cs typeface="Carlito"/>
              </a:rPr>
              <a:t>Q </a:t>
            </a:r>
            <a:r>
              <a:rPr sz="2400" spc="5" dirty="0">
                <a:latin typeface="Carlito"/>
                <a:cs typeface="Carlito"/>
              </a:rPr>
              <a:t>represent no </a:t>
            </a:r>
            <a:r>
              <a:rPr sz="2400" dirty="0">
                <a:latin typeface="Carlito"/>
                <a:cs typeface="Carlito"/>
              </a:rPr>
              <a:t>signal </a:t>
            </a:r>
            <a:r>
              <a:rPr sz="2400" spc="5" dirty="0">
                <a:latin typeface="Carlito"/>
                <a:cs typeface="Carlito"/>
              </a:rPr>
              <a:t>collector </a:t>
            </a:r>
            <a:r>
              <a:rPr sz="2400" spc="-10" dirty="0">
                <a:latin typeface="Carlito"/>
                <a:cs typeface="Carlito"/>
              </a:rPr>
              <a:t>current </a:t>
            </a:r>
            <a:r>
              <a:rPr sz="2400" spc="-5" dirty="0">
                <a:latin typeface="Carlito"/>
                <a:cs typeface="Carlito"/>
              </a:rPr>
              <a:t>and </a:t>
            </a:r>
            <a:r>
              <a:rPr sz="2400" spc="-15" dirty="0">
                <a:latin typeface="Carlito"/>
                <a:cs typeface="Carlito"/>
              </a:rPr>
              <a:t>voltage  </a:t>
            </a:r>
            <a:r>
              <a:rPr sz="2400" spc="5" dirty="0">
                <a:latin typeface="Carlito"/>
                <a:cs typeface="Carlito"/>
              </a:rPr>
              <a:t>between </a:t>
            </a:r>
            <a:r>
              <a:rPr sz="2400" spc="-5" dirty="0">
                <a:latin typeface="Carlito"/>
                <a:cs typeface="Carlito"/>
              </a:rPr>
              <a:t>collector and emitter </a:t>
            </a:r>
            <a:r>
              <a:rPr sz="2400" spc="-20" dirty="0">
                <a:latin typeface="Carlito"/>
                <a:cs typeface="Carlito"/>
              </a:rPr>
              <a:t>respectively. </a:t>
            </a:r>
            <a:r>
              <a:rPr sz="2400" spc="-5" dirty="0">
                <a:latin typeface="Carlito"/>
                <a:cs typeface="Carlito"/>
              </a:rPr>
              <a:t>When signal </a:t>
            </a:r>
            <a:r>
              <a:rPr sz="2400" spc="-30" dirty="0">
                <a:latin typeface="Carlito"/>
                <a:cs typeface="Carlito"/>
              </a:rPr>
              <a:t>is  </a:t>
            </a:r>
            <a:r>
              <a:rPr sz="2400" spc="-5" dirty="0">
                <a:latin typeface="Carlito"/>
                <a:cs typeface="Carlito"/>
              </a:rPr>
              <a:t>applied, </a:t>
            </a:r>
            <a:r>
              <a:rPr sz="2400" spc="5" dirty="0">
                <a:latin typeface="Carlito"/>
                <a:cs typeface="Carlito"/>
              </a:rPr>
              <a:t>the Q-point shifts </a:t>
            </a:r>
            <a:r>
              <a:rPr sz="2400" spc="10" dirty="0">
                <a:latin typeface="Carlito"/>
                <a:cs typeface="Carlito"/>
              </a:rPr>
              <a:t>to </a:t>
            </a:r>
            <a:r>
              <a:rPr sz="2400" spc="20" dirty="0">
                <a:latin typeface="Carlito"/>
                <a:cs typeface="Carlito"/>
              </a:rPr>
              <a:t>Q</a:t>
            </a:r>
            <a:r>
              <a:rPr sz="2325" spc="30" baseline="-19713" dirty="0">
                <a:latin typeface="Carlito"/>
                <a:cs typeface="Carlito"/>
              </a:rPr>
              <a:t>1 </a:t>
            </a:r>
            <a:r>
              <a:rPr sz="2400" spc="-5" dirty="0">
                <a:latin typeface="Carlito"/>
                <a:cs typeface="Carlito"/>
              </a:rPr>
              <a:t>and </a:t>
            </a:r>
            <a:r>
              <a:rPr sz="2400" spc="25" dirty="0">
                <a:latin typeface="Carlito"/>
                <a:cs typeface="Carlito"/>
              </a:rPr>
              <a:t>Q</a:t>
            </a:r>
            <a:r>
              <a:rPr sz="2325" spc="37" baseline="-19713" dirty="0">
                <a:latin typeface="Carlito"/>
                <a:cs typeface="Carlito"/>
              </a:rPr>
              <a:t>2</a:t>
            </a:r>
            <a:r>
              <a:rPr sz="2400" spc="25" dirty="0">
                <a:latin typeface="Carlito"/>
                <a:cs typeface="Carlito"/>
              </a:rPr>
              <a:t>. </a:t>
            </a:r>
            <a:r>
              <a:rPr sz="2400" spc="-15" dirty="0">
                <a:latin typeface="Carlito"/>
                <a:cs typeface="Carlito"/>
              </a:rPr>
              <a:t>The </a:t>
            </a:r>
            <a:r>
              <a:rPr sz="2400" spc="-5" dirty="0">
                <a:latin typeface="Carlito"/>
                <a:cs typeface="Carlito"/>
              </a:rPr>
              <a:t>output </a:t>
            </a:r>
            <a:r>
              <a:rPr sz="2400" spc="-10" dirty="0">
                <a:latin typeface="Carlito"/>
                <a:cs typeface="Carlito"/>
              </a:rPr>
              <a:t>current  </a:t>
            </a:r>
            <a:r>
              <a:rPr sz="2400" dirty="0">
                <a:latin typeface="Carlito"/>
                <a:cs typeface="Carlito"/>
              </a:rPr>
              <a:t>increases </a:t>
            </a:r>
            <a:r>
              <a:rPr sz="2400" spc="10" dirty="0">
                <a:latin typeface="Carlito"/>
                <a:cs typeface="Carlito"/>
              </a:rPr>
              <a:t>to </a:t>
            </a:r>
            <a:r>
              <a:rPr sz="2400" dirty="0">
                <a:latin typeface="Carlito"/>
                <a:cs typeface="Carlito"/>
              </a:rPr>
              <a:t>(I</a:t>
            </a:r>
            <a:r>
              <a:rPr sz="2325" baseline="-19713" dirty="0">
                <a:latin typeface="Carlito"/>
                <a:cs typeface="Carlito"/>
              </a:rPr>
              <a:t>c</a:t>
            </a:r>
            <a:r>
              <a:rPr sz="2400" dirty="0">
                <a:latin typeface="Carlito"/>
                <a:cs typeface="Carlito"/>
              </a:rPr>
              <a:t>)</a:t>
            </a:r>
            <a:r>
              <a:rPr sz="2325" baseline="-19713" dirty="0">
                <a:latin typeface="Carlito"/>
                <a:cs typeface="Carlito"/>
              </a:rPr>
              <a:t>max </a:t>
            </a:r>
            <a:r>
              <a:rPr sz="2400" spc="-10" dirty="0">
                <a:latin typeface="Carlito"/>
                <a:cs typeface="Carlito"/>
              </a:rPr>
              <a:t>and </a:t>
            </a:r>
            <a:r>
              <a:rPr sz="2400" spc="5" dirty="0">
                <a:latin typeface="Carlito"/>
                <a:cs typeface="Carlito"/>
              </a:rPr>
              <a:t>decreases </a:t>
            </a:r>
            <a:r>
              <a:rPr sz="2400" spc="10" dirty="0">
                <a:latin typeface="Carlito"/>
                <a:cs typeface="Carlito"/>
              </a:rPr>
              <a:t>to (I</a:t>
            </a:r>
            <a:r>
              <a:rPr sz="2325" spc="15" baseline="-19713" dirty="0">
                <a:latin typeface="Carlito"/>
                <a:cs typeface="Carlito"/>
              </a:rPr>
              <a:t>c</a:t>
            </a:r>
            <a:r>
              <a:rPr sz="2400" spc="10" dirty="0">
                <a:latin typeface="Carlito"/>
                <a:cs typeface="Carlito"/>
              </a:rPr>
              <a:t>)</a:t>
            </a:r>
            <a:r>
              <a:rPr sz="2325" spc="15" baseline="-19713" dirty="0">
                <a:latin typeface="Carlito"/>
                <a:cs typeface="Carlito"/>
              </a:rPr>
              <a:t>min</a:t>
            </a:r>
            <a:r>
              <a:rPr sz="2400" spc="10" dirty="0">
                <a:latin typeface="Carlito"/>
                <a:cs typeface="Carlito"/>
              </a:rPr>
              <a:t>. </a:t>
            </a:r>
            <a:r>
              <a:rPr sz="2400" spc="-30" dirty="0">
                <a:latin typeface="Carlito"/>
                <a:cs typeface="Carlito"/>
              </a:rPr>
              <a:t>Similarly, </a:t>
            </a:r>
            <a:r>
              <a:rPr sz="2400" spc="5" dirty="0">
                <a:latin typeface="Carlito"/>
                <a:cs typeface="Carlito"/>
              </a:rPr>
              <a:t>the  </a:t>
            </a:r>
            <a:r>
              <a:rPr sz="2400" spc="-5" dirty="0">
                <a:latin typeface="Carlito"/>
                <a:cs typeface="Carlito"/>
              </a:rPr>
              <a:t>collector-emitter </a:t>
            </a:r>
            <a:r>
              <a:rPr sz="2400" spc="-20" dirty="0">
                <a:latin typeface="Carlito"/>
                <a:cs typeface="Carlito"/>
              </a:rPr>
              <a:t>voltage </a:t>
            </a:r>
            <a:r>
              <a:rPr sz="2400" spc="-10" dirty="0">
                <a:latin typeface="Carlito"/>
                <a:cs typeface="Carlito"/>
              </a:rPr>
              <a:t>increases </a:t>
            </a:r>
            <a:r>
              <a:rPr sz="2400" spc="10" dirty="0">
                <a:latin typeface="Carlito"/>
                <a:cs typeface="Carlito"/>
              </a:rPr>
              <a:t>to </a:t>
            </a:r>
            <a:r>
              <a:rPr sz="2400" spc="-10" dirty="0">
                <a:latin typeface="Carlito"/>
                <a:cs typeface="Carlito"/>
              </a:rPr>
              <a:t>(V</a:t>
            </a:r>
            <a:r>
              <a:rPr sz="2325" spc="-15" baseline="-19713" dirty="0">
                <a:latin typeface="Carlito"/>
                <a:cs typeface="Carlito"/>
              </a:rPr>
              <a:t>ce</a:t>
            </a:r>
            <a:r>
              <a:rPr sz="2400" spc="-10" dirty="0">
                <a:latin typeface="Carlito"/>
                <a:cs typeface="Carlito"/>
              </a:rPr>
              <a:t>)</a:t>
            </a:r>
            <a:r>
              <a:rPr sz="2325" spc="-15" baseline="-19713" dirty="0">
                <a:latin typeface="Carlito"/>
                <a:cs typeface="Carlito"/>
              </a:rPr>
              <a:t>max </a:t>
            </a:r>
            <a:r>
              <a:rPr sz="2400" spc="-10" dirty="0">
                <a:latin typeface="Carlito"/>
                <a:cs typeface="Carlito"/>
              </a:rPr>
              <a:t>and </a:t>
            </a:r>
            <a:r>
              <a:rPr sz="2400" spc="-5">
                <a:latin typeface="Carlito"/>
                <a:cs typeface="Carlito"/>
              </a:rPr>
              <a:t>decreases</a:t>
            </a:r>
            <a:r>
              <a:rPr sz="2400" spc="165">
                <a:latin typeface="Carlito"/>
                <a:cs typeface="Carlito"/>
              </a:rPr>
              <a:t> </a:t>
            </a:r>
            <a:r>
              <a:rPr sz="2400" spc="20" smtClean="0">
                <a:latin typeface="Carlito"/>
                <a:cs typeface="Carlito"/>
              </a:rPr>
              <a:t>to</a:t>
            </a:r>
            <a:r>
              <a:rPr lang="en-US" sz="2400" spc="20" dirty="0" smtClean="0">
                <a:latin typeface="Carlito"/>
                <a:cs typeface="Carlito"/>
              </a:rPr>
              <a:t> </a:t>
            </a:r>
            <a:r>
              <a:rPr sz="3600" spc="-15" baseline="12731" smtClean="0">
                <a:latin typeface="Carlito"/>
                <a:cs typeface="Carlito"/>
              </a:rPr>
              <a:t>(</a:t>
            </a:r>
            <a:r>
              <a:rPr sz="3600" spc="-15" baseline="12731" dirty="0">
                <a:latin typeface="Carlito"/>
                <a:cs typeface="Carlito"/>
              </a:rPr>
              <a:t>V</a:t>
            </a:r>
            <a:r>
              <a:rPr sz="1550" spc="-10" dirty="0">
                <a:latin typeface="Carlito"/>
                <a:cs typeface="Carlito"/>
              </a:rPr>
              <a:t>ce</a:t>
            </a:r>
            <a:r>
              <a:rPr sz="3600" spc="-15" baseline="12731" dirty="0">
                <a:latin typeface="Carlito"/>
                <a:cs typeface="Carlito"/>
              </a:rPr>
              <a:t>)</a:t>
            </a:r>
            <a:r>
              <a:rPr sz="1550" spc="-10" dirty="0">
                <a:latin typeface="Carlito"/>
                <a:cs typeface="Carlito"/>
              </a:rPr>
              <a:t>min</a:t>
            </a:r>
            <a:r>
              <a:rPr sz="3600" spc="-15" baseline="12731" dirty="0">
                <a:latin typeface="Carlito"/>
                <a:cs typeface="Carlito"/>
              </a:rPr>
              <a:t>.</a:t>
            </a:r>
            <a:endParaRPr sz="3600" baseline="12731">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1745" y="729961"/>
            <a:ext cx="7010704" cy="50984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3957" y="1140523"/>
            <a:ext cx="5593715" cy="3319779"/>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 of </a:t>
            </a:r>
            <a:r>
              <a:rPr sz="2400" b="1" spc="5" dirty="0">
                <a:latin typeface="Carlito"/>
                <a:cs typeface="Carlito"/>
              </a:rPr>
              <a:t>Class </a:t>
            </a:r>
            <a:r>
              <a:rPr sz="2400" b="1" dirty="0">
                <a:latin typeface="Carlito"/>
                <a:cs typeface="Carlito"/>
              </a:rPr>
              <a:t>A</a:t>
            </a:r>
            <a:r>
              <a:rPr sz="2400" b="1" spc="-8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current </a:t>
            </a:r>
            <a:r>
              <a:rPr sz="2400" dirty="0">
                <a:latin typeface="Carlito"/>
                <a:cs typeface="Carlito"/>
              </a:rPr>
              <a:t>flows </a:t>
            </a:r>
            <a:r>
              <a:rPr sz="2400" spc="-20" dirty="0">
                <a:latin typeface="Carlito"/>
                <a:cs typeface="Carlito"/>
              </a:rPr>
              <a:t>for </a:t>
            </a:r>
            <a:r>
              <a:rPr sz="2400" spc="5" dirty="0">
                <a:latin typeface="Carlito"/>
                <a:cs typeface="Carlito"/>
              </a:rPr>
              <a:t>complete </a:t>
            </a:r>
            <a:r>
              <a:rPr sz="2400" spc="-5" dirty="0">
                <a:latin typeface="Carlito"/>
                <a:cs typeface="Carlito"/>
              </a:rPr>
              <a:t>input</a:t>
            </a:r>
            <a:r>
              <a:rPr sz="2400" spc="-395" dirty="0">
                <a:latin typeface="Carlito"/>
                <a:cs typeface="Carlito"/>
              </a:rPr>
              <a:t> </a:t>
            </a:r>
            <a:r>
              <a:rPr sz="2400" dirty="0">
                <a:latin typeface="Carlito"/>
                <a:cs typeface="Carlito"/>
              </a:rPr>
              <a:t>cycle</a:t>
            </a:r>
            <a:endParaRPr sz="2400">
              <a:latin typeface="Carlito"/>
              <a:cs typeface="Carlito"/>
            </a:endParaRPr>
          </a:p>
          <a:p>
            <a:pPr marL="355600" indent="-343535">
              <a:lnSpc>
                <a:spcPts val="2870"/>
              </a:lnSpc>
              <a:spcBef>
                <a:spcPts val="50"/>
              </a:spcBef>
              <a:buFont typeface="Arial"/>
              <a:buChar char="•"/>
              <a:tabLst>
                <a:tab pos="355600" algn="l"/>
                <a:tab pos="356235" algn="l"/>
              </a:tabLst>
            </a:pPr>
            <a:r>
              <a:rPr sz="2400" spc="-5" dirty="0">
                <a:latin typeface="Carlito"/>
                <a:cs typeface="Carlito"/>
              </a:rPr>
              <a:t>It </a:t>
            </a:r>
            <a:r>
              <a:rPr sz="2400" dirty="0">
                <a:latin typeface="Carlito"/>
                <a:cs typeface="Carlito"/>
              </a:rPr>
              <a:t>can </a:t>
            </a:r>
            <a:r>
              <a:rPr sz="2400" spc="-5" dirty="0">
                <a:latin typeface="Carlito"/>
                <a:cs typeface="Carlito"/>
              </a:rPr>
              <a:t>amplify </a:t>
            </a:r>
            <a:r>
              <a:rPr sz="2400" dirty="0">
                <a:latin typeface="Carlito"/>
                <a:cs typeface="Carlito"/>
              </a:rPr>
              <a:t>small</a:t>
            </a:r>
            <a:r>
              <a:rPr sz="2400" spc="-20" dirty="0">
                <a:latin typeface="Carlito"/>
                <a:cs typeface="Carlito"/>
              </a:rPr>
              <a:t> </a:t>
            </a:r>
            <a:r>
              <a:rPr sz="2400" spc="-5" dirty="0">
                <a:latin typeface="Carlito"/>
                <a:cs typeface="Carlito"/>
              </a:rPr>
              <a:t>signals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same </a:t>
            </a:r>
            <a:r>
              <a:rPr sz="2400" spc="-15" dirty="0">
                <a:latin typeface="Carlito"/>
                <a:cs typeface="Carlito"/>
              </a:rPr>
              <a:t>as</a:t>
            </a:r>
            <a:r>
              <a:rPr sz="2400" spc="-140" dirty="0">
                <a:latin typeface="Carlito"/>
                <a:cs typeface="Carlito"/>
              </a:rPr>
              <a:t> </a:t>
            </a:r>
            <a:r>
              <a:rPr sz="2400" dirty="0">
                <a:latin typeface="Carlito"/>
                <a:cs typeface="Carlito"/>
              </a:rPr>
              <a:t>input</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5" dirty="0">
                <a:latin typeface="Carlito"/>
                <a:cs typeface="Carlito"/>
              </a:rPr>
              <a:t>No </a:t>
            </a:r>
            <a:r>
              <a:rPr sz="2400" dirty="0">
                <a:latin typeface="Carlito"/>
                <a:cs typeface="Carlito"/>
              </a:rPr>
              <a:t>distortion </a:t>
            </a:r>
            <a:r>
              <a:rPr sz="2400" spc="-15" dirty="0">
                <a:latin typeface="Carlito"/>
                <a:cs typeface="Carlito"/>
              </a:rPr>
              <a:t>is</a:t>
            </a:r>
            <a:r>
              <a:rPr sz="2400" spc="-150" dirty="0">
                <a:latin typeface="Carlito"/>
                <a:cs typeface="Carlito"/>
              </a:rPr>
              <a:t> </a:t>
            </a:r>
            <a:r>
              <a:rPr sz="2400" spc="5" dirty="0">
                <a:latin typeface="Carlito"/>
                <a:cs typeface="Carlito"/>
              </a:rPr>
              <a:t>present</a:t>
            </a:r>
            <a:endParaRPr sz="2400">
              <a:latin typeface="Carlito"/>
              <a:cs typeface="Carlito"/>
            </a:endParaRPr>
          </a:p>
          <a:p>
            <a:pPr>
              <a:lnSpc>
                <a:spcPct val="100000"/>
              </a:lnSpc>
              <a:spcBef>
                <a:spcPts val="15"/>
              </a:spcBef>
              <a:buFont typeface="Arial"/>
              <a:buChar char="•"/>
            </a:pPr>
            <a:endParaRPr sz="2300">
              <a:latin typeface="Carlito"/>
              <a:cs typeface="Carlito"/>
            </a:endParaRPr>
          </a:p>
          <a:p>
            <a:pPr marL="12700">
              <a:lnSpc>
                <a:spcPct val="100000"/>
              </a:lnSpc>
              <a:spcBef>
                <a:spcPts val="5"/>
              </a:spcBef>
            </a:pPr>
            <a:r>
              <a:rPr sz="2400" b="1" spc="-5" dirty="0">
                <a:latin typeface="Carlito"/>
                <a:cs typeface="Carlito"/>
              </a:rPr>
              <a:t>Disadvantages </a:t>
            </a:r>
            <a:r>
              <a:rPr sz="2400" b="1" spc="-10" dirty="0">
                <a:latin typeface="Carlito"/>
                <a:cs typeface="Carlito"/>
              </a:rPr>
              <a:t>of </a:t>
            </a:r>
            <a:r>
              <a:rPr sz="2400" b="1" spc="5" dirty="0">
                <a:latin typeface="Carlito"/>
                <a:cs typeface="Carlito"/>
              </a:rPr>
              <a:t>Class </a:t>
            </a:r>
            <a:r>
              <a:rPr sz="2400" b="1" dirty="0">
                <a:latin typeface="Carlito"/>
                <a:cs typeface="Carlito"/>
              </a:rPr>
              <a:t>A</a:t>
            </a:r>
            <a:r>
              <a:rPr sz="2400" b="1" spc="-14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Low </a:t>
            </a:r>
            <a:r>
              <a:rPr sz="2400" spc="5" dirty="0">
                <a:latin typeface="Carlito"/>
                <a:cs typeface="Carlito"/>
              </a:rPr>
              <a:t>power</a:t>
            </a:r>
            <a:r>
              <a:rPr sz="2400" spc="-30" dirty="0">
                <a:latin typeface="Carlito"/>
                <a:cs typeface="Carlito"/>
              </a:rPr>
              <a:t> </a:t>
            </a:r>
            <a:r>
              <a:rPr sz="2400" spc="5" dirty="0">
                <a:latin typeface="Carlito"/>
                <a:cs typeface="Carlito"/>
              </a:rPr>
              <a:t>output</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Low </a:t>
            </a:r>
            <a:r>
              <a:rPr sz="2400" dirty="0">
                <a:latin typeface="Carlito"/>
                <a:cs typeface="Carlito"/>
              </a:rPr>
              <a:t>collector</a:t>
            </a:r>
            <a:r>
              <a:rPr sz="2400" spc="-105" dirty="0">
                <a:latin typeface="Carlito"/>
                <a:cs typeface="Carlito"/>
              </a:rPr>
              <a:t> </a:t>
            </a:r>
            <a:r>
              <a:rPr sz="2400" spc="5" dirty="0">
                <a:latin typeface="Carlito"/>
                <a:cs typeface="Carlito"/>
              </a:rPr>
              <a:t>efficiency</a:t>
            </a:r>
            <a:endParaRPr sz="24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09600"/>
            <a:ext cx="7696199"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B </a:t>
            </a:r>
            <a:r>
              <a:rPr b="1" spc="-5" dirty="0">
                <a:latin typeface="Carlito"/>
                <a:cs typeface="Carlito"/>
              </a:rPr>
              <a:t>Power</a:t>
            </a:r>
            <a:r>
              <a:rPr b="1" spc="30" dirty="0">
                <a:latin typeface="Carlito"/>
                <a:cs typeface="Carlito"/>
              </a:rPr>
              <a:t> </a:t>
            </a:r>
            <a:r>
              <a:rPr b="1" spc="5" dirty="0">
                <a:latin typeface="Carlito"/>
                <a:cs typeface="Carlito"/>
              </a:rPr>
              <a:t>Amplifier</a:t>
            </a:r>
          </a:p>
        </p:txBody>
      </p:sp>
      <p:sp>
        <p:nvSpPr>
          <p:cNvPr id="3" name="object 3"/>
          <p:cNvSpPr txBox="1"/>
          <p:nvPr/>
        </p:nvSpPr>
        <p:spPr>
          <a:xfrm>
            <a:off x="536575" y="1616074"/>
            <a:ext cx="8050530" cy="1127125"/>
          </a:xfrm>
          <a:prstGeom prst="rect">
            <a:avLst/>
          </a:prstGeom>
        </p:spPr>
        <p:txBody>
          <a:bodyPr vert="horz" wrap="square" lIns="0" tIns="11430" rIns="0" bIns="0" rtlCol="0">
            <a:spAutoFit/>
          </a:bodyPr>
          <a:lstStyle/>
          <a:p>
            <a:pPr marL="355600" marR="5080" indent="-343535">
              <a:lnSpc>
                <a:spcPct val="100400"/>
              </a:lnSpc>
              <a:spcBef>
                <a:spcPts val="90"/>
              </a:spcBef>
              <a:tabLst>
                <a:tab pos="355600" algn="l"/>
                <a:tab pos="356235" algn="l"/>
              </a:tabLst>
            </a:pPr>
            <a:r>
              <a:rPr lang="en-US" sz="2400" spc="-10" dirty="0" smtClean="0">
                <a:latin typeface="Carlito"/>
                <a:cs typeface="Carlito"/>
              </a:rPr>
              <a:t>	</a:t>
            </a:r>
            <a:r>
              <a:rPr sz="2400" spc="-10" smtClean="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dirty="0">
                <a:latin typeface="Carlito"/>
                <a:cs typeface="Carlito"/>
              </a:rPr>
              <a:t>of </a:t>
            </a:r>
            <a:r>
              <a:rPr sz="2400" spc="5"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10" dirty="0">
                <a:latin typeface="Carlito"/>
                <a:cs typeface="Carlito"/>
              </a:rPr>
              <a:t>power</a:t>
            </a:r>
            <a:r>
              <a:rPr sz="2400" b="1" spc="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p:txBody>
      </p:sp>
      <p:sp>
        <p:nvSpPr>
          <p:cNvPr id="5" name="Rectangle 4"/>
          <p:cNvSpPr/>
          <p:nvPr/>
        </p:nvSpPr>
        <p:spPr>
          <a:xfrm>
            <a:off x="914400" y="2971800"/>
            <a:ext cx="7315200" cy="723275"/>
          </a:xfrm>
          <a:prstGeom prst="rect">
            <a:avLst/>
          </a:prstGeom>
        </p:spPr>
        <p:txBody>
          <a:bodyPr wrap="square">
            <a:spAutoFit/>
          </a:bodyPr>
          <a:lstStyle/>
          <a:p>
            <a:pPr algn="ctr"/>
            <a:r>
              <a:rPr lang="en-US" sz="4100" b="1" spc="5"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rPr>
              <a:t>Class B Operation</a:t>
            </a:r>
            <a:endParaRPr lang="en-US" sz="4100" b="1" spc="5"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endParaRPr>
          </a:p>
        </p:txBody>
      </p:sp>
      <p:sp>
        <p:nvSpPr>
          <p:cNvPr id="6" name="Rectangle 5"/>
          <p:cNvSpPr/>
          <p:nvPr/>
        </p:nvSpPr>
        <p:spPr>
          <a:xfrm>
            <a:off x="533400" y="3962400"/>
            <a:ext cx="8229600" cy="2308324"/>
          </a:xfrm>
          <a:prstGeom prst="rect">
            <a:avLst/>
          </a:prstGeom>
        </p:spPr>
        <p:txBody>
          <a:bodyPr wrap="square">
            <a:spAutoFit/>
          </a:bodyPr>
          <a:lstStyle/>
          <a:p>
            <a:pPr marL="355600" marR="5080" indent="-343535" algn="just">
              <a:lnSpc>
                <a:spcPct val="100400"/>
              </a:lnSpc>
              <a:spcBef>
                <a:spcPts val="90"/>
              </a:spcBef>
              <a:tabLst>
                <a:tab pos="356235" algn="l"/>
              </a:tabLst>
            </a:pPr>
            <a:r>
              <a:rPr lang="en-US" sz="2400" spc="10" dirty="0" smtClean="0">
                <a:latin typeface="Carlito"/>
                <a:cs typeface="Carlito"/>
              </a:rPr>
              <a:t>	The </a:t>
            </a:r>
            <a:r>
              <a:rPr lang="en-US" sz="2400" spc="-10" dirty="0" smtClean="0">
                <a:latin typeface="Carlito"/>
                <a:cs typeface="Carlito"/>
              </a:rPr>
              <a:t>biasing </a:t>
            </a:r>
            <a:r>
              <a:rPr lang="en-US" sz="2400" dirty="0" smtClean="0">
                <a:latin typeface="Carlito"/>
                <a:cs typeface="Carlito"/>
              </a:rPr>
              <a:t>of </a:t>
            </a:r>
            <a:r>
              <a:rPr lang="en-US" sz="2400" spc="10" dirty="0" smtClean="0">
                <a:latin typeface="Carlito"/>
                <a:cs typeface="Carlito"/>
              </a:rPr>
              <a:t>the </a:t>
            </a:r>
            <a:r>
              <a:rPr lang="en-US" sz="2400" dirty="0" smtClean="0">
                <a:latin typeface="Carlito"/>
                <a:cs typeface="Carlito"/>
              </a:rPr>
              <a:t>transistor </a:t>
            </a:r>
            <a:r>
              <a:rPr lang="en-US" sz="2400" spc="-15" dirty="0" smtClean="0">
                <a:latin typeface="Carlito"/>
                <a:cs typeface="Carlito"/>
              </a:rPr>
              <a:t>in </a:t>
            </a:r>
            <a:r>
              <a:rPr lang="en-US" sz="2400" dirty="0" smtClean="0">
                <a:latin typeface="Carlito"/>
                <a:cs typeface="Carlito"/>
              </a:rPr>
              <a:t>class B </a:t>
            </a:r>
            <a:r>
              <a:rPr lang="en-US" sz="2400" spc="-10" dirty="0" smtClean="0">
                <a:latin typeface="Carlito"/>
                <a:cs typeface="Carlito"/>
              </a:rPr>
              <a:t>operation </a:t>
            </a:r>
            <a:r>
              <a:rPr lang="en-US" sz="2400" spc="-15" dirty="0" smtClean="0">
                <a:latin typeface="Carlito"/>
                <a:cs typeface="Carlito"/>
              </a:rPr>
              <a:t>is in </a:t>
            </a:r>
            <a:r>
              <a:rPr lang="en-US" sz="2400" spc="15" dirty="0" smtClean="0">
                <a:latin typeface="Carlito"/>
                <a:cs typeface="Carlito"/>
              </a:rPr>
              <a:t>such </a:t>
            </a:r>
            <a:r>
              <a:rPr lang="en-US" sz="2400" dirty="0" smtClean="0">
                <a:latin typeface="Carlito"/>
                <a:cs typeface="Carlito"/>
              </a:rPr>
              <a:t>a  </a:t>
            </a:r>
            <a:r>
              <a:rPr lang="en-US" sz="2400" spc="-35" dirty="0" smtClean="0">
                <a:latin typeface="Carlito"/>
                <a:cs typeface="Carlito"/>
              </a:rPr>
              <a:t>way </a:t>
            </a:r>
            <a:r>
              <a:rPr lang="en-US" sz="2400" spc="-5" dirty="0" smtClean="0">
                <a:latin typeface="Carlito"/>
                <a:cs typeface="Carlito"/>
              </a:rPr>
              <a:t>that </a:t>
            </a:r>
            <a:r>
              <a:rPr lang="en-US" sz="2400" spc="-15" dirty="0" smtClean="0">
                <a:latin typeface="Carlito"/>
                <a:cs typeface="Carlito"/>
              </a:rPr>
              <a:t>at </a:t>
            </a:r>
            <a:r>
              <a:rPr lang="en-US" sz="2400" spc="-35" dirty="0" smtClean="0">
                <a:latin typeface="Carlito"/>
                <a:cs typeface="Carlito"/>
              </a:rPr>
              <a:t>zero </a:t>
            </a:r>
            <a:r>
              <a:rPr lang="en-US" sz="2400" spc="10" dirty="0" smtClean="0">
                <a:latin typeface="Carlito"/>
                <a:cs typeface="Carlito"/>
              </a:rPr>
              <a:t>signal </a:t>
            </a:r>
            <a:r>
              <a:rPr lang="en-US" sz="2400" dirty="0" smtClean="0">
                <a:latin typeface="Carlito"/>
                <a:cs typeface="Carlito"/>
              </a:rPr>
              <a:t>condition, </a:t>
            </a:r>
            <a:r>
              <a:rPr lang="en-US" sz="2400" spc="5" dirty="0" smtClean="0">
                <a:latin typeface="Carlito"/>
                <a:cs typeface="Carlito"/>
              </a:rPr>
              <a:t>there </a:t>
            </a:r>
            <a:r>
              <a:rPr lang="en-US" sz="2400" spc="-15" dirty="0" smtClean="0">
                <a:latin typeface="Carlito"/>
                <a:cs typeface="Carlito"/>
              </a:rPr>
              <a:t>will </a:t>
            </a:r>
            <a:r>
              <a:rPr lang="en-US" sz="2400" spc="5" dirty="0" smtClean="0">
                <a:latin typeface="Carlito"/>
                <a:cs typeface="Carlito"/>
              </a:rPr>
              <a:t>be no </a:t>
            </a:r>
            <a:r>
              <a:rPr lang="en-US" sz="2400" dirty="0" smtClean="0">
                <a:latin typeface="Carlito"/>
                <a:cs typeface="Carlito"/>
              </a:rPr>
              <a:t>collector  </a:t>
            </a:r>
            <a:r>
              <a:rPr lang="en-US" sz="2400" spc="-5" dirty="0" smtClean="0">
                <a:latin typeface="Carlito"/>
                <a:cs typeface="Carlito"/>
              </a:rPr>
              <a:t>current. </a:t>
            </a:r>
            <a:r>
              <a:rPr lang="en-US" sz="2400" spc="10" dirty="0" smtClean="0">
                <a:latin typeface="Carlito"/>
                <a:cs typeface="Carlito"/>
              </a:rPr>
              <a:t>The </a:t>
            </a:r>
            <a:r>
              <a:rPr lang="en-US" sz="2400" b="1" spc="-15" dirty="0" smtClean="0">
                <a:latin typeface="Carlito"/>
                <a:cs typeface="Carlito"/>
              </a:rPr>
              <a:t>operating </a:t>
            </a:r>
            <a:r>
              <a:rPr lang="en-US" sz="2400" b="1" spc="-10" dirty="0" smtClean="0">
                <a:latin typeface="Carlito"/>
                <a:cs typeface="Carlito"/>
              </a:rPr>
              <a:t>point </a:t>
            </a:r>
            <a:r>
              <a:rPr lang="en-US" sz="2400" spc="-15" dirty="0" smtClean="0">
                <a:latin typeface="Carlito"/>
                <a:cs typeface="Carlito"/>
              </a:rPr>
              <a:t>is </a:t>
            </a:r>
            <a:r>
              <a:rPr lang="en-US" sz="2400" spc="5" dirty="0" smtClean="0">
                <a:latin typeface="Carlito"/>
                <a:cs typeface="Carlito"/>
              </a:rPr>
              <a:t>selected </a:t>
            </a:r>
            <a:r>
              <a:rPr lang="en-US" sz="2400" spc="10" dirty="0" smtClean="0">
                <a:latin typeface="Carlito"/>
                <a:cs typeface="Carlito"/>
              </a:rPr>
              <a:t>to </a:t>
            </a:r>
            <a:r>
              <a:rPr lang="en-US" sz="2400" spc="5" dirty="0" smtClean="0">
                <a:latin typeface="Carlito"/>
                <a:cs typeface="Carlito"/>
              </a:rPr>
              <a:t>be </a:t>
            </a:r>
            <a:r>
              <a:rPr lang="en-US" sz="2400" spc="-15" dirty="0" smtClean="0">
                <a:latin typeface="Carlito"/>
                <a:cs typeface="Carlito"/>
              </a:rPr>
              <a:t>at </a:t>
            </a:r>
            <a:r>
              <a:rPr lang="en-US" sz="2400" spc="-5" dirty="0" smtClean="0">
                <a:latin typeface="Carlito"/>
                <a:cs typeface="Carlito"/>
              </a:rPr>
              <a:t>collector </a:t>
            </a:r>
            <a:r>
              <a:rPr lang="en-US" sz="2400" spc="10" dirty="0" smtClean="0">
                <a:latin typeface="Carlito"/>
                <a:cs typeface="Carlito"/>
              </a:rPr>
              <a:t>cut  </a:t>
            </a:r>
            <a:r>
              <a:rPr lang="en-US" sz="2400" spc="5" dirty="0" smtClean="0">
                <a:latin typeface="Carlito"/>
                <a:cs typeface="Carlito"/>
              </a:rPr>
              <a:t>off </a:t>
            </a:r>
            <a:r>
              <a:rPr lang="en-US" sz="2400" spc="-10" dirty="0" smtClean="0">
                <a:latin typeface="Carlito"/>
                <a:cs typeface="Carlito"/>
              </a:rPr>
              <a:t>voltage. </a:t>
            </a:r>
            <a:r>
              <a:rPr lang="en-US" sz="2400" spc="-20" dirty="0" smtClean="0">
                <a:latin typeface="Carlito"/>
                <a:cs typeface="Carlito"/>
              </a:rPr>
              <a:t>So, </a:t>
            </a:r>
            <a:r>
              <a:rPr lang="en-US" sz="2400" spc="5" dirty="0" smtClean="0">
                <a:latin typeface="Carlito"/>
                <a:cs typeface="Carlito"/>
              </a:rPr>
              <a:t>when the </a:t>
            </a:r>
            <a:r>
              <a:rPr lang="en-US" sz="2400" spc="-5" dirty="0" smtClean="0">
                <a:latin typeface="Carlito"/>
                <a:cs typeface="Carlito"/>
              </a:rPr>
              <a:t>signal </a:t>
            </a:r>
            <a:r>
              <a:rPr lang="en-US" sz="2400" spc="-15" dirty="0" smtClean="0">
                <a:latin typeface="Carlito"/>
                <a:cs typeface="Carlito"/>
              </a:rPr>
              <a:t>is </a:t>
            </a:r>
            <a:r>
              <a:rPr lang="en-US" sz="2400" spc="-5" dirty="0" smtClean="0">
                <a:latin typeface="Carlito"/>
                <a:cs typeface="Carlito"/>
              </a:rPr>
              <a:t>applied, </a:t>
            </a:r>
            <a:r>
              <a:rPr lang="en-US" sz="2400" b="1" spc="-10" dirty="0" smtClean="0">
                <a:latin typeface="Carlito"/>
                <a:cs typeface="Carlito"/>
              </a:rPr>
              <a:t>only the </a:t>
            </a:r>
            <a:r>
              <a:rPr lang="en-US" sz="2400" b="1" spc="-5" dirty="0" smtClean="0">
                <a:latin typeface="Carlito"/>
                <a:cs typeface="Carlito"/>
              </a:rPr>
              <a:t>positive  </a:t>
            </a:r>
            <a:r>
              <a:rPr lang="en-US" sz="2400" b="1" dirty="0" smtClean="0">
                <a:latin typeface="Carlito"/>
                <a:cs typeface="Carlito"/>
              </a:rPr>
              <a:t>half </a:t>
            </a:r>
            <a:r>
              <a:rPr lang="en-US" sz="2400" b="1" spc="-15" dirty="0" smtClean="0">
                <a:latin typeface="Carlito"/>
                <a:cs typeface="Carlito"/>
              </a:rPr>
              <a:t>cycle </a:t>
            </a:r>
            <a:r>
              <a:rPr lang="en-US" sz="2400" spc="-15" dirty="0" smtClean="0">
                <a:latin typeface="Carlito"/>
                <a:cs typeface="Carlito"/>
              </a:rPr>
              <a:t>is </a:t>
            </a:r>
            <a:r>
              <a:rPr lang="en-US" sz="2400" spc="-10" dirty="0" smtClean="0">
                <a:latin typeface="Carlito"/>
                <a:cs typeface="Carlito"/>
              </a:rPr>
              <a:t>amplified </a:t>
            </a:r>
            <a:r>
              <a:rPr lang="en-US" sz="2400" spc="-15" dirty="0" smtClean="0">
                <a:latin typeface="Carlito"/>
                <a:cs typeface="Carlito"/>
              </a:rPr>
              <a:t>at </a:t>
            </a:r>
            <a:r>
              <a:rPr lang="en-US" sz="2400" spc="5" dirty="0" smtClean="0">
                <a:latin typeface="Carlito"/>
                <a:cs typeface="Carlito"/>
              </a:rPr>
              <a:t>the</a:t>
            </a:r>
            <a:r>
              <a:rPr lang="en-US" sz="2400" spc="95" dirty="0" smtClean="0">
                <a:latin typeface="Carlito"/>
                <a:cs typeface="Carlito"/>
              </a:rPr>
              <a:t> </a:t>
            </a:r>
            <a:r>
              <a:rPr lang="en-US" sz="2400" spc="10" dirty="0" smtClean="0">
                <a:latin typeface="Carlito"/>
                <a:cs typeface="Carlito"/>
              </a:rPr>
              <a:t>output.</a:t>
            </a:r>
            <a:endParaRPr lang="en-US" sz="2400" dirty="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662" y="374015"/>
            <a:ext cx="8075930" cy="869725"/>
          </a:xfrm>
          <a:prstGeom prst="rect">
            <a:avLst/>
          </a:prstGeom>
        </p:spPr>
        <p:txBody>
          <a:bodyPr vert="horz" wrap="square" lIns="0" tIns="6350" rIns="0" bIns="0" rtlCol="0">
            <a:spAutoFit/>
          </a:bodyPr>
          <a:lstStyle/>
          <a:p>
            <a:pPr marL="12700" marR="5080" algn="l">
              <a:lnSpc>
                <a:spcPct val="102400"/>
              </a:lnSpc>
              <a:spcBef>
                <a:spcPts val="50"/>
              </a:spcBef>
              <a:tabLst>
                <a:tab pos="842010" algn="l"/>
                <a:tab pos="1986280" algn="l"/>
                <a:tab pos="3178175" algn="l"/>
                <a:tab pos="4379595" algn="l"/>
                <a:tab pos="5161280" algn="l"/>
                <a:tab pos="6219825" algn="l"/>
                <a:tab pos="7068184" algn="l"/>
              </a:tabLst>
            </a:pPr>
            <a:r>
              <a:rPr sz="2750" spc="5" dirty="0"/>
              <a:t>T</a:t>
            </a:r>
            <a:r>
              <a:rPr sz="2750" spc="-20" dirty="0"/>
              <a:t>h</a:t>
            </a:r>
            <a:r>
              <a:rPr sz="2750" spc="10" dirty="0"/>
              <a:t>e</a:t>
            </a:r>
            <a:r>
              <a:rPr sz="2750" dirty="0"/>
              <a:t>	</a:t>
            </a:r>
            <a:r>
              <a:rPr sz="2750" spc="50" dirty="0"/>
              <a:t>f</a:t>
            </a:r>
            <a:r>
              <a:rPr sz="2750" spc="-35" dirty="0"/>
              <a:t>i</a:t>
            </a:r>
            <a:r>
              <a:rPr sz="2750" spc="50" dirty="0"/>
              <a:t>g</a:t>
            </a:r>
            <a:r>
              <a:rPr sz="2750" spc="-20" dirty="0"/>
              <a:t>u</a:t>
            </a:r>
            <a:r>
              <a:rPr sz="2750" spc="10" dirty="0"/>
              <a:t>re</a:t>
            </a:r>
            <a:r>
              <a:rPr sz="2750" dirty="0"/>
              <a:t>	</a:t>
            </a:r>
            <a:r>
              <a:rPr sz="2750" spc="50" dirty="0"/>
              <a:t>b</a:t>
            </a:r>
            <a:r>
              <a:rPr sz="2750" spc="-25" dirty="0"/>
              <a:t>e</a:t>
            </a:r>
            <a:r>
              <a:rPr sz="2750" spc="-35" dirty="0"/>
              <a:t>l</a:t>
            </a:r>
            <a:r>
              <a:rPr sz="2750" spc="45" dirty="0"/>
              <a:t>o</a:t>
            </a:r>
            <a:r>
              <a:rPr sz="2750" spc="20" dirty="0"/>
              <a:t>w</a:t>
            </a:r>
            <a:r>
              <a:rPr sz="2750"/>
              <a:t>	</a:t>
            </a:r>
            <a:r>
              <a:rPr sz="2750" spc="-30" smtClean="0"/>
              <a:t>s</a:t>
            </a:r>
            <a:r>
              <a:rPr sz="2750" spc="-20" smtClean="0"/>
              <a:t>h</a:t>
            </a:r>
            <a:r>
              <a:rPr sz="2750" spc="45" smtClean="0"/>
              <a:t>o</a:t>
            </a:r>
            <a:r>
              <a:rPr sz="2750" spc="55" smtClean="0"/>
              <a:t>w</a:t>
            </a:r>
            <a:r>
              <a:rPr sz="2750" spc="10" smtClean="0"/>
              <a:t>s</a:t>
            </a:r>
            <a:r>
              <a:rPr lang="en-US" sz="2750" spc="10" dirty="0" smtClean="0"/>
              <a:t> </a:t>
            </a:r>
            <a:r>
              <a:rPr sz="2750" spc="50" smtClean="0"/>
              <a:t>t</a:t>
            </a:r>
            <a:r>
              <a:rPr sz="2750" spc="-20" smtClean="0"/>
              <a:t>h</a:t>
            </a:r>
            <a:r>
              <a:rPr sz="2750" spc="10" smtClean="0"/>
              <a:t>e</a:t>
            </a:r>
            <a:r>
              <a:rPr sz="2750" dirty="0"/>
              <a:t>	</a:t>
            </a:r>
            <a:r>
              <a:rPr sz="2750" spc="35" dirty="0"/>
              <a:t>i</a:t>
            </a:r>
            <a:r>
              <a:rPr sz="2750" spc="-20" dirty="0"/>
              <a:t>n</a:t>
            </a:r>
            <a:r>
              <a:rPr sz="2750" spc="50" dirty="0"/>
              <a:t>pu</a:t>
            </a:r>
            <a:r>
              <a:rPr sz="2750" spc="10" dirty="0"/>
              <a:t>t</a:t>
            </a:r>
            <a:r>
              <a:rPr sz="2750"/>
              <a:t>	</a:t>
            </a:r>
            <a:r>
              <a:rPr sz="2750" spc="100" smtClean="0"/>
              <a:t>a</a:t>
            </a:r>
            <a:r>
              <a:rPr sz="2750" spc="-20" smtClean="0"/>
              <a:t>n</a:t>
            </a:r>
            <a:r>
              <a:rPr sz="2750" spc="15" smtClean="0"/>
              <a:t>d</a:t>
            </a:r>
            <a:r>
              <a:rPr lang="en-US" sz="2750" spc="15" dirty="0" smtClean="0"/>
              <a:t> o</a:t>
            </a:r>
            <a:r>
              <a:rPr sz="2750" spc="50" smtClean="0"/>
              <a:t>u</a:t>
            </a:r>
            <a:r>
              <a:rPr sz="2750" spc="-20" smtClean="0"/>
              <a:t>t</a:t>
            </a:r>
            <a:r>
              <a:rPr sz="2750" spc="50" smtClean="0"/>
              <a:t>pu</a:t>
            </a:r>
            <a:r>
              <a:rPr sz="2750" spc="5" smtClean="0"/>
              <a:t>t </a:t>
            </a:r>
            <a:r>
              <a:rPr sz="2750" smtClean="0"/>
              <a:t>waveforms </a:t>
            </a:r>
            <a:r>
              <a:rPr sz="2750" spc="-15" dirty="0"/>
              <a:t>during </a:t>
            </a:r>
            <a:r>
              <a:rPr sz="2750" dirty="0"/>
              <a:t>class </a:t>
            </a:r>
            <a:r>
              <a:rPr sz="2750" spc="15" dirty="0"/>
              <a:t>B</a:t>
            </a:r>
            <a:r>
              <a:rPr sz="2750" spc="-210" dirty="0"/>
              <a:t> </a:t>
            </a:r>
            <a:r>
              <a:rPr sz="2750" spc="-5" dirty="0"/>
              <a:t>operation.</a:t>
            </a:r>
            <a:endParaRPr sz="2750"/>
          </a:p>
        </p:txBody>
      </p:sp>
      <p:sp>
        <p:nvSpPr>
          <p:cNvPr id="3" name="object 3"/>
          <p:cNvSpPr/>
          <p:nvPr/>
        </p:nvSpPr>
        <p:spPr>
          <a:xfrm>
            <a:off x="598093" y="1485900"/>
            <a:ext cx="7783601" cy="4532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61010"/>
            <a:ext cx="4495800" cy="701040"/>
          </a:xfrm>
          <a:prstGeom prst="rect">
            <a:avLst/>
          </a:prstGeom>
        </p:spPr>
        <p:txBody>
          <a:bodyPr vert="horz" wrap="square" lIns="0" tIns="16510" rIns="0" bIns="0" rtlCol="0">
            <a:spAutoFit/>
          </a:bodyPr>
          <a:lstStyle/>
          <a:p>
            <a:pPr marL="12700">
              <a:lnSpc>
                <a:spcPct val="100000"/>
              </a:lnSpc>
              <a:spcBef>
                <a:spcPts val="130"/>
              </a:spcBef>
            </a:pPr>
            <a:r>
              <a:rPr sz="4400" spc="10" dirty="0"/>
              <a:t>Gain </a:t>
            </a:r>
            <a:r>
              <a:rPr sz="4400" spc="25" dirty="0"/>
              <a:t>in</a:t>
            </a:r>
            <a:r>
              <a:rPr sz="4400" spc="-210" dirty="0"/>
              <a:t> </a:t>
            </a:r>
            <a:r>
              <a:rPr sz="4400" spc="10" dirty="0"/>
              <a:t>dB</a:t>
            </a:r>
            <a:endParaRPr sz="4400"/>
          </a:p>
        </p:txBody>
      </p:sp>
      <p:sp>
        <p:nvSpPr>
          <p:cNvPr id="3" name="object 3"/>
          <p:cNvSpPr txBox="1"/>
          <p:nvPr/>
        </p:nvSpPr>
        <p:spPr>
          <a:xfrm>
            <a:off x="511175" y="1606930"/>
            <a:ext cx="8026400" cy="3955570"/>
          </a:xfrm>
          <a:prstGeom prst="rect">
            <a:avLst/>
          </a:prstGeom>
        </p:spPr>
        <p:txBody>
          <a:bodyPr vert="horz" wrap="square" lIns="0" tIns="15875" rIns="0" bIns="0" rtlCol="0">
            <a:spAutoFit/>
          </a:bodyPr>
          <a:lstStyle/>
          <a:p>
            <a:pPr marL="381000" marR="30480" indent="-343535" algn="just">
              <a:lnSpc>
                <a:spcPct val="100099"/>
              </a:lnSpc>
              <a:spcBef>
                <a:spcPts val="125"/>
              </a:spcBef>
              <a:buFont typeface="Arial"/>
              <a:buChar char="•"/>
              <a:tabLst>
                <a:tab pos="381000" algn="l"/>
                <a:tab pos="381635" algn="l"/>
              </a:tabLst>
            </a:pPr>
            <a:r>
              <a:rPr sz="3200" spc="-135" dirty="0">
                <a:latin typeface="Carlito"/>
                <a:cs typeface="Carlito"/>
              </a:rPr>
              <a:t>To </a:t>
            </a:r>
            <a:r>
              <a:rPr sz="3200" spc="-15" dirty="0">
                <a:latin typeface="Carlito"/>
                <a:cs typeface="Carlito"/>
              </a:rPr>
              <a:t>represent </a:t>
            </a:r>
            <a:r>
              <a:rPr sz="3200" spc="10" dirty="0">
                <a:latin typeface="Carlito"/>
                <a:cs typeface="Carlito"/>
              </a:rPr>
              <a:t>the </a:t>
            </a:r>
            <a:r>
              <a:rPr sz="3200" spc="-10" dirty="0">
                <a:latin typeface="Carlito"/>
                <a:cs typeface="Carlito"/>
              </a:rPr>
              <a:t>gain </a:t>
            </a:r>
            <a:r>
              <a:rPr sz="3200" spc="20" dirty="0">
                <a:latin typeface="Carlito"/>
                <a:cs typeface="Carlito"/>
              </a:rPr>
              <a:t>of </a:t>
            </a:r>
            <a:r>
              <a:rPr sz="3200" spc="10" dirty="0">
                <a:latin typeface="Carlito"/>
                <a:cs typeface="Carlito"/>
              </a:rPr>
              <a:t>the </a:t>
            </a:r>
            <a:r>
              <a:rPr sz="3200" spc="15" dirty="0">
                <a:latin typeface="Carlito"/>
                <a:cs typeface="Carlito"/>
              </a:rPr>
              <a:t>cascade</a:t>
            </a:r>
            <a:r>
              <a:rPr sz="3200" spc="-315" dirty="0">
                <a:latin typeface="Carlito"/>
                <a:cs typeface="Carlito"/>
              </a:rPr>
              <a:t> </a:t>
            </a:r>
            <a:r>
              <a:rPr sz="3200" spc="-20" dirty="0">
                <a:latin typeface="Carlito"/>
                <a:cs typeface="Carlito"/>
              </a:rPr>
              <a:t>amplifier,  </a:t>
            </a:r>
            <a:r>
              <a:rPr sz="3200" spc="10" dirty="0">
                <a:latin typeface="Carlito"/>
                <a:cs typeface="Carlito"/>
              </a:rPr>
              <a:t>the </a:t>
            </a:r>
            <a:r>
              <a:rPr sz="3200" spc="-5">
                <a:latin typeface="Carlito"/>
                <a:cs typeface="Carlito"/>
              </a:rPr>
              <a:t>voltage </a:t>
            </a:r>
            <a:r>
              <a:rPr sz="3200" smtClean="0">
                <a:latin typeface="Carlito"/>
                <a:cs typeface="Carlito"/>
              </a:rPr>
              <a:t>gain </a:t>
            </a:r>
            <a:r>
              <a:rPr lang="en-US" sz="3200" dirty="0" smtClean="0">
                <a:latin typeface="Carlito"/>
                <a:cs typeface="Carlito"/>
              </a:rPr>
              <a:t>is </a:t>
            </a:r>
            <a:r>
              <a:rPr sz="3200" spc="-15" smtClean="0">
                <a:latin typeface="Carlito"/>
                <a:cs typeface="Carlito"/>
              </a:rPr>
              <a:t>represent</a:t>
            </a:r>
            <a:r>
              <a:rPr lang="en-US" sz="3200" spc="-15" dirty="0" err="1" smtClean="0">
                <a:latin typeface="Carlito"/>
                <a:cs typeface="Carlito"/>
              </a:rPr>
              <a:t>ed</a:t>
            </a:r>
            <a:r>
              <a:rPr sz="3200" spc="-15" smtClean="0">
                <a:latin typeface="Carlito"/>
                <a:cs typeface="Carlito"/>
              </a:rPr>
              <a:t> </a:t>
            </a:r>
            <a:r>
              <a:rPr sz="3200" spc="10" dirty="0">
                <a:latin typeface="Carlito"/>
                <a:cs typeface="Carlito"/>
              </a:rPr>
              <a:t>in </a:t>
            </a:r>
            <a:r>
              <a:rPr sz="3200" spc="5" dirty="0">
                <a:latin typeface="Carlito"/>
                <a:cs typeface="Carlito"/>
              </a:rPr>
              <a:t>dB. </a:t>
            </a:r>
            <a:r>
              <a:rPr sz="3200" spc="20" dirty="0">
                <a:latin typeface="Carlito"/>
                <a:cs typeface="Carlito"/>
              </a:rPr>
              <a:t>The  </a:t>
            </a:r>
            <a:r>
              <a:rPr sz="3200" spc="5" dirty="0">
                <a:latin typeface="Carlito"/>
                <a:cs typeface="Carlito"/>
              </a:rPr>
              <a:t>two </a:t>
            </a:r>
            <a:r>
              <a:rPr sz="3200" spc="20" dirty="0">
                <a:latin typeface="Carlito"/>
                <a:cs typeface="Carlito"/>
              </a:rPr>
              <a:t>power </a:t>
            </a:r>
            <a:r>
              <a:rPr sz="3200" spc="-5" dirty="0">
                <a:latin typeface="Carlito"/>
                <a:cs typeface="Carlito"/>
              </a:rPr>
              <a:t>levels </a:t>
            </a:r>
            <a:r>
              <a:rPr sz="3200" spc="20" dirty="0">
                <a:latin typeface="Carlito"/>
                <a:cs typeface="Carlito"/>
              </a:rPr>
              <a:t>of </a:t>
            </a:r>
            <a:r>
              <a:rPr sz="3200" spc="25" dirty="0">
                <a:latin typeface="Carlito"/>
                <a:cs typeface="Carlito"/>
              </a:rPr>
              <a:t>input </a:t>
            </a:r>
            <a:r>
              <a:rPr sz="3200" spc="30" dirty="0">
                <a:latin typeface="Carlito"/>
                <a:cs typeface="Carlito"/>
              </a:rPr>
              <a:t>and </a:t>
            </a:r>
            <a:r>
              <a:rPr sz="3200" spc="20" dirty="0">
                <a:latin typeface="Carlito"/>
                <a:cs typeface="Carlito"/>
              </a:rPr>
              <a:t>output of </a:t>
            </a:r>
            <a:r>
              <a:rPr sz="3200" spc="25" dirty="0">
                <a:latin typeface="Carlito"/>
                <a:cs typeface="Carlito"/>
              </a:rPr>
              <a:t>an  </a:t>
            </a:r>
            <a:r>
              <a:rPr sz="3200" spc="10" dirty="0">
                <a:latin typeface="Carlito"/>
                <a:cs typeface="Carlito"/>
              </a:rPr>
              <a:t>amplifier </a:t>
            </a:r>
            <a:r>
              <a:rPr sz="3200" spc="-10" dirty="0">
                <a:latin typeface="Carlito"/>
                <a:cs typeface="Carlito"/>
              </a:rPr>
              <a:t>are </a:t>
            </a:r>
            <a:r>
              <a:rPr sz="3200" dirty="0">
                <a:latin typeface="Carlito"/>
                <a:cs typeface="Carlito"/>
              </a:rPr>
              <a:t>compared </a:t>
            </a:r>
            <a:r>
              <a:rPr sz="3200" spc="25" dirty="0">
                <a:latin typeface="Carlito"/>
                <a:cs typeface="Carlito"/>
              </a:rPr>
              <a:t>on </a:t>
            </a:r>
            <a:r>
              <a:rPr sz="3200" spc="10" dirty="0">
                <a:latin typeface="Carlito"/>
                <a:cs typeface="Carlito"/>
              </a:rPr>
              <a:t>a </a:t>
            </a:r>
            <a:r>
              <a:rPr sz="3200" spc="5" dirty="0">
                <a:latin typeface="Carlito"/>
                <a:cs typeface="Carlito"/>
              </a:rPr>
              <a:t>logarithmic </a:t>
            </a:r>
            <a:r>
              <a:rPr sz="3200" spc="10" dirty="0">
                <a:latin typeface="Carlito"/>
                <a:cs typeface="Carlito"/>
              </a:rPr>
              <a:t>scale  </a:t>
            </a:r>
            <a:r>
              <a:rPr sz="3200" spc="-5" dirty="0">
                <a:latin typeface="Carlito"/>
                <a:cs typeface="Carlito"/>
              </a:rPr>
              <a:t>rather </a:t>
            </a:r>
            <a:r>
              <a:rPr sz="3200" spc="15" dirty="0">
                <a:latin typeface="Carlito"/>
                <a:cs typeface="Carlito"/>
              </a:rPr>
              <a:t>than linear </a:t>
            </a:r>
            <a:r>
              <a:rPr sz="3200" spc="5" dirty="0">
                <a:latin typeface="Carlito"/>
                <a:cs typeface="Carlito"/>
              </a:rPr>
              <a:t>scale. </a:t>
            </a:r>
            <a:r>
              <a:rPr sz="3200" spc="20" dirty="0">
                <a:latin typeface="Carlito"/>
                <a:cs typeface="Carlito"/>
              </a:rPr>
              <a:t>The </a:t>
            </a:r>
            <a:r>
              <a:rPr sz="3200" spc="15" dirty="0">
                <a:latin typeface="Carlito"/>
                <a:cs typeface="Carlito"/>
              </a:rPr>
              <a:t>number </a:t>
            </a:r>
            <a:r>
              <a:rPr sz="3200" spc="20" dirty="0">
                <a:latin typeface="Carlito"/>
                <a:cs typeface="Carlito"/>
              </a:rPr>
              <a:t>of </a:t>
            </a:r>
            <a:r>
              <a:rPr sz="3200" spc="5" dirty="0">
                <a:latin typeface="Carlito"/>
                <a:cs typeface="Carlito"/>
              </a:rPr>
              <a:t>bels  </a:t>
            </a:r>
            <a:r>
              <a:rPr sz="3200" spc="25" dirty="0">
                <a:latin typeface="Carlito"/>
                <a:cs typeface="Carlito"/>
              </a:rPr>
              <a:t>by </a:t>
            </a:r>
            <a:r>
              <a:rPr sz="3200" spc="20" dirty="0">
                <a:latin typeface="Carlito"/>
                <a:cs typeface="Carlito"/>
              </a:rPr>
              <a:t>which </a:t>
            </a:r>
            <a:r>
              <a:rPr sz="3200" spc="10" dirty="0">
                <a:latin typeface="Carlito"/>
                <a:cs typeface="Carlito"/>
              </a:rPr>
              <a:t>the </a:t>
            </a:r>
            <a:r>
              <a:rPr sz="3200" spc="20" dirty="0">
                <a:latin typeface="Carlito"/>
                <a:cs typeface="Carlito"/>
              </a:rPr>
              <a:t>output power </a:t>
            </a:r>
            <a:r>
              <a:rPr sz="3200" spc="15" dirty="0">
                <a:latin typeface="Carlito"/>
                <a:cs typeface="Carlito"/>
              </a:rPr>
              <a:t>P</a:t>
            </a:r>
            <a:r>
              <a:rPr sz="3150" spc="22" baseline="-19841" dirty="0">
                <a:latin typeface="Carlito"/>
                <a:cs typeface="Carlito"/>
              </a:rPr>
              <a:t>2 </a:t>
            </a:r>
            <a:r>
              <a:rPr sz="3200" spc="-20" dirty="0">
                <a:latin typeface="Carlito"/>
                <a:cs typeface="Carlito"/>
              </a:rPr>
              <a:t>exceeds </a:t>
            </a:r>
            <a:r>
              <a:rPr sz="3200" spc="10" dirty="0">
                <a:latin typeface="Carlito"/>
                <a:cs typeface="Carlito"/>
              </a:rPr>
              <a:t>the  </a:t>
            </a:r>
            <a:r>
              <a:rPr sz="3200" spc="25" dirty="0">
                <a:latin typeface="Carlito"/>
                <a:cs typeface="Carlito"/>
              </a:rPr>
              <a:t>input </a:t>
            </a:r>
            <a:r>
              <a:rPr sz="3200" spc="20" dirty="0">
                <a:latin typeface="Carlito"/>
                <a:cs typeface="Carlito"/>
              </a:rPr>
              <a:t>power </a:t>
            </a:r>
            <a:r>
              <a:rPr sz="3200" spc="5" dirty="0">
                <a:latin typeface="Carlito"/>
                <a:cs typeface="Carlito"/>
              </a:rPr>
              <a:t>P</a:t>
            </a:r>
            <a:r>
              <a:rPr sz="3150" spc="7" baseline="-19841" dirty="0">
                <a:latin typeface="Carlito"/>
                <a:cs typeface="Carlito"/>
              </a:rPr>
              <a:t>1 </a:t>
            </a:r>
            <a:r>
              <a:rPr sz="3200" spc="10" dirty="0">
                <a:latin typeface="Carlito"/>
                <a:cs typeface="Carlito"/>
              </a:rPr>
              <a:t>is defined</a:t>
            </a:r>
            <a:r>
              <a:rPr sz="3200" spc="-229" dirty="0">
                <a:latin typeface="Carlito"/>
                <a:cs typeface="Carlito"/>
              </a:rPr>
              <a:t> </a:t>
            </a:r>
            <a:r>
              <a:rPr sz="3200" spc="20" dirty="0">
                <a:latin typeface="Carlito"/>
                <a:cs typeface="Carlito"/>
              </a:rPr>
              <a:t>as</a:t>
            </a:r>
            <a:endParaRPr sz="3200">
              <a:latin typeface="Carlito"/>
              <a:cs typeface="Carlit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800"/>
            <a:ext cx="8686800" cy="5983689"/>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When </a:t>
            </a:r>
            <a:r>
              <a:rPr sz="2400" spc="5" dirty="0">
                <a:latin typeface="Carlito"/>
                <a:cs typeface="Carlito"/>
              </a:rPr>
              <a:t>the </a:t>
            </a:r>
            <a:r>
              <a:rPr sz="2400" spc="-5" dirty="0">
                <a:latin typeface="Carlito"/>
                <a:cs typeface="Carlito"/>
              </a:rPr>
              <a:t>signal </a:t>
            </a:r>
            <a:r>
              <a:rPr sz="2400" spc="-15" dirty="0">
                <a:latin typeface="Carlito"/>
                <a:cs typeface="Carlito"/>
              </a:rPr>
              <a:t>is </a:t>
            </a:r>
            <a:r>
              <a:rPr sz="2400" spc="-5" dirty="0">
                <a:latin typeface="Carlito"/>
                <a:cs typeface="Carlito"/>
              </a:rPr>
              <a:t>applied, </a:t>
            </a:r>
            <a:r>
              <a:rPr sz="2400" spc="5" dirty="0">
                <a:latin typeface="Carlito"/>
                <a:cs typeface="Carlito"/>
              </a:rPr>
              <a:t>the </a:t>
            </a:r>
            <a:r>
              <a:rPr sz="2400" dirty="0">
                <a:latin typeface="Carlito"/>
                <a:cs typeface="Carlito"/>
              </a:rPr>
              <a:t>circuit </a:t>
            </a:r>
            <a:r>
              <a:rPr sz="2400" spc="-15" dirty="0">
                <a:latin typeface="Carlito"/>
                <a:cs typeface="Carlito"/>
              </a:rPr>
              <a:t>is forward </a:t>
            </a:r>
            <a:r>
              <a:rPr sz="2400" spc="10" dirty="0">
                <a:latin typeface="Carlito"/>
                <a:cs typeface="Carlito"/>
              </a:rPr>
              <a:t>biased </a:t>
            </a:r>
            <a:r>
              <a:rPr sz="2400" spc="-20" dirty="0">
                <a:latin typeface="Carlito"/>
                <a:cs typeface="Carlito"/>
              </a:rPr>
              <a:t>for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and </a:t>
            </a:r>
            <a:r>
              <a:rPr sz="2400" spc="10" dirty="0">
                <a:latin typeface="Carlito"/>
                <a:cs typeface="Carlito"/>
              </a:rPr>
              <a:t>hence the </a:t>
            </a:r>
            <a:r>
              <a:rPr sz="2400" spc="-5" dirty="0">
                <a:latin typeface="Carlito"/>
                <a:cs typeface="Carlito"/>
              </a:rPr>
              <a:t>collector  </a:t>
            </a:r>
            <a:r>
              <a:rPr sz="2400" spc="-10" dirty="0">
                <a:latin typeface="Carlito"/>
                <a:cs typeface="Carlito"/>
              </a:rPr>
              <a:t>current flows. But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15" dirty="0">
                <a:latin typeface="Carlito"/>
                <a:cs typeface="Carlito"/>
              </a:rPr>
              <a:t>circuit is reverse </a:t>
            </a:r>
            <a:r>
              <a:rPr sz="2400" spc="-5" dirty="0">
                <a:latin typeface="Carlito"/>
                <a:cs typeface="Carlito"/>
              </a:rPr>
              <a:t>biased and </a:t>
            </a:r>
            <a:r>
              <a:rPr sz="2400" spc="5" dirty="0">
                <a:latin typeface="Carlito"/>
                <a:cs typeface="Carlito"/>
              </a:rPr>
              <a:t>the </a:t>
            </a:r>
            <a:r>
              <a:rPr sz="2400" spc="-5" dirty="0">
                <a:latin typeface="Carlito"/>
                <a:cs typeface="Carlito"/>
              </a:rPr>
              <a:t>collector </a:t>
            </a:r>
            <a:r>
              <a:rPr sz="2400" spc="-10" dirty="0">
                <a:latin typeface="Carlito"/>
                <a:cs typeface="Carlito"/>
              </a:rPr>
              <a:t>current  </a:t>
            </a:r>
            <a:r>
              <a:rPr sz="2400" spc="-15" dirty="0">
                <a:latin typeface="Carlito"/>
                <a:cs typeface="Carlito"/>
              </a:rPr>
              <a:t>will </a:t>
            </a:r>
            <a:r>
              <a:rPr sz="2400" spc="5" dirty="0">
                <a:latin typeface="Carlito"/>
                <a:cs typeface="Carlito"/>
              </a:rPr>
              <a:t>be absent. Hence </a:t>
            </a:r>
            <a:r>
              <a:rPr sz="2400" b="1" spc="-10" dirty="0">
                <a:latin typeface="Carlito"/>
                <a:cs typeface="Carlito"/>
              </a:rPr>
              <a:t>only the </a:t>
            </a:r>
            <a:r>
              <a:rPr sz="2400" b="1" spc="-5" dirty="0">
                <a:latin typeface="Carlito"/>
                <a:cs typeface="Carlito"/>
              </a:rPr>
              <a:t>positive </a:t>
            </a:r>
            <a:r>
              <a:rPr sz="2400" b="1" dirty="0">
                <a:latin typeface="Carlito"/>
                <a:cs typeface="Carlito"/>
              </a:rPr>
              <a:t>half </a:t>
            </a:r>
            <a:r>
              <a:rPr sz="2400" b="1" spc="-15" dirty="0">
                <a:latin typeface="Carlito"/>
                <a:cs typeface="Carlito"/>
              </a:rPr>
              <a:t>cycle </a:t>
            </a:r>
            <a:r>
              <a:rPr sz="2400" spc="-30" dirty="0">
                <a:latin typeface="Carlito"/>
                <a:cs typeface="Carlito"/>
              </a:rPr>
              <a:t>is  </a:t>
            </a:r>
            <a:r>
              <a:rPr sz="2400" spc="-5" dirty="0">
                <a:latin typeface="Carlito"/>
                <a:cs typeface="Carlito"/>
              </a:rPr>
              <a:t>amplified </a:t>
            </a:r>
            <a:r>
              <a:rPr sz="2400" spc="-15" dirty="0">
                <a:latin typeface="Carlito"/>
                <a:cs typeface="Carlito"/>
              </a:rPr>
              <a:t>at </a:t>
            </a:r>
            <a:r>
              <a:rPr sz="2400" spc="5" dirty="0">
                <a:latin typeface="Carlito"/>
                <a:cs typeface="Carlito"/>
              </a:rPr>
              <a:t>the </a:t>
            </a:r>
            <a:r>
              <a:rPr sz="2400" spc="10">
                <a:latin typeface="Carlito"/>
                <a:cs typeface="Carlito"/>
              </a:rPr>
              <a:t>output</a:t>
            </a:r>
            <a:r>
              <a:rPr sz="2400" spc="10" smtClean="0">
                <a:latin typeface="Carlito"/>
                <a:cs typeface="Carlito"/>
              </a:rPr>
              <a:t>.</a:t>
            </a:r>
            <a:endParaRPr lang="en-US" sz="2400" spc="10"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15" dirty="0">
                <a:latin typeface="Carlito"/>
                <a:cs typeface="Carlito"/>
              </a:rPr>
              <a:t>As </a:t>
            </a:r>
            <a:r>
              <a:rPr sz="2400" spc="-20" dirty="0">
                <a:latin typeface="Carlito"/>
                <a:cs typeface="Carlito"/>
              </a:rPr>
              <a:t>the negative </a:t>
            </a:r>
            <a:r>
              <a:rPr sz="2400" spc="-10" dirty="0">
                <a:latin typeface="Carlito"/>
                <a:cs typeface="Carlito"/>
              </a:rPr>
              <a:t>half </a:t>
            </a:r>
            <a:r>
              <a:rPr sz="2400" dirty="0">
                <a:latin typeface="Carlito"/>
                <a:cs typeface="Carlito"/>
              </a:rPr>
              <a:t>cycle </a:t>
            </a:r>
            <a:r>
              <a:rPr sz="2400" spc="-15" dirty="0">
                <a:latin typeface="Carlito"/>
                <a:cs typeface="Carlito"/>
              </a:rPr>
              <a:t>is </a:t>
            </a:r>
            <a:r>
              <a:rPr sz="2400" spc="-10" dirty="0">
                <a:latin typeface="Carlito"/>
                <a:cs typeface="Carlito"/>
              </a:rPr>
              <a:t>completely </a:t>
            </a:r>
            <a:r>
              <a:rPr sz="2400" spc="5" dirty="0">
                <a:latin typeface="Carlito"/>
                <a:cs typeface="Carlito"/>
              </a:rPr>
              <a:t>absent, </a:t>
            </a:r>
            <a:r>
              <a:rPr sz="2400" spc="-20">
                <a:latin typeface="Carlito"/>
                <a:cs typeface="Carlito"/>
              </a:rPr>
              <a:t>the</a:t>
            </a:r>
            <a:r>
              <a:rPr sz="2400" spc="45">
                <a:latin typeface="Carlito"/>
                <a:cs typeface="Carlito"/>
              </a:rPr>
              <a:t> </a:t>
            </a:r>
            <a:r>
              <a:rPr sz="2400" spc="-5" smtClean="0">
                <a:latin typeface="Carlito"/>
                <a:cs typeface="Carlito"/>
              </a:rPr>
              <a:t>signal</a:t>
            </a:r>
            <a:r>
              <a:rPr lang="en-US" sz="2400" spc="-5" dirty="0" smtClean="0">
                <a:latin typeface="Carlito"/>
                <a:cs typeface="Carlito"/>
              </a:rPr>
              <a:t> </a:t>
            </a:r>
            <a:r>
              <a:rPr sz="2400" spc="-5" smtClean="0">
                <a:latin typeface="Carlito"/>
                <a:cs typeface="Carlito"/>
              </a:rPr>
              <a:t>distortion </a:t>
            </a:r>
            <a:r>
              <a:rPr sz="2400" spc="-15" dirty="0">
                <a:latin typeface="Carlito"/>
                <a:cs typeface="Carlito"/>
              </a:rPr>
              <a:t>will </a:t>
            </a:r>
            <a:r>
              <a:rPr sz="2400" spc="5" dirty="0">
                <a:latin typeface="Carlito"/>
                <a:cs typeface="Carlito"/>
              </a:rPr>
              <a:t>be </a:t>
            </a:r>
            <a:r>
              <a:rPr sz="2400" spc="-5" dirty="0">
                <a:latin typeface="Carlito"/>
                <a:cs typeface="Carlito"/>
              </a:rPr>
              <a:t>high. Also, </a:t>
            </a:r>
            <a:r>
              <a:rPr sz="2400" spc="5" dirty="0">
                <a:latin typeface="Carlito"/>
                <a:cs typeface="Carlito"/>
              </a:rPr>
              <a:t>when the </a:t>
            </a:r>
            <a:r>
              <a:rPr sz="2400" spc="-10" dirty="0">
                <a:latin typeface="Carlito"/>
                <a:cs typeface="Carlito"/>
              </a:rPr>
              <a:t>applied </a:t>
            </a:r>
            <a:r>
              <a:rPr sz="2400" spc="10" dirty="0">
                <a:latin typeface="Carlito"/>
                <a:cs typeface="Carlito"/>
              </a:rPr>
              <a:t>signal  </a:t>
            </a:r>
            <a:r>
              <a:rPr sz="2400" spc="5" dirty="0">
                <a:latin typeface="Carlito"/>
                <a:cs typeface="Carlito"/>
              </a:rPr>
              <a:t>increases, the </a:t>
            </a:r>
            <a:r>
              <a:rPr sz="2400" spc="-10" dirty="0">
                <a:latin typeface="Carlito"/>
                <a:cs typeface="Carlito"/>
              </a:rPr>
              <a:t>power </a:t>
            </a:r>
            <a:r>
              <a:rPr sz="2400" spc="-5" dirty="0">
                <a:latin typeface="Carlito"/>
                <a:cs typeface="Carlito"/>
              </a:rPr>
              <a:t>dissipation </a:t>
            </a:r>
            <a:r>
              <a:rPr sz="2400" spc="-15" dirty="0">
                <a:latin typeface="Carlito"/>
                <a:cs typeface="Carlito"/>
              </a:rPr>
              <a:t>will </a:t>
            </a:r>
            <a:r>
              <a:rPr sz="2400" spc="5" dirty="0">
                <a:latin typeface="Carlito"/>
                <a:cs typeface="Carlito"/>
              </a:rPr>
              <a:t>be more. </a:t>
            </a:r>
            <a:r>
              <a:rPr sz="2400" spc="-10" dirty="0">
                <a:latin typeface="Carlito"/>
                <a:cs typeface="Carlito"/>
              </a:rPr>
              <a:t>But </a:t>
            </a:r>
            <a:r>
              <a:rPr sz="2400" spc="5" dirty="0">
                <a:latin typeface="Carlito"/>
                <a:cs typeface="Carlito"/>
              </a:rPr>
              <a:t>when  </a:t>
            </a:r>
            <a:r>
              <a:rPr sz="2400" spc="-5" dirty="0">
                <a:latin typeface="Carlito"/>
                <a:cs typeface="Carlito"/>
              </a:rPr>
              <a:t>compared </a:t>
            </a:r>
            <a:r>
              <a:rPr sz="2400" spc="10" dirty="0">
                <a:latin typeface="Carlito"/>
                <a:cs typeface="Carlito"/>
              </a:rPr>
              <a:t>to </a:t>
            </a:r>
            <a:r>
              <a:rPr sz="2400" spc="-15" dirty="0">
                <a:latin typeface="Carlito"/>
                <a:cs typeface="Carlito"/>
              </a:rPr>
              <a:t>class </a:t>
            </a:r>
            <a:r>
              <a:rPr sz="2400" dirty="0">
                <a:latin typeface="Carlito"/>
                <a:cs typeface="Carlito"/>
              </a:rPr>
              <a:t>A </a:t>
            </a:r>
            <a:r>
              <a:rPr sz="2400" spc="5" dirty="0">
                <a:latin typeface="Carlito"/>
                <a:cs typeface="Carlito"/>
              </a:rPr>
              <a:t>power </a:t>
            </a:r>
            <a:r>
              <a:rPr sz="2400" spc="-30" dirty="0">
                <a:latin typeface="Carlito"/>
                <a:cs typeface="Carlito"/>
              </a:rPr>
              <a:t>amplifier, </a:t>
            </a:r>
            <a:r>
              <a:rPr sz="2400" spc="5" dirty="0">
                <a:latin typeface="Carlito"/>
                <a:cs typeface="Carlito"/>
              </a:rPr>
              <a:t>the output </a:t>
            </a:r>
            <a:r>
              <a:rPr sz="2400" spc="-5" dirty="0">
                <a:latin typeface="Carlito"/>
                <a:cs typeface="Carlito"/>
              </a:rPr>
              <a:t>efficiency  </a:t>
            </a:r>
            <a:r>
              <a:rPr sz="2400" spc="-15" dirty="0">
                <a:latin typeface="Carlito"/>
                <a:cs typeface="Carlito"/>
              </a:rPr>
              <a:t>is</a:t>
            </a:r>
            <a:r>
              <a:rPr sz="2400" spc="10" dirty="0">
                <a:latin typeface="Carlito"/>
                <a:cs typeface="Carlito"/>
              </a:rPr>
              <a:t> </a:t>
            </a:r>
            <a:r>
              <a:rPr sz="2400">
                <a:latin typeface="Carlito"/>
                <a:cs typeface="Carlito"/>
              </a:rPr>
              <a:t>increased</a:t>
            </a:r>
            <a:r>
              <a:rPr sz="2400" smtClean="0">
                <a:latin typeface="Carlito"/>
                <a:cs typeface="Carlito"/>
              </a:rPr>
              <a:t>.</a:t>
            </a:r>
            <a:endParaRPr lang="en-US" sz="2400" dirty="0" smtClean="0">
              <a:latin typeface="Carlito"/>
              <a:cs typeface="Carlito"/>
            </a:endParaRPr>
          </a:p>
          <a:p>
            <a:pPr marL="298450" marR="10795" algn="just">
              <a:lnSpc>
                <a:spcPct val="100000"/>
              </a:lnSpc>
              <a:spcBef>
                <a:spcPts val="50"/>
              </a:spcBef>
            </a:pPr>
            <a:endParaRPr sz="2400" smtClean="0">
              <a:latin typeface="Carlito"/>
              <a:cs typeface="Carlito"/>
            </a:endParaRPr>
          </a:p>
          <a:p>
            <a:pPr marL="298450" indent="-285750" algn="just">
              <a:lnSpc>
                <a:spcPts val="2855"/>
              </a:lnSpc>
              <a:buFont typeface="Arial"/>
              <a:buChar char="•"/>
              <a:tabLst>
                <a:tab pos="298450" algn="l"/>
              </a:tabLst>
            </a:pPr>
            <a:r>
              <a:rPr sz="2400" spc="-35" smtClean="0">
                <a:latin typeface="Carlito"/>
                <a:cs typeface="Carlito"/>
              </a:rPr>
              <a:t>Well, </a:t>
            </a:r>
            <a:r>
              <a:rPr sz="2400" spc="-15" smtClean="0">
                <a:latin typeface="Carlito"/>
                <a:cs typeface="Carlito"/>
              </a:rPr>
              <a:t>in </a:t>
            </a:r>
            <a:r>
              <a:rPr sz="2400" smtClean="0">
                <a:latin typeface="Carlito"/>
                <a:cs typeface="Carlito"/>
              </a:rPr>
              <a:t>order </a:t>
            </a:r>
            <a:r>
              <a:rPr sz="2400" spc="5" smtClean="0">
                <a:latin typeface="Carlito"/>
                <a:cs typeface="Carlito"/>
              </a:rPr>
              <a:t>to </a:t>
            </a:r>
            <a:r>
              <a:rPr sz="2400" spc="-10" smtClean="0">
                <a:latin typeface="Carlito"/>
                <a:cs typeface="Carlito"/>
              </a:rPr>
              <a:t>minimize </a:t>
            </a:r>
            <a:r>
              <a:rPr sz="2400" spc="5" smtClean="0">
                <a:latin typeface="Carlito"/>
                <a:cs typeface="Carlito"/>
              </a:rPr>
              <a:t>the </a:t>
            </a:r>
            <a:r>
              <a:rPr sz="2400" spc="-5" smtClean="0">
                <a:latin typeface="Carlito"/>
                <a:cs typeface="Carlito"/>
              </a:rPr>
              <a:t>disadvantages </a:t>
            </a:r>
            <a:r>
              <a:rPr sz="2400" spc="-10" smtClean="0">
                <a:latin typeface="Carlito"/>
                <a:cs typeface="Carlito"/>
              </a:rPr>
              <a:t>and</a:t>
            </a:r>
            <a:r>
              <a:rPr sz="2400" spc="-110" smtClean="0">
                <a:latin typeface="Carlito"/>
                <a:cs typeface="Carlito"/>
              </a:rPr>
              <a:t> </a:t>
            </a:r>
            <a:r>
              <a:rPr sz="2400" spc="-5" smtClean="0">
                <a:latin typeface="Carlito"/>
                <a:cs typeface="Carlito"/>
              </a:rPr>
              <a:t>achieve</a:t>
            </a:r>
            <a:r>
              <a:rPr lang="en-US" sz="2400" spc="-5" dirty="0" smtClean="0">
                <a:latin typeface="Carlito"/>
                <a:cs typeface="Carlito"/>
              </a:rPr>
              <a:t> </a:t>
            </a:r>
            <a:r>
              <a:rPr sz="2400" spc="-10" smtClean="0">
                <a:latin typeface="Carlito"/>
                <a:cs typeface="Carlito"/>
              </a:rPr>
              <a:t>low </a:t>
            </a:r>
            <a:r>
              <a:rPr sz="2400" spc="-5" dirty="0">
                <a:latin typeface="Carlito"/>
                <a:cs typeface="Carlito"/>
              </a:rPr>
              <a:t>distortion, high efficiency and high output</a:t>
            </a:r>
            <a:r>
              <a:rPr sz="2400" spc="-250" dirty="0">
                <a:latin typeface="Carlito"/>
                <a:cs typeface="Carlito"/>
              </a:rPr>
              <a:t> </a:t>
            </a:r>
            <a:r>
              <a:rPr sz="2400" spc="-50" dirty="0">
                <a:latin typeface="Carlito"/>
                <a:cs typeface="Carlito"/>
              </a:rPr>
              <a:t>power</a:t>
            </a:r>
            <a:r>
              <a:rPr sz="2400" spc="-50">
                <a:latin typeface="Carlito"/>
                <a:cs typeface="Carlito"/>
              </a:rPr>
              <a:t>, </a:t>
            </a:r>
            <a:r>
              <a:rPr sz="2400" spc="5" smtClean="0">
                <a:latin typeface="Carlito"/>
                <a:cs typeface="Carlito"/>
              </a:rPr>
              <a:t>the</a:t>
            </a:r>
            <a:r>
              <a:rPr lang="en-US" sz="2400" spc="5" dirty="0" smtClean="0">
                <a:latin typeface="Carlito"/>
                <a:cs typeface="Carlito"/>
              </a:rPr>
              <a:t> </a:t>
            </a:r>
            <a:r>
              <a:rPr sz="2400" spc="5" smtClean="0">
                <a:latin typeface="Carlito"/>
                <a:cs typeface="Carlito"/>
              </a:rPr>
              <a:t>push-pull </a:t>
            </a:r>
            <a:r>
              <a:rPr sz="2400" spc="-5" dirty="0">
                <a:latin typeface="Carlito"/>
                <a:cs typeface="Carlito"/>
              </a:rPr>
              <a:t>configuration </a:t>
            </a:r>
            <a:r>
              <a:rPr sz="2400" spc="-15" dirty="0">
                <a:latin typeface="Carlito"/>
                <a:cs typeface="Carlito"/>
              </a:rPr>
              <a:t>is </a:t>
            </a:r>
            <a:r>
              <a:rPr sz="2400" spc="10" dirty="0">
                <a:latin typeface="Carlito"/>
                <a:cs typeface="Carlito"/>
              </a:rPr>
              <a:t>used </a:t>
            </a:r>
            <a:r>
              <a:rPr sz="2400" spc="-15" dirty="0">
                <a:latin typeface="Carlito"/>
                <a:cs typeface="Carlito"/>
              </a:rPr>
              <a:t>in </a:t>
            </a:r>
            <a:r>
              <a:rPr sz="2400" dirty="0">
                <a:latin typeface="Carlito"/>
                <a:cs typeface="Carlito"/>
              </a:rPr>
              <a:t>this class B</a:t>
            </a:r>
            <a:r>
              <a:rPr sz="2400" spc="-254" dirty="0">
                <a:latin typeface="Carlito"/>
                <a:cs typeface="Carlito"/>
              </a:rPr>
              <a:t> </a:t>
            </a:r>
            <a:r>
              <a:rPr sz="2400" spc="-30" dirty="0">
                <a:latin typeface="Carlito"/>
                <a:cs typeface="Carlito"/>
              </a:rPr>
              <a:t>amplifier.</a:t>
            </a:r>
            <a:endParaRPr sz="2400">
              <a:latin typeface="Carlito"/>
              <a:cs typeface="Carli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77724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C </a:t>
            </a:r>
            <a:r>
              <a:rPr b="1" spc="-5" dirty="0">
                <a:latin typeface="Carlito"/>
                <a:cs typeface="Carlito"/>
              </a:rPr>
              <a:t>Power</a:t>
            </a:r>
            <a:r>
              <a:rPr b="1" spc="80" dirty="0">
                <a:latin typeface="Carlito"/>
                <a:cs typeface="Carlito"/>
              </a:rPr>
              <a:t> </a:t>
            </a:r>
            <a:r>
              <a:rPr b="1" spc="5" dirty="0">
                <a:latin typeface="Carlito"/>
                <a:cs typeface="Carlito"/>
              </a:rPr>
              <a:t>Amplifier</a:t>
            </a:r>
          </a:p>
        </p:txBody>
      </p:sp>
      <p:sp>
        <p:nvSpPr>
          <p:cNvPr id="3" name="object 3"/>
          <p:cNvSpPr txBox="1"/>
          <p:nvPr/>
        </p:nvSpPr>
        <p:spPr>
          <a:xfrm>
            <a:off x="460375" y="1607248"/>
            <a:ext cx="8256905" cy="4518416"/>
          </a:xfrm>
          <a:prstGeom prst="rect">
            <a:avLst/>
          </a:prstGeom>
        </p:spPr>
        <p:txBody>
          <a:bodyPr vert="horz" wrap="square" lIns="0" tIns="11430" rIns="0" bIns="0" rtlCol="0">
            <a:spAutoFit/>
          </a:bodyPr>
          <a:lstStyle/>
          <a:p>
            <a:pPr marL="431800" marR="94615" indent="-343535" algn="just">
              <a:lnSpc>
                <a:spcPct val="101099"/>
              </a:lnSpc>
              <a:spcBef>
                <a:spcPts val="90"/>
              </a:spcBef>
              <a:buFont typeface="Arial"/>
              <a:buChar char="•"/>
              <a:tabLst>
                <a:tab pos="432434" algn="l"/>
              </a:tabLst>
            </a:pPr>
            <a:r>
              <a:rPr sz="2600" spc="-5" dirty="0">
                <a:latin typeface="Carlito"/>
                <a:cs typeface="Carlito"/>
              </a:rPr>
              <a:t>When </a:t>
            </a:r>
            <a:r>
              <a:rPr sz="2600" spc="5" dirty="0">
                <a:latin typeface="Carlito"/>
                <a:cs typeface="Carlito"/>
              </a:rPr>
              <a:t>the </a:t>
            </a:r>
            <a:r>
              <a:rPr sz="2600" dirty="0">
                <a:latin typeface="Carlito"/>
                <a:cs typeface="Carlito"/>
              </a:rPr>
              <a:t>collector </a:t>
            </a:r>
            <a:r>
              <a:rPr sz="2600" spc="-20" dirty="0">
                <a:latin typeface="Carlito"/>
                <a:cs typeface="Carlito"/>
              </a:rPr>
              <a:t>current </a:t>
            </a:r>
            <a:r>
              <a:rPr sz="2600" spc="-10" dirty="0">
                <a:latin typeface="Carlito"/>
                <a:cs typeface="Carlito"/>
              </a:rPr>
              <a:t>flows </a:t>
            </a:r>
            <a:r>
              <a:rPr sz="2600" spc="-20" dirty="0">
                <a:latin typeface="Carlito"/>
                <a:cs typeface="Carlito"/>
              </a:rPr>
              <a:t>for </a:t>
            </a:r>
            <a:r>
              <a:rPr sz="2600" spc="5" dirty="0">
                <a:latin typeface="Carlito"/>
                <a:cs typeface="Carlito"/>
              </a:rPr>
              <a:t>less </a:t>
            </a:r>
            <a:r>
              <a:rPr sz="2600" spc="10" dirty="0">
                <a:latin typeface="Carlito"/>
                <a:cs typeface="Carlito"/>
              </a:rPr>
              <a:t>than </a:t>
            </a:r>
            <a:r>
              <a:rPr sz="2600" spc="-15" dirty="0">
                <a:latin typeface="Carlito"/>
                <a:cs typeface="Carlito"/>
              </a:rPr>
              <a:t>half cycle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spc="5" dirty="0">
                <a:latin typeface="Carlito"/>
                <a:cs typeface="Carlito"/>
              </a:rPr>
              <a:t>signal, the </a:t>
            </a:r>
            <a:r>
              <a:rPr sz="2600" spc="-10" dirty="0">
                <a:latin typeface="Carlito"/>
                <a:cs typeface="Carlito"/>
              </a:rPr>
              <a:t>power </a:t>
            </a:r>
            <a:r>
              <a:rPr sz="2600" spc="5" dirty="0">
                <a:latin typeface="Carlito"/>
                <a:cs typeface="Carlito"/>
              </a:rPr>
              <a:t>amplifier is </a:t>
            </a:r>
            <a:r>
              <a:rPr sz="2600" dirty="0">
                <a:latin typeface="Carlito"/>
                <a:cs typeface="Carlito"/>
              </a:rPr>
              <a:t>known </a:t>
            </a:r>
            <a:r>
              <a:rPr sz="2600" spc="20" dirty="0">
                <a:latin typeface="Carlito"/>
                <a:cs typeface="Carlito"/>
              </a:rPr>
              <a:t>as </a:t>
            </a:r>
            <a:r>
              <a:rPr sz="2600" b="1" spc="15" dirty="0">
                <a:latin typeface="Carlito"/>
                <a:cs typeface="Carlito"/>
              </a:rPr>
              <a:t>class  </a:t>
            </a:r>
            <a:r>
              <a:rPr sz="2600" b="1" spc="10" dirty="0">
                <a:latin typeface="Carlito"/>
                <a:cs typeface="Carlito"/>
              </a:rPr>
              <a:t>C </a:t>
            </a:r>
            <a:r>
              <a:rPr sz="2600" b="1" spc="20" dirty="0">
                <a:latin typeface="Carlito"/>
                <a:cs typeface="Carlito"/>
              </a:rPr>
              <a:t>power</a:t>
            </a:r>
            <a:r>
              <a:rPr sz="2600" b="1" spc="-130" dirty="0">
                <a:latin typeface="Carlito"/>
                <a:cs typeface="Carlito"/>
              </a:rPr>
              <a:t> </a:t>
            </a:r>
            <a:r>
              <a:rPr sz="2600" b="1" spc="10">
                <a:latin typeface="Carlito"/>
                <a:cs typeface="Carlito"/>
              </a:rPr>
              <a:t>amplifier</a:t>
            </a:r>
            <a:r>
              <a:rPr sz="2600" spc="10" smtClean="0">
                <a:latin typeface="Carlito"/>
                <a:cs typeface="Carlito"/>
              </a:rPr>
              <a:t>.</a:t>
            </a:r>
            <a:endParaRPr lang="en-US" sz="2600" spc="10" dirty="0" smtClean="0">
              <a:latin typeface="Carlito"/>
              <a:cs typeface="Carlito"/>
            </a:endParaRPr>
          </a:p>
          <a:p>
            <a:pPr marL="431800" marR="94615" indent="-343535" algn="just">
              <a:lnSpc>
                <a:spcPct val="101099"/>
              </a:lnSpc>
              <a:spcBef>
                <a:spcPts val="90"/>
              </a:spcBef>
              <a:tabLst>
                <a:tab pos="432434" algn="l"/>
              </a:tabLst>
            </a:pPr>
            <a:endParaRPr sz="2600">
              <a:latin typeface="Carlito"/>
              <a:cs typeface="Carlito"/>
            </a:endParaRPr>
          </a:p>
          <a:p>
            <a:pPr marL="431800" marR="93980" indent="-343535" algn="just">
              <a:lnSpc>
                <a:spcPct val="100099"/>
              </a:lnSpc>
              <a:spcBef>
                <a:spcPts val="635"/>
              </a:spcBef>
              <a:buFont typeface="Arial"/>
              <a:buChar char="•"/>
              <a:tabLst>
                <a:tab pos="432434" algn="l"/>
              </a:tabLst>
            </a:pPr>
            <a:r>
              <a:rPr sz="2600" dirty="0">
                <a:latin typeface="Carlito"/>
                <a:cs typeface="Carlito"/>
              </a:rPr>
              <a:t>The </a:t>
            </a:r>
            <a:r>
              <a:rPr sz="2600" spc="-5" dirty="0">
                <a:latin typeface="Carlito"/>
                <a:cs typeface="Carlito"/>
              </a:rPr>
              <a:t>efficiency </a:t>
            </a:r>
            <a:r>
              <a:rPr sz="2600" spc="-10" dirty="0">
                <a:latin typeface="Carlito"/>
                <a:cs typeface="Carlito"/>
              </a:rPr>
              <a:t>of </a:t>
            </a:r>
            <a:r>
              <a:rPr sz="2600" spc="-15" dirty="0">
                <a:latin typeface="Carlito"/>
                <a:cs typeface="Carlito"/>
              </a:rPr>
              <a:t>class </a:t>
            </a:r>
            <a:r>
              <a:rPr sz="2600" spc="10" dirty="0">
                <a:latin typeface="Carlito"/>
                <a:cs typeface="Carlito"/>
              </a:rPr>
              <a:t>C </a:t>
            </a:r>
            <a:r>
              <a:rPr sz="2600" spc="-5" dirty="0">
                <a:latin typeface="Carlito"/>
                <a:cs typeface="Carlito"/>
              </a:rPr>
              <a:t>amplifier </a:t>
            </a:r>
            <a:r>
              <a:rPr sz="2600" spc="5" dirty="0">
                <a:latin typeface="Carlito"/>
                <a:cs typeface="Carlito"/>
              </a:rPr>
              <a:t>is </a:t>
            </a:r>
            <a:r>
              <a:rPr sz="2600" spc="-10" dirty="0">
                <a:latin typeface="Carlito"/>
                <a:cs typeface="Carlito"/>
              </a:rPr>
              <a:t>high </a:t>
            </a:r>
            <a:r>
              <a:rPr sz="2600" dirty="0">
                <a:latin typeface="Carlito"/>
                <a:cs typeface="Carlito"/>
              </a:rPr>
              <a:t>while </a:t>
            </a:r>
            <a:r>
              <a:rPr sz="2600" spc="-10" dirty="0">
                <a:latin typeface="Carlito"/>
                <a:cs typeface="Carlito"/>
              </a:rPr>
              <a:t>linearity </a:t>
            </a:r>
            <a:r>
              <a:rPr sz="2600" dirty="0">
                <a:latin typeface="Carlito"/>
                <a:cs typeface="Carlito"/>
              </a:rPr>
              <a:t>is  </a:t>
            </a:r>
            <a:r>
              <a:rPr sz="2600" spc="-60" dirty="0">
                <a:latin typeface="Carlito"/>
                <a:cs typeface="Carlito"/>
              </a:rPr>
              <a:t>poor. </a:t>
            </a:r>
            <a:r>
              <a:rPr sz="2600" dirty="0">
                <a:latin typeface="Carlito"/>
                <a:cs typeface="Carlito"/>
              </a:rPr>
              <a:t>The conduction angle </a:t>
            </a:r>
            <a:r>
              <a:rPr sz="2600" spc="-20" dirty="0">
                <a:latin typeface="Carlito"/>
                <a:cs typeface="Carlito"/>
              </a:rPr>
              <a:t>for </a:t>
            </a:r>
            <a:r>
              <a:rPr sz="2600" dirty="0">
                <a:latin typeface="Carlito"/>
                <a:cs typeface="Carlito"/>
              </a:rPr>
              <a:t>class </a:t>
            </a:r>
            <a:r>
              <a:rPr sz="2600" spc="10" dirty="0">
                <a:latin typeface="Carlito"/>
                <a:cs typeface="Carlito"/>
              </a:rPr>
              <a:t>C </a:t>
            </a:r>
            <a:r>
              <a:rPr sz="2600" spc="-35" dirty="0">
                <a:latin typeface="Carlito"/>
                <a:cs typeface="Carlito"/>
              </a:rPr>
              <a:t>is </a:t>
            </a:r>
            <a:r>
              <a:rPr sz="2600" spc="-15" dirty="0">
                <a:latin typeface="Carlito"/>
                <a:cs typeface="Carlito"/>
              </a:rPr>
              <a:t>less </a:t>
            </a:r>
            <a:r>
              <a:rPr sz="2600" spc="10" dirty="0">
                <a:latin typeface="Carlito"/>
                <a:cs typeface="Carlito"/>
              </a:rPr>
              <a:t>than </a:t>
            </a:r>
            <a:r>
              <a:rPr sz="2600" spc="5" dirty="0">
                <a:latin typeface="Carlito"/>
                <a:cs typeface="Carlito"/>
              </a:rPr>
              <a:t>180</a:t>
            </a:r>
            <a:r>
              <a:rPr sz="2550" spc="7" baseline="24509" dirty="0">
                <a:latin typeface="Carlito"/>
                <a:cs typeface="Carlito"/>
              </a:rPr>
              <a:t>o</a:t>
            </a:r>
            <a:r>
              <a:rPr sz="2600" spc="5" dirty="0">
                <a:latin typeface="Carlito"/>
                <a:cs typeface="Carlito"/>
              </a:rPr>
              <a:t>. </a:t>
            </a:r>
            <a:r>
              <a:rPr sz="2600" spc="20" dirty="0">
                <a:latin typeface="Carlito"/>
                <a:cs typeface="Carlito"/>
              </a:rPr>
              <a:t>It  </a:t>
            </a:r>
            <a:r>
              <a:rPr sz="2600" spc="5" dirty="0">
                <a:latin typeface="Carlito"/>
                <a:cs typeface="Carlito"/>
              </a:rPr>
              <a:t>is </a:t>
            </a:r>
            <a:r>
              <a:rPr sz="2600" spc="-15" dirty="0">
                <a:latin typeface="Carlito"/>
                <a:cs typeface="Carlito"/>
              </a:rPr>
              <a:t>generally</a:t>
            </a:r>
            <a:r>
              <a:rPr sz="2600" spc="555" dirty="0">
                <a:latin typeface="Carlito"/>
                <a:cs typeface="Carlito"/>
              </a:rPr>
              <a:t> </a:t>
            </a:r>
            <a:r>
              <a:rPr sz="2600" spc="-20" dirty="0">
                <a:latin typeface="Carlito"/>
                <a:cs typeface="Carlito"/>
              </a:rPr>
              <a:t>around </a:t>
            </a:r>
            <a:r>
              <a:rPr sz="2600" spc="-5" dirty="0">
                <a:latin typeface="Carlito"/>
                <a:cs typeface="Carlito"/>
              </a:rPr>
              <a:t>90</a:t>
            </a:r>
            <a:r>
              <a:rPr sz="2550" spc="-7" baseline="24509" dirty="0">
                <a:latin typeface="Carlito"/>
                <a:cs typeface="Carlito"/>
              </a:rPr>
              <a:t>o</a:t>
            </a:r>
            <a:r>
              <a:rPr sz="2600" spc="-5" dirty="0">
                <a:latin typeface="Carlito"/>
                <a:cs typeface="Carlito"/>
              </a:rPr>
              <a:t>, </a:t>
            </a:r>
            <a:r>
              <a:rPr sz="2600" spc="5" dirty="0">
                <a:latin typeface="Carlito"/>
                <a:cs typeface="Carlito"/>
              </a:rPr>
              <a:t>which </a:t>
            </a:r>
            <a:r>
              <a:rPr sz="2600" spc="-10" dirty="0">
                <a:latin typeface="Carlito"/>
                <a:cs typeface="Carlito"/>
              </a:rPr>
              <a:t>means </a:t>
            </a:r>
            <a:r>
              <a:rPr sz="2600" spc="5" dirty="0">
                <a:latin typeface="Carlito"/>
                <a:cs typeface="Carlito"/>
              </a:rPr>
              <a:t>the </a:t>
            </a:r>
            <a:r>
              <a:rPr sz="2600" spc="-15" dirty="0">
                <a:latin typeface="Carlito"/>
                <a:cs typeface="Carlito"/>
              </a:rPr>
              <a:t>transistor  </a:t>
            </a:r>
            <a:r>
              <a:rPr sz="2600" dirty="0">
                <a:latin typeface="Carlito"/>
                <a:cs typeface="Carlito"/>
              </a:rPr>
              <a:t>remains idle </a:t>
            </a:r>
            <a:r>
              <a:rPr sz="2600" spc="-20" dirty="0">
                <a:latin typeface="Carlito"/>
                <a:cs typeface="Carlito"/>
              </a:rPr>
              <a:t>for </a:t>
            </a:r>
            <a:r>
              <a:rPr sz="2600" dirty="0">
                <a:latin typeface="Carlito"/>
                <a:cs typeface="Carlito"/>
              </a:rPr>
              <a:t>more </a:t>
            </a:r>
            <a:r>
              <a:rPr sz="2600" spc="10" dirty="0">
                <a:latin typeface="Carlito"/>
                <a:cs typeface="Carlito"/>
              </a:rPr>
              <a:t>than </a:t>
            </a:r>
            <a:r>
              <a:rPr sz="2600" spc="-15" dirty="0">
                <a:latin typeface="Carlito"/>
                <a:cs typeface="Carlito"/>
              </a:rPr>
              <a:t>half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dirty="0">
                <a:latin typeface="Carlito"/>
                <a:cs typeface="Carlito"/>
              </a:rPr>
              <a:t>signal. </a:t>
            </a:r>
            <a:r>
              <a:rPr sz="2600" spc="-30" dirty="0">
                <a:latin typeface="Carlito"/>
                <a:cs typeface="Carlito"/>
              </a:rPr>
              <a:t>So,  </a:t>
            </a:r>
            <a:r>
              <a:rPr sz="2600" spc="5" dirty="0">
                <a:latin typeface="Carlito"/>
                <a:cs typeface="Carlito"/>
              </a:rPr>
              <a:t>the </a:t>
            </a:r>
            <a:r>
              <a:rPr sz="2600" spc="-10" dirty="0">
                <a:latin typeface="Carlito"/>
                <a:cs typeface="Carlito"/>
              </a:rPr>
              <a:t>output </a:t>
            </a:r>
            <a:r>
              <a:rPr sz="2600" spc="-5" dirty="0">
                <a:latin typeface="Carlito"/>
                <a:cs typeface="Carlito"/>
              </a:rPr>
              <a:t>current </a:t>
            </a:r>
            <a:r>
              <a:rPr sz="2600" spc="5" dirty="0">
                <a:latin typeface="Carlito"/>
                <a:cs typeface="Carlito"/>
              </a:rPr>
              <a:t>will </a:t>
            </a:r>
            <a:r>
              <a:rPr sz="2600" spc="-5" dirty="0">
                <a:latin typeface="Carlito"/>
                <a:cs typeface="Carlito"/>
              </a:rPr>
              <a:t>be delivered </a:t>
            </a:r>
            <a:r>
              <a:rPr sz="2600" spc="-25" dirty="0">
                <a:latin typeface="Carlito"/>
                <a:cs typeface="Carlito"/>
              </a:rPr>
              <a:t>for </a:t>
            </a:r>
            <a:r>
              <a:rPr sz="2600" spc="-15" dirty="0">
                <a:latin typeface="Carlito"/>
                <a:cs typeface="Carlito"/>
              </a:rPr>
              <a:t>less  </a:t>
            </a:r>
            <a:r>
              <a:rPr sz="2600" spc="-5" dirty="0">
                <a:latin typeface="Carlito"/>
                <a:cs typeface="Carlito"/>
              </a:rPr>
              <a:t>time  </a:t>
            </a:r>
            <a:r>
              <a:rPr sz="2600" dirty="0">
                <a:latin typeface="Carlito"/>
                <a:cs typeface="Carlito"/>
              </a:rPr>
              <a:t>compared </a:t>
            </a:r>
            <a:r>
              <a:rPr sz="2600" spc="15" dirty="0">
                <a:latin typeface="Carlito"/>
                <a:cs typeface="Carlito"/>
              </a:rPr>
              <a:t>to </a:t>
            </a:r>
            <a:r>
              <a:rPr sz="2600" spc="5" dirty="0">
                <a:latin typeface="Carlito"/>
                <a:cs typeface="Carlito"/>
              </a:rPr>
              <a:t>the application </a:t>
            </a:r>
            <a:r>
              <a:rPr sz="2600" spc="-10" dirty="0">
                <a:latin typeface="Carlito"/>
                <a:cs typeface="Carlito"/>
              </a:rPr>
              <a:t>of input</a:t>
            </a:r>
            <a:r>
              <a:rPr sz="2600" spc="-250" dirty="0">
                <a:latin typeface="Carlito"/>
                <a:cs typeface="Carlito"/>
              </a:rPr>
              <a:t> </a:t>
            </a:r>
            <a:r>
              <a:rPr sz="2600" dirty="0">
                <a:latin typeface="Carlito"/>
                <a:cs typeface="Carlito"/>
              </a:rPr>
              <a:t>signal.</a:t>
            </a:r>
            <a:endParaRPr sz="260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458200" cy="698012"/>
          </a:xfrm>
          <a:prstGeom prst="rect">
            <a:avLst/>
          </a:prstGeom>
        </p:spPr>
        <p:txBody>
          <a:bodyPr vert="horz" wrap="square" lIns="0" tIns="263779" rIns="0" bIns="0" rtlCol="0">
            <a:spAutoFit/>
          </a:bodyPr>
          <a:lstStyle/>
          <a:p>
            <a:pPr marL="2073275" marR="5080" indent="-1678305" algn="l">
              <a:lnSpc>
                <a:spcPct val="102400"/>
              </a:lnSpc>
              <a:spcBef>
                <a:spcPts val="50"/>
              </a:spcBef>
            </a:pPr>
            <a:r>
              <a:rPr lang="en-US" sz="2750" dirty="0" smtClean="0"/>
              <a:t>The </a:t>
            </a:r>
            <a:r>
              <a:rPr lang="en-US" sz="2750" spc="-15" dirty="0" smtClean="0"/>
              <a:t>following figure </a:t>
            </a:r>
            <a:r>
              <a:rPr lang="en-US" sz="2750" spc="-5" dirty="0" smtClean="0"/>
              <a:t>shows </a:t>
            </a:r>
            <a:r>
              <a:rPr lang="en-US" sz="2750" spc="-10" dirty="0" smtClean="0"/>
              <a:t>the operating</a:t>
            </a:r>
            <a:endParaRPr sz="2750"/>
          </a:p>
        </p:txBody>
      </p:sp>
      <p:sp>
        <p:nvSpPr>
          <p:cNvPr id="3" name="object 3"/>
          <p:cNvSpPr/>
          <p:nvPr/>
        </p:nvSpPr>
        <p:spPr>
          <a:xfrm>
            <a:off x="457200" y="1752600"/>
            <a:ext cx="8277148" cy="481965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762000" y="990600"/>
            <a:ext cx="7543800" cy="515526"/>
          </a:xfrm>
          <a:prstGeom prst="rect">
            <a:avLst/>
          </a:prstGeom>
          <a:noFill/>
        </p:spPr>
        <p:txBody>
          <a:bodyPr wrap="square" rtlCol="0">
            <a:spAutoFit/>
          </a:bodyPr>
          <a:lstStyle/>
          <a:p>
            <a:r>
              <a:rPr lang="en-US" sz="275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point and output of a class C amplifier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3058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25" dirty="0"/>
              <a:t>AB </a:t>
            </a:r>
            <a:r>
              <a:rPr spc="-15" dirty="0"/>
              <a:t>Power</a:t>
            </a:r>
            <a:r>
              <a:rPr spc="30" dirty="0"/>
              <a:t> </a:t>
            </a:r>
            <a:r>
              <a:rPr dirty="0"/>
              <a:t>Amplifier</a:t>
            </a:r>
          </a:p>
        </p:txBody>
      </p:sp>
      <p:sp>
        <p:nvSpPr>
          <p:cNvPr id="3" name="object 3"/>
          <p:cNvSpPr txBox="1"/>
          <p:nvPr/>
        </p:nvSpPr>
        <p:spPr>
          <a:xfrm>
            <a:off x="304800" y="996378"/>
            <a:ext cx="8458199" cy="1860550"/>
          </a:xfrm>
          <a:prstGeom prst="rect">
            <a:avLst/>
          </a:prstGeom>
        </p:spPr>
        <p:txBody>
          <a:bodyPr vert="horz" wrap="square" lIns="0" tIns="11430" rIns="0" bIns="0" rtlCol="0">
            <a:spAutoFit/>
          </a:bodyPr>
          <a:lstStyle/>
          <a:p>
            <a:pPr marL="12700" marR="5080">
              <a:lnSpc>
                <a:spcPct val="100400"/>
              </a:lnSpc>
              <a:spcBef>
                <a:spcPts val="90"/>
              </a:spcBef>
            </a:pPr>
            <a:r>
              <a:rPr sz="2400" spc="15" dirty="0">
                <a:latin typeface="Carlito"/>
                <a:cs typeface="Carlito"/>
              </a:rPr>
              <a:t>As </a:t>
            </a:r>
            <a:r>
              <a:rPr sz="2400" spc="5" dirty="0">
                <a:latin typeface="Carlito"/>
                <a:cs typeface="Carlito"/>
              </a:rPr>
              <a:t>the </a:t>
            </a:r>
            <a:r>
              <a:rPr sz="2400" dirty="0">
                <a:latin typeface="Carlito"/>
                <a:cs typeface="Carlito"/>
              </a:rPr>
              <a:t>name </a:t>
            </a:r>
            <a:r>
              <a:rPr sz="2400" spc="-5" dirty="0">
                <a:latin typeface="Carlito"/>
                <a:cs typeface="Carlito"/>
              </a:rPr>
              <a:t>implies,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a combination of class A</a:t>
            </a:r>
            <a:r>
              <a:rPr sz="2400" spc="-375" dirty="0">
                <a:latin typeface="Carlito"/>
                <a:cs typeface="Carlito"/>
              </a:rPr>
              <a:t> </a:t>
            </a:r>
            <a:r>
              <a:rPr sz="2400" spc="-10" dirty="0">
                <a:latin typeface="Carlito"/>
                <a:cs typeface="Carlito"/>
              </a:rPr>
              <a:t>and  </a:t>
            </a:r>
            <a:r>
              <a:rPr sz="2400" dirty="0">
                <a:latin typeface="Carlito"/>
                <a:cs typeface="Carlito"/>
              </a:rPr>
              <a:t>class B </a:t>
            </a:r>
            <a:r>
              <a:rPr sz="2400" spc="-5" dirty="0">
                <a:latin typeface="Carlito"/>
                <a:cs typeface="Carlito"/>
              </a:rPr>
              <a:t>type </a:t>
            </a:r>
            <a:r>
              <a:rPr sz="2400" dirty="0">
                <a:latin typeface="Carlito"/>
                <a:cs typeface="Carlito"/>
              </a:rPr>
              <a:t>of </a:t>
            </a:r>
            <a:r>
              <a:rPr sz="2400" spc="-15" dirty="0">
                <a:latin typeface="Carlito"/>
                <a:cs typeface="Carlito"/>
              </a:rPr>
              <a:t>amplifiers. </a:t>
            </a:r>
            <a:r>
              <a:rPr sz="2400" spc="15" dirty="0">
                <a:latin typeface="Carlito"/>
                <a:cs typeface="Carlito"/>
              </a:rPr>
              <a:t>As </a:t>
            </a:r>
            <a:r>
              <a:rPr sz="2400" dirty="0">
                <a:latin typeface="Carlito"/>
                <a:cs typeface="Carlito"/>
              </a:rPr>
              <a:t>class A </a:t>
            </a:r>
            <a:r>
              <a:rPr sz="2400" spc="-10" dirty="0">
                <a:latin typeface="Carlito"/>
                <a:cs typeface="Carlito"/>
              </a:rPr>
              <a:t>has </a:t>
            </a:r>
            <a:r>
              <a:rPr sz="2400" spc="5" dirty="0">
                <a:latin typeface="Carlito"/>
                <a:cs typeface="Carlito"/>
              </a:rPr>
              <a:t>the </a:t>
            </a:r>
            <a:r>
              <a:rPr sz="2400" spc="-15" dirty="0">
                <a:latin typeface="Carlito"/>
                <a:cs typeface="Carlito"/>
              </a:rPr>
              <a:t>problem </a:t>
            </a:r>
            <a:r>
              <a:rPr sz="2400" dirty="0">
                <a:latin typeface="Carlito"/>
                <a:cs typeface="Carlito"/>
              </a:rPr>
              <a:t>of </a:t>
            </a:r>
            <a:r>
              <a:rPr sz="2400" spc="-10" dirty="0">
                <a:latin typeface="Carlito"/>
                <a:cs typeface="Carlito"/>
              </a:rPr>
              <a:t>low  </a:t>
            </a:r>
            <a:r>
              <a:rPr sz="2400" spc="5" dirty="0">
                <a:latin typeface="Carlito"/>
                <a:cs typeface="Carlito"/>
              </a:rPr>
              <a:t>efficiency </a:t>
            </a:r>
            <a:r>
              <a:rPr sz="2400" spc="-10" dirty="0">
                <a:latin typeface="Carlito"/>
                <a:cs typeface="Carlito"/>
              </a:rPr>
              <a:t>and </a:t>
            </a:r>
            <a:r>
              <a:rPr sz="2400" dirty="0">
                <a:latin typeface="Carlito"/>
                <a:cs typeface="Carlito"/>
              </a:rPr>
              <a:t>class B </a:t>
            </a:r>
            <a:r>
              <a:rPr sz="2400" spc="-10" dirty="0">
                <a:latin typeface="Carlito"/>
                <a:cs typeface="Carlito"/>
              </a:rPr>
              <a:t>has </a:t>
            </a:r>
            <a:r>
              <a:rPr sz="2400" dirty="0">
                <a:latin typeface="Carlito"/>
                <a:cs typeface="Carlito"/>
              </a:rPr>
              <a:t>distortion </a:t>
            </a:r>
            <a:r>
              <a:rPr sz="2400" spc="-10" dirty="0">
                <a:latin typeface="Carlito"/>
                <a:cs typeface="Carlito"/>
              </a:rPr>
              <a:t>problem, </a:t>
            </a:r>
            <a:r>
              <a:rPr sz="2400" spc="-5" dirty="0">
                <a:latin typeface="Carlito"/>
                <a:cs typeface="Carlito"/>
              </a:rPr>
              <a:t>this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emerged </a:t>
            </a:r>
            <a:r>
              <a:rPr sz="2400" spc="5" dirty="0">
                <a:latin typeface="Carlito"/>
                <a:cs typeface="Carlito"/>
              </a:rPr>
              <a:t>to </a:t>
            </a:r>
            <a:r>
              <a:rPr sz="2400" spc="-10" dirty="0">
                <a:latin typeface="Carlito"/>
                <a:cs typeface="Carlito"/>
              </a:rPr>
              <a:t>eliminate </a:t>
            </a:r>
            <a:r>
              <a:rPr sz="2400" spc="10" dirty="0">
                <a:latin typeface="Carlito"/>
                <a:cs typeface="Carlito"/>
              </a:rPr>
              <a:t>these </a:t>
            </a:r>
            <a:r>
              <a:rPr sz="2400" spc="5" dirty="0">
                <a:latin typeface="Carlito"/>
                <a:cs typeface="Carlito"/>
              </a:rPr>
              <a:t>two </a:t>
            </a:r>
            <a:r>
              <a:rPr sz="2400" spc="-5" dirty="0">
                <a:latin typeface="Carlito"/>
                <a:cs typeface="Carlito"/>
              </a:rPr>
              <a:t>problems, </a:t>
            </a:r>
            <a:r>
              <a:rPr sz="2400" dirty="0">
                <a:latin typeface="Carlito"/>
                <a:cs typeface="Carlito"/>
              </a:rPr>
              <a:t>by </a:t>
            </a:r>
            <a:r>
              <a:rPr sz="2400" spc="-10" dirty="0">
                <a:latin typeface="Carlito"/>
                <a:cs typeface="Carlito"/>
              </a:rPr>
              <a:t>utilizing </a:t>
            </a:r>
            <a:r>
              <a:rPr sz="2400" spc="5" dirty="0">
                <a:latin typeface="Carlito"/>
                <a:cs typeface="Carlito"/>
              </a:rPr>
              <a:t>the  </a:t>
            </a:r>
            <a:r>
              <a:rPr sz="2400" spc="-10" dirty="0">
                <a:latin typeface="Carlito"/>
                <a:cs typeface="Carlito"/>
              </a:rPr>
              <a:t>advantages </a:t>
            </a:r>
            <a:r>
              <a:rPr sz="2400" dirty="0">
                <a:latin typeface="Carlito"/>
                <a:cs typeface="Carlito"/>
              </a:rPr>
              <a:t>of </a:t>
            </a:r>
            <a:r>
              <a:rPr sz="2400" spc="5" dirty="0">
                <a:latin typeface="Carlito"/>
                <a:cs typeface="Carlito"/>
              </a:rPr>
              <a:t>both the</a:t>
            </a:r>
            <a:r>
              <a:rPr sz="2400" spc="-170" dirty="0">
                <a:latin typeface="Carlito"/>
                <a:cs typeface="Carlito"/>
              </a:rPr>
              <a:t> </a:t>
            </a:r>
            <a:r>
              <a:rPr sz="2400" spc="5" dirty="0">
                <a:latin typeface="Carlito"/>
                <a:cs typeface="Carlito"/>
              </a:rPr>
              <a:t>classes.</a:t>
            </a:r>
            <a:endParaRPr sz="2400">
              <a:latin typeface="Carlito"/>
              <a:cs typeface="Carlito"/>
            </a:endParaRPr>
          </a:p>
        </p:txBody>
      </p:sp>
      <p:sp>
        <p:nvSpPr>
          <p:cNvPr id="4" name="object 4"/>
          <p:cNvSpPr/>
          <p:nvPr/>
        </p:nvSpPr>
        <p:spPr>
          <a:xfrm>
            <a:off x="1281912" y="2952750"/>
            <a:ext cx="6566688" cy="3600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5580"/>
            <a:ext cx="82296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15" dirty="0"/>
              <a:t>B </a:t>
            </a:r>
            <a:r>
              <a:rPr spc="5" dirty="0"/>
              <a:t>Push-Pull</a:t>
            </a:r>
            <a:r>
              <a:rPr spc="100" dirty="0"/>
              <a:t> </a:t>
            </a:r>
            <a:r>
              <a:rPr dirty="0"/>
              <a:t>Amplifier</a:t>
            </a:r>
          </a:p>
        </p:txBody>
      </p:sp>
      <p:sp>
        <p:nvSpPr>
          <p:cNvPr id="3" name="object 3"/>
          <p:cNvSpPr txBox="1"/>
          <p:nvPr/>
        </p:nvSpPr>
        <p:spPr>
          <a:xfrm>
            <a:off x="381000" y="1371600"/>
            <a:ext cx="8458200" cy="4859022"/>
          </a:xfrm>
          <a:prstGeom prst="rect">
            <a:avLst/>
          </a:prstGeom>
        </p:spPr>
        <p:txBody>
          <a:bodyPr vert="horz" wrap="square" lIns="0" tIns="11430" rIns="0" bIns="0" rtlCol="0">
            <a:spAutoFit/>
          </a:bodyPr>
          <a:lstStyle/>
          <a:p>
            <a:pPr marL="76200" marR="48260" algn="just">
              <a:lnSpc>
                <a:spcPct val="100400"/>
              </a:lnSpc>
              <a:spcBef>
                <a:spcPts val="90"/>
              </a:spcBef>
            </a:pPr>
            <a:r>
              <a:rPr sz="2400" spc="5" dirty="0">
                <a:latin typeface="Carlito"/>
                <a:cs typeface="Carlito"/>
              </a:rPr>
              <a:t>Though </a:t>
            </a:r>
            <a:r>
              <a:rPr sz="2400" spc="10" dirty="0">
                <a:latin typeface="Carlito"/>
                <a:cs typeface="Carlito"/>
              </a:rPr>
              <a:t>the </a:t>
            </a:r>
            <a:r>
              <a:rPr sz="2400" spc="-5" dirty="0">
                <a:latin typeface="Carlito"/>
                <a:cs typeface="Carlito"/>
              </a:rPr>
              <a:t>efficiency </a:t>
            </a:r>
            <a:r>
              <a:rPr sz="2400" dirty="0">
                <a:latin typeface="Carlito"/>
                <a:cs typeface="Carlito"/>
              </a:rPr>
              <a:t>of class B </a:t>
            </a:r>
            <a:r>
              <a:rPr sz="2400" spc="5" dirty="0">
                <a:latin typeface="Carlito"/>
                <a:cs typeface="Carlito"/>
              </a:rPr>
              <a:t>power </a:t>
            </a:r>
            <a:r>
              <a:rPr sz="2400" spc="-10" dirty="0">
                <a:latin typeface="Carlito"/>
                <a:cs typeface="Carlito"/>
              </a:rPr>
              <a:t>amplifier </a:t>
            </a:r>
            <a:r>
              <a:rPr sz="2400" spc="-15" dirty="0">
                <a:latin typeface="Carlito"/>
                <a:cs typeface="Carlito"/>
              </a:rPr>
              <a:t>is </a:t>
            </a:r>
            <a:r>
              <a:rPr sz="2400" spc="-5" dirty="0">
                <a:latin typeface="Carlito"/>
                <a:cs typeface="Carlito"/>
              </a:rPr>
              <a:t>higher </a:t>
            </a:r>
            <a:r>
              <a:rPr sz="2400" dirty="0">
                <a:latin typeface="Carlito"/>
                <a:cs typeface="Carlito"/>
              </a:rPr>
              <a:t>than  class </a:t>
            </a:r>
            <a:r>
              <a:rPr sz="2400" spc="15" dirty="0">
                <a:latin typeface="Carlito"/>
                <a:cs typeface="Carlito"/>
              </a:rPr>
              <a:t>A, </a:t>
            </a:r>
            <a:r>
              <a:rPr sz="2400" spc="-15" dirty="0">
                <a:latin typeface="Carlito"/>
                <a:cs typeface="Carlito"/>
              </a:rPr>
              <a:t>as </a:t>
            </a:r>
            <a:r>
              <a:rPr sz="2400" spc="-5" dirty="0">
                <a:latin typeface="Carlito"/>
                <a:cs typeface="Carlito"/>
              </a:rPr>
              <a:t>only </a:t>
            </a:r>
            <a:r>
              <a:rPr sz="2400" spc="5" dirty="0">
                <a:latin typeface="Carlito"/>
                <a:cs typeface="Carlito"/>
              </a:rPr>
              <a:t>one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dirty="0">
                <a:latin typeface="Carlito"/>
                <a:cs typeface="Carlito"/>
              </a:rPr>
              <a:t>input </a:t>
            </a:r>
            <a:r>
              <a:rPr sz="2400" spc="-15" dirty="0">
                <a:latin typeface="Carlito"/>
                <a:cs typeface="Carlito"/>
              </a:rPr>
              <a:t>is </a:t>
            </a:r>
            <a:r>
              <a:rPr sz="2400" spc="10" dirty="0">
                <a:latin typeface="Carlito"/>
                <a:cs typeface="Carlito"/>
              </a:rPr>
              <a:t>used, </a:t>
            </a:r>
            <a:r>
              <a:rPr sz="2400" spc="5" dirty="0">
                <a:latin typeface="Carlito"/>
                <a:cs typeface="Carlito"/>
              </a:rPr>
              <a:t>the </a:t>
            </a:r>
            <a:r>
              <a:rPr sz="2400" dirty="0">
                <a:latin typeface="Carlito"/>
                <a:cs typeface="Carlito"/>
              </a:rPr>
              <a:t>distortion  </a:t>
            </a:r>
            <a:r>
              <a:rPr sz="2400" spc="-15" dirty="0">
                <a:latin typeface="Carlito"/>
                <a:cs typeface="Carlito"/>
              </a:rPr>
              <a:t>is </a:t>
            </a:r>
            <a:r>
              <a:rPr sz="2400" spc="-5" dirty="0">
                <a:latin typeface="Carlito"/>
                <a:cs typeface="Carlito"/>
              </a:rPr>
              <a:t>high. </a:t>
            </a:r>
            <a:r>
              <a:rPr sz="2400" spc="-10" dirty="0">
                <a:latin typeface="Carlito"/>
                <a:cs typeface="Carlito"/>
              </a:rPr>
              <a:t>Also, </a:t>
            </a:r>
            <a:r>
              <a:rPr sz="2400" spc="5" dirty="0">
                <a:latin typeface="Carlito"/>
                <a:cs typeface="Carlito"/>
              </a:rPr>
              <a:t>the </a:t>
            </a:r>
            <a:r>
              <a:rPr sz="2400" spc="-15" dirty="0">
                <a:latin typeface="Carlito"/>
                <a:cs typeface="Carlito"/>
              </a:rPr>
              <a:t>input </a:t>
            </a:r>
            <a:r>
              <a:rPr sz="2400" spc="-10" dirty="0">
                <a:latin typeface="Carlito"/>
                <a:cs typeface="Carlito"/>
              </a:rPr>
              <a:t>power </a:t>
            </a:r>
            <a:r>
              <a:rPr sz="2400" spc="-15" dirty="0">
                <a:latin typeface="Carlito"/>
                <a:cs typeface="Carlito"/>
              </a:rPr>
              <a:t>is </a:t>
            </a:r>
            <a:r>
              <a:rPr sz="2400" spc="-20" dirty="0">
                <a:latin typeface="Carlito"/>
                <a:cs typeface="Carlito"/>
              </a:rPr>
              <a:t>not </a:t>
            </a:r>
            <a:r>
              <a:rPr sz="2400" spc="-5" dirty="0">
                <a:latin typeface="Carlito"/>
                <a:cs typeface="Carlito"/>
              </a:rPr>
              <a:t>completely </a:t>
            </a:r>
            <a:r>
              <a:rPr sz="2400" spc="-10" dirty="0">
                <a:latin typeface="Carlito"/>
                <a:cs typeface="Carlito"/>
              </a:rPr>
              <a:t>utilized. </a:t>
            </a:r>
            <a:r>
              <a:rPr sz="2400" spc="-5" dirty="0">
                <a:latin typeface="Carlito"/>
                <a:cs typeface="Carlito"/>
              </a:rPr>
              <a:t>In </a:t>
            </a:r>
            <a:r>
              <a:rPr sz="2400" spc="-15" dirty="0">
                <a:latin typeface="Carlito"/>
                <a:cs typeface="Carlito"/>
              </a:rPr>
              <a:t>order  </a:t>
            </a:r>
            <a:r>
              <a:rPr sz="2400" spc="10" dirty="0">
                <a:latin typeface="Carlito"/>
                <a:cs typeface="Carlito"/>
              </a:rPr>
              <a:t>to </a:t>
            </a:r>
            <a:r>
              <a:rPr sz="2400" spc="-5" dirty="0">
                <a:latin typeface="Carlito"/>
                <a:cs typeface="Carlito"/>
              </a:rPr>
              <a:t>compensate these problems, </a:t>
            </a:r>
            <a:r>
              <a:rPr sz="2400" spc="5" dirty="0">
                <a:latin typeface="Carlito"/>
                <a:cs typeface="Carlito"/>
              </a:rPr>
              <a:t>the </a:t>
            </a:r>
            <a:r>
              <a:rPr sz="2400" dirty="0">
                <a:latin typeface="Carlito"/>
                <a:cs typeface="Carlito"/>
              </a:rPr>
              <a:t>push-pull </a:t>
            </a:r>
            <a:r>
              <a:rPr sz="2400" spc="-15" dirty="0">
                <a:latin typeface="Carlito"/>
                <a:cs typeface="Carlito"/>
              </a:rPr>
              <a:t>configuration </a:t>
            </a:r>
            <a:r>
              <a:rPr sz="2400" spc="-25" dirty="0">
                <a:latin typeface="Carlito"/>
                <a:cs typeface="Carlito"/>
              </a:rPr>
              <a:t>is  </a:t>
            </a:r>
            <a:r>
              <a:rPr sz="2400" spc="-5" dirty="0">
                <a:latin typeface="Carlito"/>
                <a:cs typeface="Carlito"/>
              </a:rPr>
              <a:t>introduced </a:t>
            </a:r>
            <a:r>
              <a:rPr sz="2400" spc="-15" dirty="0">
                <a:latin typeface="Carlito"/>
                <a:cs typeface="Carlito"/>
              </a:rPr>
              <a:t>in </a:t>
            </a:r>
            <a:r>
              <a:rPr sz="2400" dirty="0">
                <a:latin typeface="Carlito"/>
                <a:cs typeface="Carlito"/>
              </a:rPr>
              <a:t>class B</a:t>
            </a:r>
            <a:r>
              <a:rPr sz="2400" spc="-80" dirty="0">
                <a:latin typeface="Carlito"/>
                <a:cs typeface="Carlito"/>
              </a:rPr>
              <a:t> </a:t>
            </a:r>
            <a:r>
              <a:rPr sz="2400" spc="-30" dirty="0">
                <a:latin typeface="Carlito"/>
                <a:cs typeface="Carlito"/>
              </a:rPr>
              <a:t>amplifier.</a:t>
            </a:r>
            <a:endParaRPr sz="2400">
              <a:latin typeface="Carlito"/>
              <a:cs typeface="Carlito"/>
            </a:endParaRPr>
          </a:p>
          <a:p>
            <a:pPr marL="76200">
              <a:lnSpc>
                <a:spcPct val="100000"/>
              </a:lnSpc>
              <a:spcBef>
                <a:spcPts val="575"/>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Construction</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76200" marR="45720" indent="66675" algn="just">
              <a:lnSpc>
                <a:spcPct val="99700"/>
              </a:lnSpc>
              <a:spcBef>
                <a:spcPts val="585"/>
              </a:spcBef>
            </a:pPr>
            <a:r>
              <a:rPr sz="2400" spc="10" dirty="0">
                <a:latin typeface="Carlito"/>
                <a:cs typeface="Carlito"/>
              </a:rPr>
              <a:t>The </a:t>
            </a:r>
            <a:r>
              <a:rPr sz="2400" dirty="0">
                <a:latin typeface="Carlito"/>
                <a:cs typeface="Carlito"/>
              </a:rPr>
              <a:t>circuit </a:t>
            </a:r>
            <a:r>
              <a:rPr sz="2400" spc="-35" dirty="0">
                <a:latin typeface="Carlito"/>
                <a:cs typeface="Carlito"/>
              </a:rPr>
              <a:t>of </a:t>
            </a:r>
            <a:r>
              <a:rPr sz="2400" dirty="0">
                <a:latin typeface="Carlito"/>
                <a:cs typeface="Carlito"/>
              </a:rPr>
              <a:t>a push-pull class B </a:t>
            </a:r>
            <a:r>
              <a:rPr sz="2400" spc="5" dirty="0">
                <a:latin typeface="Carlito"/>
                <a:cs typeface="Carlito"/>
              </a:rPr>
              <a:t>power </a:t>
            </a:r>
            <a:r>
              <a:rPr sz="2400" spc="-10" dirty="0">
                <a:latin typeface="Carlito"/>
                <a:cs typeface="Carlito"/>
              </a:rPr>
              <a:t>amplifier consists </a:t>
            </a:r>
            <a:r>
              <a:rPr sz="2400" spc="5" dirty="0">
                <a:latin typeface="Carlito"/>
                <a:cs typeface="Carlito"/>
              </a:rPr>
              <a:t>of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5" dirty="0">
                <a:latin typeface="Carlito"/>
                <a:cs typeface="Carlito"/>
              </a:rPr>
              <a:t>whose </a:t>
            </a:r>
            <a:r>
              <a:rPr sz="2400" spc="-15" dirty="0">
                <a:latin typeface="Carlito"/>
                <a:cs typeface="Carlito"/>
              </a:rPr>
              <a:t>bases are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dirty="0">
                <a:latin typeface="Carlito"/>
                <a:cs typeface="Carlito"/>
              </a:rPr>
              <a:t>center-tapped input </a:t>
            </a:r>
            <a:r>
              <a:rPr sz="2400" spc="-10" dirty="0">
                <a:latin typeface="Carlito"/>
                <a:cs typeface="Carlito"/>
              </a:rPr>
              <a:t>transformer </a:t>
            </a:r>
            <a:r>
              <a:rPr sz="2400" spc="-25" dirty="0">
                <a:latin typeface="Carlito"/>
                <a:cs typeface="Carlito"/>
              </a:rPr>
              <a:t>T</a:t>
            </a:r>
            <a:r>
              <a:rPr sz="2325" spc="-37" baseline="-19713" dirty="0">
                <a:latin typeface="Carlito"/>
                <a:cs typeface="Carlito"/>
              </a:rPr>
              <a:t>r1</a:t>
            </a:r>
            <a:r>
              <a:rPr sz="2400" spc="-25" dirty="0">
                <a:latin typeface="Carlito"/>
                <a:cs typeface="Carlito"/>
              </a:rPr>
              <a:t>. </a:t>
            </a:r>
            <a:r>
              <a:rPr sz="2400" spc="10" dirty="0">
                <a:latin typeface="Carlito"/>
                <a:cs typeface="Carlito"/>
              </a:rPr>
              <a:t>The  </a:t>
            </a:r>
            <a:r>
              <a:rPr sz="2400" spc="-15" dirty="0">
                <a:latin typeface="Carlito"/>
                <a:cs typeface="Carlito"/>
              </a:rPr>
              <a:t>emitters are </a:t>
            </a:r>
            <a:r>
              <a:rPr sz="2400" spc="5" dirty="0">
                <a:latin typeface="Carlito"/>
                <a:cs typeface="Carlito"/>
              </a:rPr>
              <a:t>shorted </a:t>
            </a:r>
            <a:r>
              <a:rPr sz="2400" spc="-10" dirty="0">
                <a:latin typeface="Carlito"/>
                <a:cs typeface="Carlito"/>
              </a:rPr>
              <a:t>and </a:t>
            </a:r>
            <a:r>
              <a:rPr sz="2400" spc="10" dirty="0">
                <a:latin typeface="Carlito"/>
                <a:cs typeface="Carlito"/>
              </a:rPr>
              <a:t>the </a:t>
            </a:r>
            <a:r>
              <a:rPr sz="2400" spc="-10" dirty="0">
                <a:latin typeface="Carlito"/>
                <a:cs typeface="Carlito"/>
              </a:rPr>
              <a:t>collectors </a:t>
            </a:r>
            <a:r>
              <a:rPr sz="2400" spc="-15" dirty="0">
                <a:latin typeface="Carlito"/>
                <a:cs typeface="Carlito"/>
              </a:rPr>
              <a:t>are given </a:t>
            </a:r>
            <a:r>
              <a:rPr sz="2400" spc="10" dirty="0">
                <a:latin typeface="Carlito"/>
                <a:cs typeface="Carlito"/>
              </a:rPr>
              <a:t>the </a:t>
            </a:r>
            <a:r>
              <a:rPr sz="2400" dirty="0">
                <a:latin typeface="Carlito"/>
                <a:cs typeface="Carlito"/>
              </a:rPr>
              <a:t>V</a:t>
            </a:r>
            <a:r>
              <a:rPr sz="2325" baseline="-19713" dirty="0">
                <a:latin typeface="Carlito"/>
                <a:cs typeface="Carlito"/>
              </a:rPr>
              <a:t>CC </a:t>
            </a:r>
            <a:r>
              <a:rPr sz="2400" spc="5" dirty="0">
                <a:latin typeface="Carlito"/>
                <a:cs typeface="Carlito"/>
              </a:rPr>
              <a:t>supply  </a:t>
            </a:r>
            <a:r>
              <a:rPr sz="2400" spc="-10" dirty="0">
                <a:latin typeface="Carlito"/>
                <a:cs typeface="Carlito"/>
              </a:rPr>
              <a:t>through </a:t>
            </a:r>
            <a:r>
              <a:rPr sz="2400" spc="5" dirty="0">
                <a:latin typeface="Carlito"/>
                <a:cs typeface="Carlito"/>
              </a:rPr>
              <a:t>the </a:t>
            </a:r>
            <a:r>
              <a:rPr sz="2400" spc="-10" dirty="0">
                <a:latin typeface="Carlito"/>
                <a:cs typeface="Carlito"/>
              </a:rPr>
              <a:t>primary </a:t>
            </a:r>
            <a:r>
              <a:rPr sz="2400" spc="5" dirty="0">
                <a:latin typeface="Carlito"/>
                <a:cs typeface="Carlito"/>
              </a:rPr>
              <a:t>of the output </a:t>
            </a:r>
            <a:r>
              <a:rPr sz="2400" spc="-10" dirty="0">
                <a:latin typeface="Carlito"/>
                <a:cs typeface="Carlito"/>
              </a:rPr>
              <a:t>transformer</a:t>
            </a:r>
            <a:r>
              <a:rPr sz="2400" spc="-130" dirty="0">
                <a:latin typeface="Carlito"/>
                <a:cs typeface="Carlito"/>
              </a:rPr>
              <a:t> </a:t>
            </a:r>
            <a:r>
              <a:rPr sz="2400" spc="-25" dirty="0">
                <a:latin typeface="Carlito"/>
                <a:cs typeface="Carlito"/>
              </a:rPr>
              <a:t>T</a:t>
            </a:r>
            <a:r>
              <a:rPr sz="2325" spc="-37" baseline="-19713" dirty="0">
                <a:latin typeface="Carlito"/>
                <a:cs typeface="Carlito"/>
              </a:rPr>
              <a:t>r2</a:t>
            </a:r>
            <a:r>
              <a:rPr sz="2400" spc="-25" dirty="0">
                <a:latin typeface="Carlito"/>
                <a:cs typeface="Carlito"/>
              </a:rPr>
              <a:t>.</a:t>
            </a:r>
            <a:endParaRPr sz="2400">
              <a:latin typeface="Carlito"/>
              <a:cs typeface="Carli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763000" cy="1858201"/>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solidFill>
                  <a:schemeClr val="tx1"/>
                </a:solidFill>
                <a:latin typeface="Carlito"/>
                <a:ea typeface="+mn-ea"/>
                <a:cs typeface="Carlito"/>
              </a:rPr>
              <a:t>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a:t>
            </a:r>
            <a:r>
              <a:rPr sz="2400" b="0" spc="-30" dirty="0">
                <a:solidFill>
                  <a:schemeClr val="bg2"/>
                </a:solidFill>
                <a:effectLst/>
              </a:rPr>
              <a:t>.</a:t>
            </a:r>
            <a:endParaRPr sz="2400" b="0">
              <a:solidFill>
                <a:schemeClr val="bg2"/>
              </a:solidFill>
              <a:effectLst/>
            </a:endParaRPr>
          </a:p>
        </p:txBody>
      </p:sp>
      <p:sp>
        <p:nvSpPr>
          <p:cNvPr id="3" name="object 3"/>
          <p:cNvSpPr/>
          <p:nvPr/>
        </p:nvSpPr>
        <p:spPr>
          <a:xfrm>
            <a:off x="676275" y="2495550"/>
            <a:ext cx="7677150" cy="38576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95580"/>
            <a:ext cx="76200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0" y="1066800"/>
            <a:ext cx="8686800" cy="5259132"/>
          </a:xfrm>
          <a:prstGeom prst="rect">
            <a:avLst/>
          </a:prstGeom>
        </p:spPr>
        <p:txBody>
          <a:bodyPr vert="horz" wrap="square" lIns="0" tIns="11430" rIns="0" bIns="0" rtlCol="0">
            <a:spAutoFit/>
          </a:bodyPr>
          <a:lstStyle/>
          <a:p>
            <a:pPr marL="419734" marR="68580" indent="-343535" algn="just">
              <a:lnSpc>
                <a:spcPct val="100400"/>
              </a:lnSpc>
              <a:spcBef>
                <a:spcPts val="90"/>
              </a:spcBef>
              <a:buFont typeface="Arial"/>
              <a:buChar char="•"/>
              <a:tabLst>
                <a:tab pos="419734" algn="l"/>
              </a:tabLst>
            </a:pPr>
            <a:r>
              <a:rPr sz="2400" spc="10" dirty="0">
                <a:latin typeface="Carlito"/>
                <a:cs typeface="Carlito"/>
              </a:rPr>
              <a:t>The </a:t>
            </a:r>
            <a:r>
              <a:rPr sz="2400" dirty="0">
                <a:latin typeface="Carlito"/>
                <a:cs typeface="Carlito"/>
              </a:rPr>
              <a:t>circuit </a:t>
            </a:r>
            <a:r>
              <a:rPr sz="2400" spc="5" dirty="0">
                <a:latin typeface="Carlito"/>
                <a:cs typeface="Carlito"/>
              </a:rPr>
              <a:t>of </a:t>
            </a:r>
            <a:r>
              <a:rPr sz="2400" dirty="0">
                <a:latin typeface="Carlito"/>
                <a:cs typeface="Carlito"/>
              </a:rPr>
              <a:t>class B push-pull </a:t>
            </a:r>
            <a:r>
              <a:rPr sz="2400" spc="-5" dirty="0">
                <a:latin typeface="Carlito"/>
                <a:cs typeface="Carlito"/>
              </a:rPr>
              <a:t>amplifier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20" dirty="0">
                <a:latin typeface="Carlito"/>
                <a:cs typeface="Carlito"/>
              </a:rPr>
              <a:t>clears </a:t>
            </a:r>
            <a:r>
              <a:rPr sz="2400" dirty="0">
                <a:latin typeface="Carlito"/>
                <a:cs typeface="Carlito"/>
              </a:rPr>
              <a:t>that </a:t>
            </a:r>
            <a:r>
              <a:rPr sz="2400" spc="-10" dirty="0">
                <a:latin typeface="Carlito"/>
                <a:cs typeface="Carlito"/>
              </a:rPr>
              <a:t>both </a:t>
            </a:r>
            <a:r>
              <a:rPr sz="2400" spc="10" dirty="0">
                <a:latin typeface="Carlito"/>
                <a:cs typeface="Carlito"/>
              </a:rPr>
              <a:t>the </a:t>
            </a:r>
            <a:r>
              <a:rPr sz="2400" spc="-20" dirty="0">
                <a:latin typeface="Carlito"/>
                <a:cs typeface="Carlito"/>
              </a:rPr>
              <a:t>transformers </a:t>
            </a:r>
            <a:r>
              <a:rPr sz="2400" spc="-15" dirty="0">
                <a:latin typeface="Carlito"/>
                <a:cs typeface="Carlito"/>
              </a:rPr>
              <a:t>are </a:t>
            </a:r>
            <a:r>
              <a:rPr sz="2400" spc="-5" dirty="0">
                <a:latin typeface="Carlito"/>
                <a:cs typeface="Carlito"/>
              </a:rPr>
              <a:t>center-tapped.  </a:t>
            </a:r>
            <a:r>
              <a:rPr sz="2400" spc="-10" dirty="0">
                <a:latin typeface="Carlito"/>
                <a:cs typeface="Carlito"/>
              </a:rPr>
              <a:t>When </a:t>
            </a:r>
            <a:r>
              <a:rPr sz="2400" spc="5" dirty="0">
                <a:latin typeface="Carlito"/>
                <a:cs typeface="Carlito"/>
              </a:rPr>
              <a:t>no </a:t>
            </a:r>
            <a:r>
              <a:rPr sz="2400" spc="-5" dirty="0">
                <a:latin typeface="Carlito"/>
                <a:cs typeface="Carlito"/>
              </a:rPr>
              <a:t>signal </a:t>
            </a:r>
            <a:r>
              <a:rPr sz="2400" spc="-15" dirty="0">
                <a:latin typeface="Carlito"/>
                <a:cs typeface="Carlito"/>
              </a:rPr>
              <a:t>is </a:t>
            </a:r>
            <a:r>
              <a:rPr sz="2400" spc="-10" dirty="0">
                <a:latin typeface="Carlito"/>
                <a:cs typeface="Carlito"/>
              </a:rPr>
              <a:t>applied </a:t>
            </a:r>
            <a:r>
              <a:rPr sz="2400" spc="-15" dirty="0">
                <a:latin typeface="Carlito"/>
                <a:cs typeface="Carlito"/>
              </a:rPr>
              <a:t>at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5"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15" dirty="0">
                <a:latin typeface="Carlito"/>
                <a:cs typeface="Carlito"/>
              </a:rPr>
              <a:t>are in </a:t>
            </a:r>
            <a:r>
              <a:rPr sz="2400" spc="10" dirty="0">
                <a:latin typeface="Carlito"/>
                <a:cs typeface="Carlito"/>
              </a:rPr>
              <a:t>cut </a:t>
            </a:r>
            <a:r>
              <a:rPr sz="2400" spc="5" dirty="0">
                <a:latin typeface="Carlito"/>
                <a:cs typeface="Carlito"/>
              </a:rPr>
              <a:t>off </a:t>
            </a:r>
            <a:r>
              <a:rPr sz="2400" spc="-10" dirty="0">
                <a:latin typeface="Carlito"/>
                <a:cs typeface="Carlito"/>
              </a:rPr>
              <a:t>condition </a:t>
            </a:r>
            <a:r>
              <a:rPr sz="2400" spc="-5" dirty="0">
                <a:latin typeface="Carlito"/>
                <a:cs typeface="Carlito"/>
              </a:rPr>
              <a:t>and </a:t>
            </a:r>
            <a:r>
              <a:rPr sz="2400" spc="10" dirty="0">
                <a:latin typeface="Carlito"/>
                <a:cs typeface="Carlito"/>
              </a:rPr>
              <a:t>hence </a:t>
            </a:r>
            <a:r>
              <a:rPr sz="2400" spc="5" dirty="0">
                <a:latin typeface="Carlito"/>
                <a:cs typeface="Carlito"/>
              </a:rPr>
              <a:t>no </a:t>
            </a:r>
            <a:r>
              <a:rPr sz="2400" spc="-5" dirty="0">
                <a:latin typeface="Carlito"/>
                <a:cs typeface="Carlito"/>
              </a:rPr>
              <a:t>collector currents  </a:t>
            </a:r>
            <a:r>
              <a:rPr sz="2400" spc="-30" dirty="0">
                <a:latin typeface="Carlito"/>
                <a:cs typeface="Carlito"/>
              </a:rPr>
              <a:t>flow. </a:t>
            </a:r>
            <a:r>
              <a:rPr sz="2400" spc="15" dirty="0">
                <a:latin typeface="Carlito"/>
                <a:cs typeface="Carlito"/>
              </a:rPr>
              <a:t>As </a:t>
            </a:r>
            <a:r>
              <a:rPr sz="2400" spc="5" dirty="0">
                <a:latin typeface="Carlito"/>
                <a:cs typeface="Carlito"/>
              </a:rPr>
              <a:t>no current </a:t>
            </a:r>
            <a:r>
              <a:rPr sz="2400" spc="-15" dirty="0">
                <a:latin typeface="Carlito"/>
                <a:cs typeface="Carlito"/>
              </a:rPr>
              <a:t>is </a:t>
            </a:r>
            <a:r>
              <a:rPr sz="2400" spc="-20" dirty="0">
                <a:latin typeface="Carlito"/>
                <a:cs typeface="Carlito"/>
              </a:rPr>
              <a:t>drawn from </a:t>
            </a:r>
            <a:r>
              <a:rPr sz="2400" spc="-5" dirty="0">
                <a:latin typeface="Carlito"/>
                <a:cs typeface="Carlito"/>
              </a:rPr>
              <a:t>V</a:t>
            </a:r>
            <a:r>
              <a:rPr sz="2325" spc="-7" baseline="-19713" dirty="0">
                <a:latin typeface="Carlito"/>
                <a:cs typeface="Carlito"/>
              </a:rPr>
              <a:t>CC</a:t>
            </a:r>
            <a:r>
              <a:rPr sz="2400" spc="-5" dirty="0">
                <a:latin typeface="Carlito"/>
                <a:cs typeface="Carlito"/>
              </a:rPr>
              <a:t>, </a:t>
            </a:r>
            <a:r>
              <a:rPr sz="2400" spc="5" dirty="0">
                <a:latin typeface="Carlito"/>
                <a:cs typeface="Carlito"/>
              </a:rPr>
              <a:t>no power </a:t>
            </a:r>
            <a:r>
              <a:rPr sz="2400" spc="-15" dirty="0">
                <a:latin typeface="Carlito"/>
                <a:cs typeface="Carlito"/>
              </a:rPr>
              <a:t>is</a:t>
            </a:r>
            <a:r>
              <a:rPr sz="2400" spc="-125" dirty="0">
                <a:latin typeface="Carlito"/>
                <a:cs typeface="Carlito"/>
              </a:rPr>
              <a:t> </a:t>
            </a:r>
            <a:r>
              <a:rPr sz="2400" spc="5" dirty="0">
                <a:latin typeface="Carlito"/>
                <a:cs typeface="Carlito"/>
              </a:rPr>
              <a:t>wasted.</a:t>
            </a:r>
            <a:endParaRPr sz="2400">
              <a:latin typeface="Carlito"/>
              <a:cs typeface="Carlito"/>
            </a:endParaRPr>
          </a:p>
          <a:p>
            <a:pPr marL="419734" marR="71755" indent="-343535" algn="just">
              <a:lnSpc>
                <a:spcPct val="99800"/>
              </a:lnSpc>
              <a:spcBef>
                <a:spcPts val="580"/>
              </a:spcBef>
              <a:buFont typeface="Arial"/>
              <a:buChar char="•"/>
              <a:tabLst>
                <a:tab pos="419734" algn="l"/>
              </a:tabLst>
            </a:pPr>
            <a:r>
              <a:rPr sz="2400" spc="-10" dirty="0">
                <a:latin typeface="Carlito"/>
                <a:cs typeface="Carlito"/>
              </a:rPr>
              <a:t>When </a:t>
            </a:r>
            <a:r>
              <a:rPr sz="2400" dirty="0">
                <a:latin typeface="Carlito"/>
                <a:cs typeface="Carlito"/>
              </a:rPr>
              <a:t>input signal </a:t>
            </a:r>
            <a:r>
              <a:rPr sz="2400" spc="-15" dirty="0">
                <a:latin typeface="Carlito"/>
                <a:cs typeface="Carlito"/>
              </a:rPr>
              <a:t>is </a:t>
            </a:r>
            <a:r>
              <a:rPr sz="2400" spc="-10" dirty="0">
                <a:latin typeface="Carlito"/>
                <a:cs typeface="Carlito"/>
              </a:rPr>
              <a:t>given, </a:t>
            </a:r>
            <a:r>
              <a:rPr sz="2400" spc="-15" dirty="0">
                <a:latin typeface="Carlito"/>
                <a:cs typeface="Carlito"/>
              </a:rPr>
              <a:t>it is </a:t>
            </a:r>
            <a:r>
              <a:rPr sz="2400" spc="-10" dirty="0">
                <a:latin typeface="Carlito"/>
                <a:cs typeface="Carlito"/>
              </a:rPr>
              <a:t>applied </a:t>
            </a:r>
            <a:r>
              <a:rPr sz="2400" spc="10" dirty="0">
                <a:latin typeface="Carlito"/>
                <a:cs typeface="Carlito"/>
              </a:rPr>
              <a:t>to</a:t>
            </a:r>
            <a:r>
              <a:rPr sz="2400" spc="560" dirty="0">
                <a:latin typeface="Carlito"/>
                <a:cs typeface="Carlito"/>
              </a:rPr>
              <a:t> </a:t>
            </a:r>
            <a:r>
              <a:rPr sz="2400" spc="-15" dirty="0">
                <a:latin typeface="Carlito"/>
                <a:cs typeface="Carlito"/>
              </a:rPr>
              <a:t>the </a:t>
            </a:r>
            <a:r>
              <a:rPr sz="2400" dirty="0">
                <a:latin typeface="Carlito"/>
                <a:cs typeface="Carlito"/>
              </a:rPr>
              <a:t>input  </a:t>
            </a:r>
            <a:r>
              <a:rPr sz="2400" spc="-10" dirty="0">
                <a:latin typeface="Carlito"/>
                <a:cs typeface="Carlito"/>
              </a:rPr>
              <a:t>transformer </a:t>
            </a:r>
            <a:r>
              <a:rPr sz="2400" spc="-45" dirty="0">
                <a:latin typeface="Carlito"/>
                <a:cs typeface="Carlito"/>
              </a:rPr>
              <a:t>T</a:t>
            </a:r>
            <a:r>
              <a:rPr sz="2325" spc="-67" baseline="-19713" dirty="0">
                <a:latin typeface="Carlito"/>
                <a:cs typeface="Carlito"/>
              </a:rPr>
              <a:t>r1 </a:t>
            </a:r>
            <a:r>
              <a:rPr sz="2400" dirty="0">
                <a:latin typeface="Carlito"/>
                <a:cs typeface="Carlito"/>
              </a:rPr>
              <a:t>which splits </a:t>
            </a:r>
            <a:r>
              <a:rPr sz="2400" spc="5" dirty="0">
                <a:latin typeface="Carlito"/>
                <a:cs typeface="Carlito"/>
              </a:rPr>
              <a:t>the </a:t>
            </a:r>
            <a:r>
              <a:rPr sz="2400" dirty="0">
                <a:latin typeface="Carlito"/>
                <a:cs typeface="Carlito"/>
              </a:rPr>
              <a:t>signal </a:t>
            </a:r>
            <a:r>
              <a:rPr sz="2400" spc="-5" dirty="0">
                <a:latin typeface="Carlito"/>
                <a:cs typeface="Carlito"/>
              </a:rPr>
              <a:t>into </a:t>
            </a:r>
            <a:r>
              <a:rPr sz="2400" spc="5" dirty="0">
                <a:latin typeface="Carlito"/>
                <a:cs typeface="Carlito"/>
              </a:rPr>
              <a:t>two </a:t>
            </a:r>
            <a:r>
              <a:rPr sz="2400" spc="-5" dirty="0">
                <a:latin typeface="Carlito"/>
                <a:cs typeface="Carlito"/>
              </a:rPr>
              <a:t>signals </a:t>
            </a:r>
            <a:r>
              <a:rPr sz="2400" dirty="0">
                <a:latin typeface="Carlito"/>
                <a:cs typeface="Carlito"/>
              </a:rPr>
              <a:t>that </a:t>
            </a:r>
            <a:r>
              <a:rPr sz="2400" spc="-15" dirty="0">
                <a:latin typeface="Carlito"/>
                <a:cs typeface="Carlito"/>
              </a:rPr>
              <a:t>are  </a:t>
            </a:r>
            <a:r>
              <a:rPr sz="2400" spc="-10" dirty="0">
                <a:latin typeface="Carlito"/>
                <a:cs typeface="Carlito"/>
              </a:rPr>
              <a:t>180</a:t>
            </a:r>
            <a:r>
              <a:rPr sz="2325" spc="-15" baseline="26881" dirty="0">
                <a:latin typeface="Carlito"/>
                <a:cs typeface="Carlito"/>
              </a:rPr>
              <a:t>o </a:t>
            </a:r>
            <a:r>
              <a:rPr sz="2400" dirty="0">
                <a:latin typeface="Carlito"/>
                <a:cs typeface="Carlito"/>
              </a:rPr>
              <a:t>out of </a:t>
            </a:r>
            <a:r>
              <a:rPr sz="2400" spc="5" dirty="0">
                <a:latin typeface="Carlito"/>
                <a:cs typeface="Carlito"/>
              </a:rPr>
              <a:t>phase </a:t>
            </a:r>
            <a:r>
              <a:rPr sz="2400" spc="-5" dirty="0">
                <a:latin typeface="Carlito"/>
                <a:cs typeface="Carlito"/>
              </a:rPr>
              <a:t>with </a:t>
            </a:r>
            <a:r>
              <a:rPr sz="2400" dirty="0">
                <a:latin typeface="Carlito"/>
                <a:cs typeface="Carlito"/>
              </a:rPr>
              <a:t>each </a:t>
            </a:r>
            <a:r>
              <a:rPr sz="2400" spc="-35" dirty="0">
                <a:latin typeface="Carlito"/>
                <a:cs typeface="Carlito"/>
              </a:rPr>
              <a:t>other. </a:t>
            </a:r>
            <a:r>
              <a:rPr sz="2400" spc="-5" dirty="0">
                <a:latin typeface="Carlito"/>
                <a:cs typeface="Carlito"/>
              </a:rPr>
              <a:t>These </a:t>
            </a:r>
            <a:r>
              <a:rPr sz="2400" spc="5" dirty="0">
                <a:latin typeface="Carlito"/>
                <a:cs typeface="Carlito"/>
              </a:rPr>
              <a:t>two </a:t>
            </a:r>
            <a:r>
              <a:rPr sz="2400" spc="-10" dirty="0">
                <a:latin typeface="Carlito"/>
                <a:cs typeface="Carlito"/>
              </a:rPr>
              <a:t>signals </a:t>
            </a:r>
            <a:r>
              <a:rPr sz="2400" spc="-15" dirty="0">
                <a:latin typeface="Carlito"/>
                <a:cs typeface="Carlito"/>
              </a:rPr>
              <a:t>are given  </a:t>
            </a:r>
            <a:r>
              <a:rPr sz="2400" spc="10" dirty="0">
                <a:latin typeface="Carlito"/>
                <a:cs typeface="Carlito"/>
              </a:rPr>
              <a:t>to </a:t>
            </a:r>
            <a:r>
              <a:rPr sz="2400" spc="5" dirty="0">
                <a:latin typeface="Carlito"/>
                <a:cs typeface="Carlito"/>
              </a:rPr>
              <a:t>the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a:t>
            </a:r>
            <a:r>
              <a:rPr sz="2400" spc="20" dirty="0">
                <a:latin typeface="Carlito"/>
                <a:cs typeface="Carlito"/>
              </a:rPr>
              <a:t>. </a:t>
            </a:r>
            <a:r>
              <a:rPr sz="2400" spc="5" dirty="0">
                <a:latin typeface="Carlito"/>
                <a:cs typeface="Carlito"/>
              </a:rPr>
              <a:t>For the </a:t>
            </a:r>
            <a:r>
              <a:rPr sz="2400" spc="-5" dirty="0">
                <a:latin typeface="Carlito"/>
                <a:cs typeface="Carlito"/>
              </a:rPr>
              <a:t>positive </a:t>
            </a:r>
            <a:r>
              <a:rPr sz="2400" spc="5" dirty="0">
                <a:latin typeface="Carlito"/>
                <a:cs typeface="Carlito"/>
              </a:rPr>
              <a:t>half  </a:t>
            </a:r>
            <a:r>
              <a:rPr sz="2400" dirty="0">
                <a:latin typeface="Carlito"/>
                <a:cs typeface="Carlito"/>
              </a:rPr>
              <a:t>cycle, </a:t>
            </a:r>
            <a:r>
              <a:rPr sz="2400" spc="10" dirty="0">
                <a:latin typeface="Carlito"/>
                <a:cs typeface="Carlito"/>
              </a:rPr>
              <a:t>the </a:t>
            </a:r>
            <a:r>
              <a:rPr sz="2400" spc="5" dirty="0">
                <a:latin typeface="Carlito"/>
                <a:cs typeface="Carlito"/>
              </a:rPr>
              <a:t>base </a:t>
            </a:r>
            <a:r>
              <a:rPr sz="2400" dirty="0">
                <a:latin typeface="Carlito"/>
                <a:cs typeface="Carlito"/>
              </a:rPr>
              <a:t>of </a:t>
            </a:r>
            <a:r>
              <a:rPr sz="2400" spc="5" dirty="0">
                <a:latin typeface="Carlito"/>
                <a:cs typeface="Carlito"/>
              </a:rPr>
              <a:t>the </a:t>
            </a:r>
            <a:r>
              <a:rPr sz="2400" spc="-2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becomes </a:t>
            </a:r>
            <a:r>
              <a:rPr sz="2400" spc="-15" dirty="0">
                <a:latin typeface="Carlito"/>
                <a:cs typeface="Carlito"/>
              </a:rPr>
              <a:t>positive </a:t>
            </a:r>
            <a:r>
              <a:rPr sz="2400" spc="-5" dirty="0">
                <a:latin typeface="Carlito"/>
                <a:cs typeface="Carlito"/>
              </a:rPr>
              <a:t>and  collector </a:t>
            </a:r>
            <a:r>
              <a:rPr sz="2400" spc="5" dirty="0">
                <a:latin typeface="Carlito"/>
                <a:cs typeface="Carlito"/>
              </a:rPr>
              <a:t>current </a:t>
            </a:r>
            <a:r>
              <a:rPr sz="2400" spc="-5" dirty="0">
                <a:latin typeface="Carlito"/>
                <a:cs typeface="Carlito"/>
              </a:rPr>
              <a:t>flows. </a:t>
            </a:r>
            <a:r>
              <a:rPr sz="2400" spc="-20" dirty="0">
                <a:latin typeface="Carlito"/>
                <a:cs typeface="Carlito"/>
              </a:rPr>
              <a:t>At </a:t>
            </a:r>
            <a:r>
              <a:rPr sz="2400" spc="5" dirty="0">
                <a:latin typeface="Carlito"/>
                <a:cs typeface="Carlito"/>
              </a:rPr>
              <a:t>the same </a:t>
            </a:r>
            <a:r>
              <a:rPr sz="2400" dirty="0">
                <a:latin typeface="Carlito"/>
                <a:cs typeface="Carlito"/>
              </a:rPr>
              <a:t>time, </a:t>
            </a:r>
            <a:r>
              <a:rPr sz="2400" spc="5" dirty="0">
                <a:latin typeface="Carlito"/>
                <a:cs typeface="Carlito"/>
              </a:rPr>
              <a:t>the </a:t>
            </a:r>
            <a:r>
              <a:rPr sz="2400" spc="-5" dirty="0">
                <a:latin typeface="Carlito"/>
                <a:cs typeface="Carlito"/>
              </a:rPr>
              <a:t>transistor </a:t>
            </a:r>
            <a:r>
              <a:rPr sz="2400" spc="20" dirty="0">
                <a:latin typeface="Carlito"/>
                <a:cs typeface="Carlito"/>
              </a:rPr>
              <a:t>T</a:t>
            </a:r>
            <a:r>
              <a:rPr sz="2325" spc="30" baseline="-17921" dirty="0">
                <a:latin typeface="Carlito"/>
                <a:cs typeface="Carlito"/>
              </a:rPr>
              <a:t>2 </a:t>
            </a:r>
            <a:r>
              <a:rPr sz="2400" spc="-5" dirty="0">
                <a:latin typeface="Carlito"/>
                <a:cs typeface="Carlito"/>
              </a:rPr>
              <a:t>has  </a:t>
            </a:r>
            <a:r>
              <a:rPr sz="2400" spc="-20" dirty="0">
                <a:latin typeface="Carlito"/>
                <a:cs typeface="Carlito"/>
              </a:rPr>
              <a:t>negative </a:t>
            </a:r>
            <a:r>
              <a:rPr sz="2400" spc="-15" dirty="0">
                <a:latin typeface="Carlito"/>
                <a:cs typeface="Carlito"/>
              </a:rPr>
              <a:t>half </a:t>
            </a:r>
            <a:r>
              <a:rPr sz="2400" spc="-5" dirty="0">
                <a:latin typeface="Carlito"/>
                <a:cs typeface="Carlito"/>
              </a:rPr>
              <a:t>cycle, </a:t>
            </a:r>
            <a:r>
              <a:rPr sz="2400" dirty="0">
                <a:latin typeface="Carlito"/>
                <a:cs typeface="Carlito"/>
              </a:rPr>
              <a:t>which </a:t>
            </a:r>
            <a:r>
              <a:rPr sz="2400" spc="-20" dirty="0">
                <a:latin typeface="Carlito"/>
                <a:cs typeface="Carlito"/>
              </a:rPr>
              <a:t>throws </a:t>
            </a:r>
            <a:r>
              <a:rPr sz="2400" spc="5" dirty="0">
                <a:latin typeface="Carlito"/>
                <a:cs typeface="Carlito"/>
              </a:rPr>
              <a:t>the </a:t>
            </a:r>
            <a:r>
              <a:rPr sz="2400" spc="-10" dirty="0">
                <a:latin typeface="Carlito"/>
                <a:cs typeface="Carlito"/>
              </a:rPr>
              <a:t>transistor </a:t>
            </a:r>
            <a:r>
              <a:rPr sz="2400" spc="20" dirty="0">
                <a:latin typeface="Carlito"/>
                <a:cs typeface="Carlito"/>
              </a:rPr>
              <a:t>T</a:t>
            </a:r>
            <a:r>
              <a:rPr sz="2325" spc="30" baseline="-19713" dirty="0">
                <a:latin typeface="Carlito"/>
                <a:cs typeface="Carlito"/>
              </a:rPr>
              <a:t>2 </a:t>
            </a:r>
            <a:r>
              <a:rPr sz="2400" spc="-20" dirty="0">
                <a:latin typeface="Carlito"/>
                <a:cs typeface="Carlito"/>
              </a:rPr>
              <a:t>into </a:t>
            </a:r>
            <a:r>
              <a:rPr sz="2400" dirty="0">
                <a:latin typeface="Carlito"/>
                <a:cs typeface="Carlito"/>
              </a:rPr>
              <a:t>cutoff  condition </a:t>
            </a:r>
            <a:r>
              <a:rPr sz="2400" spc="-10" dirty="0">
                <a:latin typeface="Carlito"/>
                <a:cs typeface="Carlito"/>
              </a:rPr>
              <a:t>and </a:t>
            </a:r>
            <a:r>
              <a:rPr sz="2400" spc="10" dirty="0">
                <a:latin typeface="Carlito"/>
                <a:cs typeface="Carlito"/>
              </a:rPr>
              <a:t>hence </a:t>
            </a:r>
            <a:r>
              <a:rPr sz="2400" spc="5" dirty="0">
                <a:latin typeface="Carlito"/>
                <a:cs typeface="Carlito"/>
              </a:rPr>
              <a:t>no collector </a:t>
            </a:r>
            <a:r>
              <a:rPr sz="2400" dirty="0">
                <a:latin typeface="Carlito"/>
                <a:cs typeface="Carlito"/>
              </a:rPr>
              <a:t>current</a:t>
            </a:r>
            <a:r>
              <a:rPr sz="2400" spc="-340" dirty="0">
                <a:latin typeface="Carlito"/>
                <a:cs typeface="Carlito"/>
              </a:rPr>
              <a:t> </a:t>
            </a:r>
            <a:r>
              <a:rPr sz="2400" spc="5" dirty="0">
                <a:latin typeface="Carlito"/>
                <a:cs typeface="Carlito"/>
              </a:rPr>
              <a:t>flows.</a:t>
            </a:r>
            <a:endParaRPr sz="2400">
              <a:latin typeface="Carlito"/>
              <a:cs typeface="Carli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7414" y="968057"/>
            <a:ext cx="7296150" cy="452431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High </a:t>
            </a:r>
            <a:r>
              <a:rPr sz="2400" spc="-5" dirty="0">
                <a:latin typeface="Carlito"/>
                <a:cs typeface="Carlito"/>
              </a:rPr>
              <a:t>a.c. </a:t>
            </a:r>
            <a:r>
              <a:rPr sz="2400" spc="5" dirty="0">
                <a:latin typeface="Carlito"/>
                <a:cs typeface="Carlito"/>
              </a:rPr>
              <a:t>output </a:t>
            </a:r>
            <a:r>
              <a:rPr sz="2400" spc="-15" dirty="0">
                <a:latin typeface="Carlito"/>
                <a:cs typeface="Carlito"/>
              </a:rPr>
              <a:t>is</a:t>
            </a:r>
            <a:r>
              <a:rPr sz="2400" spc="-100" dirty="0">
                <a:latin typeface="Carlito"/>
                <a:cs typeface="Carlito"/>
              </a:rPr>
              <a:t> </a:t>
            </a:r>
            <a:r>
              <a:rPr sz="2400" spc="-5" dirty="0">
                <a:latin typeface="Carlito"/>
                <a:cs typeface="Carlito"/>
              </a:rPr>
              <a:t>obtained.</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free </a:t>
            </a:r>
            <a:r>
              <a:rPr sz="2400" spc="-20" dirty="0">
                <a:latin typeface="Carlito"/>
                <a:cs typeface="Carlito"/>
              </a:rPr>
              <a:t>from </a:t>
            </a:r>
            <a:r>
              <a:rPr sz="2400" spc="-10" dirty="0">
                <a:latin typeface="Carlito"/>
                <a:cs typeface="Carlito"/>
              </a:rPr>
              <a:t>even</a:t>
            </a:r>
            <a:r>
              <a:rPr sz="2400" spc="-135" dirty="0">
                <a:latin typeface="Carlito"/>
                <a:cs typeface="Carlito"/>
              </a:rPr>
              <a:t> </a:t>
            </a:r>
            <a:r>
              <a:rPr sz="2400" spc="5" dirty="0">
                <a:latin typeface="Carlito"/>
                <a:cs typeface="Carlito"/>
              </a:rPr>
              <a:t>harmonics.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effect </a:t>
            </a:r>
            <a:r>
              <a:rPr sz="2400" dirty="0">
                <a:latin typeface="Carlito"/>
                <a:cs typeface="Carlito"/>
              </a:rPr>
              <a:t>of </a:t>
            </a:r>
            <a:r>
              <a:rPr sz="2400" spc="-10" dirty="0">
                <a:latin typeface="Carlito"/>
                <a:cs typeface="Carlito"/>
              </a:rPr>
              <a:t>ripple voltages </a:t>
            </a:r>
            <a:r>
              <a:rPr sz="2400" spc="-15" dirty="0">
                <a:latin typeface="Carlito"/>
                <a:cs typeface="Carlito"/>
              </a:rPr>
              <a:t>are </a:t>
            </a:r>
            <a:r>
              <a:rPr sz="2400" spc="-5" dirty="0">
                <a:latin typeface="Carlito"/>
                <a:cs typeface="Carlito"/>
              </a:rPr>
              <a:t>balanced </a:t>
            </a:r>
            <a:r>
              <a:rPr sz="2400" spc="5" dirty="0">
                <a:latin typeface="Carlito"/>
                <a:cs typeface="Carlito"/>
              </a:rPr>
              <a:t>out</a:t>
            </a:r>
            <a:r>
              <a:rPr sz="2400" spc="5">
                <a:latin typeface="Carlito"/>
                <a:cs typeface="Carlito"/>
              </a:rPr>
              <a:t>. </a:t>
            </a: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10" dirty="0" smtClean="0">
              <a:latin typeface="Carlito"/>
              <a:cs typeface="Carlito"/>
            </a:endParaRPr>
          </a:p>
          <a:p>
            <a:pPr marL="355600">
              <a:lnSpc>
                <a:spcPct val="100000"/>
              </a:lnSpc>
              <a:spcBef>
                <a:spcPts val="50"/>
              </a:spcBef>
            </a:pPr>
            <a:r>
              <a:rPr lang="en-US" sz="2400" b="1" spc="-10" dirty="0" smtClean="0">
                <a:latin typeface="Carlito"/>
                <a:cs typeface="Carlito"/>
              </a:rPr>
              <a:t>D</a:t>
            </a:r>
            <a:r>
              <a:rPr sz="2400" b="1" spc="-5" smtClean="0">
                <a:latin typeface="Carlito"/>
                <a:cs typeface="Carlito"/>
              </a:rPr>
              <a:t>isadvantages</a:t>
            </a:r>
            <a:r>
              <a:rPr sz="2400" b="1" spc="-5" dirty="0">
                <a:latin typeface="Carlito"/>
                <a:cs typeface="Carlito"/>
              </a:rPr>
              <a:t>:</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transistors are </a:t>
            </a:r>
            <a:r>
              <a:rPr sz="2400" spc="5" dirty="0">
                <a:latin typeface="Carlito"/>
                <a:cs typeface="Carlito"/>
              </a:rPr>
              <a:t>to be </a:t>
            </a:r>
            <a:r>
              <a:rPr sz="2400" spc="-5" dirty="0">
                <a:latin typeface="Carlito"/>
                <a:cs typeface="Carlito"/>
              </a:rPr>
              <a:t>identical, </a:t>
            </a:r>
            <a:r>
              <a:rPr sz="2400" spc="5" dirty="0">
                <a:latin typeface="Carlito"/>
                <a:cs typeface="Carlito"/>
              </a:rPr>
              <a:t>to </a:t>
            </a:r>
            <a:r>
              <a:rPr sz="2400" spc="-5" dirty="0">
                <a:latin typeface="Carlito"/>
                <a:cs typeface="Carlito"/>
              </a:rPr>
              <a:t>produce</a:t>
            </a:r>
            <a:r>
              <a:rPr sz="2400" spc="-315" dirty="0">
                <a:latin typeface="Carlito"/>
                <a:cs typeface="Carlito"/>
              </a:rPr>
              <a:t> </a:t>
            </a:r>
            <a:r>
              <a:rPr sz="2400" dirty="0">
                <a:latin typeface="Carlito"/>
                <a:cs typeface="Carlito"/>
              </a:rPr>
              <a:t>equal</a:t>
            </a:r>
            <a:endParaRPr sz="2400">
              <a:latin typeface="Carlito"/>
              <a:cs typeface="Carlito"/>
            </a:endParaRPr>
          </a:p>
          <a:p>
            <a:pPr marL="355600">
              <a:lnSpc>
                <a:spcPts val="2865"/>
              </a:lnSpc>
            </a:pPr>
            <a:r>
              <a:rPr sz="2400" spc="-5" dirty="0">
                <a:latin typeface="Carlito"/>
                <a:cs typeface="Carlito"/>
              </a:rPr>
              <a:t>amplification.</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Center-tapping </a:t>
            </a:r>
            <a:r>
              <a:rPr sz="2400" spc="-15" dirty="0">
                <a:latin typeface="Carlito"/>
                <a:cs typeface="Carlito"/>
              </a:rPr>
              <a:t>is </a:t>
            </a:r>
            <a:r>
              <a:rPr sz="2400" spc="-5" dirty="0">
                <a:latin typeface="Carlito"/>
                <a:cs typeface="Carlito"/>
              </a:rPr>
              <a:t>required </a:t>
            </a:r>
            <a:r>
              <a:rPr sz="2400" spc="-20" dirty="0">
                <a:latin typeface="Carlito"/>
                <a:cs typeface="Carlito"/>
              </a:rPr>
              <a:t>for </a:t>
            </a:r>
            <a:r>
              <a:rPr sz="2400" spc="5" dirty="0">
                <a:latin typeface="Carlito"/>
                <a:cs typeface="Carlito"/>
              </a:rPr>
              <a:t>the</a:t>
            </a:r>
            <a:r>
              <a:rPr sz="2400" spc="-170" dirty="0">
                <a:latin typeface="Carlito"/>
                <a:cs typeface="Carlito"/>
              </a:rPr>
              <a:t> </a:t>
            </a:r>
            <a:r>
              <a:rPr sz="2400" spc="-15" dirty="0">
                <a:latin typeface="Carlito"/>
                <a:cs typeface="Carlito"/>
              </a:rPr>
              <a:t>transformers.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15" dirty="0">
                <a:latin typeface="Carlito"/>
                <a:cs typeface="Carlito"/>
              </a:rPr>
              <a:t>transformers are </a:t>
            </a:r>
            <a:r>
              <a:rPr sz="2400" dirty="0">
                <a:latin typeface="Carlito"/>
                <a:cs typeface="Carlito"/>
              </a:rPr>
              <a:t>bulky </a:t>
            </a:r>
            <a:r>
              <a:rPr sz="2400" spc="-10" dirty="0">
                <a:latin typeface="Carlito"/>
                <a:cs typeface="Carlito"/>
              </a:rPr>
              <a:t>and</a:t>
            </a:r>
            <a:r>
              <a:rPr sz="2400" spc="-75" dirty="0">
                <a:latin typeface="Carlito"/>
                <a:cs typeface="Carlito"/>
              </a:rPr>
              <a:t> </a:t>
            </a:r>
            <a:r>
              <a:rPr sz="2400" spc="-20" dirty="0">
                <a:latin typeface="Carlito"/>
                <a:cs typeface="Carlito"/>
              </a:rPr>
              <a:t>costly.</a:t>
            </a:r>
            <a:endParaRPr sz="24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2400"/>
            <a:ext cx="8915400" cy="1282146"/>
          </a:xfrm>
          <a:prstGeom prst="rect">
            <a:avLst/>
          </a:prstGeom>
        </p:spPr>
        <p:txBody>
          <a:bodyPr vert="horz" wrap="square" lIns="0" tIns="7620" rIns="0" bIns="0" rtlCol="0">
            <a:spAutoFit/>
          </a:bodyPr>
          <a:lstStyle/>
          <a:p>
            <a:pPr marL="2080895" marR="5080" indent="-2068830" algn="l">
              <a:lnSpc>
                <a:spcPct val="101400"/>
              </a:lnSpc>
              <a:spcBef>
                <a:spcPts val="60"/>
              </a:spcBef>
            </a:pPr>
            <a:r>
              <a:rPr spc="-10" dirty="0"/>
              <a:t>Complementary </a:t>
            </a:r>
            <a:r>
              <a:rPr spc="-15"/>
              <a:t>Symmetry </a:t>
            </a:r>
            <a:r>
              <a:rPr spc="10" smtClean="0"/>
              <a:t>Push</a:t>
            </a:r>
            <a:r>
              <a:rPr lang="en-US" spc="10" dirty="0" smtClean="0"/>
              <a:t> P</a:t>
            </a:r>
            <a:r>
              <a:rPr spc="10" smtClean="0"/>
              <a:t>ull </a:t>
            </a:r>
            <a:r>
              <a:rPr lang="en-US" spc="10" dirty="0" smtClean="0"/>
              <a:t>C</a:t>
            </a:r>
            <a:r>
              <a:rPr smtClean="0"/>
              <a:t>lass </a:t>
            </a:r>
            <a:r>
              <a:rPr spc="15" dirty="0"/>
              <a:t>B</a:t>
            </a:r>
            <a:r>
              <a:rPr spc="95" dirty="0"/>
              <a:t> </a:t>
            </a:r>
            <a:r>
              <a:rPr dirty="0"/>
              <a:t>Amplifier</a:t>
            </a:r>
          </a:p>
        </p:txBody>
      </p:sp>
      <p:sp>
        <p:nvSpPr>
          <p:cNvPr id="3" name="object 3"/>
          <p:cNvSpPr txBox="1"/>
          <p:nvPr/>
        </p:nvSpPr>
        <p:spPr>
          <a:xfrm>
            <a:off x="228599" y="1676400"/>
            <a:ext cx="8763001"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latin typeface="Carlito"/>
                <a:cs typeface="Carlito"/>
              </a:rPr>
              <a:t>The push </a:t>
            </a:r>
            <a:r>
              <a:rPr sz="2400" spc="-5" dirty="0">
                <a:latin typeface="Carlito"/>
                <a:cs typeface="Carlito"/>
              </a:rPr>
              <a:t>pull amplifier </a:t>
            </a:r>
            <a:r>
              <a:rPr sz="2400" dirty="0">
                <a:latin typeface="Carlito"/>
                <a:cs typeface="Carlito"/>
              </a:rPr>
              <a:t>which </a:t>
            </a:r>
            <a:r>
              <a:rPr sz="2400" spc="-10" dirty="0">
                <a:latin typeface="Carlito"/>
                <a:cs typeface="Carlito"/>
              </a:rPr>
              <a:t>was </a:t>
            </a:r>
            <a:r>
              <a:rPr sz="2400" spc="15" dirty="0">
                <a:latin typeface="Carlito"/>
                <a:cs typeface="Carlito"/>
              </a:rPr>
              <a:t>just </a:t>
            </a:r>
            <a:r>
              <a:rPr sz="2400" spc="-5" dirty="0">
                <a:latin typeface="Carlito"/>
                <a:cs typeface="Carlito"/>
              </a:rPr>
              <a:t>discussed </a:t>
            </a:r>
            <a:r>
              <a:rPr sz="2400" spc="-15" dirty="0">
                <a:latin typeface="Carlito"/>
                <a:cs typeface="Carlito"/>
              </a:rPr>
              <a:t>improves  </a:t>
            </a:r>
            <a:r>
              <a:rPr sz="2400" spc="5" dirty="0">
                <a:latin typeface="Carlito"/>
                <a:cs typeface="Carlito"/>
              </a:rPr>
              <a:t>efficiency but the </a:t>
            </a:r>
            <a:r>
              <a:rPr sz="2400" dirty="0">
                <a:latin typeface="Carlito"/>
                <a:cs typeface="Carlito"/>
              </a:rPr>
              <a:t>usage of </a:t>
            </a:r>
            <a:r>
              <a:rPr sz="2400" spc="-5" dirty="0">
                <a:latin typeface="Carlito"/>
                <a:cs typeface="Carlito"/>
              </a:rPr>
              <a:t>center-tapped </a:t>
            </a:r>
            <a:r>
              <a:rPr sz="2400" spc="-20" dirty="0">
                <a:latin typeface="Carlito"/>
                <a:cs typeface="Carlito"/>
              </a:rPr>
              <a:t>transformers </a:t>
            </a:r>
            <a:r>
              <a:rPr sz="2400" spc="-10" dirty="0">
                <a:latin typeface="Carlito"/>
                <a:cs typeface="Carlito"/>
              </a:rPr>
              <a:t>makes  </a:t>
            </a:r>
            <a:r>
              <a:rPr sz="2400" spc="5" dirty="0">
                <a:latin typeface="Carlito"/>
                <a:cs typeface="Carlito"/>
              </a:rPr>
              <a:t>the </a:t>
            </a:r>
            <a:r>
              <a:rPr sz="2400" dirty="0">
                <a:latin typeface="Carlito"/>
                <a:cs typeface="Carlito"/>
              </a:rPr>
              <a:t>circuit </a:t>
            </a:r>
            <a:r>
              <a:rPr sz="2400" spc="-30" dirty="0">
                <a:latin typeface="Carlito"/>
                <a:cs typeface="Carlito"/>
              </a:rPr>
              <a:t>bulky, </a:t>
            </a:r>
            <a:r>
              <a:rPr sz="2400" spc="-25" dirty="0">
                <a:latin typeface="Carlito"/>
                <a:cs typeface="Carlito"/>
              </a:rPr>
              <a:t>heavy </a:t>
            </a:r>
            <a:r>
              <a:rPr sz="2400" spc="-5" dirty="0">
                <a:latin typeface="Carlito"/>
                <a:cs typeface="Carlito"/>
              </a:rPr>
              <a:t>and </a:t>
            </a:r>
            <a:r>
              <a:rPr sz="2400" spc="-20" dirty="0">
                <a:latin typeface="Carlito"/>
                <a:cs typeface="Carlito"/>
              </a:rPr>
              <a:t>costly. </a:t>
            </a:r>
            <a:r>
              <a:rPr sz="2400" spc="-100" dirty="0">
                <a:latin typeface="Carlito"/>
                <a:cs typeface="Carlito"/>
              </a:rPr>
              <a:t>To </a:t>
            </a:r>
            <a:r>
              <a:rPr sz="2400" spc="-10" dirty="0">
                <a:latin typeface="Carlito"/>
                <a:cs typeface="Carlito"/>
              </a:rPr>
              <a:t>make </a:t>
            </a:r>
            <a:r>
              <a:rPr sz="2400" spc="5" dirty="0">
                <a:latin typeface="Carlito"/>
                <a:cs typeface="Carlito"/>
              </a:rPr>
              <a:t>the </a:t>
            </a:r>
            <a:r>
              <a:rPr sz="2400" spc="-15" dirty="0">
                <a:latin typeface="Carlito"/>
                <a:cs typeface="Carlito"/>
              </a:rPr>
              <a:t>circuit </a:t>
            </a:r>
            <a:r>
              <a:rPr sz="2400" dirty="0">
                <a:latin typeface="Carlito"/>
                <a:cs typeface="Carlito"/>
              </a:rPr>
              <a:t>simple </a:t>
            </a:r>
            <a:r>
              <a:rPr sz="2400" spc="-10" dirty="0">
                <a:latin typeface="Carlito"/>
                <a:cs typeface="Carlito"/>
              </a:rPr>
              <a:t>and  </a:t>
            </a:r>
            <a:r>
              <a:rPr sz="2400" spc="10" dirty="0">
                <a:latin typeface="Carlito"/>
                <a:cs typeface="Carlito"/>
              </a:rPr>
              <a:t>to</a:t>
            </a:r>
            <a:r>
              <a:rPr sz="2400" spc="560" dirty="0">
                <a:latin typeface="Carlito"/>
                <a:cs typeface="Carlito"/>
              </a:rPr>
              <a:t> </a:t>
            </a:r>
            <a:r>
              <a:rPr sz="2400" spc="-20" dirty="0">
                <a:latin typeface="Carlito"/>
                <a:cs typeface="Carlito"/>
              </a:rPr>
              <a:t>improve </a:t>
            </a:r>
            <a:r>
              <a:rPr sz="2400" spc="5" dirty="0">
                <a:latin typeface="Carlito"/>
                <a:cs typeface="Carlito"/>
              </a:rPr>
              <a:t>the </a:t>
            </a:r>
            <a:r>
              <a:rPr sz="2400" spc="-20" dirty="0">
                <a:latin typeface="Carlito"/>
                <a:cs typeface="Carlito"/>
              </a:rPr>
              <a:t>efficiency, </a:t>
            </a:r>
            <a:r>
              <a:rPr sz="2400" spc="5" dirty="0">
                <a:latin typeface="Carlito"/>
                <a:cs typeface="Carlito"/>
              </a:rPr>
              <a:t>the </a:t>
            </a:r>
            <a:r>
              <a:rPr sz="2400" spc="-20" dirty="0">
                <a:latin typeface="Carlito"/>
                <a:cs typeface="Carlito"/>
              </a:rPr>
              <a:t>transistors </a:t>
            </a:r>
            <a:r>
              <a:rPr sz="2400" spc="-10" dirty="0">
                <a:latin typeface="Carlito"/>
                <a:cs typeface="Carlito"/>
              </a:rPr>
              <a:t>used </a:t>
            </a:r>
            <a:r>
              <a:rPr sz="2400" dirty="0">
                <a:latin typeface="Carlito"/>
                <a:cs typeface="Carlito"/>
              </a:rPr>
              <a:t>can </a:t>
            </a:r>
            <a:r>
              <a:rPr sz="2400" spc="15" dirty="0">
                <a:latin typeface="Carlito"/>
                <a:cs typeface="Carlito"/>
              </a:rPr>
              <a:t>be  </a:t>
            </a:r>
            <a:r>
              <a:rPr sz="2400" spc="10" dirty="0">
                <a:latin typeface="Carlito"/>
                <a:cs typeface="Carlito"/>
              </a:rPr>
              <a:t>complemented,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5" dirty="0">
                <a:latin typeface="Carlito"/>
                <a:cs typeface="Carlito"/>
              </a:rPr>
              <a:t>following </a:t>
            </a:r>
            <a:r>
              <a:rPr sz="2400" dirty="0">
                <a:latin typeface="Carlito"/>
                <a:cs typeface="Carlito"/>
              </a:rPr>
              <a:t>circuit</a:t>
            </a:r>
            <a:r>
              <a:rPr sz="2400" spc="-285"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1447800" y="3810000"/>
            <a:ext cx="6450330" cy="2791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914400"/>
            <a:ext cx="8610600" cy="5265544"/>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The </a:t>
            </a:r>
            <a:r>
              <a:rPr sz="2400" spc="-10" dirty="0">
                <a:latin typeface="Carlito"/>
                <a:cs typeface="Carlito"/>
              </a:rPr>
              <a:t>above </a:t>
            </a:r>
            <a:r>
              <a:rPr sz="2400" dirty="0">
                <a:latin typeface="Carlito"/>
                <a:cs typeface="Carlito"/>
              </a:rPr>
              <a:t>circuit </a:t>
            </a:r>
            <a:r>
              <a:rPr sz="2400" spc="-5" dirty="0">
                <a:latin typeface="Carlito"/>
                <a:cs typeface="Carlito"/>
              </a:rPr>
              <a:t>employs </a:t>
            </a:r>
            <a:r>
              <a:rPr sz="2400" dirty="0">
                <a:latin typeface="Carlito"/>
                <a:cs typeface="Carlito"/>
              </a:rPr>
              <a:t>a </a:t>
            </a:r>
            <a:r>
              <a:rPr sz="2400" spc="15" dirty="0">
                <a:latin typeface="Carlito"/>
                <a:cs typeface="Carlito"/>
              </a:rPr>
              <a:t>NPN </a:t>
            </a:r>
            <a:r>
              <a:rPr sz="2400" spc="-5" dirty="0">
                <a:latin typeface="Carlito"/>
                <a:cs typeface="Carlito"/>
              </a:rPr>
              <a:t>transistor and </a:t>
            </a:r>
            <a:r>
              <a:rPr sz="2400" dirty="0">
                <a:latin typeface="Carlito"/>
                <a:cs typeface="Carlito"/>
              </a:rPr>
              <a:t>a </a:t>
            </a:r>
            <a:r>
              <a:rPr sz="2400" spc="15" dirty="0">
                <a:latin typeface="Carlito"/>
                <a:cs typeface="Carlito"/>
              </a:rPr>
              <a:t>PNP  </a:t>
            </a:r>
            <a:r>
              <a:rPr sz="2400" spc="-5" dirty="0">
                <a:latin typeface="Carlito"/>
                <a:cs typeface="Carlito"/>
              </a:rPr>
              <a:t>transistor connected </a:t>
            </a:r>
            <a:r>
              <a:rPr sz="2400" spc="-15" dirty="0">
                <a:latin typeface="Carlito"/>
                <a:cs typeface="Carlito"/>
              </a:rPr>
              <a:t>in </a:t>
            </a:r>
            <a:r>
              <a:rPr sz="2400" spc="-5" dirty="0">
                <a:latin typeface="Carlito"/>
                <a:cs typeface="Carlito"/>
              </a:rPr>
              <a:t>push pull </a:t>
            </a:r>
            <a:r>
              <a:rPr sz="2400" spc="-10" dirty="0">
                <a:latin typeface="Carlito"/>
                <a:cs typeface="Carlito"/>
              </a:rPr>
              <a:t>configuration. </a:t>
            </a:r>
            <a:r>
              <a:rPr sz="2400" spc="-5" dirty="0">
                <a:latin typeface="Carlito"/>
                <a:cs typeface="Carlito"/>
              </a:rPr>
              <a:t>When  </a:t>
            </a:r>
            <a:r>
              <a:rPr sz="2400" spc="5" dirty="0">
                <a:latin typeface="Carlito"/>
                <a:cs typeface="Carlito"/>
              </a:rPr>
              <a:t>the </a:t>
            </a:r>
            <a:r>
              <a:rPr sz="2400" dirty="0">
                <a:latin typeface="Carlito"/>
                <a:cs typeface="Carlito"/>
              </a:rPr>
              <a:t>input </a:t>
            </a:r>
            <a:r>
              <a:rPr sz="2400" spc="-5" dirty="0">
                <a:latin typeface="Carlito"/>
                <a:cs typeface="Carlito"/>
              </a:rPr>
              <a:t>signal </a:t>
            </a:r>
            <a:r>
              <a:rPr sz="2400" spc="-15" dirty="0">
                <a:latin typeface="Carlito"/>
                <a:cs typeface="Carlito"/>
              </a:rPr>
              <a:t>is </a:t>
            </a:r>
            <a:r>
              <a:rPr sz="2400" spc="-5" dirty="0">
                <a:latin typeface="Carlito"/>
                <a:cs typeface="Carlito"/>
              </a:rPr>
              <a:t>applied,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spc="-15" dirty="0">
                <a:latin typeface="Carlito"/>
                <a:cs typeface="Carlito"/>
              </a:rPr>
              <a:t>input </a:t>
            </a:r>
            <a:r>
              <a:rPr sz="2400" spc="-10" dirty="0">
                <a:latin typeface="Carlito"/>
                <a:cs typeface="Carlito"/>
              </a:rPr>
              <a:t>signal, </a:t>
            </a:r>
            <a:r>
              <a:rPr sz="2400" spc="5" dirty="0">
                <a:latin typeface="Carlito"/>
                <a:cs typeface="Carlito"/>
              </a:rPr>
              <a:t>the </a:t>
            </a:r>
            <a:r>
              <a:rPr sz="2400" spc="15" dirty="0">
                <a:latin typeface="Carlito"/>
                <a:cs typeface="Carlito"/>
              </a:rPr>
              <a:t>NPN </a:t>
            </a:r>
            <a:r>
              <a:rPr sz="2400" spc="-10" dirty="0">
                <a:latin typeface="Carlito"/>
                <a:cs typeface="Carlito"/>
              </a:rPr>
              <a:t>transistor </a:t>
            </a:r>
            <a:r>
              <a:rPr sz="2400" spc="-5" dirty="0">
                <a:latin typeface="Carlito"/>
                <a:cs typeface="Carlito"/>
              </a:rPr>
              <a:t>conducts and </a:t>
            </a:r>
            <a:r>
              <a:rPr sz="2400" spc="-15" dirty="0">
                <a:latin typeface="Carlito"/>
                <a:cs typeface="Carlito"/>
              </a:rPr>
              <a:t>the  </a:t>
            </a:r>
            <a:r>
              <a:rPr sz="2400" spc="15" dirty="0">
                <a:latin typeface="Carlito"/>
                <a:cs typeface="Carlito"/>
              </a:rPr>
              <a:t>PNP </a:t>
            </a:r>
            <a:r>
              <a:rPr sz="2400" spc="-20" dirty="0">
                <a:latin typeface="Carlito"/>
                <a:cs typeface="Carlito"/>
              </a:rPr>
              <a:t>transistor </a:t>
            </a:r>
            <a:r>
              <a:rPr sz="2400" spc="-5" dirty="0">
                <a:latin typeface="Carlito"/>
                <a:cs typeface="Carlito"/>
              </a:rPr>
              <a:t>cuts </a:t>
            </a:r>
            <a:r>
              <a:rPr sz="2400" spc="-30" dirty="0">
                <a:latin typeface="Carlito"/>
                <a:cs typeface="Carlito"/>
              </a:rPr>
              <a:t>off.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5" dirty="0">
                <a:latin typeface="Carlito"/>
                <a:cs typeface="Carlito"/>
              </a:rPr>
              <a:t>half </a:t>
            </a:r>
            <a:r>
              <a:rPr sz="2400" dirty="0">
                <a:latin typeface="Carlito"/>
                <a:cs typeface="Carlito"/>
              </a:rPr>
              <a:t>cycle, </a:t>
            </a:r>
            <a:r>
              <a:rPr sz="2400" spc="10" dirty="0">
                <a:latin typeface="Carlito"/>
                <a:cs typeface="Carlito"/>
              </a:rPr>
              <a:t>the  </a:t>
            </a:r>
            <a:r>
              <a:rPr sz="2400" spc="15" dirty="0">
                <a:latin typeface="Carlito"/>
                <a:cs typeface="Carlito"/>
              </a:rPr>
              <a:t>NPN</a:t>
            </a:r>
            <a:r>
              <a:rPr sz="2400" spc="-65" dirty="0">
                <a:latin typeface="Carlito"/>
                <a:cs typeface="Carlito"/>
              </a:rPr>
              <a:t> </a:t>
            </a:r>
            <a:r>
              <a:rPr sz="2400" spc="-5" dirty="0">
                <a:latin typeface="Carlito"/>
                <a:cs typeface="Carlito"/>
              </a:rPr>
              <a:t>transistor</a:t>
            </a:r>
            <a:r>
              <a:rPr sz="2400" spc="-80" dirty="0">
                <a:latin typeface="Carlito"/>
                <a:cs typeface="Carlito"/>
              </a:rPr>
              <a:t> </a:t>
            </a:r>
            <a:r>
              <a:rPr sz="2400" spc="10" dirty="0">
                <a:latin typeface="Carlito"/>
                <a:cs typeface="Carlito"/>
              </a:rPr>
              <a:t>cuts</a:t>
            </a:r>
            <a:r>
              <a:rPr sz="2400" spc="-45" dirty="0">
                <a:latin typeface="Carlito"/>
                <a:cs typeface="Carlito"/>
              </a:rPr>
              <a:t> </a:t>
            </a:r>
            <a:r>
              <a:rPr sz="2400" spc="5" dirty="0">
                <a:latin typeface="Carlito"/>
                <a:cs typeface="Carlito"/>
              </a:rPr>
              <a:t>off</a:t>
            </a:r>
            <a:r>
              <a:rPr sz="2400" spc="-70" dirty="0">
                <a:latin typeface="Carlito"/>
                <a:cs typeface="Carlito"/>
              </a:rPr>
              <a:t> </a:t>
            </a:r>
            <a:r>
              <a:rPr sz="2400" spc="-10" dirty="0">
                <a:latin typeface="Carlito"/>
                <a:cs typeface="Carlito"/>
              </a:rPr>
              <a:t>and</a:t>
            </a:r>
            <a:r>
              <a:rPr sz="2400" spc="5" dirty="0">
                <a:latin typeface="Carlito"/>
                <a:cs typeface="Carlito"/>
              </a:rPr>
              <a:t> the</a:t>
            </a:r>
            <a:r>
              <a:rPr sz="2400" spc="-5" dirty="0">
                <a:latin typeface="Carlito"/>
                <a:cs typeface="Carlito"/>
              </a:rPr>
              <a:t> </a:t>
            </a:r>
            <a:r>
              <a:rPr sz="2400" spc="15" dirty="0">
                <a:latin typeface="Carlito"/>
                <a:cs typeface="Carlito"/>
              </a:rPr>
              <a:t>PNP</a:t>
            </a:r>
            <a:r>
              <a:rPr sz="2400" spc="-55" dirty="0">
                <a:latin typeface="Carlito"/>
                <a:cs typeface="Carlito"/>
              </a:rPr>
              <a:t> </a:t>
            </a:r>
            <a:r>
              <a:rPr sz="2400" spc="-5" dirty="0">
                <a:latin typeface="Carlito"/>
                <a:cs typeface="Carlito"/>
              </a:rPr>
              <a:t>transistor</a:t>
            </a:r>
            <a:r>
              <a:rPr sz="2400" spc="-165" dirty="0">
                <a:latin typeface="Carlito"/>
                <a:cs typeface="Carlito"/>
              </a:rPr>
              <a:t> </a:t>
            </a:r>
            <a:r>
              <a:rPr sz="2400" spc="15">
                <a:latin typeface="Carlito"/>
                <a:cs typeface="Carlito"/>
              </a:rPr>
              <a:t>conducts</a:t>
            </a:r>
            <a:r>
              <a:rPr sz="2400" spc="15" smtClean="0">
                <a:latin typeface="Carlito"/>
                <a:cs typeface="Carlito"/>
              </a:rPr>
              <a:t>.</a:t>
            </a:r>
            <a:endParaRPr lang="en-US" sz="2400" spc="15"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5" dirty="0">
                <a:latin typeface="Carlito"/>
                <a:cs typeface="Carlito"/>
              </a:rPr>
              <a:t>In this </a:t>
            </a:r>
            <a:r>
              <a:rPr sz="2400" spc="-70" dirty="0">
                <a:latin typeface="Carlito"/>
                <a:cs typeface="Carlito"/>
              </a:rPr>
              <a:t>way, </a:t>
            </a:r>
            <a:r>
              <a:rPr sz="2400" spc="5" dirty="0">
                <a:latin typeface="Carlito"/>
                <a:cs typeface="Carlito"/>
              </a:rPr>
              <a:t>the </a:t>
            </a:r>
            <a:r>
              <a:rPr sz="2400" spc="-5" dirty="0">
                <a:latin typeface="Carlito"/>
                <a:cs typeface="Carlito"/>
              </a:rPr>
              <a:t>NPN </a:t>
            </a:r>
            <a:r>
              <a:rPr sz="2400" spc="-10" dirty="0">
                <a:latin typeface="Carlito"/>
                <a:cs typeface="Carlito"/>
              </a:rPr>
              <a:t>transistor amplifies </a:t>
            </a:r>
            <a:r>
              <a:rPr sz="2400" spc="-5" dirty="0">
                <a:latin typeface="Carlito"/>
                <a:cs typeface="Carlito"/>
              </a:rPr>
              <a:t>during</a:t>
            </a:r>
            <a:r>
              <a:rPr sz="2400" spc="-265" dirty="0">
                <a:latin typeface="Carlito"/>
                <a:cs typeface="Carlito"/>
              </a:rPr>
              <a:t> </a:t>
            </a:r>
            <a:r>
              <a:rPr sz="2400" spc="-15" dirty="0">
                <a:latin typeface="Carlito"/>
                <a:cs typeface="Carlito"/>
              </a:rPr>
              <a:t>positive</a:t>
            </a:r>
            <a:endParaRPr sz="2400">
              <a:latin typeface="Carlito"/>
              <a:cs typeface="Carlito"/>
            </a:endParaRPr>
          </a:p>
          <a:p>
            <a:pPr marL="298450" marR="8890" algn="just">
              <a:lnSpc>
                <a:spcPts val="2860"/>
              </a:lnSpc>
              <a:spcBef>
                <a:spcPts val="160"/>
              </a:spcBef>
            </a:pP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while PNP </a:t>
            </a:r>
            <a:r>
              <a:rPr sz="2400" spc="-15" dirty="0">
                <a:latin typeface="Carlito"/>
                <a:cs typeface="Carlito"/>
              </a:rPr>
              <a:t>transistor </a:t>
            </a:r>
            <a:r>
              <a:rPr sz="2400" spc="-10" dirty="0">
                <a:latin typeface="Carlito"/>
                <a:cs typeface="Carlito"/>
              </a:rPr>
              <a:t>amplifies  </a:t>
            </a:r>
            <a:r>
              <a:rPr sz="2400" spc="-5" dirty="0">
                <a:latin typeface="Carlito"/>
                <a:cs typeface="Carlito"/>
              </a:rPr>
              <a:t>during</a:t>
            </a:r>
            <a:r>
              <a:rPr sz="2400" spc="130" dirty="0">
                <a:latin typeface="Carlito"/>
                <a:cs typeface="Carlito"/>
              </a:rPr>
              <a:t> </a:t>
            </a:r>
            <a:r>
              <a:rPr sz="2400" spc="-20" dirty="0">
                <a:latin typeface="Carlito"/>
                <a:cs typeface="Carlito"/>
              </a:rPr>
              <a:t>negative</a:t>
            </a:r>
            <a:r>
              <a:rPr sz="2400" spc="135" dirty="0">
                <a:latin typeface="Carlito"/>
                <a:cs typeface="Carlito"/>
              </a:rPr>
              <a:t> </a:t>
            </a:r>
            <a:r>
              <a:rPr sz="2400" spc="-15" dirty="0">
                <a:latin typeface="Carlito"/>
                <a:cs typeface="Carlito"/>
              </a:rPr>
              <a:t>half</a:t>
            </a:r>
            <a:r>
              <a:rPr sz="2400" spc="155" dirty="0">
                <a:latin typeface="Carlito"/>
                <a:cs typeface="Carlito"/>
              </a:rPr>
              <a:t> </a:t>
            </a:r>
            <a:r>
              <a:rPr sz="2400" spc="-5" dirty="0">
                <a:latin typeface="Carlito"/>
                <a:cs typeface="Carlito"/>
              </a:rPr>
              <a:t>cycle</a:t>
            </a:r>
            <a:r>
              <a:rPr sz="2400" spc="155" dirty="0">
                <a:latin typeface="Carlito"/>
                <a:cs typeface="Carlito"/>
              </a:rPr>
              <a:t> </a:t>
            </a:r>
            <a:r>
              <a:rPr sz="2400" spc="5" dirty="0">
                <a:latin typeface="Carlito"/>
                <a:cs typeface="Carlito"/>
              </a:rPr>
              <a:t>of</a:t>
            </a:r>
            <a:r>
              <a:rPr sz="2400" spc="150" dirty="0">
                <a:latin typeface="Carlito"/>
                <a:cs typeface="Carlito"/>
              </a:rPr>
              <a:t> </a:t>
            </a:r>
            <a:r>
              <a:rPr sz="2400" spc="5" dirty="0">
                <a:latin typeface="Carlito"/>
                <a:cs typeface="Carlito"/>
              </a:rPr>
              <a:t>the</a:t>
            </a:r>
            <a:r>
              <a:rPr sz="2400" spc="70" dirty="0">
                <a:latin typeface="Carlito"/>
                <a:cs typeface="Carlito"/>
              </a:rPr>
              <a:t> </a:t>
            </a:r>
            <a:r>
              <a:rPr sz="2400" spc="5" dirty="0">
                <a:latin typeface="Carlito"/>
                <a:cs typeface="Carlito"/>
              </a:rPr>
              <a:t>input.</a:t>
            </a:r>
            <a:r>
              <a:rPr sz="2400" spc="55" dirty="0">
                <a:latin typeface="Carlito"/>
                <a:cs typeface="Carlito"/>
              </a:rPr>
              <a:t> </a:t>
            </a:r>
            <a:r>
              <a:rPr sz="2400" spc="15" dirty="0">
                <a:latin typeface="Carlito"/>
                <a:cs typeface="Carlito"/>
              </a:rPr>
              <a:t>As</a:t>
            </a:r>
            <a:r>
              <a:rPr sz="2400" spc="100" dirty="0">
                <a:latin typeface="Carlito"/>
                <a:cs typeface="Carlito"/>
              </a:rPr>
              <a:t> </a:t>
            </a:r>
            <a:r>
              <a:rPr sz="2400" spc="5">
                <a:latin typeface="Carlito"/>
                <a:cs typeface="Carlito"/>
              </a:rPr>
              <a:t>the</a:t>
            </a:r>
            <a:r>
              <a:rPr sz="2400" spc="150">
                <a:latin typeface="Carlito"/>
                <a:cs typeface="Carlito"/>
              </a:rPr>
              <a:t> </a:t>
            </a:r>
            <a:r>
              <a:rPr sz="2400" spc="-25" smtClean="0">
                <a:latin typeface="Carlito"/>
                <a:cs typeface="Carlito"/>
              </a:rPr>
              <a:t>transistors</a:t>
            </a:r>
            <a:r>
              <a:rPr lang="en-US" sz="2400" spc="-25" dirty="0" smtClean="0">
                <a:latin typeface="Carlito"/>
                <a:cs typeface="Carlito"/>
              </a:rPr>
              <a:t> a</a:t>
            </a:r>
            <a:r>
              <a:rPr lang="en-US" sz="2400" spc="-15" dirty="0" smtClean="0">
                <a:latin typeface="Carlito"/>
                <a:cs typeface="Carlito"/>
              </a:rPr>
              <a:t>r</a:t>
            </a:r>
            <a:r>
              <a:rPr lang="en-US" sz="2400" dirty="0" smtClean="0">
                <a:latin typeface="Carlito"/>
                <a:cs typeface="Carlito"/>
              </a:rPr>
              <a:t>e </a:t>
            </a:r>
            <a:r>
              <a:rPr lang="en-US" sz="2400" spc="10" dirty="0" smtClean="0">
                <a:latin typeface="Carlito"/>
                <a:cs typeface="Carlito"/>
              </a:rPr>
              <a:t>b</a:t>
            </a:r>
            <a:r>
              <a:rPr lang="en-US" sz="2400" spc="5" dirty="0" smtClean="0">
                <a:latin typeface="Carlito"/>
                <a:cs typeface="Carlito"/>
              </a:rPr>
              <a:t>o</a:t>
            </a:r>
            <a:r>
              <a:rPr lang="en-US" sz="2400" spc="15" dirty="0" smtClean="0">
                <a:latin typeface="Carlito"/>
                <a:cs typeface="Carlito"/>
              </a:rPr>
              <a:t>t</a:t>
            </a:r>
            <a:r>
              <a:rPr lang="en-US" sz="2400" dirty="0" smtClean="0">
                <a:latin typeface="Carlito"/>
                <a:cs typeface="Carlito"/>
              </a:rPr>
              <a:t>h </a:t>
            </a:r>
            <a:r>
              <a:rPr lang="en-US" sz="2400" spc="-45" dirty="0" smtClean="0">
                <a:latin typeface="Carlito"/>
                <a:cs typeface="Carlito"/>
              </a:rPr>
              <a:t>c</a:t>
            </a:r>
            <a:r>
              <a:rPr lang="en-US" sz="2400" spc="5" dirty="0" smtClean="0">
                <a:latin typeface="Carlito"/>
                <a:cs typeface="Carlito"/>
              </a:rPr>
              <a:t>o</a:t>
            </a:r>
            <a:r>
              <a:rPr lang="en-US" sz="2400" spc="30" dirty="0" smtClean="0">
                <a:latin typeface="Carlito"/>
                <a:cs typeface="Carlito"/>
              </a:rPr>
              <a:t>m</a:t>
            </a:r>
            <a:r>
              <a:rPr lang="en-US" sz="2400" spc="10" dirty="0" smtClean="0">
                <a:latin typeface="Carlito"/>
                <a:cs typeface="Carlito"/>
              </a:rPr>
              <a:t>p</a:t>
            </a:r>
            <a:r>
              <a:rPr lang="en-US" sz="2400" spc="-30" dirty="0" smtClean="0">
                <a:latin typeface="Carlito"/>
                <a:cs typeface="Carlito"/>
              </a:rPr>
              <a:t>l</a:t>
            </a:r>
            <a:r>
              <a:rPr lang="en-US" sz="2400" dirty="0" smtClean="0">
                <a:latin typeface="Carlito"/>
                <a:cs typeface="Carlito"/>
              </a:rPr>
              <a:t>e</a:t>
            </a:r>
            <a:r>
              <a:rPr lang="en-US" sz="2400" spc="30" dirty="0" smtClean="0">
                <a:latin typeface="Carlito"/>
                <a:cs typeface="Carlito"/>
              </a:rPr>
              <a:t>m</a:t>
            </a:r>
            <a:r>
              <a:rPr lang="en-US" sz="2400" spc="-75" dirty="0" smtClean="0">
                <a:latin typeface="Carlito"/>
                <a:cs typeface="Carlito"/>
              </a:rPr>
              <a:t>e</a:t>
            </a:r>
            <a:r>
              <a:rPr lang="en-US" sz="2400" spc="10" dirty="0" smtClean="0">
                <a:latin typeface="Carlito"/>
                <a:cs typeface="Carlito"/>
              </a:rPr>
              <a:t>n</a:t>
            </a:r>
            <a:r>
              <a:rPr lang="en-US" sz="2400" dirty="0" smtClean="0">
                <a:latin typeface="Carlito"/>
                <a:cs typeface="Carlito"/>
              </a:rPr>
              <a:t>t </a:t>
            </a:r>
            <a:r>
              <a:rPr lang="en-US" sz="2400" spc="20" dirty="0" smtClean="0">
                <a:latin typeface="Carlito"/>
                <a:cs typeface="Carlito"/>
              </a:rPr>
              <a:t>t</a:t>
            </a:r>
            <a:r>
              <a:rPr lang="en-US" sz="2400" dirty="0" smtClean="0">
                <a:latin typeface="Carlito"/>
                <a:cs typeface="Carlito"/>
              </a:rPr>
              <a:t>o e</a:t>
            </a:r>
            <a:r>
              <a:rPr lang="en-US" sz="2400" spc="-25" dirty="0" smtClean="0">
                <a:latin typeface="Carlito"/>
                <a:cs typeface="Carlito"/>
              </a:rPr>
              <a:t>a</a:t>
            </a:r>
            <a:r>
              <a:rPr lang="en-US" sz="2400" spc="30" dirty="0" smtClean="0">
                <a:latin typeface="Carlito"/>
                <a:cs typeface="Carlito"/>
              </a:rPr>
              <a:t>c</a:t>
            </a:r>
            <a:r>
              <a:rPr lang="en-US" sz="2400" dirty="0" smtClean="0">
                <a:latin typeface="Carlito"/>
                <a:cs typeface="Carlito"/>
              </a:rPr>
              <a:t>h </a:t>
            </a:r>
            <a:r>
              <a:rPr lang="en-US" sz="2400" spc="5" dirty="0" smtClean="0">
                <a:latin typeface="Carlito"/>
                <a:cs typeface="Carlito"/>
              </a:rPr>
              <a:t>o</a:t>
            </a:r>
            <a:r>
              <a:rPr lang="en-US" sz="2400" spc="15" dirty="0" smtClean="0">
                <a:latin typeface="Carlito"/>
                <a:cs typeface="Carlito"/>
              </a:rPr>
              <a:t>t</a:t>
            </a:r>
            <a:r>
              <a:rPr lang="en-US" sz="2400" spc="10" dirty="0" smtClean="0">
                <a:latin typeface="Carlito"/>
                <a:cs typeface="Carlito"/>
              </a:rPr>
              <a:t>h</a:t>
            </a:r>
            <a:r>
              <a:rPr lang="en-US" sz="2400" dirty="0" smtClean="0">
                <a:latin typeface="Carlito"/>
                <a:cs typeface="Carlito"/>
              </a:rPr>
              <a:t>e</a:t>
            </a:r>
            <a:r>
              <a:rPr lang="en-US" sz="2400" spc="-235" dirty="0" smtClean="0">
                <a:latin typeface="Carlito"/>
                <a:cs typeface="Carlito"/>
              </a:rPr>
              <a:t>r</a:t>
            </a:r>
            <a:r>
              <a:rPr lang="en-US" sz="2400" dirty="0" smtClean="0">
                <a:latin typeface="Carlito"/>
                <a:cs typeface="Carlito"/>
              </a:rPr>
              <a:t>, </a:t>
            </a:r>
            <a:r>
              <a:rPr lang="en-US" sz="2400" spc="-40" dirty="0" smtClean="0">
                <a:latin typeface="Carlito"/>
                <a:cs typeface="Carlito"/>
              </a:rPr>
              <a:t>y</a:t>
            </a:r>
            <a:r>
              <a:rPr lang="en-US" sz="2400" dirty="0" smtClean="0">
                <a:latin typeface="Carlito"/>
                <a:cs typeface="Carlito"/>
              </a:rPr>
              <a:t>et </a:t>
            </a:r>
            <a:r>
              <a:rPr lang="en-US" sz="2400" spc="-25" dirty="0" smtClean="0">
                <a:latin typeface="Carlito"/>
                <a:cs typeface="Carlito"/>
              </a:rPr>
              <a:t>a</a:t>
            </a:r>
            <a:r>
              <a:rPr lang="en-US" sz="2400" spc="-40" dirty="0" smtClean="0">
                <a:latin typeface="Carlito"/>
                <a:cs typeface="Carlito"/>
              </a:rPr>
              <a:t>c</a:t>
            </a:r>
            <a:r>
              <a:rPr lang="en-US" sz="2400" dirty="0" smtClean="0">
                <a:latin typeface="Carlito"/>
                <a:cs typeface="Carlito"/>
              </a:rPr>
              <a:t>ts </a:t>
            </a:r>
            <a:r>
              <a:rPr lang="en-US" sz="2400" spc="-40" dirty="0" smtClean="0">
                <a:latin typeface="Carlito"/>
                <a:cs typeface="Carlito"/>
              </a:rPr>
              <a:t>sy</a:t>
            </a:r>
            <a:r>
              <a:rPr lang="en-US" sz="2400" spc="30" dirty="0" smtClean="0">
                <a:latin typeface="Carlito"/>
                <a:cs typeface="Carlito"/>
              </a:rPr>
              <a:t>mm</a:t>
            </a:r>
            <a:r>
              <a:rPr lang="en-US" sz="2400" dirty="0" smtClean="0">
                <a:latin typeface="Carlito"/>
                <a:cs typeface="Carlito"/>
              </a:rPr>
              <a:t>e</a:t>
            </a:r>
            <a:r>
              <a:rPr lang="en-US" sz="2400" spc="25" dirty="0" smtClean="0">
                <a:latin typeface="Carlito"/>
                <a:cs typeface="Carlito"/>
              </a:rPr>
              <a:t>t</a:t>
            </a:r>
            <a:r>
              <a:rPr lang="en-US" sz="2400" spc="-15" dirty="0" smtClean="0">
                <a:latin typeface="Carlito"/>
                <a:cs typeface="Carlito"/>
              </a:rPr>
              <a:t>r</a:t>
            </a:r>
            <a:r>
              <a:rPr lang="en-US" sz="2400" spc="-25" dirty="0" smtClean="0">
                <a:latin typeface="Carlito"/>
                <a:cs typeface="Carlito"/>
              </a:rPr>
              <a:t>i</a:t>
            </a:r>
            <a:r>
              <a:rPr lang="en-US" sz="2400" spc="30" dirty="0" smtClean="0">
                <a:latin typeface="Carlito"/>
                <a:cs typeface="Carlito"/>
              </a:rPr>
              <a:t>c</a:t>
            </a:r>
            <a:r>
              <a:rPr lang="en-US" sz="2400" spc="-25" dirty="0" smtClean="0">
                <a:latin typeface="Carlito"/>
                <a:cs typeface="Carlito"/>
              </a:rPr>
              <a:t>all</a:t>
            </a:r>
            <a:r>
              <a:rPr lang="en-US" sz="2400" dirty="0" smtClean="0">
                <a:latin typeface="Carlito"/>
                <a:cs typeface="Carlito"/>
              </a:rPr>
              <a:t>y </a:t>
            </a:r>
            <a:r>
              <a:rPr lang="en-US" sz="2400" spc="5" dirty="0" smtClean="0">
                <a:latin typeface="Carlito"/>
                <a:cs typeface="Carlito"/>
              </a:rPr>
              <a:t>w</a:t>
            </a:r>
            <a:r>
              <a:rPr lang="en-US" sz="2400" spc="10" dirty="0" smtClean="0">
                <a:latin typeface="Carlito"/>
                <a:cs typeface="Carlito"/>
              </a:rPr>
              <a:t>h</a:t>
            </a:r>
            <a:r>
              <a:rPr lang="en-US" sz="2400" spc="-30" dirty="0" smtClean="0">
                <a:latin typeface="Carlito"/>
                <a:cs typeface="Carlito"/>
              </a:rPr>
              <a:t>il</a:t>
            </a:r>
            <a:r>
              <a:rPr lang="en-US" sz="2400" dirty="0" smtClean="0">
                <a:latin typeface="Carlito"/>
                <a:cs typeface="Carlito"/>
              </a:rPr>
              <a:t>e </a:t>
            </a:r>
            <a:r>
              <a:rPr lang="en-US" sz="2400" spc="-5" dirty="0" smtClean="0">
                <a:latin typeface="Carlito"/>
                <a:cs typeface="Carlito"/>
              </a:rPr>
              <a:t>configuration is connected in push pull class B circuit, so it is termed as complementary symmetry push pull amplifier</a:t>
            </a:r>
            <a:endParaRPr lang="en-US" sz="2400" dirty="0" smtClean="0">
              <a:latin typeface="Carlito"/>
              <a:cs typeface="Carlito"/>
            </a:endParaRPr>
          </a:p>
          <a:p>
            <a:pPr marL="298450" marR="8890" algn="just">
              <a:lnSpc>
                <a:spcPts val="2860"/>
              </a:lnSpc>
              <a:spcBef>
                <a:spcPts val="160"/>
              </a:spcBef>
            </a:pPr>
            <a:endParaRPr sz="2400">
              <a:latin typeface="Carlito"/>
              <a:cs typeface="Carlito"/>
            </a:endParaRPr>
          </a:p>
        </p:txBody>
      </p:sp>
      <p:sp>
        <p:nvSpPr>
          <p:cNvPr id="3" name="object 3"/>
          <p:cNvSpPr txBox="1"/>
          <p:nvPr/>
        </p:nvSpPr>
        <p:spPr>
          <a:xfrm>
            <a:off x="3352800" y="4724400"/>
            <a:ext cx="4114800" cy="391795"/>
          </a:xfrm>
          <a:prstGeom prst="rect">
            <a:avLst/>
          </a:prstGeom>
        </p:spPr>
        <p:txBody>
          <a:bodyPr vert="horz" wrap="square" lIns="0" tIns="12700" rIns="0" bIns="0" rtlCol="0">
            <a:spAutoFit/>
          </a:bodyPr>
          <a:lstStyle/>
          <a:p>
            <a:pPr marL="12700">
              <a:lnSpc>
                <a:spcPct val="100000"/>
              </a:lnSpc>
              <a:spcBef>
                <a:spcPts val="100"/>
              </a:spcBef>
              <a:tabLst>
                <a:tab pos="937260" algn="l"/>
                <a:tab pos="2491105" algn="l"/>
                <a:tab pos="2958465" algn="l"/>
              </a:tabLst>
            </a:pPr>
            <a:r>
              <a:rPr lang="en-US" sz="2400" dirty="0" smtClean="0">
                <a:latin typeface="Carlito"/>
                <a:cs typeface="Carlito"/>
              </a:rPr>
              <a:t> </a:t>
            </a:r>
            <a:endParaRPr sz="24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5250497"/>
            <a:ext cx="7879080" cy="640080"/>
          </a:xfrm>
          <a:prstGeom prst="rect">
            <a:avLst/>
          </a:prstGeom>
        </p:spPr>
        <p:txBody>
          <a:bodyPr vert="horz" wrap="square" lIns="0" tIns="15875" rIns="0" bIns="0" rtlCol="0">
            <a:spAutoFit/>
          </a:bodyPr>
          <a:lstStyle/>
          <a:p>
            <a:pPr marL="12700" marR="5080">
              <a:lnSpc>
                <a:spcPct val="100000"/>
              </a:lnSpc>
              <a:spcBef>
                <a:spcPts val="125"/>
              </a:spcBef>
            </a:pPr>
            <a:r>
              <a:rPr sz="2000" spc="5" dirty="0">
                <a:latin typeface="Carlito"/>
                <a:cs typeface="Carlito"/>
              </a:rPr>
              <a:t>Because </a:t>
            </a:r>
            <a:r>
              <a:rPr sz="2000" dirty="0">
                <a:latin typeface="Carlito"/>
                <a:cs typeface="Carlito"/>
              </a:rPr>
              <a:t>of </a:t>
            </a:r>
            <a:r>
              <a:rPr sz="2000" spc="5" dirty="0">
                <a:latin typeface="Carlito"/>
                <a:cs typeface="Carlito"/>
              </a:rPr>
              <a:t>dB scale the </a:t>
            </a:r>
            <a:r>
              <a:rPr sz="2000" spc="10" dirty="0">
                <a:latin typeface="Carlito"/>
                <a:cs typeface="Carlito"/>
              </a:rPr>
              <a:t>gain </a:t>
            </a:r>
            <a:r>
              <a:rPr sz="2000" dirty="0">
                <a:latin typeface="Carlito"/>
                <a:cs typeface="Carlito"/>
              </a:rPr>
              <a:t>can </a:t>
            </a:r>
            <a:r>
              <a:rPr sz="2000" spc="5" dirty="0">
                <a:latin typeface="Carlito"/>
                <a:cs typeface="Carlito"/>
              </a:rPr>
              <a:t>be </a:t>
            </a:r>
            <a:r>
              <a:rPr sz="2000" spc="-15" dirty="0">
                <a:latin typeface="Carlito"/>
                <a:cs typeface="Carlito"/>
              </a:rPr>
              <a:t>directly </a:t>
            </a:r>
            <a:r>
              <a:rPr sz="2000" dirty="0">
                <a:latin typeface="Carlito"/>
                <a:cs typeface="Carlito"/>
              </a:rPr>
              <a:t>added </a:t>
            </a:r>
            <a:r>
              <a:rPr sz="2000" spc="-5" dirty="0">
                <a:latin typeface="Carlito"/>
                <a:cs typeface="Carlito"/>
              </a:rPr>
              <a:t>when </a:t>
            </a:r>
            <a:r>
              <a:rPr sz="2000" spc="10" dirty="0">
                <a:latin typeface="Carlito"/>
                <a:cs typeface="Carlito"/>
              </a:rPr>
              <a:t>a </a:t>
            </a:r>
            <a:r>
              <a:rPr sz="2000" spc="5" dirty="0">
                <a:latin typeface="Carlito"/>
                <a:cs typeface="Carlito"/>
              </a:rPr>
              <a:t>number </a:t>
            </a:r>
            <a:r>
              <a:rPr sz="2000" dirty="0">
                <a:latin typeface="Carlito"/>
                <a:cs typeface="Carlito"/>
              </a:rPr>
              <a:t>of</a:t>
            </a:r>
            <a:r>
              <a:rPr sz="2000" spc="-320" dirty="0">
                <a:latin typeface="Carlito"/>
                <a:cs typeface="Carlito"/>
              </a:rPr>
              <a:t> </a:t>
            </a:r>
            <a:r>
              <a:rPr sz="2000" spc="10" dirty="0">
                <a:latin typeface="Carlito"/>
                <a:cs typeface="Carlito"/>
              </a:rPr>
              <a:t>stages  </a:t>
            </a:r>
            <a:r>
              <a:rPr sz="2000" dirty="0">
                <a:latin typeface="Carlito"/>
                <a:cs typeface="Carlito"/>
              </a:rPr>
              <a:t>are</a:t>
            </a:r>
            <a:r>
              <a:rPr sz="2000" spc="-45" dirty="0">
                <a:latin typeface="Carlito"/>
                <a:cs typeface="Carlito"/>
              </a:rPr>
              <a:t> </a:t>
            </a:r>
            <a:r>
              <a:rPr sz="2000" dirty="0">
                <a:latin typeface="Carlito"/>
                <a:cs typeface="Carlito"/>
              </a:rPr>
              <a:t>cascaded.</a:t>
            </a:r>
            <a:endParaRPr sz="2000">
              <a:latin typeface="Carlito"/>
              <a:cs typeface="Carlito"/>
            </a:endParaRPr>
          </a:p>
        </p:txBody>
      </p:sp>
      <p:sp>
        <p:nvSpPr>
          <p:cNvPr id="3" name="object 3"/>
          <p:cNvSpPr/>
          <p:nvPr/>
        </p:nvSpPr>
        <p:spPr>
          <a:xfrm>
            <a:off x="579212" y="436754"/>
            <a:ext cx="8092161" cy="44400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914400"/>
            <a:ext cx="8458200" cy="4514056"/>
          </a:xfrm>
          <a:prstGeom prst="rect">
            <a:avLst/>
          </a:prstGeom>
        </p:spPr>
        <p:txBody>
          <a:bodyPr vert="horz" wrap="square" lIns="0" tIns="12700" rIns="0" bIns="0" rtlCol="0">
            <a:spAutoFit/>
          </a:bodyPr>
          <a:lstStyle/>
          <a:p>
            <a:pPr marL="12700">
              <a:lnSpc>
                <a:spcPts val="2865"/>
              </a:lnSpc>
              <a:spcBef>
                <a:spcPts val="100"/>
              </a:spcBef>
            </a:pPr>
            <a:r>
              <a:rPr sz="2400" b="1" spc="-5">
                <a:latin typeface="Carlito"/>
                <a:cs typeface="Carlito"/>
              </a:rPr>
              <a:t>Advantages</a:t>
            </a:r>
            <a:r>
              <a:rPr sz="2400" b="1" spc="-5" smtClean="0">
                <a:latin typeface="Carlito"/>
                <a:cs typeface="Carlito"/>
              </a:rPr>
              <a:t>:</a:t>
            </a:r>
            <a:endParaRPr lang="en-US" sz="2400" b="1" spc="-5" dirty="0" smtClean="0">
              <a:latin typeface="Carlito"/>
              <a:cs typeface="Carlito"/>
            </a:endParaRPr>
          </a:p>
          <a:p>
            <a:pPr marL="12700">
              <a:lnSpc>
                <a:spcPts val="2865"/>
              </a:lnSpc>
              <a:spcBef>
                <a:spcPts val="100"/>
              </a:spcBef>
            </a:pP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As </a:t>
            </a:r>
            <a:r>
              <a:rPr sz="2400" spc="-10" dirty="0">
                <a:latin typeface="Carlito"/>
                <a:cs typeface="Carlito"/>
              </a:rPr>
              <a:t>there </a:t>
            </a:r>
            <a:r>
              <a:rPr sz="2400" spc="-15" dirty="0">
                <a:latin typeface="Carlito"/>
                <a:cs typeface="Carlito"/>
              </a:rPr>
              <a:t>is </a:t>
            </a:r>
            <a:r>
              <a:rPr sz="2400" spc="-30" dirty="0">
                <a:latin typeface="Carlito"/>
                <a:cs typeface="Carlito"/>
              </a:rPr>
              <a:t>no </a:t>
            </a:r>
            <a:r>
              <a:rPr sz="2400" dirty="0">
                <a:latin typeface="Carlito"/>
                <a:cs typeface="Carlito"/>
              </a:rPr>
              <a:t>need of </a:t>
            </a:r>
            <a:r>
              <a:rPr sz="2400" spc="-5" dirty="0">
                <a:latin typeface="Carlito"/>
                <a:cs typeface="Carlito"/>
              </a:rPr>
              <a:t>center </a:t>
            </a:r>
            <a:r>
              <a:rPr sz="2400" dirty="0">
                <a:latin typeface="Carlito"/>
                <a:cs typeface="Carlito"/>
              </a:rPr>
              <a:t>tapped</a:t>
            </a:r>
            <a:r>
              <a:rPr sz="2400" spc="225" dirty="0">
                <a:latin typeface="Carlito"/>
                <a:cs typeface="Carlito"/>
              </a:rPr>
              <a:t> </a:t>
            </a:r>
            <a:r>
              <a:rPr sz="2400" spc="-20">
                <a:latin typeface="Carlito"/>
                <a:cs typeface="Carlito"/>
              </a:rPr>
              <a:t>transformers</a:t>
            </a:r>
            <a:r>
              <a:rPr sz="2400" spc="-20" smtClean="0">
                <a:latin typeface="Carlito"/>
                <a:cs typeface="Carlito"/>
              </a:rPr>
              <a:t>,</a:t>
            </a:r>
            <a:r>
              <a:rPr lang="en-US" sz="2400" spc="-20" dirty="0" smtClean="0">
                <a:latin typeface="Carlito"/>
                <a:cs typeface="Carlito"/>
              </a:rPr>
              <a:t> </a:t>
            </a:r>
            <a:r>
              <a:rPr sz="2400" spc="5" smtClean="0">
                <a:latin typeface="Carlito"/>
                <a:cs typeface="Carlito"/>
              </a:rPr>
              <a:t>the </a:t>
            </a:r>
            <a:r>
              <a:rPr sz="2400" spc="-5" dirty="0">
                <a:latin typeface="Carlito"/>
                <a:cs typeface="Carlito"/>
              </a:rPr>
              <a:t>weight and </a:t>
            </a:r>
            <a:r>
              <a:rPr sz="2400" spc="15" dirty="0">
                <a:latin typeface="Carlito"/>
                <a:cs typeface="Carlito"/>
              </a:rPr>
              <a:t>cost </a:t>
            </a:r>
            <a:r>
              <a:rPr sz="2400" spc="-15" dirty="0">
                <a:latin typeface="Carlito"/>
                <a:cs typeface="Carlito"/>
              </a:rPr>
              <a:t>are</a:t>
            </a:r>
            <a:r>
              <a:rPr sz="2400" spc="-254" dirty="0">
                <a:latin typeface="Carlito"/>
                <a:cs typeface="Carlito"/>
              </a:rPr>
              <a:t> </a:t>
            </a:r>
            <a:r>
              <a:rPr sz="2400" spc="5" dirty="0">
                <a:latin typeface="Carlito"/>
                <a:cs typeface="Carlito"/>
              </a:rPr>
              <a:t>reduced.</a:t>
            </a:r>
            <a:endParaRPr sz="2400">
              <a:latin typeface="Carlito"/>
              <a:cs typeface="Carlito"/>
            </a:endParaRPr>
          </a:p>
          <a:p>
            <a:pPr marL="355600" indent="-343535">
              <a:lnSpc>
                <a:spcPts val="2865"/>
              </a:lnSpc>
              <a:buFont typeface="Arial"/>
              <a:buChar char="•"/>
              <a:tabLst>
                <a:tab pos="355600" algn="l"/>
                <a:tab pos="356235" algn="l"/>
                <a:tab pos="1203960" algn="l"/>
                <a:tab pos="1833245" algn="l"/>
                <a:tab pos="3091815" algn="l"/>
                <a:tab pos="3911600" algn="l"/>
                <a:tab pos="4779645" algn="l"/>
                <a:tab pos="5971540" algn="l"/>
                <a:tab pos="6534150" algn="l"/>
              </a:tabLst>
            </a:pPr>
            <a:r>
              <a:rPr sz="2400" dirty="0">
                <a:latin typeface="Carlito"/>
                <a:cs typeface="Carlito"/>
              </a:rPr>
              <a:t>Equal	</a:t>
            </a:r>
            <a:r>
              <a:rPr sz="2400" spc="-5" dirty="0">
                <a:latin typeface="Carlito"/>
                <a:cs typeface="Carlito"/>
              </a:rPr>
              <a:t>and	</a:t>
            </a:r>
            <a:r>
              <a:rPr sz="2400" spc="5" dirty="0">
                <a:latin typeface="Carlito"/>
                <a:cs typeface="Carlito"/>
              </a:rPr>
              <a:t>opposite	</a:t>
            </a:r>
            <a:r>
              <a:rPr sz="2400" spc="-5" dirty="0">
                <a:latin typeface="Carlito"/>
                <a:cs typeface="Carlito"/>
              </a:rPr>
              <a:t>input	signal	</a:t>
            </a:r>
            <a:r>
              <a:rPr sz="2400" spc="-10" dirty="0">
                <a:latin typeface="Carlito"/>
                <a:cs typeface="Carlito"/>
              </a:rPr>
              <a:t>voltages	</a:t>
            </a:r>
            <a:r>
              <a:rPr sz="2400" spc="-15" dirty="0">
                <a:latin typeface="Carlito"/>
                <a:cs typeface="Carlito"/>
              </a:rPr>
              <a:t>are	</a:t>
            </a:r>
            <a:r>
              <a:rPr sz="2400" dirty="0">
                <a:latin typeface="Carlito"/>
                <a:cs typeface="Carlito"/>
              </a:rPr>
              <a:t>not</a:t>
            </a:r>
            <a:endParaRPr sz="2400">
              <a:latin typeface="Carlito"/>
              <a:cs typeface="Carlito"/>
            </a:endParaRPr>
          </a:p>
          <a:p>
            <a:pPr marL="355600">
              <a:lnSpc>
                <a:spcPct val="100000"/>
              </a:lnSpc>
              <a:spcBef>
                <a:spcPts val="50"/>
              </a:spcBef>
            </a:pPr>
            <a:r>
              <a:rPr sz="2400" spc="-5" dirty="0">
                <a:latin typeface="Carlito"/>
                <a:cs typeface="Carlito"/>
              </a:rPr>
              <a:t>required.</a:t>
            </a:r>
            <a:endParaRPr sz="2400">
              <a:latin typeface="Carlito"/>
              <a:cs typeface="Carlito"/>
            </a:endParaRPr>
          </a:p>
          <a:p>
            <a:pPr>
              <a:lnSpc>
                <a:spcPct val="100000"/>
              </a:lnSpc>
              <a:spcBef>
                <a:spcPts val="20"/>
              </a:spcBef>
            </a:pPr>
            <a:endParaRPr sz="2300">
              <a:latin typeface="Carlito"/>
              <a:cs typeface="Carlito"/>
            </a:endParaRPr>
          </a:p>
          <a:p>
            <a:pPr marL="12700">
              <a:lnSpc>
                <a:spcPct val="100000"/>
              </a:lnSpc>
            </a:pPr>
            <a:r>
              <a:rPr sz="2400" b="1">
                <a:latin typeface="Carlito"/>
                <a:cs typeface="Carlito"/>
              </a:rPr>
              <a:t>Disadvantages</a:t>
            </a:r>
            <a:r>
              <a:rPr sz="2400" b="1" smtClean="0">
                <a:latin typeface="Carlito"/>
                <a:cs typeface="Carlito"/>
              </a:rPr>
              <a:t>:</a:t>
            </a:r>
            <a:endParaRPr lang="en-US" sz="2400" b="1" dirty="0" smtClean="0">
              <a:latin typeface="Carlito"/>
              <a:cs typeface="Carlito"/>
            </a:endParaRPr>
          </a:p>
          <a:p>
            <a:pPr marL="12700">
              <a:lnSpc>
                <a:spcPct val="100000"/>
              </a:lnSpc>
            </a:pP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5" dirty="0">
                <a:latin typeface="Carlito"/>
                <a:cs typeface="Carlito"/>
              </a:rPr>
              <a:t>difficult </a:t>
            </a:r>
            <a:r>
              <a:rPr sz="2400" spc="-30" dirty="0">
                <a:latin typeface="Carlito"/>
                <a:cs typeface="Carlito"/>
              </a:rPr>
              <a:t>to </a:t>
            </a:r>
            <a:r>
              <a:rPr sz="2400" dirty="0">
                <a:latin typeface="Carlito"/>
                <a:cs typeface="Carlito"/>
              </a:rPr>
              <a:t>get a </a:t>
            </a:r>
            <a:r>
              <a:rPr sz="2400" spc="-15" dirty="0">
                <a:latin typeface="Carlito"/>
                <a:cs typeface="Carlito"/>
              </a:rPr>
              <a:t>pair </a:t>
            </a:r>
            <a:r>
              <a:rPr sz="2400" dirty="0">
                <a:latin typeface="Carlito"/>
                <a:cs typeface="Carlito"/>
              </a:rPr>
              <a:t>of </a:t>
            </a:r>
            <a:r>
              <a:rPr sz="2400" spc="-15" dirty="0">
                <a:latin typeface="Carlito"/>
                <a:cs typeface="Carlito"/>
              </a:rPr>
              <a:t>transistors </a:t>
            </a:r>
            <a:r>
              <a:rPr sz="2400" spc="-20" dirty="0">
                <a:latin typeface="Carlito"/>
                <a:cs typeface="Carlito"/>
              </a:rPr>
              <a:t>(NPN </a:t>
            </a:r>
            <a:r>
              <a:rPr sz="2400" spc="-5" dirty="0">
                <a:latin typeface="Carlito"/>
                <a:cs typeface="Carlito"/>
              </a:rPr>
              <a:t>and</a:t>
            </a:r>
            <a:r>
              <a:rPr sz="2400" spc="140" dirty="0">
                <a:latin typeface="Carlito"/>
                <a:cs typeface="Carlito"/>
              </a:rPr>
              <a:t> </a:t>
            </a:r>
            <a:r>
              <a:rPr sz="2400">
                <a:latin typeface="Carlito"/>
                <a:cs typeface="Carlito"/>
              </a:rPr>
              <a:t>PNP</a:t>
            </a:r>
            <a:r>
              <a:rPr sz="2400" smtClean="0">
                <a:latin typeface="Carlito"/>
                <a:cs typeface="Carlito"/>
              </a:rPr>
              <a:t>)</a:t>
            </a:r>
            <a:r>
              <a:rPr lang="en-US" sz="2400" dirty="0" smtClean="0">
                <a:latin typeface="Carlito"/>
                <a:cs typeface="Carlito"/>
              </a:rPr>
              <a:t> </a:t>
            </a:r>
            <a:r>
              <a:rPr sz="2400" spc="-5" smtClean="0">
                <a:latin typeface="Carlito"/>
                <a:cs typeface="Carlito"/>
              </a:rPr>
              <a:t>that </a:t>
            </a:r>
            <a:r>
              <a:rPr sz="2400" spc="-35" dirty="0">
                <a:latin typeface="Carlito"/>
                <a:cs typeface="Carlito"/>
              </a:rPr>
              <a:t>have </a:t>
            </a:r>
            <a:r>
              <a:rPr sz="2400" spc="-10" dirty="0">
                <a:latin typeface="Carlito"/>
                <a:cs typeface="Carlito"/>
              </a:rPr>
              <a:t>similar</a:t>
            </a:r>
            <a:r>
              <a:rPr sz="2400" spc="90" dirty="0">
                <a:latin typeface="Carlito"/>
                <a:cs typeface="Carlito"/>
              </a:rPr>
              <a:t> </a:t>
            </a:r>
            <a:r>
              <a:rPr sz="2400" dirty="0">
                <a:latin typeface="Carlito"/>
                <a:cs typeface="Carlito"/>
              </a:rPr>
              <a:t>characteristics.</a:t>
            </a:r>
            <a:endParaRPr sz="2400">
              <a:latin typeface="Carlito"/>
              <a:cs typeface="Carlito"/>
            </a:endParaRPr>
          </a:p>
          <a:p>
            <a:pPr marL="355600" marR="8255" indent="-343535">
              <a:lnSpc>
                <a:spcPts val="2860"/>
              </a:lnSpc>
              <a:spcBef>
                <a:spcPts val="160"/>
              </a:spcBef>
              <a:buFont typeface="Arial"/>
              <a:buChar char="•"/>
              <a:tabLst>
                <a:tab pos="355600" algn="l"/>
                <a:tab pos="356235" algn="l"/>
                <a:tab pos="1003935" algn="l"/>
                <a:tab pos="2147570" algn="l"/>
                <a:tab pos="2967990" algn="l"/>
                <a:tab pos="4169410" algn="l"/>
                <a:tab pos="4874895" algn="l"/>
                <a:tab pos="6162040" algn="l"/>
              </a:tabLst>
            </a:pPr>
            <a:r>
              <a:rPr sz="2400" spc="-114" dirty="0">
                <a:latin typeface="Carlito"/>
                <a:cs typeface="Carlito"/>
              </a:rPr>
              <a:t>W</a:t>
            </a:r>
            <a:r>
              <a:rPr sz="2400" dirty="0">
                <a:latin typeface="Carlito"/>
                <a:cs typeface="Carlito"/>
              </a:rPr>
              <a:t>e	</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spc="-30" dirty="0">
                <a:latin typeface="Carlito"/>
                <a:cs typeface="Carlito"/>
              </a:rPr>
              <a:t>i</a:t>
            </a:r>
            <a:r>
              <a:rPr sz="2400" spc="-15" dirty="0">
                <a:latin typeface="Carlito"/>
                <a:cs typeface="Carlito"/>
              </a:rPr>
              <a:t>r</a:t>
            </a:r>
            <a:r>
              <a:rPr sz="2400" dirty="0">
                <a:latin typeface="Carlito"/>
                <a:cs typeface="Carlito"/>
              </a:rPr>
              <a:t>e	</a:t>
            </a:r>
            <a:r>
              <a:rPr sz="2400" spc="10" dirty="0">
                <a:latin typeface="Carlito"/>
                <a:cs typeface="Carlito"/>
              </a:rPr>
              <a:t>b</a:t>
            </a:r>
            <a:r>
              <a:rPr sz="2400" spc="5" dirty="0">
                <a:latin typeface="Carlito"/>
                <a:cs typeface="Carlito"/>
              </a:rPr>
              <a:t>o</a:t>
            </a:r>
            <a:r>
              <a:rPr sz="2400" spc="-55" dirty="0">
                <a:latin typeface="Carlito"/>
                <a:cs typeface="Carlito"/>
              </a:rPr>
              <a:t>t</a:t>
            </a:r>
            <a:r>
              <a:rPr sz="2400" dirty="0">
                <a:latin typeface="Carlito"/>
                <a:cs typeface="Carlito"/>
              </a:rPr>
              <a:t>h	</a:t>
            </a:r>
            <a:r>
              <a:rPr sz="2400" spc="10" dirty="0">
                <a:latin typeface="Carlito"/>
                <a:cs typeface="Carlito"/>
              </a:rPr>
              <a:t>p</a:t>
            </a:r>
            <a:r>
              <a:rPr sz="2400" spc="-65" dirty="0">
                <a:latin typeface="Carlito"/>
                <a:cs typeface="Carlito"/>
              </a:rPr>
              <a:t>o</a:t>
            </a:r>
            <a:r>
              <a:rPr sz="2400" spc="35" dirty="0">
                <a:latin typeface="Carlito"/>
                <a:cs typeface="Carlito"/>
              </a:rPr>
              <a:t>s</a:t>
            </a:r>
            <a:r>
              <a:rPr sz="2400" spc="-30" dirty="0">
                <a:latin typeface="Carlito"/>
                <a:cs typeface="Carlito"/>
              </a:rPr>
              <a:t>i</a:t>
            </a:r>
            <a:r>
              <a:rPr sz="2400" spc="15" dirty="0">
                <a:latin typeface="Carlito"/>
                <a:cs typeface="Carlito"/>
              </a:rPr>
              <a:t>t</a:t>
            </a:r>
            <a:r>
              <a:rPr sz="2400" spc="-30"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a</a:t>
            </a:r>
            <a:r>
              <a:rPr sz="2400" spc="10" dirty="0">
                <a:latin typeface="Carlito"/>
                <a:cs typeface="Carlito"/>
              </a:rPr>
              <a:t>n</a:t>
            </a:r>
            <a:r>
              <a:rPr sz="2400" dirty="0">
                <a:latin typeface="Carlito"/>
                <a:cs typeface="Carlito"/>
              </a:rPr>
              <a:t>d	</a:t>
            </a:r>
            <a:r>
              <a:rPr sz="2400" spc="10" dirty="0">
                <a:latin typeface="Carlito"/>
                <a:cs typeface="Carlito"/>
              </a:rPr>
              <a:t>n</a:t>
            </a:r>
            <a:r>
              <a:rPr sz="2400" dirty="0">
                <a:latin typeface="Carlito"/>
                <a:cs typeface="Carlito"/>
              </a:rPr>
              <a:t>e</a:t>
            </a:r>
            <a:r>
              <a:rPr sz="2400" spc="-75" dirty="0">
                <a:latin typeface="Carlito"/>
                <a:cs typeface="Carlito"/>
              </a:rPr>
              <a:t>g</a:t>
            </a:r>
            <a:r>
              <a:rPr sz="2400" spc="-25" dirty="0">
                <a:latin typeface="Carlito"/>
                <a:cs typeface="Carlito"/>
              </a:rPr>
              <a:t>a</a:t>
            </a:r>
            <a:r>
              <a:rPr sz="2400" spc="15" dirty="0">
                <a:latin typeface="Carlito"/>
                <a:cs typeface="Carlito"/>
              </a:rPr>
              <a:t>t</a:t>
            </a:r>
            <a:r>
              <a:rPr sz="2400" spc="-25"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s</a:t>
            </a:r>
            <a:r>
              <a:rPr sz="2400" spc="-65" dirty="0">
                <a:latin typeface="Carlito"/>
                <a:cs typeface="Carlito"/>
              </a:rPr>
              <a:t>u</a:t>
            </a:r>
            <a:r>
              <a:rPr sz="2400" spc="10" dirty="0">
                <a:latin typeface="Carlito"/>
                <a:cs typeface="Carlito"/>
              </a:rPr>
              <a:t>pp</a:t>
            </a:r>
            <a:r>
              <a:rPr sz="2400" spc="-30" dirty="0">
                <a:latin typeface="Carlito"/>
                <a:cs typeface="Carlito"/>
              </a:rPr>
              <a:t>l</a:t>
            </a:r>
            <a:r>
              <a:rPr sz="2400" dirty="0">
                <a:latin typeface="Carlito"/>
                <a:cs typeface="Carlito"/>
              </a:rPr>
              <a:t>y  </a:t>
            </a:r>
            <a:r>
              <a:rPr sz="2400" spc="-5" dirty="0">
                <a:latin typeface="Carlito"/>
                <a:cs typeface="Carlito"/>
              </a:rPr>
              <a:t>voltages.</a:t>
            </a:r>
            <a:endParaRPr sz="240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133600" y="2743200"/>
            <a:ext cx="4800600" cy="755335"/>
          </a:xfrm>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3</a:t>
            </a:r>
          </a:p>
        </p:txBody>
      </p:sp>
      <p:sp>
        <p:nvSpPr>
          <p:cNvPr id="3" name="object 3"/>
          <p:cNvSpPr txBox="1"/>
          <p:nvPr/>
        </p:nvSpPr>
        <p:spPr>
          <a:xfrm>
            <a:off x="533400" y="3657600"/>
            <a:ext cx="8153400" cy="758190"/>
          </a:xfrm>
          <a:prstGeom prst="rect">
            <a:avLst/>
          </a:prstGeom>
        </p:spPr>
        <p:txBody>
          <a:bodyPr vert="horz" wrap="square" lIns="0" tIns="13335" rIns="0" bIns="0" rtlCol="0">
            <a:spAutoFit/>
          </a:bodyPr>
          <a:lstStyle/>
          <a:p>
            <a:pPr marL="12700" algn="ctr">
              <a:lnSpc>
                <a:spcPct val="100000"/>
              </a:lnSpc>
              <a:spcBef>
                <a:spcPts val="105"/>
              </a:spcBef>
            </a:pPr>
            <a:r>
              <a:rPr sz="4800" b="1" spc="-20" dirty="0">
                <a:latin typeface="Carlito"/>
                <a:cs typeface="Carlito"/>
              </a:rPr>
              <a:t>Feedback </a:t>
            </a:r>
            <a:r>
              <a:rPr sz="4800" b="1" spc="5" dirty="0">
                <a:latin typeface="Carlito"/>
                <a:cs typeface="Carlito"/>
              </a:rPr>
              <a:t>in </a:t>
            </a:r>
            <a:r>
              <a:rPr sz="4800" b="1" spc="-10" dirty="0">
                <a:latin typeface="Carlito"/>
                <a:cs typeface="Carlito"/>
              </a:rPr>
              <a:t>Amplifiers</a:t>
            </a:r>
            <a:endParaRPr sz="48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61010"/>
            <a:ext cx="7696200" cy="701040"/>
          </a:xfrm>
          <a:prstGeom prst="rect">
            <a:avLst/>
          </a:prstGeom>
        </p:spPr>
        <p:txBody>
          <a:bodyPr vert="horz" wrap="square" lIns="0" tIns="16510" rIns="0" bIns="0" rtlCol="0">
            <a:spAutoFit/>
          </a:bodyPr>
          <a:lstStyle/>
          <a:p>
            <a:pPr marL="12700">
              <a:lnSpc>
                <a:spcPct val="100000"/>
              </a:lnSpc>
              <a:spcBef>
                <a:spcPts val="130"/>
              </a:spcBef>
            </a:pPr>
            <a:r>
              <a:rPr sz="4400" b="1" spc="10" dirty="0">
                <a:latin typeface="Carlito"/>
                <a:cs typeface="Carlito"/>
              </a:rPr>
              <a:t>Feedback</a:t>
            </a:r>
            <a:endParaRPr sz="4400">
              <a:latin typeface="Carlito"/>
              <a:cs typeface="Carlito"/>
            </a:endParaRPr>
          </a:p>
        </p:txBody>
      </p:sp>
      <p:sp>
        <p:nvSpPr>
          <p:cNvPr id="3" name="object 3"/>
          <p:cNvSpPr txBox="1"/>
          <p:nvPr/>
        </p:nvSpPr>
        <p:spPr>
          <a:xfrm>
            <a:off x="536575" y="1606930"/>
            <a:ext cx="7738109" cy="2970044"/>
          </a:xfrm>
          <a:prstGeom prst="rect">
            <a:avLst/>
          </a:prstGeom>
        </p:spPr>
        <p:txBody>
          <a:bodyPr vert="horz" wrap="square" lIns="0" tIns="15240" rIns="0" bIns="0" rtlCol="0">
            <a:spAutoFit/>
          </a:bodyPr>
          <a:lstStyle/>
          <a:p>
            <a:pPr marL="355600" marR="5080" indent="-343535" algn="just">
              <a:lnSpc>
                <a:spcPct val="100200"/>
              </a:lnSpc>
              <a:spcBef>
                <a:spcPts val="120"/>
              </a:spcBef>
              <a:tabLst>
                <a:tab pos="355600" algn="l"/>
                <a:tab pos="356235" algn="l"/>
              </a:tabLst>
            </a:pPr>
            <a:r>
              <a:rPr lang="en-US" sz="3200" spc="20" dirty="0" smtClean="0">
                <a:latin typeface="Carlito"/>
                <a:cs typeface="Carlito"/>
              </a:rPr>
              <a:t>	</a:t>
            </a:r>
            <a:r>
              <a:rPr sz="3200" spc="20" smtClean="0">
                <a:latin typeface="Carlito"/>
                <a:cs typeface="Carlito"/>
              </a:rPr>
              <a:t>The </a:t>
            </a:r>
            <a:r>
              <a:rPr sz="3200" dirty="0">
                <a:latin typeface="Carlito"/>
                <a:cs typeface="Carlito"/>
              </a:rPr>
              <a:t>process </a:t>
            </a:r>
            <a:r>
              <a:rPr sz="3200" spc="20" dirty="0">
                <a:latin typeface="Carlito"/>
                <a:cs typeface="Carlito"/>
              </a:rPr>
              <a:t>of </a:t>
            </a:r>
            <a:r>
              <a:rPr sz="3200" spc="5" dirty="0">
                <a:latin typeface="Carlito"/>
                <a:cs typeface="Carlito"/>
              </a:rPr>
              <a:t>injecting </a:t>
            </a:r>
            <a:r>
              <a:rPr sz="3200" spc="10" dirty="0">
                <a:latin typeface="Carlito"/>
                <a:cs typeface="Carlito"/>
              </a:rPr>
              <a:t>a </a:t>
            </a:r>
            <a:r>
              <a:rPr sz="3200" dirty="0">
                <a:latin typeface="Carlito"/>
                <a:cs typeface="Carlito"/>
              </a:rPr>
              <a:t>fraction </a:t>
            </a:r>
            <a:r>
              <a:rPr sz="3200" spc="20" dirty="0">
                <a:latin typeface="Carlito"/>
                <a:cs typeface="Carlito"/>
              </a:rPr>
              <a:t>of output  </a:t>
            </a:r>
            <a:r>
              <a:rPr sz="3200" spc="-15" dirty="0">
                <a:latin typeface="Carlito"/>
                <a:cs typeface="Carlito"/>
              </a:rPr>
              <a:t>energy </a:t>
            </a:r>
            <a:r>
              <a:rPr sz="3200" spc="20" dirty="0">
                <a:latin typeface="Carlito"/>
                <a:cs typeface="Carlito"/>
              </a:rPr>
              <a:t>of </a:t>
            </a:r>
            <a:r>
              <a:rPr sz="3200" spc="15" dirty="0">
                <a:latin typeface="Carlito"/>
                <a:cs typeface="Carlito"/>
              </a:rPr>
              <a:t>some </a:t>
            </a:r>
            <a:r>
              <a:rPr sz="3200" spc="5" dirty="0">
                <a:latin typeface="Carlito"/>
                <a:cs typeface="Carlito"/>
              </a:rPr>
              <a:t>device </a:t>
            </a:r>
            <a:r>
              <a:rPr sz="3200" spc="20" dirty="0">
                <a:latin typeface="Carlito"/>
                <a:cs typeface="Carlito"/>
              </a:rPr>
              <a:t>back </a:t>
            </a:r>
            <a:r>
              <a:rPr sz="3200" spc="-5" dirty="0">
                <a:latin typeface="Carlito"/>
                <a:cs typeface="Carlito"/>
              </a:rPr>
              <a:t>to </a:t>
            </a:r>
            <a:r>
              <a:rPr sz="3200" spc="10" dirty="0">
                <a:latin typeface="Carlito"/>
                <a:cs typeface="Carlito"/>
              </a:rPr>
              <a:t>the </a:t>
            </a:r>
            <a:r>
              <a:rPr sz="3200" spc="25" dirty="0">
                <a:latin typeface="Carlito"/>
                <a:cs typeface="Carlito"/>
              </a:rPr>
              <a:t>input </a:t>
            </a:r>
            <a:r>
              <a:rPr sz="3200" spc="5" dirty="0">
                <a:latin typeface="Carlito"/>
                <a:cs typeface="Carlito"/>
              </a:rPr>
              <a:t>is  </a:t>
            </a:r>
            <a:r>
              <a:rPr sz="3200" spc="30" dirty="0">
                <a:latin typeface="Carlito"/>
                <a:cs typeface="Carlito"/>
              </a:rPr>
              <a:t>known </a:t>
            </a:r>
            <a:r>
              <a:rPr sz="3200" spc="25" dirty="0">
                <a:latin typeface="Carlito"/>
                <a:cs typeface="Carlito"/>
              </a:rPr>
              <a:t>as </a:t>
            </a:r>
            <a:r>
              <a:rPr sz="3200" b="1" spc="10" dirty="0">
                <a:latin typeface="Carlito"/>
                <a:cs typeface="Carlito"/>
              </a:rPr>
              <a:t>Feedback</a:t>
            </a:r>
            <a:r>
              <a:rPr sz="3200" spc="10" dirty="0">
                <a:latin typeface="Carlito"/>
                <a:cs typeface="Carlito"/>
              </a:rPr>
              <a:t>. It </a:t>
            </a:r>
            <a:r>
              <a:rPr sz="3200" spc="25" dirty="0">
                <a:latin typeface="Carlito"/>
                <a:cs typeface="Carlito"/>
              </a:rPr>
              <a:t>has </a:t>
            </a:r>
            <a:r>
              <a:rPr sz="3200" dirty="0">
                <a:latin typeface="Carlito"/>
                <a:cs typeface="Carlito"/>
              </a:rPr>
              <a:t>been </a:t>
            </a:r>
            <a:r>
              <a:rPr sz="3200" spc="5" dirty="0">
                <a:latin typeface="Carlito"/>
                <a:cs typeface="Carlito"/>
              </a:rPr>
              <a:t>found </a:t>
            </a:r>
            <a:r>
              <a:rPr sz="3200" spc="15" dirty="0">
                <a:latin typeface="Carlito"/>
                <a:cs typeface="Carlito"/>
              </a:rPr>
              <a:t>that  </a:t>
            </a:r>
            <a:r>
              <a:rPr sz="3200" dirty="0">
                <a:latin typeface="Carlito"/>
                <a:cs typeface="Carlito"/>
              </a:rPr>
              <a:t>feedback</a:t>
            </a:r>
            <a:r>
              <a:rPr sz="3200" spc="-100" dirty="0">
                <a:latin typeface="Carlito"/>
                <a:cs typeface="Carlito"/>
              </a:rPr>
              <a:t> </a:t>
            </a:r>
            <a:r>
              <a:rPr sz="3200" spc="5" dirty="0">
                <a:latin typeface="Carlito"/>
                <a:cs typeface="Carlito"/>
              </a:rPr>
              <a:t>is</a:t>
            </a:r>
            <a:r>
              <a:rPr sz="3200" spc="-40" dirty="0">
                <a:latin typeface="Carlito"/>
                <a:cs typeface="Carlito"/>
              </a:rPr>
              <a:t> </a:t>
            </a:r>
            <a:r>
              <a:rPr sz="3200" spc="-5" dirty="0">
                <a:latin typeface="Carlito"/>
                <a:cs typeface="Carlito"/>
              </a:rPr>
              <a:t>very</a:t>
            </a:r>
            <a:r>
              <a:rPr sz="3200" spc="-25" dirty="0">
                <a:latin typeface="Carlito"/>
                <a:cs typeface="Carlito"/>
              </a:rPr>
              <a:t> </a:t>
            </a:r>
            <a:r>
              <a:rPr sz="3200" spc="10" dirty="0">
                <a:latin typeface="Carlito"/>
                <a:cs typeface="Carlito"/>
              </a:rPr>
              <a:t>useful</a:t>
            </a:r>
            <a:r>
              <a:rPr sz="3200" spc="-120" dirty="0">
                <a:latin typeface="Carlito"/>
                <a:cs typeface="Carlito"/>
              </a:rPr>
              <a:t> </a:t>
            </a:r>
            <a:r>
              <a:rPr sz="3200" spc="10" dirty="0">
                <a:latin typeface="Carlito"/>
                <a:cs typeface="Carlito"/>
              </a:rPr>
              <a:t>in</a:t>
            </a:r>
            <a:r>
              <a:rPr sz="3200" spc="-20" dirty="0">
                <a:latin typeface="Carlito"/>
                <a:cs typeface="Carlito"/>
              </a:rPr>
              <a:t> </a:t>
            </a:r>
            <a:r>
              <a:rPr sz="3200" spc="5" dirty="0">
                <a:latin typeface="Carlito"/>
                <a:cs typeface="Carlito"/>
              </a:rPr>
              <a:t>reducing</a:t>
            </a:r>
            <a:r>
              <a:rPr sz="3200" spc="-75" dirty="0">
                <a:latin typeface="Carlito"/>
                <a:cs typeface="Carlito"/>
              </a:rPr>
              <a:t> </a:t>
            </a:r>
            <a:r>
              <a:rPr sz="3200" spc="25" dirty="0">
                <a:latin typeface="Carlito"/>
                <a:cs typeface="Carlito"/>
              </a:rPr>
              <a:t>noise</a:t>
            </a:r>
            <a:r>
              <a:rPr sz="3200" spc="-160" dirty="0">
                <a:latin typeface="Carlito"/>
                <a:cs typeface="Carlito"/>
              </a:rPr>
              <a:t> </a:t>
            </a:r>
            <a:r>
              <a:rPr sz="3200" spc="30" dirty="0">
                <a:latin typeface="Carlito"/>
                <a:cs typeface="Carlito"/>
              </a:rPr>
              <a:t>and  </a:t>
            </a:r>
            <a:r>
              <a:rPr sz="3200" spc="20" dirty="0">
                <a:latin typeface="Carlito"/>
                <a:cs typeface="Carlito"/>
              </a:rPr>
              <a:t>making </a:t>
            </a:r>
            <a:r>
              <a:rPr sz="3200" spc="10" dirty="0">
                <a:latin typeface="Carlito"/>
                <a:cs typeface="Carlito"/>
              </a:rPr>
              <a:t>the </a:t>
            </a:r>
            <a:r>
              <a:rPr sz="3200" spc="10">
                <a:latin typeface="Carlito"/>
                <a:cs typeface="Carlito"/>
              </a:rPr>
              <a:t>amplifier </a:t>
            </a:r>
            <a:r>
              <a:rPr sz="3200" spc="5" smtClean="0">
                <a:latin typeface="Carlito"/>
                <a:cs typeface="Carlito"/>
              </a:rPr>
              <a:t>operation</a:t>
            </a:r>
            <a:r>
              <a:rPr lang="en-US" sz="3200" spc="5" dirty="0" smtClean="0">
                <a:latin typeface="Carlito"/>
                <a:cs typeface="Carlito"/>
              </a:rPr>
              <a:t> </a:t>
            </a:r>
            <a:r>
              <a:rPr sz="3200" spc="-500" smtClean="0">
                <a:latin typeface="Carlito"/>
                <a:cs typeface="Carlito"/>
              </a:rPr>
              <a:t> </a:t>
            </a:r>
            <a:r>
              <a:rPr sz="3200" dirty="0">
                <a:latin typeface="Carlito"/>
                <a:cs typeface="Carlito"/>
              </a:rPr>
              <a:t>stable.</a:t>
            </a:r>
            <a:endParaRPr sz="32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20" dirty="0"/>
              <a:t>Types </a:t>
            </a:r>
            <a:r>
              <a:rPr spc="10" dirty="0"/>
              <a:t>of</a:t>
            </a:r>
            <a:r>
              <a:rPr spc="20" dirty="0"/>
              <a:t> </a:t>
            </a:r>
            <a:r>
              <a:rPr spc="-15" dirty="0"/>
              <a:t>Feedbacks</a:t>
            </a:r>
          </a:p>
        </p:txBody>
      </p:sp>
      <p:sp>
        <p:nvSpPr>
          <p:cNvPr id="3" name="object 3"/>
          <p:cNvSpPr txBox="1"/>
          <p:nvPr/>
        </p:nvSpPr>
        <p:spPr>
          <a:xfrm>
            <a:off x="304800" y="990600"/>
            <a:ext cx="8534400" cy="4910960"/>
          </a:xfrm>
          <a:prstGeom prst="rect">
            <a:avLst/>
          </a:prstGeom>
        </p:spPr>
        <p:txBody>
          <a:bodyPr vert="horz" wrap="square" lIns="0" tIns="57785" rIns="0" bIns="0" rtlCol="0">
            <a:spAutoFit/>
          </a:bodyPr>
          <a:lstStyle/>
          <a:p>
            <a:pPr marL="38100">
              <a:lnSpc>
                <a:spcPct val="100000"/>
              </a:lnSpc>
              <a:spcBef>
                <a:spcPts val="455"/>
              </a:spcBef>
            </a:pPr>
            <a:r>
              <a:rPr sz="3200" b="1" dirty="0">
                <a:latin typeface="Carlito"/>
                <a:cs typeface="Carlito"/>
              </a:rPr>
              <a:t>Positive</a:t>
            </a:r>
            <a:r>
              <a:rPr sz="3200" b="1" spc="-105" dirty="0">
                <a:latin typeface="Carlito"/>
                <a:cs typeface="Carlito"/>
              </a:rPr>
              <a:t> </a:t>
            </a:r>
            <a:r>
              <a:rPr sz="3200" b="1" spc="5" dirty="0">
                <a:latin typeface="Carlito"/>
                <a:cs typeface="Carlito"/>
              </a:rPr>
              <a:t>Feedback</a:t>
            </a:r>
            <a:endParaRPr sz="3200">
              <a:latin typeface="Carlito"/>
              <a:cs typeface="Carlito"/>
            </a:endParaRPr>
          </a:p>
          <a:p>
            <a:pPr marL="381000" marR="266065" indent="-343535">
              <a:lnSpc>
                <a:spcPts val="3460"/>
              </a:lnSpc>
              <a:spcBef>
                <a:spcPts val="795"/>
              </a:spcBef>
              <a:buFont typeface="Arial"/>
              <a:buChar char="•"/>
              <a:tabLst>
                <a:tab pos="381000" algn="l"/>
                <a:tab pos="381635" algn="l"/>
              </a:tabLst>
            </a:pPr>
            <a:r>
              <a:rPr sz="3200" spc="20" dirty="0">
                <a:latin typeface="Carlito"/>
                <a:cs typeface="Carlito"/>
              </a:rPr>
              <a:t>The </a:t>
            </a:r>
            <a:r>
              <a:rPr sz="3200" dirty="0">
                <a:latin typeface="Carlito"/>
                <a:cs typeface="Carlito"/>
              </a:rPr>
              <a:t>feedback </a:t>
            </a:r>
            <a:r>
              <a:rPr sz="3200" spc="10" dirty="0">
                <a:latin typeface="Carlito"/>
                <a:cs typeface="Carlito"/>
              </a:rPr>
              <a:t>in </a:t>
            </a:r>
            <a:r>
              <a:rPr sz="3200" spc="20" dirty="0">
                <a:latin typeface="Carlito"/>
                <a:cs typeface="Carlito"/>
              </a:rPr>
              <a:t>which </a:t>
            </a:r>
            <a:r>
              <a:rPr sz="3200" spc="10" dirty="0">
                <a:latin typeface="Carlito"/>
                <a:cs typeface="Carlito"/>
              </a:rPr>
              <a:t>the </a:t>
            </a:r>
            <a:r>
              <a:rPr sz="3200" dirty="0">
                <a:latin typeface="Carlito"/>
                <a:cs typeface="Carlito"/>
              </a:rPr>
              <a:t>feedback </a:t>
            </a:r>
            <a:r>
              <a:rPr sz="3200" spc="-15" dirty="0">
                <a:latin typeface="Carlito"/>
                <a:cs typeface="Carlito"/>
              </a:rPr>
              <a:t>energy  </a:t>
            </a:r>
            <a:r>
              <a:rPr sz="3200" spc="5" dirty="0">
                <a:latin typeface="Carlito"/>
                <a:cs typeface="Carlito"/>
              </a:rPr>
              <a:t>i.e., </a:t>
            </a:r>
            <a:r>
              <a:rPr sz="3200" dirty="0">
                <a:latin typeface="Carlito"/>
                <a:cs typeface="Carlito"/>
              </a:rPr>
              <a:t>either </a:t>
            </a:r>
            <a:r>
              <a:rPr sz="3200" spc="-5" dirty="0">
                <a:latin typeface="Carlito"/>
                <a:cs typeface="Carlito"/>
              </a:rPr>
              <a:t>voltage </a:t>
            </a:r>
            <a:r>
              <a:rPr sz="3200" spc="20" dirty="0">
                <a:latin typeface="Carlito"/>
                <a:cs typeface="Carlito"/>
              </a:rPr>
              <a:t>or </a:t>
            </a:r>
            <a:r>
              <a:rPr sz="3200" dirty="0">
                <a:latin typeface="Carlito"/>
                <a:cs typeface="Carlito"/>
              </a:rPr>
              <a:t>current </a:t>
            </a:r>
            <a:r>
              <a:rPr sz="3200" spc="5" dirty="0">
                <a:latin typeface="Carlito"/>
                <a:cs typeface="Carlito"/>
              </a:rPr>
              <a:t>is </a:t>
            </a:r>
            <a:r>
              <a:rPr sz="3200" spc="10" dirty="0">
                <a:latin typeface="Carlito"/>
                <a:cs typeface="Carlito"/>
              </a:rPr>
              <a:t>in </a:t>
            </a:r>
            <a:r>
              <a:rPr sz="3200" spc="30" dirty="0">
                <a:latin typeface="Carlito"/>
                <a:cs typeface="Carlito"/>
              </a:rPr>
              <a:t>phase</a:t>
            </a:r>
            <a:r>
              <a:rPr sz="3200" spc="-520" dirty="0">
                <a:latin typeface="Carlito"/>
                <a:cs typeface="Carlito"/>
              </a:rPr>
              <a:t> </a:t>
            </a:r>
            <a:r>
              <a:rPr sz="3200" spc="10" dirty="0">
                <a:latin typeface="Carlito"/>
                <a:cs typeface="Carlito"/>
              </a:rPr>
              <a:t>with  the</a:t>
            </a:r>
            <a:r>
              <a:rPr sz="3200" spc="-10" dirty="0">
                <a:latin typeface="Carlito"/>
                <a:cs typeface="Carlito"/>
              </a:rPr>
              <a:t> </a:t>
            </a:r>
            <a:r>
              <a:rPr sz="3200" spc="25" dirty="0">
                <a:latin typeface="Carlito"/>
                <a:cs typeface="Carlito"/>
              </a:rPr>
              <a:t>input</a:t>
            </a:r>
            <a:r>
              <a:rPr sz="3200" spc="-155" dirty="0">
                <a:latin typeface="Carlito"/>
                <a:cs typeface="Carlito"/>
              </a:rPr>
              <a:t> </a:t>
            </a:r>
            <a:r>
              <a:rPr sz="3200" spc="15" dirty="0">
                <a:latin typeface="Carlito"/>
                <a:cs typeface="Carlito"/>
              </a:rPr>
              <a:t>signal</a:t>
            </a:r>
            <a:r>
              <a:rPr sz="3200" spc="-114" dirty="0">
                <a:latin typeface="Carlito"/>
                <a:cs typeface="Carlito"/>
              </a:rPr>
              <a:t> </a:t>
            </a:r>
            <a:r>
              <a:rPr sz="3200" spc="30" dirty="0">
                <a:latin typeface="Carlito"/>
                <a:cs typeface="Carlito"/>
              </a:rPr>
              <a:t>and</a:t>
            </a:r>
            <a:r>
              <a:rPr sz="3200" spc="-95" dirty="0">
                <a:latin typeface="Carlito"/>
                <a:cs typeface="Carlito"/>
              </a:rPr>
              <a:t> </a:t>
            </a:r>
            <a:r>
              <a:rPr sz="3200" spc="15" dirty="0">
                <a:latin typeface="Carlito"/>
                <a:cs typeface="Carlito"/>
              </a:rPr>
              <a:t>thus</a:t>
            </a:r>
            <a:r>
              <a:rPr sz="3200" spc="-40" dirty="0">
                <a:latin typeface="Carlito"/>
                <a:cs typeface="Carlito"/>
              </a:rPr>
              <a:t> </a:t>
            </a:r>
            <a:r>
              <a:rPr sz="3200" spc="25" dirty="0">
                <a:latin typeface="Carlito"/>
                <a:cs typeface="Carlito"/>
              </a:rPr>
              <a:t>aids</a:t>
            </a:r>
            <a:r>
              <a:rPr sz="3200" spc="-114" dirty="0">
                <a:latin typeface="Carlito"/>
                <a:cs typeface="Carlito"/>
              </a:rPr>
              <a:t> </a:t>
            </a:r>
            <a:r>
              <a:rPr sz="3200" spc="5" dirty="0">
                <a:latin typeface="Carlito"/>
                <a:cs typeface="Carlito"/>
              </a:rPr>
              <a:t>it</a:t>
            </a:r>
            <a:r>
              <a:rPr sz="3200" spc="-5" dirty="0">
                <a:latin typeface="Carlito"/>
                <a:cs typeface="Carlito"/>
              </a:rPr>
              <a:t> </a:t>
            </a:r>
            <a:r>
              <a:rPr sz="3200" spc="5">
                <a:latin typeface="Carlito"/>
                <a:cs typeface="Carlito"/>
              </a:rPr>
              <a:t>is</a:t>
            </a:r>
            <a:r>
              <a:rPr sz="3200" spc="-35">
                <a:latin typeface="Carlito"/>
                <a:cs typeface="Carlito"/>
              </a:rPr>
              <a:t> </a:t>
            </a:r>
            <a:r>
              <a:rPr sz="3200" spc="5" smtClean="0">
                <a:latin typeface="Carlito"/>
                <a:cs typeface="Carlito"/>
              </a:rPr>
              <a:t>called</a:t>
            </a:r>
            <a:r>
              <a:rPr lang="en-US" sz="3200" spc="5" dirty="0" smtClean="0">
                <a:latin typeface="Carlito"/>
                <a:cs typeface="Carlito"/>
              </a:rPr>
              <a:t> </a:t>
            </a:r>
            <a:r>
              <a:rPr sz="3200" spc="25" smtClean="0">
                <a:latin typeface="Carlito"/>
                <a:cs typeface="Carlito"/>
              </a:rPr>
              <a:t>as </a:t>
            </a:r>
            <a:r>
              <a:rPr sz="3200" b="1" spc="5" dirty="0">
                <a:latin typeface="Carlito"/>
                <a:cs typeface="Carlito"/>
              </a:rPr>
              <a:t>Positive</a:t>
            </a:r>
            <a:r>
              <a:rPr sz="3200" b="1" spc="-170" dirty="0">
                <a:latin typeface="Carlito"/>
                <a:cs typeface="Carlito"/>
              </a:rPr>
              <a:t> </a:t>
            </a:r>
            <a:r>
              <a:rPr sz="3200" b="1" spc="10">
                <a:latin typeface="Carlito"/>
                <a:cs typeface="Carlito"/>
              </a:rPr>
              <a:t>feedback</a:t>
            </a:r>
            <a:r>
              <a:rPr sz="3200" spc="10" smtClean="0">
                <a:latin typeface="Carlito"/>
                <a:cs typeface="Carlito"/>
              </a:rPr>
              <a:t>.</a:t>
            </a:r>
            <a:endParaRPr lang="en-US" sz="3200" spc="10" dirty="0" smtClean="0">
              <a:latin typeface="Carlito"/>
              <a:cs typeface="Carlito"/>
            </a:endParaRPr>
          </a:p>
          <a:p>
            <a:pPr marL="381000" marR="266065" indent="-343535">
              <a:lnSpc>
                <a:spcPts val="3460"/>
              </a:lnSpc>
              <a:spcBef>
                <a:spcPts val="795"/>
              </a:spcBef>
              <a:tabLst>
                <a:tab pos="381000" algn="l"/>
                <a:tab pos="381635" algn="l"/>
              </a:tabLst>
            </a:pPr>
            <a:endParaRPr sz="3200">
              <a:latin typeface="Carlito"/>
              <a:cs typeface="Carlito"/>
            </a:endParaRPr>
          </a:p>
          <a:p>
            <a:pPr marL="381000" marR="30480" indent="-343535">
              <a:lnSpc>
                <a:spcPts val="3460"/>
              </a:lnSpc>
              <a:spcBef>
                <a:spcPts val="869"/>
              </a:spcBef>
              <a:buFont typeface="Arial"/>
              <a:buChar char="•"/>
              <a:tabLst>
                <a:tab pos="381000" algn="l"/>
                <a:tab pos="381635" algn="l"/>
              </a:tabLst>
            </a:pPr>
            <a:r>
              <a:rPr sz="3200" dirty="0">
                <a:latin typeface="Carlito"/>
                <a:cs typeface="Carlito"/>
              </a:rPr>
              <a:t>Both </a:t>
            </a:r>
            <a:r>
              <a:rPr sz="3200" spc="10" dirty="0">
                <a:latin typeface="Carlito"/>
                <a:cs typeface="Carlito"/>
              </a:rPr>
              <a:t>the </a:t>
            </a:r>
            <a:r>
              <a:rPr sz="3200" spc="25" dirty="0">
                <a:latin typeface="Carlito"/>
                <a:cs typeface="Carlito"/>
              </a:rPr>
              <a:t>input </a:t>
            </a:r>
            <a:r>
              <a:rPr sz="3200" spc="15" dirty="0">
                <a:latin typeface="Carlito"/>
                <a:cs typeface="Carlito"/>
              </a:rPr>
              <a:t>signal </a:t>
            </a:r>
            <a:r>
              <a:rPr sz="3200" spc="30" dirty="0">
                <a:latin typeface="Carlito"/>
                <a:cs typeface="Carlito"/>
              </a:rPr>
              <a:t>and </a:t>
            </a:r>
            <a:r>
              <a:rPr sz="3200" dirty="0">
                <a:latin typeface="Carlito"/>
                <a:cs typeface="Carlito"/>
              </a:rPr>
              <a:t>feedback </a:t>
            </a:r>
            <a:r>
              <a:rPr sz="3200" spc="15" dirty="0">
                <a:latin typeface="Carlito"/>
                <a:cs typeface="Carlito"/>
              </a:rPr>
              <a:t>signal  </a:t>
            </a:r>
            <a:r>
              <a:rPr sz="3200" spc="5" dirty="0">
                <a:latin typeface="Carlito"/>
                <a:cs typeface="Carlito"/>
              </a:rPr>
              <a:t>introduces</a:t>
            </a:r>
            <a:r>
              <a:rPr sz="3200" spc="-195" dirty="0">
                <a:latin typeface="Carlito"/>
                <a:cs typeface="Carlito"/>
              </a:rPr>
              <a:t> </a:t>
            </a:r>
            <a:r>
              <a:rPr sz="3200" spc="10" dirty="0">
                <a:latin typeface="Carlito"/>
                <a:cs typeface="Carlito"/>
              </a:rPr>
              <a:t>a</a:t>
            </a:r>
            <a:r>
              <a:rPr sz="3200" spc="40" dirty="0">
                <a:latin typeface="Carlito"/>
                <a:cs typeface="Carlito"/>
              </a:rPr>
              <a:t> </a:t>
            </a:r>
            <a:r>
              <a:rPr sz="3200" spc="30" dirty="0">
                <a:latin typeface="Carlito"/>
                <a:cs typeface="Carlito"/>
              </a:rPr>
              <a:t>phase</a:t>
            </a:r>
            <a:r>
              <a:rPr sz="3200" spc="-160" dirty="0">
                <a:latin typeface="Carlito"/>
                <a:cs typeface="Carlito"/>
              </a:rPr>
              <a:t> </a:t>
            </a:r>
            <a:r>
              <a:rPr sz="3200" spc="15" dirty="0">
                <a:latin typeface="Carlito"/>
                <a:cs typeface="Carlito"/>
              </a:rPr>
              <a:t>shift</a:t>
            </a:r>
            <a:r>
              <a:rPr sz="3200" spc="-90" dirty="0">
                <a:latin typeface="Carlito"/>
                <a:cs typeface="Carlito"/>
              </a:rPr>
              <a:t> </a:t>
            </a:r>
            <a:r>
              <a:rPr sz="3200" spc="20" dirty="0">
                <a:latin typeface="Carlito"/>
                <a:cs typeface="Carlito"/>
              </a:rPr>
              <a:t>of</a:t>
            </a:r>
            <a:r>
              <a:rPr sz="3200" spc="-65" dirty="0">
                <a:latin typeface="Carlito"/>
                <a:cs typeface="Carlito"/>
              </a:rPr>
              <a:t> </a:t>
            </a:r>
            <a:r>
              <a:rPr sz="3200" spc="30" dirty="0">
                <a:latin typeface="Carlito"/>
                <a:cs typeface="Carlito"/>
              </a:rPr>
              <a:t>180</a:t>
            </a:r>
            <a:r>
              <a:rPr sz="3150" spc="44" baseline="26455" dirty="0">
                <a:latin typeface="Carlito"/>
                <a:cs typeface="Carlito"/>
              </a:rPr>
              <a:t>o</a:t>
            </a:r>
            <a:r>
              <a:rPr sz="3150" spc="202" baseline="26455" dirty="0">
                <a:latin typeface="Carlito"/>
                <a:cs typeface="Carlito"/>
              </a:rPr>
              <a:t> </a:t>
            </a:r>
            <a:r>
              <a:rPr sz="3200" spc="15" dirty="0">
                <a:latin typeface="Carlito"/>
                <a:cs typeface="Carlito"/>
              </a:rPr>
              <a:t>thus</a:t>
            </a:r>
            <a:r>
              <a:rPr sz="3200" spc="-45" dirty="0">
                <a:latin typeface="Carlito"/>
                <a:cs typeface="Carlito"/>
              </a:rPr>
              <a:t> </a:t>
            </a:r>
            <a:r>
              <a:rPr sz="3200" spc="25" dirty="0">
                <a:latin typeface="Carlito"/>
                <a:cs typeface="Carlito"/>
              </a:rPr>
              <a:t>making</a:t>
            </a:r>
            <a:r>
              <a:rPr sz="3200" spc="-145" dirty="0">
                <a:latin typeface="Carlito"/>
                <a:cs typeface="Carlito"/>
              </a:rPr>
              <a:t> </a:t>
            </a:r>
            <a:r>
              <a:rPr sz="3200" spc="10" dirty="0">
                <a:latin typeface="Carlito"/>
                <a:cs typeface="Carlito"/>
              </a:rPr>
              <a:t>a  </a:t>
            </a:r>
            <a:r>
              <a:rPr sz="3200" spc="20" dirty="0">
                <a:latin typeface="Carlito"/>
                <a:cs typeface="Carlito"/>
              </a:rPr>
              <a:t>360</a:t>
            </a:r>
            <a:r>
              <a:rPr sz="3150" spc="30" baseline="26455" dirty="0">
                <a:latin typeface="Carlito"/>
                <a:cs typeface="Carlito"/>
              </a:rPr>
              <a:t>o </a:t>
            </a:r>
            <a:r>
              <a:rPr sz="3200" spc="-5" dirty="0">
                <a:latin typeface="Carlito"/>
                <a:cs typeface="Carlito"/>
              </a:rPr>
              <a:t>resultant </a:t>
            </a:r>
            <a:r>
              <a:rPr sz="3200" spc="25" dirty="0">
                <a:latin typeface="Carlito"/>
                <a:cs typeface="Carlito"/>
              </a:rPr>
              <a:t>phase </a:t>
            </a:r>
            <a:r>
              <a:rPr sz="3200" spc="15" dirty="0">
                <a:latin typeface="Carlito"/>
                <a:cs typeface="Carlito"/>
              </a:rPr>
              <a:t>shift </a:t>
            </a:r>
            <a:r>
              <a:rPr sz="3200" spc="10" dirty="0">
                <a:latin typeface="Carlito"/>
                <a:cs typeface="Carlito"/>
              </a:rPr>
              <a:t>around </a:t>
            </a:r>
            <a:r>
              <a:rPr sz="3200" spc="5" dirty="0">
                <a:latin typeface="Carlito"/>
                <a:cs typeface="Carlito"/>
              </a:rPr>
              <a:t>the </a:t>
            </a:r>
            <a:r>
              <a:rPr sz="3200" spc="20" dirty="0">
                <a:latin typeface="Carlito"/>
                <a:cs typeface="Carlito"/>
              </a:rPr>
              <a:t>loop, </a:t>
            </a:r>
            <a:r>
              <a:rPr sz="3200" spc="-5" dirty="0">
                <a:latin typeface="Carlito"/>
                <a:cs typeface="Carlito"/>
              </a:rPr>
              <a:t>to  </a:t>
            </a:r>
            <a:r>
              <a:rPr sz="3200" spc="25" dirty="0">
                <a:latin typeface="Carlito"/>
                <a:cs typeface="Carlito"/>
              </a:rPr>
              <a:t>be</a:t>
            </a:r>
            <a:r>
              <a:rPr sz="3200" spc="-80" dirty="0">
                <a:latin typeface="Carlito"/>
                <a:cs typeface="Carlito"/>
              </a:rPr>
              <a:t> </a:t>
            </a:r>
            <a:r>
              <a:rPr sz="3200" spc="15" dirty="0">
                <a:latin typeface="Carlito"/>
                <a:cs typeface="Carlito"/>
              </a:rPr>
              <a:t>finally</a:t>
            </a:r>
            <a:r>
              <a:rPr sz="3200" spc="-85" dirty="0">
                <a:latin typeface="Carlito"/>
                <a:cs typeface="Carlito"/>
              </a:rPr>
              <a:t> </a:t>
            </a:r>
            <a:r>
              <a:rPr sz="3200" spc="10" dirty="0">
                <a:latin typeface="Carlito"/>
                <a:cs typeface="Carlito"/>
              </a:rPr>
              <a:t>in</a:t>
            </a:r>
            <a:r>
              <a:rPr sz="3200" spc="-10" dirty="0">
                <a:latin typeface="Carlito"/>
                <a:cs typeface="Carlito"/>
              </a:rPr>
              <a:t> </a:t>
            </a:r>
            <a:r>
              <a:rPr sz="3200" spc="25" dirty="0">
                <a:latin typeface="Carlito"/>
                <a:cs typeface="Carlito"/>
              </a:rPr>
              <a:t>phase</a:t>
            </a:r>
            <a:r>
              <a:rPr sz="3200" spc="-155" dirty="0">
                <a:latin typeface="Carlito"/>
                <a:cs typeface="Carlito"/>
              </a:rPr>
              <a:t> </a:t>
            </a:r>
            <a:r>
              <a:rPr sz="3200" spc="5" dirty="0">
                <a:latin typeface="Carlito"/>
                <a:cs typeface="Carlito"/>
              </a:rPr>
              <a:t>with</a:t>
            </a:r>
            <a:r>
              <a:rPr sz="3200" spc="-25" dirty="0">
                <a:latin typeface="Carlito"/>
                <a:cs typeface="Carlito"/>
              </a:rPr>
              <a:t> </a:t>
            </a:r>
            <a:r>
              <a:rPr sz="3200" spc="5" dirty="0">
                <a:latin typeface="Carlito"/>
                <a:cs typeface="Carlito"/>
              </a:rPr>
              <a:t>the</a:t>
            </a:r>
            <a:r>
              <a:rPr sz="3200" spc="-80" dirty="0">
                <a:latin typeface="Carlito"/>
                <a:cs typeface="Carlito"/>
              </a:rPr>
              <a:t> </a:t>
            </a:r>
            <a:r>
              <a:rPr sz="3200" spc="25" dirty="0">
                <a:latin typeface="Carlito"/>
                <a:cs typeface="Carlito"/>
              </a:rPr>
              <a:t>input</a:t>
            </a:r>
            <a:r>
              <a:rPr sz="3200" spc="-85" dirty="0">
                <a:latin typeface="Carlito"/>
                <a:cs typeface="Carlito"/>
              </a:rPr>
              <a:t> </a:t>
            </a:r>
            <a:r>
              <a:rPr sz="3200" spc="15" dirty="0">
                <a:latin typeface="Carlito"/>
                <a:cs typeface="Carlito"/>
              </a:rPr>
              <a:t>signal.</a:t>
            </a:r>
            <a:endParaRPr sz="3200">
              <a:latin typeface="Carlito"/>
              <a:cs typeface="Carl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734" y="563562"/>
            <a:ext cx="7987666" cy="566822"/>
          </a:xfrm>
          <a:prstGeom prst="rect">
            <a:avLst/>
          </a:prstGeom>
        </p:spPr>
        <p:txBody>
          <a:bodyPr vert="horz" wrap="square" lIns="0" tIns="12700" rIns="0" bIns="0" rtlCol="0">
            <a:spAutoFit/>
          </a:bodyPr>
          <a:lstStyle/>
          <a:p>
            <a:pPr marL="12700">
              <a:lnSpc>
                <a:spcPct val="100000"/>
              </a:lnSpc>
              <a:spcBef>
                <a:spcPts val="100"/>
              </a:spcBef>
            </a:pPr>
            <a:r>
              <a:rPr sz="3600" b="1" spc="-15" dirty="0">
                <a:latin typeface="Carlito"/>
                <a:cs typeface="Carlito"/>
              </a:rPr>
              <a:t>Negative </a:t>
            </a:r>
            <a:r>
              <a:rPr sz="3600" b="1" spc="-5" dirty="0">
                <a:latin typeface="Carlito"/>
                <a:cs typeface="Carlito"/>
              </a:rPr>
              <a:t>Feedback</a:t>
            </a:r>
            <a:endParaRPr sz="3600">
              <a:latin typeface="Carlito"/>
              <a:cs typeface="Carlito"/>
            </a:endParaRPr>
          </a:p>
        </p:txBody>
      </p:sp>
      <p:sp>
        <p:nvSpPr>
          <p:cNvPr id="3" name="object 3"/>
          <p:cNvSpPr txBox="1"/>
          <p:nvPr/>
        </p:nvSpPr>
        <p:spPr>
          <a:xfrm>
            <a:off x="457200" y="1447800"/>
            <a:ext cx="8305800" cy="3351046"/>
          </a:xfrm>
          <a:prstGeom prst="rect">
            <a:avLst/>
          </a:prstGeom>
        </p:spPr>
        <p:txBody>
          <a:bodyPr vert="horz" wrap="square" lIns="0" tIns="11430" rIns="0" bIns="0" rtlCol="0">
            <a:spAutoFit/>
          </a:bodyPr>
          <a:lstStyle/>
          <a:p>
            <a:pPr marL="393700" marR="60960" indent="-343535" algn="just">
              <a:lnSpc>
                <a:spcPct val="100400"/>
              </a:lnSpc>
              <a:spcBef>
                <a:spcPts val="90"/>
              </a:spcBef>
              <a:buFont typeface="Arial"/>
              <a:buChar char="•"/>
              <a:tabLst>
                <a:tab pos="394335" algn="l"/>
              </a:tabLst>
            </a:pPr>
            <a:r>
              <a:rPr sz="2400" spc="10" dirty="0">
                <a:latin typeface="Carlito"/>
                <a:cs typeface="Carlito"/>
              </a:rPr>
              <a:t>The </a:t>
            </a:r>
            <a:r>
              <a:rPr sz="2400" spc="-5" dirty="0">
                <a:latin typeface="Carlito"/>
                <a:cs typeface="Carlito"/>
              </a:rPr>
              <a:t>feedback </a:t>
            </a:r>
            <a:r>
              <a:rPr sz="2400" spc="-15" dirty="0">
                <a:latin typeface="Carlito"/>
                <a:cs typeface="Carlito"/>
              </a:rPr>
              <a:t>in </a:t>
            </a:r>
            <a:r>
              <a:rPr sz="2400" dirty="0">
                <a:latin typeface="Carlito"/>
                <a:cs typeface="Carlito"/>
              </a:rPr>
              <a:t>which </a:t>
            </a:r>
            <a:r>
              <a:rPr sz="2400" spc="5" dirty="0">
                <a:latin typeface="Carlito"/>
                <a:cs typeface="Carlito"/>
              </a:rPr>
              <a:t>the </a:t>
            </a:r>
            <a:r>
              <a:rPr sz="2400" spc="-5" dirty="0">
                <a:latin typeface="Carlito"/>
                <a:cs typeface="Carlito"/>
              </a:rPr>
              <a:t>feedback </a:t>
            </a:r>
            <a:r>
              <a:rPr sz="2400" dirty="0">
                <a:latin typeface="Carlito"/>
                <a:cs typeface="Carlito"/>
              </a:rPr>
              <a:t>energy </a:t>
            </a:r>
            <a:r>
              <a:rPr sz="2400" spc="-10" dirty="0">
                <a:latin typeface="Carlito"/>
                <a:cs typeface="Carlito"/>
              </a:rPr>
              <a:t>i.e., </a:t>
            </a:r>
            <a:r>
              <a:rPr sz="2400" dirty="0">
                <a:latin typeface="Carlito"/>
                <a:cs typeface="Carlito"/>
              </a:rPr>
              <a:t>either  </a:t>
            </a:r>
            <a:r>
              <a:rPr sz="2400" spc="-15" dirty="0">
                <a:latin typeface="Carlito"/>
                <a:cs typeface="Carlito"/>
              </a:rPr>
              <a:t>voltage </a:t>
            </a:r>
            <a:r>
              <a:rPr sz="2400" dirty="0">
                <a:latin typeface="Carlito"/>
                <a:cs typeface="Carlito"/>
              </a:rPr>
              <a:t>or </a:t>
            </a:r>
            <a:r>
              <a:rPr sz="2400" spc="-10" dirty="0">
                <a:latin typeface="Carlito"/>
                <a:cs typeface="Carlito"/>
              </a:rPr>
              <a:t>current </a:t>
            </a:r>
            <a:r>
              <a:rPr sz="2400" spc="-15" dirty="0">
                <a:latin typeface="Carlito"/>
                <a:cs typeface="Carlito"/>
              </a:rPr>
              <a:t>is </a:t>
            </a:r>
            <a:r>
              <a:rPr sz="2400" spc="-20" dirty="0">
                <a:latin typeface="Carlito"/>
                <a:cs typeface="Carlito"/>
              </a:rPr>
              <a:t>out </a:t>
            </a:r>
            <a:r>
              <a:rPr sz="2400" spc="5" dirty="0">
                <a:latin typeface="Carlito"/>
                <a:cs typeface="Carlito"/>
              </a:rPr>
              <a:t>of phase </a:t>
            </a:r>
            <a:r>
              <a:rPr sz="2400" spc="-5" dirty="0">
                <a:latin typeface="Carlito"/>
                <a:cs typeface="Carlito"/>
              </a:rPr>
              <a:t>with </a:t>
            </a:r>
            <a:r>
              <a:rPr sz="2400" spc="5" dirty="0">
                <a:latin typeface="Carlito"/>
                <a:cs typeface="Carlito"/>
              </a:rPr>
              <a:t>the </a:t>
            </a:r>
            <a:r>
              <a:rPr sz="2400" spc="-15" dirty="0">
                <a:latin typeface="Carlito"/>
                <a:cs typeface="Carlito"/>
              </a:rPr>
              <a:t>input </a:t>
            </a:r>
            <a:r>
              <a:rPr sz="2400" spc="-5" dirty="0">
                <a:latin typeface="Carlito"/>
                <a:cs typeface="Carlito"/>
              </a:rPr>
              <a:t>and </a:t>
            </a:r>
            <a:r>
              <a:rPr sz="2400" spc="-10" dirty="0">
                <a:latin typeface="Carlito"/>
                <a:cs typeface="Carlito"/>
              </a:rPr>
              <a:t>thus  </a:t>
            </a:r>
            <a:r>
              <a:rPr sz="2400" spc="5" dirty="0">
                <a:latin typeface="Carlito"/>
                <a:cs typeface="Carlito"/>
              </a:rPr>
              <a:t>opposes </a:t>
            </a:r>
            <a:r>
              <a:rPr sz="2400" spc="-5" dirty="0">
                <a:latin typeface="Carlito"/>
                <a:cs typeface="Carlito"/>
              </a:rPr>
              <a:t>it,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b="1" spc="-15" dirty="0">
                <a:latin typeface="Carlito"/>
                <a:cs typeface="Carlito"/>
              </a:rPr>
              <a:t>negative</a:t>
            </a:r>
            <a:r>
              <a:rPr sz="2400" b="1" spc="70" dirty="0">
                <a:latin typeface="Carlito"/>
                <a:cs typeface="Carlito"/>
              </a:rPr>
              <a:t> </a:t>
            </a:r>
            <a:r>
              <a:rPr sz="2400" b="1" spc="-20">
                <a:latin typeface="Carlito"/>
                <a:cs typeface="Carlito"/>
              </a:rPr>
              <a:t>feedback</a:t>
            </a:r>
            <a:r>
              <a:rPr sz="2400" spc="-20" smtClean="0">
                <a:latin typeface="Carlito"/>
                <a:cs typeface="Carlito"/>
              </a:rPr>
              <a:t>.</a:t>
            </a:r>
            <a:endParaRPr lang="en-US" sz="2400" spc="-20" dirty="0" smtClean="0">
              <a:latin typeface="Carlito"/>
              <a:cs typeface="Carlito"/>
            </a:endParaRPr>
          </a:p>
          <a:p>
            <a:pPr marL="393700" marR="60960" indent="-343535" algn="just">
              <a:lnSpc>
                <a:spcPct val="100400"/>
              </a:lnSpc>
              <a:spcBef>
                <a:spcPts val="90"/>
              </a:spcBef>
              <a:tabLst>
                <a:tab pos="394335" algn="l"/>
              </a:tabLst>
            </a:pPr>
            <a:endParaRPr sz="2400">
              <a:latin typeface="Carlito"/>
              <a:cs typeface="Carlito"/>
            </a:endParaRPr>
          </a:p>
          <a:p>
            <a:pPr marL="393700" marR="59055" indent="-343535" algn="just">
              <a:lnSpc>
                <a:spcPts val="2850"/>
              </a:lnSpc>
              <a:spcBef>
                <a:spcPts val="95"/>
              </a:spcBef>
              <a:buFont typeface="Arial"/>
              <a:buChar char="•"/>
              <a:tabLst>
                <a:tab pos="394335" algn="l"/>
              </a:tabLst>
            </a:pPr>
            <a:r>
              <a:rPr sz="2400" spc="-5" dirty="0">
                <a:latin typeface="Carlito"/>
                <a:cs typeface="Carlito"/>
              </a:rPr>
              <a:t>In </a:t>
            </a:r>
            <a:r>
              <a:rPr sz="2400" spc="-20" dirty="0">
                <a:latin typeface="Carlito"/>
                <a:cs typeface="Carlito"/>
              </a:rPr>
              <a:t>negative </a:t>
            </a:r>
            <a:r>
              <a:rPr sz="2400" dirty="0">
                <a:latin typeface="Carlito"/>
                <a:cs typeface="Carlito"/>
              </a:rPr>
              <a:t>feedback, </a:t>
            </a:r>
            <a:r>
              <a:rPr sz="2400" spc="5" dirty="0">
                <a:latin typeface="Carlito"/>
                <a:cs typeface="Carlito"/>
              </a:rPr>
              <a:t>the </a:t>
            </a:r>
            <a:r>
              <a:rPr sz="2400" spc="-10" dirty="0">
                <a:latin typeface="Carlito"/>
                <a:cs typeface="Carlito"/>
              </a:rPr>
              <a:t>amplifier </a:t>
            </a:r>
            <a:r>
              <a:rPr sz="2400" spc="-5" dirty="0">
                <a:latin typeface="Carlito"/>
                <a:cs typeface="Carlito"/>
              </a:rPr>
              <a:t>introduces </a:t>
            </a:r>
            <a:r>
              <a:rPr sz="2400" dirty="0">
                <a:latin typeface="Carlito"/>
                <a:cs typeface="Carlito"/>
              </a:rPr>
              <a:t>a </a:t>
            </a:r>
            <a:r>
              <a:rPr sz="2400" spc="5" dirty="0">
                <a:latin typeface="Carlito"/>
                <a:cs typeface="Carlito"/>
              </a:rPr>
              <a:t>phase shift  </a:t>
            </a:r>
            <a:r>
              <a:rPr sz="2400" dirty="0">
                <a:latin typeface="Carlito"/>
                <a:cs typeface="Carlito"/>
              </a:rPr>
              <a:t>of </a:t>
            </a:r>
            <a:r>
              <a:rPr sz="2400" spc="-10" dirty="0">
                <a:latin typeface="Carlito"/>
                <a:cs typeface="Carlito"/>
              </a:rPr>
              <a:t>180</a:t>
            </a:r>
            <a:r>
              <a:rPr sz="2325" spc="-15" baseline="26881" dirty="0">
                <a:latin typeface="Carlito"/>
                <a:cs typeface="Carlito"/>
              </a:rPr>
              <a:t>o </a:t>
            </a:r>
            <a:r>
              <a:rPr sz="2400" spc="-5" dirty="0">
                <a:latin typeface="Carlito"/>
                <a:cs typeface="Carlito"/>
              </a:rPr>
              <a:t>into </a:t>
            </a:r>
            <a:r>
              <a:rPr sz="2400" spc="5" dirty="0">
                <a:latin typeface="Carlito"/>
                <a:cs typeface="Carlito"/>
              </a:rPr>
              <a:t>the </a:t>
            </a:r>
            <a:r>
              <a:rPr sz="2400" spc="-15" dirty="0">
                <a:latin typeface="Carlito"/>
                <a:cs typeface="Carlito"/>
              </a:rPr>
              <a:t>circuit </a:t>
            </a:r>
            <a:r>
              <a:rPr sz="2400" spc="-10" dirty="0">
                <a:latin typeface="Carlito"/>
                <a:cs typeface="Carlito"/>
              </a:rPr>
              <a:t>while </a:t>
            </a:r>
            <a:r>
              <a:rPr sz="2400" spc="5" dirty="0">
                <a:latin typeface="Carlito"/>
                <a:cs typeface="Carlito"/>
              </a:rPr>
              <a:t>the </a:t>
            </a:r>
            <a:r>
              <a:rPr sz="2400" spc="-5" dirty="0">
                <a:latin typeface="Carlito"/>
                <a:cs typeface="Carlito"/>
              </a:rPr>
              <a:t>feedback </a:t>
            </a:r>
            <a:r>
              <a:rPr sz="2400" spc="-15" dirty="0">
                <a:latin typeface="Carlito"/>
                <a:cs typeface="Carlito"/>
              </a:rPr>
              <a:t>network </a:t>
            </a:r>
            <a:r>
              <a:rPr sz="2400" spc="-15">
                <a:latin typeface="Carlito"/>
                <a:cs typeface="Carlito"/>
              </a:rPr>
              <a:t>is</a:t>
            </a:r>
            <a:r>
              <a:rPr sz="2400">
                <a:latin typeface="Carlito"/>
                <a:cs typeface="Carlito"/>
              </a:rPr>
              <a:t> </a:t>
            </a:r>
            <a:r>
              <a:rPr sz="2400" spc="-40" smtClean="0">
                <a:latin typeface="Carlito"/>
                <a:cs typeface="Carlito"/>
              </a:rPr>
              <a:t>so</a:t>
            </a:r>
            <a:r>
              <a:rPr lang="en-US" sz="2400" spc="-40" dirty="0" smtClean="0">
                <a:latin typeface="Carlito"/>
                <a:cs typeface="Carlito"/>
              </a:rPr>
              <a:t> </a:t>
            </a:r>
            <a:r>
              <a:rPr sz="2400" smtClean="0">
                <a:latin typeface="Carlito"/>
                <a:cs typeface="Carlito"/>
              </a:rPr>
              <a:t>designed </a:t>
            </a:r>
            <a:r>
              <a:rPr sz="2400" spc="-20" dirty="0">
                <a:latin typeface="Carlito"/>
                <a:cs typeface="Carlito"/>
              </a:rPr>
              <a:t>that </a:t>
            </a:r>
            <a:r>
              <a:rPr sz="2400" spc="-15" dirty="0">
                <a:latin typeface="Carlito"/>
                <a:cs typeface="Carlito"/>
              </a:rPr>
              <a:t>it produces </a:t>
            </a:r>
            <a:r>
              <a:rPr sz="2400" spc="5" dirty="0">
                <a:latin typeface="Carlito"/>
                <a:cs typeface="Carlito"/>
              </a:rPr>
              <a:t>no phase shift or </a:t>
            </a:r>
            <a:r>
              <a:rPr sz="2400" spc="-35" dirty="0">
                <a:latin typeface="Carlito"/>
                <a:cs typeface="Carlito"/>
              </a:rPr>
              <a:t>zero </a:t>
            </a:r>
            <a:r>
              <a:rPr sz="2400" spc="-10" dirty="0">
                <a:latin typeface="Carlito"/>
                <a:cs typeface="Carlito"/>
              </a:rPr>
              <a:t>phase </a:t>
            </a:r>
            <a:r>
              <a:rPr sz="2400" spc="-5" dirty="0">
                <a:latin typeface="Carlito"/>
                <a:cs typeface="Carlito"/>
              </a:rPr>
              <a:t>shift.  </a:t>
            </a:r>
            <a:r>
              <a:rPr sz="2400" spc="10" dirty="0">
                <a:latin typeface="Carlito"/>
                <a:cs typeface="Carlito"/>
              </a:rPr>
              <a:t>Thus</a:t>
            </a:r>
            <a:r>
              <a:rPr sz="2400" spc="250" dirty="0">
                <a:latin typeface="Carlito"/>
                <a:cs typeface="Carlito"/>
              </a:rPr>
              <a:t> </a:t>
            </a:r>
            <a:r>
              <a:rPr sz="2400" spc="5" dirty="0">
                <a:latin typeface="Carlito"/>
                <a:cs typeface="Carlito"/>
              </a:rPr>
              <a:t>the</a:t>
            </a:r>
            <a:r>
              <a:rPr sz="2400" spc="220" dirty="0">
                <a:latin typeface="Carlito"/>
                <a:cs typeface="Carlito"/>
              </a:rPr>
              <a:t> </a:t>
            </a:r>
            <a:r>
              <a:rPr sz="2400" spc="-15" dirty="0">
                <a:latin typeface="Carlito"/>
                <a:cs typeface="Carlito"/>
              </a:rPr>
              <a:t>resultant</a:t>
            </a:r>
            <a:r>
              <a:rPr sz="2400" spc="220" dirty="0">
                <a:latin typeface="Carlito"/>
                <a:cs typeface="Carlito"/>
              </a:rPr>
              <a:t> </a:t>
            </a:r>
            <a:r>
              <a:rPr sz="2400" spc="-5" dirty="0">
                <a:latin typeface="Carlito"/>
                <a:cs typeface="Carlito"/>
              </a:rPr>
              <a:t>feedback</a:t>
            </a:r>
            <a:r>
              <a:rPr sz="2400" spc="240" dirty="0">
                <a:latin typeface="Carlito"/>
                <a:cs typeface="Carlito"/>
              </a:rPr>
              <a:t> </a:t>
            </a:r>
            <a:r>
              <a:rPr sz="2400" spc="-10" dirty="0">
                <a:latin typeface="Carlito"/>
                <a:cs typeface="Carlito"/>
              </a:rPr>
              <a:t>voltage</a:t>
            </a:r>
            <a:r>
              <a:rPr sz="2400" spc="204" dirty="0">
                <a:latin typeface="Carlito"/>
                <a:cs typeface="Carlito"/>
              </a:rPr>
              <a:t> </a:t>
            </a:r>
            <a:r>
              <a:rPr sz="2400" spc="-5" dirty="0">
                <a:latin typeface="Carlito"/>
                <a:cs typeface="Carlito"/>
              </a:rPr>
              <a:t>V</a:t>
            </a:r>
            <a:r>
              <a:rPr sz="2325" spc="-7" baseline="-17921" dirty="0">
                <a:latin typeface="Carlito"/>
                <a:cs typeface="Carlito"/>
              </a:rPr>
              <a:t>f</a:t>
            </a:r>
            <a:r>
              <a:rPr sz="2325" spc="30" baseline="-17921" dirty="0">
                <a:latin typeface="Carlito"/>
                <a:cs typeface="Carlito"/>
              </a:rPr>
              <a:t> </a:t>
            </a:r>
            <a:r>
              <a:rPr sz="2400" spc="-15" dirty="0">
                <a:latin typeface="Carlito"/>
                <a:cs typeface="Carlito"/>
              </a:rPr>
              <a:t>is</a:t>
            </a:r>
            <a:r>
              <a:rPr sz="2400" spc="240" dirty="0">
                <a:latin typeface="Carlito"/>
                <a:cs typeface="Carlito"/>
              </a:rPr>
              <a:t> </a:t>
            </a:r>
            <a:r>
              <a:rPr sz="2400" spc="5" dirty="0">
                <a:latin typeface="Carlito"/>
                <a:cs typeface="Carlito"/>
              </a:rPr>
              <a:t>180</a:t>
            </a:r>
            <a:r>
              <a:rPr sz="2325" spc="7" baseline="26881" dirty="0">
                <a:latin typeface="Carlito"/>
                <a:cs typeface="Carlito"/>
              </a:rPr>
              <a:t>o</a:t>
            </a:r>
            <a:r>
              <a:rPr sz="2325" spc="60" baseline="26881" dirty="0">
                <a:latin typeface="Carlito"/>
                <a:cs typeface="Carlito"/>
              </a:rPr>
              <a:t> </a:t>
            </a:r>
            <a:r>
              <a:rPr sz="2400" spc="5" dirty="0">
                <a:latin typeface="Carlito"/>
                <a:cs typeface="Carlito"/>
              </a:rPr>
              <a:t>out</a:t>
            </a:r>
            <a:r>
              <a:rPr sz="2400" spc="235" dirty="0">
                <a:latin typeface="Carlito"/>
                <a:cs typeface="Carlito"/>
              </a:rPr>
              <a:t> </a:t>
            </a:r>
            <a:r>
              <a:rPr sz="2400">
                <a:latin typeface="Carlito"/>
                <a:cs typeface="Carlito"/>
              </a:rPr>
              <a:t>of</a:t>
            </a:r>
            <a:r>
              <a:rPr sz="2400" spc="229">
                <a:latin typeface="Carlito"/>
                <a:cs typeface="Carlito"/>
              </a:rPr>
              <a:t> </a:t>
            </a:r>
            <a:r>
              <a:rPr sz="2400" spc="5" smtClean="0">
                <a:latin typeface="Carlito"/>
                <a:cs typeface="Carlito"/>
              </a:rPr>
              <a:t>phase</a:t>
            </a:r>
            <a:r>
              <a:rPr lang="en-US" sz="2400" spc="5" dirty="0" smtClean="0">
                <a:latin typeface="Carlito"/>
                <a:cs typeface="Carlito"/>
              </a:rPr>
              <a:t> </a:t>
            </a:r>
            <a:r>
              <a:rPr sz="2400" spc="-5" smtClean="0">
                <a:latin typeface="Carlito"/>
                <a:cs typeface="Carlito"/>
              </a:rPr>
              <a:t>with </a:t>
            </a:r>
            <a:r>
              <a:rPr sz="2400" spc="5" dirty="0">
                <a:latin typeface="Carlito"/>
                <a:cs typeface="Carlito"/>
              </a:rPr>
              <a:t>the </a:t>
            </a:r>
            <a:r>
              <a:rPr sz="2400" dirty="0">
                <a:latin typeface="Carlito"/>
                <a:cs typeface="Carlito"/>
              </a:rPr>
              <a:t>input </a:t>
            </a:r>
            <a:r>
              <a:rPr sz="2400" spc="-5" dirty="0">
                <a:latin typeface="Carlito"/>
                <a:cs typeface="Carlito"/>
              </a:rPr>
              <a:t>signal</a:t>
            </a:r>
            <a:r>
              <a:rPr sz="2400" spc="-55" dirty="0">
                <a:latin typeface="Carlito"/>
                <a:cs typeface="Carlito"/>
              </a:rPr>
              <a:t> </a:t>
            </a:r>
            <a:r>
              <a:rPr sz="2400" dirty="0">
                <a:latin typeface="Carlito"/>
                <a:cs typeface="Carlito"/>
              </a:rPr>
              <a:t>V</a:t>
            </a:r>
            <a:r>
              <a:rPr sz="2325" baseline="-19713" dirty="0">
                <a:latin typeface="Carlito"/>
                <a:cs typeface="Carlito"/>
              </a:rPr>
              <a:t>in</a:t>
            </a:r>
            <a:r>
              <a:rPr sz="2400" dirty="0">
                <a:latin typeface="Carlito"/>
                <a:cs typeface="Carlito"/>
              </a:rPr>
              <a:t>.</a:t>
            </a:r>
            <a:endParaRPr sz="2400">
              <a:latin typeface="Carlito"/>
              <a:cs typeface="Carl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534400" cy="647613"/>
          </a:xfrm>
          <a:prstGeom prst="rect">
            <a:avLst/>
          </a:prstGeom>
        </p:spPr>
        <p:txBody>
          <a:bodyPr vert="horz" wrap="square" lIns="0" tIns="16510" rIns="0" bIns="0" rtlCol="0">
            <a:spAutoFit/>
          </a:bodyPr>
          <a:lstStyle/>
          <a:p>
            <a:pPr marL="12700" algn="l">
              <a:lnSpc>
                <a:spcPct val="100000"/>
              </a:lnSpc>
              <a:spcBef>
                <a:spcPts val="130"/>
              </a:spcBef>
            </a:pPr>
            <a:r>
              <a:rPr spc="-5" dirty="0"/>
              <a:t>Principle </a:t>
            </a:r>
            <a:r>
              <a:rPr spc="10"/>
              <a:t>of </a:t>
            </a:r>
            <a:r>
              <a:rPr spc="-20" smtClean="0"/>
              <a:t>Feedback</a:t>
            </a:r>
            <a:r>
              <a:rPr lang="en-US" spc="-20" dirty="0" smtClean="0"/>
              <a:t> </a:t>
            </a:r>
            <a:r>
              <a:rPr smtClean="0"/>
              <a:t>Amplifier</a:t>
            </a:r>
            <a:endParaRPr dirty="0"/>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12700" marR="5080">
              <a:lnSpc>
                <a:spcPct val="100000"/>
              </a:lnSpc>
              <a:spcBef>
                <a:spcPts val="105"/>
              </a:spcBef>
            </a:pPr>
            <a:r>
              <a:rPr sz="2400" dirty="0">
                <a:latin typeface="Carlito"/>
                <a:cs typeface="Carlito"/>
              </a:rPr>
              <a:t>A </a:t>
            </a:r>
            <a:r>
              <a:rPr sz="2400" spc="-5" dirty="0">
                <a:latin typeface="Carlito"/>
                <a:cs typeface="Carlito"/>
              </a:rPr>
              <a:t>feedback </a:t>
            </a:r>
            <a:r>
              <a:rPr sz="2400" spc="-10" dirty="0">
                <a:latin typeface="Carlito"/>
                <a:cs typeface="Carlito"/>
              </a:rPr>
              <a:t>amplifier </a:t>
            </a:r>
            <a:r>
              <a:rPr sz="2400" spc="-20" dirty="0">
                <a:latin typeface="Carlito"/>
                <a:cs typeface="Carlito"/>
              </a:rPr>
              <a:t>generally </a:t>
            </a:r>
            <a:r>
              <a:rPr sz="2400" spc="10" dirty="0">
                <a:latin typeface="Carlito"/>
                <a:cs typeface="Carlito"/>
              </a:rPr>
              <a:t>consists </a:t>
            </a:r>
            <a:r>
              <a:rPr sz="2400" dirty="0">
                <a:latin typeface="Carlito"/>
                <a:cs typeface="Carlito"/>
              </a:rPr>
              <a:t>of </a:t>
            </a:r>
            <a:r>
              <a:rPr sz="2400" spc="5" dirty="0">
                <a:latin typeface="Carlito"/>
                <a:cs typeface="Carlito"/>
              </a:rPr>
              <a:t>two </a:t>
            </a:r>
            <a:r>
              <a:rPr sz="2400" dirty="0">
                <a:latin typeface="Carlito"/>
                <a:cs typeface="Carlito"/>
              </a:rPr>
              <a:t>parts. </a:t>
            </a:r>
            <a:r>
              <a:rPr sz="2400" spc="5" dirty="0">
                <a:latin typeface="Carlito"/>
                <a:cs typeface="Carlito"/>
              </a:rPr>
              <a:t>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5" dirty="0">
                <a:latin typeface="Carlito"/>
                <a:cs typeface="Carlito"/>
              </a:rPr>
              <a:t>and </a:t>
            </a:r>
            <a:r>
              <a:rPr sz="2400" spc="5" dirty="0">
                <a:latin typeface="Carlito"/>
                <a:cs typeface="Carlito"/>
              </a:rPr>
              <a:t>the </a:t>
            </a:r>
            <a:r>
              <a:rPr sz="2400" b="1" spc="-25" dirty="0">
                <a:latin typeface="Carlito"/>
                <a:cs typeface="Carlito"/>
              </a:rPr>
              <a:t>feedback </a:t>
            </a:r>
            <a:r>
              <a:rPr sz="2400" b="1" spc="-10" dirty="0">
                <a:latin typeface="Carlito"/>
                <a:cs typeface="Carlito"/>
              </a:rPr>
              <a:t>circuit</a:t>
            </a:r>
            <a:r>
              <a:rPr sz="2400" spc="-10"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a:t>
            </a:r>
            <a:r>
              <a:rPr sz="2400" spc="20" dirty="0">
                <a:latin typeface="Carlito"/>
                <a:cs typeface="Carlito"/>
              </a:rPr>
              <a:t> </a:t>
            </a:r>
            <a:r>
              <a:rPr sz="2400" spc="10" dirty="0">
                <a:latin typeface="Carlito"/>
                <a:cs typeface="Carlito"/>
              </a:rPr>
              <a:t>consists</a:t>
            </a:r>
            <a:r>
              <a:rPr sz="2400" spc="-204" dirty="0">
                <a:latin typeface="Carlito"/>
                <a:cs typeface="Carlito"/>
              </a:rPr>
              <a:t> </a:t>
            </a:r>
            <a:r>
              <a:rPr sz="2400" dirty="0">
                <a:latin typeface="Carlito"/>
                <a:cs typeface="Carlito"/>
              </a:rPr>
              <a:t>of</a:t>
            </a:r>
            <a:r>
              <a:rPr sz="2400" spc="5" dirty="0">
                <a:latin typeface="Carlito"/>
                <a:cs typeface="Carlito"/>
              </a:rPr>
              <a:t> </a:t>
            </a:r>
            <a:r>
              <a:rPr sz="2400" spc="-5" dirty="0">
                <a:latin typeface="Carlito"/>
                <a:cs typeface="Carlito"/>
              </a:rPr>
              <a:t>resistors.</a:t>
            </a:r>
            <a:r>
              <a:rPr sz="2400" spc="-170" dirty="0">
                <a:latin typeface="Carlito"/>
                <a:cs typeface="Carlito"/>
              </a:rPr>
              <a:t> </a:t>
            </a:r>
            <a:r>
              <a:rPr sz="2400" spc="10" dirty="0">
                <a:latin typeface="Carlito"/>
                <a:cs typeface="Carlito"/>
              </a:rPr>
              <a:t>The</a:t>
            </a:r>
            <a:r>
              <a:rPr sz="2400" spc="-5" dirty="0">
                <a:latin typeface="Carlito"/>
                <a:cs typeface="Carlito"/>
              </a:rPr>
              <a:t> </a:t>
            </a:r>
            <a:r>
              <a:rPr sz="2400" spc="10" dirty="0">
                <a:latin typeface="Carlito"/>
                <a:cs typeface="Carlito"/>
              </a:rPr>
              <a:t>concept</a:t>
            </a:r>
            <a:r>
              <a:rPr sz="2400" spc="-150" dirty="0">
                <a:latin typeface="Carlito"/>
                <a:cs typeface="Carlito"/>
              </a:rPr>
              <a:t> </a:t>
            </a:r>
            <a:r>
              <a:rPr sz="2400" dirty="0">
                <a:latin typeface="Carlito"/>
                <a:cs typeface="Carlito"/>
              </a:rPr>
              <a:t>of</a:t>
            </a:r>
            <a:r>
              <a:rPr sz="2400" spc="-75" dirty="0">
                <a:latin typeface="Carlito"/>
                <a:cs typeface="Carlito"/>
              </a:rPr>
              <a:t> </a:t>
            </a:r>
            <a:r>
              <a:rPr sz="2400" spc="-5">
                <a:latin typeface="Carlito"/>
                <a:cs typeface="Carlito"/>
              </a:rPr>
              <a:t>feedback</a:t>
            </a:r>
            <a:r>
              <a:rPr sz="2400" spc="20">
                <a:latin typeface="Carlito"/>
                <a:cs typeface="Carlito"/>
              </a:rPr>
              <a:t> </a:t>
            </a:r>
            <a:r>
              <a:rPr lang="en-US" sz="2400" spc="20" dirty="0" smtClean="0">
                <a:latin typeface="Carlito"/>
                <a:cs typeface="Carlito"/>
              </a:rPr>
              <a:t> a</a:t>
            </a:r>
            <a:r>
              <a:rPr sz="2400" spc="-10" smtClean="0">
                <a:latin typeface="Carlito"/>
                <a:cs typeface="Carlito"/>
              </a:rPr>
              <a:t>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a:latin typeface="Carlito"/>
                <a:cs typeface="Carlito"/>
              </a:rPr>
              <a:t>following</a:t>
            </a:r>
            <a:r>
              <a:rPr sz="2400" spc="-210">
                <a:latin typeface="Carlito"/>
                <a:cs typeface="Carlito"/>
              </a:rPr>
              <a:t> </a:t>
            </a:r>
            <a:r>
              <a:rPr sz="2400" spc="-5" smtClean="0">
                <a:latin typeface="Carlito"/>
                <a:cs typeface="Carlito"/>
              </a:rPr>
              <a:t>figure</a:t>
            </a:r>
            <a:r>
              <a:rPr lang="en-US" sz="2400" spc="-5" dirty="0" smtClean="0">
                <a:latin typeface="Carlito"/>
                <a:cs typeface="Carlito"/>
              </a:rPr>
              <a:t>:</a:t>
            </a:r>
            <a:endParaRPr sz="2400">
              <a:latin typeface="Carlito"/>
              <a:cs typeface="Carlito"/>
            </a:endParaRPr>
          </a:p>
        </p:txBody>
      </p:sp>
      <p:sp>
        <p:nvSpPr>
          <p:cNvPr id="4" name="object 4"/>
          <p:cNvSpPr/>
          <p:nvPr/>
        </p:nvSpPr>
        <p:spPr>
          <a:xfrm>
            <a:off x="1047750" y="3246402"/>
            <a:ext cx="6992111" cy="26819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1790" y="703199"/>
            <a:ext cx="8487410" cy="5489836"/>
          </a:xfrm>
          <a:prstGeom prst="rect">
            <a:avLst/>
          </a:prstGeom>
        </p:spPr>
        <p:txBody>
          <a:bodyPr vert="horz" wrap="square" lIns="0" tIns="95250" rIns="0" bIns="0" rtlCol="0">
            <a:spAutoFit/>
          </a:bodyPr>
          <a:lstStyle/>
          <a:p>
            <a:pPr marL="406400" marR="106680" indent="-343535" algn="just">
              <a:lnSpc>
                <a:spcPct val="80100"/>
              </a:lnSpc>
              <a:spcBef>
                <a:spcPts val="750"/>
              </a:spcBef>
              <a:buFont typeface="Arial"/>
              <a:buChar char="•"/>
              <a:tabLst>
                <a:tab pos="406400" algn="l"/>
                <a:tab pos="407034" algn="l"/>
              </a:tabLst>
            </a:pPr>
            <a:r>
              <a:rPr sz="2600" spc="-25" dirty="0">
                <a:latin typeface="Carlito"/>
                <a:cs typeface="Carlito"/>
              </a:rPr>
              <a:t>From </a:t>
            </a:r>
            <a:r>
              <a:rPr sz="2600" spc="5" dirty="0">
                <a:latin typeface="Carlito"/>
                <a:cs typeface="Carlito"/>
              </a:rPr>
              <a:t>the above </a:t>
            </a:r>
            <a:r>
              <a:rPr sz="2600" spc="-5" dirty="0">
                <a:latin typeface="Carlito"/>
                <a:cs typeface="Carlito"/>
              </a:rPr>
              <a:t>figure,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a:t>
            </a:r>
            <a:r>
              <a:rPr sz="2600" spc="-5" dirty="0">
                <a:latin typeface="Carlito"/>
                <a:cs typeface="Carlito"/>
              </a:rPr>
              <a:t>represented </a:t>
            </a:r>
            <a:r>
              <a:rPr sz="2600" spc="20" dirty="0">
                <a:latin typeface="Carlito"/>
                <a:cs typeface="Carlito"/>
              </a:rPr>
              <a:t>as </a:t>
            </a:r>
            <a:r>
              <a:rPr sz="2600" dirty="0">
                <a:latin typeface="Carlito"/>
                <a:cs typeface="Carlito"/>
              </a:rPr>
              <a:t>A.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the </a:t>
            </a:r>
            <a:r>
              <a:rPr sz="2600" spc="-5" dirty="0">
                <a:latin typeface="Carlito"/>
                <a:cs typeface="Carlito"/>
              </a:rPr>
              <a:t>ratio </a:t>
            </a:r>
            <a:r>
              <a:rPr sz="2600" spc="-10" dirty="0">
                <a:latin typeface="Carlito"/>
                <a:cs typeface="Carlito"/>
              </a:rPr>
              <a:t>of  output </a:t>
            </a:r>
            <a:r>
              <a:rPr sz="2600" spc="5" dirty="0">
                <a:latin typeface="Carlito"/>
                <a:cs typeface="Carlito"/>
              </a:rPr>
              <a:t>voltage </a:t>
            </a:r>
            <a:r>
              <a:rPr sz="2600" spc="-25" dirty="0">
                <a:latin typeface="Carlito"/>
                <a:cs typeface="Carlito"/>
              </a:rPr>
              <a:t>V</a:t>
            </a:r>
            <a:r>
              <a:rPr sz="2550" spc="-37" baseline="-19607" dirty="0">
                <a:latin typeface="Carlito"/>
                <a:cs typeface="Carlito"/>
              </a:rPr>
              <a:t>o </a:t>
            </a:r>
            <a:r>
              <a:rPr sz="2600" spc="15"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5" dirty="0">
                <a:latin typeface="Carlito"/>
                <a:cs typeface="Carlito"/>
              </a:rPr>
              <a:t>V</a:t>
            </a:r>
            <a:r>
              <a:rPr sz="2550" spc="-7" baseline="-19607" dirty="0">
                <a:latin typeface="Carlito"/>
                <a:cs typeface="Carlito"/>
              </a:rPr>
              <a:t>i</a:t>
            </a:r>
            <a:r>
              <a:rPr sz="2600" spc="-5" dirty="0">
                <a:latin typeface="Carlito"/>
                <a:cs typeface="Carlito"/>
              </a:rPr>
              <a:t>. </a:t>
            </a:r>
            <a:r>
              <a:rPr sz="2600" spc="5" dirty="0">
                <a:latin typeface="Carlito"/>
                <a:cs typeface="Carlito"/>
              </a:rPr>
              <a:t>the </a:t>
            </a:r>
            <a:r>
              <a:rPr sz="2600" spc="-10" dirty="0">
                <a:latin typeface="Carlito"/>
                <a:cs typeface="Carlito"/>
              </a:rPr>
              <a:t>feedback  </a:t>
            </a:r>
            <a:r>
              <a:rPr sz="2600" spc="-5" dirty="0">
                <a:latin typeface="Carlito"/>
                <a:cs typeface="Carlito"/>
              </a:rPr>
              <a:t>network </a:t>
            </a:r>
            <a:r>
              <a:rPr sz="2600" spc="-10" dirty="0">
                <a:latin typeface="Carlito"/>
                <a:cs typeface="Carlito"/>
              </a:rPr>
              <a:t>extracts </a:t>
            </a:r>
            <a:r>
              <a:rPr sz="2600" spc="10" dirty="0">
                <a:latin typeface="Carlito"/>
                <a:cs typeface="Carlito"/>
              </a:rPr>
              <a:t>a </a:t>
            </a:r>
            <a:r>
              <a:rPr sz="2600" spc="5" dirty="0">
                <a:latin typeface="Carlito"/>
                <a:cs typeface="Carlito"/>
              </a:rPr>
              <a:t>voltage </a:t>
            </a:r>
            <a:r>
              <a:rPr sz="2600" spc="-65" dirty="0">
                <a:latin typeface="Carlito"/>
                <a:cs typeface="Carlito"/>
              </a:rPr>
              <a:t>V</a:t>
            </a:r>
            <a:r>
              <a:rPr sz="2550" spc="-97" baseline="-19607" dirty="0">
                <a:latin typeface="Carlito"/>
                <a:cs typeface="Carlito"/>
              </a:rPr>
              <a:t>f</a:t>
            </a:r>
            <a:r>
              <a:rPr sz="2600" spc="-65" dirty="0">
                <a:latin typeface="Arial"/>
                <a:cs typeface="Arial"/>
              </a:rPr>
              <a:t>= </a:t>
            </a:r>
            <a:r>
              <a:rPr sz="2600" spc="-100" dirty="0">
                <a:latin typeface="Arial"/>
                <a:cs typeface="Arial"/>
              </a:rPr>
              <a:t>β </a:t>
            </a:r>
            <a:r>
              <a:rPr sz="2600" spc="-150" dirty="0">
                <a:latin typeface="Arial"/>
                <a:cs typeface="Arial"/>
              </a:rPr>
              <a:t>V</a:t>
            </a:r>
            <a:r>
              <a:rPr sz="2550" spc="-225" baseline="-19607" dirty="0">
                <a:latin typeface="Carlito"/>
                <a:cs typeface="Carlito"/>
              </a:rPr>
              <a:t>o </a:t>
            </a:r>
            <a:r>
              <a:rPr sz="2600" spc="-15" dirty="0">
                <a:latin typeface="Carlito"/>
                <a:cs typeface="Carlito"/>
              </a:rPr>
              <a:t>from </a:t>
            </a:r>
            <a:r>
              <a:rPr sz="2600" spc="5" dirty="0">
                <a:latin typeface="Carlito"/>
                <a:cs typeface="Carlito"/>
              </a:rPr>
              <a:t>the </a:t>
            </a:r>
            <a:r>
              <a:rPr sz="2600" spc="-10" dirty="0">
                <a:latin typeface="Carlito"/>
                <a:cs typeface="Carlito"/>
              </a:rPr>
              <a:t>output </a:t>
            </a:r>
            <a:r>
              <a:rPr sz="2600" spc="-5" dirty="0">
                <a:latin typeface="Carlito"/>
                <a:cs typeface="Carlito"/>
              </a:rPr>
              <a:t>V</a:t>
            </a:r>
            <a:r>
              <a:rPr sz="2550" spc="-7" baseline="-19607" dirty="0">
                <a:latin typeface="Carlito"/>
                <a:cs typeface="Carlito"/>
              </a:rPr>
              <a:t>o </a:t>
            </a:r>
            <a:r>
              <a:rPr sz="2600" spc="-10" dirty="0">
                <a:latin typeface="Carlito"/>
                <a:cs typeface="Carlito"/>
              </a:rPr>
              <a:t>of  </a:t>
            </a:r>
            <a:r>
              <a:rPr sz="2600" spc="5" dirty="0">
                <a:latin typeface="Carlito"/>
                <a:cs typeface="Carlito"/>
              </a:rPr>
              <a:t>the</a:t>
            </a:r>
            <a:r>
              <a:rPr sz="2600" spc="-25" dirty="0">
                <a:latin typeface="Carlito"/>
                <a:cs typeface="Carlito"/>
              </a:rPr>
              <a:t> </a:t>
            </a:r>
            <a:r>
              <a:rPr sz="2600" spc="-20">
                <a:latin typeface="Carlito"/>
                <a:cs typeface="Carlito"/>
              </a:rPr>
              <a:t>amplifier</a:t>
            </a:r>
            <a:r>
              <a:rPr sz="2600" spc="-20" smtClean="0">
                <a:latin typeface="Carlito"/>
                <a:cs typeface="Carlito"/>
              </a:rPr>
              <a:t>.</a:t>
            </a:r>
            <a:endParaRPr lang="en-US" sz="2600" spc="-20" dirty="0" smtClean="0">
              <a:latin typeface="Carlito"/>
              <a:cs typeface="Carlito"/>
            </a:endParaRPr>
          </a:p>
          <a:p>
            <a:pPr marL="406400" marR="106680" indent="-343535" algn="just">
              <a:lnSpc>
                <a:spcPct val="80100"/>
              </a:lnSpc>
              <a:spcBef>
                <a:spcPts val="750"/>
              </a:spcBef>
              <a:buFont typeface="Arial"/>
              <a:buChar char="•"/>
              <a:tabLst>
                <a:tab pos="406400" algn="l"/>
                <a:tab pos="407034" algn="l"/>
              </a:tabLst>
            </a:pPr>
            <a:endParaRPr sz="2600">
              <a:latin typeface="Carlito"/>
              <a:cs typeface="Carlito"/>
            </a:endParaRPr>
          </a:p>
          <a:p>
            <a:pPr marL="406400" marR="68580" indent="-343535" algn="just">
              <a:lnSpc>
                <a:spcPct val="79400"/>
              </a:lnSpc>
              <a:spcBef>
                <a:spcPts val="675"/>
              </a:spcBef>
              <a:buFont typeface="Arial"/>
              <a:buChar char="•"/>
              <a:tabLst>
                <a:tab pos="406400" algn="l"/>
                <a:tab pos="407034" algn="l"/>
              </a:tabLst>
            </a:pPr>
            <a:r>
              <a:rPr sz="2600" dirty="0">
                <a:latin typeface="Carlito"/>
                <a:cs typeface="Carlito"/>
              </a:rPr>
              <a:t>This </a:t>
            </a:r>
            <a:r>
              <a:rPr sz="2600" spc="5" dirty="0">
                <a:latin typeface="Carlito"/>
                <a:cs typeface="Carlito"/>
              </a:rPr>
              <a:t>voltage is </a:t>
            </a:r>
            <a:r>
              <a:rPr sz="2600" spc="-5" dirty="0">
                <a:latin typeface="Carlito"/>
                <a:cs typeface="Carlito"/>
              </a:rPr>
              <a:t>added </a:t>
            </a:r>
            <a:r>
              <a:rPr sz="2600" spc="-20" dirty="0">
                <a:latin typeface="Carlito"/>
                <a:cs typeface="Carlito"/>
              </a:rPr>
              <a:t>for </a:t>
            </a:r>
            <a:r>
              <a:rPr sz="2600" spc="5" dirty="0">
                <a:latin typeface="Carlito"/>
                <a:cs typeface="Carlito"/>
              </a:rPr>
              <a:t>positive </a:t>
            </a:r>
            <a:r>
              <a:rPr sz="2600" spc="-10" dirty="0">
                <a:latin typeface="Carlito"/>
                <a:cs typeface="Carlito"/>
              </a:rPr>
              <a:t>feedback </a:t>
            </a:r>
            <a:r>
              <a:rPr sz="2600" spc="10" dirty="0">
                <a:latin typeface="Carlito"/>
                <a:cs typeface="Carlito"/>
              </a:rPr>
              <a:t>and  </a:t>
            </a:r>
            <a:r>
              <a:rPr sz="2600" dirty="0">
                <a:latin typeface="Carlito"/>
                <a:cs typeface="Carlito"/>
              </a:rPr>
              <a:t>subtracted </a:t>
            </a:r>
            <a:r>
              <a:rPr sz="2600" spc="-20" dirty="0">
                <a:latin typeface="Carlito"/>
                <a:cs typeface="Carlito"/>
              </a:rPr>
              <a:t>for </a:t>
            </a:r>
            <a:r>
              <a:rPr sz="2600" spc="-5" dirty="0">
                <a:latin typeface="Carlito"/>
                <a:cs typeface="Carlito"/>
              </a:rPr>
              <a:t>negative </a:t>
            </a:r>
            <a:r>
              <a:rPr sz="2600" spc="-10" dirty="0">
                <a:latin typeface="Carlito"/>
                <a:cs typeface="Carlito"/>
              </a:rPr>
              <a:t>feedback, </a:t>
            </a:r>
            <a:r>
              <a:rPr sz="2600" spc="-15" dirty="0">
                <a:latin typeface="Carlito"/>
                <a:cs typeface="Carlito"/>
              </a:rPr>
              <a:t>from </a:t>
            </a:r>
            <a:r>
              <a:rPr sz="2600" spc="5" dirty="0">
                <a:latin typeface="Carlito"/>
                <a:cs typeface="Carlito"/>
              </a:rPr>
              <a:t>the </a:t>
            </a:r>
            <a:r>
              <a:rPr sz="2600" dirty="0">
                <a:latin typeface="Carlito"/>
                <a:cs typeface="Carlito"/>
              </a:rPr>
              <a:t>signal</a:t>
            </a:r>
            <a:r>
              <a:rPr sz="2600" spc="-229" dirty="0">
                <a:latin typeface="Carlito"/>
                <a:cs typeface="Carlito"/>
              </a:rPr>
              <a:t> </a:t>
            </a:r>
            <a:r>
              <a:rPr sz="2600" spc="5" dirty="0">
                <a:latin typeface="Carlito"/>
                <a:cs typeface="Carlito"/>
              </a:rPr>
              <a:t>voltage  </a:t>
            </a:r>
            <a:r>
              <a:rPr sz="2600" spc="-40" dirty="0">
                <a:latin typeface="Carlito"/>
                <a:cs typeface="Carlito"/>
              </a:rPr>
              <a:t>V</a:t>
            </a:r>
            <a:r>
              <a:rPr sz="2550" spc="-60" baseline="-19607" dirty="0">
                <a:latin typeface="Carlito"/>
                <a:cs typeface="Carlito"/>
              </a:rPr>
              <a:t>s</a:t>
            </a:r>
            <a:r>
              <a:rPr sz="2600" spc="-40" dirty="0">
                <a:latin typeface="Carlito"/>
                <a:cs typeface="Carlito"/>
              </a:rPr>
              <a:t>.</a:t>
            </a:r>
            <a:r>
              <a:rPr sz="2600" spc="15" dirty="0">
                <a:latin typeface="Carlito"/>
                <a:cs typeface="Carlito"/>
              </a:rPr>
              <a:t> </a:t>
            </a:r>
            <a:r>
              <a:rPr sz="2600" spc="-50" dirty="0">
                <a:latin typeface="Carlito"/>
                <a:cs typeface="Carlito"/>
              </a:rPr>
              <a:t>Now,</a:t>
            </a:r>
            <a:endParaRPr sz="2600">
              <a:latin typeface="Carlito"/>
              <a:cs typeface="Carlito"/>
            </a:endParaRPr>
          </a:p>
          <a:p>
            <a:pPr marL="1320800" lvl="2" indent="-343535" algn="just">
              <a:lnSpc>
                <a:spcPts val="3100"/>
              </a:lnSpc>
              <a:spcBef>
                <a:spcPts val="35"/>
              </a:spcBef>
              <a:tabLst>
                <a:tab pos="406400" algn="l"/>
                <a:tab pos="407034" algn="l"/>
              </a:tabLst>
            </a:pPr>
            <a:endParaRPr lang="en-US" sz="2600" spc="-60" dirty="0" smtClean="0">
              <a:latin typeface="Carlito"/>
              <a:cs typeface="Carlito"/>
            </a:endParaRPr>
          </a:p>
          <a:p>
            <a:pPr marL="1320800" lvl="2" indent="-343535" algn="just">
              <a:lnSpc>
                <a:spcPts val="3100"/>
              </a:lnSpc>
              <a:spcBef>
                <a:spcPts val="35"/>
              </a:spcBef>
              <a:tabLst>
                <a:tab pos="406400" algn="l"/>
                <a:tab pos="407034" algn="l"/>
              </a:tabLst>
            </a:pPr>
            <a:r>
              <a:rPr lang="en-US" sz="2600" spc="-60" dirty="0" smtClean="0">
                <a:latin typeface="Carlito"/>
                <a:cs typeface="Carlito"/>
              </a:rPr>
              <a:t>			</a:t>
            </a:r>
            <a:r>
              <a:rPr sz="2600" spc="-60" smtClean="0">
                <a:latin typeface="Carlito"/>
                <a:cs typeface="Carlito"/>
              </a:rPr>
              <a:t>Vi=Vs+Vf=Vs</a:t>
            </a:r>
            <a:r>
              <a:rPr sz="2600" spc="-60" smtClean="0">
                <a:latin typeface="Arial"/>
                <a:cs typeface="Arial"/>
              </a:rPr>
              <a:t>+βVo</a:t>
            </a:r>
            <a:endParaRPr sz="2600">
              <a:latin typeface="Arial"/>
              <a:cs typeface="Arial"/>
            </a:endParaRPr>
          </a:p>
          <a:p>
            <a:pPr marL="1320800" lvl="2" indent="-343535" algn="just">
              <a:lnSpc>
                <a:spcPts val="3100"/>
              </a:lnSpc>
              <a:tabLst>
                <a:tab pos="406400" algn="l"/>
                <a:tab pos="407034" algn="l"/>
              </a:tabLst>
            </a:pPr>
            <a:r>
              <a:rPr lang="en-US" sz="2600" spc="-125" dirty="0" smtClean="0">
                <a:latin typeface="Carlito"/>
                <a:cs typeface="Carlito"/>
              </a:rPr>
              <a:t>			</a:t>
            </a:r>
            <a:r>
              <a:rPr sz="2600" spc="-125" smtClean="0">
                <a:latin typeface="Carlito"/>
                <a:cs typeface="Carlito"/>
              </a:rPr>
              <a:t>Vi=</a:t>
            </a:r>
            <a:r>
              <a:rPr sz="2600" spc="-125" smtClean="0">
                <a:latin typeface="Arial"/>
                <a:cs typeface="Arial"/>
              </a:rPr>
              <a:t>Vs</a:t>
            </a:r>
            <a:r>
              <a:rPr sz="2600" spc="-125" dirty="0">
                <a:latin typeface="Arial"/>
                <a:cs typeface="Arial"/>
              </a:rPr>
              <a:t>−Vf</a:t>
            </a:r>
            <a:r>
              <a:rPr sz="2600" spc="-125" dirty="0">
                <a:latin typeface="Carlito"/>
                <a:cs typeface="Carlito"/>
              </a:rPr>
              <a:t>=Vs</a:t>
            </a:r>
            <a:r>
              <a:rPr sz="2600" spc="-125" dirty="0">
                <a:latin typeface="Arial"/>
                <a:cs typeface="Arial"/>
              </a:rPr>
              <a:t>−βVo</a:t>
            </a:r>
            <a:endParaRPr sz="2600">
              <a:latin typeface="Arial"/>
              <a:cs typeface="Arial"/>
            </a:endParaRPr>
          </a:p>
          <a:p>
            <a:pPr marL="406400" marR="920115" indent="-343535" algn="just">
              <a:lnSpc>
                <a:spcPct val="79500"/>
              </a:lnSpc>
              <a:spcBef>
                <a:spcPts val="670"/>
              </a:spcBef>
              <a:buChar char="•"/>
              <a:tabLst>
                <a:tab pos="406400" algn="l"/>
                <a:tab pos="407034" algn="l"/>
              </a:tabLst>
            </a:pPr>
            <a:endParaRPr lang="en-US" sz="2600" spc="-185" dirty="0" smtClean="0">
              <a:latin typeface="Arial"/>
              <a:cs typeface="Arial"/>
            </a:endParaRPr>
          </a:p>
          <a:p>
            <a:pPr marL="406400" marR="920115" indent="-343535" algn="just">
              <a:lnSpc>
                <a:spcPct val="79500"/>
              </a:lnSpc>
              <a:spcBef>
                <a:spcPts val="670"/>
              </a:spcBef>
              <a:buChar char="•"/>
              <a:tabLst>
                <a:tab pos="406400" algn="l"/>
                <a:tab pos="407034" algn="l"/>
              </a:tabLst>
            </a:pPr>
            <a:r>
              <a:rPr sz="2600" spc="-185" smtClean="0">
                <a:latin typeface="Arial"/>
                <a:cs typeface="Arial"/>
              </a:rPr>
              <a:t>The </a:t>
            </a:r>
            <a:r>
              <a:rPr sz="2600" spc="-25" dirty="0">
                <a:latin typeface="Arial"/>
                <a:cs typeface="Arial"/>
              </a:rPr>
              <a:t>quantity </a:t>
            </a:r>
            <a:r>
              <a:rPr sz="2600" spc="-100" dirty="0">
                <a:latin typeface="Arial"/>
                <a:cs typeface="Arial"/>
              </a:rPr>
              <a:t>β </a:t>
            </a:r>
            <a:r>
              <a:rPr sz="2600" spc="-210" dirty="0">
                <a:latin typeface="Arial"/>
                <a:cs typeface="Arial"/>
              </a:rPr>
              <a:t>= </a:t>
            </a:r>
            <a:r>
              <a:rPr sz="2600" spc="5" dirty="0">
                <a:latin typeface="Carlito"/>
                <a:cs typeface="Carlito"/>
              </a:rPr>
              <a:t>V</a:t>
            </a:r>
            <a:r>
              <a:rPr sz="2550" spc="7" baseline="-19607" dirty="0">
                <a:latin typeface="Carlito"/>
                <a:cs typeface="Carlito"/>
              </a:rPr>
              <a:t>f</a:t>
            </a:r>
            <a:r>
              <a:rPr sz="2600" spc="5" dirty="0">
                <a:latin typeface="Carlito"/>
                <a:cs typeface="Carlito"/>
              </a:rPr>
              <a:t>/V</a:t>
            </a:r>
            <a:r>
              <a:rPr sz="2550" spc="7" baseline="-19607" dirty="0">
                <a:latin typeface="Carlito"/>
                <a:cs typeface="Carlito"/>
              </a:rPr>
              <a:t>o </a:t>
            </a:r>
            <a:r>
              <a:rPr sz="2600" spc="5" dirty="0">
                <a:latin typeface="Carlito"/>
                <a:cs typeface="Carlito"/>
              </a:rPr>
              <a:t>is called </a:t>
            </a:r>
            <a:r>
              <a:rPr sz="2600" spc="20" dirty="0">
                <a:latin typeface="Carlito"/>
                <a:cs typeface="Carlito"/>
              </a:rPr>
              <a:t>as </a:t>
            </a:r>
            <a:r>
              <a:rPr sz="2600" spc="-10" dirty="0">
                <a:latin typeface="Carlito"/>
                <a:cs typeface="Carlito"/>
              </a:rPr>
              <a:t>feedback </a:t>
            </a:r>
            <a:r>
              <a:rPr sz="2600" spc="-5" dirty="0">
                <a:latin typeface="Carlito"/>
                <a:cs typeface="Carlito"/>
              </a:rPr>
              <a:t>ratio</a:t>
            </a:r>
            <a:r>
              <a:rPr sz="2600" spc="-300" dirty="0">
                <a:latin typeface="Carlito"/>
                <a:cs typeface="Carlito"/>
              </a:rPr>
              <a:t> </a:t>
            </a:r>
            <a:r>
              <a:rPr sz="2600" spc="-10" dirty="0">
                <a:latin typeface="Carlito"/>
                <a:cs typeface="Carlito"/>
              </a:rPr>
              <a:t>or  feedback</a:t>
            </a:r>
            <a:r>
              <a:rPr sz="2600" spc="-60" dirty="0">
                <a:latin typeface="Carlito"/>
                <a:cs typeface="Carlito"/>
              </a:rPr>
              <a:t> </a:t>
            </a:r>
            <a:r>
              <a:rPr sz="2600" spc="-5" dirty="0">
                <a:latin typeface="Carlito"/>
                <a:cs typeface="Carlito"/>
              </a:rPr>
              <a:t>fraction.</a:t>
            </a:r>
            <a:endParaRPr sz="2600">
              <a:latin typeface="Carlito"/>
              <a:cs typeface="Carli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8475" y="625855"/>
            <a:ext cx="8136890" cy="5033645"/>
          </a:xfrm>
          <a:prstGeom prst="rect">
            <a:avLst/>
          </a:prstGeom>
        </p:spPr>
        <p:txBody>
          <a:bodyPr vert="horz" wrap="square" lIns="0" tIns="12065" rIns="0" bIns="0" rtlCol="0">
            <a:spAutoFit/>
          </a:bodyPr>
          <a:lstStyle/>
          <a:p>
            <a:pPr marL="393700" marR="55880" indent="-343535" algn="just">
              <a:lnSpc>
                <a:spcPct val="101099"/>
              </a:lnSpc>
              <a:spcBef>
                <a:spcPts val="95"/>
              </a:spcBef>
              <a:buFont typeface="Arial"/>
              <a:buChar char="•"/>
              <a:tabLst>
                <a:tab pos="394335" algn="l"/>
              </a:tabLst>
            </a:pPr>
            <a:r>
              <a:rPr sz="2600" spc="5" dirty="0">
                <a:latin typeface="Carlito"/>
                <a:cs typeface="Carlito"/>
              </a:rPr>
              <a:t>Let </a:t>
            </a:r>
            <a:r>
              <a:rPr sz="2600" spc="-5" dirty="0">
                <a:latin typeface="Carlito"/>
                <a:cs typeface="Carlito"/>
              </a:rPr>
              <a:t>us consider </a:t>
            </a:r>
            <a:r>
              <a:rPr sz="2600" spc="5" dirty="0">
                <a:latin typeface="Carlito"/>
                <a:cs typeface="Carlito"/>
              </a:rPr>
              <a:t>the </a:t>
            </a:r>
            <a:r>
              <a:rPr sz="2600" spc="20" dirty="0">
                <a:latin typeface="Carlito"/>
                <a:cs typeface="Carlito"/>
              </a:rPr>
              <a:t>case </a:t>
            </a:r>
            <a:r>
              <a:rPr sz="2600" spc="-10" dirty="0">
                <a:latin typeface="Carlito"/>
                <a:cs typeface="Carlito"/>
              </a:rPr>
              <a:t>of negative feedback. </a:t>
            </a:r>
            <a:r>
              <a:rPr sz="2600" dirty="0">
                <a:latin typeface="Carlito"/>
                <a:cs typeface="Carlito"/>
              </a:rPr>
              <a:t>The</a:t>
            </a:r>
            <a:r>
              <a:rPr sz="2600" spc="-345" dirty="0">
                <a:latin typeface="Carlito"/>
                <a:cs typeface="Carlito"/>
              </a:rPr>
              <a:t> </a:t>
            </a:r>
            <a:r>
              <a:rPr sz="2600" spc="-10" dirty="0">
                <a:latin typeface="Carlito"/>
                <a:cs typeface="Carlito"/>
              </a:rPr>
              <a:t>output  </a:t>
            </a:r>
            <a:r>
              <a:rPr sz="2600" spc="-5" dirty="0">
                <a:latin typeface="Carlito"/>
                <a:cs typeface="Carlito"/>
              </a:rPr>
              <a:t>V</a:t>
            </a:r>
            <a:r>
              <a:rPr sz="2550" spc="-7" baseline="-19607" dirty="0">
                <a:latin typeface="Carlito"/>
                <a:cs typeface="Carlito"/>
              </a:rPr>
              <a:t>o</a:t>
            </a:r>
            <a:r>
              <a:rPr sz="2600" spc="-5" dirty="0">
                <a:latin typeface="Carlito"/>
                <a:cs typeface="Carlito"/>
              </a:rPr>
              <a:t>must be equal </a:t>
            </a:r>
            <a:r>
              <a:rPr sz="2600" spc="20"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40" dirty="0">
                <a:latin typeface="Carlito"/>
                <a:cs typeface="Carlito"/>
              </a:rPr>
              <a:t>(V</a:t>
            </a:r>
            <a:r>
              <a:rPr sz="2550" spc="-60" baseline="-19607" dirty="0">
                <a:latin typeface="Carlito"/>
                <a:cs typeface="Carlito"/>
              </a:rPr>
              <a:t>s </a:t>
            </a:r>
            <a:r>
              <a:rPr sz="2600" spc="5" dirty="0">
                <a:latin typeface="Carlito"/>
                <a:cs typeface="Carlito"/>
              </a:rPr>
              <a:t>- </a:t>
            </a:r>
            <a:r>
              <a:rPr sz="2600" spc="-95" dirty="0">
                <a:latin typeface="Arial"/>
                <a:cs typeface="Arial"/>
              </a:rPr>
              <a:t>βV</a:t>
            </a:r>
            <a:r>
              <a:rPr sz="2550" spc="-142" baseline="-19607" dirty="0">
                <a:latin typeface="Carlito"/>
                <a:cs typeface="Carlito"/>
              </a:rPr>
              <a:t>o</a:t>
            </a:r>
            <a:r>
              <a:rPr sz="2600" spc="-95" dirty="0">
                <a:latin typeface="Carlito"/>
                <a:cs typeface="Carlito"/>
              </a:rPr>
              <a:t>) </a:t>
            </a:r>
            <a:r>
              <a:rPr sz="2600" dirty="0">
                <a:latin typeface="Carlito"/>
                <a:cs typeface="Carlito"/>
              </a:rPr>
              <a:t>multiplied  </a:t>
            </a:r>
            <a:r>
              <a:rPr sz="2600" spc="-5" dirty="0">
                <a:latin typeface="Carlito"/>
                <a:cs typeface="Carlito"/>
              </a:rPr>
              <a:t>by </a:t>
            </a:r>
            <a:r>
              <a:rPr sz="2600" spc="5" dirty="0">
                <a:latin typeface="Carlito"/>
                <a:cs typeface="Carlito"/>
              </a:rPr>
              <a:t>the </a:t>
            </a:r>
            <a:r>
              <a:rPr sz="2600" spc="-15" dirty="0">
                <a:latin typeface="Carlito"/>
                <a:cs typeface="Carlito"/>
              </a:rPr>
              <a:t>gain </a:t>
            </a:r>
            <a:r>
              <a:rPr sz="2600" spc="15" dirty="0">
                <a:latin typeface="Carlito"/>
                <a:cs typeface="Carlito"/>
              </a:rPr>
              <a:t>A </a:t>
            </a:r>
            <a:r>
              <a:rPr sz="2600" spc="-5" dirty="0">
                <a:latin typeface="Carlito"/>
                <a:cs typeface="Carlito"/>
              </a:rPr>
              <a:t>of </a:t>
            </a:r>
            <a:r>
              <a:rPr sz="2600" spc="5" dirty="0">
                <a:latin typeface="Carlito"/>
                <a:cs typeface="Carlito"/>
              </a:rPr>
              <a:t>the</a:t>
            </a:r>
            <a:r>
              <a:rPr sz="2600" spc="-125" dirty="0">
                <a:latin typeface="Carlito"/>
                <a:cs typeface="Carlito"/>
              </a:rPr>
              <a:t> </a:t>
            </a:r>
            <a:r>
              <a:rPr sz="2600" spc="-20" dirty="0">
                <a:latin typeface="Carlito"/>
                <a:cs typeface="Carlito"/>
              </a:rPr>
              <a:t>amplifier.</a:t>
            </a:r>
            <a:endParaRPr sz="2600">
              <a:latin typeface="Carlito"/>
              <a:cs typeface="Carlito"/>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Hence</a:t>
            </a:r>
            <a:r>
              <a:rPr sz="2600" spc="-5" dirty="0">
                <a:latin typeface="Carlito"/>
                <a:cs typeface="Carlito"/>
              </a:rPr>
              <a:t>,</a:t>
            </a:r>
            <a:endParaRPr sz="2600">
              <a:latin typeface="Carlito"/>
              <a:cs typeface="Carlito"/>
            </a:endParaRPr>
          </a:p>
          <a:p>
            <a:pPr marL="393700" indent="-343535">
              <a:lnSpc>
                <a:spcPct val="100000"/>
              </a:lnSpc>
              <a:spcBef>
                <a:spcPts val="560"/>
              </a:spcBef>
              <a:tabLst>
                <a:tab pos="393700" algn="l"/>
                <a:tab pos="394335" algn="l"/>
              </a:tabLst>
            </a:pPr>
            <a:r>
              <a:rPr lang="en-US" sz="2600" spc="-140" dirty="0" smtClean="0">
                <a:latin typeface="Carlito"/>
                <a:cs typeface="Carlito"/>
              </a:rPr>
              <a:t>				</a:t>
            </a:r>
            <a:r>
              <a:rPr sz="2600" spc="-140" smtClean="0">
                <a:latin typeface="Carlito"/>
                <a:cs typeface="Carlito"/>
              </a:rPr>
              <a:t>(</a:t>
            </a:r>
            <a:r>
              <a:rPr sz="2600" spc="-140" dirty="0">
                <a:latin typeface="Carlito"/>
                <a:cs typeface="Carlito"/>
              </a:rPr>
              <a:t>Vs</a:t>
            </a:r>
            <a:r>
              <a:rPr sz="2600" spc="-140" dirty="0">
                <a:latin typeface="Arial"/>
                <a:cs typeface="Arial"/>
              </a:rPr>
              <a:t>−βVo)A=Vo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40" dirty="0" smtClean="0">
                <a:latin typeface="Arial"/>
                <a:cs typeface="Arial"/>
              </a:rPr>
              <a:t>				</a:t>
            </a:r>
            <a:r>
              <a:rPr sz="2600" spc="-240" smtClean="0">
                <a:latin typeface="Arial"/>
                <a:cs typeface="Arial"/>
              </a:rPr>
              <a:t>AVs</a:t>
            </a:r>
            <a:r>
              <a:rPr sz="2600" spc="-240" dirty="0">
                <a:latin typeface="Arial"/>
                <a:cs typeface="Arial"/>
              </a:rPr>
              <a:t>−AβVo=Vo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04" dirty="0" smtClean="0">
                <a:latin typeface="Arial"/>
                <a:cs typeface="Arial"/>
              </a:rPr>
              <a:t>				</a:t>
            </a:r>
            <a:r>
              <a:rPr sz="2600" spc="-204" smtClean="0">
                <a:latin typeface="Arial"/>
                <a:cs typeface="Arial"/>
              </a:rPr>
              <a:t>AVs=Vo(1+Aβ</a:t>
            </a:r>
            <a:r>
              <a:rPr sz="2600" spc="-204" dirty="0">
                <a:latin typeface="Arial"/>
                <a:cs typeface="Arial"/>
              </a:rPr>
              <a:t>)</a:t>
            </a:r>
            <a:endParaRPr sz="2600">
              <a:latin typeface="Arial"/>
              <a:cs typeface="Arial"/>
            </a:endParaRPr>
          </a:p>
          <a:p>
            <a:pPr marL="393700" indent="-343535" algn="just">
              <a:lnSpc>
                <a:spcPct val="100000"/>
              </a:lnSpc>
              <a:spcBef>
                <a:spcPts val="635"/>
              </a:spcBef>
              <a:tabLst>
                <a:tab pos="394335" algn="l"/>
              </a:tabLst>
            </a:pPr>
            <a:r>
              <a:rPr lang="en-US" sz="2600" spc="-20" dirty="0" smtClean="0">
                <a:latin typeface="Carlito"/>
                <a:cs typeface="Carlito"/>
              </a:rPr>
              <a:t>	</a:t>
            </a:r>
            <a:r>
              <a:rPr sz="2600" spc="-20" smtClean="0">
                <a:latin typeface="Carlito"/>
                <a:cs typeface="Carlito"/>
              </a:rPr>
              <a:t>Therefore</a:t>
            </a:r>
            <a:r>
              <a:rPr sz="2600" spc="-20" dirty="0">
                <a:latin typeface="Carlito"/>
                <a:cs typeface="Carlito"/>
              </a:rPr>
              <a:t>,</a:t>
            </a:r>
            <a:endParaRPr sz="2600">
              <a:latin typeface="Carlito"/>
              <a:cs typeface="Carlito"/>
            </a:endParaRPr>
          </a:p>
          <a:p>
            <a:pPr marL="393700" indent="-343535">
              <a:lnSpc>
                <a:spcPct val="100000"/>
              </a:lnSpc>
              <a:spcBef>
                <a:spcPts val="635"/>
              </a:spcBef>
              <a:tabLst>
                <a:tab pos="393700" algn="l"/>
                <a:tab pos="394335" algn="l"/>
              </a:tabLst>
            </a:pPr>
            <a:r>
              <a:rPr lang="en-US" sz="2600" spc="-85" dirty="0" smtClean="0">
                <a:latin typeface="Carlito"/>
                <a:cs typeface="Carlito"/>
              </a:rPr>
              <a:t>				</a:t>
            </a:r>
            <a:r>
              <a:rPr sz="2600" spc="-85" smtClean="0">
                <a:latin typeface="Carlito"/>
                <a:cs typeface="Carlito"/>
              </a:rPr>
              <a:t>Vo/Vs</a:t>
            </a:r>
            <a:r>
              <a:rPr sz="2600" spc="-85" smtClean="0">
                <a:latin typeface="Arial"/>
                <a:cs typeface="Arial"/>
              </a:rPr>
              <a:t>=A/1+Aβ</a:t>
            </a:r>
            <a:endParaRPr sz="26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686800" cy="6364563"/>
          </a:xfrm>
          <a:prstGeom prst="rect">
            <a:avLst/>
          </a:prstGeom>
        </p:spPr>
        <p:txBody>
          <a:bodyPr vert="horz" wrap="square" lIns="0" tIns="92710" rIns="0" bIns="0" rtlCol="0">
            <a:spAutoFit/>
          </a:bodyPr>
          <a:lstStyle/>
          <a:p>
            <a:pPr marL="431800" marR="209550" indent="-343535" algn="just">
              <a:lnSpc>
                <a:spcPct val="150000"/>
              </a:lnSpc>
              <a:spcBef>
                <a:spcPts val="730"/>
              </a:spcBef>
              <a:tabLst>
                <a:tab pos="431800" algn="l"/>
                <a:tab pos="432434" algn="l"/>
              </a:tabLst>
            </a:pPr>
            <a:r>
              <a:rPr sz="2000" dirty="0">
                <a:latin typeface="Carlito"/>
                <a:cs typeface="Carlito"/>
              </a:rPr>
              <a:t>Let </a:t>
            </a:r>
            <a:r>
              <a:rPr sz="2000" spc="-5" dirty="0">
                <a:latin typeface="Carlito"/>
                <a:cs typeface="Carlito"/>
              </a:rPr>
              <a:t>A</a:t>
            </a:r>
            <a:r>
              <a:rPr sz="2000" spc="-7" baseline="-19607" dirty="0">
                <a:latin typeface="Carlito"/>
                <a:cs typeface="Carlito"/>
              </a:rPr>
              <a:t>f </a:t>
            </a:r>
            <a:r>
              <a:rPr sz="2000" spc="-5" dirty="0">
                <a:latin typeface="Carlito"/>
                <a:cs typeface="Carlito"/>
              </a:rPr>
              <a:t>be </a:t>
            </a:r>
            <a:r>
              <a:rPr sz="2000" spc="5" dirty="0">
                <a:latin typeface="Carlito"/>
                <a:cs typeface="Carlito"/>
              </a:rPr>
              <a:t>the </a:t>
            </a:r>
            <a:r>
              <a:rPr sz="2000" spc="-10" dirty="0">
                <a:latin typeface="Carlito"/>
                <a:cs typeface="Carlito"/>
              </a:rPr>
              <a:t>overall </a:t>
            </a:r>
            <a:r>
              <a:rPr sz="2000" spc="-15" dirty="0">
                <a:latin typeface="Carlito"/>
                <a:cs typeface="Carlito"/>
              </a:rPr>
              <a:t>gain </a:t>
            </a:r>
            <a:r>
              <a:rPr sz="2000" spc="-5" dirty="0">
                <a:latin typeface="Carlito"/>
                <a:cs typeface="Carlito"/>
              </a:rPr>
              <a:t>(gain </a:t>
            </a:r>
            <a:r>
              <a:rPr sz="2000" spc="15" dirty="0">
                <a:latin typeface="Carlito"/>
                <a:cs typeface="Carlito"/>
              </a:rPr>
              <a:t>with </a:t>
            </a:r>
            <a:r>
              <a:rPr sz="2000" spc="5" dirty="0">
                <a:latin typeface="Carlito"/>
                <a:cs typeface="Carlito"/>
              </a:rPr>
              <a:t>the </a:t>
            </a:r>
            <a:r>
              <a:rPr sz="2000" spc="-10" dirty="0">
                <a:latin typeface="Carlito"/>
                <a:cs typeface="Carlito"/>
              </a:rPr>
              <a:t>feedback) of </a:t>
            </a:r>
            <a:r>
              <a:rPr sz="2000" spc="5" dirty="0">
                <a:latin typeface="Carlito"/>
                <a:cs typeface="Carlito"/>
              </a:rPr>
              <a:t>the  </a:t>
            </a:r>
            <a:r>
              <a:rPr sz="2000" spc="-20" dirty="0">
                <a:latin typeface="Carlito"/>
                <a:cs typeface="Carlito"/>
              </a:rPr>
              <a:t>amplifier. </a:t>
            </a:r>
            <a:r>
              <a:rPr sz="2000" dirty="0">
                <a:latin typeface="Carlito"/>
                <a:cs typeface="Carlito"/>
              </a:rPr>
              <a:t>This </a:t>
            </a:r>
            <a:r>
              <a:rPr sz="2000" spc="5" dirty="0">
                <a:latin typeface="Carlito"/>
                <a:cs typeface="Carlito"/>
              </a:rPr>
              <a:t>is </a:t>
            </a:r>
            <a:r>
              <a:rPr sz="2000" spc="-5" dirty="0">
                <a:latin typeface="Carlito"/>
                <a:cs typeface="Carlito"/>
              </a:rPr>
              <a:t>defined </a:t>
            </a:r>
            <a:r>
              <a:rPr sz="2000" spc="20" dirty="0">
                <a:latin typeface="Carlito"/>
                <a:cs typeface="Carlito"/>
              </a:rPr>
              <a:t>as </a:t>
            </a:r>
            <a:r>
              <a:rPr sz="2000" spc="5" dirty="0">
                <a:latin typeface="Carlito"/>
                <a:cs typeface="Carlito"/>
              </a:rPr>
              <a:t>the </a:t>
            </a:r>
            <a:r>
              <a:rPr sz="2000" spc="-5" dirty="0">
                <a:latin typeface="Carlito"/>
                <a:cs typeface="Carlito"/>
              </a:rPr>
              <a:t>ratio of </a:t>
            </a:r>
            <a:r>
              <a:rPr sz="2000" spc="-10" dirty="0">
                <a:latin typeface="Carlito"/>
                <a:cs typeface="Carlito"/>
              </a:rPr>
              <a:t>output </a:t>
            </a:r>
            <a:r>
              <a:rPr sz="2000" spc="5" dirty="0">
                <a:latin typeface="Carlito"/>
                <a:cs typeface="Carlito"/>
              </a:rPr>
              <a:t>voltage  </a:t>
            </a:r>
            <a:r>
              <a:rPr sz="2000" spc="-20" dirty="0">
                <a:latin typeface="Carlito"/>
                <a:cs typeface="Carlito"/>
              </a:rPr>
              <a:t>V</a:t>
            </a:r>
            <a:r>
              <a:rPr sz="2000" spc="-30" baseline="-19607" dirty="0">
                <a:latin typeface="Carlito"/>
                <a:cs typeface="Carlito"/>
              </a:rPr>
              <a:t>o </a:t>
            </a:r>
            <a:r>
              <a:rPr sz="2000" spc="15" dirty="0">
                <a:latin typeface="Carlito"/>
                <a:cs typeface="Carlito"/>
              </a:rPr>
              <a:t>to </a:t>
            </a:r>
            <a:r>
              <a:rPr sz="2000" spc="5" dirty="0">
                <a:latin typeface="Carlito"/>
                <a:cs typeface="Carlito"/>
              </a:rPr>
              <a:t>the </a:t>
            </a:r>
            <a:r>
              <a:rPr sz="2000" spc="-5" dirty="0">
                <a:latin typeface="Carlito"/>
                <a:cs typeface="Carlito"/>
              </a:rPr>
              <a:t>applied </a:t>
            </a:r>
            <a:r>
              <a:rPr sz="2000" spc="5" dirty="0">
                <a:latin typeface="Carlito"/>
                <a:cs typeface="Carlito"/>
              </a:rPr>
              <a:t>signal voltage </a:t>
            </a:r>
            <a:r>
              <a:rPr sz="2000" spc="-40" dirty="0">
                <a:latin typeface="Carlito"/>
                <a:cs typeface="Carlito"/>
              </a:rPr>
              <a:t>V</a:t>
            </a:r>
            <a:r>
              <a:rPr sz="2000" spc="-60" baseline="-19607" dirty="0">
                <a:latin typeface="Carlito"/>
                <a:cs typeface="Carlito"/>
              </a:rPr>
              <a:t>s</a:t>
            </a:r>
            <a:r>
              <a:rPr sz="2000" spc="-40" dirty="0">
                <a:latin typeface="Carlito"/>
                <a:cs typeface="Carlito"/>
              </a:rPr>
              <a:t>,</a:t>
            </a:r>
            <a:r>
              <a:rPr sz="2000" spc="-165" dirty="0">
                <a:latin typeface="Carlito"/>
                <a:cs typeface="Carlito"/>
              </a:rPr>
              <a:t> </a:t>
            </a:r>
            <a:r>
              <a:rPr sz="2000" spc="5">
                <a:latin typeface="Carlito"/>
                <a:cs typeface="Carlito"/>
              </a:rPr>
              <a:t>i.e</a:t>
            </a:r>
            <a:r>
              <a:rPr sz="2000" spc="5" smtClean="0">
                <a:latin typeface="Carlito"/>
                <a:cs typeface="Carlito"/>
              </a:rPr>
              <a:t>.</a:t>
            </a:r>
            <a:endParaRPr lang="en-US" sz="2000" spc="5" dirty="0" smtClean="0">
              <a:latin typeface="Carlito"/>
              <a:cs typeface="Carlito"/>
            </a:endParaRPr>
          </a:p>
          <a:p>
            <a:pPr marL="431800" indent="-343535" algn="just">
              <a:lnSpc>
                <a:spcPct val="150000"/>
              </a:lnSpc>
              <a:tabLst>
                <a:tab pos="431800" algn="l"/>
                <a:tab pos="432434" algn="l"/>
              </a:tabLst>
            </a:pPr>
            <a:r>
              <a:rPr lang="en-US" sz="2000" spc="-10" dirty="0" smtClean="0">
                <a:latin typeface="Carlito"/>
                <a:cs typeface="Carlito"/>
              </a:rPr>
              <a:t>				</a:t>
            </a:r>
            <a:r>
              <a:rPr sz="2000" spc="-10" smtClean="0">
                <a:latin typeface="Carlito"/>
                <a:cs typeface="Carlito"/>
              </a:rPr>
              <a:t>Af</a:t>
            </a:r>
            <a:r>
              <a:rPr lang="en-US" sz="2000" spc="-10" dirty="0" smtClean="0">
                <a:latin typeface="Carlito"/>
                <a:cs typeface="Carlito"/>
              </a:rPr>
              <a:t> </a:t>
            </a:r>
            <a:r>
              <a:rPr sz="2000" spc="-10" smtClean="0">
                <a:latin typeface="Carlito"/>
                <a:cs typeface="Carlito"/>
              </a:rPr>
              <a:t>=</a:t>
            </a:r>
            <a:r>
              <a:rPr lang="en-US" sz="2000" spc="-10" dirty="0" smtClean="0">
                <a:latin typeface="Carlito"/>
                <a:cs typeface="Carlito"/>
              </a:rPr>
              <a:t> </a:t>
            </a:r>
            <a:r>
              <a:rPr sz="2000" spc="-10" smtClean="0">
                <a:latin typeface="Carlito"/>
                <a:cs typeface="Carlito"/>
              </a:rPr>
              <a:t>Outputvoltage/Inputsignalvoltage=Vo/Vs</a:t>
            </a:r>
            <a:endParaRPr sz="2000">
              <a:latin typeface="Carlito"/>
              <a:cs typeface="Carlito"/>
            </a:endParaRPr>
          </a:p>
          <a:p>
            <a:pPr marL="431800" marR="448945" indent="-343535" algn="just">
              <a:lnSpc>
                <a:spcPct val="150000"/>
              </a:lnSpc>
              <a:spcBef>
                <a:spcPts val="675"/>
              </a:spcBef>
              <a:tabLst>
                <a:tab pos="431800" algn="l"/>
                <a:tab pos="432434" algn="l"/>
              </a:tabLst>
            </a:pPr>
            <a:r>
              <a:rPr sz="2000" spc="-30" dirty="0">
                <a:latin typeface="Carlito"/>
                <a:cs typeface="Carlito"/>
              </a:rPr>
              <a:t>So, </a:t>
            </a:r>
            <a:r>
              <a:rPr sz="2000" spc="-15" dirty="0">
                <a:latin typeface="Carlito"/>
                <a:cs typeface="Carlito"/>
              </a:rPr>
              <a:t>from </a:t>
            </a:r>
            <a:r>
              <a:rPr sz="2000" spc="5" dirty="0">
                <a:latin typeface="Carlito"/>
                <a:cs typeface="Carlito"/>
              </a:rPr>
              <a:t>the </a:t>
            </a:r>
            <a:r>
              <a:rPr sz="2000" dirty="0">
                <a:latin typeface="Carlito"/>
                <a:cs typeface="Carlito"/>
              </a:rPr>
              <a:t>above </a:t>
            </a:r>
            <a:r>
              <a:rPr sz="2000" spc="20" dirty="0">
                <a:latin typeface="Carlito"/>
                <a:cs typeface="Carlito"/>
              </a:rPr>
              <a:t>two </a:t>
            </a:r>
            <a:r>
              <a:rPr sz="2000" spc="-5" dirty="0">
                <a:latin typeface="Carlito"/>
                <a:cs typeface="Carlito"/>
              </a:rPr>
              <a:t>equations, </a:t>
            </a:r>
            <a:r>
              <a:rPr sz="2000" spc="15" dirty="0">
                <a:latin typeface="Carlito"/>
                <a:cs typeface="Carlito"/>
              </a:rPr>
              <a:t>we </a:t>
            </a:r>
            <a:r>
              <a:rPr sz="2000" spc="20" dirty="0">
                <a:latin typeface="Carlito"/>
                <a:cs typeface="Carlito"/>
              </a:rPr>
              <a:t>can</a:t>
            </a:r>
            <a:r>
              <a:rPr sz="2000" spc="-365" dirty="0">
                <a:latin typeface="Carlito"/>
                <a:cs typeface="Carlito"/>
              </a:rPr>
              <a:t> </a:t>
            </a:r>
            <a:r>
              <a:rPr sz="2000" spc="-10" dirty="0">
                <a:latin typeface="Carlito"/>
                <a:cs typeface="Carlito"/>
              </a:rPr>
              <a:t>understand  </a:t>
            </a:r>
            <a:r>
              <a:rPr sz="2000" spc="10" dirty="0">
                <a:latin typeface="Carlito"/>
                <a:cs typeface="Carlito"/>
              </a:rPr>
              <a:t>that,</a:t>
            </a:r>
            <a:endParaRPr sz="2000">
              <a:latin typeface="Carlito"/>
              <a:cs typeface="Carlito"/>
            </a:endParaRPr>
          </a:p>
          <a:p>
            <a:pPr marL="431800" marR="762635" indent="-343535" algn="just">
              <a:lnSpc>
                <a:spcPct val="150000"/>
              </a:lnSpc>
              <a:spcBef>
                <a:spcPts val="670"/>
              </a:spcBef>
              <a:tabLst>
                <a:tab pos="431800" algn="l"/>
                <a:tab pos="432434" algn="l"/>
              </a:tabLst>
            </a:pPr>
            <a:r>
              <a:rPr sz="2000" dirty="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a:latin typeface="Carlito"/>
                <a:cs typeface="Carlito"/>
              </a:rPr>
              <a:t>feedback </a:t>
            </a:r>
            <a:r>
              <a:rPr sz="2000" spc="-20" smtClean="0">
                <a:latin typeface="Carlito"/>
                <a:cs typeface="Carlito"/>
              </a:rPr>
              <a:t>amplifier,</a:t>
            </a:r>
            <a:r>
              <a:rPr lang="en-US" sz="2000" spc="-130" dirty="0" smtClean="0">
                <a:latin typeface="Carlito"/>
                <a:cs typeface="Carlito"/>
              </a:rPr>
              <a:t> w</a:t>
            </a:r>
            <a:r>
              <a:rPr sz="2000" spc="10" smtClean="0">
                <a:latin typeface="Carlito"/>
                <a:cs typeface="Carlito"/>
              </a:rPr>
              <a:t>ith  </a:t>
            </a:r>
            <a:r>
              <a:rPr sz="2000" spc="-10" dirty="0">
                <a:latin typeface="Carlito"/>
                <a:cs typeface="Carlito"/>
              </a:rPr>
              <a:t>negative feedback </a:t>
            </a:r>
            <a:r>
              <a:rPr sz="2000" spc="5" dirty="0">
                <a:latin typeface="Carlito"/>
                <a:cs typeface="Carlito"/>
              </a:rPr>
              <a:t>is </a:t>
            </a:r>
            <a:r>
              <a:rPr sz="2000" spc="-5" dirty="0">
                <a:latin typeface="Carlito"/>
                <a:cs typeface="Carlito"/>
              </a:rPr>
              <a:t>given</a:t>
            </a:r>
            <a:r>
              <a:rPr sz="2000" spc="-150" dirty="0">
                <a:latin typeface="Carlito"/>
                <a:cs typeface="Carlito"/>
              </a:rPr>
              <a:t> </a:t>
            </a:r>
            <a:r>
              <a:rPr sz="2000" dirty="0">
                <a:latin typeface="Carlito"/>
                <a:cs typeface="Carlito"/>
              </a:rPr>
              <a:t>by</a:t>
            </a:r>
            <a:endParaRPr sz="2000">
              <a:latin typeface="Carlito"/>
              <a:cs typeface="Carlito"/>
            </a:endParaRPr>
          </a:p>
          <a:p>
            <a:pPr marL="431800" indent="-343535" algn="just">
              <a:lnSpc>
                <a:spcPct val="150000"/>
              </a:lnSpc>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=A/1+Aβ</a:t>
            </a:r>
            <a:endParaRPr lang="en-US" sz="2000" spc="-90" dirty="0" smtClean="0">
              <a:latin typeface="Arial"/>
              <a:cs typeface="Arial"/>
            </a:endParaRPr>
          </a:p>
          <a:p>
            <a:pPr marL="431800" indent="-343535" algn="just">
              <a:lnSpc>
                <a:spcPct val="150000"/>
              </a:lnSpc>
              <a:tabLst>
                <a:tab pos="431800" algn="l"/>
                <a:tab pos="432434" algn="l"/>
              </a:tabLst>
            </a:pPr>
            <a:r>
              <a:rPr sz="2000" smtClean="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dirty="0">
                <a:latin typeface="Carlito"/>
                <a:cs typeface="Carlito"/>
              </a:rPr>
              <a:t>feedback </a:t>
            </a:r>
            <a:r>
              <a:rPr sz="2000" spc="-20" dirty="0">
                <a:latin typeface="Carlito"/>
                <a:cs typeface="Carlito"/>
              </a:rPr>
              <a:t>amplifier</a:t>
            </a:r>
            <a:r>
              <a:rPr sz="2000" spc="-20">
                <a:latin typeface="Carlito"/>
                <a:cs typeface="Carlito"/>
              </a:rPr>
              <a:t>,</a:t>
            </a:r>
            <a:r>
              <a:rPr sz="2000" spc="-130">
                <a:latin typeface="Carlito"/>
                <a:cs typeface="Carlito"/>
              </a:rPr>
              <a:t> </a:t>
            </a:r>
            <a:r>
              <a:rPr sz="2000" spc="10" smtClean="0">
                <a:latin typeface="Carlito"/>
                <a:cs typeface="Carlito"/>
              </a:rPr>
              <a:t>with</a:t>
            </a:r>
            <a:r>
              <a:rPr lang="en-US" sz="2000" spc="10" dirty="0" smtClean="0">
                <a:latin typeface="Carlito"/>
                <a:cs typeface="Carlito"/>
              </a:rPr>
              <a:t>  </a:t>
            </a:r>
            <a:r>
              <a:rPr sz="2000" spc="5" smtClean="0">
                <a:latin typeface="Carlito"/>
                <a:cs typeface="Carlito"/>
              </a:rPr>
              <a:t>positive </a:t>
            </a:r>
            <a:r>
              <a:rPr sz="2000" spc="-10" dirty="0">
                <a:latin typeface="Carlito"/>
                <a:cs typeface="Carlito"/>
              </a:rPr>
              <a:t>feedback </a:t>
            </a:r>
            <a:r>
              <a:rPr sz="2000" spc="5" dirty="0">
                <a:latin typeface="Carlito"/>
                <a:cs typeface="Carlito"/>
              </a:rPr>
              <a:t>is </a:t>
            </a:r>
            <a:r>
              <a:rPr sz="2000" dirty="0">
                <a:latin typeface="Carlito"/>
                <a:cs typeface="Carlito"/>
              </a:rPr>
              <a:t>given</a:t>
            </a:r>
            <a:r>
              <a:rPr sz="2000" spc="-235" dirty="0">
                <a:latin typeface="Carlito"/>
                <a:cs typeface="Carlito"/>
              </a:rPr>
              <a:t> </a:t>
            </a:r>
            <a:r>
              <a:rPr sz="2000" spc="-5" dirty="0">
                <a:latin typeface="Carlito"/>
                <a:cs typeface="Carlito"/>
              </a:rPr>
              <a:t>by</a:t>
            </a:r>
            <a:endParaRPr sz="2000">
              <a:latin typeface="Carlito"/>
              <a:cs typeface="Carlito"/>
            </a:endParaRPr>
          </a:p>
          <a:p>
            <a:pPr marL="431800" indent="-343535" algn="just">
              <a:lnSpc>
                <a:spcPct val="150000"/>
              </a:lnSpc>
              <a:spcBef>
                <a:spcPts val="35"/>
              </a:spcBef>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t>
            </a:r>
            <a:r>
              <a:rPr sz="2000" spc="-90" dirty="0">
                <a:latin typeface="Arial"/>
                <a:cs typeface="Arial"/>
              </a:rPr>
              <a:t>−Aβ</a:t>
            </a:r>
            <a:endParaRPr sz="2000">
              <a:latin typeface="Arial"/>
              <a:cs typeface="Arial"/>
            </a:endParaRPr>
          </a:p>
          <a:p>
            <a:pPr marL="431800" marR="93980" indent="-343535" algn="just">
              <a:lnSpc>
                <a:spcPct val="150000"/>
              </a:lnSpc>
              <a:spcBef>
                <a:spcPts val="680"/>
              </a:spcBef>
              <a:tabLst>
                <a:tab pos="431800" algn="l"/>
                <a:tab pos="432434" algn="l"/>
              </a:tabLst>
            </a:pPr>
            <a:r>
              <a:rPr sz="2000" dirty="0">
                <a:latin typeface="Carlito"/>
                <a:cs typeface="Carlito"/>
              </a:rPr>
              <a:t>These</a:t>
            </a:r>
            <a:r>
              <a:rPr sz="2000" spc="-30" dirty="0">
                <a:latin typeface="Carlito"/>
                <a:cs typeface="Carlito"/>
              </a:rPr>
              <a:t> </a:t>
            </a:r>
            <a:r>
              <a:rPr sz="2000" spc="10" dirty="0">
                <a:latin typeface="Carlito"/>
                <a:cs typeface="Carlito"/>
              </a:rPr>
              <a:t>are</a:t>
            </a:r>
            <a:r>
              <a:rPr sz="2000" spc="-100" dirty="0">
                <a:latin typeface="Carlito"/>
                <a:cs typeface="Carlito"/>
              </a:rPr>
              <a:t> </a:t>
            </a:r>
            <a:r>
              <a:rPr sz="2000" spc="5" dirty="0">
                <a:latin typeface="Carlito"/>
                <a:cs typeface="Carlito"/>
              </a:rPr>
              <a:t>the</a:t>
            </a:r>
            <a:r>
              <a:rPr sz="2000" spc="-30" dirty="0">
                <a:latin typeface="Carlito"/>
                <a:cs typeface="Carlito"/>
              </a:rPr>
              <a:t> </a:t>
            </a:r>
            <a:r>
              <a:rPr sz="2000" spc="10" dirty="0">
                <a:latin typeface="Carlito"/>
                <a:cs typeface="Carlito"/>
              </a:rPr>
              <a:t>standard</a:t>
            </a:r>
            <a:r>
              <a:rPr sz="2000" spc="-170" dirty="0">
                <a:latin typeface="Carlito"/>
                <a:cs typeface="Carlito"/>
              </a:rPr>
              <a:t> </a:t>
            </a:r>
            <a:r>
              <a:rPr sz="2000" spc="-5" dirty="0">
                <a:latin typeface="Carlito"/>
                <a:cs typeface="Carlito"/>
              </a:rPr>
              <a:t>equations</a:t>
            </a:r>
            <a:r>
              <a:rPr sz="2000" spc="-40" dirty="0">
                <a:latin typeface="Carlito"/>
                <a:cs typeface="Carlito"/>
              </a:rPr>
              <a:t> </a:t>
            </a:r>
            <a:r>
              <a:rPr sz="2000" spc="15" dirty="0">
                <a:latin typeface="Carlito"/>
                <a:cs typeface="Carlito"/>
              </a:rPr>
              <a:t>to</a:t>
            </a:r>
            <a:r>
              <a:rPr sz="2000" spc="-100" dirty="0">
                <a:latin typeface="Carlito"/>
                <a:cs typeface="Carlito"/>
              </a:rPr>
              <a:t> </a:t>
            </a:r>
            <a:r>
              <a:rPr sz="2000" spc="10" dirty="0">
                <a:latin typeface="Carlito"/>
                <a:cs typeface="Carlito"/>
              </a:rPr>
              <a:t>calculate</a:t>
            </a:r>
            <a:r>
              <a:rPr sz="2000" spc="-175" dirty="0">
                <a:latin typeface="Carlito"/>
                <a:cs typeface="Carlito"/>
              </a:rPr>
              <a:t> </a:t>
            </a:r>
            <a:r>
              <a:rPr sz="2000" spc="5">
                <a:latin typeface="Carlito"/>
                <a:cs typeface="Carlito"/>
              </a:rPr>
              <a:t>the</a:t>
            </a:r>
            <a:r>
              <a:rPr sz="2000" spc="-30">
                <a:latin typeface="Carlito"/>
                <a:cs typeface="Carlito"/>
              </a:rPr>
              <a:t> </a:t>
            </a:r>
            <a:r>
              <a:rPr sz="2000" spc="-15" smtClean="0">
                <a:latin typeface="Carlito"/>
                <a:cs typeface="Carlito"/>
              </a:rPr>
              <a:t>gain</a:t>
            </a:r>
            <a:r>
              <a:rPr lang="en-US" sz="2000" spc="-25" dirty="0" smtClean="0">
                <a:latin typeface="Carlito"/>
                <a:cs typeface="Carlito"/>
              </a:rPr>
              <a:t> </a:t>
            </a:r>
            <a:r>
              <a:rPr sz="2000" spc="-5" smtClean="0">
                <a:latin typeface="Carlito"/>
                <a:cs typeface="Carlito"/>
              </a:rPr>
              <a:t>of  </a:t>
            </a:r>
            <a:r>
              <a:rPr sz="2000" spc="-10" dirty="0">
                <a:latin typeface="Carlito"/>
                <a:cs typeface="Carlito"/>
              </a:rPr>
              <a:t>feedback</a:t>
            </a:r>
            <a:r>
              <a:rPr sz="2000" spc="-65" dirty="0">
                <a:latin typeface="Carlito"/>
                <a:cs typeface="Carlito"/>
              </a:rPr>
              <a:t> </a:t>
            </a:r>
            <a:r>
              <a:rPr sz="2000" spc="-5" dirty="0">
                <a:latin typeface="Carlito"/>
                <a:cs typeface="Carlito"/>
              </a:rPr>
              <a:t>amplifiers.</a:t>
            </a:r>
            <a:endParaRPr sz="2000">
              <a:latin typeface="Carlito"/>
              <a:cs typeface="Carli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610599" cy="647613"/>
          </a:xfrm>
          <a:prstGeom prst="rect">
            <a:avLst/>
          </a:prstGeom>
        </p:spPr>
        <p:txBody>
          <a:bodyPr vert="horz" wrap="square" lIns="0" tIns="16510" rIns="0" bIns="0" rtlCol="0">
            <a:spAutoFit/>
          </a:bodyPr>
          <a:lstStyle/>
          <a:p>
            <a:pPr marL="12700">
              <a:lnSpc>
                <a:spcPct val="100000"/>
              </a:lnSpc>
              <a:spcBef>
                <a:spcPts val="130"/>
              </a:spcBef>
            </a:pPr>
            <a:r>
              <a:rPr spc="-10" dirty="0"/>
              <a:t>Amplifiers </a:t>
            </a:r>
            <a:r>
              <a:rPr spc="-20" dirty="0"/>
              <a:t>Negative</a:t>
            </a:r>
            <a:r>
              <a:rPr spc="345" dirty="0"/>
              <a:t> </a:t>
            </a:r>
            <a:r>
              <a:rPr spc="-15" dirty="0"/>
              <a:t>Feedback</a:t>
            </a:r>
          </a:p>
        </p:txBody>
      </p:sp>
      <p:sp>
        <p:nvSpPr>
          <p:cNvPr id="3" name="object 3"/>
          <p:cNvSpPr txBox="1"/>
          <p:nvPr/>
        </p:nvSpPr>
        <p:spPr>
          <a:xfrm>
            <a:off x="228600" y="838200"/>
            <a:ext cx="8686800" cy="5809924"/>
          </a:xfrm>
          <a:prstGeom prst="rect">
            <a:avLst/>
          </a:prstGeom>
        </p:spPr>
        <p:txBody>
          <a:bodyPr vert="horz" wrap="square" lIns="0" tIns="13335" rIns="0" bIns="0" rtlCol="0">
            <a:spAutoFit/>
          </a:bodyPr>
          <a:lstStyle/>
          <a:p>
            <a:pPr marL="146050">
              <a:lnSpc>
                <a:spcPts val="2755"/>
              </a:lnSpc>
              <a:spcBef>
                <a:spcPts val="105"/>
              </a:spcBef>
            </a:pPr>
            <a:r>
              <a:rPr sz="2400" spc="5" dirty="0">
                <a:latin typeface="Carlito"/>
                <a:cs typeface="Carlito"/>
              </a:rPr>
              <a:t>There </a:t>
            </a:r>
            <a:r>
              <a:rPr sz="2400" spc="-15" dirty="0">
                <a:latin typeface="Carlito"/>
                <a:cs typeface="Carlito"/>
              </a:rPr>
              <a:t>are </a:t>
            </a:r>
            <a:r>
              <a:rPr sz="2400" spc="5" dirty="0">
                <a:latin typeface="Carlito"/>
                <a:cs typeface="Carlito"/>
              </a:rPr>
              <a:t>two </a:t>
            </a:r>
            <a:r>
              <a:rPr sz="2400" spc="-5" dirty="0">
                <a:latin typeface="Carlito"/>
                <a:cs typeface="Carlito"/>
              </a:rPr>
              <a:t>main types </a:t>
            </a:r>
            <a:r>
              <a:rPr sz="2400" dirty="0">
                <a:latin typeface="Carlito"/>
                <a:cs typeface="Carlito"/>
              </a:rPr>
              <a:t>of </a:t>
            </a:r>
            <a:r>
              <a:rPr sz="2400" spc="-20" dirty="0">
                <a:latin typeface="Carlito"/>
                <a:cs typeface="Carlito"/>
              </a:rPr>
              <a:t>negative </a:t>
            </a:r>
            <a:r>
              <a:rPr sz="2400" spc="-5" dirty="0">
                <a:latin typeface="Carlito"/>
                <a:cs typeface="Carlito"/>
              </a:rPr>
              <a:t>feedback </a:t>
            </a:r>
            <a:r>
              <a:rPr sz="2400" spc="5" dirty="0">
                <a:latin typeface="Carlito"/>
                <a:cs typeface="Carlito"/>
              </a:rPr>
              <a:t>circuits</a:t>
            </a:r>
            <a:r>
              <a:rPr sz="2400" spc="5">
                <a:latin typeface="Carlito"/>
                <a:cs typeface="Carlito"/>
              </a:rPr>
              <a:t>.</a:t>
            </a:r>
            <a:r>
              <a:rPr sz="2400" spc="-225">
                <a:latin typeface="Carlito"/>
                <a:cs typeface="Carlito"/>
              </a:rPr>
              <a:t> </a:t>
            </a:r>
            <a:r>
              <a:rPr sz="2400" spc="10" smtClean="0">
                <a:latin typeface="Carlito"/>
                <a:cs typeface="Carlito"/>
              </a:rPr>
              <a:t>They</a:t>
            </a:r>
            <a:r>
              <a:rPr lang="en-US" sz="2400" spc="10" dirty="0" smtClean="0">
                <a:latin typeface="Carlito"/>
                <a:cs typeface="Carlito"/>
              </a:rPr>
              <a:t> </a:t>
            </a:r>
            <a:r>
              <a:rPr sz="2400" spc="-110" smtClean="0">
                <a:latin typeface="Arial"/>
                <a:cs typeface="Arial"/>
              </a:rPr>
              <a:t>are</a:t>
            </a:r>
            <a:r>
              <a:rPr sz="2400" spc="-145" smtClean="0">
                <a:latin typeface="Arial"/>
                <a:cs typeface="Arial"/>
              </a:rPr>
              <a:t> </a:t>
            </a:r>
            <a:r>
              <a:rPr sz="2400" spc="-204" dirty="0">
                <a:latin typeface="Arial"/>
                <a:cs typeface="Arial"/>
              </a:rPr>
              <a:t>−</a:t>
            </a:r>
            <a:endParaRPr sz="2400">
              <a:latin typeface="Arial"/>
              <a:cs typeface="Arial"/>
            </a:endParaRPr>
          </a:p>
          <a:p>
            <a:pPr marL="1441450" lvl="2" indent="-514984">
              <a:spcBef>
                <a:spcPts val="270"/>
              </a:spcBef>
              <a:buAutoNum type="romanUcPeriod"/>
              <a:tabLst>
                <a:tab pos="527050" algn="l"/>
                <a:tab pos="527685" algn="l"/>
              </a:tabLst>
            </a:pPr>
            <a:r>
              <a:rPr sz="2400" spc="-15" dirty="0">
                <a:latin typeface="Carlito"/>
                <a:cs typeface="Carlito"/>
              </a:rPr>
              <a:t>Negative </a:t>
            </a:r>
            <a:r>
              <a:rPr sz="2400" spc="-20" dirty="0">
                <a:latin typeface="Carlito"/>
                <a:cs typeface="Carlito"/>
              </a:rPr>
              <a:t>Voltage</a:t>
            </a:r>
            <a:r>
              <a:rPr sz="2400" spc="-45" dirty="0">
                <a:latin typeface="Carlito"/>
                <a:cs typeface="Carlito"/>
              </a:rPr>
              <a:t> </a:t>
            </a:r>
            <a:r>
              <a:rPr sz="2400" spc="5" dirty="0">
                <a:latin typeface="Carlito"/>
                <a:cs typeface="Carlito"/>
              </a:rPr>
              <a:t>Feedback</a:t>
            </a:r>
            <a:endParaRPr sz="2400">
              <a:latin typeface="Carlito"/>
              <a:cs typeface="Carlito"/>
            </a:endParaRPr>
          </a:p>
          <a:p>
            <a:pPr marL="1441450" lvl="2" indent="-514984">
              <a:spcBef>
                <a:spcPts val="275"/>
              </a:spcBef>
              <a:buAutoNum type="romanUcPeriod"/>
              <a:tabLst>
                <a:tab pos="527050" algn="l"/>
                <a:tab pos="527685" algn="l"/>
              </a:tabLst>
            </a:pPr>
            <a:r>
              <a:rPr sz="2400" spc="-15" dirty="0">
                <a:latin typeface="Carlito"/>
                <a:cs typeface="Carlito"/>
              </a:rPr>
              <a:t>Negative </a:t>
            </a:r>
            <a:r>
              <a:rPr sz="2400" spc="-5" dirty="0">
                <a:latin typeface="Carlito"/>
                <a:cs typeface="Carlito"/>
              </a:rPr>
              <a:t>Current</a:t>
            </a:r>
            <a:r>
              <a:rPr sz="2400" spc="-25" dirty="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5"/>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5"/>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5"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a:t>
            </a:r>
            <a:r>
              <a:rPr sz="2400" spc="-405" dirty="0">
                <a:latin typeface="Carlito"/>
                <a:cs typeface="Carlito"/>
              </a:rPr>
              <a:t> </a:t>
            </a:r>
            <a:r>
              <a:rPr sz="2400" dirty="0">
                <a:latin typeface="Carlito"/>
                <a:cs typeface="Carlito"/>
              </a:rPr>
              <a:t>of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10" dirty="0">
                <a:latin typeface="Carlito"/>
                <a:cs typeface="Carlito"/>
              </a:rPr>
              <a:t>voltage.</a:t>
            </a:r>
            <a:endParaRPr sz="2400">
              <a:latin typeface="Carlito"/>
              <a:cs typeface="Carlito"/>
            </a:endParaRPr>
          </a:p>
          <a:p>
            <a:pPr marL="1270000" lvl="2" indent="-343535">
              <a:spcBef>
                <a:spcPts val="250"/>
              </a:spcBef>
              <a:buFont typeface="Arial"/>
              <a:buChar char="•"/>
              <a:tabLst>
                <a:tab pos="355600" algn="l"/>
                <a:tab pos="356235" algn="l"/>
              </a:tabLst>
            </a:pPr>
            <a:r>
              <a:rPr sz="2400" spc="-10">
                <a:latin typeface="Carlito"/>
                <a:cs typeface="Carlito"/>
              </a:rPr>
              <a:t>Voltage-series</a:t>
            </a:r>
            <a:r>
              <a:rPr sz="2400" spc="-95">
                <a:latin typeface="Carlito"/>
                <a:cs typeface="Carlito"/>
              </a:rPr>
              <a:t> </a:t>
            </a:r>
            <a:r>
              <a:rPr sz="2400" spc="-5" smtClean="0">
                <a:latin typeface="Carlito"/>
                <a:cs typeface="Carlito"/>
              </a:rPr>
              <a:t>feedback</a:t>
            </a:r>
            <a:endParaRPr sz="2400">
              <a:latin typeface="Carlito"/>
              <a:cs typeface="Carlito"/>
            </a:endParaRPr>
          </a:p>
          <a:p>
            <a:pPr marL="1270000" lvl="2" indent="-343535">
              <a:spcBef>
                <a:spcPts val="350"/>
              </a:spcBef>
              <a:buFont typeface="Arial"/>
              <a:buChar char="•"/>
              <a:tabLst>
                <a:tab pos="355600" algn="l"/>
                <a:tab pos="356235" algn="l"/>
              </a:tabLst>
            </a:pPr>
            <a:r>
              <a:rPr sz="2400" spc="-5" smtClean="0">
                <a:latin typeface="Carlito"/>
                <a:cs typeface="Carlito"/>
              </a:rPr>
              <a:t>Voltage-shunt</a:t>
            </a:r>
            <a:r>
              <a:rPr lang="en-US" sz="2400" spc="-5" dirty="0" smtClean="0">
                <a:latin typeface="Carlito"/>
                <a:cs typeface="Carlito"/>
              </a:rPr>
              <a:t> </a:t>
            </a:r>
            <a:r>
              <a:rPr sz="2400" spc="-200" smtClean="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0"/>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0"/>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0"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 of</a:t>
            </a:r>
            <a:r>
              <a:rPr sz="2400" spc="-385" dirty="0">
                <a:latin typeface="Carlito"/>
                <a:cs typeface="Carlito"/>
              </a:rPr>
              <a:t>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5" dirty="0">
                <a:latin typeface="Carlito"/>
                <a:cs typeface="Carlito"/>
              </a:rPr>
              <a:t>current.</a:t>
            </a:r>
            <a:endParaRPr sz="2400">
              <a:latin typeface="Carlito"/>
              <a:cs typeface="Carlito"/>
            </a:endParaRPr>
          </a:p>
          <a:p>
            <a:pPr marL="1270000" lvl="2" indent="-343535">
              <a:spcBef>
                <a:spcPts val="229"/>
              </a:spcBef>
              <a:buFont typeface="Arial"/>
              <a:buChar char="•"/>
              <a:tabLst>
                <a:tab pos="355600" algn="l"/>
                <a:tab pos="356235" algn="l"/>
              </a:tabLst>
            </a:pPr>
            <a:r>
              <a:rPr sz="2400" dirty="0">
                <a:latin typeface="Carlito"/>
                <a:cs typeface="Carlito"/>
              </a:rPr>
              <a:t>Current-series</a:t>
            </a:r>
            <a:r>
              <a:rPr sz="2400" spc="-175" dirty="0">
                <a:latin typeface="Carlito"/>
                <a:cs typeface="Carlito"/>
              </a:rPr>
              <a:t> </a:t>
            </a:r>
            <a:r>
              <a:rPr sz="2400" spc="-5" dirty="0">
                <a:latin typeface="Carlito"/>
                <a:cs typeface="Carlito"/>
              </a:rPr>
              <a:t>feedback</a:t>
            </a:r>
            <a:endParaRPr sz="2400">
              <a:latin typeface="Carlito"/>
              <a:cs typeface="Carlito"/>
            </a:endParaRPr>
          </a:p>
          <a:p>
            <a:pPr marL="1270000" lvl="2" indent="-343535">
              <a:spcBef>
                <a:spcPts val="275"/>
              </a:spcBef>
              <a:buFont typeface="Arial"/>
              <a:buChar char="•"/>
              <a:tabLst>
                <a:tab pos="355600" algn="l"/>
                <a:tab pos="356235" algn="l"/>
              </a:tabLst>
            </a:pPr>
            <a:r>
              <a:rPr sz="2400" spc="5" smtClean="0">
                <a:latin typeface="Carlito"/>
                <a:cs typeface="Carlito"/>
              </a:rPr>
              <a:t>Current-shunt</a:t>
            </a:r>
            <a:r>
              <a:rPr lang="en-US" sz="2400" spc="5" dirty="0" smtClean="0">
                <a:latin typeface="Carlito"/>
                <a:cs typeface="Carlito"/>
              </a:rPr>
              <a:t> </a:t>
            </a:r>
            <a:r>
              <a:rPr sz="2400" spc="-270" smtClean="0">
                <a:latin typeface="Carlito"/>
                <a:cs typeface="Carlito"/>
              </a:rPr>
              <a:t> </a:t>
            </a:r>
            <a:r>
              <a:rPr sz="2400" spc="-5" dirty="0">
                <a:latin typeface="Carlito"/>
                <a:cs typeface="Carlito"/>
              </a:rPr>
              <a:t>feedback</a:t>
            </a:r>
            <a:endParaRPr sz="24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1" y="461010"/>
            <a:ext cx="6705600" cy="70104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Types </a:t>
            </a:r>
            <a:r>
              <a:rPr sz="4400" b="1" spc="20" dirty="0">
                <a:latin typeface="Carlito"/>
                <a:cs typeface="Carlito"/>
              </a:rPr>
              <a:t>of</a:t>
            </a:r>
            <a:r>
              <a:rPr sz="4400" b="1" spc="-160" dirty="0">
                <a:latin typeface="Carlito"/>
                <a:cs typeface="Carlito"/>
              </a:rPr>
              <a:t> </a:t>
            </a:r>
            <a:r>
              <a:rPr sz="4400" b="1" spc="5" dirty="0">
                <a:latin typeface="Carlito"/>
                <a:cs typeface="Carlito"/>
              </a:rPr>
              <a:t>Coupling</a:t>
            </a:r>
            <a:endParaRPr sz="4400">
              <a:latin typeface="Carlito"/>
              <a:cs typeface="Carlito"/>
            </a:endParaRPr>
          </a:p>
        </p:txBody>
      </p:sp>
      <p:sp>
        <p:nvSpPr>
          <p:cNvPr id="3" name="object 3"/>
          <p:cNvSpPr txBox="1"/>
          <p:nvPr/>
        </p:nvSpPr>
        <p:spPr>
          <a:xfrm>
            <a:off x="609600" y="2286000"/>
            <a:ext cx="8074025" cy="2345514"/>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spc="20" dirty="0">
                <a:latin typeface="Carlito"/>
                <a:cs typeface="Carlito"/>
              </a:rPr>
              <a:t>The </a:t>
            </a:r>
            <a:r>
              <a:rPr sz="3200" spc="-15" dirty="0">
                <a:latin typeface="Carlito"/>
                <a:cs typeface="Carlito"/>
              </a:rPr>
              <a:t>three </a:t>
            </a:r>
            <a:r>
              <a:rPr sz="3200" spc="20" dirty="0">
                <a:latin typeface="Carlito"/>
                <a:cs typeface="Carlito"/>
              </a:rPr>
              <a:t>couplings </a:t>
            </a:r>
            <a:r>
              <a:rPr sz="3200" dirty="0">
                <a:latin typeface="Carlito"/>
                <a:cs typeface="Carlito"/>
              </a:rPr>
              <a:t>generally </a:t>
            </a:r>
            <a:r>
              <a:rPr sz="3200" spc="10" dirty="0">
                <a:latin typeface="Carlito"/>
                <a:cs typeface="Carlito"/>
              </a:rPr>
              <a:t>used</a:t>
            </a:r>
            <a:r>
              <a:rPr sz="3200" spc="-530" dirty="0">
                <a:latin typeface="Carlito"/>
                <a:cs typeface="Carlito"/>
              </a:rPr>
              <a:t> </a:t>
            </a:r>
            <a:r>
              <a:rPr sz="3200" spc="-15" dirty="0">
                <a:latin typeface="Carlito"/>
                <a:cs typeface="Carlito"/>
              </a:rPr>
              <a:t>are.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RC</a:t>
            </a:r>
            <a:r>
              <a:rPr sz="3200" spc="-50" dirty="0">
                <a:latin typeface="Carlito"/>
                <a:cs typeface="Carlito"/>
              </a:rPr>
              <a:t> </a:t>
            </a:r>
            <a:r>
              <a:rPr sz="3200" spc="20" dirty="0">
                <a:latin typeface="Carlito"/>
                <a:cs typeface="Carlito"/>
              </a:rPr>
              <a:t>coupling</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spc="-25" smtClean="0">
                <a:latin typeface="Carlito"/>
                <a:cs typeface="Carlito"/>
              </a:rPr>
              <a:t>Transformer</a:t>
            </a:r>
            <a:r>
              <a:rPr sz="3200" spc="-130" smtClean="0">
                <a:latin typeface="Carlito"/>
                <a:cs typeface="Carlito"/>
              </a:rPr>
              <a:t> </a:t>
            </a:r>
            <a:r>
              <a:rPr sz="3200" spc="15" smtClean="0">
                <a:latin typeface="Carlito"/>
                <a:cs typeface="Carlito"/>
              </a:rPr>
              <a:t>coupling</a:t>
            </a:r>
            <a:endParaRPr lang="en-US" sz="3200" spc="15" dirty="0" smtClean="0">
              <a:latin typeface="Carlito"/>
              <a:cs typeface="Carlito"/>
            </a:endParaRPr>
          </a:p>
          <a:p>
            <a:pPr marL="355600" indent="-343535">
              <a:lnSpc>
                <a:spcPct val="100000"/>
              </a:lnSpc>
              <a:spcBef>
                <a:spcPts val="740"/>
              </a:spcBef>
              <a:buFont typeface="Arial"/>
              <a:buChar char="•"/>
              <a:tabLst>
                <a:tab pos="355600" algn="l"/>
                <a:tab pos="356235" algn="l"/>
              </a:tabLst>
            </a:pPr>
            <a:r>
              <a:rPr lang="en-US" sz="3200" spc="15" dirty="0" smtClean="0">
                <a:latin typeface="Carlito"/>
                <a:cs typeface="Carlito"/>
              </a:rPr>
              <a:t>Direct Coupling</a:t>
            </a:r>
            <a:endParaRPr sz="3200">
              <a:latin typeface="Carlito"/>
              <a:cs typeface="Carlito"/>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7200"/>
            <a:ext cx="8534400" cy="517525"/>
          </a:xfrm>
          <a:prstGeom prst="rect">
            <a:avLst/>
          </a:prstGeom>
        </p:spPr>
        <p:txBody>
          <a:bodyPr vert="horz" wrap="square" lIns="0" tIns="15875" rIns="0" bIns="0" rtlCol="0">
            <a:spAutoFit/>
          </a:bodyPr>
          <a:lstStyle/>
          <a:p>
            <a:pPr marL="12700" algn="l">
              <a:lnSpc>
                <a:spcPct val="100000"/>
              </a:lnSpc>
              <a:spcBef>
                <a:spcPts val="125"/>
              </a:spcBef>
            </a:pPr>
            <a:r>
              <a:rPr sz="3200" spc="-15" dirty="0"/>
              <a:t>Voltage-Series</a:t>
            </a:r>
            <a:r>
              <a:rPr sz="3200" spc="-90" dirty="0"/>
              <a:t> </a:t>
            </a:r>
            <a:r>
              <a:rPr sz="3200" dirty="0"/>
              <a:t>Feedback</a:t>
            </a:r>
            <a:endParaRPr sz="3200"/>
          </a:p>
        </p:txBody>
      </p:sp>
      <p:sp>
        <p:nvSpPr>
          <p:cNvPr id="3" name="object 3"/>
          <p:cNvSpPr txBox="1"/>
          <p:nvPr/>
        </p:nvSpPr>
        <p:spPr>
          <a:xfrm>
            <a:off x="533400" y="3505200"/>
            <a:ext cx="81534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Voltage-Shunt 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48200" cy="213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09800" y="4495800"/>
            <a:ext cx="4762500" cy="21431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37438"/>
            <a:ext cx="8229599" cy="518159"/>
          </a:xfrm>
          <a:prstGeom prst="rect">
            <a:avLst/>
          </a:prstGeom>
        </p:spPr>
        <p:txBody>
          <a:bodyPr vert="horz" wrap="square" lIns="0" tIns="16510" rIns="0" bIns="0" rtlCol="0">
            <a:spAutoFit/>
          </a:bodyPr>
          <a:lstStyle/>
          <a:p>
            <a:pPr marL="12700" algn="l">
              <a:lnSpc>
                <a:spcPct val="100000"/>
              </a:lnSpc>
              <a:spcBef>
                <a:spcPts val="130"/>
              </a:spcBef>
            </a:pPr>
            <a:r>
              <a:rPr sz="3200" dirty="0"/>
              <a:t>Current-Series</a:t>
            </a:r>
            <a:r>
              <a:rPr sz="3200" spc="-190" dirty="0"/>
              <a:t> </a:t>
            </a:r>
            <a:r>
              <a:rPr sz="3200" spc="5" dirty="0"/>
              <a:t>Feedback</a:t>
            </a:r>
            <a:endParaRPr sz="3200"/>
          </a:p>
        </p:txBody>
      </p:sp>
      <p:sp>
        <p:nvSpPr>
          <p:cNvPr id="3" name="object 3"/>
          <p:cNvSpPr txBox="1"/>
          <p:nvPr/>
        </p:nvSpPr>
        <p:spPr>
          <a:xfrm>
            <a:off x="457200" y="3505200"/>
            <a:ext cx="80772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Current-Shunt</a:t>
            </a:r>
            <a:r>
              <a:rPr sz="3200" spc="-295" dirty="0">
                <a:latin typeface="Carlito"/>
                <a:cs typeface="Carlito"/>
              </a:rPr>
              <a:t> </a:t>
            </a: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67250" cy="2057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38400" y="4419600"/>
            <a:ext cx="4705350" cy="21145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61010"/>
            <a:ext cx="8915400" cy="632224"/>
          </a:xfrm>
          <a:prstGeom prst="rect">
            <a:avLst/>
          </a:prstGeom>
        </p:spPr>
        <p:txBody>
          <a:bodyPr vert="horz" wrap="square" lIns="0" tIns="16510" rIns="0" bIns="0" rtlCol="0">
            <a:spAutoFit/>
          </a:bodyPr>
          <a:lstStyle/>
          <a:p>
            <a:pPr marL="12700" algn="l">
              <a:lnSpc>
                <a:spcPct val="100000"/>
              </a:lnSpc>
              <a:spcBef>
                <a:spcPts val="130"/>
              </a:spcBef>
            </a:pPr>
            <a:r>
              <a:rPr sz="4000" spc="-15" dirty="0"/>
              <a:t>Advantages </a:t>
            </a:r>
            <a:r>
              <a:rPr sz="4000" spc="10" dirty="0"/>
              <a:t>of </a:t>
            </a:r>
            <a:r>
              <a:rPr sz="4000" spc="-15" dirty="0"/>
              <a:t>negative</a:t>
            </a:r>
            <a:r>
              <a:rPr sz="4000" spc="-125" dirty="0"/>
              <a:t> </a:t>
            </a:r>
            <a:r>
              <a:rPr sz="4000" spc="-10" dirty="0"/>
              <a:t>feedback</a:t>
            </a:r>
            <a:endParaRPr sz="4000"/>
          </a:p>
        </p:txBody>
      </p:sp>
      <p:sp>
        <p:nvSpPr>
          <p:cNvPr id="3" name="object 3"/>
          <p:cNvSpPr txBox="1"/>
          <p:nvPr/>
        </p:nvSpPr>
        <p:spPr>
          <a:xfrm>
            <a:off x="536574" y="1517649"/>
            <a:ext cx="8226425" cy="4126865"/>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dirty="0">
                <a:latin typeface="Carlito"/>
                <a:cs typeface="Carlito"/>
              </a:rPr>
              <a:t>Stability </a:t>
            </a:r>
            <a:r>
              <a:rPr sz="3200" spc="20" dirty="0">
                <a:latin typeface="Carlito"/>
                <a:cs typeface="Carlito"/>
              </a:rPr>
              <a:t>of </a:t>
            </a:r>
            <a:r>
              <a:rPr sz="3200" spc="-10" dirty="0">
                <a:latin typeface="Carlito"/>
                <a:cs typeface="Carlito"/>
              </a:rPr>
              <a:t>gain </a:t>
            </a:r>
            <a:r>
              <a:rPr sz="3200" spc="5" dirty="0">
                <a:latin typeface="Carlito"/>
                <a:cs typeface="Carlito"/>
              </a:rPr>
              <a:t>is</a:t>
            </a:r>
            <a:r>
              <a:rPr sz="3200" spc="-140" dirty="0">
                <a:latin typeface="Carlito"/>
                <a:cs typeface="Carlito"/>
              </a:rPr>
              <a:t> </a:t>
            </a:r>
            <a:r>
              <a:rPr sz="3200" spc="-5" dirty="0">
                <a:latin typeface="Carlito"/>
                <a:cs typeface="Carlito"/>
              </a:rPr>
              <a:t>improved</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10" dirty="0">
                <a:latin typeface="Carlito"/>
                <a:cs typeface="Carlito"/>
              </a:rPr>
              <a:t>distortion</a:t>
            </a:r>
            <a:endParaRPr sz="3200">
              <a:latin typeface="Carlito"/>
              <a:cs typeface="Carlito"/>
            </a:endParaRPr>
          </a:p>
          <a:p>
            <a:pPr marL="355600" indent="-343535">
              <a:lnSpc>
                <a:spcPct val="100000"/>
              </a:lnSpc>
              <a:spcBef>
                <a:spcPts val="819"/>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25" dirty="0">
                <a:latin typeface="Carlito"/>
                <a:cs typeface="Carlito"/>
              </a:rPr>
              <a:t>noise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Increase </a:t>
            </a:r>
            <a:r>
              <a:rPr sz="3200" spc="10" dirty="0">
                <a:latin typeface="Carlito"/>
                <a:cs typeface="Carlito"/>
              </a:rPr>
              <a:t>in </a:t>
            </a:r>
            <a:r>
              <a:rPr sz="3200" spc="25" dirty="0">
                <a:latin typeface="Carlito"/>
                <a:cs typeface="Carlito"/>
              </a:rPr>
              <a:t>input</a:t>
            </a:r>
            <a:r>
              <a:rPr sz="3200" spc="-26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spc="-10" dirty="0">
                <a:latin typeface="Carlito"/>
                <a:cs typeface="Carlito"/>
              </a:rPr>
              <a:t>Decrease </a:t>
            </a:r>
            <a:r>
              <a:rPr sz="3200" spc="10" dirty="0">
                <a:latin typeface="Carlito"/>
                <a:cs typeface="Carlito"/>
              </a:rPr>
              <a:t>in </a:t>
            </a:r>
            <a:r>
              <a:rPr sz="3200" spc="20" dirty="0">
                <a:latin typeface="Carlito"/>
                <a:cs typeface="Carlito"/>
              </a:rPr>
              <a:t>output</a:t>
            </a:r>
            <a:r>
              <a:rPr sz="3200" spc="-18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745"/>
              </a:spcBef>
              <a:buFont typeface="Arial"/>
              <a:buChar char="•"/>
              <a:tabLst>
                <a:tab pos="355600" algn="l"/>
                <a:tab pos="356235" algn="l"/>
              </a:tabLst>
            </a:pPr>
            <a:r>
              <a:rPr sz="3200" spc="-5" dirty="0">
                <a:latin typeface="Carlito"/>
                <a:cs typeface="Carlito"/>
              </a:rPr>
              <a:t>Improve </a:t>
            </a:r>
            <a:r>
              <a:rPr sz="3200" spc="20" dirty="0">
                <a:latin typeface="Carlito"/>
                <a:cs typeface="Carlito"/>
              </a:rPr>
              <a:t>Bandwidth or </a:t>
            </a:r>
            <a:r>
              <a:rPr sz="3200" spc="5" dirty="0">
                <a:latin typeface="Carlito"/>
                <a:cs typeface="Carlito"/>
              </a:rPr>
              <a:t>Frequency</a:t>
            </a:r>
            <a:r>
              <a:rPr sz="3200" spc="-515" dirty="0">
                <a:latin typeface="Carlito"/>
                <a:cs typeface="Carlito"/>
              </a:rPr>
              <a:t> </a:t>
            </a:r>
            <a:r>
              <a:rPr sz="3200" spc="5" dirty="0">
                <a:latin typeface="Carlito"/>
                <a:cs typeface="Carlito"/>
              </a:rPr>
              <a:t>response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dirty="0">
                <a:latin typeface="Carlito"/>
                <a:cs typeface="Carlito"/>
              </a:rPr>
              <a:t>Increase </a:t>
            </a:r>
            <a:r>
              <a:rPr sz="3200" spc="10" dirty="0">
                <a:latin typeface="Carlito"/>
                <a:cs typeface="Carlito"/>
              </a:rPr>
              <a:t>in the </a:t>
            </a:r>
            <a:r>
              <a:rPr sz="3200" dirty="0">
                <a:latin typeface="Carlito"/>
                <a:cs typeface="Carlito"/>
              </a:rPr>
              <a:t>range </a:t>
            </a:r>
            <a:r>
              <a:rPr sz="3200" spc="20" dirty="0">
                <a:latin typeface="Carlito"/>
                <a:cs typeface="Carlito"/>
              </a:rPr>
              <a:t>of </a:t>
            </a:r>
            <a:r>
              <a:rPr sz="3200" spc="10" dirty="0">
                <a:latin typeface="Carlito"/>
                <a:cs typeface="Carlito"/>
              </a:rPr>
              <a:t>uniform</a:t>
            </a:r>
            <a:r>
              <a:rPr sz="3200" spc="-535" dirty="0">
                <a:latin typeface="Carlito"/>
                <a:cs typeface="Carlito"/>
              </a:rPr>
              <a:t> </a:t>
            </a:r>
            <a:r>
              <a:rPr sz="3200" spc="20" dirty="0">
                <a:latin typeface="Carlito"/>
                <a:cs typeface="Carlito"/>
              </a:rPr>
              <a:t>application</a:t>
            </a:r>
            <a:endParaRPr sz="3200">
              <a:latin typeface="Carlito"/>
              <a:cs typeface="Carli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7924799" cy="647613"/>
          </a:xfrm>
          <a:prstGeom prst="rect">
            <a:avLst/>
          </a:prstGeom>
        </p:spPr>
        <p:txBody>
          <a:bodyPr vert="horz" wrap="square" lIns="0" tIns="16510" rIns="0" bIns="0" rtlCol="0">
            <a:spAutoFit/>
          </a:bodyPr>
          <a:lstStyle/>
          <a:p>
            <a:pPr marL="12700">
              <a:lnSpc>
                <a:spcPct val="100000"/>
              </a:lnSpc>
              <a:spcBef>
                <a:spcPts val="130"/>
              </a:spcBef>
            </a:pPr>
            <a:r>
              <a:rPr spc="-15" dirty="0"/>
              <a:t>Emitter</a:t>
            </a:r>
            <a:r>
              <a:rPr spc="55" dirty="0"/>
              <a:t> </a:t>
            </a:r>
            <a:r>
              <a:rPr spc="-10" dirty="0"/>
              <a:t>Follower</a:t>
            </a:r>
          </a:p>
        </p:txBody>
      </p:sp>
      <p:sp>
        <p:nvSpPr>
          <p:cNvPr id="3" name="object 3"/>
          <p:cNvSpPr txBox="1"/>
          <p:nvPr/>
        </p:nvSpPr>
        <p:spPr>
          <a:xfrm>
            <a:off x="536575" y="1616074"/>
            <a:ext cx="7781925" cy="3616325"/>
          </a:xfrm>
          <a:prstGeom prst="rect">
            <a:avLst/>
          </a:prstGeom>
        </p:spPr>
        <p:txBody>
          <a:bodyPr vert="horz" wrap="square" lIns="0" tIns="11430" rIns="0" bIns="0" rtlCol="0">
            <a:spAutoFit/>
          </a:bodyPr>
          <a:lstStyle/>
          <a:p>
            <a:pPr marL="12700" marR="143510" algn="just">
              <a:lnSpc>
                <a:spcPct val="100400"/>
              </a:lnSpc>
              <a:spcBef>
                <a:spcPts val="90"/>
              </a:spcBef>
            </a:pPr>
            <a:r>
              <a:rPr sz="2400" spc="5" dirty="0">
                <a:latin typeface="Carlito"/>
                <a:cs typeface="Carlito"/>
              </a:rPr>
              <a:t>Emitter </a:t>
            </a:r>
            <a:r>
              <a:rPr sz="2400" spc="-15" dirty="0">
                <a:latin typeface="Carlito"/>
                <a:cs typeface="Carlito"/>
              </a:rPr>
              <a:t>follower is </a:t>
            </a:r>
            <a:r>
              <a:rPr sz="2400" dirty="0">
                <a:latin typeface="Carlito"/>
                <a:cs typeface="Carlito"/>
              </a:rPr>
              <a:t>a </a:t>
            </a:r>
            <a:r>
              <a:rPr sz="2400" spc="5" dirty="0">
                <a:latin typeface="Carlito"/>
                <a:cs typeface="Carlito"/>
              </a:rPr>
              <a:t>case </a:t>
            </a:r>
            <a:r>
              <a:rPr sz="2400" dirty="0">
                <a:latin typeface="Carlito"/>
                <a:cs typeface="Carlito"/>
              </a:rPr>
              <a:t>of </a:t>
            </a:r>
            <a:r>
              <a:rPr sz="2400" spc="-20" dirty="0">
                <a:latin typeface="Carlito"/>
                <a:cs typeface="Carlito"/>
              </a:rPr>
              <a:t>negative </a:t>
            </a:r>
            <a:r>
              <a:rPr sz="2400" dirty="0">
                <a:latin typeface="Carlito"/>
                <a:cs typeface="Carlito"/>
              </a:rPr>
              <a:t>current </a:t>
            </a:r>
            <a:r>
              <a:rPr sz="2400" spc="-5" dirty="0">
                <a:latin typeface="Carlito"/>
                <a:cs typeface="Carlito"/>
              </a:rPr>
              <a:t>feedback</a:t>
            </a:r>
            <a:r>
              <a:rPr sz="2400" spc="-265" dirty="0">
                <a:latin typeface="Carlito"/>
                <a:cs typeface="Carlito"/>
              </a:rPr>
              <a:t> </a:t>
            </a:r>
            <a:r>
              <a:rPr sz="2400" dirty="0">
                <a:latin typeface="Carlito"/>
                <a:cs typeface="Carlito"/>
              </a:rPr>
              <a:t>circuit.  This </a:t>
            </a:r>
            <a:r>
              <a:rPr sz="2400" spc="-15" dirty="0">
                <a:latin typeface="Carlito"/>
                <a:cs typeface="Carlito"/>
              </a:rPr>
              <a:t>is </a:t>
            </a: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10" dirty="0">
                <a:latin typeface="Carlito"/>
                <a:cs typeface="Carlito"/>
              </a:rPr>
              <a:t>last </a:t>
            </a:r>
            <a:r>
              <a:rPr sz="2400" dirty="0">
                <a:latin typeface="Carlito"/>
                <a:cs typeface="Carlito"/>
              </a:rPr>
              <a:t>stage </a:t>
            </a:r>
            <a:r>
              <a:rPr sz="2400" spc="-10" dirty="0">
                <a:latin typeface="Carlito"/>
                <a:cs typeface="Carlito"/>
              </a:rPr>
              <a:t>amplifier </a:t>
            </a:r>
            <a:r>
              <a:rPr sz="2400" spc="-15" dirty="0">
                <a:latin typeface="Carlito"/>
                <a:cs typeface="Carlito"/>
              </a:rPr>
              <a:t>in </a:t>
            </a:r>
            <a:r>
              <a:rPr sz="2400" spc="-5" dirty="0">
                <a:latin typeface="Carlito"/>
                <a:cs typeface="Carlito"/>
              </a:rPr>
              <a:t>signal</a:t>
            </a:r>
            <a:r>
              <a:rPr sz="2400" spc="-229" dirty="0">
                <a:latin typeface="Carlito"/>
                <a:cs typeface="Carlito"/>
              </a:rPr>
              <a:t> </a:t>
            </a:r>
            <a:r>
              <a:rPr sz="2400" spc="-10" dirty="0">
                <a:latin typeface="Carlito"/>
                <a:cs typeface="Carlito"/>
              </a:rPr>
              <a:t>generator  </a:t>
            </a:r>
            <a:r>
              <a:rPr sz="2400" spc="-60" dirty="0">
                <a:latin typeface="Arial"/>
                <a:cs typeface="Arial"/>
              </a:rPr>
              <a:t>circuits.</a:t>
            </a:r>
            <a:r>
              <a:rPr sz="2400" spc="-225" dirty="0">
                <a:latin typeface="Arial"/>
                <a:cs typeface="Arial"/>
              </a:rPr>
              <a:t> </a:t>
            </a:r>
            <a:r>
              <a:rPr sz="2400" spc="-160" dirty="0">
                <a:latin typeface="Arial"/>
                <a:cs typeface="Arial"/>
              </a:rPr>
              <a:t>The</a:t>
            </a:r>
            <a:r>
              <a:rPr sz="2400" spc="-215" dirty="0">
                <a:latin typeface="Arial"/>
                <a:cs typeface="Arial"/>
              </a:rPr>
              <a:t> </a:t>
            </a:r>
            <a:r>
              <a:rPr sz="2400" spc="-20" dirty="0">
                <a:latin typeface="Arial"/>
                <a:cs typeface="Arial"/>
              </a:rPr>
              <a:t>important</a:t>
            </a:r>
            <a:r>
              <a:rPr sz="2400" spc="-200" dirty="0">
                <a:latin typeface="Arial"/>
                <a:cs typeface="Arial"/>
              </a:rPr>
              <a:t> </a:t>
            </a:r>
            <a:r>
              <a:rPr sz="2400" spc="-80" dirty="0">
                <a:latin typeface="Arial"/>
                <a:cs typeface="Arial"/>
              </a:rPr>
              <a:t>features</a:t>
            </a:r>
            <a:r>
              <a:rPr sz="2400" spc="-185" dirty="0">
                <a:latin typeface="Arial"/>
                <a:cs typeface="Arial"/>
              </a:rPr>
              <a:t> </a:t>
            </a:r>
            <a:r>
              <a:rPr sz="2400" dirty="0">
                <a:latin typeface="Arial"/>
                <a:cs typeface="Arial"/>
              </a:rPr>
              <a:t>of</a:t>
            </a:r>
            <a:r>
              <a:rPr sz="2400" spc="-130" dirty="0">
                <a:latin typeface="Arial"/>
                <a:cs typeface="Arial"/>
              </a:rPr>
              <a:t> </a:t>
            </a:r>
            <a:r>
              <a:rPr sz="2400" spc="-40" dirty="0">
                <a:latin typeface="Arial"/>
                <a:cs typeface="Arial"/>
              </a:rPr>
              <a:t>Emitter</a:t>
            </a:r>
            <a:r>
              <a:rPr sz="2400" spc="-300" dirty="0">
                <a:latin typeface="Arial"/>
                <a:cs typeface="Arial"/>
              </a:rPr>
              <a:t> </a:t>
            </a:r>
            <a:r>
              <a:rPr sz="2400" spc="-80" dirty="0">
                <a:latin typeface="Arial"/>
                <a:cs typeface="Arial"/>
              </a:rPr>
              <a:t>Follower</a:t>
            </a:r>
            <a:r>
              <a:rPr sz="2400" spc="-229" dirty="0">
                <a:latin typeface="Arial"/>
                <a:cs typeface="Arial"/>
              </a:rPr>
              <a:t> </a:t>
            </a:r>
            <a:r>
              <a:rPr sz="2400" spc="-110" dirty="0">
                <a:latin typeface="Arial"/>
                <a:cs typeface="Arial"/>
              </a:rPr>
              <a:t>are</a:t>
            </a:r>
            <a:r>
              <a:rPr sz="2400" spc="-65" dirty="0">
                <a:latin typeface="Arial"/>
                <a:cs typeface="Arial"/>
              </a:rPr>
              <a:t> </a:t>
            </a:r>
            <a:r>
              <a:rPr sz="2400" spc="-204" dirty="0">
                <a:latin typeface="Arial"/>
                <a:cs typeface="Arial"/>
              </a:rPr>
              <a:t>−</a:t>
            </a:r>
            <a:endParaRPr sz="2400">
              <a:latin typeface="Arial"/>
              <a:cs typeface="Arial"/>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a:t>
            </a:r>
            <a:r>
              <a:rPr sz="2400" spc="-5" dirty="0">
                <a:latin typeface="Carlito"/>
                <a:cs typeface="Carlito"/>
              </a:rPr>
              <a:t>high </a:t>
            </a:r>
            <a:r>
              <a:rPr sz="2400" dirty="0">
                <a:latin typeface="Carlito"/>
                <a:cs typeface="Carlito"/>
              </a:rPr>
              <a:t>input</a:t>
            </a:r>
            <a:r>
              <a:rPr sz="2400" spc="-75" dirty="0">
                <a:latin typeface="Carlito"/>
                <a:cs typeface="Carlito"/>
              </a:rPr>
              <a:t> </a:t>
            </a:r>
            <a:r>
              <a:rPr sz="2400" spc="5"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low </a:t>
            </a:r>
            <a:r>
              <a:rPr sz="2400" spc="5" dirty="0">
                <a:latin typeface="Carlito"/>
                <a:cs typeface="Carlito"/>
              </a:rPr>
              <a:t>output</a:t>
            </a:r>
            <a:r>
              <a:rPr sz="2400" spc="-80"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5" dirty="0">
                <a:latin typeface="Carlito"/>
                <a:cs typeface="Carlito"/>
              </a:rPr>
              <a:t>is </a:t>
            </a:r>
            <a:r>
              <a:rPr sz="2400" spc="-10" dirty="0">
                <a:latin typeface="Carlito"/>
                <a:cs typeface="Carlito"/>
              </a:rPr>
              <a:t>ideal </a:t>
            </a:r>
            <a:r>
              <a:rPr sz="2400" dirty="0">
                <a:latin typeface="Carlito"/>
                <a:cs typeface="Carlito"/>
              </a:rPr>
              <a:t>circuit </a:t>
            </a:r>
            <a:r>
              <a:rPr sz="2400" spc="-20" dirty="0">
                <a:latin typeface="Carlito"/>
                <a:cs typeface="Carlito"/>
              </a:rPr>
              <a:t>for </a:t>
            </a:r>
            <a:r>
              <a:rPr sz="2400" dirty="0">
                <a:latin typeface="Carlito"/>
                <a:cs typeface="Carlito"/>
              </a:rPr>
              <a:t>impedance</a:t>
            </a:r>
            <a:r>
              <a:rPr sz="2400" spc="-60" dirty="0">
                <a:latin typeface="Carlito"/>
                <a:cs typeface="Carlito"/>
              </a:rPr>
              <a:t> </a:t>
            </a:r>
            <a:r>
              <a:rPr sz="2400" dirty="0">
                <a:latin typeface="Carlito"/>
                <a:cs typeface="Carlito"/>
              </a:rPr>
              <a:t>matching</a:t>
            </a:r>
            <a:endParaRPr sz="2400">
              <a:latin typeface="Carlito"/>
              <a:cs typeface="Carlito"/>
            </a:endParaRPr>
          </a:p>
          <a:p>
            <a:pPr marL="12700" marR="5080">
              <a:lnSpc>
                <a:spcPct val="100400"/>
              </a:lnSpc>
              <a:spcBef>
                <a:spcPts val="565"/>
              </a:spcBef>
            </a:pPr>
            <a:r>
              <a:rPr sz="2400" dirty="0">
                <a:latin typeface="Carlito"/>
                <a:cs typeface="Carlito"/>
              </a:rPr>
              <a:t>All </a:t>
            </a:r>
            <a:r>
              <a:rPr sz="2400" spc="10" dirty="0">
                <a:latin typeface="Carlito"/>
                <a:cs typeface="Carlito"/>
              </a:rPr>
              <a:t>these </a:t>
            </a:r>
            <a:r>
              <a:rPr sz="2400" spc="-10" dirty="0">
                <a:latin typeface="Carlito"/>
                <a:cs typeface="Carlito"/>
              </a:rPr>
              <a:t>ideal features </a:t>
            </a:r>
            <a:r>
              <a:rPr sz="2400" spc="-20" dirty="0">
                <a:latin typeface="Carlito"/>
                <a:cs typeface="Carlito"/>
              </a:rPr>
              <a:t>allow </a:t>
            </a:r>
            <a:r>
              <a:rPr sz="2400" spc="-15" dirty="0">
                <a:latin typeface="Carlito"/>
                <a:cs typeface="Carlito"/>
              </a:rPr>
              <a:t>many </a:t>
            </a:r>
            <a:r>
              <a:rPr sz="2400" spc="-10" dirty="0">
                <a:latin typeface="Carlito"/>
                <a:cs typeface="Carlito"/>
              </a:rPr>
              <a:t>applications </a:t>
            </a:r>
            <a:r>
              <a:rPr sz="2400" spc="-20" dirty="0">
                <a:latin typeface="Carlito"/>
                <a:cs typeface="Carlito"/>
              </a:rPr>
              <a:t>for </a:t>
            </a:r>
            <a:r>
              <a:rPr sz="2400" spc="5" dirty="0">
                <a:latin typeface="Carlito"/>
                <a:cs typeface="Carlito"/>
              </a:rPr>
              <a:t>the emitter  </a:t>
            </a:r>
            <a:r>
              <a:rPr sz="2400" spc="-15" dirty="0">
                <a:latin typeface="Carlito"/>
                <a:cs typeface="Carlito"/>
              </a:rPr>
              <a:t>follower </a:t>
            </a:r>
            <a:r>
              <a:rPr sz="2400" dirty="0">
                <a:latin typeface="Carlito"/>
                <a:cs typeface="Carlito"/>
              </a:rPr>
              <a:t>circuit. This </a:t>
            </a:r>
            <a:r>
              <a:rPr sz="2400" spc="-15" dirty="0">
                <a:latin typeface="Carlito"/>
                <a:cs typeface="Carlito"/>
              </a:rPr>
              <a:t>is </a:t>
            </a:r>
            <a:r>
              <a:rPr sz="2400" dirty="0">
                <a:latin typeface="Carlito"/>
                <a:cs typeface="Carlito"/>
              </a:rPr>
              <a:t>a current </a:t>
            </a:r>
            <a:r>
              <a:rPr sz="2400" spc="-10" dirty="0">
                <a:latin typeface="Carlito"/>
                <a:cs typeface="Carlito"/>
              </a:rPr>
              <a:t>amplifier </a:t>
            </a:r>
            <a:r>
              <a:rPr sz="2400" dirty="0">
                <a:latin typeface="Carlito"/>
                <a:cs typeface="Carlito"/>
              </a:rPr>
              <a:t>circuit </a:t>
            </a:r>
            <a:r>
              <a:rPr sz="2400" spc="-5" dirty="0">
                <a:latin typeface="Carlito"/>
                <a:cs typeface="Carlito"/>
              </a:rPr>
              <a:t>that </a:t>
            </a:r>
            <a:r>
              <a:rPr sz="2400" spc="-10" dirty="0">
                <a:latin typeface="Carlito"/>
                <a:cs typeface="Carlito"/>
              </a:rPr>
              <a:t>has </a:t>
            </a:r>
            <a:r>
              <a:rPr sz="2400" spc="5" dirty="0">
                <a:latin typeface="Carlito"/>
                <a:cs typeface="Carlito"/>
              </a:rPr>
              <a:t>no  </a:t>
            </a:r>
            <a:r>
              <a:rPr sz="2400" spc="-15" dirty="0">
                <a:latin typeface="Carlito"/>
                <a:cs typeface="Carlito"/>
              </a:rPr>
              <a:t>voltage</a:t>
            </a:r>
            <a:r>
              <a:rPr sz="2400" spc="-20" dirty="0">
                <a:latin typeface="Carlito"/>
                <a:cs typeface="Carlito"/>
              </a:rPr>
              <a:t> </a:t>
            </a:r>
            <a:r>
              <a:rPr sz="2400" spc="-30" dirty="0">
                <a:latin typeface="Carlito"/>
                <a:cs typeface="Carlito"/>
              </a:rPr>
              <a:t>gain.</a:t>
            </a:r>
            <a:endParaRPr sz="24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400800" cy="647613"/>
          </a:xfrm>
          <a:prstGeom prst="rect">
            <a:avLst/>
          </a:prstGeom>
        </p:spPr>
        <p:txBody>
          <a:bodyPr vert="horz" wrap="square" lIns="0" tIns="16510" rIns="0" bIns="0" rtlCol="0">
            <a:spAutoFit/>
          </a:bodyPr>
          <a:lstStyle/>
          <a:p>
            <a:pPr marL="12700">
              <a:lnSpc>
                <a:spcPct val="100000"/>
              </a:lnSpc>
              <a:spcBef>
                <a:spcPts val="130"/>
              </a:spcBef>
            </a:pPr>
            <a:r>
              <a:rPr spc="-10" dirty="0"/>
              <a:t>C</a:t>
            </a:r>
            <a:r>
              <a:rPr spc="10" dirty="0"/>
              <a:t>o</a:t>
            </a:r>
            <a:r>
              <a:rPr spc="25" dirty="0"/>
              <a:t>n</a:t>
            </a:r>
            <a:r>
              <a:rPr spc="-50" dirty="0"/>
              <a:t>s</a:t>
            </a:r>
            <a:r>
              <a:rPr spc="20" dirty="0"/>
              <a:t>t</a:t>
            </a:r>
            <a:r>
              <a:rPr spc="-30" dirty="0"/>
              <a:t>r</a:t>
            </a:r>
            <a:r>
              <a:rPr spc="20" dirty="0"/>
              <a:t>u</a:t>
            </a:r>
            <a:r>
              <a:rPr spc="-25" dirty="0"/>
              <a:t>c</a:t>
            </a:r>
            <a:r>
              <a:rPr spc="20" dirty="0"/>
              <a:t>t</a:t>
            </a:r>
            <a:r>
              <a:rPr spc="-10" dirty="0"/>
              <a:t>i</a:t>
            </a:r>
            <a:r>
              <a:rPr spc="10" dirty="0"/>
              <a:t>on</a:t>
            </a:r>
          </a:p>
        </p:txBody>
      </p:sp>
      <p:sp>
        <p:nvSpPr>
          <p:cNvPr id="3" name="object 3"/>
          <p:cNvSpPr txBox="1"/>
          <p:nvPr/>
        </p:nvSpPr>
        <p:spPr>
          <a:xfrm>
            <a:off x="498474" y="1616074"/>
            <a:ext cx="8340725" cy="3431709"/>
          </a:xfrm>
          <a:prstGeom prst="rect">
            <a:avLst/>
          </a:prstGeom>
        </p:spPr>
        <p:txBody>
          <a:bodyPr vert="horz" wrap="square" lIns="0" tIns="12700" rIns="0" bIns="0" rtlCol="0">
            <a:spAutoFit/>
          </a:bodyPr>
          <a:lstStyle/>
          <a:p>
            <a:pPr marL="393700" marR="68580" indent="-343535" algn="just">
              <a:lnSpc>
                <a:spcPct val="100099"/>
              </a:lnSpc>
              <a:spcBef>
                <a:spcPts val="100"/>
              </a:spcBef>
              <a:buFont typeface="Arial"/>
              <a:buChar char="•"/>
              <a:tabLst>
                <a:tab pos="394335" algn="l"/>
              </a:tabLst>
            </a:pPr>
            <a:r>
              <a:rPr sz="2400" spc="10" dirty="0">
                <a:latin typeface="Carlito"/>
                <a:cs typeface="Carlito"/>
              </a:rPr>
              <a:t>The </a:t>
            </a:r>
            <a:r>
              <a:rPr sz="2400" spc="-10" dirty="0">
                <a:latin typeface="Carlito"/>
                <a:cs typeface="Carlito"/>
              </a:rPr>
              <a:t>constructional details </a:t>
            </a:r>
            <a:r>
              <a:rPr sz="2400" dirty="0">
                <a:latin typeface="Carlito"/>
                <a:cs typeface="Carlito"/>
              </a:rPr>
              <a:t>of </a:t>
            </a:r>
            <a:r>
              <a:rPr sz="2400" spc="-10" dirty="0">
                <a:latin typeface="Carlito"/>
                <a:cs typeface="Carlito"/>
              </a:rPr>
              <a:t>an </a:t>
            </a:r>
            <a:r>
              <a:rPr sz="2400" spc="-5" dirty="0">
                <a:latin typeface="Carlito"/>
                <a:cs typeface="Carlito"/>
              </a:rPr>
              <a:t>emitter </a:t>
            </a:r>
            <a:r>
              <a:rPr sz="2400" spc="-15" dirty="0">
                <a:latin typeface="Carlito"/>
                <a:cs typeface="Carlito"/>
              </a:rPr>
              <a:t>follower circuit are  </a:t>
            </a:r>
            <a:r>
              <a:rPr sz="2400" spc="-10" dirty="0">
                <a:latin typeface="Carlito"/>
                <a:cs typeface="Carlito"/>
              </a:rPr>
              <a:t>nearly </a:t>
            </a:r>
            <a:r>
              <a:rPr sz="2400" dirty="0">
                <a:latin typeface="Carlito"/>
                <a:cs typeface="Carlito"/>
              </a:rPr>
              <a:t>similar </a:t>
            </a:r>
            <a:r>
              <a:rPr sz="2400" spc="10" dirty="0">
                <a:latin typeface="Carlito"/>
                <a:cs typeface="Carlito"/>
              </a:rPr>
              <a:t>to </a:t>
            </a:r>
            <a:r>
              <a:rPr sz="2400" dirty="0">
                <a:latin typeface="Carlito"/>
                <a:cs typeface="Carlito"/>
              </a:rPr>
              <a:t>a normal </a:t>
            </a:r>
            <a:r>
              <a:rPr sz="2400" spc="-30" dirty="0">
                <a:latin typeface="Carlito"/>
                <a:cs typeface="Carlito"/>
              </a:rPr>
              <a:t>amplifier. </a:t>
            </a:r>
            <a:r>
              <a:rPr sz="2400" spc="10" dirty="0">
                <a:latin typeface="Carlito"/>
                <a:cs typeface="Carlito"/>
              </a:rPr>
              <a:t>The </a:t>
            </a:r>
            <a:r>
              <a:rPr sz="2400" spc="-5" dirty="0">
                <a:latin typeface="Carlito"/>
                <a:cs typeface="Carlito"/>
              </a:rPr>
              <a:t>main difference </a:t>
            </a:r>
            <a:r>
              <a:rPr sz="2400" spc="-25" dirty="0">
                <a:latin typeface="Carlito"/>
                <a:cs typeface="Carlito"/>
              </a:rPr>
              <a:t>is  </a:t>
            </a:r>
            <a:r>
              <a:rPr sz="2400" spc="-5" dirty="0">
                <a:latin typeface="Carlito"/>
                <a:cs typeface="Carlito"/>
              </a:rPr>
              <a:t>that </a:t>
            </a:r>
            <a:r>
              <a:rPr sz="2400" spc="-20" dirty="0">
                <a:latin typeface="Carlito"/>
                <a:cs typeface="Carlito"/>
              </a:rPr>
              <a:t>the </a:t>
            </a:r>
            <a:r>
              <a:rPr sz="2400" spc="-15" dirty="0">
                <a:latin typeface="Carlito"/>
                <a:cs typeface="Carlito"/>
              </a:rPr>
              <a:t>load </a:t>
            </a:r>
            <a:r>
              <a:rPr sz="2400" spc="-10" dirty="0">
                <a:latin typeface="Carlito"/>
                <a:cs typeface="Carlito"/>
              </a:rPr>
              <a:t>R</a:t>
            </a:r>
            <a:r>
              <a:rPr sz="2325" spc="-15" baseline="-19713" dirty="0">
                <a:latin typeface="Carlito"/>
                <a:cs typeface="Carlito"/>
              </a:rPr>
              <a:t>L </a:t>
            </a:r>
            <a:r>
              <a:rPr sz="2400" spc="-15" dirty="0">
                <a:latin typeface="Carlito"/>
                <a:cs typeface="Carlito"/>
              </a:rPr>
              <a:t>is </a:t>
            </a:r>
            <a:r>
              <a:rPr sz="2400" spc="-10" dirty="0">
                <a:latin typeface="Carlito"/>
                <a:cs typeface="Carlito"/>
              </a:rPr>
              <a:t>absent </a:t>
            </a:r>
            <a:r>
              <a:rPr sz="2400" spc="-50" dirty="0">
                <a:latin typeface="Carlito"/>
                <a:cs typeface="Carlito"/>
              </a:rPr>
              <a:t>at </a:t>
            </a:r>
            <a:r>
              <a:rPr sz="2400" spc="5" dirty="0">
                <a:latin typeface="Carlito"/>
                <a:cs typeface="Carlito"/>
              </a:rPr>
              <a:t>the </a:t>
            </a:r>
            <a:r>
              <a:rPr sz="2400" spc="-5" dirty="0">
                <a:latin typeface="Carlito"/>
                <a:cs typeface="Carlito"/>
              </a:rPr>
              <a:t>collector terminal, </a:t>
            </a:r>
            <a:r>
              <a:rPr sz="2400" spc="10" dirty="0">
                <a:latin typeface="Carlito"/>
                <a:cs typeface="Carlito"/>
              </a:rPr>
              <a:t>but </a:t>
            </a:r>
            <a:r>
              <a:rPr sz="2400" spc="560" dirty="0">
                <a:latin typeface="Carlito"/>
                <a:cs typeface="Carlito"/>
              </a:rPr>
              <a:t> </a:t>
            </a:r>
            <a:r>
              <a:rPr sz="2400" spc="-5" dirty="0">
                <a:latin typeface="Carlito"/>
                <a:cs typeface="Carlito"/>
              </a:rPr>
              <a:t>present </a:t>
            </a:r>
            <a:r>
              <a:rPr sz="2400" spc="-15" dirty="0">
                <a:latin typeface="Carlito"/>
                <a:cs typeface="Carlito"/>
              </a:rPr>
              <a:t>at </a:t>
            </a:r>
            <a:r>
              <a:rPr sz="2400" spc="5" dirty="0">
                <a:latin typeface="Carlito"/>
                <a:cs typeface="Carlito"/>
              </a:rPr>
              <a:t>the </a:t>
            </a:r>
            <a:r>
              <a:rPr sz="2400" spc="-20" dirty="0">
                <a:latin typeface="Carlito"/>
                <a:cs typeface="Carlito"/>
              </a:rPr>
              <a:t>emitter </a:t>
            </a:r>
            <a:r>
              <a:rPr sz="2400" spc="-5" dirty="0">
                <a:latin typeface="Carlito"/>
                <a:cs typeface="Carlito"/>
              </a:rPr>
              <a:t>terminal </a:t>
            </a:r>
            <a:r>
              <a:rPr sz="2400" dirty="0">
                <a:latin typeface="Carlito"/>
                <a:cs typeface="Carlito"/>
              </a:rPr>
              <a:t>of </a:t>
            </a:r>
            <a:r>
              <a:rPr sz="2400" spc="5" dirty="0">
                <a:latin typeface="Carlito"/>
                <a:cs typeface="Carlito"/>
              </a:rPr>
              <a:t>the </a:t>
            </a:r>
            <a:r>
              <a:rPr sz="2400" spc="-10" dirty="0">
                <a:latin typeface="Carlito"/>
                <a:cs typeface="Carlito"/>
              </a:rPr>
              <a:t>circuit. Thus </a:t>
            </a:r>
            <a:r>
              <a:rPr sz="2400" spc="5" dirty="0">
                <a:latin typeface="Carlito"/>
                <a:cs typeface="Carlito"/>
              </a:rPr>
              <a:t>the </a:t>
            </a:r>
            <a:r>
              <a:rPr sz="2400" spc="-5" dirty="0">
                <a:latin typeface="Carlito"/>
                <a:cs typeface="Carlito"/>
              </a:rPr>
              <a:t>output  </a:t>
            </a:r>
            <a:r>
              <a:rPr sz="2400" spc="-15" dirty="0">
                <a:latin typeface="Carlito"/>
                <a:cs typeface="Carlito"/>
              </a:rPr>
              <a:t>is </a:t>
            </a:r>
            <a:r>
              <a:rPr sz="2400" spc="-10" dirty="0">
                <a:latin typeface="Carlito"/>
                <a:cs typeface="Carlito"/>
              </a:rPr>
              <a:t>taken </a:t>
            </a:r>
            <a:r>
              <a:rPr sz="2400" spc="-20" dirty="0">
                <a:latin typeface="Carlito"/>
                <a:cs typeface="Carlito"/>
              </a:rPr>
              <a:t>from </a:t>
            </a:r>
            <a:r>
              <a:rPr sz="2400" spc="5" dirty="0">
                <a:latin typeface="Carlito"/>
                <a:cs typeface="Carlito"/>
              </a:rPr>
              <a:t>the </a:t>
            </a:r>
            <a:r>
              <a:rPr sz="2400" spc="-10" dirty="0">
                <a:latin typeface="Carlito"/>
                <a:cs typeface="Carlito"/>
              </a:rPr>
              <a:t>emitter </a:t>
            </a:r>
            <a:r>
              <a:rPr sz="2400" dirty="0">
                <a:latin typeface="Carlito"/>
                <a:cs typeface="Carlito"/>
              </a:rPr>
              <a:t>terminal instead </a:t>
            </a:r>
            <a:r>
              <a:rPr sz="2400" spc="5" dirty="0">
                <a:latin typeface="Carlito"/>
                <a:cs typeface="Carlito"/>
              </a:rPr>
              <a:t>of </a:t>
            </a:r>
            <a:r>
              <a:rPr sz="2400" spc="-5" dirty="0">
                <a:latin typeface="Carlito"/>
                <a:cs typeface="Carlito"/>
              </a:rPr>
              <a:t>collector  </a:t>
            </a:r>
            <a:r>
              <a:rPr sz="2400" spc="-5">
                <a:latin typeface="Carlito"/>
                <a:cs typeface="Carlito"/>
              </a:rPr>
              <a:t>terminal</a:t>
            </a:r>
            <a:r>
              <a:rPr sz="2400" spc="-5" smtClean="0">
                <a:latin typeface="Carlito"/>
                <a:cs typeface="Carlito"/>
              </a:rPr>
              <a:t>.</a:t>
            </a:r>
            <a:endParaRPr lang="en-US" sz="2400" spc="-5" dirty="0" smtClean="0">
              <a:latin typeface="Carlito"/>
              <a:cs typeface="Carlito"/>
            </a:endParaRPr>
          </a:p>
          <a:p>
            <a:pPr marL="393700" marR="68580" indent="-343535" algn="just">
              <a:lnSpc>
                <a:spcPct val="100099"/>
              </a:lnSpc>
              <a:spcBef>
                <a:spcPts val="100"/>
              </a:spcBef>
              <a:tabLst>
                <a:tab pos="394335" algn="l"/>
              </a:tabLst>
            </a:pPr>
            <a:endParaRPr sz="2400">
              <a:latin typeface="Carlito"/>
              <a:cs typeface="Carlito"/>
            </a:endParaRPr>
          </a:p>
          <a:p>
            <a:pPr marL="393700" indent="-343535" algn="just">
              <a:lnSpc>
                <a:spcPts val="2870"/>
              </a:lnSpc>
              <a:spcBef>
                <a:spcPts val="575"/>
              </a:spcBef>
              <a:buFont typeface="Arial"/>
              <a:buChar char="•"/>
              <a:tabLst>
                <a:tab pos="394335" algn="l"/>
              </a:tabLst>
            </a:pPr>
            <a:r>
              <a:rPr sz="2400" spc="10" dirty="0">
                <a:latin typeface="Carlito"/>
                <a:cs typeface="Carlito"/>
              </a:rPr>
              <a:t>The </a:t>
            </a:r>
            <a:r>
              <a:rPr sz="2400" spc="-10" dirty="0">
                <a:latin typeface="Carlito"/>
                <a:cs typeface="Carlito"/>
              </a:rPr>
              <a:t>biasing </a:t>
            </a:r>
            <a:r>
              <a:rPr sz="2400" spc="-15" dirty="0">
                <a:latin typeface="Carlito"/>
                <a:cs typeface="Carlito"/>
              </a:rPr>
              <a:t>is </a:t>
            </a:r>
            <a:r>
              <a:rPr sz="2400" spc="-10" dirty="0">
                <a:latin typeface="Carlito"/>
                <a:cs typeface="Carlito"/>
              </a:rPr>
              <a:t>provided </a:t>
            </a:r>
            <a:r>
              <a:rPr sz="2400" dirty="0">
                <a:latin typeface="Carlito"/>
                <a:cs typeface="Carlito"/>
              </a:rPr>
              <a:t>either </a:t>
            </a:r>
            <a:r>
              <a:rPr sz="2400" spc="5" dirty="0">
                <a:latin typeface="Carlito"/>
                <a:cs typeface="Carlito"/>
              </a:rPr>
              <a:t>by </a:t>
            </a:r>
            <a:r>
              <a:rPr sz="2400" dirty="0">
                <a:latin typeface="Carlito"/>
                <a:cs typeface="Carlito"/>
              </a:rPr>
              <a:t>base </a:t>
            </a:r>
            <a:r>
              <a:rPr sz="2400" spc="5" dirty="0">
                <a:latin typeface="Carlito"/>
                <a:cs typeface="Carlito"/>
              </a:rPr>
              <a:t>resistor </a:t>
            </a:r>
            <a:r>
              <a:rPr sz="2400" dirty="0">
                <a:latin typeface="Carlito"/>
                <a:cs typeface="Carlito"/>
              </a:rPr>
              <a:t>method </a:t>
            </a:r>
            <a:r>
              <a:rPr sz="2400">
                <a:latin typeface="Carlito"/>
                <a:cs typeface="Carlito"/>
              </a:rPr>
              <a:t>or</a:t>
            </a:r>
            <a:r>
              <a:rPr sz="2400" spc="100">
                <a:latin typeface="Carlito"/>
                <a:cs typeface="Carlito"/>
              </a:rPr>
              <a:t> </a:t>
            </a:r>
            <a:r>
              <a:rPr sz="2400" spc="10" smtClean="0">
                <a:latin typeface="Carlito"/>
                <a:cs typeface="Carlito"/>
              </a:rPr>
              <a:t>by</a:t>
            </a:r>
            <a:r>
              <a:rPr lang="en-US" sz="2400" spc="10" dirty="0" smtClean="0">
                <a:latin typeface="Carlito"/>
                <a:cs typeface="Carlito"/>
              </a:rPr>
              <a:t> </a:t>
            </a:r>
            <a:r>
              <a:rPr sz="2400" smtClean="0">
                <a:latin typeface="Carlito"/>
                <a:cs typeface="Carlito"/>
              </a:rPr>
              <a:t>potential </a:t>
            </a:r>
            <a:r>
              <a:rPr sz="2400" spc="-15" dirty="0">
                <a:latin typeface="Carlito"/>
                <a:cs typeface="Carlito"/>
              </a:rPr>
              <a:t>divider</a:t>
            </a:r>
            <a:r>
              <a:rPr sz="2400" spc="25" dirty="0">
                <a:latin typeface="Carlito"/>
                <a:cs typeface="Carlito"/>
              </a:rPr>
              <a:t> </a:t>
            </a:r>
            <a:r>
              <a:rPr sz="2400" spc="10" dirty="0">
                <a:latin typeface="Carlito"/>
                <a:cs typeface="Carlito"/>
              </a:rPr>
              <a:t>method.</a:t>
            </a:r>
            <a:endParaRPr sz="2400">
              <a:latin typeface="Carlito"/>
              <a:cs typeface="Carl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3454" rIns="0" bIns="0" rtlCol="0">
            <a:spAutoFit/>
          </a:bodyPr>
          <a:lstStyle/>
          <a:p>
            <a:pPr marL="41910" marR="5080">
              <a:lnSpc>
                <a:spcPct val="100000"/>
              </a:lnSpc>
              <a:spcBef>
                <a:spcPts val="130"/>
              </a:spcBef>
            </a:pPr>
            <a:r>
              <a:rPr sz="3200" spc="20" dirty="0"/>
              <a:t>The</a:t>
            </a:r>
            <a:r>
              <a:rPr sz="3200" spc="-80" dirty="0"/>
              <a:t> </a:t>
            </a:r>
            <a:r>
              <a:rPr sz="3200" spc="10" dirty="0"/>
              <a:t>following</a:t>
            </a:r>
            <a:r>
              <a:rPr sz="3200" spc="-220" dirty="0"/>
              <a:t> </a:t>
            </a:r>
            <a:r>
              <a:rPr sz="3200" spc="-5" dirty="0"/>
              <a:t>figure </a:t>
            </a:r>
            <a:r>
              <a:rPr sz="3200" spc="25" dirty="0"/>
              <a:t>shows</a:t>
            </a:r>
            <a:r>
              <a:rPr sz="3200" spc="-190" dirty="0"/>
              <a:t> </a:t>
            </a:r>
            <a:r>
              <a:rPr sz="3200" spc="10" dirty="0"/>
              <a:t>the</a:t>
            </a:r>
            <a:r>
              <a:rPr sz="3200" spc="-10" dirty="0"/>
              <a:t> </a:t>
            </a:r>
            <a:r>
              <a:rPr sz="3200" spc="-5" dirty="0"/>
              <a:t>circuit</a:t>
            </a:r>
            <a:r>
              <a:rPr sz="3200" spc="-70" dirty="0"/>
              <a:t> </a:t>
            </a:r>
            <a:r>
              <a:rPr sz="3200" spc="10" dirty="0"/>
              <a:t>diagram</a:t>
            </a:r>
            <a:r>
              <a:rPr sz="3200" spc="-155" dirty="0"/>
              <a:t> </a:t>
            </a:r>
            <a:r>
              <a:rPr sz="3200" spc="20" dirty="0"/>
              <a:t>of  </a:t>
            </a:r>
            <a:r>
              <a:rPr sz="3200" spc="25" dirty="0"/>
              <a:t>an </a:t>
            </a:r>
            <a:r>
              <a:rPr sz="3200" spc="-20" dirty="0"/>
              <a:t>Emitter</a:t>
            </a:r>
            <a:r>
              <a:rPr sz="3200" spc="-35" dirty="0"/>
              <a:t> </a:t>
            </a:r>
            <a:r>
              <a:rPr sz="3200" spc="5" dirty="0"/>
              <a:t>Follower</a:t>
            </a:r>
            <a:endParaRPr sz="3200"/>
          </a:p>
        </p:txBody>
      </p:sp>
      <p:sp>
        <p:nvSpPr>
          <p:cNvPr id="3" name="object 3"/>
          <p:cNvSpPr/>
          <p:nvPr/>
        </p:nvSpPr>
        <p:spPr>
          <a:xfrm>
            <a:off x="1524000" y="2057400"/>
            <a:ext cx="6505575" cy="42481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6629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447675" y="995680"/>
            <a:ext cx="8159750" cy="4484370"/>
          </a:xfrm>
          <a:prstGeom prst="rect">
            <a:avLst/>
          </a:prstGeom>
        </p:spPr>
        <p:txBody>
          <a:bodyPr vert="horz" wrap="square" lIns="0" tIns="16510" rIns="0" bIns="0" rtlCol="0">
            <a:spAutoFit/>
          </a:bodyPr>
          <a:lstStyle/>
          <a:p>
            <a:pPr marL="101600">
              <a:lnSpc>
                <a:spcPct val="100000"/>
              </a:lnSpc>
              <a:spcBef>
                <a:spcPts val="130"/>
              </a:spcBef>
            </a:pPr>
            <a:r>
              <a:rPr sz="2000" dirty="0">
                <a:latin typeface="Carlito"/>
                <a:cs typeface="Carlito"/>
              </a:rPr>
              <a:t>The </a:t>
            </a:r>
            <a:r>
              <a:rPr sz="2000" spc="-5" dirty="0">
                <a:latin typeface="Carlito"/>
                <a:cs typeface="Carlito"/>
              </a:rPr>
              <a:t>input </a:t>
            </a:r>
            <a:r>
              <a:rPr sz="2000" spc="10" dirty="0">
                <a:latin typeface="Carlito"/>
                <a:cs typeface="Carlito"/>
              </a:rPr>
              <a:t>signal </a:t>
            </a:r>
            <a:r>
              <a:rPr sz="2000" spc="5" dirty="0">
                <a:latin typeface="Carlito"/>
                <a:cs typeface="Carlito"/>
              </a:rPr>
              <a:t>voltage </a:t>
            </a:r>
            <a:r>
              <a:rPr sz="2000" spc="-5" dirty="0">
                <a:latin typeface="Carlito"/>
                <a:cs typeface="Carlito"/>
              </a:rPr>
              <a:t>applied </a:t>
            </a:r>
            <a:r>
              <a:rPr sz="2000" spc="-10" dirty="0">
                <a:latin typeface="Carlito"/>
                <a:cs typeface="Carlito"/>
              </a:rPr>
              <a:t>between </a:t>
            </a:r>
            <a:r>
              <a:rPr sz="2000" spc="15" dirty="0">
                <a:latin typeface="Carlito"/>
                <a:cs typeface="Carlito"/>
              </a:rPr>
              <a:t>base </a:t>
            </a:r>
            <a:r>
              <a:rPr sz="2000" spc="10" dirty="0">
                <a:latin typeface="Carlito"/>
                <a:cs typeface="Carlito"/>
              </a:rPr>
              <a:t>and </a:t>
            </a:r>
            <a:r>
              <a:rPr sz="2000" spc="-25" dirty="0">
                <a:latin typeface="Carlito"/>
                <a:cs typeface="Carlito"/>
              </a:rPr>
              <a:t>emitter, </a:t>
            </a:r>
            <a:r>
              <a:rPr sz="2000" spc="-10" dirty="0">
                <a:latin typeface="Carlito"/>
                <a:cs typeface="Carlito"/>
              </a:rPr>
              <a:t>develops</a:t>
            </a:r>
            <a:r>
              <a:rPr sz="2000" spc="-330" dirty="0">
                <a:latin typeface="Carlito"/>
                <a:cs typeface="Carlito"/>
              </a:rPr>
              <a:t> </a:t>
            </a:r>
            <a:r>
              <a:rPr sz="2000" spc="15" dirty="0">
                <a:latin typeface="Carlito"/>
                <a:cs typeface="Carlito"/>
              </a:rPr>
              <a:t>an</a:t>
            </a:r>
            <a:endParaRPr sz="2000">
              <a:latin typeface="Carlito"/>
              <a:cs typeface="Carlito"/>
            </a:endParaRPr>
          </a:p>
          <a:p>
            <a:pPr marL="101600">
              <a:lnSpc>
                <a:spcPct val="100000"/>
              </a:lnSpc>
              <a:spcBef>
                <a:spcPts val="5"/>
              </a:spcBef>
            </a:pPr>
            <a:r>
              <a:rPr sz="2000" dirty="0">
                <a:latin typeface="Carlito"/>
                <a:cs typeface="Carlito"/>
              </a:rPr>
              <a:t>output </a:t>
            </a:r>
            <a:r>
              <a:rPr sz="2000" spc="5" dirty="0">
                <a:latin typeface="Carlito"/>
                <a:cs typeface="Carlito"/>
              </a:rPr>
              <a:t>voltage </a:t>
            </a:r>
            <a:r>
              <a:rPr sz="2000" spc="-40" dirty="0">
                <a:latin typeface="Carlito"/>
                <a:cs typeface="Carlito"/>
              </a:rPr>
              <a:t>V</a:t>
            </a:r>
            <a:r>
              <a:rPr sz="2025" spc="-60" baseline="-18518" dirty="0">
                <a:latin typeface="Carlito"/>
                <a:cs typeface="Carlito"/>
              </a:rPr>
              <a:t>o </a:t>
            </a:r>
            <a:r>
              <a:rPr sz="2000" dirty="0">
                <a:latin typeface="Carlito"/>
                <a:cs typeface="Carlito"/>
              </a:rPr>
              <a:t>across </a:t>
            </a:r>
            <a:r>
              <a:rPr sz="2000" spc="20" dirty="0">
                <a:latin typeface="Carlito"/>
                <a:cs typeface="Carlito"/>
              </a:rPr>
              <a:t>R</a:t>
            </a:r>
            <a:r>
              <a:rPr sz="2025" spc="30" baseline="-18518" dirty="0">
                <a:latin typeface="Carlito"/>
                <a:cs typeface="Carlito"/>
              </a:rPr>
              <a:t>E</a:t>
            </a:r>
            <a:r>
              <a:rPr sz="2000" spc="20" dirty="0">
                <a:latin typeface="Carlito"/>
                <a:cs typeface="Carlito"/>
              </a:rPr>
              <a:t>, </a:t>
            </a:r>
            <a:r>
              <a:rPr sz="2000" spc="-10" dirty="0">
                <a:latin typeface="Carlito"/>
                <a:cs typeface="Carlito"/>
              </a:rPr>
              <a:t>which </a:t>
            </a:r>
            <a:r>
              <a:rPr sz="2000" spc="-5" dirty="0">
                <a:latin typeface="Carlito"/>
                <a:cs typeface="Carlito"/>
              </a:rPr>
              <a:t>is </a:t>
            </a:r>
            <a:r>
              <a:rPr sz="2000" dirty="0">
                <a:latin typeface="Carlito"/>
                <a:cs typeface="Carlito"/>
              </a:rPr>
              <a:t>in </a:t>
            </a:r>
            <a:r>
              <a:rPr sz="2000" spc="5" dirty="0">
                <a:latin typeface="Carlito"/>
                <a:cs typeface="Carlito"/>
              </a:rPr>
              <a:t>the </a:t>
            </a:r>
            <a:r>
              <a:rPr sz="2000" dirty="0">
                <a:latin typeface="Carlito"/>
                <a:cs typeface="Carlito"/>
              </a:rPr>
              <a:t>emitter </a:t>
            </a:r>
            <a:r>
              <a:rPr sz="2000" spc="-5" dirty="0">
                <a:latin typeface="Carlito"/>
                <a:cs typeface="Carlito"/>
              </a:rPr>
              <a:t>section.</a:t>
            </a:r>
            <a:r>
              <a:rPr sz="2000" spc="-95" dirty="0">
                <a:latin typeface="Carlito"/>
                <a:cs typeface="Carlito"/>
              </a:rPr>
              <a:t> </a:t>
            </a:r>
            <a:r>
              <a:rPr sz="2000" spc="-25" dirty="0">
                <a:latin typeface="Carlito"/>
                <a:cs typeface="Carlito"/>
              </a:rPr>
              <a:t>Therefore,</a:t>
            </a:r>
            <a:endParaRPr sz="2000">
              <a:latin typeface="Carlito"/>
              <a:cs typeface="Carlito"/>
            </a:endParaRPr>
          </a:p>
          <a:p>
            <a:pPr marL="444500" indent="-343535">
              <a:lnSpc>
                <a:spcPct val="100000"/>
              </a:lnSpc>
              <a:spcBef>
                <a:spcPts val="450"/>
              </a:spcBef>
              <a:buFont typeface="Arial"/>
              <a:buChar char="•"/>
              <a:tabLst>
                <a:tab pos="444500" algn="l"/>
                <a:tab pos="445134" algn="l"/>
              </a:tabLst>
            </a:pPr>
            <a:r>
              <a:rPr sz="2000" spc="-10" dirty="0">
                <a:latin typeface="Carlito"/>
                <a:cs typeface="Carlito"/>
              </a:rPr>
              <a:t>Vo=I</a:t>
            </a:r>
            <a:r>
              <a:rPr sz="1550" spc="-10" dirty="0">
                <a:latin typeface="Carlito"/>
                <a:cs typeface="Carlito"/>
              </a:rPr>
              <a:t>E</a:t>
            </a:r>
            <a:r>
              <a:rPr sz="2000" spc="-10" dirty="0">
                <a:latin typeface="Carlito"/>
                <a:cs typeface="Carlito"/>
              </a:rPr>
              <a:t>R</a:t>
            </a:r>
            <a:r>
              <a:rPr sz="1550" spc="-10" dirty="0">
                <a:latin typeface="Carlito"/>
                <a:cs typeface="Carlito"/>
              </a:rPr>
              <a:t>E</a:t>
            </a:r>
            <a:endParaRPr sz="1550">
              <a:latin typeface="Carlito"/>
              <a:cs typeface="Carlito"/>
            </a:endParaRPr>
          </a:p>
          <a:p>
            <a:pPr marL="444500" marR="106680" indent="-343535">
              <a:lnSpc>
                <a:spcPct val="100000"/>
              </a:lnSpc>
              <a:spcBef>
                <a:spcPts val="530"/>
              </a:spcBef>
              <a:buFont typeface="Arial"/>
              <a:buChar char="•"/>
              <a:tabLst>
                <a:tab pos="444500" algn="l"/>
                <a:tab pos="445134" algn="l"/>
              </a:tabLst>
            </a:pPr>
            <a:r>
              <a:rPr sz="2000" dirty="0">
                <a:latin typeface="Carlito"/>
                <a:cs typeface="Carlito"/>
              </a:rPr>
              <a:t>The </a:t>
            </a:r>
            <a:r>
              <a:rPr sz="2000" spc="-5" dirty="0">
                <a:latin typeface="Carlito"/>
                <a:cs typeface="Carlito"/>
              </a:rPr>
              <a:t>whole </a:t>
            </a:r>
            <a:r>
              <a:rPr sz="2000" dirty="0">
                <a:latin typeface="Carlito"/>
                <a:cs typeface="Carlito"/>
              </a:rPr>
              <a:t>of this output </a:t>
            </a:r>
            <a:r>
              <a:rPr sz="2000" spc="-15" dirty="0">
                <a:latin typeface="Carlito"/>
                <a:cs typeface="Carlito"/>
              </a:rPr>
              <a:t>current </a:t>
            </a:r>
            <a:r>
              <a:rPr sz="2000" spc="-5" dirty="0">
                <a:latin typeface="Carlito"/>
                <a:cs typeface="Carlito"/>
              </a:rPr>
              <a:t>is applied </a:t>
            </a:r>
            <a:r>
              <a:rPr sz="2000" spc="10" dirty="0">
                <a:latin typeface="Carlito"/>
                <a:cs typeface="Carlito"/>
              </a:rPr>
              <a:t>to </a:t>
            </a:r>
            <a:r>
              <a:rPr sz="2000" spc="5" dirty="0">
                <a:latin typeface="Carlito"/>
                <a:cs typeface="Carlito"/>
              </a:rPr>
              <a:t>the </a:t>
            </a:r>
            <a:r>
              <a:rPr sz="2000" spc="-5" dirty="0">
                <a:latin typeface="Carlito"/>
                <a:cs typeface="Carlito"/>
              </a:rPr>
              <a:t>input </a:t>
            </a:r>
            <a:r>
              <a:rPr sz="2000" dirty="0">
                <a:latin typeface="Carlito"/>
                <a:cs typeface="Carlito"/>
              </a:rPr>
              <a:t>through </a:t>
            </a:r>
            <a:r>
              <a:rPr sz="2000" spc="-20" dirty="0">
                <a:latin typeface="Carlito"/>
                <a:cs typeface="Carlito"/>
              </a:rPr>
              <a:t>feedback.  </a:t>
            </a:r>
            <a:r>
              <a:rPr sz="2000" spc="-10" dirty="0">
                <a:latin typeface="Carlito"/>
                <a:cs typeface="Carlito"/>
              </a:rPr>
              <a:t>Hence,</a:t>
            </a:r>
            <a:endParaRPr sz="2000">
              <a:latin typeface="Carlito"/>
              <a:cs typeface="Carlito"/>
            </a:endParaRPr>
          </a:p>
          <a:p>
            <a:pPr marL="444500" indent="-343535">
              <a:lnSpc>
                <a:spcPct val="100000"/>
              </a:lnSpc>
              <a:spcBef>
                <a:spcPts val="459"/>
              </a:spcBef>
              <a:buFont typeface="Arial"/>
              <a:buChar char="•"/>
              <a:tabLst>
                <a:tab pos="444500" algn="l"/>
                <a:tab pos="445134" algn="l"/>
              </a:tabLst>
            </a:pPr>
            <a:r>
              <a:rPr sz="2000" spc="-30" dirty="0">
                <a:latin typeface="Carlito"/>
                <a:cs typeface="Carlito"/>
              </a:rPr>
              <a:t>V</a:t>
            </a:r>
            <a:r>
              <a:rPr sz="1550" spc="-30" dirty="0">
                <a:latin typeface="Carlito"/>
                <a:cs typeface="Carlito"/>
              </a:rPr>
              <a:t>f</a:t>
            </a:r>
            <a:r>
              <a:rPr sz="2000" spc="-30" dirty="0">
                <a:latin typeface="Carlito"/>
                <a:cs typeface="Carlito"/>
              </a:rPr>
              <a:t>=Vo</a:t>
            </a:r>
            <a:endParaRPr sz="2000">
              <a:latin typeface="Carlito"/>
              <a:cs typeface="Carlito"/>
            </a:endParaRPr>
          </a:p>
          <a:p>
            <a:pPr marL="444500" indent="-343535">
              <a:lnSpc>
                <a:spcPct val="100000"/>
              </a:lnSpc>
              <a:spcBef>
                <a:spcPts val="525"/>
              </a:spcBef>
              <a:buFont typeface="Arial"/>
              <a:buChar char="•"/>
              <a:tabLst>
                <a:tab pos="444500" algn="l"/>
                <a:tab pos="445134" algn="l"/>
              </a:tabLst>
            </a:pPr>
            <a:r>
              <a:rPr sz="2000" spc="20" dirty="0">
                <a:latin typeface="Carlito"/>
                <a:cs typeface="Carlito"/>
              </a:rPr>
              <a:t>As </a:t>
            </a:r>
            <a:r>
              <a:rPr sz="2000" spc="5" dirty="0">
                <a:latin typeface="Carlito"/>
                <a:cs typeface="Carlito"/>
              </a:rPr>
              <a:t>the </a:t>
            </a:r>
            <a:r>
              <a:rPr sz="2000" spc="-5" dirty="0">
                <a:latin typeface="Carlito"/>
                <a:cs typeface="Carlito"/>
              </a:rPr>
              <a:t>output </a:t>
            </a:r>
            <a:r>
              <a:rPr sz="2000" spc="5" dirty="0">
                <a:latin typeface="Carlito"/>
                <a:cs typeface="Carlito"/>
              </a:rPr>
              <a:t>voltage </a:t>
            </a:r>
            <a:r>
              <a:rPr sz="2000" spc="-15" dirty="0">
                <a:latin typeface="Carlito"/>
                <a:cs typeface="Carlito"/>
              </a:rPr>
              <a:t>developed </a:t>
            </a:r>
            <a:r>
              <a:rPr sz="2000" dirty="0">
                <a:latin typeface="Carlito"/>
                <a:cs typeface="Carlito"/>
              </a:rPr>
              <a:t>across </a:t>
            </a:r>
            <a:r>
              <a:rPr sz="2000" spc="40" dirty="0">
                <a:latin typeface="Carlito"/>
                <a:cs typeface="Carlito"/>
              </a:rPr>
              <a:t>R</a:t>
            </a:r>
            <a:r>
              <a:rPr sz="2025" spc="60" baseline="-18518" dirty="0">
                <a:latin typeface="Carlito"/>
                <a:cs typeface="Carlito"/>
              </a:rPr>
              <a:t>L </a:t>
            </a:r>
            <a:r>
              <a:rPr sz="2000" spc="-5" dirty="0">
                <a:latin typeface="Carlito"/>
                <a:cs typeface="Carlito"/>
              </a:rPr>
              <a:t>is proportional </a:t>
            </a:r>
            <a:r>
              <a:rPr sz="2000" spc="10" dirty="0">
                <a:latin typeface="Carlito"/>
                <a:cs typeface="Carlito"/>
              </a:rPr>
              <a:t>to </a:t>
            </a:r>
            <a:r>
              <a:rPr sz="2000" spc="5" dirty="0">
                <a:latin typeface="Carlito"/>
                <a:cs typeface="Carlito"/>
              </a:rPr>
              <a:t>the</a:t>
            </a:r>
            <a:r>
              <a:rPr sz="2000" spc="-195" dirty="0">
                <a:latin typeface="Carlito"/>
                <a:cs typeface="Carlito"/>
              </a:rPr>
              <a:t> </a:t>
            </a:r>
            <a:r>
              <a:rPr sz="2000" dirty="0">
                <a:latin typeface="Carlito"/>
                <a:cs typeface="Carlito"/>
              </a:rPr>
              <a:t>emitter</a:t>
            </a:r>
            <a:endParaRPr sz="2000">
              <a:latin typeface="Carlito"/>
              <a:cs typeface="Carlito"/>
            </a:endParaRPr>
          </a:p>
          <a:p>
            <a:pPr marL="444500">
              <a:lnSpc>
                <a:spcPct val="100000"/>
              </a:lnSpc>
              <a:spcBef>
                <a:spcPts val="5"/>
              </a:spcBef>
            </a:pPr>
            <a:r>
              <a:rPr sz="2000" spc="-15" dirty="0">
                <a:latin typeface="Carlito"/>
                <a:cs typeface="Carlito"/>
              </a:rPr>
              <a:t>current, </a:t>
            </a:r>
            <a:r>
              <a:rPr sz="2000" dirty="0">
                <a:latin typeface="Carlito"/>
                <a:cs typeface="Carlito"/>
              </a:rPr>
              <a:t>this emitter </a:t>
            </a:r>
            <a:r>
              <a:rPr sz="2000" spc="-20" dirty="0">
                <a:latin typeface="Carlito"/>
                <a:cs typeface="Carlito"/>
              </a:rPr>
              <a:t>follower </a:t>
            </a:r>
            <a:r>
              <a:rPr sz="2000" spc="-15" dirty="0">
                <a:latin typeface="Carlito"/>
                <a:cs typeface="Carlito"/>
              </a:rPr>
              <a:t>circuit </a:t>
            </a:r>
            <a:r>
              <a:rPr sz="2000" spc="-5" dirty="0">
                <a:latin typeface="Carlito"/>
                <a:cs typeface="Carlito"/>
              </a:rPr>
              <a:t>is </a:t>
            </a:r>
            <a:r>
              <a:rPr sz="2000" spc="10" dirty="0">
                <a:latin typeface="Carlito"/>
                <a:cs typeface="Carlito"/>
              </a:rPr>
              <a:t>a </a:t>
            </a:r>
            <a:r>
              <a:rPr sz="2000" spc="-15" dirty="0">
                <a:latin typeface="Carlito"/>
                <a:cs typeface="Carlito"/>
              </a:rPr>
              <a:t>current </a:t>
            </a:r>
            <a:r>
              <a:rPr sz="2000" spc="-20" dirty="0">
                <a:latin typeface="Carlito"/>
                <a:cs typeface="Carlito"/>
              </a:rPr>
              <a:t>feedback </a:t>
            </a:r>
            <a:r>
              <a:rPr sz="2000" spc="-15" dirty="0">
                <a:latin typeface="Carlito"/>
                <a:cs typeface="Carlito"/>
              </a:rPr>
              <a:t>circuit.</a:t>
            </a:r>
            <a:r>
              <a:rPr sz="2000" spc="395" dirty="0">
                <a:latin typeface="Carlito"/>
                <a:cs typeface="Carlito"/>
              </a:rPr>
              <a:t> </a:t>
            </a:r>
            <a:r>
              <a:rPr sz="2000" spc="-10" dirty="0">
                <a:latin typeface="Carlito"/>
                <a:cs typeface="Carlito"/>
              </a:rPr>
              <a:t>Hence,</a:t>
            </a:r>
            <a:endParaRPr sz="2000">
              <a:latin typeface="Carlito"/>
              <a:cs typeface="Carlito"/>
            </a:endParaRPr>
          </a:p>
          <a:p>
            <a:pPr marL="444500" indent="-343535">
              <a:lnSpc>
                <a:spcPct val="100000"/>
              </a:lnSpc>
              <a:spcBef>
                <a:spcPts val="455"/>
              </a:spcBef>
              <a:buChar char="•"/>
              <a:tabLst>
                <a:tab pos="444500" algn="l"/>
                <a:tab pos="445134" algn="l"/>
              </a:tabLst>
            </a:pPr>
            <a:r>
              <a:rPr sz="2000" spc="-55" dirty="0">
                <a:latin typeface="Arial"/>
                <a:cs typeface="Arial"/>
              </a:rPr>
              <a:t>β=</a:t>
            </a:r>
            <a:r>
              <a:rPr sz="2000" spc="-55" dirty="0">
                <a:latin typeface="Carlito"/>
                <a:cs typeface="Carlito"/>
              </a:rPr>
              <a:t>V</a:t>
            </a:r>
            <a:r>
              <a:rPr sz="1550" spc="-55" dirty="0">
                <a:latin typeface="Carlito"/>
                <a:cs typeface="Carlito"/>
              </a:rPr>
              <a:t>f</a:t>
            </a:r>
            <a:r>
              <a:rPr sz="2000" spc="-55" dirty="0">
                <a:latin typeface="Carlito"/>
                <a:cs typeface="Carlito"/>
              </a:rPr>
              <a:t>/Vo=1</a:t>
            </a:r>
            <a:endParaRPr sz="2000">
              <a:latin typeface="Carlito"/>
              <a:cs typeface="Carlito"/>
            </a:endParaRPr>
          </a:p>
          <a:p>
            <a:pPr marL="444500" marR="107314" indent="-343535">
              <a:lnSpc>
                <a:spcPct val="100000"/>
              </a:lnSpc>
              <a:spcBef>
                <a:spcPts val="455"/>
              </a:spcBef>
              <a:buFont typeface="Arial"/>
              <a:buChar char="•"/>
              <a:tabLst>
                <a:tab pos="444500" algn="l"/>
                <a:tab pos="445134" algn="l"/>
              </a:tabLst>
            </a:pPr>
            <a:r>
              <a:rPr sz="2000" spc="10" dirty="0">
                <a:latin typeface="Carlito"/>
                <a:cs typeface="Carlito"/>
              </a:rPr>
              <a:t>It</a:t>
            </a:r>
            <a:r>
              <a:rPr sz="2000" spc="-5" dirty="0">
                <a:latin typeface="Carlito"/>
                <a:cs typeface="Carlito"/>
              </a:rPr>
              <a:t> is</a:t>
            </a:r>
            <a:r>
              <a:rPr sz="2000" spc="-45" dirty="0">
                <a:latin typeface="Carlito"/>
                <a:cs typeface="Carlito"/>
              </a:rPr>
              <a:t> </a:t>
            </a:r>
            <a:r>
              <a:rPr sz="2000" spc="10" dirty="0">
                <a:latin typeface="Carlito"/>
                <a:cs typeface="Carlito"/>
              </a:rPr>
              <a:t>also</a:t>
            </a:r>
            <a:r>
              <a:rPr sz="2000" spc="-20" dirty="0">
                <a:latin typeface="Carlito"/>
                <a:cs typeface="Carlito"/>
              </a:rPr>
              <a:t> </a:t>
            </a:r>
            <a:r>
              <a:rPr sz="2000" spc="-5" dirty="0">
                <a:latin typeface="Carlito"/>
                <a:cs typeface="Carlito"/>
              </a:rPr>
              <a:t>noted</a:t>
            </a:r>
            <a:r>
              <a:rPr sz="2000" spc="-15" dirty="0">
                <a:latin typeface="Carlito"/>
                <a:cs typeface="Carlito"/>
              </a:rPr>
              <a:t> </a:t>
            </a:r>
            <a:r>
              <a:rPr sz="2000" spc="5" dirty="0">
                <a:latin typeface="Carlito"/>
                <a:cs typeface="Carlito"/>
              </a:rPr>
              <a:t>that</a:t>
            </a:r>
            <a:r>
              <a:rPr sz="2000" spc="-75" dirty="0">
                <a:latin typeface="Carlito"/>
                <a:cs typeface="Carlito"/>
              </a:rPr>
              <a:t> </a:t>
            </a:r>
            <a:r>
              <a:rPr sz="2000" spc="5" dirty="0">
                <a:latin typeface="Carlito"/>
                <a:cs typeface="Carlito"/>
              </a:rPr>
              <a:t>the</a:t>
            </a:r>
            <a:r>
              <a:rPr sz="2000" spc="45" dirty="0">
                <a:latin typeface="Carlito"/>
                <a:cs typeface="Carlito"/>
              </a:rPr>
              <a:t> </a:t>
            </a:r>
            <a:r>
              <a:rPr sz="2000" spc="-5" dirty="0">
                <a:latin typeface="Carlito"/>
                <a:cs typeface="Carlito"/>
              </a:rPr>
              <a:t>input </a:t>
            </a:r>
            <a:r>
              <a:rPr sz="2000" spc="10" dirty="0">
                <a:latin typeface="Carlito"/>
                <a:cs typeface="Carlito"/>
              </a:rPr>
              <a:t>signal</a:t>
            </a:r>
            <a:r>
              <a:rPr sz="2000" spc="-85" dirty="0">
                <a:latin typeface="Carlito"/>
                <a:cs typeface="Carlito"/>
              </a:rPr>
              <a:t> </a:t>
            </a:r>
            <a:r>
              <a:rPr sz="2000" spc="5" dirty="0">
                <a:latin typeface="Carlito"/>
                <a:cs typeface="Carlito"/>
              </a:rPr>
              <a:t>voltage</a:t>
            </a:r>
            <a:r>
              <a:rPr sz="2000" spc="-110" dirty="0">
                <a:latin typeface="Carlito"/>
                <a:cs typeface="Carlito"/>
              </a:rPr>
              <a:t> </a:t>
            </a:r>
            <a:r>
              <a:rPr sz="2000" spc="10" dirty="0">
                <a:latin typeface="Carlito"/>
                <a:cs typeface="Carlito"/>
              </a:rPr>
              <a:t>to</a:t>
            </a:r>
            <a:r>
              <a:rPr sz="2000" spc="-20" dirty="0">
                <a:latin typeface="Carlito"/>
                <a:cs typeface="Carlito"/>
              </a:rPr>
              <a:t> </a:t>
            </a:r>
            <a:r>
              <a:rPr sz="2000" spc="5" dirty="0">
                <a:latin typeface="Carlito"/>
                <a:cs typeface="Carlito"/>
              </a:rPr>
              <a:t>the</a:t>
            </a:r>
            <a:r>
              <a:rPr sz="2000" spc="-30" dirty="0">
                <a:latin typeface="Carlito"/>
                <a:cs typeface="Carlito"/>
              </a:rPr>
              <a:t> </a:t>
            </a:r>
            <a:r>
              <a:rPr sz="2000" spc="-5" dirty="0">
                <a:latin typeface="Carlito"/>
                <a:cs typeface="Carlito"/>
              </a:rPr>
              <a:t>transistor</a:t>
            </a:r>
            <a:r>
              <a:rPr sz="2000" spc="-30" dirty="0">
                <a:latin typeface="Carlito"/>
                <a:cs typeface="Carlito"/>
              </a:rPr>
              <a:t> </a:t>
            </a:r>
            <a:r>
              <a:rPr sz="2000" dirty="0">
                <a:latin typeface="Carlito"/>
                <a:cs typeface="Carlito"/>
              </a:rPr>
              <a:t>(=</a:t>
            </a:r>
            <a:r>
              <a:rPr sz="2000" spc="-35" dirty="0">
                <a:latin typeface="Carlito"/>
                <a:cs typeface="Carlito"/>
              </a:rPr>
              <a:t> </a:t>
            </a:r>
            <a:r>
              <a:rPr sz="2000" spc="10" dirty="0">
                <a:latin typeface="Carlito"/>
                <a:cs typeface="Carlito"/>
              </a:rPr>
              <a:t>V</a:t>
            </a:r>
            <a:r>
              <a:rPr sz="2025" spc="15" baseline="-18518" dirty="0">
                <a:latin typeface="Carlito"/>
                <a:cs typeface="Carlito"/>
              </a:rPr>
              <a:t>i</a:t>
            </a:r>
            <a:r>
              <a:rPr sz="2000" spc="10" dirty="0">
                <a:latin typeface="Carlito"/>
                <a:cs typeface="Carlito"/>
              </a:rPr>
              <a:t>)</a:t>
            </a:r>
            <a:r>
              <a:rPr sz="2000" spc="60" dirty="0">
                <a:latin typeface="Carlito"/>
                <a:cs typeface="Carlito"/>
              </a:rPr>
              <a:t> </a:t>
            </a:r>
            <a:r>
              <a:rPr sz="2000" spc="-5" dirty="0">
                <a:latin typeface="Carlito"/>
                <a:cs typeface="Carlito"/>
              </a:rPr>
              <a:t>is</a:t>
            </a:r>
            <a:r>
              <a:rPr sz="2000" spc="-40" dirty="0">
                <a:latin typeface="Carlito"/>
                <a:cs typeface="Carlito"/>
              </a:rPr>
              <a:t> </a:t>
            </a:r>
            <a:r>
              <a:rPr sz="2000" spc="-5" dirty="0">
                <a:latin typeface="Carlito"/>
                <a:cs typeface="Carlito"/>
              </a:rPr>
              <a:t>equal  </a:t>
            </a:r>
            <a:r>
              <a:rPr sz="2000" spc="10" dirty="0">
                <a:latin typeface="Carlito"/>
                <a:cs typeface="Carlito"/>
              </a:rPr>
              <a:t>to </a:t>
            </a:r>
            <a:r>
              <a:rPr sz="2000" spc="5" dirty="0">
                <a:latin typeface="Carlito"/>
                <a:cs typeface="Carlito"/>
              </a:rPr>
              <a:t>the </a:t>
            </a:r>
            <a:r>
              <a:rPr sz="2000" spc="-20" dirty="0">
                <a:latin typeface="Carlito"/>
                <a:cs typeface="Carlito"/>
              </a:rPr>
              <a:t>difference </a:t>
            </a:r>
            <a:r>
              <a:rPr sz="2000" dirty="0">
                <a:latin typeface="Carlito"/>
                <a:cs typeface="Carlito"/>
              </a:rPr>
              <a:t>of </a:t>
            </a:r>
            <a:r>
              <a:rPr sz="2000" spc="-45" dirty="0">
                <a:latin typeface="Carlito"/>
                <a:cs typeface="Carlito"/>
              </a:rPr>
              <a:t>V</a:t>
            </a:r>
            <a:r>
              <a:rPr sz="2025" spc="-67" baseline="-18518" dirty="0">
                <a:latin typeface="Carlito"/>
                <a:cs typeface="Carlito"/>
              </a:rPr>
              <a:t>s </a:t>
            </a:r>
            <a:r>
              <a:rPr sz="2000" spc="5" dirty="0">
                <a:latin typeface="Carlito"/>
                <a:cs typeface="Carlito"/>
              </a:rPr>
              <a:t>and </a:t>
            </a:r>
            <a:r>
              <a:rPr sz="2000" spc="-50" dirty="0">
                <a:latin typeface="Carlito"/>
                <a:cs typeface="Carlito"/>
              </a:rPr>
              <a:t>V</a:t>
            </a:r>
            <a:r>
              <a:rPr sz="2025" spc="-75" baseline="-18518" dirty="0">
                <a:latin typeface="Carlito"/>
                <a:cs typeface="Carlito"/>
              </a:rPr>
              <a:t>o</a:t>
            </a:r>
            <a:r>
              <a:rPr sz="2025" spc="75" baseline="-18518" dirty="0">
                <a:latin typeface="Carlito"/>
                <a:cs typeface="Carlito"/>
              </a:rPr>
              <a:t> </a:t>
            </a:r>
            <a:r>
              <a:rPr sz="2000" dirty="0">
                <a:latin typeface="Carlito"/>
                <a:cs typeface="Carlito"/>
              </a:rPr>
              <a:t>i.e.,</a:t>
            </a:r>
            <a:endParaRPr sz="2000">
              <a:latin typeface="Carlito"/>
              <a:cs typeface="Carlito"/>
            </a:endParaRPr>
          </a:p>
          <a:p>
            <a:pPr marL="444500" indent="-343535">
              <a:lnSpc>
                <a:spcPct val="100000"/>
              </a:lnSpc>
              <a:spcBef>
                <a:spcPts val="530"/>
              </a:spcBef>
              <a:buFont typeface="Arial"/>
              <a:buChar char="•"/>
              <a:tabLst>
                <a:tab pos="444500" algn="l"/>
                <a:tab pos="445134" algn="l"/>
              </a:tabLst>
            </a:pPr>
            <a:r>
              <a:rPr sz="2000" spc="-80" dirty="0">
                <a:latin typeface="Carlito"/>
                <a:cs typeface="Carlito"/>
              </a:rPr>
              <a:t>Vi=Vs</a:t>
            </a:r>
            <a:r>
              <a:rPr sz="2000" spc="-80" dirty="0">
                <a:latin typeface="Arial"/>
                <a:cs typeface="Arial"/>
              </a:rPr>
              <a:t>−Vo</a:t>
            </a:r>
            <a:endParaRPr sz="2000">
              <a:latin typeface="Arial"/>
              <a:cs typeface="Arial"/>
            </a:endParaRPr>
          </a:p>
          <a:p>
            <a:pPr marL="101600">
              <a:lnSpc>
                <a:spcPct val="100000"/>
              </a:lnSpc>
              <a:spcBef>
                <a:spcPts val="455"/>
              </a:spcBef>
            </a:pPr>
            <a:r>
              <a:rPr sz="2000" spc="-5" dirty="0">
                <a:latin typeface="Carlito"/>
                <a:cs typeface="Carlito"/>
              </a:rPr>
              <a:t>Hence </a:t>
            </a:r>
            <a:r>
              <a:rPr sz="2000" spc="5" dirty="0">
                <a:latin typeface="Carlito"/>
                <a:cs typeface="Carlito"/>
              </a:rPr>
              <a:t>the </a:t>
            </a:r>
            <a:r>
              <a:rPr sz="2000" spc="-20" dirty="0">
                <a:latin typeface="Carlito"/>
                <a:cs typeface="Carlito"/>
              </a:rPr>
              <a:t>feedback </a:t>
            </a:r>
            <a:r>
              <a:rPr sz="2000" spc="-5" dirty="0">
                <a:latin typeface="Carlito"/>
                <a:cs typeface="Carlito"/>
              </a:rPr>
              <a:t>is</a:t>
            </a:r>
            <a:r>
              <a:rPr sz="2000" spc="80" dirty="0">
                <a:latin typeface="Carlito"/>
                <a:cs typeface="Carlito"/>
              </a:rPr>
              <a:t> </a:t>
            </a:r>
            <a:r>
              <a:rPr sz="2000" spc="-5" dirty="0">
                <a:latin typeface="Carlito"/>
                <a:cs typeface="Carlito"/>
              </a:rPr>
              <a:t>negative.</a:t>
            </a:r>
            <a:endParaRPr sz="2000">
              <a:latin typeface="Carlito"/>
              <a:cs typeface="Carli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57200"/>
            <a:ext cx="6857999" cy="647613"/>
          </a:xfrm>
          <a:prstGeom prst="rect">
            <a:avLst/>
          </a:prstGeom>
        </p:spPr>
        <p:txBody>
          <a:bodyPr vert="horz" wrap="square" lIns="0" tIns="16510" rIns="0" bIns="0" rtlCol="0">
            <a:spAutoFit/>
          </a:bodyPr>
          <a:lstStyle/>
          <a:p>
            <a:pPr marL="12700">
              <a:lnSpc>
                <a:spcPct val="100000"/>
              </a:lnSpc>
              <a:spcBef>
                <a:spcPts val="130"/>
              </a:spcBef>
            </a:pPr>
            <a:r>
              <a:rPr spc="-20" dirty="0"/>
              <a:t>Characteristics</a:t>
            </a:r>
          </a:p>
        </p:txBody>
      </p:sp>
      <p:sp>
        <p:nvSpPr>
          <p:cNvPr id="3" name="object 3"/>
          <p:cNvSpPr txBox="1"/>
          <p:nvPr/>
        </p:nvSpPr>
        <p:spPr>
          <a:xfrm>
            <a:off x="533400" y="2057400"/>
            <a:ext cx="7921625" cy="1780539"/>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r>
              <a:rPr sz="2400" spc="10" dirty="0">
                <a:latin typeface="Carlito"/>
                <a:cs typeface="Carlito"/>
              </a:rPr>
              <a:t>No </a:t>
            </a:r>
            <a:r>
              <a:rPr sz="2400" spc="-15" dirty="0">
                <a:latin typeface="Carlito"/>
                <a:cs typeface="Carlito"/>
              </a:rPr>
              <a:t>voltage </a:t>
            </a:r>
            <a:r>
              <a:rPr sz="2400" spc="-30" dirty="0">
                <a:latin typeface="Carlito"/>
                <a:cs typeface="Carlito"/>
              </a:rPr>
              <a:t>gain. </a:t>
            </a:r>
            <a:r>
              <a:rPr sz="2400" dirty="0">
                <a:latin typeface="Carlito"/>
                <a:cs typeface="Carlito"/>
              </a:rPr>
              <a:t>In </a:t>
            </a:r>
            <a:r>
              <a:rPr sz="2400" spc="-10" dirty="0">
                <a:latin typeface="Carlito"/>
                <a:cs typeface="Carlito"/>
              </a:rPr>
              <a:t>fact, </a:t>
            </a:r>
            <a:r>
              <a:rPr sz="2400" spc="5" dirty="0">
                <a:latin typeface="Carlito"/>
                <a:cs typeface="Carlito"/>
              </a:rPr>
              <a:t>the </a:t>
            </a:r>
            <a:r>
              <a:rPr sz="2400" spc="-15" dirty="0">
                <a:latin typeface="Carlito"/>
                <a:cs typeface="Carlito"/>
              </a:rPr>
              <a:t>voltage </a:t>
            </a:r>
            <a:r>
              <a:rPr sz="2400" spc="-35" dirty="0">
                <a:latin typeface="Carlito"/>
                <a:cs typeface="Carlito"/>
              </a:rPr>
              <a:t>gain </a:t>
            </a:r>
            <a:r>
              <a:rPr sz="2400" spc="-15" dirty="0">
                <a:latin typeface="Carlito"/>
                <a:cs typeface="Carlito"/>
              </a:rPr>
              <a:t>is </a:t>
            </a:r>
            <a:r>
              <a:rPr sz="2400" spc="-10" dirty="0">
                <a:latin typeface="Carlito"/>
                <a:cs typeface="Carlito"/>
              </a:rPr>
              <a:t>nearly</a:t>
            </a:r>
            <a:r>
              <a:rPr sz="2400" spc="85" dirty="0">
                <a:latin typeface="Carlito"/>
                <a:cs typeface="Carlito"/>
              </a:rPr>
              <a:t> </a:t>
            </a:r>
            <a:r>
              <a:rPr sz="2400" spc="-10" dirty="0">
                <a:latin typeface="Carlito"/>
                <a:cs typeface="Carlito"/>
              </a:rPr>
              <a:t>1.</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25" dirty="0">
                <a:latin typeface="Carlito"/>
                <a:cs typeface="Carlito"/>
              </a:rPr>
              <a:t>Relatively </a:t>
            </a:r>
            <a:r>
              <a:rPr sz="2400" spc="-10" dirty="0">
                <a:latin typeface="Carlito"/>
                <a:cs typeface="Carlito"/>
              </a:rPr>
              <a:t>high </a:t>
            </a:r>
            <a:r>
              <a:rPr sz="2400" dirty="0">
                <a:latin typeface="Carlito"/>
                <a:cs typeface="Carlito"/>
              </a:rPr>
              <a:t>current </a:t>
            </a:r>
            <a:r>
              <a:rPr sz="2400" spc="-35" dirty="0">
                <a:latin typeface="Carlito"/>
                <a:cs typeface="Carlito"/>
              </a:rPr>
              <a:t>gain </a:t>
            </a:r>
            <a:r>
              <a:rPr sz="2400" spc="-10" dirty="0">
                <a:latin typeface="Carlito"/>
                <a:cs typeface="Carlito"/>
              </a:rPr>
              <a:t>and </a:t>
            </a:r>
            <a:r>
              <a:rPr sz="2400" dirty="0">
                <a:latin typeface="Carlito"/>
                <a:cs typeface="Carlito"/>
              </a:rPr>
              <a:t>power</a:t>
            </a:r>
            <a:r>
              <a:rPr sz="2400" spc="105" dirty="0">
                <a:latin typeface="Carlito"/>
                <a:cs typeface="Carlito"/>
              </a:rPr>
              <a:t> </a:t>
            </a:r>
            <a:r>
              <a:rPr sz="2400" spc="-30" dirty="0">
                <a:latin typeface="Carlito"/>
                <a:cs typeface="Carlito"/>
              </a:rPr>
              <a:t>gain.</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High </a:t>
            </a:r>
            <a:r>
              <a:rPr sz="2400" spc="-5" dirty="0">
                <a:latin typeface="Carlito"/>
                <a:cs typeface="Carlito"/>
              </a:rPr>
              <a:t>input </a:t>
            </a:r>
            <a:r>
              <a:rPr sz="2400" dirty="0">
                <a:latin typeface="Carlito"/>
                <a:cs typeface="Carlito"/>
              </a:rPr>
              <a:t>impedance </a:t>
            </a:r>
            <a:r>
              <a:rPr sz="2400" spc="-10" dirty="0">
                <a:latin typeface="Carlito"/>
                <a:cs typeface="Carlito"/>
              </a:rPr>
              <a:t>and low </a:t>
            </a:r>
            <a:r>
              <a:rPr sz="2400" spc="5" dirty="0">
                <a:latin typeface="Carlito"/>
                <a:cs typeface="Carlito"/>
              </a:rPr>
              <a:t>output</a:t>
            </a:r>
            <a:r>
              <a:rPr sz="2400" spc="-155"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Input </a:t>
            </a:r>
            <a:r>
              <a:rPr sz="2400" spc="-10" dirty="0">
                <a:latin typeface="Carlito"/>
                <a:cs typeface="Carlito"/>
              </a:rPr>
              <a:t>and </a:t>
            </a:r>
            <a:r>
              <a:rPr sz="2400" spc="5" dirty="0">
                <a:latin typeface="Carlito"/>
                <a:cs typeface="Carlito"/>
              </a:rPr>
              <a:t>output </a:t>
            </a:r>
            <a:r>
              <a:rPr sz="2400" spc="-15" dirty="0">
                <a:latin typeface="Carlito"/>
                <a:cs typeface="Carlito"/>
              </a:rPr>
              <a:t>ac </a:t>
            </a:r>
            <a:r>
              <a:rPr sz="2400" spc="-10" dirty="0">
                <a:latin typeface="Carlito"/>
                <a:cs typeface="Carlito"/>
              </a:rPr>
              <a:t>voltages </a:t>
            </a:r>
            <a:r>
              <a:rPr sz="2400" spc="-15" dirty="0">
                <a:latin typeface="Carlito"/>
                <a:cs typeface="Carlito"/>
              </a:rPr>
              <a:t>are in</a:t>
            </a:r>
            <a:r>
              <a:rPr sz="2400" spc="-130" dirty="0">
                <a:latin typeface="Carlito"/>
                <a:cs typeface="Carlito"/>
              </a:rPr>
              <a:t> </a:t>
            </a:r>
            <a:r>
              <a:rPr sz="2400" dirty="0">
                <a:latin typeface="Carlito"/>
                <a:cs typeface="Carlito"/>
              </a:rPr>
              <a:t>phase.</a:t>
            </a:r>
            <a:endParaRPr sz="2400">
              <a:latin typeface="Carlito"/>
              <a:cs typeface="Carl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4</a:t>
            </a:r>
          </a:p>
        </p:txBody>
      </p:sp>
      <p:sp>
        <p:nvSpPr>
          <p:cNvPr id="3" name="object 3"/>
          <p:cNvSpPr txBox="1"/>
          <p:nvPr/>
        </p:nvSpPr>
        <p:spPr>
          <a:xfrm>
            <a:off x="228600" y="3657600"/>
            <a:ext cx="8610600" cy="758190"/>
          </a:xfrm>
          <a:prstGeom prst="rect">
            <a:avLst/>
          </a:prstGeom>
        </p:spPr>
        <p:txBody>
          <a:bodyPr vert="horz" wrap="square" lIns="0" tIns="13335" rIns="0" bIns="0" rtlCol="0">
            <a:spAutoFit/>
          </a:bodyPr>
          <a:lstStyle/>
          <a:p>
            <a:pPr marL="12700" algn="ctr">
              <a:lnSpc>
                <a:spcPct val="100000"/>
              </a:lnSpc>
              <a:spcBef>
                <a:spcPts val="105"/>
              </a:spcBef>
            </a:pPr>
            <a:r>
              <a:rPr sz="4800" b="1" spc="-5" dirty="0">
                <a:latin typeface="Carlito"/>
                <a:cs typeface="Carlito"/>
              </a:rPr>
              <a:t>Sinusoidal</a:t>
            </a:r>
            <a:r>
              <a:rPr sz="4800" b="1" spc="-80" dirty="0">
                <a:latin typeface="Carlito"/>
                <a:cs typeface="Carlito"/>
              </a:rPr>
              <a:t> </a:t>
            </a:r>
            <a:r>
              <a:rPr sz="4800" b="1" spc="-15" dirty="0">
                <a:latin typeface="Carlito"/>
                <a:cs typeface="Carlito"/>
              </a:rPr>
              <a:t>Oscillators</a:t>
            </a:r>
            <a:endParaRPr sz="48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533400"/>
            <a:ext cx="8534400" cy="647613"/>
          </a:xfrm>
          <a:prstGeom prst="rect">
            <a:avLst/>
          </a:prstGeom>
        </p:spPr>
        <p:txBody>
          <a:bodyPr vert="horz" wrap="square" lIns="0" tIns="16510" rIns="0" bIns="0" rtlCol="0">
            <a:spAutoFit/>
          </a:bodyPr>
          <a:lstStyle/>
          <a:p>
            <a:pPr marL="12700">
              <a:lnSpc>
                <a:spcPct val="100000"/>
              </a:lnSpc>
              <a:spcBef>
                <a:spcPts val="130"/>
              </a:spcBef>
            </a:pPr>
            <a:r>
              <a:rPr spc="5" dirty="0"/>
              <a:t>Sinusoidal</a:t>
            </a:r>
            <a:r>
              <a:rPr spc="-10" dirty="0"/>
              <a:t> </a:t>
            </a:r>
            <a:r>
              <a:rPr spc="-15" dirty="0"/>
              <a:t>Oscillators</a:t>
            </a:r>
          </a:p>
        </p:txBody>
      </p:sp>
      <p:sp>
        <p:nvSpPr>
          <p:cNvPr id="3" name="object 3"/>
          <p:cNvSpPr txBox="1"/>
          <p:nvPr/>
        </p:nvSpPr>
        <p:spPr>
          <a:xfrm>
            <a:off x="381000" y="1616074"/>
            <a:ext cx="8458199" cy="289374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400" spc="15" dirty="0">
                <a:latin typeface="Carlito"/>
                <a:cs typeface="Carlito"/>
              </a:rPr>
              <a:t>An </a:t>
            </a:r>
            <a:r>
              <a:rPr sz="2400" b="1" spc="-5" dirty="0">
                <a:latin typeface="Carlito"/>
                <a:cs typeface="Carlito"/>
              </a:rPr>
              <a:t>oscillator </a:t>
            </a:r>
            <a:r>
              <a:rPr sz="2400" spc="-10" dirty="0">
                <a:latin typeface="Carlito"/>
                <a:cs typeface="Carlito"/>
              </a:rPr>
              <a:t>generates </a:t>
            </a:r>
            <a:r>
              <a:rPr sz="2400" spc="10" dirty="0">
                <a:latin typeface="Carlito"/>
                <a:cs typeface="Carlito"/>
              </a:rPr>
              <a:t>output </a:t>
            </a:r>
            <a:r>
              <a:rPr sz="2400" dirty="0">
                <a:latin typeface="Carlito"/>
                <a:cs typeface="Carlito"/>
              </a:rPr>
              <a:t>without </a:t>
            </a:r>
            <a:r>
              <a:rPr sz="2400" spc="-30" dirty="0">
                <a:latin typeface="Carlito"/>
                <a:cs typeface="Carlito"/>
              </a:rPr>
              <a:t>any </a:t>
            </a:r>
            <a:r>
              <a:rPr sz="2400" spc="-15" dirty="0">
                <a:latin typeface="Carlito"/>
                <a:cs typeface="Carlito"/>
              </a:rPr>
              <a:t>ac </a:t>
            </a:r>
            <a:r>
              <a:rPr sz="2400" spc="-5" dirty="0">
                <a:latin typeface="Carlito"/>
                <a:cs typeface="Carlito"/>
              </a:rPr>
              <a:t>input</a:t>
            </a:r>
            <a:r>
              <a:rPr sz="2400" spc="-200" dirty="0">
                <a:latin typeface="Carlito"/>
                <a:cs typeface="Carlito"/>
              </a:rPr>
              <a:t> </a:t>
            </a:r>
            <a:r>
              <a:rPr sz="2400" spc="-10" dirty="0">
                <a:latin typeface="Carlito"/>
                <a:cs typeface="Carlito"/>
              </a:rPr>
              <a:t>signal.</a:t>
            </a:r>
            <a:endParaRPr sz="2400">
              <a:latin typeface="Carlito"/>
              <a:cs typeface="Carlito"/>
            </a:endParaRPr>
          </a:p>
          <a:p>
            <a:pPr>
              <a:lnSpc>
                <a:spcPct val="100000"/>
              </a:lnSpc>
              <a:buFont typeface="Arial"/>
              <a:buChar char="•"/>
            </a:pPr>
            <a:endParaRPr sz="3300">
              <a:latin typeface="Carlito"/>
              <a:cs typeface="Carlito"/>
            </a:endParaRPr>
          </a:p>
          <a:p>
            <a:pPr marL="355600" indent="-343535">
              <a:lnSpc>
                <a:spcPct val="100000"/>
              </a:lnSpc>
              <a:buFont typeface="Arial"/>
              <a:buChar char="•"/>
              <a:tabLst>
                <a:tab pos="355600" algn="l"/>
                <a:tab pos="356235" algn="l"/>
              </a:tabLst>
            </a:pPr>
            <a:r>
              <a:rPr sz="2400" spc="15" dirty="0">
                <a:latin typeface="Carlito"/>
                <a:cs typeface="Carlito"/>
              </a:rPr>
              <a:t>An </a:t>
            </a:r>
            <a:r>
              <a:rPr sz="2400" spc="-10" dirty="0">
                <a:latin typeface="Carlito"/>
                <a:cs typeface="Carlito"/>
              </a:rPr>
              <a:t>electronic </a:t>
            </a:r>
            <a:r>
              <a:rPr sz="2400" spc="-5" dirty="0">
                <a:latin typeface="Carlito"/>
                <a:cs typeface="Carlito"/>
              </a:rPr>
              <a:t>oscillator </a:t>
            </a:r>
            <a:r>
              <a:rPr sz="2400" spc="-15" dirty="0">
                <a:latin typeface="Carlito"/>
                <a:cs typeface="Carlito"/>
              </a:rPr>
              <a:t>is </a:t>
            </a:r>
            <a:r>
              <a:rPr sz="2400" dirty="0">
                <a:latin typeface="Carlito"/>
                <a:cs typeface="Carlito"/>
              </a:rPr>
              <a:t>a circuit </a:t>
            </a:r>
            <a:r>
              <a:rPr sz="2400" spc="5" dirty="0">
                <a:latin typeface="Carlito"/>
                <a:cs typeface="Carlito"/>
              </a:rPr>
              <a:t>which </a:t>
            </a:r>
            <a:r>
              <a:rPr sz="2400" spc="-10" dirty="0">
                <a:latin typeface="Carlito"/>
                <a:cs typeface="Carlito"/>
              </a:rPr>
              <a:t>converts </a:t>
            </a:r>
            <a:r>
              <a:rPr sz="2400" spc="5" dirty="0">
                <a:latin typeface="Carlito"/>
                <a:cs typeface="Carlito"/>
              </a:rPr>
              <a:t>dc</a:t>
            </a:r>
            <a:r>
              <a:rPr sz="2400" spc="95" dirty="0">
                <a:latin typeface="Carlito"/>
                <a:cs typeface="Carlito"/>
              </a:rPr>
              <a:t> </a:t>
            </a:r>
            <a:r>
              <a:rPr sz="2400" dirty="0">
                <a:latin typeface="Carlito"/>
                <a:cs typeface="Carlito"/>
              </a:rPr>
              <a:t>energy</a:t>
            </a:r>
            <a:endParaRPr sz="2400">
              <a:latin typeface="Carlito"/>
              <a:cs typeface="Carlito"/>
            </a:endParaRPr>
          </a:p>
          <a:p>
            <a:pPr marL="355600">
              <a:lnSpc>
                <a:spcPct val="100000"/>
              </a:lnSpc>
              <a:spcBef>
                <a:spcPts val="50"/>
              </a:spcBef>
            </a:pPr>
            <a:r>
              <a:rPr sz="2400" spc="-5" dirty="0">
                <a:latin typeface="Carlito"/>
                <a:cs typeface="Carlito"/>
              </a:rPr>
              <a:t>into </a:t>
            </a:r>
            <a:r>
              <a:rPr sz="2400" spc="-15" dirty="0">
                <a:latin typeface="Carlito"/>
                <a:cs typeface="Carlito"/>
              </a:rPr>
              <a:t>ac at </a:t>
            </a:r>
            <a:r>
              <a:rPr sz="2400" dirty="0">
                <a:latin typeface="Carlito"/>
                <a:cs typeface="Carlito"/>
              </a:rPr>
              <a:t>a </a:t>
            </a:r>
            <a:r>
              <a:rPr sz="2400" spc="-15" dirty="0">
                <a:latin typeface="Carlito"/>
                <a:cs typeface="Carlito"/>
              </a:rPr>
              <a:t>very </a:t>
            </a:r>
            <a:r>
              <a:rPr sz="2400" spc="-5" dirty="0">
                <a:latin typeface="Carlito"/>
                <a:cs typeface="Carlito"/>
              </a:rPr>
              <a:t>high</a:t>
            </a:r>
            <a:r>
              <a:rPr sz="2400" spc="25" dirty="0">
                <a:latin typeface="Carlito"/>
                <a:cs typeface="Carlito"/>
              </a:rPr>
              <a:t> </a:t>
            </a:r>
            <a:r>
              <a:rPr sz="2400" spc="-10" dirty="0">
                <a:latin typeface="Carlito"/>
                <a:cs typeface="Carlito"/>
              </a:rPr>
              <a:t>frequency.</a:t>
            </a:r>
            <a:endParaRPr sz="2400">
              <a:latin typeface="Carlito"/>
              <a:cs typeface="Carlito"/>
            </a:endParaRPr>
          </a:p>
          <a:p>
            <a:pPr>
              <a:lnSpc>
                <a:spcPct val="100000"/>
              </a:lnSpc>
            </a:pPr>
            <a:endParaRPr sz="33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An </a:t>
            </a:r>
            <a:r>
              <a:rPr sz="2400" spc="-10" dirty="0">
                <a:latin typeface="Carlito"/>
                <a:cs typeface="Carlito"/>
              </a:rPr>
              <a:t>amplifier </a:t>
            </a:r>
            <a:r>
              <a:rPr sz="2400" spc="-5" dirty="0">
                <a:latin typeface="Carlito"/>
                <a:cs typeface="Carlito"/>
              </a:rPr>
              <a:t>with </a:t>
            </a:r>
            <a:r>
              <a:rPr sz="2400" dirty="0">
                <a:latin typeface="Carlito"/>
                <a:cs typeface="Carlito"/>
              </a:rPr>
              <a:t>a </a:t>
            </a:r>
            <a:r>
              <a:rPr sz="2400" spc="-5" dirty="0">
                <a:latin typeface="Carlito"/>
                <a:cs typeface="Carlito"/>
              </a:rPr>
              <a:t>positive feedback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15">
                <a:latin typeface="Carlito"/>
                <a:cs typeface="Carlito"/>
              </a:rPr>
              <a:t>as</a:t>
            </a:r>
            <a:r>
              <a:rPr sz="2400" spc="114">
                <a:latin typeface="Carlito"/>
                <a:cs typeface="Carlito"/>
              </a:rPr>
              <a:t> </a:t>
            </a:r>
            <a:r>
              <a:rPr sz="2400" spc="-30" smtClean="0">
                <a:latin typeface="Carlito"/>
                <a:cs typeface="Carlito"/>
              </a:rPr>
              <a:t>an</a:t>
            </a:r>
            <a:r>
              <a:rPr lang="en-US" sz="2400" spc="-30" dirty="0" smtClean="0">
                <a:latin typeface="Carlito"/>
                <a:cs typeface="Carlito"/>
              </a:rPr>
              <a:t> </a:t>
            </a:r>
            <a:r>
              <a:rPr sz="2400" spc="-25" smtClean="0">
                <a:latin typeface="Carlito"/>
                <a:cs typeface="Carlito"/>
              </a:rPr>
              <a:t>oscillator</a:t>
            </a:r>
            <a:r>
              <a:rPr sz="2400" spc="-25" dirty="0">
                <a:latin typeface="Carlito"/>
                <a:cs typeface="Carlito"/>
              </a:rPr>
              <a:t>.</a:t>
            </a:r>
            <a:endParaRPr sz="24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1" y="461010"/>
            <a:ext cx="67818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536575" y="1568449"/>
            <a:ext cx="7905750" cy="4799006"/>
          </a:xfrm>
          <a:prstGeom prst="rect">
            <a:avLst/>
          </a:prstGeom>
        </p:spPr>
        <p:txBody>
          <a:bodyPr vert="horz" wrap="square" lIns="0" tIns="49530" rIns="0" bIns="0" rtlCol="0">
            <a:spAutoFit/>
          </a:bodyPr>
          <a:lstStyle/>
          <a:p>
            <a:pPr marL="355600" marR="163830" indent="-343535" algn="just">
              <a:lnSpc>
                <a:spcPct val="92000"/>
              </a:lnSpc>
              <a:spcBef>
                <a:spcPts val="390"/>
              </a:spcBef>
              <a:buFont typeface="Arial"/>
              <a:buChar char="•"/>
              <a:tabLst>
                <a:tab pos="355600" algn="l"/>
                <a:tab pos="356235" algn="l"/>
              </a:tabLst>
            </a:pPr>
            <a:r>
              <a:rPr sz="2750" spc="15" dirty="0">
                <a:latin typeface="Carlito"/>
                <a:cs typeface="Carlito"/>
              </a:rPr>
              <a:t>RC </a:t>
            </a:r>
            <a:r>
              <a:rPr sz="2750" spc="-5" dirty="0">
                <a:latin typeface="Carlito"/>
                <a:cs typeface="Carlito"/>
              </a:rPr>
              <a:t>coupling </a:t>
            </a:r>
            <a:r>
              <a:rPr sz="2750" spc="-10" dirty="0">
                <a:latin typeface="Carlito"/>
                <a:cs typeface="Carlito"/>
              </a:rPr>
              <a:t>the </a:t>
            </a:r>
            <a:r>
              <a:rPr sz="2750" spc="15" dirty="0">
                <a:latin typeface="Carlito"/>
                <a:cs typeface="Carlito"/>
              </a:rPr>
              <a:t>most </a:t>
            </a:r>
            <a:r>
              <a:rPr sz="2750" spc="20" dirty="0">
                <a:latin typeface="Carlito"/>
                <a:cs typeface="Carlito"/>
              </a:rPr>
              <a:t>commonly </a:t>
            </a:r>
            <a:r>
              <a:rPr sz="2750" spc="-15" dirty="0">
                <a:latin typeface="Carlito"/>
                <a:cs typeface="Carlito"/>
              </a:rPr>
              <a:t>used </a:t>
            </a:r>
            <a:r>
              <a:rPr sz="2750" spc="5" dirty="0">
                <a:latin typeface="Carlito"/>
                <a:cs typeface="Carlito"/>
              </a:rPr>
              <a:t>method </a:t>
            </a:r>
            <a:r>
              <a:rPr sz="2750" spc="25" dirty="0">
                <a:latin typeface="Carlito"/>
                <a:cs typeface="Carlito"/>
              </a:rPr>
              <a:t>of  </a:t>
            </a:r>
            <a:r>
              <a:rPr sz="2750" spc="-5" dirty="0">
                <a:latin typeface="Carlito"/>
                <a:cs typeface="Carlito"/>
              </a:rPr>
              <a:t>coupling from </a:t>
            </a:r>
            <a:r>
              <a:rPr sz="2750" spc="10" dirty="0">
                <a:latin typeface="Carlito"/>
                <a:cs typeface="Carlito"/>
              </a:rPr>
              <a:t>one </a:t>
            </a:r>
            <a:r>
              <a:rPr sz="2750" spc="-10" dirty="0">
                <a:latin typeface="Carlito"/>
                <a:cs typeface="Carlito"/>
              </a:rPr>
              <a:t>stage </a:t>
            </a:r>
            <a:r>
              <a:rPr sz="2750" spc="-5" dirty="0">
                <a:latin typeface="Carlito"/>
                <a:cs typeface="Carlito"/>
              </a:rPr>
              <a:t>to </a:t>
            </a:r>
            <a:r>
              <a:rPr sz="2750" spc="-10" dirty="0">
                <a:latin typeface="Carlito"/>
                <a:cs typeface="Carlito"/>
              </a:rPr>
              <a:t>the </a:t>
            </a:r>
            <a:r>
              <a:rPr sz="2750" spc="-30" dirty="0">
                <a:latin typeface="Carlito"/>
                <a:cs typeface="Carlito"/>
              </a:rPr>
              <a:t>next. </a:t>
            </a:r>
            <a:r>
              <a:rPr sz="2750" spc="-5" dirty="0">
                <a:latin typeface="Carlito"/>
                <a:cs typeface="Carlito"/>
              </a:rPr>
              <a:t>An </a:t>
            </a:r>
            <a:r>
              <a:rPr sz="2750" spc="20" dirty="0">
                <a:latin typeface="Carlito"/>
                <a:cs typeface="Carlito"/>
              </a:rPr>
              <a:t>ac </a:t>
            </a:r>
            <a:r>
              <a:rPr sz="2750" spc="-5" dirty="0">
                <a:latin typeface="Carlito"/>
                <a:cs typeface="Carlito"/>
              </a:rPr>
              <a:t>source  </a:t>
            </a:r>
            <a:r>
              <a:rPr sz="2750" spc="-20" dirty="0">
                <a:latin typeface="Carlito"/>
                <a:cs typeface="Carlito"/>
              </a:rPr>
              <a:t>with </a:t>
            </a:r>
            <a:r>
              <a:rPr sz="2750" spc="10" dirty="0">
                <a:latin typeface="Carlito"/>
                <a:cs typeface="Carlito"/>
              </a:rPr>
              <a:t>a </a:t>
            </a:r>
            <a:r>
              <a:rPr sz="2750" spc="-5" dirty="0">
                <a:latin typeface="Carlito"/>
                <a:cs typeface="Carlito"/>
              </a:rPr>
              <a:t>source </a:t>
            </a:r>
            <a:r>
              <a:rPr sz="2750" spc="-10" dirty="0">
                <a:latin typeface="Carlito"/>
                <a:cs typeface="Carlito"/>
              </a:rPr>
              <a:t>resistance </a:t>
            </a:r>
            <a:r>
              <a:rPr sz="2750" spc="5" dirty="0">
                <a:latin typeface="Carlito"/>
                <a:cs typeface="Carlito"/>
              </a:rPr>
              <a:t>Rs </a:t>
            </a:r>
            <a:r>
              <a:rPr sz="2750" spc="-5" dirty="0">
                <a:latin typeface="Carlito"/>
                <a:cs typeface="Carlito"/>
              </a:rPr>
              <a:t>drives </a:t>
            </a:r>
            <a:r>
              <a:rPr sz="2750" spc="-15" dirty="0">
                <a:latin typeface="Carlito"/>
                <a:cs typeface="Carlito"/>
              </a:rPr>
              <a:t>the </a:t>
            </a:r>
            <a:r>
              <a:rPr sz="2750" spc="-20" dirty="0">
                <a:latin typeface="Carlito"/>
                <a:cs typeface="Carlito"/>
              </a:rPr>
              <a:t>input </a:t>
            </a:r>
            <a:r>
              <a:rPr sz="2750" spc="25" dirty="0">
                <a:latin typeface="Carlito"/>
                <a:cs typeface="Carlito"/>
              </a:rPr>
              <a:t>of </a:t>
            </a:r>
            <a:r>
              <a:rPr sz="2750" spc="20" dirty="0">
                <a:latin typeface="Carlito"/>
                <a:cs typeface="Carlito"/>
              </a:rPr>
              <a:t>an  </a:t>
            </a:r>
            <a:r>
              <a:rPr sz="2750" spc="-40" dirty="0">
                <a:latin typeface="Carlito"/>
                <a:cs typeface="Carlito"/>
              </a:rPr>
              <a:t>amplifier. </a:t>
            </a:r>
            <a:r>
              <a:rPr sz="2750" dirty="0">
                <a:latin typeface="Carlito"/>
                <a:cs typeface="Carlito"/>
              </a:rPr>
              <a:t>The </a:t>
            </a:r>
            <a:r>
              <a:rPr sz="2750" spc="-15" dirty="0">
                <a:latin typeface="Carlito"/>
                <a:cs typeface="Carlito"/>
              </a:rPr>
              <a:t>grounded </a:t>
            </a:r>
            <a:r>
              <a:rPr sz="2750" spc="-20" dirty="0">
                <a:latin typeface="Carlito"/>
                <a:cs typeface="Carlito"/>
              </a:rPr>
              <a:t>emitter </a:t>
            </a:r>
            <a:r>
              <a:rPr sz="2750" spc="-10" dirty="0">
                <a:latin typeface="Carlito"/>
                <a:cs typeface="Carlito"/>
              </a:rPr>
              <a:t>stage amplifies the  </a:t>
            </a:r>
            <a:r>
              <a:rPr sz="2750" spc="-15" dirty="0">
                <a:latin typeface="Carlito"/>
                <a:cs typeface="Carlito"/>
              </a:rPr>
              <a:t>signal, </a:t>
            </a:r>
            <a:r>
              <a:rPr sz="2750" spc="-5" dirty="0">
                <a:latin typeface="Carlito"/>
                <a:cs typeface="Carlito"/>
              </a:rPr>
              <a:t>which </a:t>
            </a:r>
            <a:r>
              <a:rPr sz="2750" spc="-15" dirty="0">
                <a:latin typeface="Carlito"/>
                <a:cs typeface="Carlito"/>
              </a:rPr>
              <a:t>is then </a:t>
            </a:r>
            <a:r>
              <a:rPr sz="2750" dirty="0">
                <a:latin typeface="Carlito"/>
                <a:cs typeface="Carlito"/>
              </a:rPr>
              <a:t>coupled </a:t>
            </a:r>
            <a:r>
              <a:rPr sz="2750" spc="-5" dirty="0">
                <a:latin typeface="Carlito"/>
                <a:cs typeface="Carlito"/>
              </a:rPr>
              <a:t>to </a:t>
            </a:r>
            <a:r>
              <a:rPr sz="2750" spc="-25" dirty="0">
                <a:latin typeface="Carlito"/>
                <a:cs typeface="Carlito"/>
              </a:rPr>
              <a:t>next </a:t>
            </a:r>
            <a:r>
              <a:rPr sz="2750" spc="20" dirty="0">
                <a:latin typeface="Carlito"/>
                <a:cs typeface="Carlito"/>
              </a:rPr>
              <a:t>CE </a:t>
            </a:r>
            <a:r>
              <a:rPr sz="2750" spc="-10" dirty="0">
                <a:latin typeface="Carlito"/>
                <a:cs typeface="Carlito"/>
              </a:rPr>
              <a:t>stage the  </a:t>
            </a:r>
            <a:r>
              <a:rPr sz="2750" spc="-15" dirty="0">
                <a:latin typeface="Carlito"/>
                <a:cs typeface="Carlito"/>
              </a:rPr>
              <a:t>signal is further </a:t>
            </a:r>
            <a:r>
              <a:rPr sz="2750" spc="-10" dirty="0">
                <a:latin typeface="Carlito"/>
                <a:cs typeface="Carlito"/>
              </a:rPr>
              <a:t>amplified to </a:t>
            </a:r>
            <a:r>
              <a:rPr sz="2750" spc="-15" dirty="0">
                <a:latin typeface="Carlito"/>
                <a:cs typeface="Carlito"/>
              </a:rPr>
              <a:t>get </a:t>
            </a:r>
            <a:r>
              <a:rPr sz="2750" spc="-20" dirty="0">
                <a:latin typeface="Carlito"/>
                <a:cs typeface="Carlito"/>
              </a:rPr>
              <a:t>larger</a:t>
            </a:r>
            <a:r>
              <a:rPr sz="2750" spc="-200" dirty="0">
                <a:latin typeface="Carlito"/>
                <a:cs typeface="Carlito"/>
              </a:rPr>
              <a:t> </a:t>
            </a:r>
            <a:r>
              <a:rPr sz="2750" spc="-10" dirty="0">
                <a:latin typeface="Carlito"/>
                <a:cs typeface="Carlito"/>
              </a:rPr>
              <a:t>output.</a:t>
            </a:r>
            <a:endParaRPr sz="2750">
              <a:latin typeface="Carlito"/>
              <a:cs typeface="Carlito"/>
            </a:endParaRPr>
          </a:p>
          <a:p>
            <a:pPr marL="355600" marR="5080" indent="-343535" algn="just">
              <a:lnSpc>
                <a:spcPct val="92200"/>
              </a:lnSpc>
              <a:spcBef>
                <a:spcPts val="640"/>
              </a:spcBef>
              <a:buFont typeface="Arial"/>
              <a:buChar char="•"/>
              <a:tabLst>
                <a:tab pos="355600" algn="l"/>
                <a:tab pos="356235" algn="l"/>
              </a:tabLst>
            </a:pPr>
            <a:r>
              <a:rPr sz="2750" spc="-5" dirty="0">
                <a:latin typeface="Carlito"/>
                <a:cs typeface="Carlito"/>
              </a:rPr>
              <a:t>In </a:t>
            </a:r>
            <a:r>
              <a:rPr sz="2750" spc="-20" dirty="0">
                <a:latin typeface="Carlito"/>
                <a:cs typeface="Carlito"/>
              </a:rPr>
              <a:t>this </a:t>
            </a:r>
            <a:r>
              <a:rPr sz="2750" spc="10" dirty="0">
                <a:latin typeface="Carlito"/>
                <a:cs typeface="Carlito"/>
              </a:rPr>
              <a:t>case </a:t>
            </a:r>
            <a:r>
              <a:rPr sz="2750" spc="-15" dirty="0">
                <a:latin typeface="Carlito"/>
                <a:cs typeface="Carlito"/>
              </a:rPr>
              <a:t>the signal </a:t>
            </a:r>
            <a:r>
              <a:rPr sz="2750" spc="-10" dirty="0">
                <a:latin typeface="Carlito"/>
                <a:cs typeface="Carlito"/>
              </a:rPr>
              <a:t>developed </a:t>
            </a:r>
            <a:r>
              <a:rPr sz="2750" spc="5" dirty="0">
                <a:latin typeface="Carlito"/>
                <a:cs typeface="Carlito"/>
              </a:rPr>
              <a:t>across </a:t>
            </a:r>
            <a:r>
              <a:rPr sz="2750" spc="-15" dirty="0">
                <a:latin typeface="Carlito"/>
                <a:cs typeface="Carlito"/>
              </a:rPr>
              <a:t>the </a:t>
            </a:r>
            <a:r>
              <a:rPr sz="2750" spc="5" dirty="0">
                <a:latin typeface="Carlito"/>
                <a:cs typeface="Carlito"/>
              </a:rPr>
              <a:t>collector  </a:t>
            </a:r>
            <a:r>
              <a:rPr sz="2750" spc="-10" dirty="0">
                <a:latin typeface="Carlito"/>
                <a:cs typeface="Carlito"/>
              </a:rPr>
              <a:t>resistor </a:t>
            </a:r>
            <a:r>
              <a:rPr sz="2750" spc="25" dirty="0">
                <a:latin typeface="Carlito"/>
                <a:cs typeface="Carlito"/>
              </a:rPr>
              <a:t>of </a:t>
            </a:r>
            <a:r>
              <a:rPr sz="2750" spc="10" dirty="0">
                <a:latin typeface="Carlito"/>
                <a:cs typeface="Carlito"/>
              </a:rPr>
              <a:t>each </a:t>
            </a:r>
            <a:r>
              <a:rPr sz="2750" spc="-10" dirty="0">
                <a:latin typeface="Carlito"/>
                <a:cs typeface="Carlito"/>
              </a:rPr>
              <a:t>stage </a:t>
            </a:r>
            <a:r>
              <a:rPr sz="2750" spc="-15" dirty="0">
                <a:latin typeface="Carlito"/>
                <a:cs typeface="Carlito"/>
              </a:rPr>
              <a:t>is </a:t>
            </a:r>
            <a:r>
              <a:rPr sz="2750" spc="-5" dirty="0">
                <a:latin typeface="Carlito"/>
                <a:cs typeface="Carlito"/>
              </a:rPr>
              <a:t>coupled </a:t>
            </a:r>
            <a:r>
              <a:rPr sz="2750" spc="-20" dirty="0">
                <a:latin typeface="Carlito"/>
                <a:cs typeface="Carlito"/>
              </a:rPr>
              <a:t>into </a:t>
            </a:r>
            <a:r>
              <a:rPr sz="2750" spc="-15" dirty="0">
                <a:latin typeface="Carlito"/>
                <a:cs typeface="Carlito"/>
              </a:rPr>
              <a:t>the </a:t>
            </a:r>
            <a:r>
              <a:rPr sz="2750" spc="-5" dirty="0">
                <a:latin typeface="Carlito"/>
                <a:cs typeface="Carlito"/>
              </a:rPr>
              <a:t>base </a:t>
            </a:r>
            <a:r>
              <a:rPr sz="2750" spc="25" dirty="0">
                <a:latin typeface="Carlito"/>
                <a:cs typeface="Carlito"/>
              </a:rPr>
              <a:t>of </a:t>
            </a:r>
            <a:r>
              <a:rPr sz="2750" spc="-15" dirty="0">
                <a:latin typeface="Carlito"/>
                <a:cs typeface="Carlito"/>
              </a:rPr>
              <a:t>the  </a:t>
            </a:r>
            <a:r>
              <a:rPr sz="2750" spc="-25" dirty="0">
                <a:latin typeface="Carlito"/>
                <a:cs typeface="Carlito"/>
              </a:rPr>
              <a:t>next </a:t>
            </a:r>
            <a:r>
              <a:rPr sz="2750" spc="-10" dirty="0">
                <a:latin typeface="Carlito"/>
                <a:cs typeface="Carlito"/>
              </a:rPr>
              <a:t>stage. </a:t>
            </a:r>
            <a:r>
              <a:rPr sz="2750" dirty="0">
                <a:latin typeface="Carlito"/>
                <a:cs typeface="Carlito"/>
              </a:rPr>
              <a:t>The </a:t>
            </a:r>
            <a:r>
              <a:rPr sz="2750" spc="5" dirty="0">
                <a:latin typeface="Carlito"/>
                <a:cs typeface="Carlito"/>
              </a:rPr>
              <a:t>cascaded </a:t>
            </a:r>
            <a:r>
              <a:rPr sz="2750" spc="-10" dirty="0">
                <a:latin typeface="Carlito"/>
                <a:cs typeface="Carlito"/>
              </a:rPr>
              <a:t>stages </a:t>
            </a:r>
            <a:r>
              <a:rPr sz="2750" spc="-5" dirty="0">
                <a:latin typeface="Carlito"/>
                <a:cs typeface="Carlito"/>
              </a:rPr>
              <a:t>amplify </a:t>
            </a:r>
            <a:r>
              <a:rPr sz="2750" spc="-10" dirty="0">
                <a:latin typeface="Carlito"/>
                <a:cs typeface="Carlito"/>
              </a:rPr>
              <a:t>the </a:t>
            </a:r>
            <a:r>
              <a:rPr sz="2750" spc="-15" dirty="0">
                <a:latin typeface="Carlito"/>
                <a:cs typeface="Carlito"/>
              </a:rPr>
              <a:t>signal  </a:t>
            </a:r>
            <a:r>
              <a:rPr sz="2750" spc="5" dirty="0">
                <a:latin typeface="Carlito"/>
                <a:cs typeface="Carlito"/>
              </a:rPr>
              <a:t>and </a:t>
            </a:r>
            <a:r>
              <a:rPr sz="2750" spc="-15" dirty="0">
                <a:latin typeface="Carlito"/>
                <a:cs typeface="Carlito"/>
              </a:rPr>
              <a:t>the </a:t>
            </a:r>
            <a:r>
              <a:rPr sz="2750" spc="-5" dirty="0">
                <a:latin typeface="Carlito"/>
                <a:cs typeface="Carlito"/>
              </a:rPr>
              <a:t>overall </a:t>
            </a:r>
            <a:r>
              <a:rPr sz="2750" spc="-25" dirty="0">
                <a:latin typeface="Carlito"/>
                <a:cs typeface="Carlito"/>
              </a:rPr>
              <a:t>gain </a:t>
            </a:r>
            <a:r>
              <a:rPr sz="2750" spc="-10" dirty="0">
                <a:latin typeface="Carlito"/>
                <a:cs typeface="Carlito"/>
              </a:rPr>
              <a:t>equals </a:t>
            </a:r>
            <a:r>
              <a:rPr sz="2750" spc="-15" dirty="0">
                <a:latin typeface="Carlito"/>
                <a:cs typeface="Carlito"/>
              </a:rPr>
              <a:t>the </a:t>
            </a:r>
            <a:r>
              <a:rPr sz="2750" spc="-5" dirty="0">
                <a:latin typeface="Carlito"/>
                <a:cs typeface="Carlito"/>
              </a:rPr>
              <a:t>product </a:t>
            </a:r>
            <a:r>
              <a:rPr sz="2750" spc="25" dirty="0">
                <a:latin typeface="Carlito"/>
                <a:cs typeface="Carlito"/>
              </a:rPr>
              <a:t>of </a:t>
            </a:r>
            <a:r>
              <a:rPr sz="2750" spc="-15" dirty="0">
                <a:latin typeface="Carlito"/>
                <a:cs typeface="Carlito"/>
              </a:rPr>
              <a:t>the  individual</a:t>
            </a:r>
            <a:r>
              <a:rPr sz="2750" spc="310" dirty="0">
                <a:latin typeface="Carlito"/>
                <a:cs typeface="Carlito"/>
              </a:rPr>
              <a:t> </a:t>
            </a:r>
            <a:r>
              <a:rPr sz="2750" spc="-25" dirty="0">
                <a:latin typeface="Carlito"/>
                <a:cs typeface="Carlito"/>
              </a:rPr>
              <a:t>gains.</a:t>
            </a:r>
            <a:endParaRPr sz="2750">
              <a:latin typeface="Carlito"/>
              <a:cs typeface="Carlito"/>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5800"/>
            <a:ext cx="7772400" cy="647613"/>
          </a:xfrm>
          <a:prstGeom prst="rect">
            <a:avLst/>
          </a:prstGeom>
        </p:spPr>
        <p:txBody>
          <a:bodyPr vert="horz" wrap="square" lIns="0" tIns="16510" rIns="0" bIns="0" rtlCol="0">
            <a:spAutoFit/>
          </a:bodyPr>
          <a:lstStyle/>
          <a:p>
            <a:pPr marL="12700">
              <a:lnSpc>
                <a:spcPct val="100000"/>
              </a:lnSpc>
              <a:spcBef>
                <a:spcPts val="130"/>
              </a:spcBef>
            </a:pPr>
            <a:r>
              <a:rPr spc="-10" dirty="0"/>
              <a:t>Alternator </a:t>
            </a:r>
            <a:r>
              <a:rPr spc="15" dirty="0"/>
              <a:t>vs.</a:t>
            </a:r>
            <a:r>
              <a:rPr spc="120" dirty="0"/>
              <a:t> </a:t>
            </a:r>
            <a:r>
              <a:rPr spc="-5" dirty="0"/>
              <a:t>Oscillator</a:t>
            </a:r>
          </a:p>
        </p:txBody>
      </p:sp>
      <p:sp>
        <p:nvSpPr>
          <p:cNvPr id="3" name="object 3"/>
          <p:cNvSpPr txBox="1"/>
          <p:nvPr/>
        </p:nvSpPr>
        <p:spPr>
          <a:xfrm>
            <a:off x="536575" y="1607248"/>
            <a:ext cx="8090534" cy="3840479"/>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600" spc="5" dirty="0">
                <a:latin typeface="Carlito"/>
                <a:cs typeface="Carlito"/>
              </a:rPr>
              <a:t>An alternator </a:t>
            </a:r>
            <a:r>
              <a:rPr sz="2600" spc="-20" dirty="0">
                <a:latin typeface="Carlito"/>
                <a:cs typeface="Carlito"/>
              </a:rPr>
              <a:t>converts </a:t>
            </a:r>
            <a:r>
              <a:rPr sz="2600" dirty="0">
                <a:latin typeface="Carlito"/>
                <a:cs typeface="Carlito"/>
              </a:rPr>
              <a:t>mechanical </a:t>
            </a:r>
            <a:r>
              <a:rPr sz="2600" spc="-15" dirty="0">
                <a:latin typeface="Carlito"/>
                <a:cs typeface="Carlito"/>
              </a:rPr>
              <a:t>energy </a:t>
            </a:r>
            <a:r>
              <a:rPr sz="2600" spc="15" dirty="0">
                <a:latin typeface="Carlito"/>
                <a:cs typeface="Carlito"/>
              </a:rPr>
              <a:t>to a.c. </a:t>
            </a:r>
            <a:r>
              <a:rPr sz="2600" spc="-35" dirty="0">
                <a:latin typeface="Carlito"/>
                <a:cs typeface="Carlito"/>
              </a:rPr>
              <a:t>energy,  </a:t>
            </a:r>
            <a:r>
              <a:rPr sz="2600" spc="-5" dirty="0">
                <a:latin typeface="Carlito"/>
                <a:cs typeface="Carlito"/>
              </a:rPr>
              <a:t>whereas </a:t>
            </a:r>
            <a:r>
              <a:rPr sz="2600" spc="5" dirty="0">
                <a:latin typeface="Carlito"/>
                <a:cs typeface="Carlito"/>
              </a:rPr>
              <a:t>the </a:t>
            </a:r>
            <a:r>
              <a:rPr sz="2600" spc="-10" dirty="0">
                <a:latin typeface="Carlito"/>
                <a:cs typeface="Carlito"/>
              </a:rPr>
              <a:t>oscillator converts </a:t>
            </a:r>
            <a:r>
              <a:rPr sz="2600" spc="5" dirty="0">
                <a:latin typeface="Carlito"/>
                <a:cs typeface="Carlito"/>
              </a:rPr>
              <a:t>d.c. </a:t>
            </a:r>
            <a:r>
              <a:rPr sz="2600" spc="-15" dirty="0">
                <a:latin typeface="Carlito"/>
                <a:cs typeface="Carlito"/>
              </a:rPr>
              <a:t>energy  into </a:t>
            </a:r>
            <a:r>
              <a:rPr sz="2600" spc="15" dirty="0">
                <a:latin typeface="Carlito"/>
                <a:cs typeface="Carlito"/>
              </a:rPr>
              <a:t>a.c.  </a:t>
            </a:r>
            <a:r>
              <a:rPr sz="2600" spc="-30" dirty="0">
                <a:latin typeface="Carlito"/>
                <a:cs typeface="Carlito"/>
              </a:rPr>
              <a:t>energy.</a:t>
            </a:r>
            <a:endParaRPr sz="2600">
              <a:latin typeface="Carlito"/>
              <a:cs typeface="Carlito"/>
            </a:endParaRPr>
          </a:p>
          <a:p>
            <a:pPr marL="355600" marR="13970" indent="-343535" algn="just">
              <a:lnSpc>
                <a:spcPts val="3080"/>
              </a:lnSpc>
              <a:spcBef>
                <a:spcPts val="775"/>
              </a:spcBef>
              <a:buFont typeface="Arial"/>
              <a:buChar char="•"/>
              <a:tabLst>
                <a:tab pos="356235" algn="l"/>
              </a:tabLst>
            </a:pPr>
            <a:r>
              <a:rPr sz="2600" spc="5" dirty="0">
                <a:latin typeface="Carlito"/>
                <a:cs typeface="Carlito"/>
              </a:rPr>
              <a:t>An </a:t>
            </a:r>
            <a:r>
              <a:rPr sz="2600" spc="-5" dirty="0">
                <a:latin typeface="Carlito"/>
                <a:cs typeface="Carlito"/>
              </a:rPr>
              <a:t>oscillator </a:t>
            </a:r>
            <a:r>
              <a:rPr sz="2600" spc="15" dirty="0">
                <a:latin typeface="Carlito"/>
                <a:cs typeface="Carlito"/>
              </a:rPr>
              <a:t>can </a:t>
            </a:r>
            <a:r>
              <a:rPr sz="2600" spc="-20" dirty="0">
                <a:latin typeface="Carlito"/>
                <a:cs typeface="Carlito"/>
              </a:rPr>
              <a:t>produce </a:t>
            </a:r>
            <a:r>
              <a:rPr sz="2600" spc="-15" dirty="0">
                <a:latin typeface="Carlito"/>
                <a:cs typeface="Carlito"/>
              </a:rPr>
              <a:t>higher </a:t>
            </a:r>
            <a:r>
              <a:rPr sz="2600" spc="-5" dirty="0">
                <a:latin typeface="Carlito"/>
                <a:cs typeface="Carlito"/>
              </a:rPr>
              <a:t>frequencies </a:t>
            </a:r>
            <a:r>
              <a:rPr sz="2600" spc="-10" dirty="0">
                <a:latin typeface="Carlito"/>
                <a:cs typeface="Carlito"/>
              </a:rPr>
              <a:t>of </a:t>
            </a:r>
            <a:r>
              <a:rPr sz="2600" spc="-20" dirty="0">
                <a:latin typeface="Carlito"/>
                <a:cs typeface="Carlito"/>
              </a:rPr>
              <a:t>several  </a:t>
            </a:r>
            <a:r>
              <a:rPr sz="2600" spc="20" dirty="0">
                <a:latin typeface="Carlito"/>
                <a:cs typeface="Carlito"/>
              </a:rPr>
              <a:t>MHz </a:t>
            </a:r>
            <a:r>
              <a:rPr sz="2600" spc="-5" dirty="0">
                <a:latin typeface="Carlito"/>
                <a:cs typeface="Carlito"/>
              </a:rPr>
              <a:t>whereas </a:t>
            </a:r>
            <a:r>
              <a:rPr sz="2600" spc="20" dirty="0">
                <a:latin typeface="Carlito"/>
                <a:cs typeface="Carlito"/>
              </a:rPr>
              <a:t>an </a:t>
            </a:r>
            <a:r>
              <a:rPr sz="2600" spc="5" dirty="0">
                <a:latin typeface="Carlito"/>
                <a:cs typeface="Carlito"/>
              </a:rPr>
              <a:t>alternator</a:t>
            </a:r>
            <a:r>
              <a:rPr sz="2600" spc="-310" dirty="0">
                <a:latin typeface="Carlito"/>
                <a:cs typeface="Carlito"/>
              </a:rPr>
              <a:t> </a:t>
            </a:r>
            <a:r>
              <a:rPr sz="2600" dirty="0">
                <a:latin typeface="Carlito"/>
                <a:cs typeface="Carlito"/>
              </a:rPr>
              <a:t>cannot.</a:t>
            </a:r>
            <a:endParaRPr sz="2600">
              <a:latin typeface="Carlito"/>
              <a:cs typeface="Carlito"/>
            </a:endParaRPr>
          </a:p>
          <a:p>
            <a:pPr marL="355600" marR="15875" indent="-343535" algn="just">
              <a:lnSpc>
                <a:spcPct val="101099"/>
              </a:lnSpc>
              <a:spcBef>
                <a:spcPts val="500"/>
              </a:spcBef>
              <a:buFont typeface="Arial"/>
              <a:buChar char="•"/>
              <a:tabLst>
                <a:tab pos="356235" algn="l"/>
              </a:tabLst>
            </a:pPr>
            <a:r>
              <a:rPr sz="2600" spc="5" dirty="0">
                <a:latin typeface="Carlito"/>
                <a:cs typeface="Carlito"/>
              </a:rPr>
              <a:t>An </a:t>
            </a:r>
            <a:r>
              <a:rPr sz="2600" spc="-5" dirty="0">
                <a:latin typeface="Carlito"/>
                <a:cs typeface="Carlito"/>
              </a:rPr>
              <a:t>alternator </a:t>
            </a:r>
            <a:r>
              <a:rPr sz="2600" spc="-20" dirty="0">
                <a:latin typeface="Carlito"/>
                <a:cs typeface="Carlito"/>
              </a:rPr>
              <a:t>has </a:t>
            </a:r>
            <a:r>
              <a:rPr sz="2600" spc="-15" dirty="0">
                <a:latin typeface="Carlito"/>
                <a:cs typeface="Carlito"/>
              </a:rPr>
              <a:t>rotating </a:t>
            </a:r>
            <a:r>
              <a:rPr sz="2600" spc="-5" dirty="0">
                <a:latin typeface="Carlito"/>
                <a:cs typeface="Carlito"/>
              </a:rPr>
              <a:t>parts, </a:t>
            </a:r>
            <a:r>
              <a:rPr sz="2600" spc="-15" dirty="0">
                <a:latin typeface="Carlito"/>
                <a:cs typeface="Carlito"/>
              </a:rPr>
              <a:t>whereas </a:t>
            </a:r>
            <a:r>
              <a:rPr sz="2600" spc="20" dirty="0">
                <a:latin typeface="Carlito"/>
                <a:cs typeface="Carlito"/>
              </a:rPr>
              <a:t>an </a:t>
            </a:r>
            <a:r>
              <a:rPr sz="2600" spc="-15" dirty="0">
                <a:latin typeface="Carlito"/>
                <a:cs typeface="Carlito"/>
              </a:rPr>
              <a:t>electronic  </a:t>
            </a:r>
            <a:r>
              <a:rPr sz="2600" spc="5" dirty="0">
                <a:latin typeface="Carlito"/>
                <a:cs typeface="Carlito"/>
              </a:rPr>
              <a:t>oscillator</a:t>
            </a:r>
            <a:r>
              <a:rPr sz="2600" spc="-70" dirty="0">
                <a:latin typeface="Carlito"/>
                <a:cs typeface="Carlito"/>
              </a:rPr>
              <a:t> </a:t>
            </a:r>
            <a:r>
              <a:rPr sz="2600" spc="-55" dirty="0">
                <a:latin typeface="Arial"/>
                <a:cs typeface="Arial"/>
              </a:rPr>
              <a:t>doesn’t</a:t>
            </a:r>
            <a:r>
              <a:rPr sz="2600" spc="-55" dirty="0">
                <a:latin typeface="Carlito"/>
                <a:cs typeface="Carlito"/>
              </a:rPr>
              <a:t>.</a:t>
            </a:r>
            <a:endParaRPr sz="2600">
              <a:latin typeface="Carlito"/>
              <a:cs typeface="Carlito"/>
            </a:endParaRPr>
          </a:p>
          <a:p>
            <a:pPr marL="355600" marR="6985" indent="-343535" algn="just">
              <a:lnSpc>
                <a:spcPts val="3080"/>
              </a:lnSpc>
              <a:spcBef>
                <a:spcPts val="775"/>
              </a:spcBef>
              <a:buFont typeface="Arial"/>
              <a:buChar char="•"/>
              <a:tabLst>
                <a:tab pos="356235" algn="l"/>
              </a:tabLst>
            </a:pPr>
            <a:r>
              <a:rPr sz="2600" spc="10" dirty="0">
                <a:latin typeface="Carlito"/>
                <a:cs typeface="Carlito"/>
              </a:rPr>
              <a:t>It </a:t>
            </a:r>
            <a:r>
              <a:rPr sz="2600" spc="5" dirty="0">
                <a:latin typeface="Carlito"/>
                <a:cs typeface="Carlito"/>
              </a:rPr>
              <a:t>is </a:t>
            </a:r>
            <a:r>
              <a:rPr sz="2600" spc="-25" dirty="0">
                <a:latin typeface="Carlito"/>
                <a:cs typeface="Carlito"/>
              </a:rPr>
              <a:t>easy </a:t>
            </a:r>
            <a:r>
              <a:rPr sz="2600" spc="20" dirty="0">
                <a:latin typeface="Carlito"/>
                <a:cs typeface="Carlito"/>
              </a:rPr>
              <a:t>to </a:t>
            </a:r>
            <a:r>
              <a:rPr sz="2600" dirty="0">
                <a:latin typeface="Carlito"/>
                <a:cs typeface="Carlito"/>
              </a:rPr>
              <a:t>change </a:t>
            </a:r>
            <a:r>
              <a:rPr sz="2600" spc="5" dirty="0">
                <a:latin typeface="Carlito"/>
                <a:cs typeface="Carlito"/>
              </a:rPr>
              <a:t>the </a:t>
            </a:r>
            <a:r>
              <a:rPr sz="2600" spc="-15" dirty="0">
                <a:latin typeface="Carlito"/>
                <a:cs typeface="Carlito"/>
              </a:rPr>
              <a:t>frequency </a:t>
            </a:r>
            <a:r>
              <a:rPr sz="2600" spc="-10" dirty="0">
                <a:latin typeface="Carlito"/>
                <a:cs typeface="Carlito"/>
              </a:rPr>
              <a:t>of </a:t>
            </a:r>
            <a:r>
              <a:rPr sz="2600" spc="-5" dirty="0">
                <a:latin typeface="Carlito"/>
                <a:cs typeface="Carlito"/>
              </a:rPr>
              <a:t>oscillations </a:t>
            </a:r>
            <a:r>
              <a:rPr sz="2600" spc="5" dirty="0">
                <a:latin typeface="Carlito"/>
                <a:cs typeface="Carlito"/>
              </a:rPr>
              <a:t>in </a:t>
            </a:r>
            <a:r>
              <a:rPr sz="2600" spc="25" dirty="0">
                <a:latin typeface="Carlito"/>
                <a:cs typeface="Carlito"/>
              </a:rPr>
              <a:t>an  </a:t>
            </a:r>
            <a:r>
              <a:rPr sz="2600" spc="5" dirty="0">
                <a:latin typeface="Carlito"/>
                <a:cs typeface="Carlito"/>
              </a:rPr>
              <a:t>oscillator </a:t>
            </a:r>
            <a:r>
              <a:rPr sz="2600" spc="10" dirty="0">
                <a:latin typeface="Carlito"/>
                <a:cs typeface="Carlito"/>
              </a:rPr>
              <a:t>than </a:t>
            </a:r>
            <a:r>
              <a:rPr sz="2600" spc="5" dirty="0">
                <a:latin typeface="Carlito"/>
                <a:cs typeface="Carlito"/>
              </a:rPr>
              <a:t>in </a:t>
            </a:r>
            <a:r>
              <a:rPr sz="2600" spc="20" dirty="0">
                <a:latin typeface="Carlito"/>
                <a:cs typeface="Carlito"/>
              </a:rPr>
              <a:t>an</a:t>
            </a:r>
            <a:r>
              <a:rPr sz="2600" spc="-225" dirty="0">
                <a:latin typeface="Carlito"/>
                <a:cs typeface="Carlito"/>
              </a:rPr>
              <a:t> </a:t>
            </a:r>
            <a:r>
              <a:rPr sz="2600" spc="-20" dirty="0">
                <a:latin typeface="Carlito"/>
                <a:cs typeface="Carlito"/>
              </a:rPr>
              <a:t>alternator.</a:t>
            </a:r>
            <a:endParaRPr sz="26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458200" cy="1278555"/>
          </a:xfrm>
          <a:prstGeom prst="rect">
            <a:avLst/>
          </a:prstGeom>
        </p:spPr>
        <p:txBody>
          <a:bodyPr vert="horz" wrap="square" lIns="0" tIns="16510" rIns="0" bIns="0" rtlCol="0">
            <a:spAutoFit/>
          </a:bodyPr>
          <a:lstStyle/>
          <a:p>
            <a:pPr marL="12700">
              <a:lnSpc>
                <a:spcPct val="100000"/>
              </a:lnSpc>
              <a:spcBef>
                <a:spcPts val="130"/>
              </a:spcBef>
            </a:pPr>
            <a:r>
              <a:rPr spc="-10" dirty="0"/>
              <a:t>Nature </a:t>
            </a:r>
            <a:r>
              <a:rPr spc="10" dirty="0"/>
              <a:t>of </a:t>
            </a:r>
            <a:r>
              <a:rPr spc="5" dirty="0"/>
              <a:t>Sinusoidal</a:t>
            </a:r>
            <a:r>
              <a:rPr spc="185" dirty="0"/>
              <a:t> </a:t>
            </a:r>
            <a:r>
              <a:rPr spc="5" dirty="0"/>
              <a:t>Oscillations</a:t>
            </a:r>
          </a:p>
        </p:txBody>
      </p:sp>
      <p:sp>
        <p:nvSpPr>
          <p:cNvPr id="3" name="object 3"/>
          <p:cNvSpPr txBox="1"/>
          <p:nvPr/>
        </p:nvSpPr>
        <p:spPr>
          <a:xfrm>
            <a:off x="304800" y="1600200"/>
            <a:ext cx="8610599" cy="2000250"/>
          </a:xfrm>
          <a:prstGeom prst="rect">
            <a:avLst/>
          </a:prstGeom>
        </p:spPr>
        <p:txBody>
          <a:bodyPr vert="horz" wrap="square" lIns="0" tIns="85090" rIns="0" bIns="0" rtlCol="0">
            <a:spAutoFit/>
          </a:bodyPr>
          <a:lstStyle/>
          <a:p>
            <a:pPr marL="12700" algn="just">
              <a:lnSpc>
                <a:spcPct val="100000"/>
              </a:lnSpc>
              <a:spcBef>
                <a:spcPts val="670"/>
              </a:spcBef>
            </a:pPr>
            <a:r>
              <a:rPr sz="2400" b="1" spc="-10" dirty="0">
                <a:latin typeface="Carlito"/>
                <a:cs typeface="Carlito"/>
              </a:rPr>
              <a:t>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000"/>
              </a:lnSpc>
              <a:spcBef>
                <a:spcPts val="575"/>
              </a:spcBef>
              <a:buFont typeface="Arial"/>
              <a:buChar char="•"/>
              <a:tabLst>
                <a:tab pos="356235" algn="l"/>
              </a:tabLst>
            </a:pPr>
            <a:r>
              <a:rPr sz="2400" spc="10" dirty="0">
                <a:latin typeface="Carlito"/>
                <a:cs typeface="Carlito"/>
              </a:rPr>
              <a:t>The </a:t>
            </a:r>
            <a:r>
              <a:rPr sz="2400" dirty="0">
                <a:latin typeface="Carlito"/>
                <a:cs typeface="Carlito"/>
              </a:rPr>
              <a:t>electrical </a:t>
            </a:r>
            <a:r>
              <a:rPr sz="2400" spc="-10"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goes </a:t>
            </a:r>
            <a:r>
              <a:rPr sz="2400" spc="10" dirty="0">
                <a:latin typeface="Carlito"/>
                <a:cs typeface="Carlito"/>
              </a:rPr>
              <a:t>on  </a:t>
            </a:r>
            <a:r>
              <a:rPr sz="2400" dirty="0">
                <a:latin typeface="Carlito"/>
                <a:cs typeface="Carlito"/>
              </a:rPr>
              <a:t>decreasing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5" dirty="0">
                <a:latin typeface="Carlito"/>
                <a:cs typeface="Carlito"/>
              </a:rPr>
              <a:t>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spc="5" dirty="0">
                <a:latin typeface="Carlito"/>
                <a:cs typeface="Carlito"/>
              </a:rPr>
              <a:t>frequency of the </a:t>
            </a:r>
            <a:r>
              <a:rPr sz="2400" spc="-10" dirty="0">
                <a:latin typeface="Carlito"/>
                <a:cs typeface="Carlito"/>
              </a:rPr>
              <a:t>damped oscillations </a:t>
            </a:r>
            <a:r>
              <a:rPr sz="2400" spc="-25" dirty="0">
                <a:latin typeface="Carlito"/>
                <a:cs typeface="Carlito"/>
              </a:rPr>
              <a:t>may </a:t>
            </a:r>
            <a:r>
              <a:rPr sz="2400" spc="-5" dirty="0">
                <a:latin typeface="Carlito"/>
                <a:cs typeface="Carlito"/>
              </a:rPr>
              <a:t>remain </a:t>
            </a:r>
            <a:r>
              <a:rPr sz="2400" spc="-10" dirty="0">
                <a:latin typeface="Carlito"/>
                <a:cs typeface="Carlito"/>
              </a:rPr>
              <a:t>constant  </a:t>
            </a:r>
            <a:r>
              <a:rPr sz="2400" dirty="0">
                <a:latin typeface="Carlito"/>
                <a:cs typeface="Carlito"/>
              </a:rPr>
              <a:t>depending </a:t>
            </a:r>
            <a:r>
              <a:rPr sz="2400" spc="5" dirty="0">
                <a:latin typeface="Carlito"/>
                <a:cs typeface="Carlito"/>
              </a:rPr>
              <a:t>upon the </a:t>
            </a:r>
            <a:r>
              <a:rPr sz="2400" dirty="0">
                <a:latin typeface="Carlito"/>
                <a:cs typeface="Carlito"/>
              </a:rPr>
              <a:t>circuit</a:t>
            </a:r>
            <a:r>
              <a:rPr sz="2400" spc="-175" dirty="0">
                <a:latin typeface="Carlito"/>
                <a:cs typeface="Carlito"/>
              </a:rPr>
              <a:t> </a:t>
            </a:r>
            <a:r>
              <a:rPr sz="2400" spc="-15" dirty="0">
                <a:latin typeface="Carlito"/>
                <a:cs typeface="Carlito"/>
              </a:rPr>
              <a:t>parameters.</a:t>
            </a:r>
            <a:endParaRPr sz="2400">
              <a:latin typeface="Carlito"/>
              <a:cs typeface="Carlito"/>
            </a:endParaRPr>
          </a:p>
        </p:txBody>
      </p:sp>
      <p:sp>
        <p:nvSpPr>
          <p:cNvPr id="4" name="object 4"/>
          <p:cNvSpPr/>
          <p:nvPr/>
        </p:nvSpPr>
        <p:spPr>
          <a:xfrm>
            <a:off x="1371600" y="3962400"/>
            <a:ext cx="6729962"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634734"/>
            <a:ext cx="8686800" cy="1640834"/>
          </a:xfrm>
          <a:prstGeom prst="rect">
            <a:avLst/>
          </a:prstGeom>
        </p:spPr>
        <p:txBody>
          <a:bodyPr vert="horz" wrap="square" lIns="0" tIns="85725" rIns="0" bIns="0" rtlCol="0">
            <a:spAutoFit/>
          </a:bodyPr>
          <a:lstStyle/>
          <a:p>
            <a:pPr marL="12700" algn="just">
              <a:lnSpc>
                <a:spcPct val="100000"/>
              </a:lnSpc>
              <a:spcBef>
                <a:spcPts val="675"/>
              </a:spcBef>
            </a:pPr>
            <a:r>
              <a:rPr sz="2400" b="1" spc="-5" dirty="0">
                <a:latin typeface="Carlito"/>
                <a:cs typeface="Carlito"/>
              </a:rPr>
              <a:t>Undamped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spc="10" dirty="0">
                <a:latin typeface="Carlito"/>
                <a:cs typeface="Carlito"/>
              </a:rPr>
              <a:t>The </a:t>
            </a:r>
            <a:r>
              <a:rPr sz="2400" spc="-10" dirty="0">
                <a:latin typeface="Carlito"/>
                <a:cs typeface="Carlito"/>
              </a:rPr>
              <a:t>electrical </a:t>
            </a:r>
            <a:r>
              <a:rPr sz="2400" spc="-5"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remains </a:t>
            </a:r>
            <a:r>
              <a:rPr sz="2400" spc="-10" dirty="0">
                <a:latin typeface="Carlito"/>
                <a:cs typeface="Carlito"/>
              </a:rPr>
              <a:t>constant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10" dirty="0">
                <a:latin typeface="Carlito"/>
                <a:cs typeface="Carlito"/>
              </a:rPr>
              <a:t>Undamped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dirty="0">
                <a:latin typeface="Carlito"/>
                <a:cs typeface="Carlito"/>
              </a:rPr>
              <a:t>frequency  of </a:t>
            </a:r>
            <a:r>
              <a:rPr sz="2400" spc="5" dirty="0">
                <a:latin typeface="Carlito"/>
                <a:cs typeface="Carlito"/>
              </a:rPr>
              <a:t>the </a:t>
            </a:r>
            <a:r>
              <a:rPr sz="2400" spc="10" dirty="0">
                <a:latin typeface="Carlito"/>
                <a:cs typeface="Carlito"/>
              </a:rPr>
              <a:t>Undamped </a:t>
            </a:r>
            <a:r>
              <a:rPr sz="2400" spc="-5" dirty="0">
                <a:latin typeface="Carlito"/>
                <a:cs typeface="Carlito"/>
              </a:rPr>
              <a:t>oscillations remains</a:t>
            </a:r>
            <a:r>
              <a:rPr sz="2400" spc="-175" dirty="0">
                <a:latin typeface="Carlito"/>
                <a:cs typeface="Carlito"/>
              </a:rPr>
              <a:t> </a:t>
            </a:r>
            <a:r>
              <a:rPr sz="2400" spc="10" dirty="0">
                <a:latin typeface="Carlito"/>
                <a:cs typeface="Carlito"/>
              </a:rPr>
              <a:t>constant.</a:t>
            </a:r>
            <a:endParaRPr sz="2400">
              <a:latin typeface="Carlito"/>
              <a:cs typeface="Carlito"/>
            </a:endParaRPr>
          </a:p>
        </p:txBody>
      </p:sp>
      <p:sp>
        <p:nvSpPr>
          <p:cNvPr id="3" name="object 3"/>
          <p:cNvSpPr/>
          <p:nvPr/>
        </p:nvSpPr>
        <p:spPr>
          <a:xfrm>
            <a:off x="1333500" y="2962275"/>
            <a:ext cx="6981825" cy="236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7848600" cy="647613"/>
          </a:xfrm>
          <a:prstGeom prst="rect">
            <a:avLst/>
          </a:prstGeom>
        </p:spPr>
        <p:txBody>
          <a:bodyPr vert="horz" wrap="square" lIns="0" tIns="16510" rIns="0" bIns="0" rtlCol="0">
            <a:spAutoFit/>
          </a:bodyPr>
          <a:lstStyle/>
          <a:p>
            <a:pPr marL="12700">
              <a:lnSpc>
                <a:spcPct val="100000"/>
              </a:lnSpc>
              <a:spcBef>
                <a:spcPts val="130"/>
              </a:spcBef>
            </a:pPr>
            <a:r>
              <a:rPr spc="20" dirty="0"/>
              <a:t>The </a:t>
            </a:r>
            <a:r>
              <a:rPr spc="-10" dirty="0"/>
              <a:t>Oscillatory</a:t>
            </a:r>
            <a:r>
              <a:rPr spc="125" dirty="0"/>
              <a:t> </a:t>
            </a:r>
            <a:r>
              <a:rPr spc="-20" dirty="0"/>
              <a:t>Circuit</a:t>
            </a:r>
          </a:p>
        </p:txBody>
      </p:sp>
      <p:sp>
        <p:nvSpPr>
          <p:cNvPr id="3" name="object 3"/>
          <p:cNvSpPr txBox="1"/>
          <p:nvPr/>
        </p:nvSpPr>
        <p:spPr>
          <a:xfrm>
            <a:off x="304800" y="1219200"/>
            <a:ext cx="8610600" cy="4789773"/>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500" spc="5" dirty="0">
                <a:latin typeface="Carlito"/>
                <a:cs typeface="Carlito"/>
              </a:rPr>
              <a:t>An </a:t>
            </a:r>
            <a:r>
              <a:rPr sz="2500" dirty="0">
                <a:latin typeface="Carlito"/>
                <a:cs typeface="Carlito"/>
              </a:rPr>
              <a:t>oscillatory </a:t>
            </a:r>
            <a:r>
              <a:rPr sz="2500" spc="-10" dirty="0">
                <a:latin typeface="Carlito"/>
                <a:cs typeface="Carlito"/>
              </a:rPr>
              <a:t>circuit </a:t>
            </a:r>
            <a:r>
              <a:rPr sz="2500" spc="-20" dirty="0">
                <a:latin typeface="Carlito"/>
                <a:cs typeface="Carlito"/>
              </a:rPr>
              <a:t>produces </a:t>
            </a:r>
            <a:r>
              <a:rPr sz="2500" spc="-5" dirty="0">
                <a:latin typeface="Carlito"/>
                <a:cs typeface="Carlito"/>
              </a:rPr>
              <a:t>electrical </a:t>
            </a:r>
            <a:r>
              <a:rPr sz="2500" spc="-10" dirty="0">
                <a:latin typeface="Carlito"/>
                <a:cs typeface="Carlito"/>
              </a:rPr>
              <a:t>oscillations of </a:t>
            </a:r>
            <a:r>
              <a:rPr sz="2500" spc="10" dirty="0">
                <a:latin typeface="Carlito"/>
                <a:cs typeface="Carlito"/>
              </a:rPr>
              <a:t>a  </a:t>
            </a:r>
            <a:r>
              <a:rPr sz="2500" spc="-5" dirty="0">
                <a:latin typeface="Carlito"/>
                <a:cs typeface="Carlito"/>
              </a:rPr>
              <a:t>desired </a:t>
            </a:r>
            <a:r>
              <a:rPr sz="2500" spc="-20" dirty="0">
                <a:latin typeface="Carlito"/>
                <a:cs typeface="Carlito"/>
              </a:rPr>
              <a:t>frequency. </a:t>
            </a:r>
            <a:r>
              <a:rPr sz="2500" spc="-5" dirty="0">
                <a:latin typeface="Carlito"/>
                <a:cs typeface="Carlito"/>
              </a:rPr>
              <a:t>They </a:t>
            </a:r>
            <a:r>
              <a:rPr sz="2500" spc="5" dirty="0">
                <a:latin typeface="Carlito"/>
                <a:cs typeface="Carlito"/>
              </a:rPr>
              <a:t>are </a:t>
            </a:r>
            <a:r>
              <a:rPr sz="2500" spc="15" dirty="0">
                <a:latin typeface="Carlito"/>
                <a:cs typeface="Carlito"/>
              </a:rPr>
              <a:t>also </a:t>
            </a:r>
            <a:r>
              <a:rPr sz="2500" dirty="0">
                <a:latin typeface="Carlito"/>
                <a:cs typeface="Carlito"/>
              </a:rPr>
              <a:t>known </a:t>
            </a:r>
            <a:r>
              <a:rPr sz="2500" spc="20" dirty="0">
                <a:latin typeface="Carlito"/>
                <a:cs typeface="Carlito"/>
              </a:rPr>
              <a:t>as </a:t>
            </a:r>
            <a:r>
              <a:rPr sz="2500" b="1" spc="5" dirty="0">
                <a:latin typeface="Carlito"/>
                <a:cs typeface="Carlito"/>
              </a:rPr>
              <a:t>tank</a:t>
            </a:r>
            <a:r>
              <a:rPr sz="2500" b="1" spc="-345" dirty="0">
                <a:latin typeface="Carlito"/>
                <a:cs typeface="Carlito"/>
              </a:rPr>
              <a:t> </a:t>
            </a:r>
            <a:r>
              <a:rPr sz="2500" b="1" spc="15" dirty="0">
                <a:latin typeface="Carlito"/>
                <a:cs typeface="Carlito"/>
              </a:rPr>
              <a:t>circuits</a:t>
            </a:r>
            <a:r>
              <a:rPr sz="2500" spc="15" dirty="0">
                <a:latin typeface="Carlito"/>
                <a:cs typeface="Carlito"/>
              </a:rPr>
              <a:t>.</a:t>
            </a:r>
            <a:endParaRPr sz="2500">
              <a:latin typeface="Carlito"/>
              <a:cs typeface="Carlito"/>
            </a:endParaRPr>
          </a:p>
          <a:p>
            <a:pPr marL="355600" marR="5080" indent="-343535" algn="just">
              <a:lnSpc>
                <a:spcPct val="99900"/>
              </a:lnSpc>
              <a:spcBef>
                <a:spcPts val="640"/>
              </a:spcBef>
              <a:buFont typeface="Arial"/>
              <a:buChar char="•"/>
              <a:tabLst>
                <a:tab pos="356235" algn="l"/>
              </a:tabLst>
            </a:pPr>
            <a:r>
              <a:rPr sz="2500" spc="15" dirty="0">
                <a:latin typeface="Carlito"/>
                <a:cs typeface="Carlito"/>
              </a:rPr>
              <a:t>A </a:t>
            </a:r>
            <a:r>
              <a:rPr sz="2500" spc="10" dirty="0">
                <a:latin typeface="Carlito"/>
                <a:cs typeface="Carlito"/>
              </a:rPr>
              <a:t>simple tank </a:t>
            </a:r>
            <a:r>
              <a:rPr sz="2500" spc="-10" dirty="0">
                <a:latin typeface="Carlito"/>
                <a:cs typeface="Carlito"/>
              </a:rPr>
              <a:t>circuit comprises of </a:t>
            </a:r>
            <a:r>
              <a:rPr sz="2500" spc="20" dirty="0">
                <a:latin typeface="Carlito"/>
                <a:cs typeface="Carlito"/>
              </a:rPr>
              <a:t>an </a:t>
            </a:r>
            <a:r>
              <a:rPr sz="2500" spc="-5" dirty="0">
                <a:latin typeface="Carlito"/>
                <a:cs typeface="Carlito"/>
              </a:rPr>
              <a:t>inductor </a:t>
            </a:r>
            <a:r>
              <a:rPr sz="2500" spc="10" dirty="0">
                <a:latin typeface="Carlito"/>
                <a:cs typeface="Carlito"/>
              </a:rPr>
              <a:t>L and a  </a:t>
            </a:r>
            <a:r>
              <a:rPr sz="2500" dirty="0">
                <a:latin typeface="Carlito"/>
                <a:cs typeface="Carlito"/>
              </a:rPr>
              <a:t>capacitor </a:t>
            </a:r>
            <a:r>
              <a:rPr sz="2500" spc="15" dirty="0">
                <a:latin typeface="Carlito"/>
                <a:cs typeface="Carlito"/>
              </a:rPr>
              <a:t>C </a:t>
            </a:r>
            <a:r>
              <a:rPr sz="2500" dirty="0">
                <a:latin typeface="Carlito"/>
                <a:cs typeface="Carlito"/>
              </a:rPr>
              <a:t>both </a:t>
            </a:r>
            <a:r>
              <a:rPr sz="2500" spc="-10" dirty="0">
                <a:latin typeface="Carlito"/>
                <a:cs typeface="Carlito"/>
              </a:rPr>
              <a:t>of </a:t>
            </a:r>
            <a:r>
              <a:rPr sz="2500" spc="5" dirty="0">
                <a:latin typeface="Carlito"/>
                <a:cs typeface="Carlito"/>
              </a:rPr>
              <a:t>which </a:t>
            </a:r>
            <a:r>
              <a:rPr sz="2500" spc="-10" dirty="0">
                <a:latin typeface="Carlito"/>
                <a:cs typeface="Carlito"/>
              </a:rPr>
              <a:t>together </a:t>
            </a:r>
            <a:r>
              <a:rPr sz="2500" spc="-5" dirty="0">
                <a:latin typeface="Carlito"/>
                <a:cs typeface="Carlito"/>
              </a:rPr>
              <a:t>determine </a:t>
            </a:r>
            <a:r>
              <a:rPr sz="2500" spc="5" dirty="0">
                <a:latin typeface="Carlito"/>
                <a:cs typeface="Carlito"/>
              </a:rPr>
              <a:t>the  oscillatory </a:t>
            </a:r>
            <a:r>
              <a:rPr sz="2500" spc="-5" dirty="0">
                <a:latin typeface="Carlito"/>
                <a:cs typeface="Carlito"/>
              </a:rPr>
              <a:t>frequency </a:t>
            </a:r>
            <a:r>
              <a:rPr sz="2500" spc="-10" dirty="0">
                <a:latin typeface="Carlito"/>
                <a:cs typeface="Carlito"/>
              </a:rPr>
              <a:t>of </a:t>
            </a:r>
            <a:r>
              <a:rPr sz="2500" spc="5" dirty="0">
                <a:latin typeface="Carlito"/>
                <a:cs typeface="Carlito"/>
              </a:rPr>
              <a:t>the</a:t>
            </a:r>
            <a:r>
              <a:rPr sz="2500" spc="-140" dirty="0">
                <a:latin typeface="Carlito"/>
                <a:cs typeface="Carlito"/>
              </a:rPr>
              <a:t> </a:t>
            </a:r>
            <a:r>
              <a:rPr sz="2500" spc="-5" dirty="0">
                <a:latin typeface="Carlito"/>
                <a:cs typeface="Carlito"/>
              </a:rPr>
              <a:t>circuit.</a:t>
            </a:r>
            <a:endParaRPr sz="2500">
              <a:latin typeface="Carlito"/>
              <a:cs typeface="Carlito"/>
            </a:endParaRPr>
          </a:p>
          <a:p>
            <a:pPr marL="355600" marR="5080" indent="-343535" algn="just">
              <a:lnSpc>
                <a:spcPct val="100299"/>
              </a:lnSpc>
              <a:spcBef>
                <a:spcPts val="625"/>
              </a:spcBef>
              <a:buFont typeface="Arial"/>
              <a:buChar char="•"/>
              <a:tabLst>
                <a:tab pos="356235" algn="l"/>
              </a:tabLst>
            </a:pPr>
            <a:r>
              <a:rPr sz="2500" spc="-105" dirty="0">
                <a:latin typeface="Carlito"/>
                <a:cs typeface="Carlito"/>
              </a:rPr>
              <a:t>To </a:t>
            </a:r>
            <a:r>
              <a:rPr sz="2500" spc="-10" dirty="0">
                <a:latin typeface="Carlito"/>
                <a:cs typeface="Carlito"/>
              </a:rPr>
              <a:t>understand </a:t>
            </a:r>
            <a:r>
              <a:rPr sz="2500" spc="5" dirty="0">
                <a:latin typeface="Carlito"/>
                <a:cs typeface="Carlito"/>
              </a:rPr>
              <a:t>the </a:t>
            </a:r>
            <a:r>
              <a:rPr sz="2500" spc="-5" dirty="0">
                <a:latin typeface="Carlito"/>
                <a:cs typeface="Carlito"/>
              </a:rPr>
              <a:t>concept </a:t>
            </a:r>
            <a:r>
              <a:rPr sz="2500" spc="-10" dirty="0">
                <a:latin typeface="Carlito"/>
                <a:cs typeface="Carlito"/>
              </a:rPr>
              <a:t>of oscillatory </a:t>
            </a:r>
            <a:r>
              <a:rPr sz="2500" spc="-15" dirty="0">
                <a:latin typeface="Carlito"/>
                <a:cs typeface="Carlito"/>
              </a:rPr>
              <a:t>circuit, </a:t>
            </a:r>
            <a:r>
              <a:rPr sz="2500" spc="-5" dirty="0">
                <a:latin typeface="Carlito"/>
                <a:cs typeface="Carlito"/>
              </a:rPr>
              <a:t>let </a:t>
            </a:r>
            <a:r>
              <a:rPr sz="2500" spc="-20" dirty="0">
                <a:latin typeface="Carlito"/>
                <a:cs typeface="Carlito"/>
              </a:rPr>
              <a:t>us  </a:t>
            </a:r>
            <a:r>
              <a:rPr sz="2500" spc="-5" dirty="0">
                <a:latin typeface="Carlito"/>
                <a:cs typeface="Carlito"/>
              </a:rPr>
              <a:t>consider </a:t>
            </a:r>
            <a:r>
              <a:rPr sz="2500" spc="5" dirty="0">
                <a:latin typeface="Carlito"/>
                <a:cs typeface="Carlito"/>
              </a:rPr>
              <a:t>the </a:t>
            </a:r>
            <a:r>
              <a:rPr sz="2500" spc="-10" dirty="0">
                <a:latin typeface="Carlito"/>
                <a:cs typeface="Carlito"/>
              </a:rPr>
              <a:t>following </a:t>
            </a:r>
            <a:r>
              <a:rPr sz="2500" spc="-5" dirty="0">
                <a:latin typeface="Carlito"/>
                <a:cs typeface="Carlito"/>
              </a:rPr>
              <a:t>circuit. </a:t>
            </a:r>
            <a:r>
              <a:rPr sz="2500" dirty="0">
                <a:latin typeface="Carlito"/>
                <a:cs typeface="Carlito"/>
              </a:rPr>
              <a:t>The capacitor </a:t>
            </a:r>
            <a:r>
              <a:rPr sz="2500" spc="5" dirty="0">
                <a:latin typeface="Carlito"/>
                <a:cs typeface="Carlito"/>
              </a:rPr>
              <a:t>in this </a:t>
            </a:r>
            <a:r>
              <a:rPr sz="2500" spc="-10" dirty="0">
                <a:latin typeface="Carlito"/>
                <a:cs typeface="Carlito"/>
              </a:rPr>
              <a:t>circuit  </a:t>
            </a:r>
            <a:r>
              <a:rPr sz="2500" spc="5" dirty="0">
                <a:latin typeface="Carlito"/>
                <a:cs typeface="Carlito"/>
              </a:rPr>
              <a:t>is </a:t>
            </a:r>
            <a:r>
              <a:rPr sz="2500" spc="-10" dirty="0">
                <a:latin typeface="Carlito"/>
                <a:cs typeface="Carlito"/>
              </a:rPr>
              <a:t>already </a:t>
            </a:r>
            <a:r>
              <a:rPr sz="2500" spc="-15" dirty="0">
                <a:latin typeface="Carlito"/>
                <a:cs typeface="Carlito"/>
              </a:rPr>
              <a:t>charged </a:t>
            </a:r>
            <a:r>
              <a:rPr sz="2500" dirty="0">
                <a:latin typeface="Carlito"/>
                <a:cs typeface="Carlito"/>
              </a:rPr>
              <a:t>using </a:t>
            </a:r>
            <a:r>
              <a:rPr sz="2500" spc="10" dirty="0">
                <a:latin typeface="Carlito"/>
                <a:cs typeface="Carlito"/>
              </a:rPr>
              <a:t>a </a:t>
            </a:r>
            <a:r>
              <a:rPr sz="2500" spc="-5" dirty="0">
                <a:latin typeface="Carlito"/>
                <a:cs typeface="Carlito"/>
              </a:rPr>
              <a:t>dc </a:t>
            </a:r>
            <a:r>
              <a:rPr sz="2500" spc="-15" dirty="0">
                <a:latin typeface="Carlito"/>
                <a:cs typeface="Carlito"/>
              </a:rPr>
              <a:t>source. </a:t>
            </a:r>
            <a:r>
              <a:rPr sz="2500" spc="15" dirty="0">
                <a:latin typeface="Carlito"/>
                <a:cs typeface="Carlito"/>
              </a:rPr>
              <a:t>In </a:t>
            </a:r>
            <a:r>
              <a:rPr sz="2500" spc="5" dirty="0">
                <a:latin typeface="Carlito"/>
                <a:cs typeface="Carlito"/>
              </a:rPr>
              <a:t>this </a:t>
            </a:r>
            <a:r>
              <a:rPr sz="2500" dirty="0">
                <a:latin typeface="Carlito"/>
                <a:cs typeface="Carlito"/>
              </a:rPr>
              <a:t>situation, </a:t>
            </a:r>
            <a:r>
              <a:rPr sz="2500" spc="5" dirty="0">
                <a:latin typeface="Carlito"/>
                <a:cs typeface="Carlito"/>
              </a:rPr>
              <a:t>the  </a:t>
            </a:r>
            <a:r>
              <a:rPr sz="2500" spc="-15" dirty="0">
                <a:latin typeface="Carlito"/>
                <a:cs typeface="Carlito"/>
              </a:rPr>
              <a:t>upper </a:t>
            </a:r>
            <a:r>
              <a:rPr sz="2500" spc="10" dirty="0">
                <a:latin typeface="Carlito"/>
                <a:cs typeface="Carlito"/>
              </a:rPr>
              <a:t>plate </a:t>
            </a:r>
            <a:r>
              <a:rPr sz="2500" spc="-10" dirty="0">
                <a:latin typeface="Carlito"/>
                <a:cs typeface="Carlito"/>
              </a:rPr>
              <a:t>of </a:t>
            </a:r>
            <a:r>
              <a:rPr sz="2500" spc="5" dirty="0">
                <a:latin typeface="Carlito"/>
                <a:cs typeface="Carlito"/>
              </a:rPr>
              <a:t>the </a:t>
            </a:r>
            <a:r>
              <a:rPr sz="2500" dirty="0">
                <a:latin typeface="Carlito"/>
                <a:cs typeface="Carlito"/>
              </a:rPr>
              <a:t>capacitor </a:t>
            </a:r>
            <a:r>
              <a:rPr sz="2500" spc="-20" dirty="0">
                <a:latin typeface="Carlito"/>
                <a:cs typeface="Carlito"/>
              </a:rPr>
              <a:t>has </a:t>
            </a:r>
            <a:r>
              <a:rPr sz="2500" spc="-25" dirty="0">
                <a:latin typeface="Carlito"/>
                <a:cs typeface="Carlito"/>
              </a:rPr>
              <a:t>excess </a:t>
            </a:r>
            <a:r>
              <a:rPr sz="2500" spc="-10" dirty="0">
                <a:latin typeface="Carlito"/>
                <a:cs typeface="Carlito"/>
              </a:rPr>
              <a:t>of </a:t>
            </a:r>
            <a:r>
              <a:rPr sz="2500" spc="-15" dirty="0">
                <a:latin typeface="Carlito"/>
                <a:cs typeface="Carlito"/>
              </a:rPr>
              <a:t>electrons  </a:t>
            </a:r>
            <a:r>
              <a:rPr sz="2500" spc="-5" dirty="0">
                <a:latin typeface="Carlito"/>
                <a:cs typeface="Carlito"/>
              </a:rPr>
              <a:t>whereas </a:t>
            </a:r>
            <a:r>
              <a:rPr sz="2500" spc="5" dirty="0">
                <a:latin typeface="Carlito"/>
                <a:cs typeface="Carlito"/>
              </a:rPr>
              <a:t>the </a:t>
            </a:r>
            <a:r>
              <a:rPr sz="2500" spc="-5" dirty="0">
                <a:latin typeface="Carlito"/>
                <a:cs typeface="Carlito"/>
              </a:rPr>
              <a:t>lower plate </a:t>
            </a:r>
            <a:r>
              <a:rPr sz="2500" spc="-20" dirty="0">
                <a:latin typeface="Carlito"/>
                <a:cs typeface="Carlito"/>
              </a:rPr>
              <a:t>has </a:t>
            </a:r>
            <a:r>
              <a:rPr sz="2500" spc="-10" dirty="0">
                <a:latin typeface="Carlito"/>
                <a:cs typeface="Carlito"/>
              </a:rPr>
              <a:t>deficit of electrons. </a:t>
            </a:r>
            <a:r>
              <a:rPr sz="2500" dirty="0">
                <a:latin typeface="Carlito"/>
                <a:cs typeface="Carlito"/>
              </a:rPr>
              <a:t>The  capacitor </a:t>
            </a:r>
            <a:r>
              <a:rPr sz="2500" spc="-10" dirty="0">
                <a:latin typeface="Carlito"/>
                <a:cs typeface="Carlito"/>
              </a:rPr>
              <a:t>holds </a:t>
            </a:r>
            <a:r>
              <a:rPr sz="2500" spc="10" dirty="0">
                <a:latin typeface="Carlito"/>
                <a:cs typeface="Carlito"/>
              </a:rPr>
              <a:t>some </a:t>
            </a:r>
            <a:r>
              <a:rPr sz="2500" spc="-15" dirty="0">
                <a:latin typeface="Carlito"/>
                <a:cs typeface="Carlito"/>
              </a:rPr>
              <a:t>electrostatic energy </a:t>
            </a:r>
            <a:r>
              <a:rPr sz="2500" spc="5" dirty="0">
                <a:latin typeface="Carlito"/>
                <a:cs typeface="Carlito"/>
              </a:rPr>
              <a:t>and </a:t>
            </a:r>
            <a:r>
              <a:rPr sz="2500" spc="-5" dirty="0">
                <a:latin typeface="Carlito"/>
                <a:cs typeface="Carlito"/>
              </a:rPr>
              <a:t>there </a:t>
            </a:r>
            <a:r>
              <a:rPr sz="2500" spc="5" dirty="0">
                <a:latin typeface="Carlito"/>
                <a:cs typeface="Carlito"/>
              </a:rPr>
              <a:t>is </a:t>
            </a:r>
            <a:r>
              <a:rPr sz="2500" spc="10" dirty="0">
                <a:latin typeface="Carlito"/>
                <a:cs typeface="Carlito"/>
              </a:rPr>
              <a:t>a </a:t>
            </a:r>
            <a:r>
              <a:rPr sz="2500" spc="605" dirty="0">
                <a:latin typeface="Carlito"/>
                <a:cs typeface="Carlito"/>
              </a:rPr>
              <a:t> </a:t>
            </a:r>
            <a:r>
              <a:rPr sz="2500" spc="5" dirty="0">
                <a:latin typeface="Carlito"/>
                <a:cs typeface="Carlito"/>
              </a:rPr>
              <a:t>voltage </a:t>
            </a:r>
            <a:r>
              <a:rPr sz="2500" spc="-5" dirty="0">
                <a:latin typeface="Carlito"/>
                <a:cs typeface="Carlito"/>
              </a:rPr>
              <a:t>across </a:t>
            </a:r>
            <a:r>
              <a:rPr sz="2500" spc="5" dirty="0">
                <a:latin typeface="Carlito"/>
                <a:cs typeface="Carlito"/>
              </a:rPr>
              <a:t>the</a:t>
            </a:r>
            <a:r>
              <a:rPr sz="2500" spc="-145" dirty="0">
                <a:latin typeface="Carlito"/>
                <a:cs typeface="Carlito"/>
              </a:rPr>
              <a:t> </a:t>
            </a:r>
            <a:r>
              <a:rPr sz="2500" spc="-15" dirty="0">
                <a:latin typeface="Carlito"/>
                <a:cs typeface="Carlito"/>
              </a:rPr>
              <a:t>capacitor.</a:t>
            </a:r>
            <a:endParaRPr sz="2500">
              <a:latin typeface="Carlito"/>
              <a:cs typeface="Carli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35656" y="400050"/>
            <a:ext cx="3046068" cy="15760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4662" y="2145982"/>
            <a:ext cx="8281670"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t>When </a:t>
            </a:r>
            <a:r>
              <a:rPr sz="2400" spc="5" dirty="0"/>
              <a:t>the </a:t>
            </a:r>
            <a:r>
              <a:rPr sz="2400" spc="-5" dirty="0"/>
              <a:t>switch </a:t>
            </a:r>
            <a:r>
              <a:rPr sz="2400" b="1" dirty="0">
                <a:latin typeface="Carlito"/>
                <a:cs typeface="Carlito"/>
              </a:rPr>
              <a:t>S </a:t>
            </a:r>
            <a:r>
              <a:rPr sz="2400" spc="-15" dirty="0"/>
              <a:t>is </a:t>
            </a:r>
            <a:r>
              <a:rPr sz="2400" spc="5" dirty="0"/>
              <a:t>closed, the </a:t>
            </a:r>
            <a:r>
              <a:rPr sz="2400" dirty="0"/>
              <a:t>capacitor </a:t>
            </a:r>
            <a:r>
              <a:rPr sz="2400" spc="-15" dirty="0"/>
              <a:t>discharges </a:t>
            </a:r>
            <a:r>
              <a:rPr sz="2400" spc="-10" dirty="0"/>
              <a:t>and </a:t>
            </a:r>
            <a:r>
              <a:rPr sz="2400" spc="5" dirty="0"/>
              <a:t>the  </a:t>
            </a:r>
            <a:r>
              <a:rPr sz="2400" spc="-10" dirty="0"/>
              <a:t>current </a:t>
            </a:r>
            <a:r>
              <a:rPr sz="2400" spc="-5" dirty="0"/>
              <a:t>flows </a:t>
            </a:r>
            <a:r>
              <a:rPr sz="2400" spc="-10" dirty="0"/>
              <a:t>through </a:t>
            </a:r>
            <a:r>
              <a:rPr sz="2400" spc="5" dirty="0"/>
              <a:t>the </a:t>
            </a:r>
            <a:r>
              <a:rPr sz="2400" spc="-20" dirty="0"/>
              <a:t>inductor. </a:t>
            </a:r>
            <a:r>
              <a:rPr sz="2400" spc="5" dirty="0"/>
              <a:t>Due </a:t>
            </a:r>
            <a:r>
              <a:rPr sz="2400" spc="10" dirty="0"/>
              <a:t>to </a:t>
            </a:r>
            <a:r>
              <a:rPr sz="2400" spc="5" dirty="0"/>
              <a:t>the </a:t>
            </a:r>
            <a:r>
              <a:rPr sz="2400" spc="-15" dirty="0"/>
              <a:t>inductive </a:t>
            </a:r>
            <a:r>
              <a:rPr sz="2400" spc="-10" dirty="0"/>
              <a:t>effect,  </a:t>
            </a:r>
            <a:r>
              <a:rPr sz="2400" spc="5" dirty="0"/>
              <a:t>the </a:t>
            </a:r>
            <a:r>
              <a:rPr sz="2400" spc="-10" dirty="0"/>
              <a:t>current </a:t>
            </a:r>
            <a:r>
              <a:rPr sz="2400" spc="-5" dirty="0"/>
              <a:t>builds </a:t>
            </a:r>
            <a:r>
              <a:rPr sz="2400" spc="5" dirty="0"/>
              <a:t>up </a:t>
            </a:r>
            <a:r>
              <a:rPr sz="2400" dirty="0"/>
              <a:t>slowly towards a </a:t>
            </a:r>
            <a:r>
              <a:rPr sz="2400" spc="5" dirty="0"/>
              <a:t>maximum </a:t>
            </a:r>
            <a:r>
              <a:rPr sz="2400" spc="-15" dirty="0"/>
              <a:t>value. </a:t>
            </a:r>
            <a:r>
              <a:rPr sz="2400" spc="5" dirty="0"/>
              <a:t>Once the  </a:t>
            </a:r>
            <a:r>
              <a:rPr sz="2400" dirty="0"/>
              <a:t>capacitor </a:t>
            </a:r>
            <a:r>
              <a:rPr sz="2400" spc="-10" dirty="0"/>
              <a:t>discharges </a:t>
            </a:r>
            <a:r>
              <a:rPr sz="2400" spc="-30" dirty="0"/>
              <a:t>completely, </a:t>
            </a:r>
            <a:r>
              <a:rPr sz="2400" spc="10" dirty="0"/>
              <a:t>the </a:t>
            </a:r>
            <a:r>
              <a:rPr sz="2400" dirty="0"/>
              <a:t>magnetic </a:t>
            </a:r>
            <a:r>
              <a:rPr sz="2400" spc="-10" dirty="0"/>
              <a:t>field </a:t>
            </a:r>
            <a:r>
              <a:rPr sz="2400" spc="-5" dirty="0"/>
              <a:t>around </a:t>
            </a:r>
            <a:r>
              <a:rPr sz="2400" spc="5" dirty="0"/>
              <a:t>the  </a:t>
            </a:r>
            <a:r>
              <a:rPr sz="2400" dirty="0"/>
              <a:t>coil </a:t>
            </a:r>
            <a:r>
              <a:rPr sz="2400" spc="-15" dirty="0"/>
              <a:t>is</a:t>
            </a:r>
            <a:r>
              <a:rPr sz="2400" spc="-30" dirty="0"/>
              <a:t> </a:t>
            </a:r>
            <a:r>
              <a:rPr sz="2400" spc="5" dirty="0"/>
              <a:t>maximum.</a:t>
            </a:r>
            <a:endParaRPr sz="2400">
              <a:latin typeface="Carlito"/>
              <a:cs typeface="Carlito"/>
            </a:endParaRPr>
          </a:p>
        </p:txBody>
      </p:sp>
      <p:sp>
        <p:nvSpPr>
          <p:cNvPr id="4" name="object 4"/>
          <p:cNvSpPr/>
          <p:nvPr/>
        </p:nvSpPr>
        <p:spPr>
          <a:xfrm>
            <a:off x="3048000" y="4438650"/>
            <a:ext cx="3133725" cy="190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8090534" cy="1861185"/>
          </a:xfrm>
          <a:prstGeom prst="rect">
            <a:avLst/>
          </a:prstGeom>
        </p:spPr>
        <p:txBody>
          <a:bodyPr vert="horz" wrap="square" lIns="0" tIns="11430" rIns="0" bIns="0" rtlCol="0">
            <a:spAutoFit/>
          </a:bodyPr>
          <a:lstStyle/>
          <a:p>
            <a:pPr marL="12700" marR="5080" algn="just">
              <a:lnSpc>
                <a:spcPct val="100400"/>
              </a:lnSpc>
              <a:spcBef>
                <a:spcPts val="90"/>
              </a:spcBef>
            </a:pPr>
            <a:r>
              <a:rPr sz="2400" spc="-50" dirty="0"/>
              <a:t>Now, </a:t>
            </a:r>
            <a:r>
              <a:rPr sz="2400" spc="-10" dirty="0"/>
              <a:t>let </a:t>
            </a:r>
            <a:r>
              <a:rPr sz="2400" spc="-35" dirty="0"/>
              <a:t>us </a:t>
            </a:r>
            <a:r>
              <a:rPr sz="2400" spc="-5" dirty="0"/>
              <a:t>move </a:t>
            </a:r>
            <a:r>
              <a:rPr sz="2400" spc="-35" dirty="0"/>
              <a:t>on </a:t>
            </a:r>
            <a:r>
              <a:rPr sz="2400" spc="-30" dirty="0"/>
              <a:t>to </a:t>
            </a:r>
            <a:r>
              <a:rPr sz="2400" spc="5" dirty="0"/>
              <a:t>the </a:t>
            </a:r>
            <a:r>
              <a:rPr sz="2400" spc="-15" dirty="0"/>
              <a:t>next </a:t>
            </a:r>
            <a:r>
              <a:rPr sz="2400" spc="-10" dirty="0"/>
              <a:t>stage. </a:t>
            </a:r>
            <a:r>
              <a:rPr sz="2400" spc="5" dirty="0"/>
              <a:t>Once </a:t>
            </a:r>
            <a:r>
              <a:rPr sz="2400" spc="10" dirty="0"/>
              <a:t>the </a:t>
            </a:r>
            <a:r>
              <a:rPr sz="2400" dirty="0"/>
              <a:t>capacitor </a:t>
            </a:r>
            <a:r>
              <a:rPr sz="2400" spc="-30" dirty="0"/>
              <a:t>is  </a:t>
            </a:r>
            <a:r>
              <a:rPr sz="2400" dirty="0"/>
              <a:t>discharged </a:t>
            </a:r>
            <a:r>
              <a:rPr sz="2400" spc="-20" dirty="0"/>
              <a:t>completely, </a:t>
            </a:r>
            <a:r>
              <a:rPr sz="2400" spc="5" dirty="0"/>
              <a:t>the </a:t>
            </a:r>
            <a:r>
              <a:rPr sz="2400" spc="-5" dirty="0"/>
              <a:t>magnetic </a:t>
            </a:r>
            <a:r>
              <a:rPr sz="2400" spc="-10" dirty="0"/>
              <a:t>field </a:t>
            </a:r>
            <a:r>
              <a:rPr sz="2400" spc="-5" dirty="0"/>
              <a:t>begins </a:t>
            </a:r>
            <a:r>
              <a:rPr sz="2400" spc="10" dirty="0"/>
              <a:t>to </a:t>
            </a:r>
            <a:r>
              <a:rPr sz="2400" spc="-5" dirty="0"/>
              <a:t>collapse and  produces </a:t>
            </a:r>
            <a:r>
              <a:rPr sz="2400" dirty="0"/>
              <a:t>a </a:t>
            </a:r>
            <a:r>
              <a:rPr sz="2400" spc="-10" dirty="0"/>
              <a:t>counter </a:t>
            </a:r>
            <a:r>
              <a:rPr sz="2400" spc="-5" dirty="0"/>
              <a:t>EMF </a:t>
            </a:r>
            <a:r>
              <a:rPr sz="2400" spc="-10" dirty="0"/>
              <a:t>according </a:t>
            </a:r>
            <a:r>
              <a:rPr sz="2400" spc="10" dirty="0"/>
              <a:t>to </a:t>
            </a:r>
            <a:r>
              <a:rPr sz="2400" spc="-190" dirty="0">
                <a:latin typeface="Arial"/>
                <a:cs typeface="Arial"/>
              </a:rPr>
              <a:t>Lenz’s </a:t>
            </a:r>
            <a:r>
              <a:rPr sz="2400" spc="-50" dirty="0"/>
              <a:t>law. </a:t>
            </a:r>
            <a:r>
              <a:rPr sz="2400" spc="10" dirty="0"/>
              <a:t>The </a:t>
            </a:r>
            <a:r>
              <a:rPr sz="2400" dirty="0"/>
              <a:t>capacitor </a:t>
            </a:r>
            <a:r>
              <a:rPr sz="2400" spc="-30" dirty="0"/>
              <a:t>is  </a:t>
            </a:r>
            <a:r>
              <a:rPr sz="2400" spc="5" dirty="0"/>
              <a:t>now </a:t>
            </a:r>
            <a:r>
              <a:rPr sz="2400" spc="-15" dirty="0"/>
              <a:t>charged </a:t>
            </a:r>
            <a:r>
              <a:rPr sz="2400" spc="-25" dirty="0"/>
              <a:t>with </a:t>
            </a:r>
            <a:r>
              <a:rPr sz="2400" spc="-15" dirty="0"/>
              <a:t>positive </a:t>
            </a:r>
            <a:r>
              <a:rPr sz="2400" dirty="0"/>
              <a:t>charge on </a:t>
            </a:r>
            <a:r>
              <a:rPr sz="2400" spc="5" dirty="0"/>
              <a:t>the upper </a:t>
            </a:r>
            <a:r>
              <a:rPr sz="2400" spc="-10" dirty="0"/>
              <a:t>plate </a:t>
            </a:r>
            <a:r>
              <a:rPr sz="2400" spc="-5" dirty="0"/>
              <a:t>and  </a:t>
            </a:r>
            <a:r>
              <a:rPr sz="2400" spc="-20" dirty="0"/>
              <a:t>negative </a:t>
            </a:r>
            <a:r>
              <a:rPr sz="2400" dirty="0"/>
              <a:t>charge </a:t>
            </a:r>
            <a:r>
              <a:rPr sz="2400" spc="5" dirty="0"/>
              <a:t>on the </a:t>
            </a:r>
            <a:r>
              <a:rPr sz="2400" spc="-5" dirty="0"/>
              <a:t>lower</a:t>
            </a:r>
            <a:r>
              <a:rPr sz="2400" spc="-145" dirty="0"/>
              <a:t> </a:t>
            </a:r>
            <a:r>
              <a:rPr sz="2400" spc="-5" dirty="0"/>
              <a:t>plate.</a:t>
            </a:r>
            <a:endParaRPr sz="2400">
              <a:latin typeface="Arial"/>
              <a:cs typeface="Arial"/>
            </a:endParaRPr>
          </a:p>
        </p:txBody>
      </p:sp>
      <p:sp>
        <p:nvSpPr>
          <p:cNvPr id="3" name="object 3"/>
          <p:cNvSpPr txBox="1"/>
          <p:nvPr/>
        </p:nvSpPr>
        <p:spPr>
          <a:xfrm>
            <a:off x="533400" y="5257800"/>
            <a:ext cx="8080375" cy="1126490"/>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latin typeface="Carlito"/>
                <a:cs typeface="Carlito"/>
              </a:rPr>
              <a:t>Once the </a:t>
            </a:r>
            <a:r>
              <a:rPr sz="2400" dirty="0">
                <a:latin typeface="Carlito"/>
                <a:cs typeface="Carlito"/>
              </a:rPr>
              <a:t>capacitor </a:t>
            </a:r>
            <a:r>
              <a:rPr sz="2400" spc="-15" dirty="0">
                <a:latin typeface="Carlito"/>
                <a:cs typeface="Carlito"/>
              </a:rPr>
              <a:t>is </a:t>
            </a:r>
            <a:r>
              <a:rPr sz="2400" spc="-10" dirty="0">
                <a:latin typeface="Carlito"/>
                <a:cs typeface="Carlito"/>
              </a:rPr>
              <a:t>fully </a:t>
            </a:r>
            <a:r>
              <a:rPr sz="2400" dirty="0">
                <a:latin typeface="Carlito"/>
                <a:cs typeface="Carlito"/>
              </a:rPr>
              <a:t>charged, </a:t>
            </a:r>
            <a:r>
              <a:rPr sz="2400" spc="-15" dirty="0">
                <a:latin typeface="Carlito"/>
                <a:cs typeface="Carlito"/>
              </a:rPr>
              <a:t>it </a:t>
            </a:r>
            <a:r>
              <a:rPr sz="2400" dirty="0">
                <a:latin typeface="Carlito"/>
                <a:cs typeface="Carlito"/>
              </a:rPr>
              <a:t>starts </a:t>
            </a:r>
            <a:r>
              <a:rPr sz="2400" spc="10" dirty="0">
                <a:latin typeface="Carlito"/>
                <a:cs typeface="Carlito"/>
              </a:rPr>
              <a:t>to </a:t>
            </a:r>
            <a:r>
              <a:rPr sz="2400" spc="-5" dirty="0">
                <a:latin typeface="Carlito"/>
                <a:cs typeface="Carlito"/>
              </a:rPr>
              <a:t>discharge </a:t>
            </a:r>
            <a:r>
              <a:rPr sz="2400" spc="10" dirty="0">
                <a:latin typeface="Carlito"/>
                <a:cs typeface="Carlito"/>
              </a:rPr>
              <a:t>to </a:t>
            </a:r>
            <a:r>
              <a:rPr sz="2400" spc="-10" dirty="0">
                <a:latin typeface="Carlito"/>
                <a:cs typeface="Carlito"/>
              </a:rPr>
              <a:t>build  </a:t>
            </a:r>
            <a:r>
              <a:rPr sz="2400" spc="5" dirty="0">
                <a:latin typeface="Carlito"/>
                <a:cs typeface="Carlito"/>
              </a:rPr>
              <a:t>up </a:t>
            </a:r>
            <a:r>
              <a:rPr sz="2400" dirty="0">
                <a:latin typeface="Carlito"/>
                <a:cs typeface="Carlito"/>
              </a:rPr>
              <a:t>a </a:t>
            </a:r>
            <a:r>
              <a:rPr sz="2400" spc="-5" dirty="0">
                <a:latin typeface="Carlito"/>
                <a:cs typeface="Carlito"/>
              </a:rPr>
              <a:t>magnetic </a:t>
            </a:r>
            <a:r>
              <a:rPr sz="2400" spc="-10" dirty="0">
                <a:latin typeface="Carlito"/>
                <a:cs typeface="Carlito"/>
              </a:rPr>
              <a:t>field </a:t>
            </a:r>
            <a:r>
              <a:rPr sz="2400" spc="-5" dirty="0">
                <a:latin typeface="Carlito"/>
                <a:cs typeface="Carlito"/>
              </a:rPr>
              <a:t>around </a:t>
            </a:r>
            <a:r>
              <a:rPr sz="2400" spc="5" dirty="0">
                <a:latin typeface="Carlito"/>
                <a:cs typeface="Carlito"/>
              </a:rPr>
              <a:t>the </a:t>
            </a:r>
            <a:r>
              <a:rPr sz="2400" spc="-5" dirty="0">
                <a:latin typeface="Carlito"/>
                <a:cs typeface="Carlito"/>
              </a:rPr>
              <a:t>coil,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following  </a:t>
            </a:r>
            <a:r>
              <a:rPr sz="2400" dirty="0">
                <a:latin typeface="Carlito"/>
                <a:cs typeface="Carlito"/>
              </a:rPr>
              <a:t>circuit</a:t>
            </a:r>
            <a:r>
              <a:rPr sz="2400" spc="-80"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3124200" y="2819400"/>
            <a:ext cx="2857500" cy="205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2436177"/>
            <a:ext cx="8090534" cy="3716654"/>
          </a:xfrm>
          <a:prstGeom prst="rect">
            <a:avLst/>
          </a:prstGeom>
        </p:spPr>
        <p:txBody>
          <a:bodyPr vert="horz" wrap="square" lIns="0" tIns="55880" rIns="0" bIns="0" rtlCol="0">
            <a:spAutoFit/>
          </a:bodyPr>
          <a:lstStyle/>
          <a:p>
            <a:pPr marL="355600" marR="5080" indent="-343535" algn="just">
              <a:lnSpc>
                <a:spcPct val="89900"/>
              </a:lnSpc>
              <a:spcBef>
                <a:spcPts val="440"/>
              </a:spcBef>
              <a:buFont typeface="Arial"/>
              <a:buChar char="•"/>
              <a:tabLst>
                <a:tab pos="356235" algn="l"/>
              </a:tabLst>
            </a:pPr>
            <a:r>
              <a:rPr sz="2600" dirty="0">
                <a:latin typeface="Carlito"/>
                <a:cs typeface="Carlito"/>
              </a:rPr>
              <a:t>This </a:t>
            </a:r>
            <a:r>
              <a:rPr sz="2600" spc="-10" dirty="0">
                <a:latin typeface="Carlito"/>
                <a:cs typeface="Carlito"/>
              </a:rPr>
              <a:t>continuation of </a:t>
            </a:r>
            <a:r>
              <a:rPr sz="2600" spc="-5" dirty="0">
                <a:latin typeface="Carlito"/>
                <a:cs typeface="Carlito"/>
              </a:rPr>
              <a:t>charging </a:t>
            </a:r>
            <a:r>
              <a:rPr sz="2600" spc="5" dirty="0">
                <a:latin typeface="Carlito"/>
                <a:cs typeface="Carlito"/>
              </a:rPr>
              <a:t>and </a:t>
            </a:r>
            <a:r>
              <a:rPr sz="2600" dirty="0">
                <a:latin typeface="Carlito"/>
                <a:cs typeface="Carlito"/>
              </a:rPr>
              <a:t>discharging </a:t>
            </a:r>
            <a:r>
              <a:rPr sz="2600" spc="-10" dirty="0">
                <a:latin typeface="Carlito"/>
                <a:cs typeface="Carlito"/>
              </a:rPr>
              <a:t>results </a:t>
            </a:r>
            <a:r>
              <a:rPr sz="2600" spc="5" dirty="0">
                <a:latin typeface="Carlito"/>
                <a:cs typeface="Carlito"/>
              </a:rPr>
              <a:t>in  </a:t>
            </a:r>
            <a:r>
              <a:rPr sz="2600" spc="-5" dirty="0">
                <a:latin typeface="Carlito"/>
                <a:cs typeface="Carlito"/>
              </a:rPr>
              <a:t>alternating </a:t>
            </a:r>
            <a:r>
              <a:rPr sz="2600" dirty="0">
                <a:latin typeface="Carlito"/>
                <a:cs typeface="Carlito"/>
              </a:rPr>
              <a:t>motion </a:t>
            </a:r>
            <a:r>
              <a:rPr sz="2600" spc="-5" dirty="0">
                <a:latin typeface="Carlito"/>
                <a:cs typeface="Carlito"/>
              </a:rPr>
              <a:t>of electrons </a:t>
            </a:r>
            <a:r>
              <a:rPr sz="2600" spc="-10" dirty="0">
                <a:latin typeface="Carlito"/>
                <a:cs typeface="Carlito"/>
              </a:rPr>
              <a:t>or </a:t>
            </a:r>
            <a:r>
              <a:rPr sz="2600" spc="20" dirty="0">
                <a:latin typeface="Carlito"/>
                <a:cs typeface="Carlito"/>
              </a:rPr>
              <a:t>an </a:t>
            </a:r>
            <a:r>
              <a:rPr sz="2600" b="1" dirty="0">
                <a:latin typeface="Carlito"/>
                <a:cs typeface="Carlito"/>
              </a:rPr>
              <a:t>oscillatory current</a:t>
            </a:r>
            <a:r>
              <a:rPr sz="2600" dirty="0">
                <a:latin typeface="Carlito"/>
                <a:cs typeface="Carlito"/>
              </a:rPr>
              <a:t>.  The </a:t>
            </a:r>
            <a:r>
              <a:rPr sz="2600" spc="-10" dirty="0">
                <a:latin typeface="Carlito"/>
                <a:cs typeface="Carlito"/>
              </a:rPr>
              <a:t>interchange of </a:t>
            </a:r>
            <a:r>
              <a:rPr sz="2600" spc="-15" dirty="0">
                <a:latin typeface="Carlito"/>
                <a:cs typeface="Carlito"/>
              </a:rPr>
              <a:t>energy </a:t>
            </a:r>
            <a:r>
              <a:rPr sz="2600" spc="-5" dirty="0">
                <a:latin typeface="Carlito"/>
                <a:cs typeface="Carlito"/>
              </a:rPr>
              <a:t>between </a:t>
            </a:r>
            <a:r>
              <a:rPr sz="2600" spc="10" dirty="0">
                <a:latin typeface="Carlito"/>
                <a:cs typeface="Carlito"/>
              </a:rPr>
              <a:t>L </a:t>
            </a:r>
            <a:r>
              <a:rPr sz="2600" spc="5" dirty="0">
                <a:latin typeface="Carlito"/>
                <a:cs typeface="Carlito"/>
              </a:rPr>
              <a:t>and </a:t>
            </a:r>
            <a:r>
              <a:rPr sz="2600" spc="10" dirty="0">
                <a:latin typeface="Carlito"/>
                <a:cs typeface="Carlito"/>
              </a:rPr>
              <a:t>C </a:t>
            </a:r>
            <a:r>
              <a:rPr sz="2600" spc="-10" dirty="0">
                <a:latin typeface="Carlito"/>
                <a:cs typeface="Carlito"/>
              </a:rPr>
              <a:t>produce  continuous</a:t>
            </a:r>
            <a:r>
              <a:rPr sz="2600" spc="-30" dirty="0">
                <a:latin typeface="Carlito"/>
                <a:cs typeface="Carlito"/>
              </a:rPr>
              <a:t> </a:t>
            </a:r>
            <a:r>
              <a:rPr sz="2600" b="1" spc="15" dirty="0">
                <a:latin typeface="Carlito"/>
                <a:cs typeface="Carlito"/>
              </a:rPr>
              <a:t>oscillations</a:t>
            </a:r>
            <a:r>
              <a:rPr sz="2600" spc="15" dirty="0">
                <a:latin typeface="Carlito"/>
                <a:cs typeface="Carlito"/>
              </a:rPr>
              <a:t>.</a:t>
            </a:r>
            <a:endParaRPr sz="2600">
              <a:latin typeface="Carlito"/>
              <a:cs typeface="Carlito"/>
            </a:endParaRPr>
          </a:p>
          <a:p>
            <a:pPr marL="355600" marR="5080" indent="-343535" algn="just">
              <a:lnSpc>
                <a:spcPct val="90000"/>
              </a:lnSpc>
              <a:spcBef>
                <a:spcPts val="650"/>
              </a:spcBef>
              <a:buFont typeface="Arial"/>
              <a:buChar char="•"/>
              <a:tabLst>
                <a:tab pos="356235" algn="l"/>
              </a:tabLst>
            </a:pPr>
            <a:r>
              <a:rPr sz="2600" spc="15" dirty="0">
                <a:latin typeface="Carlito"/>
                <a:cs typeface="Carlito"/>
              </a:rPr>
              <a:t>In </a:t>
            </a:r>
            <a:r>
              <a:rPr sz="2600" spc="20" dirty="0">
                <a:latin typeface="Carlito"/>
                <a:cs typeface="Carlito"/>
              </a:rPr>
              <a:t>an </a:t>
            </a:r>
            <a:r>
              <a:rPr sz="2600" spc="-5" dirty="0">
                <a:latin typeface="Carlito"/>
                <a:cs typeface="Carlito"/>
              </a:rPr>
              <a:t>ideal circuit, where there </a:t>
            </a:r>
            <a:r>
              <a:rPr sz="2600" spc="5" dirty="0">
                <a:latin typeface="Carlito"/>
                <a:cs typeface="Carlito"/>
              </a:rPr>
              <a:t>are </a:t>
            </a:r>
            <a:r>
              <a:rPr sz="2600" spc="-5" dirty="0">
                <a:latin typeface="Carlito"/>
                <a:cs typeface="Carlito"/>
              </a:rPr>
              <a:t>no losses, </a:t>
            </a:r>
            <a:r>
              <a:rPr sz="2600" spc="5" dirty="0">
                <a:latin typeface="Carlito"/>
                <a:cs typeface="Carlito"/>
              </a:rPr>
              <a:t>the  </a:t>
            </a:r>
            <a:r>
              <a:rPr sz="2600" dirty="0">
                <a:latin typeface="Carlito"/>
                <a:cs typeface="Carlito"/>
              </a:rPr>
              <a:t>oscillations would </a:t>
            </a:r>
            <a:r>
              <a:rPr sz="2600" spc="-5" dirty="0">
                <a:latin typeface="Carlito"/>
                <a:cs typeface="Carlito"/>
              </a:rPr>
              <a:t>continue </a:t>
            </a:r>
            <a:r>
              <a:rPr sz="2600" spc="-20" dirty="0">
                <a:latin typeface="Carlito"/>
                <a:cs typeface="Carlito"/>
              </a:rPr>
              <a:t>indefinitely. </a:t>
            </a:r>
            <a:r>
              <a:rPr sz="2600" spc="15" dirty="0">
                <a:latin typeface="Carlito"/>
                <a:cs typeface="Carlito"/>
              </a:rPr>
              <a:t>In </a:t>
            </a:r>
            <a:r>
              <a:rPr sz="2600" spc="10" dirty="0">
                <a:latin typeface="Carlito"/>
                <a:cs typeface="Carlito"/>
              </a:rPr>
              <a:t>a</a:t>
            </a:r>
            <a:r>
              <a:rPr sz="2600" spc="605" dirty="0">
                <a:latin typeface="Carlito"/>
                <a:cs typeface="Carlito"/>
              </a:rPr>
              <a:t> </a:t>
            </a:r>
            <a:r>
              <a:rPr sz="2600" spc="-10" dirty="0">
                <a:latin typeface="Carlito"/>
                <a:cs typeface="Carlito"/>
              </a:rPr>
              <a:t>practical  </a:t>
            </a:r>
            <a:r>
              <a:rPr sz="2600" spc="10" dirty="0">
                <a:latin typeface="Carlito"/>
                <a:cs typeface="Carlito"/>
              </a:rPr>
              <a:t>tank </a:t>
            </a:r>
            <a:r>
              <a:rPr sz="2600" spc="-5" dirty="0">
                <a:latin typeface="Carlito"/>
                <a:cs typeface="Carlito"/>
              </a:rPr>
              <a:t>circuit, there </a:t>
            </a:r>
            <a:r>
              <a:rPr sz="2600" spc="-15" dirty="0">
                <a:latin typeface="Carlito"/>
                <a:cs typeface="Carlito"/>
              </a:rPr>
              <a:t>occur </a:t>
            </a:r>
            <a:r>
              <a:rPr sz="2600" spc="-10" dirty="0">
                <a:latin typeface="Carlito"/>
                <a:cs typeface="Carlito"/>
              </a:rPr>
              <a:t>losses such  </a:t>
            </a:r>
            <a:r>
              <a:rPr sz="2600" spc="15" dirty="0">
                <a:latin typeface="Carlito"/>
                <a:cs typeface="Carlito"/>
              </a:rPr>
              <a:t>as </a:t>
            </a:r>
            <a:r>
              <a:rPr sz="2600" b="1" spc="-10" dirty="0">
                <a:latin typeface="Carlito"/>
                <a:cs typeface="Carlito"/>
              </a:rPr>
              <a:t>resistive </a:t>
            </a:r>
            <a:r>
              <a:rPr sz="2600" spc="5" dirty="0">
                <a:latin typeface="Carlito"/>
                <a:cs typeface="Carlito"/>
              </a:rPr>
              <a:t>and </a:t>
            </a:r>
            <a:r>
              <a:rPr sz="2600" b="1" spc="-10" dirty="0">
                <a:latin typeface="Carlito"/>
                <a:cs typeface="Carlito"/>
              </a:rPr>
              <a:t>radiation </a:t>
            </a:r>
            <a:r>
              <a:rPr sz="2600" b="1" spc="10" dirty="0">
                <a:latin typeface="Carlito"/>
                <a:cs typeface="Carlito"/>
              </a:rPr>
              <a:t>losses </a:t>
            </a:r>
            <a:r>
              <a:rPr sz="2600" spc="5" dirty="0">
                <a:latin typeface="Carlito"/>
                <a:cs typeface="Carlito"/>
              </a:rPr>
              <a:t>in the </a:t>
            </a:r>
            <a:r>
              <a:rPr sz="2600" dirty="0">
                <a:latin typeface="Carlito"/>
                <a:cs typeface="Carlito"/>
              </a:rPr>
              <a:t>coil </a:t>
            </a:r>
            <a:r>
              <a:rPr sz="2600" spc="5" dirty="0">
                <a:latin typeface="Carlito"/>
                <a:cs typeface="Carlito"/>
              </a:rPr>
              <a:t>and </a:t>
            </a:r>
            <a:r>
              <a:rPr sz="2600" b="1" spc="-5" dirty="0">
                <a:latin typeface="Carlito"/>
                <a:cs typeface="Carlito"/>
              </a:rPr>
              <a:t>dielectric  </a:t>
            </a:r>
            <a:r>
              <a:rPr sz="2600" b="1" spc="5" dirty="0">
                <a:latin typeface="Carlito"/>
                <a:cs typeface="Carlito"/>
              </a:rPr>
              <a:t>losses </a:t>
            </a:r>
            <a:r>
              <a:rPr sz="2600" spc="5" dirty="0">
                <a:latin typeface="Carlito"/>
                <a:cs typeface="Carlito"/>
              </a:rPr>
              <a:t>in the </a:t>
            </a:r>
            <a:r>
              <a:rPr sz="2600" spc="-25" dirty="0">
                <a:latin typeface="Carlito"/>
                <a:cs typeface="Carlito"/>
              </a:rPr>
              <a:t>capacitor. </a:t>
            </a:r>
            <a:r>
              <a:rPr sz="2600" dirty="0">
                <a:latin typeface="Carlito"/>
                <a:cs typeface="Carlito"/>
              </a:rPr>
              <a:t>These </a:t>
            </a:r>
            <a:r>
              <a:rPr sz="2600" spc="-10" dirty="0">
                <a:latin typeface="Carlito"/>
                <a:cs typeface="Carlito"/>
              </a:rPr>
              <a:t>losses </a:t>
            </a:r>
            <a:r>
              <a:rPr sz="2600" spc="-15" dirty="0">
                <a:latin typeface="Carlito"/>
                <a:cs typeface="Carlito"/>
              </a:rPr>
              <a:t>result </a:t>
            </a:r>
            <a:r>
              <a:rPr sz="2600" spc="5" dirty="0">
                <a:latin typeface="Carlito"/>
                <a:cs typeface="Carlito"/>
              </a:rPr>
              <a:t>in </a:t>
            </a:r>
            <a:r>
              <a:rPr sz="2600" spc="-10" dirty="0">
                <a:latin typeface="Carlito"/>
                <a:cs typeface="Carlito"/>
              </a:rPr>
              <a:t>damped  </a:t>
            </a:r>
            <a:r>
              <a:rPr sz="2600" spc="5" dirty="0">
                <a:latin typeface="Carlito"/>
                <a:cs typeface="Carlito"/>
              </a:rPr>
              <a:t>oscillations.</a:t>
            </a:r>
            <a:endParaRPr sz="2600">
              <a:latin typeface="Carlito"/>
              <a:cs typeface="Carlito"/>
            </a:endParaRPr>
          </a:p>
        </p:txBody>
      </p:sp>
      <p:sp>
        <p:nvSpPr>
          <p:cNvPr id="3" name="object 3"/>
          <p:cNvSpPr/>
          <p:nvPr/>
        </p:nvSpPr>
        <p:spPr>
          <a:xfrm>
            <a:off x="2847975" y="333375"/>
            <a:ext cx="3076575" cy="18573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7619999" cy="647613"/>
          </a:xfrm>
          <a:prstGeom prst="rect">
            <a:avLst/>
          </a:prstGeom>
        </p:spPr>
        <p:txBody>
          <a:bodyPr vert="horz" wrap="square" lIns="0" tIns="16510" rIns="0" bIns="0" rtlCol="0">
            <a:spAutoFit/>
          </a:bodyPr>
          <a:lstStyle/>
          <a:p>
            <a:pPr marL="12700">
              <a:lnSpc>
                <a:spcPct val="100000"/>
              </a:lnSpc>
              <a:spcBef>
                <a:spcPts val="130"/>
              </a:spcBef>
            </a:pPr>
            <a:r>
              <a:rPr spc="-20" dirty="0"/>
              <a:t>Practical </a:t>
            </a:r>
            <a:r>
              <a:rPr spc="-5" dirty="0"/>
              <a:t>Oscillator</a:t>
            </a:r>
            <a:r>
              <a:rPr spc="315" dirty="0"/>
              <a:t> </a:t>
            </a:r>
            <a:r>
              <a:rPr spc="-20" dirty="0"/>
              <a:t>Circuit</a:t>
            </a:r>
          </a:p>
        </p:txBody>
      </p:sp>
      <p:sp>
        <p:nvSpPr>
          <p:cNvPr id="3" name="object 3"/>
          <p:cNvSpPr txBox="1"/>
          <p:nvPr/>
        </p:nvSpPr>
        <p:spPr>
          <a:xfrm>
            <a:off x="0" y="3200400"/>
            <a:ext cx="9144000" cy="3194080"/>
          </a:xfrm>
          <a:prstGeom prst="rect">
            <a:avLst/>
          </a:prstGeom>
        </p:spPr>
        <p:txBody>
          <a:bodyPr vert="horz" wrap="square" lIns="0" tIns="86360" rIns="0" bIns="0" rtlCol="0">
            <a:spAutoFit/>
          </a:bodyPr>
          <a:lstStyle/>
          <a:p>
            <a:pPr marL="355600" marR="11430" indent="-343535" algn="just">
              <a:lnSpc>
                <a:spcPct val="80000"/>
              </a:lnSpc>
              <a:spcBef>
                <a:spcPts val="680"/>
              </a:spcBef>
              <a:buFont typeface="Arial"/>
              <a:buChar char="•"/>
              <a:tabLst>
                <a:tab pos="356235" algn="l"/>
              </a:tabLst>
            </a:pPr>
            <a:r>
              <a:rPr sz="2400" b="1" spc="-35" dirty="0">
                <a:latin typeface="Carlito"/>
                <a:cs typeface="Carlito"/>
              </a:rPr>
              <a:t>Tank </a:t>
            </a:r>
            <a:r>
              <a:rPr sz="2400" b="1" spc="-10" dirty="0">
                <a:latin typeface="Carlito"/>
                <a:cs typeface="Carlito"/>
              </a:rPr>
              <a:t>Circuit </a:t>
            </a:r>
            <a:r>
              <a:rPr sz="2400" spc="-204" dirty="0">
                <a:latin typeface="Arial"/>
                <a:cs typeface="Arial"/>
              </a:rPr>
              <a:t>− </a:t>
            </a:r>
            <a:r>
              <a:rPr sz="2400" spc="10" dirty="0">
                <a:latin typeface="Carlito"/>
                <a:cs typeface="Carlito"/>
              </a:rPr>
              <a:t>The </a:t>
            </a:r>
            <a:r>
              <a:rPr sz="2400" dirty="0">
                <a:latin typeface="Carlito"/>
                <a:cs typeface="Carlito"/>
              </a:rPr>
              <a:t>tank circuit </a:t>
            </a:r>
            <a:r>
              <a:rPr sz="2400" spc="-5" dirty="0">
                <a:latin typeface="Carlito"/>
                <a:cs typeface="Carlito"/>
              </a:rPr>
              <a:t>consists </a:t>
            </a:r>
            <a:r>
              <a:rPr sz="2400" dirty="0">
                <a:latin typeface="Carlito"/>
                <a:cs typeface="Carlito"/>
              </a:rPr>
              <a:t>of </a:t>
            </a:r>
            <a:r>
              <a:rPr sz="2400" spc="-10" dirty="0">
                <a:latin typeface="Carlito"/>
                <a:cs typeface="Carlito"/>
              </a:rPr>
              <a:t>an </a:t>
            </a:r>
            <a:r>
              <a:rPr sz="2400" spc="-5" dirty="0">
                <a:latin typeface="Carlito"/>
                <a:cs typeface="Carlito"/>
              </a:rPr>
              <a:t>inductance </a:t>
            </a:r>
            <a:r>
              <a:rPr sz="2400" dirty="0">
                <a:latin typeface="Carlito"/>
                <a:cs typeface="Carlito"/>
              </a:rPr>
              <a:t>L  </a:t>
            </a:r>
            <a:r>
              <a:rPr sz="2400" spc="-5" dirty="0">
                <a:latin typeface="Carlito"/>
                <a:cs typeface="Carlito"/>
              </a:rPr>
              <a:t>connected </a:t>
            </a:r>
            <a:r>
              <a:rPr sz="2400" spc="-15" dirty="0">
                <a:latin typeface="Carlito"/>
                <a:cs typeface="Carlito"/>
              </a:rPr>
              <a:t>in parallel </a:t>
            </a:r>
            <a:r>
              <a:rPr sz="2400" spc="-5" dirty="0">
                <a:latin typeface="Carlito"/>
                <a:cs typeface="Carlito"/>
              </a:rPr>
              <a:t>with </a:t>
            </a:r>
            <a:r>
              <a:rPr sz="2400" dirty="0">
                <a:latin typeface="Carlito"/>
                <a:cs typeface="Carlito"/>
              </a:rPr>
              <a:t>capacitor </a:t>
            </a:r>
            <a:r>
              <a:rPr sz="2400" b="1" dirty="0">
                <a:latin typeface="Carlito"/>
                <a:cs typeface="Carlito"/>
              </a:rPr>
              <a:t>C</a:t>
            </a:r>
            <a:r>
              <a:rPr sz="2400" dirty="0">
                <a:latin typeface="Carlito"/>
                <a:cs typeface="Carlito"/>
              </a:rPr>
              <a:t>. </a:t>
            </a:r>
            <a:r>
              <a:rPr sz="2400" spc="10" dirty="0">
                <a:latin typeface="Carlito"/>
                <a:cs typeface="Carlito"/>
              </a:rPr>
              <a:t>The </a:t>
            </a:r>
            <a:r>
              <a:rPr sz="2400" spc="-15" dirty="0">
                <a:latin typeface="Carlito"/>
                <a:cs typeface="Carlito"/>
              </a:rPr>
              <a:t>values </a:t>
            </a:r>
            <a:r>
              <a:rPr sz="2400" dirty="0">
                <a:latin typeface="Carlito"/>
                <a:cs typeface="Carlito"/>
              </a:rPr>
              <a:t>of </a:t>
            </a:r>
            <a:r>
              <a:rPr sz="2400" spc="10" dirty="0">
                <a:latin typeface="Carlito"/>
                <a:cs typeface="Carlito"/>
              </a:rPr>
              <a:t>these </a:t>
            </a:r>
            <a:r>
              <a:rPr sz="2400" spc="560" dirty="0">
                <a:latin typeface="Carlito"/>
                <a:cs typeface="Carlito"/>
              </a:rPr>
              <a:t> </a:t>
            </a:r>
            <a:r>
              <a:rPr sz="2400" spc="5" dirty="0">
                <a:latin typeface="Carlito"/>
                <a:cs typeface="Carlito"/>
              </a:rPr>
              <a:t>two </a:t>
            </a:r>
            <a:r>
              <a:rPr sz="2400" spc="-5" dirty="0">
                <a:latin typeface="Carlito"/>
                <a:cs typeface="Carlito"/>
              </a:rPr>
              <a:t>components </a:t>
            </a:r>
            <a:r>
              <a:rPr sz="2400" spc="-10" dirty="0">
                <a:latin typeface="Carlito"/>
                <a:cs typeface="Carlito"/>
              </a:rPr>
              <a:t>determine </a:t>
            </a:r>
            <a:r>
              <a:rPr sz="2400" spc="5" dirty="0">
                <a:latin typeface="Carlito"/>
                <a:cs typeface="Carlito"/>
              </a:rPr>
              <a:t>the </a:t>
            </a:r>
            <a:r>
              <a:rPr sz="2400" dirty="0">
                <a:latin typeface="Carlito"/>
                <a:cs typeface="Carlito"/>
              </a:rPr>
              <a:t>frequency </a:t>
            </a:r>
            <a:r>
              <a:rPr sz="2400" spc="5" dirty="0">
                <a:latin typeface="Carlito"/>
                <a:cs typeface="Carlito"/>
              </a:rPr>
              <a:t>of </a:t>
            </a:r>
            <a:r>
              <a:rPr sz="2400" spc="-20" dirty="0">
                <a:latin typeface="Carlito"/>
                <a:cs typeface="Carlito"/>
              </a:rPr>
              <a:t>the </a:t>
            </a:r>
            <a:r>
              <a:rPr sz="2400" spc="-10" dirty="0">
                <a:latin typeface="Carlito"/>
                <a:cs typeface="Carlito"/>
              </a:rPr>
              <a:t>oscillator  </a:t>
            </a:r>
            <a:r>
              <a:rPr sz="2400" dirty="0">
                <a:latin typeface="Carlito"/>
                <a:cs typeface="Carlito"/>
              </a:rPr>
              <a:t>circuit.</a:t>
            </a:r>
            <a:endParaRPr sz="2400">
              <a:latin typeface="Carlito"/>
              <a:cs typeface="Carlito"/>
            </a:endParaRPr>
          </a:p>
          <a:p>
            <a:pPr marL="355600" marR="8255" indent="-343535" algn="just">
              <a:lnSpc>
                <a:spcPct val="80000"/>
              </a:lnSpc>
              <a:spcBef>
                <a:spcPts val="625"/>
              </a:spcBef>
              <a:buFont typeface="Arial"/>
              <a:buChar char="•"/>
              <a:tabLst>
                <a:tab pos="356235" algn="l"/>
              </a:tabLst>
            </a:pPr>
            <a:r>
              <a:rPr sz="2400" b="1" spc="-25" dirty="0">
                <a:latin typeface="Carlito"/>
                <a:cs typeface="Carlito"/>
              </a:rPr>
              <a:t>Transistor </a:t>
            </a:r>
            <a:r>
              <a:rPr sz="2400" b="1" spc="-10" dirty="0">
                <a:latin typeface="Carlito"/>
                <a:cs typeface="Carlito"/>
              </a:rPr>
              <a:t>Amplifier </a:t>
            </a:r>
            <a:r>
              <a:rPr sz="2400" spc="-204" dirty="0">
                <a:latin typeface="Arial"/>
                <a:cs typeface="Arial"/>
              </a:rPr>
              <a:t>−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5" dirty="0">
                <a:latin typeface="Carlito"/>
                <a:cs typeface="Carlito"/>
              </a:rPr>
              <a:t>the </a:t>
            </a:r>
            <a:r>
              <a:rPr sz="2400" spc="-5" dirty="0">
                <a:latin typeface="Carlito"/>
                <a:cs typeface="Carlito"/>
              </a:rPr>
              <a:t>tank </a:t>
            </a:r>
            <a:r>
              <a:rPr sz="2400" spc="-10" dirty="0">
                <a:latin typeface="Carlito"/>
                <a:cs typeface="Carlito"/>
              </a:rPr>
              <a:t>circuit </a:t>
            </a:r>
            <a:r>
              <a:rPr sz="2400" spc="-25" dirty="0">
                <a:latin typeface="Carlito"/>
                <a:cs typeface="Carlito"/>
              </a:rPr>
              <a:t>is  </a:t>
            </a:r>
            <a:r>
              <a:rPr sz="2400" spc="-5" dirty="0">
                <a:latin typeface="Carlito"/>
                <a:cs typeface="Carlito"/>
              </a:rPr>
              <a:t>connected </a:t>
            </a:r>
            <a:r>
              <a:rPr sz="2400" spc="-30" dirty="0">
                <a:latin typeface="Carlito"/>
                <a:cs typeface="Carlito"/>
              </a:rPr>
              <a:t>to </a:t>
            </a:r>
            <a:r>
              <a:rPr sz="2400" spc="5" dirty="0">
                <a:latin typeface="Carlito"/>
                <a:cs typeface="Carlito"/>
              </a:rPr>
              <a:t>the </a:t>
            </a:r>
            <a:r>
              <a:rPr sz="2400" spc="-20" dirty="0">
                <a:latin typeface="Carlito"/>
                <a:cs typeface="Carlito"/>
              </a:rPr>
              <a:t>amplifier </a:t>
            </a:r>
            <a:r>
              <a:rPr sz="2400" dirty="0">
                <a:latin typeface="Carlito"/>
                <a:cs typeface="Carlito"/>
              </a:rPr>
              <a:t>circuit </a:t>
            </a:r>
            <a:r>
              <a:rPr sz="2400" spc="15" dirty="0">
                <a:latin typeface="Carlito"/>
                <a:cs typeface="Carlito"/>
              </a:rPr>
              <a:t>so </a:t>
            </a:r>
            <a:r>
              <a:rPr sz="2400" spc="-20" dirty="0">
                <a:latin typeface="Carlito"/>
                <a:cs typeface="Carlito"/>
              </a:rPr>
              <a:t>that </a:t>
            </a:r>
            <a:r>
              <a:rPr sz="2400" spc="5" dirty="0">
                <a:latin typeface="Carlito"/>
                <a:cs typeface="Carlito"/>
              </a:rPr>
              <a:t>the </a:t>
            </a:r>
            <a:r>
              <a:rPr sz="2400" spc="-10" dirty="0">
                <a:latin typeface="Carlito"/>
                <a:cs typeface="Carlito"/>
              </a:rPr>
              <a:t>oscillations  </a:t>
            </a:r>
            <a:r>
              <a:rPr sz="2400" spc="-5" dirty="0">
                <a:latin typeface="Carlito"/>
                <a:cs typeface="Carlito"/>
              </a:rPr>
              <a:t>produced </a:t>
            </a:r>
            <a:r>
              <a:rPr sz="2400" spc="5" dirty="0">
                <a:latin typeface="Carlito"/>
                <a:cs typeface="Carlito"/>
              </a:rPr>
              <a:t>by the </a:t>
            </a:r>
            <a:r>
              <a:rPr sz="2400" spc="-20" dirty="0">
                <a:latin typeface="Carlito"/>
                <a:cs typeface="Carlito"/>
              </a:rPr>
              <a:t>tank </a:t>
            </a:r>
            <a:r>
              <a:rPr sz="2400" spc="-10" dirty="0">
                <a:latin typeface="Carlito"/>
                <a:cs typeface="Carlito"/>
              </a:rPr>
              <a:t>circuit </a:t>
            </a:r>
            <a:r>
              <a:rPr sz="2400" spc="-15" dirty="0">
                <a:latin typeface="Carlito"/>
                <a:cs typeface="Carlito"/>
              </a:rPr>
              <a:t>are amplified </a:t>
            </a:r>
            <a:r>
              <a:rPr sz="2400" dirty="0">
                <a:latin typeface="Carlito"/>
                <a:cs typeface="Carlito"/>
              </a:rPr>
              <a:t>here. </a:t>
            </a:r>
            <a:r>
              <a:rPr sz="2400" spc="-10" dirty="0">
                <a:latin typeface="Carlito"/>
                <a:cs typeface="Carlito"/>
              </a:rPr>
              <a:t>Hence </a:t>
            </a:r>
            <a:r>
              <a:rPr sz="2400" spc="5" dirty="0">
                <a:latin typeface="Carlito"/>
                <a:cs typeface="Carlito"/>
              </a:rPr>
              <a:t>the  output </a:t>
            </a:r>
            <a:r>
              <a:rPr sz="2400" dirty="0">
                <a:latin typeface="Carlito"/>
                <a:cs typeface="Carlito"/>
              </a:rPr>
              <a:t>of </a:t>
            </a:r>
            <a:r>
              <a:rPr sz="2400" spc="10" dirty="0">
                <a:latin typeface="Carlito"/>
                <a:cs typeface="Carlito"/>
              </a:rPr>
              <a:t>these </a:t>
            </a:r>
            <a:r>
              <a:rPr sz="2400" spc="-5" dirty="0">
                <a:latin typeface="Carlito"/>
                <a:cs typeface="Carlito"/>
              </a:rPr>
              <a:t>oscillations </a:t>
            </a:r>
            <a:r>
              <a:rPr sz="2400" spc="-15" dirty="0">
                <a:latin typeface="Carlito"/>
                <a:cs typeface="Carlito"/>
              </a:rPr>
              <a:t>are </a:t>
            </a:r>
            <a:r>
              <a:rPr sz="2400" dirty="0">
                <a:latin typeface="Carlito"/>
                <a:cs typeface="Carlito"/>
              </a:rPr>
              <a:t>increased </a:t>
            </a:r>
            <a:r>
              <a:rPr sz="2400" spc="5" dirty="0">
                <a:latin typeface="Carlito"/>
                <a:cs typeface="Carlito"/>
              </a:rPr>
              <a:t>by the</a:t>
            </a:r>
            <a:r>
              <a:rPr sz="2400" spc="-245" dirty="0">
                <a:latin typeface="Carlito"/>
                <a:cs typeface="Carlito"/>
              </a:rPr>
              <a:t> </a:t>
            </a:r>
            <a:r>
              <a:rPr sz="2400" spc="-30" dirty="0">
                <a:latin typeface="Carlito"/>
                <a:cs typeface="Carlito"/>
              </a:rPr>
              <a:t>amplifier.</a:t>
            </a:r>
            <a:endParaRPr sz="2400">
              <a:latin typeface="Carlito"/>
              <a:cs typeface="Carlito"/>
            </a:endParaRPr>
          </a:p>
          <a:p>
            <a:pPr marL="355600" marR="5080" indent="-343535" algn="just">
              <a:lnSpc>
                <a:spcPct val="80800"/>
              </a:lnSpc>
              <a:spcBef>
                <a:spcPts val="525"/>
              </a:spcBef>
              <a:buFont typeface="Arial"/>
              <a:buChar char="•"/>
              <a:tabLst>
                <a:tab pos="356235" algn="l"/>
              </a:tabLst>
            </a:pPr>
            <a:r>
              <a:rPr sz="2400" b="1" spc="-10" dirty="0">
                <a:latin typeface="Carlito"/>
                <a:cs typeface="Carlito"/>
              </a:rPr>
              <a:t>Feedback Circuit </a:t>
            </a:r>
            <a:r>
              <a:rPr sz="2400" spc="-204" dirty="0">
                <a:latin typeface="Arial"/>
                <a:cs typeface="Arial"/>
              </a:rPr>
              <a:t>− </a:t>
            </a:r>
            <a:r>
              <a:rPr sz="2400" spc="10" dirty="0">
                <a:latin typeface="Carlito"/>
                <a:cs typeface="Carlito"/>
              </a:rPr>
              <a:t>The </a:t>
            </a:r>
            <a:r>
              <a:rPr sz="2400" spc="5" dirty="0">
                <a:latin typeface="Carlito"/>
                <a:cs typeface="Carlito"/>
              </a:rPr>
              <a:t>function </a:t>
            </a:r>
            <a:r>
              <a:rPr sz="2400" dirty="0">
                <a:latin typeface="Carlito"/>
                <a:cs typeface="Carlito"/>
              </a:rPr>
              <a:t>of </a:t>
            </a:r>
            <a:r>
              <a:rPr sz="2400" spc="-15" dirty="0">
                <a:latin typeface="Carlito"/>
                <a:cs typeface="Carlito"/>
              </a:rPr>
              <a:t>feedback </a:t>
            </a:r>
            <a:r>
              <a:rPr sz="2400" dirty="0">
                <a:latin typeface="Carlito"/>
                <a:cs typeface="Carlito"/>
              </a:rPr>
              <a:t>circuit </a:t>
            </a:r>
            <a:r>
              <a:rPr sz="2400" spc="-55" dirty="0">
                <a:latin typeface="Carlito"/>
                <a:cs typeface="Carlito"/>
              </a:rPr>
              <a:t>is </a:t>
            </a:r>
            <a:r>
              <a:rPr sz="2400" spc="20" dirty="0">
                <a:latin typeface="Carlito"/>
                <a:cs typeface="Carlito"/>
              </a:rPr>
              <a:t>to  </a:t>
            </a:r>
            <a:r>
              <a:rPr sz="2400" spc="-15" dirty="0">
                <a:latin typeface="Carlito"/>
                <a:cs typeface="Carlito"/>
              </a:rPr>
              <a:t>transfer </a:t>
            </a:r>
            <a:r>
              <a:rPr sz="2400" dirty="0">
                <a:latin typeface="Carlito"/>
                <a:cs typeface="Carlito"/>
              </a:rPr>
              <a:t>a </a:t>
            </a:r>
            <a:r>
              <a:rPr sz="2400" spc="-10" dirty="0">
                <a:latin typeface="Carlito"/>
                <a:cs typeface="Carlito"/>
              </a:rPr>
              <a:t>part </a:t>
            </a:r>
            <a:r>
              <a:rPr sz="2400" dirty="0">
                <a:latin typeface="Carlito"/>
                <a:cs typeface="Carlito"/>
              </a:rPr>
              <a:t>of </a:t>
            </a:r>
            <a:r>
              <a:rPr sz="2400" spc="5" dirty="0">
                <a:latin typeface="Carlito"/>
                <a:cs typeface="Carlito"/>
              </a:rPr>
              <a:t>the </a:t>
            </a:r>
            <a:r>
              <a:rPr sz="2400" spc="-5" dirty="0">
                <a:latin typeface="Carlito"/>
                <a:cs typeface="Carlito"/>
              </a:rPr>
              <a:t>output energy </a:t>
            </a:r>
            <a:r>
              <a:rPr sz="2400" spc="5" dirty="0">
                <a:latin typeface="Carlito"/>
                <a:cs typeface="Carlito"/>
              </a:rPr>
              <a:t>to </a:t>
            </a:r>
            <a:r>
              <a:rPr sz="2400" spc="-20" dirty="0">
                <a:latin typeface="Carlito"/>
                <a:cs typeface="Carlito"/>
              </a:rPr>
              <a:t>LC </a:t>
            </a:r>
            <a:r>
              <a:rPr sz="2400" dirty="0">
                <a:latin typeface="Carlito"/>
                <a:cs typeface="Carlito"/>
              </a:rPr>
              <a:t>circuit </a:t>
            </a:r>
            <a:r>
              <a:rPr sz="2400" spc="-15" dirty="0">
                <a:latin typeface="Carlito"/>
                <a:cs typeface="Carlito"/>
              </a:rPr>
              <a:t>in </a:t>
            </a:r>
            <a:r>
              <a:rPr sz="2400" spc="-10" dirty="0">
                <a:latin typeface="Carlito"/>
                <a:cs typeface="Carlito"/>
              </a:rPr>
              <a:t>proper  </a:t>
            </a:r>
            <a:r>
              <a:rPr sz="2400" spc="5" dirty="0">
                <a:latin typeface="Carlito"/>
                <a:cs typeface="Carlito"/>
              </a:rPr>
              <a:t>phase. </a:t>
            </a:r>
            <a:r>
              <a:rPr sz="2400" dirty="0">
                <a:latin typeface="Carlito"/>
                <a:cs typeface="Carlito"/>
              </a:rPr>
              <a:t>This </a:t>
            </a:r>
            <a:r>
              <a:rPr sz="2400" spc="-15" dirty="0">
                <a:latin typeface="Carlito"/>
                <a:cs typeface="Carlito"/>
              </a:rPr>
              <a:t>feedback is positive in </a:t>
            </a:r>
            <a:r>
              <a:rPr sz="2400" spc="-20" dirty="0">
                <a:latin typeface="Carlito"/>
                <a:cs typeface="Carlito"/>
              </a:rPr>
              <a:t>oscillators </a:t>
            </a:r>
            <a:r>
              <a:rPr sz="2400" spc="-10" dirty="0">
                <a:latin typeface="Carlito"/>
                <a:cs typeface="Carlito"/>
              </a:rPr>
              <a:t>while </a:t>
            </a:r>
            <a:r>
              <a:rPr sz="2400" spc="-20" dirty="0">
                <a:latin typeface="Carlito"/>
                <a:cs typeface="Carlito"/>
              </a:rPr>
              <a:t>negative </a:t>
            </a:r>
            <a:r>
              <a:rPr sz="2400" spc="-30" dirty="0">
                <a:latin typeface="Carlito"/>
                <a:cs typeface="Carlito"/>
              </a:rPr>
              <a:t>in  </a:t>
            </a:r>
            <a:r>
              <a:rPr sz="2400" spc="-10" dirty="0">
                <a:latin typeface="Carlito"/>
                <a:cs typeface="Carlito"/>
              </a:rPr>
              <a:t>amplifiers.</a:t>
            </a:r>
            <a:endParaRPr sz="2400">
              <a:latin typeface="Carlito"/>
              <a:cs typeface="Carlito"/>
            </a:endParaRPr>
          </a:p>
        </p:txBody>
      </p:sp>
      <p:sp>
        <p:nvSpPr>
          <p:cNvPr id="4" name="object 4"/>
          <p:cNvSpPr/>
          <p:nvPr/>
        </p:nvSpPr>
        <p:spPr>
          <a:xfrm>
            <a:off x="1752600" y="990600"/>
            <a:ext cx="5238750" cy="20323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8105"/>
            <a:ext cx="8686800" cy="647613"/>
          </a:xfrm>
          <a:prstGeom prst="rect">
            <a:avLst/>
          </a:prstGeom>
        </p:spPr>
        <p:txBody>
          <a:bodyPr vert="horz" wrap="square" lIns="0" tIns="16510" rIns="0" bIns="0" rtlCol="0">
            <a:spAutoFit/>
          </a:bodyPr>
          <a:lstStyle/>
          <a:p>
            <a:pPr marL="12700">
              <a:lnSpc>
                <a:spcPct val="100000"/>
              </a:lnSpc>
              <a:spcBef>
                <a:spcPts val="130"/>
              </a:spcBef>
            </a:pPr>
            <a:r>
              <a:rPr spc="-5" dirty="0"/>
              <a:t>Principle </a:t>
            </a:r>
            <a:r>
              <a:rPr spc="10" dirty="0"/>
              <a:t>of </a:t>
            </a:r>
            <a:r>
              <a:rPr spc="-20" dirty="0"/>
              <a:t>Feedback</a:t>
            </a:r>
            <a:r>
              <a:rPr spc="335" dirty="0"/>
              <a:t> </a:t>
            </a:r>
            <a:r>
              <a:rPr dirty="0"/>
              <a:t>Amplifier</a:t>
            </a:r>
          </a:p>
        </p:txBody>
      </p:sp>
      <p:sp>
        <p:nvSpPr>
          <p:cNvPr id="3" name="object 3"/>
          <p:cNvSpPr txBox="1"/>
          <p:nvPr/>
        </p:nvSpPr>
        <p:spPr>
          <a:xfrm>
            <a:off x="304800" y="851535"/>
            <a:ext cx="8610600" cy="1489075"/>
          </a:xfrm>
          <a:prstGeom prst="rect">
            <a:avLst/>
          </a:prstGeom>
        </p:spPr>
        <p:txBody>
          <a:bodyPr vert="horz" wrap="square" lIns="0" tIns="13335" rIns="0" bIns="0" rtlCol="0">
            <a:spAutoFit/>
          </a:bodyPr>
          <a:lstStyle/>
          <a:p>
            <a:pPr marL="12700" marR="5080" algn="just">
              <a:lnSpc>
                <a:spcPct val="100000"/>
              </a:lnSpc>
              <a:spcBef>
                <a:spcPts val="105"/>
              </a:spcBef>
            </a:pPr>
            <a:r>
              <a:rPr sz="2400" dirty="0">
                <a:latin typeface="Carlito"/>
                <a:cs typeface="Carlito"/>
              </a:rPr>
              <a:t>A </a:t>
            </a:r>
            <a:r>
              <a:rPr sz="2400" spc="-15" dirty="0">
                <a:latin typeface="Carlito"/>
                <a:cs typeface="Carlito"/>
              </a:rPr>
              <a:t>feedback </a:t>
            </a:r>
            <a:r>
              <a:rPr sz="2400" spc="-10" dirty="0">
                <a:latin typeface="Carlito"/>
                <a:cs typeface="Carlito"/>
              </a:rPr>
              <a:t>amplifier </a:t>
            </a:r>
            <a:r>
              <a:rPr sz="2400" spc="-20" dirty="0">
                <a:latin typeface="Carlito"/>
                <a:cs typeface="Carlito"/>
              </a:rPr>
              <a:t>generally </a:t>
            </a:r>
            <a:r>
              <a:rPr sz="2400" dirty="0">
                <a:latin typeface="Carlito"/>
                <a:cs typeface="Carlito"/>
              </a:rPr>
              <a:t>consists of </a:t>
            </a:r>
            <a:r>
              <a:rPr sz="2400" spc="-15" dirty="0">
                <a:latin typeface="Carlito"/>
                <a:cs typeface="Carlito"/>
              </a:rPr>
              <a:t>two </a:t>
            </a:r>
            <a:r>
              <a:rPr sz="2400" spc="-10" dirty="0">
                <a:latin typeface="Carlito"/>
                <a:cs typeface="Carlito"/>
              </a:rPr>
              <a:t>parts. 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10" dirty="0">
                <a:latin typeface="Carlito"/>
                <a:cs typeface="Carlito"/>
              </a:rPr>
              <a:t>and </a:t>
            </a:r>
            <a:r>
              <a:rPr sz="2400" spc="5" dirty="0">
                <a:latin typeface="Carlito"/>
                <a:cs typeface="Carlito"/>
              </a:rPr>
              <a:t>the </a:t>
            </a:r>
            <a:r>
              <a:rPr sz="2400" b="1" spc="-10" dirty="0">
                <a:latin typeface="Carlito"/>
                <a:cs typeface="Carlito"/>
              </a:rPr>
              <a:t>feedback </a:t>
            </a:r>
            <a:r>
              <a:rPr sz="2400" b="1" spc="-15" dirty="0">
                <a:latin typeface="Carlito"/>
                <a:cs typeface="Carlito"/>
              </a:rPr>
              <a:t>circuit</a:t>
            </a:r>
            <a:r>
              <a:rPr sz="2400" spc="-15"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 </a:t>
            </a:r>
            <a:r>
              <a:rPr sz="2400" dirty="0">
                <a:latin typeface="Carlito"/>
                <a:cs typeface="Carlito"/>
              </a:rPr>
              <a:t>consists </a:t>
            </a:r>
            <a:r>
              <a:rPr sz="2400" spc="5" dirty="0">
                <a:latin typeface="Carlito"/>
                <a:cs typeface="Carlito"/>
              </a:rPr>
              <a:t>of </a:t>
            </a:r>
            <a:r>
              <a:rPr sz="2400" spc="-15" dirty="0">
                <a:latin typeface="Carlito"/>
                <a:cs typeface="Carlito"/>
              </a:rPr>
              <a:t>resistors. </a:t>
            </a:r>
            <a:r>
              <a:rPr sz="2400" spc="10" dirty="0">
                <a:latin typeface="Carlito"/>
                <a:cs typeface="Carlito"/>
              </a:rPr>
              <a:t>The </a:t>
            </a:r>
            <a:r>
              <a:rPr sz="2400" dirty="0">
                <a:latin typeface="Carlito"/>
                <a:cs typeface="Carlito"/>
              </a:rPr>
              <a:t>concept of </a:t>
            </a:r>
            <a:r>
              <a:rPr sz="2400" spc="-15" dirty="0">
                <a:latin typeface="Carlito"/>
                <a:cs typeface="Carlito"/>
              </a:rPr>
              <a:t>feedback </a:t>
            </a:r>
            <a:r>
              <a:rPr sz="2400" spc="-10" dirty="0">
                <a:latin typeface="Carlito"/>
                <a:cs typeface="Carlito"/>
              </a:rPr>
              <a:t>amplifier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dirty="0">
                <a:latin typeface="Carlito"/>
                <a:cs typeface="Carlito"/>
              </a:rPr>
              <a:t>following </a:t>
            </a:r>
            <a:r>
              <a:rPr sz="2400" spc="-5" dirty="0">
                <a:latin typeface="Carlito"/>
                <a:cs typeface="Carlito"/>
              </a:rPr>
              <a:t>figure</a:t>
            </a:r>
            <a:r>
              <a:rPr sz="2400" spc="-180" dirty="0">
                <a:latin typeface="Carlito"/>
                <a:cs typeface="Carlito"/>
              </a:rPr>
              <a:t> </a:t>
            </a:r>
            <a:r>
              <a:rPr sz="2400" spc="-25" dirty="0">
                <a:latin typeface="Carlito"/>
                <a:cs typeface="Carlito"/>
              </a:rPr>
              <a:t>below.</a:t>
            </a:r>
            <a:endParaRPr sz="2400">
              <a:latin typeface="Carlito"/>
              <a:cs typeface="Carlito"/>
            </a:endParaRPr>
          </a:p>
        </p:txBody>
      </p:sp>
      <p:sp>
        <p:nvSpPr>
          <p:cNvPr id="4" name="object 4"/>
          <p:cNvSpPr txBox="1"/>
          <p:nvPr/>
        </p:nvSpPr>
        <p:spPr>
          <a:xfrm>
            <a:off x="457200" y="5467984"/>
            <a:ext cx="8245791" cy="734304"/>
          </a:xfrm>
          <a:prstGeom prst="rect">
            <a:avLst/>
          </a:prstGeom>
        </p:spPr>
        <p:txBody>
          <a:bodyPr vert="horz" wrap="square" lIns="0" tIns="13335" rIns="0" bIns="0" rtlCol="0">
            <a:spAutoFit/>
          </a:bodyPr>
          <a:lstStyle/>
          <a:p>
            <a:pPr marL="12700">
              <a:lnSpc>
                <a:spcPts val="2870"/>
              </a:lnSpc>
              <a:spcBef>
                <a:spcPts val="105"/>
              </a:spcBef>
            </a:pPr>
            <a:r>
              <a:rPr sz="2400" spc="-15" dirty="0">
                <a:latin typeface="Carlito"/>
                <a:cs typeface="Carlito"/>
              </a:rPr>
              <a:t>From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5"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5">
                <a:latin typeface="Carlito"/>
                <a:cs typeface="Carlito"/>
              </a:rPr>
              <a:t>represented</a:t>
            </a:r>
            <a:r>
              <a:rPr sz="2400" spc="30">
                <a:latin typeface="Carlito"/>
                <a:cs typeface="Carlito"/>
              </a:rPr>
              <a:t> </a:t>
            </a:r>
            <a:r>
              <a:rPr sz="2400" spc="-30" smtClean="0">
                <a:latin typeface="Carlito"/>
                <a:cs typeface="Carlito"/>
              </a:rPr>
              <a:t>as</a:t>
            </a:r>
            <a:r>
              <a:rPr lang="en-US" sz="2400" spc="-30" dirty="0" smtClean="0">
                <a:latin typeface="Carlito"/>
                <a:cs typeface="Carlito"/>
              </a:rPr>
              <a:t> </a:t>
            </a:r>
            <a:r>
              <a:rPr sz="2400" spc="15" smtClean="0">
                <a:latin typeface="Carlito"/>
                <a:cs typeface="Carlito"/>
              </a:rPr>
              <a:t>A.</a:t>
            </a:r>
            <a:r>
              <a:rPr lang="en-US" sz="2400" spc="15" dirty="0" smtClean="0">
                <a:latin typeface="Carlito"/>
                <a:cs typeface="Carlito"/>
              </a:rPr>
              <a:t> </a:t>
            </a:r>
            <a:endParaRPr sz="2400">
              <a:latin typeface="Carlito"/>
              <a:cs typeface="Carlito"/>
            </a:endParaRPr>
          </a:p>
        </p:txBody>
      </p:sp>
      <p:sp>
        <p:nvSpPr>
          <p:cNvPr id="5" name="object 5"/>
          <p:cNvSpPr/>
          <p:nvPr/>
        </p:nvSpPr>
        <p:spPr>
          <a:xfrm>
            <a:off x="1600200" y="2590800"/>
            <a:ext cx="5657850"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30555"/>
            <a:ext cx="8686800" cy="3615690"/>
          </a:xfrm>
          <a:prstGeom prst="rect">
            <a:avLst/>
          </a:prstGeom>
        </p:spPr>
        <p:txBody>
          <a:bodyPr vert="horz" wrap="square" lIns="0" tIns="11430" rIns="0" bIns="0" rtlCol="0">
            <a:spAutoFit/>
          </a:bodyPr>
          <a:lstStyle/>
          <a:p>
            <a:pPr marL="406400" marR="79375" indent="-343535" algn="just">
              <a:lnSpc>
                <a:spcPct val="100400"/>
              </a:lnSpc>
              <a:spcBef>
                <a:spcPts val="90"/>
              </a:spcBef>
              <a:buFont typeface="Arial"/>
              <a:buChar char="•"/>
              <a:tabLst>
                <a:tab pos="407034" algn="l"/>
              </a:tabLst>
            </a:pPr>
            <a:r>
              <a:rPr sz="2400" spc="10"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10" dirty="0">
                <a:latin typeface="Carlito"/>
                <a:cs typeface="Carlito"/>
              </a:rPr>
              <a:t>the </a:t>
            </a:r>
            <a:r>
              <a:rPr sz="2400" spc="-30" dirty="0">
                <a:latin typeface="Carlito"/>
                <a:cs typeface="Carlito"/>
              </a:rPr>
              <a:t>ratio </a:t>
            </a:r>
            <a:r>
              <a:rPr sz="2400" dirty="0">
                <a:latin typeface="Carlito"/>
                <a:cs typeface="Carlito"/>
              </a:rPr>
              <a:t>of </a:t>
            </a:r>
            <a:r>
              <a:rPr sz="2400" spc="10" dirty="0">
                <a:latin typeface="Carlito"/>
                <a:cs typeface="Carlito"/>
              </a:rPr>
              <a:t>output </a:t>
            </a:r>
            <a:r>
              <a:rPr sz="2400" spc="-10" dirty="0">
                <a:latin typeface="Carlito"/>
                <a:cs typeface="Carlito"/>
              </a:rPr>
              <a:t>voltage </a:t>
            </a:r>
            <a:r>
              <a:rPr sz="2400" spc="-45" dirty="0">
                <a:latin typeface="Carlito"/>
                <a:cs typeface="Carlito"/>
              </a:rPr>
              <a:t>Vo </a:t>
            </a:r>
            <a:r>
              <a:rPr sz="2400" spc="5" dirty="0">
                <a:latin typeface="Carlito"/>
                <a:cs typeface="Carlito"/>
              </a:rPr>
              <a:t>to the  </a:t>
            </a:r>
            <a:r>
              <a:rPr sz="2400" dirty="0">
                <a:latin typeface="Carlito"/>
                <a:cs typeface="Carlito"/>
              </a:rPr>
              <a:t>input </a:t>
            </a:r>
            <a:r>
              <a:rPr sz="2400" spc="-15" dirty="0">
                <a:latin typeface="Carlito"/>
                <a:cs typeface="Carlito"/>
              </a:rPr>
              <a:t>voltage </a:t>
            </a:r>
            <a:r>
              <a:rPr sz="2400" dirty="0">
                <a:latin typeface="Carlito"/>
                <a:cs typeface="Carlito"/>
              </a:rPr>
              <a:t>V</a:t>
            </a:r>
            <a:r>
              <a:rPr sz="2325" baseline="-19713" dirty="0">
                <a:latin typeface="Carlito"/>
                <a:cs typeface="Carlito"/>
              </a:rPr>
              <a:t>i</a:t>
            </a:r>
            <a:r>
              <a:rPr sz="2400" dirty="0">
                <a:latin typeface="Carlito"/>
                <a:cs typeface="Carlito"/>
              </a:rPr>
              <a:t>. </a:t>
            </a:r>
            <a:r>
              <a:rPr sz="2400" spc="10" dirty="0">
                <a:latin typeface="Carlito"/>
                <a:cs typeface="Carlito"/>
              </a:rPr>
              <a:t>The </a:t>
            </a:r>
            <a:r>
              <a:rPr sz="2400" spc="-15" dirty="0">
                <a:latin typeface="Carlito"/>
                <a:cs typeface="Carlito"/>
              </a:rPr>
              <a:t>feedback </a:t>
            </a:r>
            <a:r>
              <a:rPr sz="2400" spc="-10" dirty="0">
                <a:latin typeface="Carlito"/>
                <a:cs typeface="Carlito"/>
              </a:rPr>
              <a:t>network </a:t>
            </a:r>
            <a:r>
              <a:rPr sz="2400" spc="-15" dirty="0">
                <a:latin typeface="Carlito"/>
                <a:cs typeface="Carlito"/>
              </a:rPr>
              <a:t>extracts </a:t>
            </a:r>
            <a:r>
              <a:rPr sz="2400" dirty="0">
                <a:latin typeface="Carlito"/>
                <a:cs typeface="Carlito"/>
              </a:rPr>
              <a:t>a </a:t>
            </a:r>
            <a:r>
              <a:rPr sz="2400" spc="-15" dirty="0">
                <a:latin typeface="Carlito"/>
                <a:cs typeface="Carlito"/>
              </a:rPr>
              <a:t>voltage V</a:t>
            </a:r>
            <a:r>
              <a:rPr sz="2325" spc="-22" baseline="-19713" dirty="0">
                <a:latin typeface="Carlito"/>
                <a:cs typeface="Carlito"/>
              </a:rPr>
              <a:t>f</a:t>
            </a:r>
            <a:r>
              <a:rPr sz="2400" spc="-15" dirty="0">
                <a:latin typeface="Carlito"/>
                <a:cs typeface="Carlito"/>
              </a:rPr>
              <a:t>= </a:t>
            </a:r>
            <a:r>
              <a:rPr sz="2400" spc="-105" dirty="0">
                <a:latin typeface="Arial"/>
                <a:cs typeface="Arial"/>
              </a:rPr>
              <a:t>β  </a:t>
            </a:r>
            <a:r>
              <a:rPr sz="2400" spc="-40" dirty="0">
                <a:latin typeface="Carlito"/>
                <a:cs typeface="Carlito"/>
              </a:rPr>
              <a:t>V</a:t>
            </a:r>
            <a:r>
              <a:rPr sz="2325" spc="-60" baseline="-19713" dirty="0">
                <a:latin typeface="Carlito"/>
                <a:cs typeface="Carlito"/>
              </a:rPr>
              <a:t>o </a:t>
            </a:r>
            <a:r>
              <a:rPr sz="2400" spc="-20" dirty="0">
                <a:latin typeface="Carlito"/>
                <a:cs typeface="Carlito"/>
              </a:rPr>
              <a:t>from </a:t>
            </a:r>
            <a:r>
              <a:rPr sz="2400" spc="5" dirty="0">
                <a:latin typeface="Carlito"/>
                <a:cs typeface="Carlito"/>
              </a:rPr>
              <a:t>the output </a:t>
            </a:r>
            <a:r>
              <a:rPr sz="2400" spc="-40" dirty="0">
                <a:latin typeface="Carlito"/>
                <a:cs typeface="Carlito"/>
              </a:rPr>
              <a:t>V</a:t>
            </a:r>
            <a:r>
              <a:rPr sz="2325" spc="-60" baseline="-19713" dirty="0">
                <a:latin typeface="Carlito"/>
                <a:cs typeface="Carlito"/>
              </a:rPr>
              <a:t>o </a:t>
            </a:r>
            <a:r>
              <a:rPr sz="2400" spc="5" dirty="0">
                <a:latin typeface="Carlito"/>
                <a:cs typeface="Carlito"/>
              </a:rPr>
              <a:t>of the</a:t>
            </a:r>
            <a:r>
              <a:rPr sz="2400" spc="-280" dirty="0">
                <a:latin typeface="Carlito"/>
                <a:cs typeface="Carlito"/>
              </a:rPr>
              <a:t> </a:t>
            </a:r>
            <a:r>
              <a:rPr sz="2400" spc="-30" dirty="0">
                <a:latin typeface="Carlito"/>
                <a:cs typeface="Carlito"/>
              </a:rPr>
              <a:t>amplifier.</a:t>
            </a:r>
            <a:endParaRPr sz="2400">
              <a:latin typeface="Carlito"/>
              <a:cs typeface="Carlito"/>
            </a:endParaRPr>
          </a:p>
          <a:p>
            <a:pPr marL="406400" indent="-343535" algn="just">
              <a:lnSpc>
                <a:spcPts val="2865"/>
              </a:lnSpc>
              <a:spcBef>
                <a:spcPts val="575"/>
              </a:spcBef>
              <a:buFont typeface="Arial"/>
              <a:buChar char="•"/>
              <a:tabLst>
                <a:tab pos="407034" algn="l"/>
              </a:tabLst>
            </a:pPr>
            <a:r>
              <a:rPr sz="2400" dirty="0">
                <a:latin typeface="Carlito"/>
                <a:cs typeface="Carlito"/>
              </a:rPr>
              <a:t>This</a:t>
            </a:r>
            <a:r>
              <a:rPr sz="2400" spc="-254" dirty="0">
                <a:latin typeface="Carlito"/>
                <a:cs typeface="Carlito"/>
              </a:rPr>
              <a:t> </a:t>
            </a:r>
            <a:r>
              <a:rPr sz="2400" spc="-10" dirty="0">
                <a:latin typeface="Carlito"/>
                <a:cs typeface="Carlito"/>
              </a:rPr>
              <a:t>voltage </a:t>
            </a:r>
            <a:r>
              <a:rPr sz="2400" spc="-15" dirty="0">
                <a:latin typeface="Carlito"/>
                <a:cs typeface="Carlito"/>
              </a:rPr>
              <a:t>is </a:t>
            </a:r>
            <a:r>
              <a:rPr sz="2400" spc="-5" dirty="0">
                <a:latin typeface="Carlito"/>
                <a:cs typeface="Carlito"/>
              </a:rPr>
              <a:t>added </a:t>
            </a:r>
            <a:r>
              <a:rPr sz="2400" spc="-20" dirty="0">
                <a:latin typeface="Carlito"/>
                <a:cs typeface="Carlito"/>
              </a:rPr>
              <a:t>for </a:t>
            </a:r>
            <a:r>
              <a:rPr sz="2400" spc="-15" dirty="0">
                <a:latin typeface="Carlito"/>
                <a:cs typeface="Carlito"/>
              </a:rPr>
              <a:t>positive </a:t>
            </a:r>
            <a:r>
              <a:rPr sz="2400" spc="-5" dirty="0">
                <a:latin typeface="Carlito"/>
                <a:cs typeface="Carlito"/>
              </a:rPr>
              <a:t>feedback </a:t>
            </a:r>
            <a:r>
              <a:rPr sz="2400" spc="-10" dirty="0">
                <a:latin typeface="Carlito"/>
                <a:cs typeface="Carlito"/>
              </a:rPr>
              <a:t>and subtracted </a:t>
            </a:r>
            <a:r>
              <a:rPr sz="2400" spc="-20" dirty="0">
                <a:latin typeface="Carlito"/>
                <a:cs typeface="Carlito"/>
              </a:rPr>
              <a:t>for</a:t>
            </a:r>
            <a:endParaRPr sz="2400">
              <a:latin typeface="Carlito"/>
              <a:cs typeface="Carlito"/>
            </a:endParaRPr>
          </a:p>
          <a:p>
            <a:pPr marL="406400" algn="just">
              <a:lnSpc>
                <a:spcPts val="2865"/>
              </a:lnSpc>
            </a:pPr>
            <a:r>
              <a:rPr sz="2400" spc="-20" dirty="0">
                <a:latin typeface="Carlito"/>
                <a:cs typeface="Carlito"/>
              </a:rPr>
              <a:t>negative </a:t>
            </a:r>
            <a:r>
              <a:rPr sz="2400" dirty="0">
                <a:latin typeface="Carlito"/>
                <a:cs typeface="Carlito"/>
              </a:rPr>
              <a:t>feedback, </a:t>
            </a:r>
            <a:r>
              <a:rPr sz="2400" spc="-20" dirty="0">
                <a:latin typeface="Carlito"/>
                <a:cs typeface="Carlito"/>
              </a:rPr>
              <a:t>from </a:t>
            </a:r>
            <a:r>
              <a:rPr sz="2400" spc="5" dirty="0">
                <a:latin typeface="Carlito"/>
                <a:cs typeface="Carlito"/>
              </a:rPr>
              <a:t>the </a:t>
            </a:r>
            <a:r>
              <a:rPr sz="2400" spc="-5" dirty="0">
                <a:latin typeface="Carlito"/>
                <a:cs typeface="Carlito"/>
              </a:rPr>
              <a:t>signal </a:t>
            </a:r>
            <a:r>
              <a:rPr sz="2400" spc="-10" dirty="0">
                <a:latin typeface="Carlito"/>
                <a:cs typeface="Carlito"/>
              </a:rPr>
              <a:t>voltage</a:t>
            </a:r>
            <a:r>
              <a:rPr sz="2400" spc="-30" dirty="0">
                <a:latin typeface="Carlito"/>
                <a:cs typeface="Carlito"/>
              </a:rPr>
              <a:t> </a:t>
            </a:r>
            <a:r>
              <a:rPr sz="2400" spc="-35" dirty="0">
                <a:latin typeface="Carlito"/>
                <a:cs typeface="Carlito"/>
              </a:rPr>
              <a:t>V</a:t>
            </a:r>
            <a:r>
              <a:rPr sz="2325" spc="-52" baseline="-19713" dirty="0">
                <a:latin typeface="Carlito"/>
                <a:cs typeface="Carlito"/>
              </a:rPr>
              <a:t>s</a:t>
            </a:r>
            <a:r>
              <a:rPr sz="2400" spc="-35" dirty="0">
                <a:latin typeface="Carlito"/>
                <a:cs typeface="Carlito"/>
              </a:rPr>
              <a:t>.</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15" dirty="0">
                <a:latin typeface="Carlito"/>
                <a:cs typeface="Carlito"/>
              </a:rPr>
              <a:t>So, </a:t>
            </a:r>
            <a:r>
              <a:rPr sz="2400" spc="-20" dirty="0">
                <a:latin typeface="Carlito"/>
                <a:cs typeface="Carlito"/>
              </a:rPr>
              <a:t>for </a:t>
            </a:r>
            <a:r>
              <a:rPr sz="2400" dirty="0">
                <a:latin typeface="Carlito"/>
                <a:cs typeface="Carlito"/>
              </a:rPr>
              <a:t>a </a:t>
            </a:r>
            <a:r>
              <a:rPr sz="2400" spc="-5" dirty="0">
                <a:latin typeface="Carlito"/>
                <a:cs typeface="Carlito"/>
              </a:rPr>
              <a:t>positive</a:t>
            </a:r>
            <a:r>
              <a:rPr sz="2400" spc="10" dirty="0">
                <a:latin typeface="Carlito"/>
                <a:cs typeface="Carlito"/>
              </a:rPr>
              <a:t> </a:t>
            </a:r>
            <a:r>
              <a:rPr sz="2400" dirty="0">
                <a:latin typeface="Carlito"/>
                <a:cs typeface="Carlito"/>
              </a:rPr>
              <a:t>feedback,</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5" dirty="0">
                <a:latin typeface="Carlito"/>
                <a:cs typeface="Carlito"/>
              </a:rPr>
              <a:t>V</a:t>
            </a:r>
            <a:r>
              <a:rPr sz="2325" spc="-7" baseline="-19713" dirty="0">
                <a:latin typeface="Carlito"/>
                <a:cs typeface="Carlito"/>
              </a:rPr>
              <a:t>i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5" dirty="0">
                <a:latin typeface="Carlito"/>
                <a:cs typeface="Carlito"/>
              </a:rPr>
              <a:t>V</a:t>
            </a:r>
            <a:r>
              <a:rPr sz="2325" spc="-7" baseline="-19713" dirty="0">
                <a:latin typeface="Carlito"/>
                <a:cs typeface="Carlito"/>
              </a:rPr>
              <a:t>f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105" dirty="0">
                <a:latin typeface="Arial"/>
                <a:cs typeface="Arial"/>
              </a:rPr>
              <a:t>β</a:t>
            </a:r>
            <a:r>
              <a:rPr sz="2400" spc="-295" dirty="0">
                <a:latin typeface="Arial"/>
                <a:cs typeface="Arial"/>
              </a:rPr>
              <a:t> </a:t>
            </a:r>
            <a:r>
              <a:rPr sz="2400" spc="-40" dirty="0">
                <a:latin typeface="Carlito"/>
                <a:cs typeface="Carlito"/>
              </a:rPr>
              <a:t>V</a:t>
            </a:r>
            <a:r>
              <a:rPr sz="2325" spc="-60" baseline="-19713" dirty="0">
                <a:latin typeface="Carlito"/>
                <a:cs typeface="Carlito"/>
              </a:rPr>
              <a:t>o</a:t>
            </a:r>
            <a:endParaRPr sz="2325" baseline="-19713">
              <a:latin typeface="Carlito"/>
              <a:cs typeface="Carlito"/>
            </a:endParaRPr>
          </a:p>
          <a:p>
            <a:pPr marL="406400" indent="-343535" algn="just">
              <a:lnSpc>
                <a:spcPct val="100000"/>
              </a:lnSpc>
              <a:spcBef>
                <a:spcPts val="575"/>
              </a:spcBef>
              <a:buFont typeface="Arial"/>
              <a:buChar char="•"/>
              <a:tabLst>
                <a:tab pos="407034" algn="l"/>
              </a:tabLst>
            </a:pPr>
            <a:r>
              <a:rPr sz="2400" spc="10" dirty="0">
                <a:latin typeface="Carlito"/>
                <a:cs typeface="Carlito"/>
              </a:rPr>
              <a:t>The </a:t>
            </a:r>
            <a:r>
              <a:rPr sz="2400" dirty="0">
                <a:latin typeface="Carlito"/>
                <a:cs typeface="Carlito"/>
              </a:rPr>
              <a:t>quantity </a:t>
            </a:r>
            <a:r>
              <a:rPr sz="2400" spc="-105" dirty="0">
                <a:latin typeface="Arial"/>
                <a:cs typeface="Arial"/>
              </a:rPr>
              <a:t>β </a:t>
            </a:r>
            <a:r>
              <a:rPr sz="2400" dirty="0">
                <a:latin typeface="Carlito"/>
                <a:cs typeface="Carlito"/>
              </a:rPr>
              <a:t>= </a:t>
            </a:r>
            <a:r>
              <a:rPr sz="2400" spc="-15" dirty="0">
                <a:latin typeface="Carlito"/>
                <a:cs typeface="Carlito"/>
              </a:rPr>
              <a:t>V</a:t>
            </a:r>
            <a:r>
              <a:rPr sz="2325" spc="-22" baseline="-19713" dirty="0">
                <a:latin typeface="Carlito"/>
                <a:cs typeface="Carlito"/>
              </a:rPr>
              <a:t>f</a:t>
            </a:r>
            <a:r>
              <a:rPr sz="2400" spc="-15" dirty="0">
                <a:latin typeface="Carlito"/>
                <a:cs typeface="Carlito"/>
              </a:rPr>
              <a:t>/V</a:t>
            </a:r>
            <a:r>
              <a:rPr sz="2325" spc="-22" baseline="-19713" dirty="0">
                <a:latin typeface="Carlito"/>
                <a:cs typeface="Carlito"/>
              </a:rPr>
              <a:t>o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spc="-5" dirty="0">
                <a:latin typeface="Carlito"/>
                <a:cs typeface="Carlito"/>
              </a:rPr>
              <a:t>feedback </a:t>
            </a:r>
            <a:r>
              <a:rPr sz="2400" spc="-25" dirty="0">
                <a:latin typeface="Carlito"/>
                <a:cs typeface="Carlito"/>
              </a:rPr>
              <a:t>ratio </a:t>
            </a:r>
            <a:r>
              <a:rPr sz="2400" spc="5" dirty="0">
                <a:latin typeface="Carlito"/>
                <a:cs typeface="Carlito"/>
              </a:rPr>
              <a:t>or</a:t>
            </a:r>
            <a:r>
              <a:rPr sz="2400" spc="-65" dirty="0">
                <a:latin typeface="Carlito"/>
                <a:cs typeface="Carlito"/>
              </a:rPr>
              <a:t> </a:t>
            </a:r>
            <a:r>
              <a:rPr sz="2400" spc="-5" dirty="0">
                <a:latin typeface="Carlito"/>
                <a:cs typeface="Carlito"/>
              </a:rPr>
              <a:t>feedback</a:t>
            </a:r>
            <a:endParaRPr sz="2400">
              <a:latin typeface="Carlito"/>
              <a:cs typeface="Carlito"/>
            </a:endParaRPr>
          </a:p>
          <a:p>
            <a:pPr marL="406400">
              <a:lnSpc>
                <a:spcPct val="100000"/>
              </a:lnSpc>
              <a:spcBef>
                <a:spcPts val="45"/>
              </a:spcBef>
            </a:pPr>
            <a:r>
              <a:rPr sz="2400" spc="-10" dirty="0">
                <a:latin typeface="Carlito"/>
                <a:cs typeface="Carlito"/>
              </a:rPr>
              <a:t>fraction.</a:t>
            </a:r>
            <a:endParaRPr sz="2400">
              <a:latin typeface="Carlito"/>
              <a:cs typeface="Carlito"/>
            </a:endParaRPr>
          </a:p>
        </p:txBody>
      </p:sp>
      <p:sp>
        <p:nvSpPr>
          <p:cNvPr id="3" name="object 3"/>
          <p:cNvSpPr txBox="1"/>
          <p:nvPr/>
        </p:nvSpPr>
        <p:spPr>
          <a:xfrm>
            <a:off x="228600" y="3886200"/>
            <a:ext cx="8763000" cy="2555187"/>
          </a:xfrm>
          <a:prstGeom prst="rect">
            <a:avLst/>
          </a:prstGeom>
        </p:spPr>
        <p:txBody>
          <a:bodyPr vert="horz" wrap="square" lIns="0" tIns="13335" rIns="0" bIns="0" rtlCol="0">
            <a:spAutoFit/>
          </a:bodyPr>
          <a:lstStyle/>
          <a:p>
            <a:pPr marL="393700" indent="-343535">
              <a:lnSpc>
                <a:spcPts val="2865"/>
              </a:lnSpc>
              <a:spcBef>
                <a:spcPts val="105"/>
              </a:spcBef>
              <a:buFont typeface="Arial"/>
              <a:buChar char="•"/>
              <a:tabLst>
                <a:tab pos="393700" algn="l"/>
                <a:tab pos="394335" algn="l"/>
                <a:tab pos="1967230" algn="l"/>
                <a:tab pos="3111500" algn="l"/>
                <a:tab pos="4369435" algn="l"/>
                <a:tab pos="6085840" algn="l"/>
              </a:tabLst>
            </a:pPr>
            <a:r>
              <a:rPr sz="2400" spc="10" dirty="0">
                <a:latin typeface="Carlito"/>
                <a:cs typeface="Carlito"/>
              </a:rPr>
              <a:t>The</a:t>
            </a:r>
            <a:r>
              <a:rPr sz="2400" spc="445" dirty="0">
                <a:latin typeface="Carlito"/>
                <a:cs typeface="Carlito"/>
              </a:rPr>
              <a:t> </a:t>
            </a:r>
            <a:r>
              <a:rPr sz="2400" spc="10" dirty="0">
                <a:latin typeface="Carlito"/>
                <a:cs typeface="Carlito"/>
              </a:rPr>
              <a:t>output	</a:t>
            </a:r>
            <a:r>
              <a:rPr sz="2400" spc="-40" dirty="0">
                <a:latin typeface="Carlito"/>
                <a:cs typeface="Carlito"/>
              </a:rPr>
              <a:t>V</a:t>
            </a:r>
            <a:r>
              <a:rPr sz="2325" spc="-60" baseline="-19713" dirty="0">
                <a:latin typeface="Carlito"/>
                <a:cs typeface="Carlito"/>
              </a:rPr>
              <a:t>o  </a:t>
            </a:r>
            <a:r>
              <a:rPr sz="2325" spc="15" baseline="-19713" dirty="0">
                <a:latin typeface="Carlito"/>
                <a:cs typeface="Carlito"/>
              </a:rPr>
              <a:t> </a:t>
            </a:r>
            <a:r>
              <a:rPr sz="2400" spc="-5" dirty="0">
                <a:latin typeface="Carlito"/>
                <a:cs typeface="Carlito"/>
              </a:rPr>
              <a:t>must	</a:t>
            </a:r>
            <a:r>
              <a:rPr sz="2400" spc="5" dirty="0">
                <a:latin typeface="Carlito"/>
                <a:cs typeface="Carlito"/>
              </a:rPr>
              <a:t>be</a:t>
            </a:r>
            <a:r>
              <a:rPr sz="2400" spc="445" dirty="0">
                <a:latin typeface="Carlito"/>
                <a:cs typeface="Carlito"/>
              </a:rPr>
              <a:t> </a:t>
            </a:r>
            <a:r>
              <a:rPr sz="2400" spc="-5" dirty="0">
                <a:latin typeface="Carlito"/>
                <a:cs typeface="Carlito"/>
              </a:rPr>
              <a:t>equal	</a:t>
            </a:r>
            <a:r>
              <a:rPr sz="2400" spc="10" dirty="0">
                <a:latin typeface="Carlito"/>
                <a:cs typeface="Carlito"/>
              </a:rPr>
              <a:t>to</a:t>
            </a:r>
            <a:r>
              <a:rPr sz="2400" spc="440" dirty="0">
                <a:latin typeface="Carlito"/>
                <a:cs typeface="Carlito"/>
              </a:rPr>
              <a:t> </a:t>
            </a:r>
            <a:r>
              <a:rPr sz="2400" spc="10" dirty="0">
                <a:latin typeface="Carlito"/>
                <a:cs typeface="Carlito"/>
              </a:rPr>
              <a:t>the</a:t>
            </a:r>
            <a:r>
              <a:rPr sz="2400" spc="445" dirty="0">
                <a:latin typeface="Carlito"/>
                <a:cs typeface="Carlito"/>
              </a:rPr>
              <a:t> </a:t>
            </a:r>
            <a:r>
              <a:rPr sz="2400" dirty="0">
                <a:latin typeface="Carlito"/>
                <a:cs typeface="Carlito"/>
              </a:rPr>
              <a:t>input	</a:t>
            </a:r>
            <a:r>
              <a:rPr sz="2400" spc="-15" dirty="0">
                <a:latin typeface="Carlito"/>
                <a:cs typeface="Carlito"/>
              </a:rPr>
              <a:t>voltage</a:t>
            </a:r>
            <a:r>
              <a:rPr sz="2400" spc="400" dirty="0">
                <a:latin typeface="Carlito"/>
                <a:cs typeface="Carlito"/>
              </a:rPr>
              <a:t> </a:t>
            </a:r>
            <a:r>
              <a:rPr sz="2400" spc="-20" dirty="0">
                <a:latin typeface="Carlito"/>
                <a:cs typeface="Carlito"/>
              </a:rPr>
              <a:t>(V</a:t>
            </a:r>
            <a:r>
              <a:rPr sz="2325" spc="-30" baseline="-19713" dirty="0">
                <a:latin typeface="Carlito"/>
                <a:cs typeface="Carlito"/>
              </a:rPr>
              <a:t>s</a:t>
            </a:r>
            <a:endParaRPr sz="2325" baseline="-19713">
              <a:latin typeface="Carlito"/>
              <a:cs typeface="Carlito"/>
            </a:endParaRPr>
          </a:p>
          <a:p>
            <a:pPr marL="393700">
              <a:lnSpc>
                <a:spcPts val="2865"/>
              </a:lnSpc>
            </a:pPr>
            <a:r>
              <a:rPr sz="2400" spc="-5" dirty="0">
                <a:latin typeface="Carlito"/>
                <a:cs typeface="Carlito"/>
              </a:rPr>
              <a:t>multiplied </a:t>
            </a:r>
            <a:r>
              <a:rPr sz="2400" spc="5" dirty="0">
                <a:latin typeface="Carlito"/>
                <a:cs typeface="Carlito"/>
              </a:rPr>
              <a:t>by the </a:t>
            </a:r>
            <a:r>
              <a:rPr sz="2400" spc="-35" dirty="0">
                <a:latin typeface="Carlito"/>
                <a:cs typeface="Carlito"/>
              </a:rPr>
              <a:t>gain </a:t>
            </a:r>
            <a:r>
              <a:rPr sz="2400" dirty="0">
                <a:latin typeface="Carlito"/>
                <a:cs typeface="Carlito"/>
              </a:rPr>
              <a:t>A </a:t>
            </a:r>
            <a:r>
              <a:rPr sz="2400" spc="5" dirty="0">
                <a:latin typeface="Carlito"/>
                <a:cs typeface="Carlito"/>
              </a:rPr>
              <a:t>of the </a:t>
            </a:r>
            <a:r>
              <a:rPr sz="2400" spc="-30" dirty="0">
                <a:latin typeface="Carlito"/>
                <a:cs typeface="Carlito"/>
              </a:rPr>
              <a:t>amplifier.</a:t>
            </a:r>
            <a:r>
              <a:rPr sz="2400" spc="-10" dirty="0">
                <a:latin typeface="Carlito"/>
                <a:cs typeface="Carlito"/>
              </a:rPr>
              <a:t> </a:t>
            </a:r>
            <a:r>
              <a:rPr sz="2400" spc="5" dirty="0">
                <a:latin typeface="Carlito"/>
                <a:cs typeface="Carlito"/>
              </a:rPr>
              <a:t>Hence,</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135" dirty="0">
                <a:latin typeface="Carlito"/>
                <a:cs typeface="Carlito"/>
              </a:rPr>
              <a:t>(Vs</a:t>
            </a:r>
            <a:r>
              <a:rPr sz="2400" spc="-135" dirty="0">
                <a:latin typeface="Arial"/>
                <a:cs typeface="Arial"/>
              </a:rPr>
              <a:t>+βVo)A=Vo</a:t>
            </a:r>
            <a:r>
              <a:rPr sz="2400" spc="200"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650"/>
              </a:spcBef>
              <a:buFont typeface="Arial"/>
              <a:buChar char="•"/>
              <a:tabLst>
                <a:tab pos="393700" algn="l"/>
                <a:tab pos="394335" algn="l"/>
              </a:tabLst>
            </a:pPr>
            <a:r>
              <a:rPr sz="2400" spc="-105" dirty="0">
                <a:latin typeface="Carlito"/>
                <a:cs typeface="Carlito"/>
              </a:rPr>
              <a:t>AVs+A</a:t>
            </a:r>
            <a:r>
              <a:rPr sz="2400" spc="-105" dirty="0">
                <a:latin typeface="Arial"/>
                <a:cs typeface="Arial"/>
              </a:rPr>
              <a:t>βVo=Vo</a:t>
            </a:r>
            <a:r>
              <a:rPr sz="2400" spc="155"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65" dirty="0">
                <a:latin typeface="Carlito"/>
                <a:cs typeface="Carlito"/>
              </a:rPr>
              <a:t>AVs=Vo(1</a:t>
            </a:r>
            <a:r>
              <a:rPr sz="2400" spc="-65" dirty="0">
                <a:latin typeface="Arial"/>
                <a:cs typeface="Arial"/>
              </a:rPr>
              <a:t>−Aβ)</a:t>
            </a:r>
            <a:endParaRPr sz="2400">
              <a:latin typeface="Arial"/>
              <a:cs typeface="Arial"/>
            </a:endParaRPr>
          </a:p>
          <a:p>
            <a:pPr marL="393700" indent="-343535">
              <a:lnSpc>
                <a:spcPct val="100000"/>
              </a:lnSpc>
              <a:spcBef>
                <a:spcPts val="570"/>
              </a:spcBef>
              <a:buFont typeface="Arial"/>
              <a:buChar char="•"/>
              <a:tabLst>
                <a:tab pos="393700" algn="l"/>
                <a:tab pos="394335" algn="l"/>
              </a:tabLst>
            </a:pPr>
            <a:r>
              <a:rPr sz="2400" spc="-5" dirty="0">
                <a:latin typeface="Carlito"/>
                <a:cs typeface="Carlito"/>
              </a:rPr>
              <a:t>Therefore </a:t>
            </a:r>
            <a:r>
              <a:rPr sz="2400" dirty="0">
                <a:latin typeface="Carlito"/>
                <a:cs typeface="Carlito"/>
              </a:rPr>
              <a:t>,</a:t>
            </a:r>
            <a:r>
              <a:rPr sz="2400" spc="-110" dirty="0">
                <a:latin typeface="Carlito"/>
                <a:cs typeface="Carlito"/>
              </a:rPr>
              <a:t> </a:t>
            </a:r>
            <a:r>
              <a:rPr sz="2400" spc="-55" dirty="0">
                <a:latin typeface="Carlito"/>
                <a:cs typeface="Carlito"/>
              </a:rPr>
              <a:t>Vo/Vs=A/1</a:t>
            </a:r>
            <a:r>
              <a:rPr sz="2400" spc="-55" dirty="0">
                <a:latin typeface="Arial"/>
                <a:cs typeface="Arial"/>
              </a:rPr>
              <a:t>−Aβ</a:t>
            </a:r>
            <a:endParaRPr sz="2400">
              <a:latin typeface="Arial"/>
              <a:cs typeface="Arial"/>
            </a:endParaRPr>
          </a:p>
        </p:txBody>
      </p:sp>
      <p:sp>
        <p:nvSpPr>
          <p:cNvPr id="4" name="object 4"/>
          <p:cNvSpPr txBox="1"/>
          <p:nvPr/>
        </p:nvSpPr>
        <p:spPr>
          <a:xfrm>
            <a:off x="7837169" y="3793235"/>
            <a:ext cx="874394" cy="392430"/>
          </a:xfrm>
          <a:prstGeom prst="rect">
            <a:avLst/>
          </a:prstGeom>
        </p:spPr>
        <p:txBody>
          <a:bodyPr vert="horz" wrap="square" lIns="0" tIns="13335" rIns="0" bIns="0" rtlCol="0">
            <a:spAutoFit/>
          </a:bodyPr>
          <a:lstStyle/>
          <a:p>
            <a:pPr marL="38100">
              <a:lnSpc>
                <a:spcPct val="100000"/>
              </a:lnSpc>
              <a:spcBef>
                <a:spcPts val="105"/>
              </a:spcBef>
            </a:pPr>
            <a:r>
              <a:rPr sz="2400" dirty="0">
                <a:latin typeface="Carlito"/>
                <a:cs typeface="Carlito"/>
              </a:rPr>
              <a:t>+</a:t>
            </a:r>
            <a:r>
              <a:rPr sz="2400" spc="370" dirty="0">
                <a:latin typeface="Carlito"/>
                <a:cs typeface="Carlito"/>
              </a:rPr>
              <a:t> </a:t>
            </a:r>
            <a:r>
              <a:rPr sz="2400" spc="-110" dirty="0">
                <a:latin typeface="Arial"/>
                <a:cs typeface="Arial"/>
              </a:rPr>
              <a:t>βV</a:t>
            </a:r>
            <a:r>
              <a:rPr sz="2325" spc="-165" baseline="-19713" dirty="0">
                <a:latin typeface="Carlito"/>
                <a:cs typeface="Carlito"/>
              </a:rPr>
              <a:t>o</a:t>
            </a:r>
            <a:r>
              <a:rPr sz="2400" spc="-110" dirty="0">
                <a:latin typeface="Carlito"/>
                <a:cs typeface="Carlito"/>
              </a:rPr>
              <a:t>)</a:t>
            </a:r>
            <a:endParaRPr sz="2400">
              <a:latin typeface="Carlito"/>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461010"/>
            <a:ext cx="6019799"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p:nvPr/>
        </p:nvSpPr>
        <p:spPr>
          <a:xfrm>
            <a:off x="537220" y="1552575"/>
            <a:ext cx="7359757" cy="4610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075" y="559498"/>
            <a:ext cx="8234680" cy="5892895"/>
          </a:xfrm>
          <a:prstGeom prst="rect">
            <a:avLst/>
          </a:prstGeom>
        </p:spPr>
        <p:txBody>
          <a:bodyPr vert="horz" wrap="square" lIns="0" tIns="92710" rIns="0" bIns="0" rtlCol="0">
            <a:spAutoFit/>
          </a:bodyPr>
          <a:lstStyle/>
          <a:p>
            <a:pPr marL="419100" marR="89535" indent="-343535" algn="just">
              <a:lnSpc>
                <a:spcPct val="80600"/>
              </a:lnSpc>
              <a:spcBef>
                <a:spcPts val="730"/>
              </a:spcBef>
              <a:tabLst>
                <a:tab pos="419734" algn="l"/>
              </a:tabLst>
            </a:pPr>
            <a:r>
              <a:rPr sz="2300" dirty="0">
                <a:latin typeface="Carlito"/>
                <a:cs typeface="Carlito"/>
              </a:rPr>
              <a:t>Let </a:t>
            </a:r>
            <a:r>
              <a:rPr sz="2300" spc="-5" dirty="0">
                <a:latin typeface="Carlito"/>
                <a:cs typeface="Carlito"/>
              </a:rPr>
              <a:t>A</a:t>
            </a:r>
            <a:r>
              <a:rPr sz="2300" spc="-7" baseline="-19607" dirty="0">
                <a:latin typeface="Carlito"/>
                <a:cs typeface="Carlito"/>
              </a:rPr>
              <a:t>f </a:t>
            </a:r>
            <a:r>
              <a:rPr sz="2300" spc="-5" dirty="0">
                <a:latin typeface="Carlito"/>
                <a:cs typeface="Carlito"/>
              </a:rPr>
              <a:t>be </a:t>
            </a:r>
            <a:r>
              <a:rPr sz="2300" spc="5" dirty="0">
                <a:latin typeface="Carlito"/>
                <a:cs typeface="Carlito"/>
              </a:rPr>
              <a:t>the </a:t>
            </a:r>
            <a:r>
              <a:rPr sz="2300" spc="-15" dirty="0">
                <a:latin typeface="Carlito"/>
                <a:cs typeface="Carlito"/>
              </a:rPr>
              <a:t>overall gain </a:t>
            </a:r>
            <a:r>
              <a:rPr sz="2300" spc="-5" dirty="0">
                <a:latin typeface="Carlito"/>
                <a:cs typeface="Carlito"/>
              </a:rPr>
              <a:t>(gain </a:t>
            </a:r>
            <a:r>
              <a:rPr sz="2300" spc="10" dirty="0">
                <a:latin typeface="Carlito"/>
                <a:cs typeface="Carlito"/>
              </a:rPr>
              <a:t>with </a:t>
            </a:r>
            <a:r>
              <a:rPr sz="2300" spc="5" dirty="0">
                <a:latin typeface="Carlito"/>
                <a:cs typeface="Carlito"/>
              </a:rPr>
              <a:t>the </a:t>
            </a:r>
            <a:r>
              <a:rPr sz="2300" spc="-10" dirty="0">
                <a:latin typeface="Carlito"/>
                <a:cs typeface="Carlito"/>
              </a:rPr>
              <a:t>feedback) of </a:t>
            </a:r>
            <a:r>
              <a:rPr sz="2300" spc="5" dirty="0">
                <a:latin typeface="Carlito"/>
                <a:cs typeface="Carlito"/>
              </a:rPr>
              <a:t>the  </a:t>
            </a:r>
            <a:r>
              <a:rPr sz="2300" spc="-20" dirty="0">
                <a:latin typeface="Carlito"/>
                <a:cs typeface="Carlito"/>
              </a:rPr>
              <a:t>amplifier. </a:t>
            </a:r>
            <a:r>
              <a:rPr sz="2300" dirty="0">
                <a:latin typeface="Carlito"/>
                <a:cs typeface="Carlito"/>
              </a:rPr>
              <a:t>This </a:t>
            </a:r>
            <a:r>
              <a:rPr sz="2300" spc="5" dirty="0">
                <a:latin typeface="Carlito"/>
                <a:cs typeface="Carlito"/>
              </a:rPr>
              <a:t>is </a:t>
            </a:r>
            <a:r>
              <a:rPr sz="2300" spc="-5" dirty="0">
                <a:latin typeface="Carlito"/>
                <a:cs typeface="Carlito"/>
              </a:rPr>
              <a:t>defined </a:t>
            </a:r>
            <a:r>
              <a:rPr sz="2300" spc="20" dirty="0">
                <a:latin typeface="Carlito"/>
                <a:cs typeface="Carlito"/>
              </a:rPr>
              <a:t>as </a:t>
            </a:r>
            <a:r>
              <a:rPr sz="2300" spc="5" dirty="0">
                <a:latin typeface="Carlito"/>
                <a:cs typeface="Carlito"/>
              </a:rPr>
              <a:t>the </a:t>
            </a:r>
            <a:r>
              <a:rPr sz="2300" spc="-20" dirty="0">
                <a:latin typeface="Carlito"/>
                <a:cs typeface="Carlito"/>
              </a:rPr>
              <a:t>ratio </a:t>
            </a:r>
            <a:r>
              <a:rPr sz="2300" spc="-5" dirty="0">
                <a:latin typeface="Carlito"/>
                <a:cs typeface="Carlito"/>
              </a:rPr>
              <a:t>of </a:t>
            </a:r>
            <a:r>
              <a:rPr sz="2300" spc="-10" dirty="0">
                <a:latin typeface="Carlito"/>
                <a:cs typeface="Carlito"/>
              </a:rPr>
              <a:t>output </a:t>
            </a:r>
            <a:r>
              <a:rPr sz="2300" spc="-5" dirty="0">
                <a:latin typeface="Carlito"/>
                <a:cs typeface="Carlito"/>
              </a:rPr>
              <a:t>voltage  </a:t>
            </a:r>
            <a:r>
              <a:rPr sz="2300" spc="-20" dirty="0">
                <a:latin typeface="Carlito"/>
                <a:cs typeface="Carlito"/>
              </a:rPr>
              <a:t>V</a:t>
            </a:r>
            <a:r>
              <a:rPr sz="2300" spc="-30" baseline="-19607" dirty="0">
                <a:latin typeface="Carlito"/>
                <a:cs typeface="Carlito"/>
              </a:rPr>
              <a:t>o </a:t>
            </a:r>
            <a:r>
              <a:rPr sz="2300" spc="15" dirty="0">
                <a:latin typeface="Carlito"/>
                <a:cs typeface="Carlito"/>
              </a:rPr>
              <a:t>to </a:t>
            </a:r>
            <a:r>
              <a:rPr sz="2300" spc="5" dirty="0">
                <a:latin typeface="Carlito"/>
                <a:cs typeface="Carlito"/>
              </a:rPr>
              <a:t>the </a:t>
            </a:r>
            <a:r>
              <a:rPr sz="2300" spc="-5" dirty="0">
                <a:latin typeface="Carlito"/>
                <a:cs typeface="Carlito"/>
              </a:rPr>
              <a:t>applied </a:t>
            </a:r>
            <a:r>
              <a:rPr sz="2300" dirty="0">
                <a:latin typeface="Carlito"/>
                <a:cs typeface="Carlito"/>
              </a:rPr>
              <a:t>signal </a:t>
            </a:r>
            <a:r>
              <a:rPr sz="2300" spc="5" dirty="0">
                <a:latin typeface="Carlito"/>
                <a:cs typeface="Carlito"/>
              </a:rPr>
              <a:t>voltage </a:t>
            </a:r>
            <a:r>
              <a:rPr sz="2300" spc="-40" dirty="0">
                <a:latin typeface="Carlito"/>
                <a:cs typeface="Carlito"/>
              </a:rPr>
              <a:t>V</a:t>
            </a:r>
            <a:r>
              <a:rPr sz="2300" spc="-60" baseline="-19607" dirty="0">
                <a:latin typeface="Carlito"/>
                <a:cs typeface="Carlito"/>
              </a:rPr>
              <a:t>s</a:t>
            </a:r>
            <a:r>
              <a:rPr sz="2300" spc="-40" dirty="0">
                <a:latin typeface="Carlito"/>
                <a:cs typeface="Carlito"/>
              </a:rPr>
              <a:t>,</a:t>
            </a:r>
            <a:r>
              <a:rPr sz="2300" spc="-150" dirty="0">
                <a:latin typeface="Carlito"/>
                <a:cs typeface="Carlito"/>
              </a:rPr>
              <a:t> </a:t>
            </a:r>
            <a:r>
              <a:rPr sz="2300">
                <a:latin typeface="Carlito"/>
                <a:cs typeface="Carlito"/>
              </a:rPr>
              <a:t>i.e</a:t>
            </a:r>
            <a:r>
              <a:rPr sz="2300" smtClean="0">
                <a:latin typeface="Carlito"/>
                <a:cs typeface="Carlito"/>
              </a:rPr>
              <a:t>.</a:t>
            </a:r>
            <a:endParaRPr sz="2300">
              <a:latin typeface="Carlito"/>
              <a:cs typeface="Carlito"/>
            </a:endParaRPr>
          </a:p>
          <a:p>
            <a:pPr marL="419100" indent="-343535" algn="just">
              <a:lnSpc>
                <a:spcPts val="3075"/>
              </a:lnSpc>
              <a:tabLst>
                <a:tab pos="419734" algn="l"/>
              </a:tabLst>
            </a:pPr>
            <a:r>
              <a:rPr lang="en-US" sz="2300" spc="-15" dirty="0" smtClean="0">
                <a:latin typeface="Carlito"/>
                <a:cs typeface="Carlito"/>
              </a:rPr>
              <a:t>			</a:t>
            </a:r>
            <a:r>
              <a:rPr sz="2300" spc="-15" smtClean="0">
                <a:latin typeface="Carlito"/>
                <a:cs typeface="Carlito"/>
              </a:rPr>
              <a:t>Af=OutputVoltage/InputSignalVoltage=Vo/Vs</a:t>
            </a:r>
            <a:endParaRPr lang="en-US" sz="2300" spc="-15" dirty="0" smtClean="0">
              <a:latin typeface="Carlito"/>
              <a:cs typeface="Carlito"/>
            </a:endParaRPr>
          </a:p>
          <a:p>
            <a:pPr marL="419100" indent="-343535" algn="just">
              <a:lnSpc>
                <a:spcPts val="3075"/>
              </a:lnSpc>
              <a:tabLst>
                <a:tab pos="419734" algn="l"/>
              </a:tabLst>
            </a:pPr>
            <a:endParaRPr sz="2300">
              <a:latin typeface="Carlito"/>
              <a:cs typeface="Carlito"/>
            </a:endParaRPr>
          </a:p>
          <a:p>
            <a:pPr marL="419100" marR="87630" indent="-343535" algn="just">
              <a:lnSpc>
                <a:spcPct val="79400"/>
              </a:lnSpc>
              <a:spcBef>
                <a:spcPts val="680"/>
              </a:spcBef>
              <a:tabLst>
                <a:tab pos="419734" algn="l"/>
              </a:tabLst>
            </a:pPr>
            <a:r>
              <a:rPr sz="2300" spc="-25" dirty="0">
                <a:latin typeface="Carlito"/>
                <a:cs typeface="Carlito"/>
              </a:rPr>
              <a:t>From </a:t>
            </a:r>
            <a:r>
              <a:rPr sz="2300" spc="5" dirty="0">
                <a:latin typeface="Carlito"/>
                <a:cs typeface="Carlito"/>
              </a:rPr>
              <a:t>the above </a:t>
            </a:r>
            <a:r>
              <a:rPr sz="2300" spc="20" dirty="0">
                <a:latin typeface="Carlito"/>
                <a:cs typeface="Carlito"/>
              </a:rPr>
              <a:t>two </a:t>
            </a:r>
            <a:r>
              <a:rPr sz="2300" dirty="0">
                <a:latin typeface="Carlito"/>
                <a:cs typeface="Carlito"/>
              </a:rPr>
              <a:t>equations, </a:t>
            </a:r>
            <a:r>
              <a:rPr sz="2300" spc="15" dirty="0">
                <a:latin typeface="Carlito"/>
                <a:cs typeface="Carlito"/>
              </a:rPr>
              <a:t>we </a:t>
            </a:r>
            <a:r>
              <a:rPr sz="2300" spc="20" dirty="0">
                <a:latin typeface="Carlito"/>
                <a:cs typeface="Carlito"/>
              </a:rPr>
              <a:t>can </a:t>
            </a:r>
            <a:r>
              <a:rPr sz="2300" spc="-10" dirty="0">
                <a:latin typeface="Carlito"/>
                <a:cs typeface="Carlito"/>
              </a:rPr>
              <a:t>understand </a:t>
            </a:r>
            <a:r>
              <a:rPr sz="2300" spc="-5" dirty="0">
                <a:latin typeface="Carlito"/>
                <a:cs typeface="Carlito"/>
              </a:rPr>
              <a:t>that,  </a:t>
            </a:r>
            <a:r>
              <a:rPr sz="2300" spc="5" dirty="0">
                <a:latin typeface="Carlito"/>
                <a:cs typeface="Carlito"/>
              </a:rPr>
              <a:t>the </a:t>
            </a:r>
            <a:r>
              <a:rPr sz="2300" dirty="0">
                <a:latin typeface="Carlito"/>
                <a:cs typeface="Carlito"/>
              </a:rPr>
              <a:t>equation </a:t>
            </a:r>
            <a:r>
              <a:rPr sz="2300" spc="-10" dirty="0">
                <a:latin typeface="Carlito"/>
                <a:cs typeface="Carlito"/>
              </a:rPr>
              <a:t>of </a:t>
            </a:r>
            <a:r>
              <a:rPr sz="2300" spc="-15" dirty="0">
                <a:latin typeface="Carlito"/>
                <a:cs typeface="Carlito"/>
              </a:rPr>
              <a:t>gain</a:t>
            </a:r>
            <a:r>
              <a:rPr sz="2300" spc="555" dirty="0">
                <a:latin typeface="Carlito"/>
                <a:cs typeface="Carlito"/>
              </a:rPr>
              <a:t> </a:t>
            </a:r>
            <a:r>
              <a:rPr sz="2300" spc="-5" dirty="0">
                <a:latin typeface="Carlito"/>
                <a:cs typeface="Carlito"/>
              </a:rPr>
              <a:t>of </a:t>
            </a:r>
            <a:r>
              <a:rPr sz="2300" spc="5" dirty="0">
                <a:latin typeface="Carlito"/>
                <a:cs typeface="Carlito"/>
              </a:rPr>
              <a:t>the </a:t>
            </a:r>
            <a:r>
              <a:rPr sz="2300" spc="-10" dirty="0">
                <a:latin typeface="Carlito"/>
                <a:cs typeface="Carlito"/>
              </a:rPr>
              <a:t>feedback </a:t>
            </a:r>
            <a:r>
              <a:rPr sz="2300" spc="-5" dirty="0">
                <a:latin typeface="Carlito"/>
                <a:cs typeface="Carlito"/>
              </a:rPr>
              <a:t>amplifier with  </a:t>
            </a:r>
            <a:r>
              <a:rPr sz="2300" spc="5" dirty="0">
                <a:latin typeface="Carlito"/>
                <a:cs typeface="Carlito"/>
              </a:rPr>
              <a:t>positive </a:t>
            </a:r>
            <a:r>
              <a:rPr sz="2300" spc="-10" dirty="0">
                <a:latin typeface="Carlito"/>
                <a:cs typeface="Carlito"/>
              </a:rPr>
              <a:t>feedback </a:t>
            </a:r>
            <a:r>
              <a:rPr sz="2300" spc="5" dirty="0">
                <a:latin typeface="Carlito"/>
                <a:cs typeface="Carlito"/>
              </a:rPr>
              <a:t>is </a:t>
            </a:r>
            <a:r>
              <a:rPr sz="2300" spc="-5" dirty="0">
                <a:latin typeface="Carlito"/>
                <a:cs typeface="Carlito"/>
              </a:rPr>
              <a:t>given</a:t>
            </a:r>
            <a:r>
              <a:rPr sz="2300" spc="-185" dirty="0">
                <a:latin typeface="Carlito"/>
                <a:cs typeface="Carlito"/>
              </a:rPr>
              <a:t> </a:t>
            </a:r>
            <a:r>
              <a:rPr sz="2300" spc="-20" dirty="0">
                <a:latin typeface="Carlito"/>
                <a:cs typeface="Carlito"/>
              </a:rPr>
              <a:t>by</a:t>
            </a:r>
            <a:endParaRPr sz="2300">
              <a:latin typeface="Carlito"/>
              <a:cs typeface="Carlito"/>
            </a:endParaRPr>
          </a:p>
          <a:p>
            <a:pPr marL="419100" indent="-343535" algn="just">
              <a:lnSpc>
                <a:spcPts val="3100"/>
              </a:lnSpc>
              <a:spcBef>
                <a:spcPts val="35"/>
              </a:spcBef>
              <a:tabLst>
                <a:tab pos="419734" algn="l"/>
              </a:tabLst>
            </a:pPr>
            <a:r>
              <a:rPr lang="en-US" sz="2300" spc="-60" dirty="0" smtClean="0">
                <a:latin typeface="Carlito"/>
                <a:cs typeface="Carlito"/>
              </a:rPr>
              <a:t>					</a:t>
            </a:r>
            <a:r>
              <a:rPr sz="2300" spc="-60" smtClean="0">
                <a:latin typeface="Carlito"/>
                <a:cs typeface="Carlito"/>
              </a:rPr>
              <a:t>Af=A/1</a:t>
            </a:r>
            <a:r>
              <a:rPr sz="2300" spc="-60">
                <a:latin typeface="Arial"/>
                <a:cs typeface="Arial"/>
              </a:rPr>
              <a:t>−</a:t>
            </a:r>
            <a:r>
              <a:rPr sz="2300" spc="-60" smtClean="0">
                <a:latin typeface="Arial"/>
                <a:cs typeface="Arial"/>
              </a:rPr>
              <a:t>Aβ</a:t>
            </a:r>
            <a:endParaRPr lang="en-US" sz="2300" spc="-60" dirty="0" smtClean="0">
              <a:latin typeface="Arial"/>
              <a:cs typeface="Arial"/>
            </a:endParaRPr>
          </a:p>
          <a:p>
            <a:pPr marL="419100" indent="-343535" algn="just">
              <a:lnSpc>
                <a:spcPts val="3100"/>
              </a:lnSpc>
              <a:spcBef>
                <a:spcPts val="35"/>
              </a:spcBef>
              <a:tabLst>
                <a:tab pos="419734" algn="l"/>
              </a:tabLst>
            </a:pPr>
            <a:endParaRPr sz="2300">
              <a:latin typeface="Arial"/>
              <a:cs typeface="Arial"/>
            </a:endParaRPr>
          </a:p>
          <a:p>
            <a:pPr marL="419100" indent="-343535" algn="just">
              <a:lnSpc>
                <a:spcPts val="3100"/>
              </a:lnSpc>
              <a:tabLst>
                <a:tab pos="419734" algn="l"/>
              </a:tabLst>
            </a:pPr>
            <a:r>
              <a:rPr sz="2300" spc="-5" dirty="0">
                <a:latin typeface="Carlito"/>
                <a:cs typeface="Carlito"/>
              </a:rPr>
              <a:t>Where </a:t>
            </a:r>
            <a:r>
              <a:rPr sz="2300" b="1" spc="5" dirty="0">
                <a:latin typeface="Carlito"/>
                <a:cs typeface="Carlito"/>
              </a:rPr>
              <a:t>Aβ </a:t>
            </a:r>
            <a:r>
              <a:rPr sz="2300" spc="5" dirty="0">
                <a:latin typeface="Carlito"/>
                <a:cs typeface="Carlito"/>
              </a:rPr>
              <a:t>is the </a:t>
            </a:r>
            <a:r>
              <a:rPr sz="2300" b="1" spc="10" dirty="0">
                <a:latin typeface="Carlito"/>
                <a:cs typeface="Carlito"/>
              </a:rPr>
              <a:t>feedback </a:t>
            </a:r>
            <a:r>
              <a:rPr sz="2300" b="1" spc="-5" dirty="0">
                <a:latin typeface="Carlito"/>
                <a:cs typeface="Carlito"/>
              </a:rPr>
              <a:t>factor </a:t>
            </a:r>
            <a:r>
              <a:rPr sz="2300" spc="-5" dirty="0">
                <a:latin typeface="Carlito"/>
                <a:cs typeface="Carlito"/>
              </a:rPr>
              <a:t>or </a:t>
            </a:r>
            <a:r>
              <a:rPr sz="2300" spc="5" dirty="0">
                <a:latin typeface="Carlito"/>
                <a:cs typeface="Carlito"/>
              </a:rPr>
              <a:t>the </a:t>
            </a:r>
            <a:r>
              <a:rPr sz="2300" b="1" spc="25" dirty="0">
                <a:latin typeface="Carlito"/>
                <a:cs typeface="Carlito"/>
              </a:rPr>
              <a:t>loop</a:t>
            </a:r>
            <a:r>
              <a:rPr sz="2300" b="1" spc="-385" dirty="0">
                <a:latin typeface="Carlito"/>
                <a:cs typeface="Carlito"/>
              </a:rPr>
              <a:t> </a:t>
            </a:r>
            <a:r>
              <a:rPr sz="2300" b="1" spc="5" dirty="0">
                <a:latin typeface="Carlito"/>
                <a:cs typeface="Carlito"/>
              </a:rPr>
              <a:t>gain</a:t>
            </a:r>
            <a:r>
              <a:rPr sz="2300" spc="5" dirty="0">
                <a:latin typeface="Carlito"/>
                <a:cs typeface="Carlito"/>
              </a:rPr>
              <a:t>.</a:t>
            </a:r>
            <a:endParaRPr sz="2300">
              <a:latin typeface="Carlito"/>
              <a:cs typeface="Carlito"/>
            </a:endParaRPr>
          </a:p>
          <a:p>
            <a:pPr marL="419100" marR="86360" indent="-343535" algn="just">
              <a:lnSpc>
                <a:spcPct val="80700"/>
              </a:lnSpc>
              <a:spcBef>
                <a:spcPts val="635"/>
              </a:spcBef>
              <a:tabLst>
                <a:tab pos="419734" algn="l"/>
              </a:tabLst>
            </a:pPr>
            <a:r>
              <a:rPr lang="en-US" sz="2300" spc="10" dirty="0" smtClean="0">
                <a:latin typeface="Carlito"/>
                <a:cs typeface="Carlito"/>
              </a:rPr>
              <a:t>	</a:t>
            </a:r>
            <a:r>
              <a:rPr sz="2300" spc="10" smtClean="0">
                <a:latin typeface="Carlito"/>
                <a:cs typeface="Carlito"/>
              </a:rPr>
              <a:t>If </a:t>
            </a:r>
            <a:r>
              <a:rPr sz="2300" spc="-170" dirty="0">
                <a:latin typeface="Arial"/>
                <a:cs typeface="Arial"/>
              </a:rPr>
              <a:t>Aβ </a:t>
            </a:r>
            <a:r>
              <a:rPr sz="2300" spc="10" dirty="0">
                <a:latin typeface="Carlito"/>
                <a:cs typeface="Carlito"/>
              </a:rPr>
              <a:t>= </a:t>
            </a:r>
            <a:r>
              <a:rPr sz="2300" spc="15" dirty="0">
                <a:latin typeface="Carlito"/>
                <a:cs typeface="Carlito"/>
              </a:rPr>
              <a:t>1, </a:t>
            </a:r>
            <a:r>
              <a:rPr sz="2300" spc="-5" dirty="0">
                <a:latin typeface="Carlito"/>
                <a:cs typeface="Carlito"/>
              </a:rPr>
              <a:t>A</a:t>
            </a:r>
            <a:r>
              <a:rPr sz="2300" spc="-7" baseline="-19607" dirty="0">
                <a:latin typeface="Carlito"/>
                <a:cs typeface="Carlito"/>
              </a:rPr>
              <a:t>f </a:t>
            </a:r>
            <a:r>
              <a:rPr sz="2300" spc="10" dirty="0">
                <a:latin typeface="Carlito"/>
                <a:cs typeface="Carlito"/>
              </a:rPr>
              <a:t>= </a:t>
            </a:r>
            <a:r>
              <a:rPr sz="2300" spc="200" dirty="0">
                <a:latin typeface="Arial"/>
                <a:cs typeface="Arial"/>
              </a:rPr>
              <a:t>∞</a:t>
            </a:r>
            <a:r>
              <a:rPr sz="2300" spc="200" dirty="0">
                <a:latin typeface="Carlito"/>
                <a:cs typeface="Carlito"/>
              </a:rPr>
              <a:t>. </a:t>
            </a:r>
            <a:r>
              <a:rPr sz="2300" spc="-5" dirty="0">
                <a:latin typeface="Carlito"/>
                <a:cs typeface="Carlito"/>
              </a:rPr>
              <a:t>Thus </a:t>
            </a:r>
            <a:r>
              <a:rPr sz="2300" spc="5" dirty="0">
                <a:latin typeface="Carlito"/>
                <a:cs typeface="Carlito"/>
              </a:rPr>
              <a:t>the </a:t>
            </a:r>
            <a:r>
              <a:rPr sz="2300" spc="-15" dirty="0">
                <a:latin typeface="Carlito"/>
                <a:cs typeface="Carlito"/>
              </a:rPr>
              <a:t>gain </a:t>
            </a:r>
            <a:r>
              <a:rPr sz="2300" spc="-5" dirty="0">
                <a:latin typeface="Carlito"/>
                <a:cs typeface="Carlito"/>
              </a:rPr>
              <a:t>becomes </a:t>
            </a:r>
            <a:r>
              <a:rPr sz="2300" spc="-20" dirty="0">
                <a:latin typeface="Carlito"/>
                <a:cs typeface="Carlito"/>
              </a:rPr>
              <a:t>infinity, </a:t>
            </a:r>
            <a:r>
              <a:rPr sz="2300" spc="5" dirty="0">
                <a:latin typeface="Carlito"/>
                <a:cs typeface="Carlito"/>
              </a:rPr>
              <a:t>i.e.,  </a:t>
            </a:r>
            <a:r>
              <a:rPr sz="2300" spc="-5" dirty="0">
                <a:latin typeface="Carlito"/>
                <a:cs typeface="Carlito"/>
              </a:rPr>
              <a:t>there </a:t>
            </a:r>
            <a:r>
              <a:rPr sz="2300" spc="5" dirty="0">
                <a:latin typeface="Carlito"/>
                <a:cs typeface="Carlito"/>
              </a:rPr>
              <a:t>is </a:t>
            </a:r>
            <a:r>
              <a:rPr sz="2300" spc="-10" dirty="0">
                <a:latin typeface="Carlito"/>
                <a:cs typeface="Carlito"/>
              </a:rPr>
              <a:t>output </a:t>
            </a:r>
            <a:r>
              <a:rPr sz="2300" spc="-5" dirty="0">
                <a:latin typeface="Carlito"/>
                <a:cs typeface="Carlito"/>
              </a:rPr>
              <a:t>without </a:t>
            </a:r>
            <a:r>
              <a:rPr sz="2300" spc="-20" dirty="0">
                <a:latin typeface="Carlito"/>
                <a:cs typeface="Carlito"/>
              </a:rPr>
              <a:t>any </a:t>
            </a:r>
            <a:r>
              <a:rPr sz="2300" spc="-5" dirty="0">
                <a:latin typeface="Carlito"/>
                <a:cs typeface="Carlito"/>
              </a:rPr>
              <a:t>input. </a:t>
            </a:r>
            <a:r>
              <a:rPr sz="2300" spc="15" dirty="0">
                <a:latin typeface="Carlito"/>
                <a:cs typeface="Carlito"/>
              </a:rPr>
              <a:t>In </a:t>
            </a:r>
            <a:r>
              <a:rPr sz="2300" spc="-5" dirty="0">
                <a:latin typeface="Carlito"/>
                <a:cs typeface="Carlito"/>
              </a:rPr>
              <a:t>another </a:t>
            </a:r>
            <a:r>
              <a:rPr sz="2300" dirty="0">
                <a:latin typeface="Carlito"/>
                <a:cs typeface="Carlito"/>
              </a:rPr>
              <a:t>words, </a:t>
            </a:r>
            <a:r>
              <a:rPr sz="2300" spc="5" dirty="0">
                <a:latin typeface="Carlito"/>
                <a:cs typeface="Carlito"/>
              </a:rPr>
              <a:t>the  amplifier </a:t>
            </a:r>
            <a:r>
              <a:rPr sz="2300" dirty="0">
                <a:latin typeface="Carlito"/>
                <a:cs typeface="Carlito"/>
              </a:rPr>
              <a:t>works </a:t>
            </a:r>
            <a:r>
              <a:rPr sz="2300" spc="15" dirty="0">
                <a:latin typeface="Carlito"/>
                <a:cs typeface="Carlito"/>
              </a:rPr>
              <a:t>as </a:t>
            </a:r>
            <a:r>
              <a:rPr sz="2300" spc="20" dirty="0">
                <a:latin typeface="Carlito"/>
                <a:cs typeface="Carlito"/>
              </a:rPr>
              <a:t>an</a:t>
            </a:r>
            <a:r>
              <a:rPr sz="2300" spc="-195" dirty="0">
                <a:latin typeface="Carlito"/>
                <a:cs typeface="Carlito"/>
              </a:rPr>
              <a:t> </a:t>
            </a:r>
            <a:r>
              <a:rPr sz="2300" spc="-15" dirty="0">
                <a:latin typeface="Carlito"/>
                <a:cs typeface="Carlito"/>
              </a:rPr>
              <a:t>Oscillator.</a:t>
            </a:r>
            <a:endParaRPr sz="2300">
              <a:latin typeface="Carlito"/>
              <a:cs typeface="Carlito"/>
            </a:endParaRPr>
          </a:p>
          <a:p>
            <a:pPr marL="419100" marR="81280" indent="-343535" algn="just">
              <a:lnSpc>
                <a:spcPct val="80700"/>
              </a:lnSpc>
              <a:spcBef>
                <a:spcPts val="560"/>
              </a:spcBef>
              <a:tabLst>
                <a:tab pos="419734" algn="l"/>
              </a:tabLst>
            </a:pPr>
            <a:r>
              <a:rPr lang="en-US" sz="2300" b="1" spc="5" dirty="0" smtClean="0">
                <a:latin typeface="Carlito"/>
                <a:cs typeface="Carlito"/>
              </a:rPr>
              <a:t>	</a:t>
            </a:r>
            <a:r>
              <a:rPr sz="2300" b="1" spc="5" smtClean="0">
                <a:latin typeface="Carlito"/>
                <a:cs typeface="Carlito"/>
              </a:rPr>
              <a:t>The </a:t>
            </a:r>
            <a:r>
              <a:rPr sz="2300" b="1" spc="-5" dirty="0">
                <a:latin typeface="Carlito"/>
                <a:cs typeface="Carlito"/>
              </a:rPr>
              <a:t>condition </a:t>
            </a:r>
            <a:r>
              <a:rPr sz="2300" b="1" spc="5" dirty="0">
                <a:latin typeface="Carlito"/>
                <a:cs typeface="Carlito"/>
              </a:rPr>
              <a:t>Aβ </a:t>
            </a:r>
            <a:r>
              <a:rPr sz="2300" b="1" spc="10" dirty="0">
                <a:latin typeface="Carlito"/>
                <a:cs typeface="Carlito"/>
              </a:rPr>
              <a:t>= </a:t>
            </a:r>
            <a:r>
              <a:rPr sz="2300" b="1" spc="15" dirty="0">
                <a:latin typeface="Carlito"/>
                <a:cs typeface="Carlito"/>
              </a:rPr>
              <a:t>1 </a:t>
            </a:r>
            <a:r>
              <a:rPr sz="2300" b="1" spc="20" dirty="0">
                <a:latin typeface="Carlito"/>
                <a:cs typeface="Carlito"/>
              </a:rPr>
              <a:t>is </a:t>
            </a:r>
            <a:r>
              <a:rPr sz="2300" b="1" dirty="0">
                <a:latin typeface="Carlito"/>
                <a:cs typeface="Carlito"/>
              </a:rPr>
              <a:t>called </a:t>
            </a:r>
            <a:r>
              <a:rPr sz="2300" b="1">
                <a:latin typeface="Carlito"/>
                <a:cs typeface="Carlito"/>
              </a:rPr>
              <a:t>as </a:t>
            </a:r>
            <a:r>
              <a:rPr sz="2300" b="1" spc="5" smtClean="0">
                <a:latin typeface="Carlito"/>
                <a:cs typeface="Carlito"/>
              </a:rPr>
              <a:t>Barkhausen </a:t>
            </a:r>
            <a:r>
              <a:rPr sz="2300" b="1" spc="-5" smtClean="0">
                <a:latin typeface="Carlito"/>
                <a:cs typeface="Carlito"/>
              </a:rPr>
              <a:t>Criterion </a:t>
            </a:r>
            <a:r>
              <a:rPr sz="2300" b="1" spc="20" dirty="0">
                <a:latin typeface="Carlito"/>
                <a:cs typeface="Carlito"/>
              </a:rPr>
              <a:t>of  </a:t>
            </a:r>
            <a:r>
              <a:rPr sz="2300" b="1" dirty="0">
                <a:latin typeface="Carlito"/>
                <a:cs typeface="Carlito"/>
              </a:rPr>
              <a:t>oscillations</a:t>
            </a:r>
            <a:r>
              <a:rPr sz="2300" dirty="0">
                <a:latin typeface="Carlito"/>
                <a:cs typeface="Carlito"/>
              </a:rPr>
              <a:t>. </a:t>
            </a:r>
            <a:r>
              <a:rPr sz="2300" spc="-20" dirty="0">
                <a:latin typeface="Carlito"/>
                <a:cs typeface="Carlito"/>
              </a:rPr>
              <a:t>This </a:t>
            </a:r>
            <a:r>
              <a:rPr sz="2300" spc="5" dirty="0">
                <a:latin typeface="Carlito"/>
                <a:cs typeface="Carlito"/>
              </a:rPr>
              <a:t>is </a:t>
            </a:r>
            <a:r>
              <a:rPr sz="2300" spc="10" dirty="0">
                <a:latin typeface="Carlito"/>
                <a:cs typeface="Carlito"/>
              </a:rPr>
              <a:t>a </a:t>
            </a:r>
            <a:r>
              <a:rPr sz="2300" dirty="0">
                <a:latin typeface="Carlito"/>
                <a:cs typeface="Carlito"/>
              </a:rPr>
              <a:t>very </a:t>
            </a:r>
            <a:r>
              <a:rPr sz="2300" spc="-10" dirty="0">
                <a:latin typeface="Carlito"/>
                <a:cs typeface="Carlito"/>
              </a:rPr>
              <a:t>important </a:t>
            </a:r>
            <a:r>
              <a:rPr sz="2300" spc="-15" dirty="0">
                <a:latin typeface="Carlito"/>
                <a:cs typeface="Carlito"/>
              </a:rPr>
              <a:t>factor </a:t>
            </a:r>
            <a:r>
              <a:rPr sz="2300" spc="20" dirty="0">
                <a:latin typeface="Carlito"/>
                <a:cs typeface="Carlito"/>
              </a:rPr>
              <a:t>to </a:t>
            </a:r>
            <a:r>
              <a:rPr sz="2300" spc="-5" dirty="0">
                <a:latin typeface="Carlito"/>
                <a:cs typeface="Carlito"/>
              </a:rPr>
              <a:t>be </a:t>
            </a:r>
            <a:r>
              <a:rPr sz="2300" spc="-10" dirty="0">
                <a:latin typeface="Carlito"/>
                <a:cs typeface="Carlito"/>
              </a:rPr>
              <a:t>always  </a:t>
            </a:r>
            <a:r>
              <a:rPr sz="2300" spc="-25" dirty="0">
                <a:latin typeface="Carlito"/>
                <a:cs typeface="Carlito"/>
              </a:rPr>
              <a:t>kept </a:t>
            </a:r>
            <a:r>
              <a:rPr sz="2300" spc="5" dirty="0">
                <a:latin typeface="Carlito"/>
                <a:cs typeface="Carlito"/>
              </a:rPr>
              <a:t>in </a:t>
            </a:r>
            <a:r>
              <a:rPr sz="2300" dirty="0">
                <a:latin typeface="Carlito"/>
                <a:cs typeface="Carlito"/>
              </a:rPr>
              <a:t>mind, </a:t>
            </a:r>
            <a:r>
              <a:rPr sz="2300" spc="5" dirty="0">
                <a:latin typeface="Carlito"/>
                <a:cs typeface="Carlito"/>
              </a:rPr>
              <a:t>in the </a:t>
            </a:r>
            <a:r>
              <a:rPr sz="2300" spc="-5" dirty="0">
                <a:latin typeface="Carlito"/>
                <a:cs typeface="Carlito"/>
              </a:rPr>
              <a:t>concept of</a:t>
            </a:r>
            <a:r>
              <a:rPr sz="2300" spc="-45" dirty="0">
                <a:latin typeface="Carlito"/>
                <a:cs typeface="Carlito"/>
              </a:rPr>
              <a:t> </a:t>
            </a:r>
            <a:r>
              <a:rPr sz="2300" dirty="0">
                <a:latin typeface="Carlito"/>
                <a:cs typeface="Carlito"/>
              </a:rPr>
              <a:t>Oscillators.</a:t>
            </a:r>
            <a:endParaRPr sz="2300">
              <a:latin typeface="Carlito"/>
              <a:cs typeface="Carli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0"/>
            <a:ext cx="7924800" cy="647613"/>
          </a:xfrm>
          <a:prstGeom prst="rect">
            <a:avLst/>
          </a:prstGeom>
        </p:spPr>
        <p:txBody>
          <a:bodyPr vert="horz" wrap="square" lIns="0" tIns="16510" rIns="0" bIns="0" rtlCol="0">
            <a:spAutoFit/>
          </a:bodyPr>
          <a:lstStyle/>
          <a:p>
            <a:pPr marL="12700">
              <a:lnSpc>
                <a:spcPct val="100000"/>
              </a:lnSpc>
              <a:spcBef>
                <a:spcPts val="130"/>
              </a:spcBef>
            </a:pPr>
            <a:r>
              <a:rPr spc="-35" dirty="0"/>
              <a:t>Tuned </a:t>
            </a:r>
            <a:r>
              <a:rPr spc="-10" dirty="0"/>
              <a:t>Collector</a:t>
            </a:r>
            <a:r>
              <a:rPr spc="204" dirty="0"/>
              <a:t> </a:t>
            </a:r>
            <a:r>
              <a:rPr spc="-10" dirty="0"/>
              <a:t>Oscillator</a:t>
            </a:r>
          </a:p>
        </p:txBody>
      </p:sp>
      <p:sp>
        <p:nvSpPr>
          <p:cNvPr id="3" name="object 3"/>
          <p:cNvSpPr txBox="1"/>
          <p:nvPr/>
        </p:nvSpPr>
        <p:spPr>
          <a:xfrm>
            <a:off x="152400" y="747353"/>
            <a:ext cx="8763000" cy="5380576"/>
          </a:xfrm>
          <a:prstGeom prst="rect">
            <a:avLst/>
          </a:prstGeom>
        </p:spPr>
        <p:txBody>
          <a:bodyPr vert="horz" wrap="square" lIns="0" tIns="13335" rIns="0" bIns="0" rtlCol="0">
            <a:spAutoFit/>
          </a:bodyPr>
          <a:lstStyle/>
          <a:p>
            <a:pPr marL="25400" marR="25400" algn="just">
              <a:lnSpc>
                <a:spcPct val="100000"/>
              </a:lnSpc>
              <a:spcBef>
                <a:spcPts val="105"/>
              </a:spcBef>
            </a:pPr>
            <a:r>
              <a:rPr sz="2400" spc="-25" dirty="0">
                <a:latin typeface="Carlito"/>
                <a:cs typeface="Carlito"/>
              </a:rPr>
              <a:t>Tuned </a:t>
            </a:r>
            <a:r>
              <a:rPr sz="2400" spc="-5" dirty="0">
                <a:latin typeface="Carlito"/>
                <a:cs typeface="Carlito"/>
              </a:rPr>
              <a:t>collector </a:t>
            </a:r>
            <a:r>
              <a:rPr sz="2400" spc="-20" dirty="0">
                <a:latin typeface="Carlito"/>
                <a:cs typeface="Carlito"/>
              </a:rPr>
              <a:t>oscillators </a:t>
            </a:r>
            <a:r>
              <a:rPr sz="2400" spc="-15" dirty="0">
                <a:latin typeface="Carlito"/>
                <a:cs typeface="Carlito"/>
              </a:rPr>
              <a:t>are </a:t>
            </a:r>
            <a:r>
              <a:rPr sz="2400" spc="-10" dirty="0">
                <a:latin typeface="Carlito"/>
                <a:cs typeface="Carlito"/>
              </a:rPr>
              <a:t>called </a:t>
            </a:r>
            <a:r>
              <a:rPr sz="2400" spc="-15" dirty="0">
                <a:latin typeface="Carlito"/>
                <a:cs typeface="Carlito"/>
              </a:rPr>
              <a:t>so, </a:t>
            </a:r>
            <a:r>
              <a:rPr sz="2400" spc="5" dirty="0">
                <a:latin typeface="Carlito"/>
                <a:cs typeface="Carlito"/>
              </a:rPr>
              <a:t>because the tuned  </a:t>
            </a:r>
            <a:r>
              <a:rPr sz="2400" dirty="0">
                <a:latin typeface="Carlito"/>
                <a:cs typeface="Carlito"/>
              </a:rPr>
              <a:t>circuit </a:t>
            </a:r>
            <a:r>
              <a:rPr sz="2400" spc="-15" dirty="0">
                <a:latin typeface="Carlito"/>
                <a:cs typeface="Carlito"/>
              </a:rPr>
              <a:t>is </a:t>
            </a:r>
            <a:r>
              <a:rPr sz="2400" spc="-5" dirty="0">
                <a:latin typeface="Carlito"/>
                <a:cs typeface="Carlito"/>
              </a:rPr>
              <a:t>placed </a:t>
            </a:r>
            <a:r>
              <a:rPr sz="2400" spc="-15" dirty="0">
                <a:latin typeface="Carlito"/>
                <a:cs typeface="Carlito"/>
              </a:rPr>
              <a:t>in </a:t>
            </a:r>
            <a:r>
              <a:rPr sz="2400" spc="5" dirty="0">
                <a:latin typeface="Carlito"/>
                <a:cs typeface="Carlito"/>
              </a:rPr>
              <a:t>the collector of the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combination </a:t>
            </a:r>
            <a:r>
              <a:rPr sz="2400" spc="5" dirty="0">
                <a:latin typeface="Carlito"/>
                <a:cs typeface="Carlito"/>
              </a:rPr>
              <a:t>of </a:t>
            </a:r>
            <a:r>
              <a:rPr sz="2400" b="1" dirty="0">
                <a:latin typeface="Carlito"/>
                <a:cs typeface="Carlito"/>
              </a:rPr>
              <a:t>L </a:t>
            </a:r>
            <a:r>
              <a:rPr sz="2400" spc="-10" dirty="0">
                <a:latin typeface="Carlito"/>
                <a:cs typeface="Carlito"/>
              </a:rPr>
              <a:t>and </a:t>
            </a:r>
            <a:r>
              <a:rPr sz="2400" b="1" dirty="0">
                <a:latin typeface="Carlito"/>
                <a:cs typeface="Carlito"/>
              </a:rPr>
              <a:t>C </a:t>
            </a:r>
            <a:r>
              <a:rPr sz="2400" spc="-20" dirty="0">
                <a:latin typeface="Carlito"/>
                <a:cs typeface="Carlito"/>
              </a:rPr>
              <a:t>form </a:t>
            </a:r>
            <a:r>
              <a:rPr sz="2400" spc="5" dirty="0">
                <a:latin typeface="Carlito"/>
                <a:cs typeface="Carlito"/>
              </a:rPr>
              <a:t>the tuned </a:t>
            </a:r>
            <a:r>
              <a:rPr sz="2400" spc="-15" dirty="0">
                <a:latin typeface="Carlito"/>
                <a:cs typeface="Carlito"/>
              </a:rPr>
              <a:t>circuit </a:t>
            </a:r>
            <a:r>
              <a:rPr sz="2400" dirty="0">
                <a:latin typeface="Carlito"/>
                <a:cs typeface="Carlito"/>
              </a:rPr>
              <a:t>or frequency  determining</a:t>
            </a:r>
            <a:r>
              <a:rPr sz="2400" spc="-90" dirty="0">
                <a:latin typeface="Carlito"/>
                <a:cs typeface="Carlito"/>
              </a:rPr>
              <a:t> </a:t>
            </a:r>
            <a:r>
              <a:rPr sz="2400">
                <a:latin typeface="Carlito"/>
                <a:cs typeface="Carlito"/>
              </a:rPr>
              <a:t>circuit</a:t>
            </a:r>
            <a:r>
              <a:rPr sz="2400" smtClean="0">
                <a:latin typeface="Carlito"/>
                <a:cs typeface="Carlito"/>
              </a:rPr>
              <a:t>.</a:t>
            </a:r>
            <a:endParaRPr lang="en-US" sz="2400" dirty="0" smtClean="0">
              <a:latin typeface="Carlito"/>
              <a:cs typeface="Carlito"/>
            </a:endParaRPr>
          </a:p>
          <a:p>
            <a:pPr marL="25400" marR="25400" algn="just">
              <a:lnSpc>
                <a:spcPct val="100000"/>
              </a:lnSpc>
              <a:spcBef>
                <a:spcPts val="105"/>
              </a:spcBef>
            </a:pPr>
            <a:endParaRPr sz="2400">
              <a:latin typeface="Carlito"/>
              <a:cs typeface="Carlito"/>
            </a:endParaRPr>
          </a:p>
          <a:p>
            <a:pPr marL="25400">
              <a:lnSpc>
                <a:spcPct val="100000"/>
              </a:lnSpc>
              <a:spcBef>
                <a:spcPts val="575"/>
              </a:spcBef>
            </a:pPr>
            <a:r>
              <a:rPr sz="2400" b="1" spc="-15" dirty="0">
                <a:latin typeface="Carlito"/>
                <a:cs typeface="Carlito"/>
              </a:rPr>
              <a:t>Construction</a:t>
            </a:r>
            <a:endParaRPr sz="2400">
              <a:latin typeface="Carlito"/>
              <a:cs typeface="Carlito"/>
            </a:endParaRPr>
          </a:p>
          <a:p>
            <a:pPr marL="25400" marR="17780" algn="just">
              <a:lnSpc>
                <a:spcPct val="100800"/>
              </a:lnSpc>
              <a:spcBef>
                <a:spcPts val="550"/>
              </a:spcBef>
            </a:pPr>
            <a:r>
              <a:rPr sz="2400" spc="10" dirty="0">
                <a:latin typeface="Carlito"/>
                <a:cs typeface="Carlito"/>
              </a:rPr>
              <a:t>The </a:t>
            </a:r>
            <a:r>
              <a:rPr sz="2400" spc="-15"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10" dirty="0">
                <a:latin typeface="Carlito"/>
                <a:cs typeface="Carlito"/>
              </a:rPr>
              <a:t>R</a:t>
            </a:r>
            <a:r>
              <a:rPr sz="2325" spc="-15" baseline="-19713" dirty="0">
                <a:latin typeface="Carlito"/>
                <a:cs typeface="Carlito"/>
              </a:rPr>
              <a:t>2 </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5" dirty="0">
                <a:latin typeface="Carlito"/>
                <a:cs typeface="Carlito"/>
              </a:rPr>
              <a:t>are </a:t>
            </a:r>
            <a:r>
              <a:rPr sz="2400" spc="10" dirty="0">
                <a:latin typeface="Carlito"/>
                <a:cs typeface="Carlito"/>
              </a:rPr>
              <a:t>used to </a:t>
            </a:r>
            <a:r>
              <a:rPr sz="2400" spc="-20" dirty="0">
                <a:latin typeface="Carlito"/>
                <a:cs typeface="Carlito"/>
              </a:rPr>
              <a:t>provide </a:t>
            </a:r>
            <a:r>
              <a:rPr sz="2400" spc="5" dirty="0">
                <a:latin typeface="Carlito"/>
                <a:cs typeface="Carlito"/>
              </a:rPr>
              <a:t>d.c. </a:t>
            </a:r>
            <a:r>
              <a:rPr sz="2400" spc="-15" dirty="0">
                <a:latin typeface="Carlito"/>
                <a:cs typeface="Carlito"/>
              </a:rPr>
              <a:t>bias </a:t>
            </a:r>
            <a:r>
              <a:rPr sz="2400" spc="10" dirty="0">
                <a:latin typeface="Carlito"/>
                <a:cs typeface="Carlito"/>
              </a:rPr>
              <a:t>to </a:t>
            </a:r>
            <a:r>
              <a:rPr sz="2400" spc="5" dirty="0">
                <a:latin typeface="Carlito"/>
                <a:cs typeface="Carlito"/>
              </a:rPr>
              <a:t>the  </a:t>
            </a:r>
            <a:r>
              <a:rPr sz="2400" spc="-30" dirty="0">
                <a:latin typeface="Carlito"/>
                <a:cs typeface="Carlito"/>
              </a:rPr>
              <a:t>transistor. </a:t>
            </a:r>
            <a:r>
              <a:rPr sz="2400" spc="10" dirty="0">
                <a:latin typeface="Carlito"/>
                <a:cs typeface="Carlito"/>
              </a:rPr>
              <a:t>The </a:t>
            </a:r>
            <a:r>
              <a:rPr sz="2400" spc="-15" dirty="0">
                <a:latin typeface="Carlito"/>
                <a:cs typeface="Carlito"/>
              </a:rPr>
              <a:t>capacitors </a:t>
            </a:r>
            <a:r>
              <a:rPr sz="2400" dirty="0">
                <a:latin typeface="Carlito"/>
                <a:cs typeface="Carlito"/>
              </a:rPr>
              <a:t>C</a:t>
            </a:r>
            <a:r>
              <a:rPr sz="2325" baseline="-19713" dirty="0">
                <a:latin typeface="Carlito"/>
                <a:cs typeface="Carlito"/>
              </a:rPr>
              <a:t>E </a:t>
            </a:r>
            <a:r>
              <a:rPr sz="2400" spc="-10" dirty="0">
                <a:latin typeface="Carlito"/>
                <a:cs typeface="Carlito"/>
              </a:rPr>
              <a:t>and </a:t>
            </a:r>
            <a:r>
              <a:rPr sz="2400" dirty="0">
                <a:latin typeface="Carlito"/>
                <a:cs typeface="Carlito"/>
              </a:rPr>
              <a:t>C </a:t>
            </a:r>
            <a:r>
              <a:rPr sz="2400" spc="-15" dirty="0">
                <a:latin typeface="Carlito"/>
                <a:cs typeface="Carlito"/>
              </a:rPr>
              <a:t>are </a:t>
            </a:r>
            <a:r>
              <a:rPr sz="2400" spc="5" dirty="0">
                <a:latin typeface="Carlito"/>
                <a:cs typeface="Carlito"/>
              </a:rPr>
              <a:t>the </a:t>
            </a:r>
            <a:r>
              <a:rPr sz="2400" dirty="0">
                <a:latin typeface="Carlito"/>
                <a:cs typeface="Carlito"/>
              </a:rPr>
              <a:t>by-pass </a:t>
            </a:r>
            <a:r>
              <a:rPr sz="2400" spc="-5" dirty="0">
                <a:latin typeface="Carlito"/>
                <a:cs typeface="Carlito"/>
              </a:rPr>
              <a:t>capacitors.  </a:t>
            </a:r>
            <a:r>
              <a:rPr sz="2400" spc="10"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spc="-5" dirty="0">
                <a:latin typeface="Carlito"/>
                <a:cs typeface="Carlito"/>
              </a:rPr>
              <a:t>transformer </a:t>
            </a:r>
            <a:r>
              <a:rPr sz="2400" spc="-20" dirty="0">
                <a:latin typeface="Carlito"/>
                <a:cs typeface="Carlito"/>
              </a:rPr>
              <a:t>provides </a:t>
            </a:r>
            <a:r>
              <a:rPr sz="2400" dirty="0">
                <a:latin typeface="Carlito"/>
                <a:cs typeface="Carlito"/>
              </a:rPr>
              <a:t>a.c. </a:t>
            </a:r>
            <a:r>
              <a:rPr sz="2400" spc="-5" dirty="0">
                <a:latin typeface="Carlito"/>
                <a:cs typeface="Carlito"/>
              </a:rPr>
              <a:t>feedback </a:t>
            </a:r>
            <a:r>
              <a:rPr sz="2400" spc="-15" dirty="0">
                <a:latin typeface="Carlito"/>
                <a:cs typeface="Carlito"/>
              </a:rPr>
              <a:t>voltage  </a:t>
            </a:r>
            <a:r>
              <a:rPr sz="2400" spc="-5" dirty="0">
                <a:latin typeface="Carlito"/>
                <a:cs typeface="Carlito"/>
              </a:rPr>
              <a:t>that </a:t>
            </a:r>
            <a:r>
              <a:rPr sz="2400" spc="-20" dirty="0">
                <a:latin typeface="Carlito"/>
                <a:cs typeface="Carlito"/>
              </a:rPr>
              <a:t>appears  </a:t>
            </a:r>
            <a:r>
              <a:rPr sz="2400" spc="-10" dirty="0">
                <a:latin typeface="Carlito"/>
                <a:cs typeface="Carlito"/>
              </a:rPr>
              <a:t>across  </a:t>
            </a:r>
            <a:r>
              <a:rPr sz="2400" spc="5" dirty="0">
                <a:latin typeface="Carlito"/>
                <a:cs typeface="Carlito"/>
              </a:rPr>
              <a:t>the </a:t>
            </a:r>
            <a:r>
              <a:rPr sz="2400" spc="-10" dirty="0">
                <a:latin typeface="Carlito"/>
                <a:cs typeface="Carlito"/>
              </a:rPr>
              <a:t>base-emitter </a:t>
            </a:r>
            <a:r>
              <a:rPr sz="2400" dirty="0">
                <a:latin typeface="Carlito"/>
                <a:cs typeface="Carlito"/>
              </a:rPr>
              <a:t>junction of </a:t>
            </a:r>
            <a:r>
              <a:rPr sz="2400" spc="-10" dirty="0">
                <a:latin typeface="Carlito"/>
                <a:cs typeface="Carlito"/>
              </a:rPr>
              <a:t>R</a:t>
            </a:r>
            <a:r>
              <a:rPr sz="2325" spc="-15" baseline="-19713" dirty="0">
                <a:latin typeface="Carlito"/>
                <a:cs typeface="Carlito"/>
              </a:rPr>
              <a:t>1  </a:t>
            </a:r>
            <a:r>
              <a:rPr sz="2400" spc="-5" dirty="0">
                <a:latin typeface="Carlito"/>
                <a:cs typeface="Carlito"/>
              </a:rPr>
              <a:t>and </a:t>
            </a:r>
            <a:r>
              <a:rPr sz="2400" spc="225" dirty="0">
                <a:latin typeface="Carlito"/>
                <a:cs typeface="Carlito"/>
              </a:rPr>
              <a:t> </a:t>
            </a:r>
            <a:r>
              <a:rPr sz="2400" spc="-10" dirty="0">
                <a:latin typeface="Carlito"/>
                <a:cs typeface="Carlito"/>
              </a:rPr>
              <a:t>R</a:t>
            </a:r>
            <a:r>
              <a:rPr sz="2325" spc="-15" baseline="-19713" dirty="0">
                <a:latin typeface="Carlito"/>
                <a:cs typeface="Carlito"/>
              </a:rPr>
              <a:t>2  </a:t>
            </a:r>
            <a:r>
              <a:rPr sz="2400" spc="-15">
                <a:latin typeface="Carlito"/>
                <a:cs typeface="Carlito"/>
              </a:rPr>
              <a:t>is  </a:t>
            </a:r>
            <a:r>
              <a:rPr sz="2400" spc="-25" smtClean="0">
                <a:latin typeface="Carlito"/>
                <a:cs typeface="Carlito"/>
              </a:rPr>
              <a:t>at</a:t>
            </a:r>
            <a:r>
              <a:rPr lang="en-US" sz="2400" spc="-25" dirty="0" smtClean="0">
                <a:latin typeface="Carlito"/>
                <a:cs typeface="Carlito"/>
              </a:rPr>
              <a:t> </a:t>
            </a:r>
            <a:r>
              <a:rPr sz="2400" smtClean="0">
                <a:latin typeface="Carlito"/>
                <a:cs typeface="Carlito"/>
              </a:rPr>
              <a:t>a.c</a:t>
            </a:r>
            <a:r>
              <a:rPr sz="2400" dirty="0">
                <a:latin typeface="Carlito"/>
                <a:cs typeface="Carlito"/>
              </a:rPr>
              <a:t>. </a:t>
            </a:r>
            <a:r>
              <a:rPr sz="2400" spc="-10" dirty="0">
                <a:latin typeface="Carlito"/>
                <a:cs typeface="Carlito"/>
              </a:rPr>
              <a:t>ground </a:t>
            </a:r>
            <a:r>
              <a:rPr sz="2400" spc="5" dirty="0">
                <a:latin typeface="Carlito"/>
                <a:cs typeface="Carlito"/>
              </a:rPr>
              <a:t>due </a:t>
            </a:r>
            <a:r>
              <a:rPr sz="2400" spc="10" dirty="0">
                <a:latin typeface="Carlito"/>
                <a:cs typeface="Carlito"/>
              </a:rPr>
              <a:t>to </a:t>
            </a:r>
            <a:r>
              <a:rPr sz="2400" dirty="0">
                <a:latin typeface="Carlito"/>
                <a:cs typeface="Carlito"/>
              </a:rPr>
              <a:t>by-pass capacitor </a:t>
            </a:r>
            <a:r>
              <a:rPr sz="2400" spc="-5" dirty="0">
                <a:latin typeface="Carlito"/>
                <a:cs typeface="Carlito"/>
              </a:rPr>
              <a:t>C. In </a:t>
            </a:r>
            <a:r>
              <a:rPr sz="2400" spc="5" dirty="0">
                <a:latin typeface="Carlito"/>
                <a:cs typeface="Carlito"/>
              </a:rPr>
              <a:t>case, the </a:t>
            </a:r>
            <a:r>
              <a:rPr sz="2400">
                <a:latin typeface="Carlito"/>
                <a:cs typeface="Carlito"/>
              </a:rPr>
              <a:t>capacitor</a:t>
            </a:r>
            <a:r>
              <a:rPr sz="2400" spc="-130">
                <a:latin typeface="Carlito"/>
                <a:cs typeface="Carlito"/>
              </a:rPr>
              <a:t> </a:t>
            </a:r>
            <a:r>
              <a:rPr sz="2400" spc="-5" smtClean="0">
                <a:latin typeface="Carlito"/>
                <a:cs typeface="Carlito"/>
              </a:rPr>
              <a:t>was</a:t>
            </a:r>
            <a:r>
              <a:rPr lang="en-US" sz="2400" spc="-5" dirty="0" smtClean="0">
                <a:latin typeface="Carlito"/>
                <a:cs typeface="Carlito"/>
              </a:rPr>
              <a:t> </a:t>
            </a:r>
            <a:r>
              <a:rPr sz="2400" spc="5" smtClean="0">
                <a:latin typeface="Carlito"/>
                <a:cs typeface="Carlito"/>
              </a:rPr>
              <a:t>absent</a:t>
            </a:r>
            <a:r>
              <a:rPr sz="2400" spc="5" dirty="0">
                <a:latin typeface="Carlito"/>
                <a:cs typeface="Carlito"/>
              </a:rPr>
              <a:t>, </a:t>
            </a:r>
            <a:r>
              <a:rPr sz="2400" dirty="0">
                <a:latin typeface="Carlito"/>
                <a:cs typeface="Carlito"/>
              </a:rPr>
              <a:t>a </a:t>
            </a:r>
            <a:r>
              <a:rPr sz="2400" spc="-10" dirty="0">
                <a:latin typeface="Carlito"/>
                <a:cs typeface="Carlito"/>
              </a:rPr>
              <a:t>part  </a:t>
            </a:r>
            <a:r>
              <a:rPr sz="2400" spc="5" dirty="0">
                <a:latin typeface="Carlito"/>
                <a:cs typeface="Carlito"/>
              </a:rPr>
              <a:t>of the  </a:t>
            </a:r>
            <a:r>
              <a:rPr sz="2400" spc="-10" dirty="0">
                <a:latin typeface="Carlito"/>
                <a:cs typeface="Carlito"/>
              </a:rPr>
              <a:t>voltage </a:t>
            </a:r>
            <a:r>
              <a:rPr sz="2400" spc="5" dirty="0">
                <a:latin typeface="Carlito"/>
                <a:cs typeface="Carlito"/>
              </a:rPr>
              <a:t>induced  </a:t>
            </a:r>
            <a:r>
              <a:rPr sz="2400" spc="70" dirty="0">
                <a:latin typeface="Carlito"/>
                <a:cs typeface="Carlito"/>
              </a:rPr>
              <a:t> </a:t>
            </a:r>
            <a:r>
              <a:rPr sz="2400" spc="-15" dirty="0">
                <a:latin typeface="Carlito"/>
                <a:cs typeface="Carlito"/>
              </a:rPr>
              <a:t>in  </a:t>
            </a:r>
            <a:r>
              <a:rPr sz="2400" spc="5" dirty="0">
                <a:latin typeface="Carlito"/>
                <a:cs typeface="Carlito"/>
              </a:rPr>
              <a:t>the  </a:t>
            </a:r>
            <a:r>
              <a:rPr sz="2400" spc="-5" dirty="0">
                <a:latin typeface="Carlito"/>
                <a:cs typeface="Carlito"/>
              </a:rPr>
              <a:t>secondary  </a:t>
            </a:r>
            <a:r>
              <a:rPr sz="2400" spc="5">
                <a:latin typeface="Carlito"/>
                <a:cs typeface="Carlito"/>
              </a:rPr>
              <a:t>of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transformer </a:t>
            </a:r>
            <a:r>
              <a:rPr sz="2400" spc="-5" dirty="0">
                <a:latin typeface="Carlito"/>
                <a:cs typeface="Carlito"/>
              </a:rPr>
              <a:t>would </a:t>
            </a:r>
            <a:r>
              <a:rPr sz="2400" spc="-20" dirty="0">
                <a:latin typeface="Carlito"/>
                <a:cs typeface="Carlito"/>
              </a:rPr>
              <a:t>drop </a:t>
            </a:r>
            <a:r>
              <a:rPr sz="2400" spc="-10" dirty="0">
                <a:latin typeface="Carlito"/>
                <a:cs typeface="Carlito"/>
              </a:rPr>
              <a:t>across R</a:t>
            </a:r>
            <a:r>
              <a:rPr sz="2325" spc="-15" baseline="-19713" dirty="0">
                <a:latin typeface="Carlito"/>
                <a:cs typeface="Carlito"/>
              </a:rPr>
              <a:t>2 </a:t>
            </a:r>
            <a:r>
              <a:rPr sz="2400" dirty="0">
                <a:latin typeface="Carlito"/>
                <a:cs typeface="Carlito"/>
              </a:rPr>
              <a:t>instead of </a:t>
            </a:r>
            <a:r>
              <a:rPr sz="2400" spc="-15" dirty="0">
                <a:latin typeface="Carlito"/>
                <a:cs typeface="Carlito"/>
              </a:rPr>
              <a:t>completely </a:t>
            </a:r>
            <a:r>
              <a:rPr sz="2400" spc="-5" dirty="0">
                <a:latin typeface="Carlito"/>
                <a:cs typeface="Carlito"/>
              </a:rPr>
              <a:t>going </a:t>
            </a:r>
            <a:r>
              <a:rPr sz="2400" spc="20" dirty="0">
                <a:latin typeface="Carlito"/>
                <a:cs typeface="Carlito"/>
              </a:rPr>
              <a:t>to  </a:t>
            </a:r>
            <a:r>
              <a:rPr sz="2400" spc="5" dirty="0">
                <a:latin typeface="Carlito"/>
                <a:cs typeface="Carlito"/>
              </a:rPr>
              <a:t>the </a:t>
            </a:r>
            <a:r>
              <a:rPr sz="2400" dirty="0">
                <a:latin typeface="Carlito"/>
                <a:cs typeface="Carlito"/>
              </a:rPr>
              <a:t>input of</a:t>
            </a:r>
            <a:r>
              <a:rPr sz="2400" spc="-95" dirty="0">
                <a:latin typeface="Carlito"/>
                <a:cs typeface="Carlito"/>
              </a:rPr>
              <a:t> </a:t>
            </a:r>
            <a:r>
              <a:rPr sz="2400" spc="-25" dirty="0">
                <a:latin typeface="Carlito"/>
                <a:cs typeface="Carlito"/>
              </a:rPr>
              <a:t>transistor.</a:t>
            </a:r>
            <a:endParaRPr sz="2400">
              <a:latin typeface="Carlito"/>
              <a:cs typeface="Carli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04800"/>
            <a:ext cx="8686800" cy="2227533"/>
          </a:xfrm>
          <a:prstGeom prst="rect">
            <a:avLst/>
          </a:prstGeom>
        </p:spPr>
        <p:txBody>
          <a:bodyPr vert="horz" wrap="square" lIns="0" tIns="11430" rIns="0" bIns="0" rtlCol="0">
            <a:spAutoFit/>
          </a:bodyPr>
          <a:lstStyle/>
          <a:p>
            <a:pPr marL="76200" marR="43180" algn="just">
              <a:lnSpc>
                <a:spcPct val="100400"/>
              </a:lnSpc>
              <a:spcBef>
                <a:spcPts val="90"/>
              </a:spcBef>
            </a:pPr>
            <a:r>
              <a:rPr sz="2400" kern="0" dirty="0">
                <a:solidFill>
                  <a:schemeClr val="tx1"/>
                </a:solidFill>
              </a:rPr>
              <a:t>As the CE configured transistor provides 180</a:t>
            </a:r>
            <a:r>
              <a:rPr sz="2325" kern="0" baseline="26881" dirty="0">
                <a:solidFill>
                  <a:schemeClr val="tx1"/>
                </a:solidFill>
              </a:rPr>
              <a:t>o </a:t>
            </a:r>
            <a:r>
              <a:rPr sz="2400" kern="0" dirty="0">
                <a:solidFill>
                  <a:schemeClr val="tx1"/>
                </a:solidFill>
              </a:rPr>
              <a:t>phase shift,  another 180</a:t>
            </a:r>
            <a:r>
              <a:rPr sz="2325" kern="0" baseline="26881" dirty="0">
                <a:solidFill>
                  <a:schemeClr val="tx1"/>
                </a:solidFill>
              </a:rPr>
              <a:t>o </a:t>
            </a:r>
            <a:r>
              <a:rPr sz="2400" kern="0" dirty="0">
                <a:solidFill>
                  <a:schemeClr val="tx1"/>
                </a:solidFill>
              </a:rPr>
              <a:t>phase shift is provided by the transformer, which  makes 360</a:t>
            </a:r>
            <a:r>
              <a:rPr sz="2325" kern="0" baseline="26881" dirty="0">
                <a:solidFill>
                  <a:schemeClr val="tx1"/>
                </a:solidFill>
              </a:rPr>
              <a:t>o </a:t>
            </a:r>
            <a:r>
              <a:rPr sz="2400" kern="0" dirty="0">
                <a:solidFill>
                  <a:schemeClr val="tx1"/>
                </a:solidFill>
              </a:rPr>
              <a:t>phase shift between the input and output voltages.  The following circuit diagram shows the arrangement of a tuned  collector circuit.</a:t>
            </a:r>
            <a:endParaRPr sz="2400" kern="0">
              <a:solidFill>
                <a:schemeClr val="tx1"/>
              </a:solidFill>
            </a:endParaRPr>
          </a:p>
        </p:txBody>
      </p:sp>
      <p:sp>
        <p:nvSpPr>
          <p:cNvPr id="3" name="object 3"/>
          <p:cNvSpPr/>
          <p:nvPr/>
        </p:nvSpPr>
        <p:spPr>
          <a:xfrm>
            <a:off x="2325094" y="2667000"/>
            <a:ext cx="4456706" cy="3810000"/>
          </a:xfrm>
          <a:prstGeom prst="rect">
            <a:avLst/>
          </a:prstGeom>
          <a:blipFill>
            <a:blip r:embed="rId2" cstate="print"/>
            <a:stretch>
              <a:fillRect/>
            </a:stretch>
          </a:blipFill>
        </p:spPr>
        <p:txBody>
          <a:bodyPr wrap="square" lIns="0" tIns="0" rIns="0" bIns="0" rtlCol="0"/>
          <a:lstStyle/>
          <a:p>
            <a:endParaRPr ker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1000"/>
            <a:ext cx="67056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152400" y="1140523"/>
            <a:ext cx="8686800" cy="5145639"/>
          </a:xfrm>
          <a:prstGeom prst="rect">
            <a:avLst/>
          </a:prstGeom>
        </p:spPr>
        <p:txBody>
          <a:bodyPr vert="horz" wrap="square" lIns="0" tIns="15875" rIns="0" bIns="0" rtlCol="0">
            <a:spAutoFit/>
          </a:bodyPr>
          <a:lstStyle/>
          <a:p>
            <a:pPr marL="406400" marR="68580" indent="-343535" algn="just">
              <a:lnSpc>
                <a:spcPct val="100000"/>
              </a:lnSpc>
              <a:spcBef>
                <a:spcPts val="125"/>
              </a:spcBef>
              <a:buFont typeface="Arial"/>
              <a:buChar char="•"/>
              <a:tabLst>
                <a:tab pos="407034" algn="l"/>
              </a:tabLst>
            </a:pPr>
            <a:r>
              <a:rPr sz="2000" dirty="0">
                <a:latin typeface="Carlito"/>
                <a:cs typeface="Carlito"/>
              </a:rPr>
              <a:t>Once </a:t>
            </a:r>
            <a:r>
              <a:rPr sz="2000" spc="5" dirty="0">
                <a:latin typeface="Carlito"/>
                <a:cs typeface="Carlito"/>
              </a:rPr>
              <a:t>the supply </a:t>
            </a:r>
            <a:r>
              <a:rPr sz="2000" spc="-5" dirty="0">
                <a:latin typeface="Carlito"/>
                <a:cs typeface="Carlito"/>
              </a:rPr>
              <a:t>is given, </a:t>
            </a:r>
            <a:r>
              <a:rPr sz="2000" spc="5" dirty="0">
                <a:latin typeface="Carlito"/>
                <a:cs typeface="Carlito"/>
              </a:rPr>
              <a:t>the </a:t>
            </a:r>
            <a:r>
              <a:rPr sz="2000" spc="-5" dirty="0">
                <a:latin typeface="Carlito"/>
                <a:cs typeface="Carlito"/>
              </a:rPr>
              <a:t>collector current </a:t>
            </a:r>
            <a:r>
              <a:rPr sz="2000" spc="5" dirty="0">
                <a:latin typeface="Carlito"/>
                <a:cs typeface="Carlito"/>
              </a:rPr>
              <a:t>starts </a:t>
            </a:r>
            <a:r>
              <a:rPr sz="2000" spc="-5" dirty="0">
                <a:latin typeface="Carlito"/>
                <a:cs typeface="Carlito"/>
              </a:rPr>
              <a:t>increasing </a:t>
            </a:r>
            <a:r>
              <a:rPr sz="2000" spc="5" dirty="0">
                <a:latin typeface="Carlito"/>
                <a:cs typeface="Carlito"/>
              </a:rPr>
              <a:t>and  </a:t>
            </a:r>
            <a:r>
              <a:rPr sz="2000" dirty="0">
                <a:latin typeface="Carlito"/>
                <a:cs typeface="Carlito"/>
              </a:rPr>
              <a:t>charging of </a:t>
            </a:r>
            <a:r>
              <a:rPr sz="2000" spc="-5" dirty="0">
                <a:latin typeface="Carlito"/>
                <a:cs typeface="Carlito"/>
              </a:rPr>
              <a:t>capacitor </a:t>
            </a:r>
            <a:r>
              <a:rPr sz="2000" spc="10" dirty="0">
                <a:latin typeface="Carlito"/>
                <a:cs typeface="Carlito"/>
              </a:rPr>
              <a:t>C </a:t>
            </a:r>
            <a:r>
              <a:rPr sz="2000" spc="-15" dirty="0">
                <a:latin typeface="Carlito"/>
                <a:cs typeface="Carlito"/>
              </a:rPr>
              <a:t>takes </a:t>
            </a:r>
            <a:r>
              <a:rPr sz="2000" spc="-10" dirty="0">
                <a:latin typeface="Carlito"/>
                <a:cs typeface="Carlito"/>
              </a:rPr>
              <a:t>place. </a:t>
            </a:r>
            <a:r>
              <a:rPr sz="2000" dirty="0">
                <a:latin typeface="Carlito"/>
                <a:cs typeface="Carlito"/>
              </a:rPr>
              <a:t>When </a:t>
            </a:r>
            <a:r>
              <a:rPr sz="2000" spc="5" dirty="0">
                <a:latin typeface="Carlito"/>
                <a:cs typeface="Carlito"/>
              </a:rPr>
              <a:t>the </a:t>
            </a:r>
            <a:r>
              <a:rPr sz="2000" spc="-5" dirty="0">
                <a:latin typeface="Carlito"/>
                <a:cs typeface="Carlito"/>
              </a:rPr>
              <a:t>capacitor is fully charged, </a:t>
            </a:r>
            <a:r>
              <a:rPr sz="2000" spc="-15" dirty="0">
                <a:latin typeface="Carlito"/>
                <a:cs typeface="Carlito"/>
              </a:rPr>
              <a:t>it  </a:t>
            </a:r>
            <a:r>
              <a:rPr sz="2000" dirty="0">
                <a:latin typeface="Carlito"/>
                <a:cs typeface="Carlito"/>
              </a:rPr>
              <a:t>discharges </a:t>
            </a:r>
            <a:r>
              <a:rPr sz="2000" spc="-10" dirty="0">
                <a:latin typeface="Carlito"/>
                <a:cs typeface="Carlito"/>
              </a:rPr>
              <a:t>through </a:t>
            </a:r>
            <a:r>
              <a:rPr sz="2000" spc="5" dirty="0">
                <a:latin typeface="Carlito"/>
                <a:cs typeface="Carlito"/>
              </a:rPr>
              <a:t>the </a:t>
            </a:r>
            <a:r>
              <a:rPr sz="2000" spc="-5" dirty="0">
                <a:latin typeface="Carlito"/>
                <a:cs typeface="Carlito"/>
              </a:rPr>
              <a:t>inductance </a:t>
            </a:r>
            <a:r>
              <a:rPr sz="2000" spc="-10" dirty="0">
                <a:latin typeface="Carlito"/>
                <a:cs typeface="Carlito"/>
              </a:rPr>
              <a:t>L</a:t>
            </a:r>
            <a:r>
              <a:rPr sz="2000" spc="-15" baseline="-18518" dirty="0">
                <a:latin typeface="Carlito"/>
                <a:cs typeface="Carlito"/>
              </a:rPr>
              <a:t>1</a:t>
            </a:r>
            <a:r>
              <a:rPr sz="2000" spc="-10" dirty="0">
                <a:latin typeface="Carlito"/>
                <a:cs typeface="Carlito"/>
              </a:rPr>
              <a:t>. </a:t>
            </a:r>
            <a:r>
              <a:rPr sz="2000" spc="-5" dirty="0">
                <a:latin typeface="Carlito"/>
                <a:cs typeface="Carlito"/>
              </a:rPr>
              <a:t>Now oscillations </a:t>
            </a:r>
            <a:r>
              <a:rPr sz="2000" dirty="0">
                <a:latin typeface="Carlito"/>
                <a:cs typeface="Carlito"/>
              </a:rPr>
              <a:t>are </a:t>
            </a:r>
            <a:r>
              <a:rPr sz="2000" spc="-10" dirty="0">
                <a:latin typeface="Carlito"/>
                <a:cs typeface="Carlito"/>
              </a:rPr>
              <a:t>produced.  </a:t>
            </a:r>
            <a:r>
              <a:rPr sz="2000" spc="5" dirty="0">
                <a:latin typeface="Carlito"/>
                <a:cs typeface="Carlito"/>
              </a:rPr>
              <a:t>These </a:t>
            </a:r>
            <a:r>
              <a:rPr sz="2000" spc="-5" dirty="0">
                <a:latin typeface="Carlito"/>
                <a:cs typeface="Carlito"/>
              </a:rPr>
              <a:t>oscillations induce </a:t>
            </a:r>
            <a:r>
              <a:rPr sz="2000" spc="25" dirty="0">
                <a:latin typeface="Carlito"/>
                <a:cs typeface="Carlito"/>
              </a:rPr>
              <a:t>some </a:t>
            </a:r>
            <a:r>
              <a:rPr sz="2000" spc="5" dirty="0">
                <a:latin typeface="Carlito"/>
                <a:cs typeface="Carlito"/>
              </a:rPr>
              <a:t>voltage </a:t>
            </a:r>
            <a:r>
              <a:rPr sz="2000" dirty="0">
                <a:latin typeface="Carlito"/>
                <a:cs typeface="Carlito"/>
              </a:rPr>
              <a:t>in </a:t>
            </a:r>
            <a:r>
              <a:rPr sz="2000" spc="5" dirty="0">
                <a:latin typeface="Carlito"/>
                <a:cs typeface="Carlito"/>
              </a:rPr>
              <a:t>the </a:t>
            </a:r>
            <a:r>
              <a:rPr sz="2000" spc="-5" dirty="0">
                <a:latin typeface="Carlito"/>
                <a:cs typeface="Carlito"/>
              </a:rPr>
              <a:t>secondary </a:t>
            </a:r>
            <a:r>
              <a:rPr sz="2000" spc="5" dirty="0">
                <a:latin typeface="Carlito"/>
                <a:cs typeface="Carlito"/>
              </a:rPr>
              <a:t>winding </a:t>
            </a:r>
            <a:r>
              <a:rPr sz="2000" spc="-10" dirty="0">
                <a:latin typeface="Carlito"/>
                <a:cs typeface="Carlito"/>
              </a:rPr>
              <a:t>L</a:t>
            </a:r>
            <a:r>
              <a:rPr sz="2000" spc="-15" baseline="-18518" dirty="0">
                <a:latin typeface="Carlito"/>
                <a:cs typeface="Carlito"/>
              </a:rPr>
              <a:t>2</a:t>
            </a:r>
            <a:r>
              <a:rPr sz="2000" spc="-10" dirty="0">
                <a:latin typeface="Carlito"/>
                <a:cs typeface="Carlito"/>
              </a:rPr>
              <a:t>. </a:t>
            </a:r>
            <a:r>
              <a:rPr sz="2000" dirty="0">
                <a:latin typeface="Carlito"/>
                <a:cs typeface="Carlito"/>
              </a:rPr>
              <a:t>The  </a:t>
            </a:r>
            <a:r>
              <a:rPr sz="2000" spc="-10" dirty="0">
                <a:latin typeface="Carlito"/>
                <a:cs typeface="Carlito"/>
              </a:rPr>
              <a:t>frequency </a:t>
            </a:r>
            <a:r>
              <a:rPr sz="2000" dirty="0">
                <a:latin typeface="Carlito"/>
                <a:cs typeface="Carlito"/>
              </a:rPr>
              <a:t>of </a:t>
            </a:r>
            <a:r>
              <a:rPr sz="2000" spc="5" dirty="0">
                <a:latin typeface="Carlito"/>
                <a:cs typeface="Carlito"/>
              </a:rPr>
              <a:t>voltage </a:t>
            </a:r>
            <a:r>
              <a:rPr sz="2000" spc="-10" dirty="0">
                <a:latin typeface="Carlito"/>
                <a:cs typeface="Carlito"/>
              </a:rPr>
              <a:t>induced </a:t>
            </a:r>
            <a:r>
              <a:rPr sz="2000" dirty="0">
                <a:latin typeface="Carlito"/>
                <a:cs typeface="Carlito"/>
              </a:rPr>
              <a:t>in </a:t>
            </a:r>
            <a:r>
              <a:rPr sz="2000" spc="5" dirty="0">
                <a:latin typeface="Carlito"/>
                <a:cs typeface="Carlito"/>
              </a:rPr>
              <a:t>the </a:t>
            </a:r>
            <a:r>
              <a:rPr sz="2000" spc="-5" dirty="0">
                <a:latin typeface="Carlito"/>
                <a:cs typeface="Carlito"/>
              </a:rPr>
              <a:t>secondary winding is </a:t>
            </a:r>
            <a:r>
              <a:rPr sz="2000" spc="10" dirty="0">
                <a:latin typeface="Carlito"/>
                <a:cs typeface="Carlito"/>
              </a:rPr>
              <a:t>same </a:t>
            </a:r>
            <a:r>
              <a:rPr sz="2000" spc="-25" dirty="0">
                <a:latin typeface="Carlito"/>
                <a:cs typeface="Carlito"/>
              </a:rPr>
              <a:t>as </a:t>
            </a:r>
            <a:r>
              <a:rPr sz="2000" spc="5" dirty="0">
                <a:latin typeface="Carlito"/>
                <a:cs typeface="Carlito"/>
              </a:rPr>
              <a:t>that </a:t>
            </a:r>
            <a:r>
              <a:rPr sz="2000" spc="-10" dirty="0">
                <a:latin typeface="Carlito"/>
                <a:cs typeface="Carlito"/>
              </a:rPr>
              <a:t>of  </a:t>
            </a:r>
            <a:r>
              <a:rPr sz="2000" spc="5" dirty="0">
                <a:latin typeface="Carlito"/>
                <a:cs typeface="Carlito"/>
              </a:rPr>
              <a:t>the tank </a:t>
            </a:r>
            <a:r>
              <a:rPr sz="2000" spc="-15" dirty="0">
                <a:latin typeface="Carlito"/>
                <a:cs typeface="Carlito"/>
              </a:rPr>
              <a:t>circuit </a:t>
            </a:r>
            <a:r>
              <a:rPr sz="2000" spc="5" dirty="0">
                <a:latin typeface="Carlito"/>
                <a:cs typeface="Carlito"/>
              </a:rPr>
              <a:t>and </a:t>
            </a:r>
            <a:r>
              <a:rPr sz="2000" dirty="0">
                <a:latin typeface="Carlito"/>
                <a:cs typeface="Carlito"/>
              </a:rPr>
              <a:t>its magnitude </a:t>
            </a:r>
            <a:r>
              <a:rPr sz="2000" spc="-5" dirty="0">
                <a:latin typeface="Carlito"/>
                <a:cs typeface="Carlito"/>
              </a:rPr>
              <a:t>depends </a:t>
            </a:r>
            <a:r>
              <a:rPr sz="2000" dirty="0">
                <a:latin typeface="Carlito"/>
                <a:cs typeface="Carlito"/>
              </a:rPr>
              <a:t>upon </a:t>
            </a:r>
            <a:r>
              <a:rPr sz="2000" spc="5" dirty="0">
                <a:latin typeface="Carlito"/>
                <a:cs typeface="Carlito"/>
              </a:rPr>
              <a:t>the </a:t>
            </a:r>
            <a:r>
              <a:rPr sz="2000" spc="-10" dirty="0">
                <a:latin typeface="Carlito"/>
                <a:cs typeface="Carlito"/>
              </a:rPr>
              <a:t>number </a:t>
            </a:r>
            <a:r>
              <a:rPr sz="2000" dirty="0">
                <a:latin typeface="Carlito"/>
                <a:cs typeface="Carlito"/>
              </a:rPr>
              <a:t>of </a:t>
            </a:r>
            <a:r>
              <a:rPr sz="2000" spc="-5" dirty="0">
                <a:latin typeface="Carlito"/>
                <a:cs typeface="Carlito"/>
              </a:rPr>
              <a:t>turns </a:t>
            </a:r>
            <a:r>
              <a:rPr sz="2000" spc="-10" dirty="0">
                <a:latin typeface="Carlito"/>
                <a:cs typeface="Carlito"/>
              </a:rPr>
              <a:t>in  </a:t>
            </a:r>
            <a:r>
              <a:rPr sz="2000" spc="-5" dirty="0">
                <a:latin typeface="Carlito"/>
                <a:cs typeface="Carlito"/>
              </a:rPr>
              <a:t>secondary winding </a:t>
            </a:r>
            <a:r>
              <a:rPr sz="2000" spc="5" dirty="0">
                <a:latin typeface="Carlito"/>
                <a:cs typeface="Carlito"/>
              </a:rPr>
              <a:t>and </a:t>
            </a:r>
            <a:r>
              <a:rPr sz="2000" spc="-5" dirty="0">
                <a:latin typeface="Carlito"/>
                <a:cs typeface="Carlito"/>
              </a:rPr>
              <a:t>coupling </a:t>
            </a:r>
            <a:r>
              <a:rPr sz="2000" spc="-10" dirty="0">
                <a:latin typeface="Carlito"/>
                <a:cs typeface="Carlito"/>
              </a:rPr>
              <a:t>between </a:t>
            </a:r>
            <a:r>
              <a:rPr sz="2000" dirty="0">
                <a:latin typeface="Carlito"/>
                <a:cs typeface="Carlito"/>
              </a:rPr>
              <a:t>both </a:t>
            </a:r>
            <a:r>
              <a:rPr sz="2000" spc="5" dirty="0">
                <a:latin typeface="Carlito"/>
                <a:cs typeface="Carlito"/>
              </a:rPr>
              <a:t>the</a:t>
            </a:r>
            <a:r>
              <a:rPr sz="2000" spc="-10" dirty="0">
                <a:latin typeface="Carlito"/>
                <a:cs typeface="Carlito"/>
              </a:rPr>
              <a:t> </a:t>
            </a:r>
            <a:r>
              <a:rPr sz="2000" spc="5">
                <a:latin typeface="Carlito"/>
                <a:cs typeface="Carlito"/>
              </a:rPr>
              <a:t>windings</a:t>
            </a:r>
            <a:r>
              <a:rPr sz="2000" spc="5" smtClean="0">
                <a:latin typeface="Carlito"/>
                <a:cs typeface="Carlito"/>
              </a:rPr>
              <a:t>.</a:t>
            </a:r>
            <a:endParaRPr lang="en-US" sz="2000" spc="5" dirty="0" smtClean="0">
              <a:latin typeface="Carlito"/>
              <a:cs typeface="Carlito"/>
            </a:endParaRPr>
          </a:p>
          <a:p>
            <a:pPr marL="406400" marR="68580" indent="-343535" algn="just">
              <a:lnSpc>
                <a:spcPct val="100000"/>
              </a:lnSpc>
              <a:spcBef>
                <a:spcPts val="125"/>
              </a:spcBef>
              <a:buFont typeface="Arial"/>
              <a:buChar char="•"/>
              <a:tabLst>
                <a:tab pos="407034" algn="l"/>
              </a:tabLst>
            </a:pPr>
            <a:endParaRPr sz="2000">
              <a:latin typeface="Carlito"/>
              <a:cs typeface="Carlito"/>
            </a:endParaRPr>
          </a:p>
          <a:p>
            <a:pPr marL="406400" marR="68580" indent="-343535" algn="just">
              <a:lnSpc>
                <a:spcPct val="100000"/>
              </a:lnSpc>
              <a:spcBef>
                <a:spcPts val="475"/>
              </a:spcBef>
              <a:buFont typeface="Arial"/>
              <a:buChar char="•"/>
              <a:tabLst>
                <a:tab pos="407034" algn="l"/>
              </a:tabLst>
            </a:pPr>
            <a:r>
              <a:rPr sz="2000" dirty="0">
                <a:latin typeface="Carlito"/>
                <a:cs typeface="Carlito"/>
              </a:rPr>
              <a:t>The </a:t>
            </a:r>
            <a:r>
              <a:rPr sz="2000" spc="5" dirty="0">
                <a:latin typeface="Carlito"/>
                <a:cs typeface="Carlito"/>
              </a:rPr>
              <a:t>voltage </a:t>
            </a:r>
            <a:r>
              <a:rPr sz="2000" dirty="0">
                <a:latin typeface="Carlito"/>
                <a:cs typeface="Carlito"/>
              </a:rPr>
              <a:t>across </a:t>
            </a:r>
            <a:r>
              <a:rPr sz="2000" spc="-10" dirty="0">
                <a:latin typeface="Carlito"/>
                <a:cs typeface="Carlito"/>
              </a:rPr>
              <a:t>L</a:t>
            </a:r>
            <a:r>
              <a:rPr sz="2000" spc="-15" baseline="-18518" dirty="0">
                <a:latin typeface="Carlito"/>
                <a:cs typeface="Carlito"/>
              </a:rPr>
              <a:t>2 </a:t>
            </a:r>
            <a:r>
              <a:rPr sz="2000" spc="-5" dirty="0">
                <a:latin typeface="Carlito"/>
                <a:cs typeface="Carlito"/>
              </a:rPr>
              <a:t>is applied </a:t>
            </a:r>
            <a:r>
              <a:rPr sz="2000" dirty="0">
                <a:latin typeface="Carlito"/>
                <a:cs typeface="Carlito"/>
              </a:rPr>
              <a:t>between </a:t>
            </a:r>
            <a:r>
              <a:rPr sz="2000" spc="15" dirty="0">
                <a:latin typeface="Carlito"/>
                <a:cs typeface="Carlito"/>
              </a:rPr>
              <a:t>base </a:t>
            </a:r>
            <a:r>
              <a:rPr sz="2000" spc="5" dirty="0">
                <a:latin typeface="Carlito"/>
                <a:cs typeface="Carlito"/>
              </a:rPr>
              <a:t>and </a:t>
            </a:r>
            <a:r>
              <a:rPr sz="2000" dirty="0">
                <a:latin typeface="Carlito"/>
                <a:cs typeface="Carlito"/>
              </a:rPr>
              <a:t>emitter </a:t>
            </a:r>
            <a:r>
              <a:rPr sz="2000" spc="5" dirty="0">
                <a:latin typeface="Carlito"/>
                <a:cs typeface="Carlito"/>
              </a:rPr>
              <a:t>and </a:t>
            </a:r>
            <a:r>
              <a:rPr sz="2000" spc="-5" dirty="0">
                <a:latin typeface="Carlito"/>
                <a:cs typeface="Carlito"/>
              </a:rPr>
              <a:t>appears </a:t>
            </a:r>
            <a:r>
              <a:rPr sz="2000" spc="-10" dirty="0">
                <a:latin typeface="Carlito"/>
                <a:cs typeface="Carlito"/>
              </a:rPr>
              <a:t>in  </a:t>
            </a:r>
            <a:r>
              <a:rPr sz="2000" spc="5" dirty="0">
                <a:latin typeface="Carlito"/>
                <a:cs typeface="Carlito"/>
              </a:rPr>
              <a:t>the </a:t>
            </a:r>
            <a:r>
              <a:rPr sz="2000" dirty="0">
                <a:latin typeface="Carlito"/>
                <a:cs typeface="Carlito"/>
              </a:rPr>
              <a:t>amplified </a:t>
            </a:r>
            <a:r>
              <a:rPr sz="2000" spc="-25" dirty="0">
                <a:latin typeface="Carlito"/>
                <a:cs typeface="Carlito"/>
              </a:rPr>
              <a:t>form </a:t>
            </a:r>
            <a:r>
              <a:rPr sz="2000" dirty="0">
                <a:latin typeface="Carlito"/>
                <a:cs typeface="Carlito"/>
              </a:rPr>
              <a:t>in </a:t>
            </a:r>
            <a:r>
              <a:rPr sz="2000" spc="5" dirty="0">
                <a:latin typeface="Carlito"/>
                <a:cs typeface="Carlito"/>
              </a:rPr>
              <a:t>the </a:t>
            </a:r>
            <a:r>
              <a:rPr sz="2000" spc="-5" dirty="0">
                <a:latin typeface="Carlito"/>
                <a:cs typeface="Carlito"/>
              </a:rPr>
              <a:t>collector circuit, </a:t>
            </a:r>
            <a:r>
              <a:rPr sz="2000" dirty="0">
                <a:latin typeface="Carlito"/>
                <a:cs typeface="Carlito"/>
              </a:rPr>
              <a:t>thus </a:t>
            </a:r>
            <a:r>
              <a:rPr sz="2000" spc="-10" dirty="0">
                <a:latin typeface="Carlito"/>
                <a:cs typeface="Carlito"/>
              </a:rPr>
              <a:t>overcoming </a:t>
            </a:r>
            <a:r>
              <a:rPr sz="2000" spc="5" dirty="0">
                <a:latin typeface="Carlito"/>
                <a:cs typeface="Carlito"/>
              </a:rPr>
              <a:t>the losses </a:t>
            </a:r>
            <a:r>
              <a:rPr sz="2000" spc="-10" dirty="0">
                <a:latin typeface="Carlito"/>
                <a:cs typeface="Carlito"/>
              </a:rPr>
              <a:t>in  </a:t>
            </a:r>
            <a:r>
              <a:rPr sz="2000" spc="5" dirty="0">
                <a:latin typeface="Carlito"/>
                <a:cs typeface="Carlito"/>
              </a:rPr>
              <a:t>the tank </a:t>
            </a:r>
            <a:r>
              <a:rPr sz="2000" spc="-15" dirty="0">
                <a:latin typeface="Carlito"/>
                <a:cs typeface="Carlito"/>
              </a:rPr>
              <a:t>circuit. </a:t>
            </a:r>
            <a:r>
              <a:rPr sz="2000" dirty="0">
                <a:latin typeface="Carlito"/>
                <a:cs typeface="Carlito"/>
              </a:rPr>
              <a:t>The </a:t>
            </a:r>
            <a:r>
              <a:rPr sz="2000" spc="5" dirty="0">
                <a:latin typeface="Carlito"/>
                <a:cs typeface="Carlito"/>
              </a:rPr>
              <a:t>number </a:t>
            </a:r>
            <a:r>
              <a:rPr sz="2000" dirty="0">
                <a:latin typeface="Carlito"/>
                <a:cs typeface="Carlito"/>
              </a:rPr>
              <a:t>of </a:t>
            </a:r>
            <a:r>
              <a:rPr sz="2000" spc="-5" dirty="0">
                <a:latin typeface="Carlito"/>
                <a:cs typeface="Carlito"/>
              </a:rPr>
              <a:t>turns </a:t>
            </a:r>
            <a:r>
              <a:rPr sz="2000" dirty="0">
                <a:latin typeface="Carlito"/>
                <a:cs typeface="Carlito"/>
              </a:rPr>
              <a:t>of </a:t>
            </a:r>
            <a:r>
              <a:rPr sz="2000" spc="-10" dirty="0">
                <a:latin typeface="Carlito"/>
                <a:cs typeface="Carlito"/>
              </a:rPr>
              <a:t>L</a:t>
            </a:r>
            <a:r>
              <a:rPr sz="2000" spc="-15" baseline="-18518" dirty="0">
                <a:latin typeface="Carlito"/>
                <a:cs typeface="Carlito"/>
              </a:rPr>
              <a:t>2 </a:t>
            </a:r>
            <a:r>
              <a:rPr sz="2000" spc="5" dirty="0">
                <a:latin typeface="Carlito"/>
                <a:cs typeface="Carlito"/>
              </a:rPr>
              <a:t>and </a:t>
            </a:r>
            <a:r>
              <a:rPr sz="2000" spc="-10" dirty="0">
                <a:latin typeface="Carlito"/>
                <a:cs typeface="Carlito"/>
              </a:rPr>
              <a:t>coupling between L</a:t>
            </a:r>
            <a:r>
              <a:rPr sz="2000" spc="-15" baseline="-18518" dirty="0">
                <a:latin typeface="Carlito"/>
                <a:cs typeface="Carlito"/>
              </a:rPr>
              <a:t>1 </a:t>
            </a:r>
            <a:r>
              <a:rPr sz="2000" spc="5" dirty="0">
                <a:latin typeface="Carlito"/>
                <a:cs typeface="Carlito"/>
              </a:rPr>
              <a:t>and  </a:t>
            </a:r>
            <a:r>
              <a:rPr sz="2000" spc="-10" dirty="0">
                <a:latin typeface="Carlito"/>
                <a:cs typeface="Carlito"/>
              </a:rPr>
              <a:t>L</a:t>
            </a:r>
            <a:r>
              <a:rPr sz="2000" spc="-15" baseline="-18518" dirty="0">
                <a:latin typeface="Carlito"/>
                <a:cs typeface="Carlito"/>
              </a:rPr>
              <a:t>2 </a:t>
            </a:r>
            <a:r>
              <a:rPr sz="2000" dirty="0">
                <a:latin typeface="Carlito"/>
                <a:cs typeface="Carlito"/>
              </a:rPr>
              <a:t>are </a:t>
            </a:r>
            <a:r>
              <a:rPr sz="2000" spc="25" dirty="0">
                <a:latin typeface="Carlito"/>
                <a:cs typeface="Carlito"/>
              </a:rPr>
              <a:t>so </a:t>
            </a:r>
            <a:r>
              <a:rPr sz="2000" dirty="0">
                <a:latin typeface="Carlito"/>
                <a:cs typeface="Carlito"/>
              </a:rPr>
              <a:t>adjusted </a:t>
            </a:r>
            <a:r>
              <a:rPr sz="2000" spc="5" dirty="0">
                <a:latin typeface="Carlito"/>
                <a:cs typeface="Carlito"/>
              </a:rPr>
              <a:t>that </a:t>
            </a:r>
            <a:r>
              <a:rPr sz="2000" spc="-5" dirty="0">
                <a:latin typeface="Carlito"/>
                <a:cs typeface="Carlito"/>
              </a:rPr>
              <a:t>oscillations </a:t>
            </a:r>
            <a:r>
              <a:rPr sz="2000" spc="-10" dirty="0">
                <a:latin typeface="Carlito"/>
                <a:cs typeface="Carlito"/>
              </a:rPr>
              <a:t>across L</a:t>
            </a:r>
            <a:r>
              <a:rPr sz="2000" spc="-15" baseline="-18518" dirty="0">
                <a:latin typeface="Carlito"/>
                <a:cs typeface="Carlito"/>
              </a:rPr>
              <a:t>2 </a:t>
            </a:r>
            <a:r>
              <a:rPr sz="2000" dirty="0">
                <a:latin typeface="Carlito"/>
                <a:cs typeface="Carlito"/>
              </a:rPr>
              <a:t>are amplified </a:t>
            </a:r>
            <a:r>
              <a:rPr sz="2000" spc="5" dirty="0">
                <a:latin typeface="Carlito"/>
                <a:cs typeface="Carlito"/>
              </a:rPr>
              <a:t>to </a:t>
            </a:r>
            <a:r>
              <a:rPr sz="2000" spc="10" dirty="0">
                <a:latin typeface="Carlito"/>
                <a:cs typeface="Carlito"/>
              </a:rPr>
              <a:t>a </a:t>
            </a:r>
            <a:r>
              <a:rPr sz="2000" spc="-10" dirty="0">
                <a:latin typeface="Carlito"/>
                <a:cs typeface="Carlito"/>
              </a:rPr>
              <a:t>level </a:t>
            </a:r>
            <a:r>
              <a:rPr sz="2000" spc="5" dirty="0">
                <a:latin typeface="Carlito"/>
                <a:cs typeface="Carlito"/>
              </a:rPr>
              <a:t>just  </a:t>
            </a:r>
            <a:r>
              <a:rPr sz="2000" spc="-5" dirty="0">
                <a:latin typeface="Carlito"/>
                <a:cs typeface="Carlito"/>
              </a:rPr>
              <a:t>sufficient </a:t>
            </a:r>
            <a:r>
              <a:rPr sz="2000" spc="10" dirty="0">
                <a:latin typeface="Carlito"/>
                <a:cs typeface="Carlito"/>
              </a:rPr>
              <a:t>to </a:t>
            </a:r>
            <a:r>
              <a:rPr sz="2000" dirty="0">
                <a:latin typeface="Carlito"/>
                <a:cs typeface="Carlito"/>
              </a:rPr>
              <a:t>supply </a:t>
            </a:r>
            <a:r>
              <a:rPr sz="2000" spc="5" dirty="0">
                <a:latin typeface="Carlito"/>
                <a:cs typeface="Carlito"/>
              </a:rPr>
              <a:t>losses </a:t>
            </a:r>
            <a:r>
              <a:rPr sz="2000" spc="10" dirty="0">
                <a:latin typeface="Carlito"/>
                <a:cs typeface="Carlito"/>
              </a:rPr>
              <a:t>to </a:t>
            </a:r>
            <a:r>
              <a:rPr sz="2000" spc="5" dirty="0">
                <a:latin typeface="Carlito"/>
                <a:cs typeface="Carlito"/>
              </a:rPr>
              <a:t>the tank</a:t>
            </a:r>
            <a:r>
              <a:rPr sz="2000" spc="-295" dirty="0">
                <a:latin typeface="Carlito"/>
                <a:cs typeface="Carlito"/>
              </a:rPr>
              <a:t> </a:t>
            </a:r>
            <a:r>
              <a:rPr sz="2000" spc="-15" dirty="0">
                <a:latin typeface="Carlito"/>
                <a:cs typeface="Carlito"/>
              </a:rPr>
              <a:t>circuit.</a:t>
            </a:r>
            <a:endParaRPr sz="2000">
              <a:latin typeface="Carlito"/>
              <a:cs typeface="Carlito"/>
            </a:endParaRPr>
          </a:p>
          <a:p>
            <a:pPr marL="406400" indent="-343535" algn="just">
              <a:lnSpc>
                <a:spcPct val="100000"/>
              </a:lnSpc>
              <a:spcBef>
                <a:spcPts val="540"/>
              </a:spcBef>
              <a:buFont typeface="Arial"/>
              <a:buChar char="•"/>
              <a:tabLst>
                <a:tab pos="407034" algn="l"/>
              </a:tabLst>
            </a:pPr>
            <a:endParaRPr lang="en-US" sz="2000" spc="-35" dirty="0" smtClean="0">
              <a:latin typeface="Carlito"/>
              <a:cs typeface="Carlito"/>
            </a:endParaRPr>
          </a:p>
          <a:p>
            <a:pPr marL="406400" indent="-343535" algn="just">
              <a:lnSpc>
                <a:spcPct val="100000"/>
              </a:lnSpc>
              <a:spcBef>
                <a:spcPts val="540"/>
              </a:spcBef>
              <a:buFont typeface="Arial"/>
              <a:buChar char="•"/>
              <a:tabLst>
                <a:tab pos="407034" algn="l"/>
              </a:tabLst>
            </a:pPr>
            <a:r>
              <a:rPr sz="2000" spc="-35" smtClean="0">
                <a:latin typeface="Carlito"/>
                <a:cs typeface="Carlito"/>
              </a:rPr>
              <a:t>Tuned </a:t>
            </a:r>
            <a:r>
              <a:rPr sz="2000" spc="-5" dirty="0">
                <a:latin typeface="Carlito"/>
                <a:cs typeface="Carlito"/>
              </a:rPr>
              <a:t>collector oscillators </a:t>
            </a:r>
            <a:r>
              <a:rPr sz="2000" dirty="0">
                <a:latin typeface="Carlito"/>
                <a:cs typeface="Carlito"/>
              </a:rPr>
              <a:t>are </a:t>
            </a:r>
            <a:r>
              <a:rPr sz="2000" spc="-10" dirty="0">
                <a:latin typeface="Carlito"/>
                <a:cs typeface="Carlito"/>
              </a:rPr>
              <a:t>widely </a:t>
            </a:r>
            <a:r>
              <a:rPr sz="2000" spc="5" dirty="0">
                <a:latin typeface="Carlito"/>
                <a:cs typeface="Carlito"/>
              </a:rPr>
              <a:t>used </a:t>
            </a:r>
            <a:r>
              <a:rPr sz="2000" spc="10" dirty="0">
                <a:latin typeface="Carlito"/>
                <a:cs typeface="Carlito"/>
              </a:rPr>
              <a:t>as </a:t>
            </a:r>
            <a:r>
              <a:rPr sz="2000" spc="5" dirty="0">
                <a:latin typeface="Carlito"/>
                <a:cs typeface="Carlito"/>
              </a:rPr>
              <a:t>the </a:t>
            </a:r>
            <a:r>
              <a:rPr sz="2000" b="1" spc="10" dirty="0">
                <a:latin typeface="Carlito"/>
                <a:cs typeface="Carlito"/>
              </a:rPr>
              <a:t>local </a:t>
            </a:r>
            <a:r>
              <a:rPr sz="2000" b="1" spc="-10" dirty="0">
                <a:latin typeface="Carlito"/>
                <a:cs typeface="Carlito"/>
              </a:rPr>
              <a:t>oscillator </a:t>
            </a:r>
            <a:r>
              <a:rPr sz="2000" dirty="0">
                <a:latin typeface="Carlito"/>
                <a:cs typeface="Carlito"/>
              </a:rPr>
              <a:t>in</a:t>
            </a:r>
            <a:r>
              <a:rPr sz="2000" spc="150" dirty="0">
                <a:latin typeface="Carlito"/>
                <a:cs typeface="Carlito"/>
              </a:rPr>
              <a:t> </a:t>
            </a:r>
            <a:r>
              <a:rPr sz="2000" spc="-20" dirty="0">
                <a:latin typeface="Carlito"/>
                <a:cs typeface="Carlito"/>
              </a:rPr>
              <a:t>radio</a:t>
            </a:r>
            <a:endParaRPr sz="2000">
              <a:latin typeface="Carlito"/>
              <a:cs typeface="Carlito"/>
            </a:endParaRPr>
          </a:p>
          <a:p>
            <a:pPr marL="406400">
              <a:lnSpc>
                <a:spcPct val="100000"/>
              </a:lnSpc>
              <a:spcBef>
                <a:spcPts val="5"/>
              </a:spcBef>
            </a:pPr>
            <a:r>
              <a:rPr sz="2000" spc="-15" dirty="0">
                <a:latin typeface="Carlito"/>
                <a:cs typeface="Carlito"/>
              </a:rPr>
              <a:t>receivers.</a:t>
            </a:r>
            <a:endParaRPr sz="2000">
              <a:latin typeface="Carlito"/>
              <a:cs typeface="Carlito"/>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7200"/>
            <a:ext cx="7848600" cy="647613"/>
          </a:xfrm>
          <a:prstGeom prst="rect">
            <a:avLst/>
          </a:prstGeom>
        </p:spPr>
        <p:txBody>
          <a:bodyPr vert="horz" wrap="square" lIns="0" tIns="16510" rIns="0" bIns="0" rtlCol="0">
            <a:spAutoFit/>
          </a:bodyPr>
          <a:lstStyle/>
          <a:p>
            <a:pPr marL="12700">
              <a:lnSpc>
                <a:spcPct val="100000"/>
              </a:lnSpc>
              <a:spcBef>
                <a:spcPts val="130"/>
              </a:spcBef>
            </a:pPr>
            <a:r>
              <a:rPr spc="-5" dirty="0"/>
              <a:t>Hartley</a:t>
            </a:r>
            <a:r>
              <a:rPr spc="95" dirty="0"/>
              <a:t> </a:t>
            </a:r>
            <a:r>
              <a:rPr spc="-5" dirty="0"/>
              <a:t>Oscillator</a:t>
            </a:r>
          </a:p>
        </p:txBody>
      </p:sp>
      <p:sp>
        <p:nvSpPr>
          <p:cNvPr id="3" name="object 3"/>
          <p:cNvSpPr txBox="1"/>
          <p:nvPr/>
        </p:nvSpPr>
        <p:spPr>
          <a:xfrm>
            <a:off x="228600" y="1219200"/>
            <a:ext cx="8686800" cy="5432256"/>
          </a:xfrm>
          <a:prstGeom prst="rect">
            <a:avLst/>
          </a:prstGeom>
        </p:spPr>
        <p:txBody>
          <a:bodyPr vert="horz" wrap="square" lIns="0" tIns="12700" rIns="0" bIns="0" rtlCol="0">
            <a:spAutoFit/>
          </a:bodyPr>
          <a:lstStyle/>
          <a:p>
            <a:pPr marL="63500">
              <a:lnSpc>
                <a:spcPts val="2865"/>
              </a:lnSpc>
              <a:spcBef>
                <a:spcPts val="100"/>
              </a:spcBef>
            </a:pPr>
            <a:r>
              <a:rPr sz="2400" dirty="0">
                <a:latin typeface="Carlito"/>
                <a:cs typeface="Carlito"/>
              </a:rPr>
              <a:t>A</a:t>
            </a:r>
            <a:r>
              <a:rPr sz="2400" spc="90" dirty="0">
                <a:latin typeface="Carlito"/>
                <a:cs typeface="Carlito"/>
              </a:rPr>
              <a:t> </a:t>
            </a:r>
            <a:r>
              <a:rPr sz="2400" spc="-10" dirty="0">
                <a:latin typeface="Carlito"/>
                <a:cs typeface="Carlito"/>
              </a:rPr>
              <a:t>very</a:t>
            </a:r>
            <a:r>
              <a:rPr sz="2400" spc="10" dirty="0">
                <a:latin typeface="Carlito"/>
                <a:cs typeface="Carlito"/>
              </a:rPr>
              <a:t> </a:t>
            </a:r>
            <a:r>
              <a:rPr sz="2400" spc="-5" dirty="0">
                <a:latin typeface="Carlito"/>
                <a:cs typeface="Carlito"/>
              </a:rPr>
              <a:t>popular</a:t>
            </a:r>
            <a:r>
              <a:rPr sz="2400" spc="50" dirty="0">
                <a:latin typeface="Carlito"/>
                <a:cs typeface="Carlito"/>
              </a:rPr>
              <a:t> </a:t>
            </a:r>
            <a:r>
              <a:rPr sz="2400" b="1" spc="5" dirty="0">
                <a:latin typeface="Carlito"/>
                <a:cs typeface="Carlito"/>
              </a:rPr>
              <a:t>local</a:t>
            </a:r>
            <a:r>
              <a:rPr sz="2400" b="1" spc="75" dirty="0">
                <a:latin typeface="Carlito"/>
                <a:cs typeface="Carlito"/>
              </a:rPr>
              <a:t> </a:t>
            </a:r>
            <a:r>
              <a:rPr sz="2400" b="1" spc="-5" dirty="0">
                <a:latin typeface="Carlito"/>
                <a:cs typeface="Carlito"/>
              </a:rPr>
              <a:t>oscillator</a:t>
            </a:r>
            <a:r>
              <a:rPr sz="2400" b="1" spc="50" dirty="0">
                <a:latin typeface="Carlito"/>
                <a:cs typeface="Carlito"/>
              </a:rPr>
              <a:t> </a:t>
            </a:r>
            <a:r>
              <a:rPr sz="2400" dirty="0">
                <a:latin typeface="Carlito"/>
                <a:cs typeface="Carlito"/>
              </a:rPr>
              <a:t>circuit</a:t>
            </a:r>
            <a:r>
              <a:rPr sz="2400" spc="90" dirty="0">
                <a:latin typeface="Carlito"/>
                <a:cs typeface="Carlito"/>
              </a:rPr>
              <a:t> </a:t>
            </a:r>
            <a:r>
              <a:rPr sz="2400" spc="-5" dirty="0">
                <a:latin typeface="Carlito"/>
                <a:cs typeface="Carlito"/>
              </a:rPr>
              <a:t>that</a:t>
            </a:r>
            <a:r>
              <a:rPr sz="2400" spc="85" dirty="0">
                <a:latin typeface="Carlito"/>
                <a:cs typeface="Carlito"/>
              </a:rPr>
              <a:t> </a:t>
            </a:r>
            <a:r>
              <a:rPr sz="2400" spc="-15" dirty="0">
                <a:latin typeface="Carlito"/>
                <a:cs typeface="Carlito"/>
              </a:rPr>
              <a:t>is</a:t>
            </a:r>
            <a:r>
              <a:rPr sz="2400" spc="90" dirty="0">
                <a:latin typeface="Carlito"/>
                <a:cs typeface="Carlito"/>
              </a:rPr>
              <a:t> </a:t>
            </a:r>
            <a:r>
              <a:rPr sz="2400" spc="-15" dirty="0">
                <a:latin typeface="Carlito"/>
                <a:cs typeface="Carlito"/>
              </a:rPr>
              <a:t>mostly</a:t>
            </a:r>
            <a:r>
              <a:rPr sz="2400" spc="20" dirty="0">
                <a:latin typeface="Carlito"/>
                <a:cs typeface="Carlito"/>
              </a:rPr>
              <a:t> </a:t>
            </a:r>
            <a:r>
              <a:rPr sz="2400" spc="10" dirty="0">
                <a:latin typeface="Carlito"/>
                <a:cs typeface="Carlito"/>
              </a:rPr>
              <a:t>used</a:t>
            </a:r>
            <a:r>
              <a:rPr sz="2400" spc="75" dirty="0">
                <a:latin typeface="Carlito"/>
                <a:cs typeface="Carlito"/>
              </a:rPr>
              <a:t> </a:t>
            </a:r>
            <a:r>
              <a:rPr sz="2400" spc="-15">
                <a:latin typeface="Carlito"/>
                <a:cs typeface="Carlito"/>
              </a:rPr>
              <a:t>in</a:t>
            </a:r>
            <a:r>
              <a:rPr sz="2400" spc="70">
                <a:latin typeface="Carlito"/>
                <a:cs typeface="Carlito"/>
              </a:rPr>
              <a:t> </a:t>
            </a:r>
            <a:r>
              <a:rPr sz="2400" b="1" spc="-20" smtClean="0">
                <a:latin typeface="Carlito"/>
                <a:cs typeface="Carlito"/>
              </a:rPr>
              <a:t>radio</a:t>
            </a:r>
            <a:r>
              <a:rPr lang="en-US" sz="2400" b="1" spc="-20" dirty="0" smtClean="0">
                <a:latin typeface="Carlito"/>
                <a:cs typeface="Carlito"/>
              </a:rPr>
              <a:t> </a:t>
            </a:r>
            <a:r>
              <a:rPr sz="2400" b="1" spc="-15" smtClean="0">
                <a:latin typeface="Carlito"/>
                <a:cs typeface="Carlito"/>
              </a:rPr>
              <a:t>receivers </a:t>
            </a:r>
            <a:r>
              <a:rPr sz="2400" spc="-15" dirty="0">
                <a:latin typeface="Carlito"/>
                <a:cs typeface="Carlito"/>
              </a:rPr>
              <a:t>is </a:t>
            </a:r>
            <a:r>
              <a:rPr sz="2400" spc="10" dirty="0">
                <a:latin typeface="Carlito"/>
                <a:cs typeface="Carlito"/>
              </a:rPr>
              <a:t>the </a:t>
            </a:r>
            <a:r>
              <a:rPr sz="2400" b="1" spc="-10" dirty="0">
                <a:latin typeface="Carlito"/>
                <a:cs typeface="Carlito"/>
              </a:rPr>
              <a:t>Hartley </a:t>
            </a:r>
            <a:r>
              <a:rPr sz="2400" b="1" dirty="0">
                <a:latin typeface="Carlito"/>
                <a:cs typeface="Carlito"/>
              </a:rPr>
              <a:t>Oscillator</a:t>
            </a:r>
            <a:r>
              <a:rPr sz="2400" b="1" spc="-20" dirty="0">
                <a:latin typeface="Carlito"/>
                <a:cs typeface="Carlito"/>
              </a:rPr>
              <a:t> </a:t>
            </a:r>
            <a:r>
              <a:rPr sz="2400" dirty="0">
                <a:latin typeface="Carlito"/>
                <a:cs typeface="Carlito"/>
              </a:rPr>
              <a:t>circuit.</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7034" marR="68580" indent="-343535">
              <a:lnSpc>
                <a:spcPct val="99800"/>
              </a:lnSpc>
              <a:spcBef>
                <a:spcPts val="655"/>
              </a:spcBef>
              <a:buFont typeface="Arial"/>
              <a:buChar char="•"/>
              <a:tabLst>
                <a:tab pos="406400" algn="l"/>
                <a:tab pos="407034" algn="l"/>
              </a:tabLst>
            </a:pPr>
            <a:r>
              <a:rPr sz="2400" dirty="0">
                <a:latin typeface="Carlito"/>
                <a:cs typeface="Carlito"/>
              </a:rPr>
              <a:t>In </a:t>
            </a:r>
            <a:r>
              <a:rPr sz="2400" spc="5" dirty="0">
                <a:latin typeface="Carlito"/>
                <a:cs typeface="Carlito"/>
              </a:rPr>
              <a:t>the </a:t>
            </a:r>
            <a:r>
              <a:rPr sz="2400" dirty="0">
                <a:latin typeface="Carlito"/>
                <a:cs typeface="Carlito"/>
              </a:rPr>
              <a:t>circuit </a:t>
            </a:r>
            <a:r>
              <a:rPr sz="2400" spc="-25" dirty="0">
                <a:latin typeface="Carlito"/>
                <a:cs typeface="Carlito"/>
              </a:rPr>
              <a:t>diagram </a:t>
            </a:r>
            <a:r>
              <a:rPr sz="2400" dirty="0">
                <a:latin typeface="Carlito"/>
                <a:cs typeface="Carlito"/>
              </a:rPr>
              <a:t>of a </a:t>
            </a:r>
            <a:r>
              <a:rPr sz="2400" spc="-10" dirty="0">
                <a:latin typeface="Carlito"/>
                <a:cs typeface="Carlito"/>
              </a:rPr>
              <a:t>Hartley </a:t>
            </a:r>
            <a:r>
              <a:rPr sz="2400" spc="-5" dirty="0">
                <a:latin typeface="Carlito"/>
                <a:cs typeface="Carlito"/>
              </a:rPr>
              <a:t>oscillator </a:t>
            </a:r>
            <a:r>
              <a:rPr sz="2400" spc="10" dirty="0">
                <a:latin typeface="Carlito"/>
                <a:cs typeface="Carlito"/>
              </a:rPr>
              <a:t>shown </a:t>
            </a:r>
            <a:r>
              <a:rPr sz="2400" spc="-40" dirty="0">
                <a:latin typeface="Carlito"/>
                <a:cs typeface="Carlito"/>
              </a:rPr>
              <a:t>below, </a:t>
            </a:r>
            <a:r>
              <a:rPr sz="2400" spc="5" dirty="0">
                <a:latin typeface="Carlito"/>
                <a:cs typeface="Carlito"/>
              </a:rPr>
              <a:t>the  </a:t>
            </a:r>
            <a:r>
              <a:rPr sz="2400" spc="-5" dirty="0">
                <a:latin typeface="Carlito"/>
                <a:cs typeface="Carlito"/>
              </a:rPr>
              <a:t>resistors </a:t>
            </a:r>
            <a:r>
              <a:rPr sz="2400" spc="10" dirty="0">
                <a:latin typeface="Carlito"/>
                <a:cs typeface="Carlito"/>
              </a:rPr>
              <a:t>R</a:t>
            </a:r>
            <a:r>
              <a:rPr sz="2325" spc="15" baseline="-19713" dirty="0">
                <a:latin typeface="Carlito"/>
                <a:cs typeface="Carlito"/>
              </a:rPr>
              <a:t>1</a:t>
            </a:r>
            <a:r>
              <a:rPr sz="2400" spc="10" dirty="0">
                <a:latin typeface="Carlito"/>
                <a:cs typeface="Carlito"/>
              </a:rPr>
              <a:t>, </a:t>
            </a:r>
            <a:r>
              <a:rPr sz="2400" spc="-5" dirty="0">
                <a:latin typeface="Carlito"/>
                <a:cs typeface="Carlito"/>
              </a:rPr>
              <a:t>R</a:t>
            </a:r>
            <a:r>
              <a:rPr sz="2325" spc="-7" baseline="-19713" dirty="0">
                <a:latin typeface="Carlito"/>
                <a:cs typeface="Carlito"/>
              </a:rPr>
              <a:t>2 </a:t>
            </a:r>
            <a:r>
              <a:rPr sz="2400" spc="-10" dirty="0">
                <a:latin typeface="Carlito"/>
                <a:cs typeface="Carlito"/>
              </a:rPr>
              <a:t>and </a:t>
            </a:r>
            <a:r>
              <a:rPr sz="2400" spc="-45" dirty="0">
                <a:latin typeface="Carlito"/>
                <a:cs typeface="Carlito"/>
              </a:rPr>
              <a:t>R</a:t>
            </a:r>
            <a:r>
              <a:rPr sz="2325" spc="-67" baseline="-19713" dirty="0">
                <a:latin typeface="Carlito"/>
                <a:cs typeface="Carlito"/>
              </a:rPr>
              <a:t>e </a:t>
            </a:r>
            <a:r>
              <a:rPr sz="2400" spc="-20" dirty="0">
                <a:latin typeface="Carlito"/>
                <a:cs typeface="Carlito"/>
              </a:rPr>
              <a:t>provide </a:t>
            </a:r>
            <a:r>
              <a:rPr sz="2400" spc="10" dirty="0">
                <a:latin typeface="Carlito"/>
                <a:cs typeface="Carlito"/>
              </a:rPr>
              <a:t>necessary </a:t>
            </a:r>
            <a:r>
              <a:rPr sz="2400" spc="-10" dirty="0">
                <a:latin typeface="Carlito"/>
                <a:cs typeface="Carlito"/>
              </a:rPr>
              <a:t>bias </a:t>
            </a:r>
            <a:r>
              <a:rPr sz="2400" dirty="0">
                <a:latin typeface="Carlito"/>
                <a:cs typeface="Carlito"/>
              </a:rPr>
              <a:t>condition </a:t>
            </a:r>
            <a:r>
              <a:rPr sz="2400" spc="-20" dirty="0">
                <a:latin typeface="Carlito"/>
                <a:cs typeface="Carlito"/>
              </a:rPr>
              <a:t>for </a:t>
            </a:r>
            <a:r>
              <a:rPr sz="2400" spc="5" dirty="0">
                <a:latin typeface="Carlito"/>
                <a:cs typeface="Carlito"/>
              </a:rPr>
              <a:t>the  </a:t>
            </a:r>
            <a:r>
              <a:rPr sz="2400" dirty="0">
                <a:latin typeface="Carlito"/>
                <a:cs typeface="Carlito"/>
              </a:rPr>
              <a:t>circuit. </a:t>
            </a:r>
            <a:r>
              <a:rPr sz="2400" spc="10" dirty="0">
                <a:latin typeface="Carlito"/>
                <a:cs typeface="Carlito"/>
              </a:rPr>
              <a:t>The </a:t>
            </a:r>
            <a:r>
              <a:rPr sz="2400" dirty="0">
                <a:latin typeface="Carlito"/>
                <a:cs typeface="Carlito"/>
              </a:rPr>
              <a:t>capacitor </a:t>
            </a:r>
            <a:r>
              <a:rPr sz="2400" spc="5" dirty="0">
                <a:latin typeface="Carlito"/>
                <a:cs typeface="Carlito"/>
              </a:rPr>
              <a:t>C</a:t>
            </a:r>
            <a:r>
              <a:rPr sz="2325" spc="7" baseline="-19713" dirty="0">
                <a:latin typeface="Carlito"/>
                <a:cs typeface="Carlito"/>
              </a:rPr>
              <a:t>e </a:t>
            </a:r>
            <a:r>
              <a:rPr sz="2400" spc="-15" dirty="0">
                <a:latin typeface="Carlito"/>
                <a:cs typeface="Carlito"/>
              </a:rPr>
              <a:t>provides </a:t>
            </a:r>
            <a:r>
              <a:rPr sz="2400" spc="-5" dirty="0">
                <a:latin typeface="Carlito"/>
                <a:cs typeface="Carlito"/>
              </a:rPr>
              <a:t>a.c. </a:t>
            </a:r>
            <a:r>
              <a:rPr sz="2400" spc="-10" dirty="0">
                <a:latin typeface="Carlito"/>
                <a:cs typeface="Carlito"/>
              </a:rPr>
              <a:t>ground </a:t>
            </a:r>
            <a:r>
              <a:rPr sz="2400" spc="5" dirty="0">
                <a:latin typeface="Carlito"/>
                <a:cs typeface="Carlito"/>
              </a:rPr>
              <a:t>thereby  </a:t>
            </a:r>
            <a:r>
              <a:rPr sz="2400" spc="-20" dirty="0">
                <a:latin typeface="Carlito"/>
                <a:cs typeface="Carlito"/>
              </a:rPr>
              <a:t>providing </a:t>
            </a:r>
            <a:r>
              <a:rPr sz="2400" spc="-35" dirty="0">
                <a:latin typeface="Carlito"/>
                <a:cs typeface="Carlito"/>
              </a:rPr>
              <a:t>any </a:t>
            </a:r>
            <a:r>
              <a:rPr sz="2400" spc="-5" dirty="0">
                <a:latin typeface="Carlito"/>
                <a:cs typeface="Carlito"/>
              </a:rPr>
              <a:t>signal </a:t>
            </a:r>
            <a:r>
              <a:rPr sz="2400" spc="-10" dirty="0">
                <a:latin typeface="Carlito"/>
                <a:cs typeface="Carlito"/>
              </a:rPr>
              <a:t>degeneration. </a:t>
            </a:r>
            <a:r>
              <a:rPr sz="2400" dirty="0">
                <a:latin typeface="Carlito"/>
                <a:cs typeface="Carlito"/>
              </a:rPr>
              <a:t>This </a:t>
            </a:r>
            <a:r>
              <a:rPr sz="2400" spc="-10" dirty="0">
                <a:latin typeface="Carlito"/>
                <a:cs typeface="Carlito"/>
              </a:rPr>
              <a:t>also </a:t>
            </a:r>
            <a:r>
              <a:rPr sz="2400" spc="-20" dirty="0">
                <a:latin typeface="Carlito"/>
                <a:cs typeface="Carlito"/>
              </a:rPr>
              <a:t>provides  </a:t>
            </a:r>
            <a:r>
              <a:rPr sz="2400" spc="-5" dirty="0">
                <a:latin typeface="Carlito"/>
                <a:cs typeface="Carlito"/>
              </a:rPr>
              <a:t>temperature</a:t>
            </a:r>
            <a:r>
              <a:rPr sz="2400" spc="-95" dirty="0">
                <a:latin typeface="Carlito"/>
                <a:cs typeface="Carlito"/>
              </a:rPr>
              <a:t> </a:t>
            </a:r>
            <a:r>
              <a:rPr sz="2400" spc="-10" dirty="0">
                <a:latin typeface="Carlito"/>
                <a:cs typeface="Carlito"/>
              </a:rPr>
              <a:t>stabilization.</a:t>
            </a:r>
            <a:endParaRPr sz="2400">
              <a:latin typeface="Carlito"/>
              <a:cs typeface="Carlito"/>
            </a:endParaRPr>
          </a:p>
          <a:p>
            <a:pPr marL="407034" marR="13462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10" dirty="0">
                <a:latin typeface="Carlito"/>
                <a:cs typeface="Carlito"/>
              </a:rPr>
              <a:t>capacitors </a:t>
            </a:r>
            <a:r>
              <a:rPr sz="2400" spc="15" dirty="0">
                <a:latin typeface="Carlito"/>
                <a:cs typeface="Carlito"/>
              </a:rPr>
              <a:t>C</a:t>
            </a:r>
            <a:r>
              <a:rPr sz="2325" spc="22" baseline="-19713" dirty="0">
                <a:latin typeface="Carlito"/>
                <a:cs typeface="Carlito"/>
              </a:rPr>
              <a:t>c </a:t>
            </a:r>
            <a:r>
              <a:rPr sz="2400" spc="-10" dirty="0">
                <a:latin typeface="Carlito"/>
                <a:cs typeface="Carlito"/>
              </a:rPr>
              <a:t>and </a:t>
            </a:r>
            <a:r>
              <a:rPr sz="2400" spc="5" dirty="0">
                <a:latin typeface="Carlito"/>
                <a:cs typeface="Carlito"/>
              </a:rPr>
              <a:t>C</a:t>
            </a:r>
            <a:r>
              <a:rPr sz="2325" spc="7" baseline="-19713" dirty="0">
                <a:latin typeface="Carlito"/>
                <a:cs typeface="Carlito"/>
              </a:rPr>
              <a:t>b </a:t>
            </a:r>
            <a:r>
              <a:rPr sz="2400" spc="-15" dirty="0">
                <a:latin typeface="Carlito"/>
                <a:cs typeface="Carlito"/>
              </a:rPr>
              <a:t>are </a:t>
            </a:r>
            <a:r>
              <a:rPr sz="2400" spc="-5" dirty="0">
                <a:latin typeface="Carlito"/>
                <a:cs typeface="Carlito"/>
              </a:rPr>
              <a:t>employed </a:t>
            </a:r>
            <a:r>
              <a:rPr sz="2400" spc="5" dirty="0">
                <a:latin typeface="Carlito"/>
                <a:cs typeface="Carlito"/>
              </a:rPr>
              <a:t>to block d.c. </a:t>
            </a:r>
            <a:r>
              <a:rPr sz="2400" spc="-5" dirty="0">
                <a:latin typeface="Carlito"/>
                <a:cs typeface="Carlito"/>
              </a:rPr>
              <a:t>and </a:t>
            </a:r>
            <a:r>
              <a:rPr sz="2400" spc="5" dirty="0">
                <a:latin typeface="Carlito"/>
                <a:cs typeface="Carlito"/>
              </a:rPr>
              <a:t>to  </a:t>
            </a:r>
            <a:r>
              <a:rPr sz="2400" spc="-20" dirty="0">
                <a:latin typeface="Carlito"/>
                <a:cs typeface="Carlito"/>
              </a:rPr>
              <a:t>provide </a:t>
            </a:r>
            <a:r>
              <a:rPr sz="2400" spc="-15" dirty="0">
                <a:latin typeface="Carlito"/>
                <a:cs typeface="Carlito"/>
              </a:rPr>
              <a:t>an </a:t>
            </a:r>
            <a:r>
              <a:rPr sz="2400" spc="-5" dirty="0">
                <a:latin typeface="Carlito"/>
                <a:cs typeface="Carlito"/>
              </a:rPr>
              <a:t>a.c. </a:t>
            </a:r>
            <a:r>
              <a:rPr sz="2400" dirty="0">
                <a:latin typeface="Carlito"/>
                <a:cs typeface="Carlito"/>
              </a:rPr>
              <a:t>path. </a:t>
            </a:r>
            <a:r>
              <a:rPr sz="2400" spc="10" dirty="0">
                <a:latin typeface="Carlito"/>
                <a:cs typeface="Carlito"/>
              </a:rPr>
              <a:t>The </a:t>
            </a:r>
            <a:r>
              <a:rPr sz="2400" spc="-30" dirty="0">
                <a:latin typeface="Carlito"/>
                <a:cs typeface="Carlito"/>
              </a:rPr>
              <a:t>radio </a:t>
            </a:r>
            <a:r>
              <a:rPr sz="2400" spc="10" dirty="0">
                <a:latin typeface="Carlito"/>
                <a:cs typeface="Carlito"/>
              </a:rPr>
              <a:t>frequency </a:t>
            </a:r>
            <a:r>
              <a:rPr sz="2400" dirty="0">
                <a:latin typeface="Carlito"/>
                <a:cs typeface="Carlito"/>
              </a:rPr>
              <a:t>choke </a:t>
            </a:r>
            <a:r>
              <a:rPr sz="2400" spc="-45" dirty="0">
                <a:latin typeface="Carlito"/>
                <a:cs typeface="Carlito"/>
              </a:rPr>
              <a:t>(R.F.C) </a:t>
            </a:r>
            <a:r>
              <a:rPr sz="2400" spc="-20" dirty="0">
                <a:latin typeface="Carlito"/>
                <a:cs typeface="Carlito"/>
              </a:rPr>
              <a:t>offers  </a:t>
            </a:r>
            <a:r>
              <a:rPr sz="2400" spc="-15" dirty="0">
                <a:latin typeface="Carlito"/>
                <a:cs typeface="Carlito"/>
              </a:rPr>
              <a:t>very </a:t>
            </a:r>
            <a:r>
              <a:rPr sz="2400" spc="-5" dirty="0">
                <a:latin typeface="Carlito"/>
                <a:cs typeface="Carlito"/>
              </a:rPr>
              <a:t>high </a:t>
            </a:r>
            <a:r>
              <a:rPr sz="2400" dirty="0">
                <a:latin typeface="Carlito"/>
                <a:cs typeface="Carlito"/>
              </a:rPr>
              <a:t>impedance </a:t>
            </a:r>
            <a:r>
              <a:rPr sz="2400" spc="5" dirty="0">
                <a:latin typeface="Carlito"/>
                <a:cs typeface="Carlito"/>
              </a:rPr>
              <a:t>to </a:t>
            </a:r>
            <a:r>
              <a:rPr sz="2400" spc="-5" dirty="0">
                <a:latin typeface="Carlito"/>
                <a:cs typeface="Carlito"/>
              </a:rPr>
              <a:t>high </a:t>
            </a:r>
            <a:r>
              <a:rPr sz="2400" spc="5" dirty="0">
                <a:latin typeface="Carlito"/>
                <a:cs typeface="Carlito"/>
              </a:rPr>
              <a:t>frequency currents </a:t>
            </a:r>
            <a:r>
              <a:rPr sz="2400" dirty="0">
                <a:latin typeface="Carlito"/>
                <a:cs typeface="Carlito"/>
              </a:rPr>
              <a:t>which</a:t>
            </a:r>
            <a:r>
              <a:rPr sz="2400" spc="-345" dirty="0">
                <a:latin typeface="Carlito"/>
                <a:cs typeface="Carlito"/>
              </a:rPr>
              <a:t> </a:t>
            </a:r>
            <a:r>
              <a:rPr sz="2400" dirty="0">
                <a:latin typeface="Carlito"/>
                <a:cs typeface="Carlito"/>
              </a:rPr>
              <a:t>means  </a:t>
            </a:r>
            <a:r>
              <a:rPr sz="2400" spc="-15" dirty="0">
                <a:latin typeface="Carlito"/>
                <a:cs typeface="Carlito"/>
              </a:rPr>
              <a:t>it </a:t>
            </a:r>
            <a:r>
              <a:rPr sz="2400" spc="5" dirty="0">
                <a:latin typeface="Carlito"/>
                <a:cs typeface="Carlito"/>
              </a:rPr>
              <a:t>shorts </a:t>
            </a:r>
            <a:r>
              <a:rPr sz="2400" spc="-20" dirty="0">
                <a:latin typeface="Carlito"/>
                <a:cs typeface="Carlito"/>
              </a:rPr>
              <a:t>for </a:t>
            </a:r>
            <a:r>
              <a:rPr sz="2400" spc="5" dirty="0">
                <a:latin typeface="Carlito"/>
                <a:cs typeface="Carlito"/>
              </a:rPr>
              <a:t>d.c. </a:t>
            </a:r>
            <a:r>
              <a:rPr sz="2400" spc="-5" dirty="0">
                <a:latin typeface="Carlito"/>
                <a:cs typeface="Carlito"/>
              </a:rPr>
              <a:t>and </a:t>
            </a:r>
            <a:r>
              <a:rPr sz="2400" spc="5" dirty="0">
                <a:latin typeface="Carlito"/>
                <a:cs typeface="Carlito"/>
              </a:rPr>
              <a:t>opens </a:t>
            </a:r>
            <a:r>
              <a:rPr sz="2400" spc="-20" dirty="0">
                <a:latin typeface="Carlito"/>
                <a:cs typeface="Carlito"/>
              </a:rPr>
              <a:t>for </a:t>
            </a:r>
            <a:r>
              <a:rPr sz="2400" spc="-5" dirty="0">
                <a:latin typeface="Carlito"/>
                <a:cs typeface="Carlito"/>
              </a:rPr>
              <a:t>a.c. </a:t>
            </a:r>
            <a:r>
              <a:rPr sz="2400" spc="5" dirty="0">
                <a:latin typeface="Carlito"/>
                <a:cs typeface="Carlito"/>
              </a:rPr>
              <a:t>Hence </a:t>
            </a:r>
            <a:r>
              <a:rPr sz="2400" spc="-15" dirty="0">
                <a:latin typeface="Carlito"/>
                <a:cs typeface="Carlito"/>
              </a:rPr>
              <a:t>it </a:t>
            </a:r>
            <a:r>
              <a:rPr sz="2400" spc="-20" dirty="0">
                <a:latin typeface="Carlito"/>
                <a:cs typeface="Carlito"/>
              </a:rPr>
              <a:t>provides </a:t>
            </a:r>
            <a:r>
              <a:rPr sz="2400" spc="5" dirty="0">
                <a:latin typeface="Carlito"/>
                <a:cs typeface="Carlito"/>
              </a:rPr>
              <a:t>d.c. </a:t>
            </a:r>
            <a:r>
              <a:rPr sz="2400" spc="-15" dirty="0">
                <a:latin typeface="Carlito"/>
                <a:cs typeface="Carlito"/>
              </a:rPr>
              <a:t>load  </a:t>
            </a:r>
            <a:r>
              <a:rPr sz="2400" spc="-20" dirty="0">
                <a:latin typeface="Carlito"/>
                <a:cs typeface="Carlito"/>
              </a:rPr>
              <a:t>for </a:t>
            </a:r>
            <a:r>
              <a:rPr sz="2400" dirty="0">
                <a:latin typeface="Carlito"/>
                <a:cs typeface="Carlito"/>
              </a:rPr>
              <a:t>collector </a:t>
            </a:r>
            <a:r>
              <a:rPr sz="2400" spc="-10" dirty="0">
                <a:latin typeface="Carlito"/>
                <a:cs typeface="Carlito"/>
              </a:rPr>
              <a:t>and </a:t>
            </a:r>
            <a:r>
              <a:rPr sz="2400" spc="-5" dirty="0">
                <a:latin typeface="Carlito"/>
                <a:cs typeface="Carlito"/>
              </a:rPr>
              <a:t>keeps a.c. </a:t>
            </a:r>
            <a:r>
              <a:rPr sz="2400" spc="5" dirty="0">
                <a:latin typeface="Carlito"/>
                <a:cs typeface="Carlito"/>
              </a:rPr>
              <a:t>currents out </a:t>
            </a:r>
            <a:r>
              <a:rPr sz="2400" dirty="0">
                <a:latin typeface="Carlito"/>
                <a:cs typeface="Carlito"/>
              </a:rPr>
              <a:t>of </a:t>
            </a:r>
            <a:r>
              <a:rPr sz="2400" spc="5" dirty="0">
                <a:latin typeface="Carlito"/>
                <a:cs typeface="Carlito"/>
              </a:rPr>
              <a:t>d.c.</a:t>
            </a:r>
            <a:r>
              <a:rPr sz="2400" spc="-400" dirty="0">
                <a:latin typeface="Carlito"/>
                <a:cs typeface="Carlito"/>
              </a:rPr>
              <a:t> </a:t>
            </a:r>
            <a:r>
              <a:rPr sz="2400" spc="5" dirty="0">
                <a:latin typeface="Carlito"/>
                <a:cs typeface="Carlito"/>
              </a:rPr>
              <a:t>supply </a:t>
            </a:r>
            <a:r>
              <a:rPr sz="2400" spc="10" dirty="0">
                <a:latin typeface="Carlito"/>
                <a:cs typeface="Carlito"/>
              </a:rPr>
              <a:t>source</a:t>
            </a:r>
            <a:endParaRPr sz="2400">
              <a:latin typeface="Carlito"/>
              <a:cs typeface="Carli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143000"/>
            <a:ext cx="8171180" cy="3577261"/>
          </a:xfrm>
          <a:prstGeom prst="rect">
            <a:avLst/>
          </a:prstGeom>
        </p:spPr>
        <p:txBody>
          <a:bodyPr vert="horz" wrap="square" lIns="0" tIns="85725" rIns="0" bIns="0" rtlCol="0">
            <a:spAutoFit/>
          </a:bodyPr>
          <a:lstStyle/>
          <a:p>
            <a:pPr marL="50800" algn="just">
              <a:lnSpc>
                <a:spcPct val="100000"/>
              </a:lnSpc>
              <a:spcBef>
                <a:spcPts val="675"/>
              </a:spcBef>
            </a:pPr>
            <a:r>
              <a:rPr sz="2400" b="1" spc="-35">
                <a:latin typeface="Carlito"/>
                <a:cs typeface="Carlito"/>
              </a:rPr>
              <a:t>Tank</a:t>
            </a:r>
            <a:r>
              <a:rPr sz="2400" b="1" spc="-50">
                <a:latin typeface="Carlito"/>
                <a:cs typeface="Carlito"/>
              </a:rPr>
              <a:t> </a:t>
            </a:r>
            <a:r>
              <a:rPr sz="2400" b="1" spc="-10" smtClean="0">
                <a:latin typeface="Carlito"/>
                <a:cs typeface="Carlito"/>
              </a:rPr>
              <a:t>Circuit</a:t>
            </a:r>
            <a:endParaRPr lang="en-US" sz="2400" b="1" spc="-10" dirty="0" smtClean="0">
              <a:latin typeface="Carlito"/>
              <a:cs typeface="Carlito"/>
            </a:endParaRPr>
          </a:p>
          <a:p>
            <a:pPr marL="50800" algn="just">
              <a:lnSpc>
                <a:spcPct val="100000"/>
              </a:lnSpc>
              <a:spcBef>
                <a:spcPts val="675"/>
              </a:spcBef>
            </a:pPr>
            <a:endParaRPr sz="2400">
              <a:latin typeface="Carlito"/>
              <a:cs typeface="Carlito"/>
            </a:endParaRPr>
          </a:p>
          <a:p>
            <a:pPr marL="393700" marR="55880" indent="-343535" algn="just">
              <a:lnSpc>
                <a:spcPct val="100000"/>
              </a:lnSpc>
              <a:spcBef>
                <a:spcPts val="575"/>
              </a:spcBef>
              <a:tabLst>
                <a:tab pos="394335" algn="l"/>
              </a:tabLst>
            </a:pPr>
            <a:r>
              <a:rPr lang="en-US" sz="2400" spc="10" dirty="0" smtClean="0">
                <a:latin typeface="Carlito"/>
                <a:cs typeface="Carlito"/>
              </a:rPr>
              <a:t>	</a:t>
            </a:r>
            <a:r>
              <a:rPr sz="2400" spc="10" smtClean="0">
                <a:latin typeface="Carlito"/>
                <a:cs typeface="Carlito"/>
              </a:rPr>
              <a:t>The </a:t>
            </a:r>
            <a:r>
              <a:rPr sz="2400" spc="5" dirty="0">
                <a:latin typeface="Carlito"/>
                <a:cs typeface="Carlito"/>
              </a:rPr>
              <a:t>frequency </a:t>
            </a:r>
            <a:r>
              <a:rPr sz="2400" spc="-5" dirty="0">
                <a:latin typeface="Carlito"/>
                <a:cs typeface="Carlito"/>
              </a:rPr>
              <a:t>determining </a:t>
            </a:r>
            <a:r>
              <a:rPr sz="2400" spc="-10" dirty="0">
                <a:latin typeface="Carlito"/>
                <a:cs typeface="Carlito"/>
              </a:rPr>
              <a:t>network </a:t>
            </a:r>
            <a:r>
              <a:rPr sz="2400" spc="-15" dirty="0">
                <a:latin typeface="Carlito"/>
                <a:cs typeface="Carlito"/>
              </a:rPr>
              <a:t>is </a:t>
            </a:r>
            <a:r>
              <a:rPr sz="2400" dirty="0">
                <a:latin typeface="Carlito"/>
                <a:cs typeface="Carlito"/>
              </a:rPr>
              <a:t>a </a:t>
            </a:r>
            <a:r>
              <a:rPr sz="2400" spc="-10" dirty="0">
                <a:latin typeface="Carlito"/>
                <a:cs typeface="Carlito"/>
              </a:rPr>
              <a:t>parallel </a:t>
            </a:r>
            <a:r>
              <a:rPr sz="2400" dirty="0">
                <a:latin typeface="Carlito"/>
                <a:cs typeface="Carlito"/>
              </a:rPr>
              <a:t>resonant  circuit </a:t>
            </a:r>
            <a:r>
              <a:rPr sz="2400" spc="5" dirty="0">
                <a:latin typeface="Carlito"/>
                <a:cs typeface="Carlito"/>
              </a:rPr>
              <a:t>which </a:t>
            </a:r>
            <a:r>
              <a:rPr sz="2400" spc="-10" dirty="0">
                <a:latin typeface="Carlito"/>
                <a:cs typeface="Carlito"/>
              </a:rPr>
              <a:t>consists </a:t>
            </a:r>
            <a:r>
              <a:rPr sz="2400" dirty="0">
                <a:latin typeface="Carlito"/>
                <a:cs typeface="Carlito"/>
              </a:rPr>
              <a:t>of </a:t>
            </a:r>
            <a:r>
              <a:rPr sz="2400" spc="5" dirty="0">
                <a:latin typeface="Carlito"/>
                <a:cs typeface="Carlito"/>
              </a:rPr>
              <a:t>the </a:t>
            </a:r>
            <a:r>
              <a:rPr sz="2400" spc="-15" dirty="0">
                <a:latin typeface="Carlito"/>
                <a:cs typeface="Carlito"/>
              </a:rPr>
              <a:t>inductors </a:t>
            </a:r>
            <a:r>
              <a:rPr sz="2400" spc="-10" dirty="0">
                <a:latin typeface="Carlito"/>
                <a:cs typeface="Carlito"/>
              </a:rPr>
              <a:t>L</a:t>
            </a:r>
            <a:r>
              <a:rPr sz="2325" spc="-15" baseline="-19713" dirty="0">
                <a:latin typeface="Carlito"/>
                <a:cs typeface="Carlito"/>
              </a:rPr>
              <a:t>1 </a:t>
            </a:r>
            <a:r>
              <a:rPr sz="2400" spc="-10" dirty="0">
                <a:latin typeface="Carlito"/>
                <a:cs typeface="Carlito"/>
              </a:rPr>
              <a:t>and L</a:t>
            </a:r>
            <a:r>
              <a:rPr sz="2325" spc="-15" baseline="-19713" dirty="0">
                <a:latin typeface="Carlito"/>
                <a:cs typeface="Carlito"/>
              </a:rPr>
              <a:t>2 </a:t>
            </a:r>
            <a:r>
              <a:rPr sz="2400" spc="-10" dirty="0">
                <a:latin typeface="Carlito"/>
                <a:cs typeface="Carlito"/>
              </a:rPr>
              <a:t>along </a:t>
            </a:r>
            <a:r>
              <a:rPr sz="2400" spc="-5" dirty="0">
                <a:latin typeface="Carlito"/>
                <a:cs typeface="Carlito"/>
              </a:rPr>
              <a:t>with </a:t>
            </a:r>
            <a:r>
              <a:rPr sz="2400" dirty="0">
                <a:latin typeface="Carlito"/>
                <a:cs typeface="Carlito"/>
              </a:rPr>
              <a:t>a  </a:t>
            </a:r>
            <a:r>
              <a:rPr sz="2400" spc="-20" dirty="0">
                <a:latin typeface="Carlito"/>
                <a:cs typeface="Carlito"/>
              </a:rPr>
              <a:t>variable </a:t>
            </a:r>
            <a:r>
              <a:rPr sz="2400" dirty="0">
                <a:latin typeface="Carlito"/>
                <a:cs typeface="Carlito"/>
              </a:rPr>
              <a:t>capacitor </a:t>
            </a:r>
            <a:r>
              <a:rPr sz="2400" spc="-5" dirty="0">
                <a:latin typeface="Carlito"/>
                <a:cs typeface="Carlito"/>
              </a:rPr>
              <a:t>C. </a:t>
            </a:r>
            <a:r>
              <a:rPr sz="2400" spc="10" dirty="0">
                <a:latin typeface="Carlito"/>
                <a:cs typeface="Carlito"/>
              </a:rPr>
              <a:t>The </a:t>
            </a:r>
            <a:r>
              <a:rPr sz="2400" spc="-5" dirty="0">
                <a:latin typeface="Carlito"/>
                <a:cs typeface="Carlito"/>
              </a:rPr>
              <a:t>junction </a:t>
            </a:r>
            <a:r>
              <a:rPr sz="2400" spc="5" dirty="0">
                <a:latin typeface="Carlito"/>
                <a:cs typeface="Carlito"/>
              </a:rPr>
              <a:t>of </a:t>
            </a:r>
            <a:r>
              <a:rPr sz="2400" spc="-10" dirty="0">
                <a:latin typeface="Carlito"/>
                <a:cs typeface="Carlito"/>
              </a:rPr>
              <a:t>L</a:t>
            </a:r>
            <a:r>
              <a:rPr sz="2325" spc="-15" baseline="-19713" dirty="0">
                <a:latin typeface="Carlito"/>
                <a:cs typeface="Carlito"/>
              </a:rPr>
              <a:t>1 </a:t>
            </a:r>
            <a:r>
              <a:rPr sz="2400" spc="-5" dirty="0">
                <a:latin typeface="Carlito"/>
                <a:cs typeface="Carlito"/>
              </a:rPr>
              <a:t>and </a:t>
            </a:r>
            <a:r>
              <a:rPr sz="2400" spc="-15" dirty="0">
                <a:latin typeface="Carlito"/>
                <a:cs typeface="Carlito"/>
              </a:rPr>
              <a:t>L</a:t>
            </a:r>
            <a:r>
              <a:rPr sz="2325" spc="-22" baseline="-19713" dirty="0">
                <a:latin typeface="Carlito"/>
                <a:cs typeface="Carlito"/>
              </a:rPr>
              <a:t>2 </a:t>
            </a:r>
            <a:r>
              <a:rPr sz="2400" spc="-15" dirty="0">
                <a:latin typeface="Carlito"/>
                <a:cs typeface="Carlito"/>
              </a:rPr>
              <a:t>are </a:t>
            </a:r>
            <a:r>
              <a:rPr sz="2400" spc="10" dirty="0">
                <a:latin typeface="Carlito"/>
                <a:cs typeface="Carlito"/>
              </a:rPr>
              <a:t>earthed. The  </a:t>
            </a:r>
            <a:r>
              <a:rPr sz="2400" dirty="0">
                <a:latin typeface="Carlito"/>
                <a:cs typeface="Carlito"/>
              </a:rPr>
              <a:t>coil </a:t>
            </a:r>
            <a:r>
              <a:rPr sz="2400" spc="-5" dirty="0">
                <a:latin typeface="Carlito"/>
                <a:cs typeface="Carlito"/>
              </a:rPr>
              <a:t>L</a:t>
            </a:r>
            <a:r>
              <a:rPr sz="2325" spc="-7" baseline="-19713" dirty="0">
                <a:latin typeface="Carlito"/>
                <a:cs typeface="Carlito"/>
              </a:rPr>
              <a:t>1</a:t>
            </a:r>
            <a:r>
              <a:rPr sz="2400" spc="-5" dirty="0">
                <a:latin typeface="Carlito"/>
                <a:cs typeface="Carlito"/>
              </a:rPr>
              <a:t>has its </a:t>
            </a:r>
            <a:r>
              <a:rPr sz="2400" dirty="0">
                <a:latin typeface="Carlito"/>
                <a:cs typeface="Carlito"/>
              </a:rPr>
              <a:t>one </a:t>
            </a:r>
            <a:r>
              <a:rPr sz="2400" spc="5" dirty="0">
                <a:latin typeface="Carlito"/>
                <a:cs typeface="Carlito"/>
              </a:rPr>
              <a:t>end </a:t>
            </a:r>
            <a:r>
              <a:rPr sz="2400" dirty="0">
                <a:latin typeface="Carlito"/>
                <a:cs typeface="Carlito"/>
              </a:rPr>
              <a:t>connected </a:t>
            </a:r>
            <a:r>
              <a:rPr sz="2400" spc="5" dirty="0">
                <a:latin typeface="Carlito"/>
                <a:cs typeface="Carlito"/>
              </a:rPr>
              <a:t>to base </a:t>
            </a:r>
            <a:r>
              <a:rPr sz="2400" spc="-20" dirty="0">
                <a:latin typeface="Carlito"/>
                <a:cs typeface="Carlito"/>
              </a:rPr>
              <a:t>via </a:t>
            </a:r>
            <a:r>
              <a:rPr sz="2400" dirty="0">
                <a:latin typeface="Carlito"/>
                <a:cs typeface="Carlito"/>
              </a:rPr>
              <a:t>C</a:t>
            </a:r>
            <a:r>
              <a:rPr sz="2325" baseline="-19713" dirty="0">
                <a:latin typeface="Carlito"/>
                <a:cs typeface="Carlito"/>
              </a:rPr>
              <a:t>c </a:t>
            </a:r>
            <a:r>
              <a:rPr sz="2400" spc="-10" dirty="0">
                <a:latin typeface="Carlito"/>
                <a:cs typeface="Carlito"/>
              </a:rPr>
              <a:t>and </a:t>
            </a:r>
            <a:r>
              <a:rPr sz="2400" spc="5" dirty="0">
                <a:latin typeface="Carlito"/>
                <a:cs typeface="Carlito"/>
              </a:rPr>
              <a:t>the other  </a:t>
            </a:r>
            <a:r>
              <a:rPr sz="2400" spc="10" dirty="0">
                <a:latin typeface="Carlito"/>
                <a:cs typeface="Carlito"/>
              </a:rPr>
              <a:t>to </a:t>
            </a:r>
            <a:r>
              <a:rPr sz="2400" spc="-10" dirty="0">
                <a:latin typeface="Carlito"/>
                <a:cs typeface="Carlito"/>
              </a:rPr>
              <a:t>emitter </a:t>
            </a:r>
            <a:r>
              <a:rPr sz="2400" spc="-25" dirty="0">
                <a:latin typeface="Carlito"/>
                <a:cs typeface="Carlito"/>
              </a:rPr>
              <a:t>via </a:t>
            </a:r>
            <a:r>
              <a:rPr sz="2400" spc="15" dirty="0">
                <a:latin typeface="Carlito"/>
                <a:cs typeface="Carlito"/>
              </a:rPr>
              <a:t>C</a:t>
            </a:r>
            <a:r>
              <a:rPr sz="2325" spc="22" baseline="-19713" dirty="0">
                <a:latin typeface="Carlito"/>
                <a:cs typeface="Carlito"/>
              </a:rPr>
              <a:t>e</a:t>
            </a:r>
            <a:r>
              <a:rPr sz="2400" spc="15" dirty="0">
                <a:latin typeface="Carlito"/>
                <a:cs typeface="Carlito"/>
              </a:rPr>
              <a:t>. </a:t>
            </a:r>
            <a:r>
              <a:rPr sz="2400" spc="-20" dirty="0">
                <a:latin typeface="Carlito"/>
                <a:cs typeface="Carlito"/>
              </a:rPr>
              <a:t>So, </a:t>
            </a:r>
            <a:r>
              <a:rPr sz="2400" spc="-10" dirty="0">
                <a:latin typeface="Carlito"/>
                <a:cs typeface="Carlito"/>
              </a:rPr>
              <a:t>L</a:t>
            </a:r>
            <a:r>
              <a:rPr sz="2325" spc="-15" baseline="-19713" dirty="0">
                <a:latin typeface="Carlito"/>
                <a:cs typeface="Carlito"/>
              </a:rPr>
              <a:t>2 </a:t>
            </a:r>
            <a:r>
              <a:rPr sz="2400" spc="-15" dirty="0">
                <a:latin typeface="Carlito"/>
                <a:cs typeface="Carlito"/>
              </a:rPr>
              <a:t>is in </a:t>
            </a:r>
            <a:r>
              <a:rPr sz="2400" spc="5" dirty="0">
                <a:latin typeface="Carlito"/>
                <a:cs typeface="Carlito"/>
              </a:rPr>
              <a:t>the output </a:t>
            </a:r>
            <a:r>
              <a:rPr sz="2400" dirty="0">
                <a:latin typeface="Carlito"/>
                <a:cs typeface="Carlito"/>
              </a:rPr>
              <a:t>circuit. </a:t>
            </a:r>
            <a:r>
              <a:rPr sz="2400" spc="-5" dirty="0">
                <a:latin typeface="Carlito"/>
                <a:cs typeface="Carlito"/>
              </a:rPr>
              <a:t>Both </a:t>
            </a:r>
            <a:r>
              <a:rPr sz="2400" spc="5" dirty="0">
                <a:latin typeface="Carlito"/>
                <a:cs typeface="Carlito"/>
              </a:rPr>
              <a:t>the </a:t>
            </a:r>
            <a:r>
              <a:rPr sz="2400" spc="-20" dirty="0">
                <a:latin typeface="Carlito"/>
                <a:cs typeface="Carlito"/>
              </a:rPr>
              <a:t>coils  </a:t>
            </a:r>
            <a:r>
              <a:rPr sz="2400" spc="-5" dirty="0">
                <a:latin typeface="Carlito"/>
                <a:cs typeface="Carlito"/>
              </a:rPr>
              <a:t>L</a:t>
            </a:r>
            <a:r>
              <a:rPr sz="2325" spc="-7" baseline="-19713" dirty="0">
                <a:latin typeface="Carlito"/>
                <a:cs typeface="Carlito"/>
              </a:rPr>
              <a:t>1</a:t>
            </a:r>
            <a:r>
              <a:rPr sz="2400" spc="-5" dirty="0">
                <a:latin typeface="Carlito"/>
                <a:cs typeface="Carlito"/>
              </a:rPr>
              <a:t>and </a:t>
            </a:r>
            <a:r>
              <a:rPr sz="2400" spc="-10" dirty="0">
                <a:latin typeface="Carlito"/>
                <a:cs typeface="Carlito"/>
              </a:rPr>
              <a:t>L</a:t>
            </a:r>
            <a:r>
              <a:rPr sz="2325" spc="-15" baseline="-19713" dirty="0">
                <a:latin typeface="Carlito"/>
                <a:cs typeface="Carlito"/>
              </a:rPr>
              <a:t>2 </a:t>
            </a:r>
            <a:r>
              <a:rPr sz="2400" spc="-15" dirty="0">
                <a:latin typeface="Carlito"/>
                <a:cs typeface="Carlito"/>
              </a:rPr>
              <a:t>are </a:t>
            </a:r>
            <a:r>
              <a:rPr sz="2400" spc="-5" dirty="0">
                <a:latin typeface="Carlito"/>
                <a:cs typeface="Carlito"/>
              </a:rPr>
              <a:t>inductively </a:t>
            </a:r>
            <a:r>
              <a:rPr sz="2400" dirty="0">
                <a:latin typeface="Carlito"/>
                <a:cs typeface="Carlito"/>
              </a:rPr>
              <a:t>coupled </a:t>
            </a:r>
            <a:r>
              <a:rPr sz="2400" spc="-5" dirty="0">
                <a:latin typeface="Carlito"/>
                <a:cs typeface="Carlito"/>
              </a:rPr>
              <a:t>and </a:t>
            </a:r>
            <a:r>
              <a:rPr sz="2400" spc="5" dirty="0">
                <a:latin typeface="Carlito"/>
                <a:cs typeface="Carlito"/>
              </a:rPr>
              <a:t>together </a:t>
            </a:r>
            <a:r>
              <a:rPr sz="2400" spc="-20" dirty="0">
                <a:latin typeface="Carlito"/>
                <a:cs typeface="Carlito"/>
              </a:rPr>
              <a:t>form </a:t>
            </a:r>
            <a:r>
              <a:rPr sz="2400" spc="-15" dirty="0">
                <a:latin typeface="Carlito"/>
                <a:cs typeface="Carlito"/>
              </a:rPr>
              <a:t>an </a:t>
            </a:r>
            <a:r>
              <a:rPr sz="2400" b="1" spc="-15" dirty="0">
                <a:latin typeface="Carlito"/>
                <a:cs typeface="Carlito"/>
              </a:rPr>
              <a:t>Auto-  </a:t>
            </a:r>
            <a:r>
              <a:rPr sz="2400" b="1" spc="-20" dirty="0">
                <a:latin typeface="Carlito"/>
                <a:cs typeface="Carlito"/>
              </a:rPr>
              <a:t>transformer</a:t>
            </a:r>
            <a:r>
              <a:rPr sz="2400" spc="-20" dirty="0">
                <a:latin typeface="Carlito"/>
                <a:cs typeface="Carlito"/>
              </a:rPr>
              <a:t>.</a:t>
            </a:r>
            <a:endParaRPr sz="2400">
              <a:latin typeface="Carlito"/>
              <a:cs typeface="Carli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04463"/>
            <a:ext cx="8382000" cy="1119537"/>
          </a:xfrm>
          <a:prstGeom prst="rect">
            <a:avLst/>
          </a:prstGeom>
        </p:spPr>
        <p:txBody>
          <a:bodyPr vert="horz" wrap="square" lIns="0" tIns="11430" rIns="0" bIns="0" rtlCol="0">
            <a:spAutoFit/>
          </a:bodyPr>
          <a:lstStyle/>
          <a:p>
            <a:pPr marL="12700" marR="5080" algn="l">
              <a:lnSpc>
                <a:spcPct val="100400"/>
              </a:lnSpc>
              <a:spcBef>
                <a:spcPts val="90"/>
              </a:spcBef>
            </a:pPr>
            <a:r>
              <a:rPr sz="2400" spc="10" dirty="0">
                <a:solidFill>
                  <a:schemeClr val="tx1"/>
                </a:solidFill>
              </a:rPr>
              <a:t>The </a:t>
            </a:r>
            <a:r>
              <a:rPr sz="2400" spc="-15" dirty="0">
                <a:solidFill>
                  <a:schemeClr val="tx1"/>
                </a:solidFill>
              </a:rPr>
              <a:t>following </a:t>
            </a:r>
            <a:r>
              <a:rPr sz="2400" dirty="0">
                <a:solidFill>
                  <a:schemeClr val="tx1"/>
                </a:solidFill>
              </a:rPr>
              <a:t>circuit </a:t>
            </a:r>
            <a:r>
              <a:rPr sz="2400" spc="-25" dirty="0">
                <a:solidFill>
                  <a:schemeClr val="tx1"/>
                </a:solidFill>
              </a:rPr>
              <a:t>diagram </a:t>
            </a:r>
            <a:r>
              <a:rPr sz="2400" spc="10" dirty="0">
                <a:solidFill>
                  <a:schemeClr val="tx1"/>
                </a:solidFill>
              </a:rPr>
              <a:t>shows </a:t>
            </a:r>
            <a:r>
              <a:rPr sz="2400" spc="5" dirty="0">
                <a:solidFill>
                  <a:schemeClr val="tx1"/>
                </a:solidFill>
              </a:rPr>
              <a:t>the </a:t>
            </a:r>
            <a:r>
              <a:rPr sz="2400" spc="-10" dirty="0">
                <a:solidFill>
                  <a:schemeClr val="tx1"/>
                </a:solidFill>
              </a:rPr>
              <a:t>arrangement </a:t>
            </a:r>
            <a:r>
              <a:rPr sz="2400" dirty="0">
                <a:solidFill>
                  <a:schemeClr val="tx1"/>
                </a:solidFill>
              </a:rPr>
              <a:t>of a  </a:t>
            </a:r>
            <a:r>
              <a:rPr sz="2400" spc="-10" dirty="0">
                <a:solidFill>
                  <a:schemeClr val="tx1"/>
                </a:solidFill>
              </a:rPr>
              <a:t>Hartley </a:t>
            </a:r>
            <a:r>
              <a:rPr sz="2400" spc="-25" dirty="0">
                <a:solidFill>
                  <a:schemeClr val="tx1"/>
                </a:solidFill>
              </a:rPr>
              <a:t>oscillator. </a:t>
            </a:r>
            <a:r>
              <a:rPr sz="2400" spc="10" dirty="0">
                <a:solidFill>
                  <a:schemeClr val="tx1"/>
                </a:solidFill>
              </a:rPr>
              <a:t>The </a:t>
            </a:r>
            <a:r>
              <a:rPr sz="2400" spc="-5" dirty="0">
                <a:solidFill>
                  <a:schemeClr val="tx1"/>
                </a:solidFill>
              </a:rPr>
              <a:t>tank </a:t>
            </a:r>
            <a:r>
              <a:rPr sz="2400" dirty="0">
                <a:solidFill>
                  <a:schemeClr val="tx1"/>
                </a:solidFill>
              </a:rPr>
              <a:t>circuit </a:t>
            </a:r>
            <a:r>
              <a:rPr sz="2400" spc="-15" dirty="0">
                <a:solidFill>
                  <a:schemeClr val="tx1"/>
                </a:solidFill>
              </a:rPr>
              <a:t>is </a:t>
            </a:r>
            <a:r>
              <a:rPr sz="2400" b="1" spc="-5" dirty="0">
                <a:solidFill>
                  <a:schemeClr val="tx1"/>
                </a:solidFill>
                <a:latin typeface="Carlito"/>
                <a:cs typeface="Carlito"/>
              </a:rPr>
              <a:t>shunt </a:t>
            </a:r>
            <a:r>
              <a:rPr sz="2400" b="1" spc="-30" dirty="0">
                <a:solidFill>
                  <a:schemeClr val="tx1"/>
                </a:solidFill>
                <a:latin typeface="Carlito"/>
                <a:cs typeface="Carlito"/>
              </a:rPr>
              <a:t>fed </a:t>
            </a:r>
            <a:r>
              <a:rPr sz="2400" spc="-15" dirty="0">
                <a:solidFill>
                  <a:schemeClr val="tx1"/>
                </a:solidFill>
              </a:rPr>
              <a:t>in </a:t>
            </a:r>
            <a:r>
              <a:rPr sz="2400" dirty="0">
                <a:solidFill>
                  <a:schemeClr val="tx1"/>
                </a:solidFill>
              </a:rPr>
              <a:t>this circuit. It  can </a:t>
            </a:r>
            <a:r>
              <a:rPr sz="2400" spc="-10" dirty="0">
                <a:solidFill>
                  <a:schemeClr val="tx1"/>
                </a:solidFill>
              </a:rPr>
              <a:t>also </a:t>
            </a:r>
            <a:r>
              <a:rPr sz="2400" spc="5" dirty="0">
                <a:solidFill>
                  <a:schemeClr val="tx1"/>
                </a:solidFill>
              </a:rPr>
              <a:t>be </a:t>
            </a:r>
            <a:r>
              <a:rPr sz="2400" dirty="0">
                <a:solidFill>
                  <a:schemeClr val="tx1"/>
                </a:solidFill>
              </a:rPr>
              <a:t>a</a:t>
            </a:r>
            <a:r>
              <a:rPr sz="2400" spc="-60" dirty="0">
                <a:solidFill>
                  <a:schemeClr val="tx1"/>
                </a:solidFill>
              </a:rPr>
              <a:t> </a:t>
            </a:r>
            <a:r>
              <a:rPr sz="2400" b="1" spc="-15" dirty="0">
                <a:solidFill>
                  <a:schemeClr val="tx1"/>
                </a:solidFill>
                <a:latin typeface="Carlito"/>
                <a:cs typeface="Carlito"/>
              </a:rPr>
              <a:t>series-fed</a:t>
            </a:r>
            <a:r>
              <a:rPr sz="2400" spc="-15" dirty="0">
                <a:solidFill>
                  <a:schemeClr val="tx1"/>
                </a:solidFill>
              </a:rPr>
              <a:t>.</a:t>
            </a:r>
            <a:endParaRPr sz="2400">
              <a:solidFill>
                <a:schemeClr val="tx1"/>
              </a:solidFill>
              <a:latin typeface="Carlito"/>
              <a:cs typeface="Carlito"/>
            </a:endParaRPr>
          </a:p>
        </p:txBody>
      </p:sp>
      <p:sp>
        <p:nvSpPr>
          <p:cNvPr id="3" name="object 3"/>
          <p:cNvSpPr/>
          <p:nvPr/>
        </p:nvSpPr>
        <p:spPr>
          <a:xfrm>
            <a:off x="990600" y="2209800"/>
            <a:ext cx="7010400" cy="3714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696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990600"/>
            <a:ext cx="8610600" cy="5556649"/>
          </a:xfrm>
          <a:prstGeom prst="rect">
            <a:avLst/>
          </a:prstGeom>
        </p:spPr>
        <p:txBody>
          <a:bodyPr vert="horz" wrap="square" lIns="0" tIns="54610" rIns="0" bIns="0" rtlCol="0">
            <a:spAutoFit/>
          </a:bodyPr>
          <a:lstStyle/>
          <a:p>
            <a:pPr marL="419100" marR="86360" indent="-343535" algn="just">
              <a:lnSpc>
                <a:spcPct val="90300"/>
              </a:lnSpc>
              <a:spcBef>
                <a:spcPts val="430"/>
              </a:spcBef>
              <a:buFont typeface="Arial"/>
              <a:buChar char="•"/>
              <a:tabLst>
                <a:tab pos="419734" algn="l"/>
              </a:tabLst>
            </a:pPr>
            <a:r>
              <a:rPr sz="2400" spc="-5" dirty="0">
                <a:latin typeface="Carlito"/>
                <a:cs typeface="Carlito"/>
              </a:rPr>
              <a:t>When </a:t>
            </a:r>
            <a:r>
              <a:rPr sz="2400" spc="5" dirty="0">
                <a:latin typeface="Carlito"/>
                <a:cs typeface="Carlito"/>
              </a:rPr>
              <a:t>the </a:t>
            </a:r>
            <a:r>
              <a:rPr sz="2400" dirty="0">
                <a:latin typeface="Carlito"/>
                <a:cs typeface="Carlito"/>
              </a:rPr>
              <a:t>collector </a:t>
            </a:r>
            <a:r>
              <a:rPr sz="2400" spc="-5" dirty="0">
                <a:latin typeface="Carlito"/>
                <a:cs typeface="Carlito"/>
              </a:rPr>
              <a:t>supply </a:t>
            </a:r>
            <a:r>
              <a:rPr sz="2400" spc="5" dirty="0">
                <a:latin typeface="Carlito"/>
                <a:cs typeface="Carlito"/>
              </a:rPr>
              <a:t>is </a:t>
            </a:r>
            <a:r>
              <a:rPr sz="2400" spc="-10" dirty="0">
                <a:latin typeface="Carlito"/>
                <a:cs typeface="Carlito"/>
              </a:rPr>
              <a:t>given, </a:t>
            </a:r>
            <a:r>
              <a:rPr sz="2400" spc="10" dirty="0">
                <a:latin typeface="Carlito"/>
                <a:cs typeface="Carlito"/>
              </a:rPr>
              <a:t>a </a:t>
            </a:r>
            <a:r>
              <a:rPr sz="2400" spc="-10" dirty="0">
                <a:latin typeface="Carlito"/>
                <a:cs typeface="Carlito"/>
              </a:rPr>
              <a:t>transient current </a:t>
            </a:r>
            <a:r>
              <a:rPr sz="2400" dirty="0">
                <a:latin typeface="Carlito"/>
                <a:cs typeface="Carlito"/>
              </a:rPr>
              <a:t>is  </a:t>
            </a:r>
            <a:r>
              <a:rPr sz="2400" spc="-20" dirty="0">
                <a:latin typeface="Carlito"/>
                <a:cs typeface="Carlito"/>
              </a:rPr>
              <a:t>produced </a:t>
            </a:r>
            <a:r>
              <a:rPr sz="2400" spc="45" dirty="0">
                <a:latin typeface="Carlito"/>
                <a:cs typeface="Carlito"/>
              </a:rPr>
              <a:t>in </a:t>
            </a:r>
            <a:r>
              <a:rPr sz="2400" spc="5" dirty="0">
                <a:latin typeface="Carlito"/>
                <a:cs typeface="Carlito"/>
              </a:rPr>
              <a:t>the oscillatory </a:t>
            </a:r>
            <a:r>
              <a:rPr sz="2400" spc="-10" dirty="0">
                <a:latin typeface="Carlito"/>
                <a:cs typeface="Carlito"/>
              </a:rPr>
              <a:t>or tank </a:t>
            </a:r>
            <a:r>
              <a:rPr sz="2400" spc="-5" dirty="0">
                <a:latin typeface="Carlito"/>
                <a:cs typeface="Carlito"/>
              </a:rPr>
              <a:t>circuit. </a:t>
            </a:r>
            <a:r>
              <a:rPr sz="2400" dirty="0">
                <a:latin typeface="Carlito"/>
                <a:cs typeface="Carlito"/>
              </a:rPr>
              <a:t>The </a:t>
            </a:r>
            <a:r>
              <a:rPr sz="2400" spc="-10" dirty="0">
                <a:latin typeface="Carlito"/>
                <a:cs typeface="Carlito"/>
              </a:rPr>
              <a:t>oscillatory  </a:t>
            </a:r>
            <a:r>
              <a:rPr sz="2400" spc="-5" dirty="0">
                <a:latin typeface="Carlito"/>
                <a:cs typeface="Carlito"/>
              </a:rPr>
              <a:t>current </a:t>
            </a:r>
            <a:r>
              <a:rPr sz="2400" spc="5" dirty="0">
                <a:latin typeface="Carlito"/>
                <a:cs typeface="Carlito"/>
              </a:rPr>
              <a:t>in the </a:t>
            </a:r>
            <a:r>
              <a:rPr sz="2400" spc="10" dirty="0">
                <a:latin typeface="Carlito"/>
                <a:cs typeface="Carlito"/>
              </a:rPr>
              <a:t>tank </a:t>
            </a:r>
            <a:r>
              <a:rPr sz="2400" spc="-10" dirty="0">
                <a:latin typeface="Carlito"/>
                <a:cs typeface="Carlito"/>
              </a:rPr>
              <a:t>circuit </a:t>
            </a:r>
            <a:r>
              <a:rPr sz="2400" spc="-20" dirty="0">
                <a:latin typeface="Carlito"/>
                <a:cs typeface="Carlito"/>
              </a:rPr>
              <a:t>produces </a:t>
            </a:r>
            <a:r>
              <a:rPr sz="2400" spc="15" dirty="0">
                <a:latin typeface="Carlito"/>
                <a:cs typeface="Carlito"/>
              </a:rPr>
              <a:t>a.c. </a:t>
            </a:r>
            <a:r>
              <a:rPr sz="2400" spc="5" dirty="0">
                <a:latin typeface="Carlito"/>
                <a:cs typeface="Carlito"/>
              </a:rPr>
              <a:t>voltage </a:t>
            </a:r>
            <a:r>
              <a:rPr sz="2400" spc="-5" dirty="0">
                <a:latin typeface="Carlito"/>
                <a:cs typeface="Carlito"/>
              </a:rPr>
              <a:t>across</a:t>
            </a:r>
            <a:r>
              <a:rPr sz="2400" spc="-250" dirty="0">
                <a:latin typeface="Carlito"/>
                <a:cs typeface="Carlito"/>
              </a:rPr>
              <a:t> </a:t>
            </a:r>
            <a:r>
              <a:rPr sz="2400" spc="25">
                <a:latin typeface="Carlito"/>
                <a:cs typeface="Carlito"/>
              </a:rPr>
              <a:t>L</a:t>
            </a:r>
            <a:r>
              <a:rPr sz="2400" spc="37" baseline="-19607">
                <a:latin typeface="Carlito"/>
                <a:cs typeface="Carlito"/>
              </a:rPr>
              <a:t>1</a:t>
            </a:r>
            <a:r>
              <a:rPr sz="2400" spc="25" smtClean="0">
                <a:latin typeface="Carlito"/>
                <a:cs typeface="Carlito"/>
              </a:rPr>
              <a:t>.</a:t>
            </a:r>
            <a:endParaRPr lang="en-US" sz="2400" spc="25" dirty="0" smtClean="0">
              <a:latin typeface="Carlito"/>
              <a:cs typeface="Carlito"/>
            </a:endParaRPr>
          </a:p>
          <a:p>
            <a:pPr marL="419100" marR="86360" indent="-343535" algn="just">
              <a:lnSpc>
                <a:spcPct val="90300"/>
              </a:lnSpc>
              <a:spcBef>
                <a:spcPts val="430"/>
              </a:spcBef>
              <a:buFont typeface="Arial"/>
              <a:buChar char="•"/>
              <a:tabLst>
                <a:tab pos="419734" algn="l"/>
              </a:tabLst>
            </a:pPr>
            <a:endParaRPr sz="2400">
              <a:latin typeface="Carlito"/>
              <a:cs typeface="Carlito"/>
            </a:endParaRPr>
          </a:p>
          <a:p>
            <a:pPr marL="419100" marR="86360" indent="-343535" algn="just">
              <a:lnSpc>
                <a:spcPct val="90000"/>
              </a:lnSpc>
              <a:spcBef>
                <a:spcPts val="645"/>
              </a:spcBef>
              <a:buFont typeface="Arial"/>
              <a:buChar char="•"/>
              <a:tabLst>
                <a:tab pos="419734" algn="l"/>
              </a:tabLst>
            </a:pPr>
            <a:r>
              <a:rPr sz="2400" dirty="0">
                <a:latin typeface="Carlito"/>
                <a:cs typeface="Carlito"/>
              </a:rPr>
              <a:t>The </a:t>
            </a:r>
            <a:r>
              <a:rPr sz="2400" b="1" spc="-5" dirty="0">
                <a:latin typeface="Carlito"/>
                <a:cs typeface="Carlito"/>
              </a:rPr>
              <a:t>auto-transformer </a:t>
            </a:r>
            <a:r>
              <a:rPr sz="2400" spc="10" dirty="0">
                <a:latin typeface="Carlito"/>
                <a:cs typeface="Carlito"/>
              </a:rPr>
              <a:t>made </a:t>
            </a:r>
            <a:r>
              <a:rPr sz="2400" spc="-45" dirty="0">
                <a:latin typeface="Carlito"/>
                <a:cs typeface="Carlito"/>
              </a:rPr>
              <a:t>by </a:t>
            </a:r>
            <a:r>
              <a:rPr sz="2400" spc="5" dirty="0">
                <a:latin typeface="Carlito"/>
                <a:cs typeface="Carlito"/>
              </a:rPr>
              <a:t>the </a:t>
            </a:r>
            <a:r>
              <a:rPr sz="2400" spc="-10" dirty="0">
                <a:latin typeface="Carlito"/>
                <a:cs typeface="Carlito"/>
              </a:rPr>
              <a:t>inductive </a:t>
            </a:r>
            <a:r>
              <a:rPr sz="2400" spc="-5" dirty="0">
                <a:latin typeface="Carlito"/>
                <a:cs typeface="Carlito"/>
              </a:rPr>
              <a:t>coupling </a:t>
            </a:r>
            <a:r>
              <a:rPr sz="2400" spc="-25" dirty="0">
                <a:latin typeface="Carlito"/>
                <a:cs typeface="Carlito"/>
              </a:rPr>
              <a:t>of  </a:t>
            </a:r>
            <a:r>
              <a:rPr sz="2400" spc="20" dirty="0">
                <a:latin typeface="Carlito"/>
                <a:cs typeface="Carlito"/>
              </a:rPr>
              <a:t>L</a:t>
            </a:r>
            <a:r>
              <a:rPr sz="2400" spc="30" baseline="-19607" dirty="0">
                <a:latin typeface="Carlito"/>
                <a:cs typeface="Carlito"/>
              </a:rPr>
              <a:t>1 </a:t>
            </a:r>
            <a:r>
              <a:rPr sz="2400" spc="5" dirty="0">
                <a:latin typeface="Carlito"/>
                <a:cs typeface="Carlito"/>
              </a:rPr>
              <a:t>and </a:t>
            </a:r>
            <a:r>
              <a:rPr sz="2400" spc="20" dirty="0">
                <a:latin typeface="Carlito"/>
                <a:cs typeface="Carlito"/>
              </a:rPr>
              <a:t>L</a:t>
            </a:r>
            <a:r>
              <a:rPr sz="2400" spc="30" baseline="-19607" dirty="0">
                <a:latin typeface="Carlito"/>
                <a:cs typeface="Carlito"/>
              </a:rPr>
              <a:t>2 </a:t>
            </a:r>
            <a:r>
              <a:rPr sz="2400" spc="-10" dirty="0">
                <a:latin typeface="Carlito"/>
                <a:cs typeface="Carlito"/>
              </a:rPr>
              <a:t>helps </a:t>
            </a:r>
            <a:r>
              <a:rPr sz="2400" spc="5" dirty="0">
                <a:latin typeface="Carlito"/>
                <a:cs typeface="Carlito"/>
              </a:rPr>
              <a:t>in </a:t>
            </a:r>
            <a:r>
              <a:rPr sz="2400" spc="-5" dirty="0">
                <a:latin typeface="Carlito"/>
                <a:cs typeface="Carlito"/>
              </a:rPr>
              <a:t>determining </a:t>
            </a:r>
            <a:r>
              <a:rPr sz="2400" spc="5" dirty="0">
                <a:latin typeface="Carlito"/>
                <a:cs typeface="Carlito"/>
              </a:rPr>
              <a:t>the </a:t>
            </a:r>
            <a:r>
              <a:rPr sz="2400" spc="-5" dirty="0">
                <a:latin typeface="Carlito"/>
                <a:cs typeface="Carlito"/>
              </a:rPr>
              <a:t>frequency </a:t>
            </a:r>
            <a:r>
              <a:rPr sz="2400" spc="5" dirty="0">
                <a:latin typeface="Carlito"/>
                <a:cs typeface="Carlito"/>
              </a:rPr>
              <a:t>and  </a:t>
            </a:r>
            <a:r>
              <a:rPr sz="2400" spc="-5" dirty="0">
                <a:latin typeface="Carlito"/>
                <a:cs typeface="Carlito"/>
              </a:rPr>
              <a:t>establishes </a:t>
            </a:r>
            <a:r>
              <a:rPr sz="2400" spc="5" dirty="0">
                <a:latin typeface="Carlito"/>
                <a:cs typeface="Carlito"/>
              </a:rPr>
              <a:t>the </a:t>
            </a:r>
            <a:r>
              <a:rPr sz="2400" spc="-5" dirty="0">
                <a:latin typeface="Carlito"/>
                <a:cs typeface="Carlito"/>
              </a:rPr>
              <a:t>feedback. </a:t>
            </a:r>
            <a:r>
              <a:rPr sz="2400" spc="-35" dirty="0">
                <a:latin typeface="Carlito"/>
                <a:cs typeface="Carlito"/>
              </a:rPr>
              <a:t>As </a:t>
            </a:r>
            <a:r>
              <a:rPr sz="2400" spc="5" dirty="0">
                <a:latin typeface="Carlito"/>
                <a:cs typeface="Carlito"/>
              </a:rPr>
              <a:t>the </a:t>
            </a:r>
            <a:r>
              <a:rPr sz="2400" spc="25" dirty="0">
                <a:latin typeface="Carlito"/>
                <a:cs typeface="Carlito"/>
              </a:rPr>
              <a:t>CE </a:t>
            </a:r>
            <a:r>
              <a:rPr sz="2400" spc="-5" dirty="0">
                <a:latin typeface="Carlito"/>
                <a:cs typeface="Carlito"/>
              </a:rPr>
              <a:t>configured </a:t>
            </a:r>
            <a:r>
              <a:rPr sz="2400" spc="-15" dirty="0">
                <a:latin typeface="Carlito"/>
                <a:cs typeface="Carlito"/>
              </a:rPr>
              <a:t>transistor  </a:t>
            </a:r>
            <a:r>
              <a:rPr sz="2400" spc="-20" dirty="0">
                <a:latin typeface="Carlito"/>
                <a:cs typeface="Carlito"/>
              </a:rPr>
              <a:t>provides </a:t>
            </a:r>
            <a:r>
              <a:rPr sz="2400" spc="25" dirty="0">
                <a:latin typeface="Carlito"/>
                <a:cs typeface="Carlito"/>
              </a:rPr>
              <a:t>180</a:t>
            </a:r>
            <a:r>
              <a:rPr sz="2400" spc="37" baseline="24509" dirty="0">
                <a:latin typeface="Carlito"/>
                <a:cs typeface="Carlito"/>
              </a:rPr>
              <a:t>o </a:t>
            </a:r>
            <a:r>
              <a:rPr sz="2400" spc="5" dirty="0">
                <a:latin typeface="Carlito"/>
                <a:cs typeface="Carlito"/>
              </a:rPr>
              <a:t>phase </a:t>
            </a:r>
            <a:r>
              <a:rPr sz="2400" spc="-5" dirty="0">
                <a:latin typeface="Carlito"/>
                <a:cs typeface="Carlito"/>
              </a:rPr>
              <a:t>shift, another </a:t>
            </a:r>
            <a:r>
              <a:rPr sz="2400" spc="5" dirty="0">
                <a:latin typeface="Carlito"/>
                <a:cs typeface="Carlito"/>
              </a:rPr>
              <a:t>180</a:t>
            </a:r>
            <a:r>
              <a:rPr sz="2400" spc="7" baseline="24509" dirty="0">
                <a:latin typeface="Carlito"/>
                <a:cs typeface="Carlito"/>
              </a:rPr>
              <a:t>o</a:t>
            </a:r>
            <a:r>
              <a:rPr sz="2400" spc="585" baseline="24509" dirty="0">
                <a:latin typeface="Carlito"/>
                <a:cs typeface="Carlito"/>
              </a:rPr>
              <a:t> </a:t>
            </a:r>
            <a:r>
              <a:rPr sz="2400" spc="5" dirty="0">
                <a:latin typeface="Carlito"/>
                <a:cs typeface="Carlito"/>
              </a:rPr>
              <a:t>phase </a:t>
            </a:r>
            <a:r>
              <a:rPr sz="2400" spc="-5" dirty="0">
                <a:latin typeface="Carlito"/>
                <a:cs typeface="Carlito"/>
              </a:rPr>
              <a:t>shift </a:t>
            </a:r>
            <a:r>
              <a:rPr sz="2400" dirty="0">
                <a:latin typeface="Carlito"/>
                <a:cs typeface="Carlito"/>
              </a:rPr>
              <a:t>is  </a:t>
            </a:r>
            <a:r>
              <a:rPr sz="2400" spc="-20" dirty="0">
                <a:latin typeface="Carlito"/>
                <a:cs typeface="Carlito"/>
              </a:rPr>
              <a:t>provided </a:t>
            </a:r>
            <a:r>
              <a:rPr sz="2400" spc="-5" dirty="0">
                <a:latin typeface="Carlito"/>
                <a:cs typeface="Carlito"/>
              </a:rPr>
              <a:t>by </a:t>
            </a:r>
            <a:r>
              <a:rPr sz="2400" spc="5" dirty="0">
                <a:latin typeface="Carlito"/>
                <a:cs typeface="Carlito"/>
              </a:rPr>
              <a:t>the </a:t>
            </a:r>
            <a:r>
              <a:rPr sz="2400" spc="-30" dirty="0">
                <a:latin typeface="Carlito"/>
                <a:cs typeface="Carlito"/>
              </a:rPr>
              <a:t>transformer, </a:t>
            </a:r>
            <a:r>
              <a:rPr sz="2400" spc="5" dirty="0">
                <a:latin typeface="Carlito"/>
                <a:cs typeface="Carlito"/>
              </a:rPr>
              <a:t>which </a:t>
            </a:r>
            <a:r>
              <a:rPr sz="2400" spc="-5" dirty="0">
                <a:latin typeface="Carlito"/>
                <a:cs typeface="Carlito"/>
              </a:rPr>
              <a:t>makes </a:t>
            </a:r>
            <a:r>
              <a:rPr sz="2400" spc="5" dirty="0">
                <a:latin typeface="Carlito"/>
                <a:cs typeface="Carlito"/>
              </a:rPr>
              <a:t>360</a:t>
            </a:r>
            <a:r>
              <a:rPr sz="2400" spc="7" baseline="24509" dirty="0">
                <a:latin typeface="Carlito"/>
                <a:cs typeface="Carlito"/>
              </a:rPr>
              <a:t>o </a:t>
            </a:r>
            <a:r>
              <a:rPr sz="2400" spc="-10" dirty="0">
                <a:latin typeface="Carlito"/>
                <a:cs typeface="Carlito"/>
              </a:rPr>
              <a:t>phase  </a:t>
            </a:r>
            <a:r>
              <a:rPr sz="2400" spc="5" dirty="0">
                <a:latin typeface="Carlito"/>
                <a:cs typeface="Carlito"/>
              </a:rPr>
              <a:t>shift </a:t>
            </a:r>
            <a:r>
              <a:rPr sz="2400" spc="-5" dirty="0">
                <a:latin typeface="Carlito"/>
                <a:cs typeface="Carlito"/>
              </a:rPr>
              <a:t>between </a:t>
            </a:r>
            <a:r>
              <a:rPr sz="2400" spc="5" dirty="0">
                <a:latin typeface="Carlito"/>
                <a:cs typeface="Carlito"/>
              </a:rPr>
              <a:t>the </a:t>
            </a:r>
            <a:r>
              <a:rPr sz="2400" spc="-10" dirty="0">
                <a:latin typeface="Carlito"/>
                <a:cs typeface="Carlito"/>
              </a:rPr>
              <a:t>input </a:t>
            </a:r>
            <a:r>
              <a:rPr sz="2400" spc="10" dirty="0">
                <a:latin typeface="Carlito"/>
                <a:cs typeface="Carlito"/>
              </a:rPr>
              <a:t>and </a:t>
            </a:r>
            <a:r>
              <a:rPr sz="2400" spc="-10" dirty="0">
                <a:latin typeface="Carlito"/>
                <a:cs typeface="Carlito"/>
              </a:rPr>
              <a:t>output</a:t>
            </a:r>
            <a:r>
              <a:rPr sz="2400" spc="-114" dirty="0">
                <a:latin typeface="Carlito"/>
                <a:cs typeface="Carlito"/>
              </a:rPr>
              <a:t> </a:t>
            </a:r>
            <a:r>
              <a:rPr sz="2400" spc="5" dirty="0">
                <a:latin typeface="Carlito"/>
                <a:cs typeface="Carlito"/>
              </a:rPr>
              <a:t>voltages.</a:t>
            </a:r>
            <a:endParaRPr sz="2400">
              <a:latin typeface="Carlito"/>
              <a:cs typeface="Carlito"/>
            </a:endParaRPr>
          </a:p>
          <a:p>
            <a:pPr marL="419100" marR="81280" indent="-343535" algn="just">
              <a:lnSpc>
                <a:spcPct val="89900"/>
              </a:lnSpc>
              <a:spcBef>
                <a:spcPts val="650"/>
              </a:spcBef>
              <a:buFont typeface="Arial"/>
              <a:buChar char="•"/>
              <a:tabLst>
                <a:tab pos="419734" algn="l"/>
              </a:tabLst>
            </a:pPr>
            <a:endParaRPr lang="en-US" sz="2400" dirty="0" smtClean="0">
              <a:latin typeface="Carlito"/>
              <a:cs typeface="Carlito"/>
            </a:endParaRPr>
          </a:p>
          <a:p>
            <a:pPr marL="419100" marR="81280" indent="-343535" algn="just">
              <a:lnSpc>
                <a:spcPct val="89900"/>
              </a:lnSpc>
              <a:spcBef>
                <a:spcPts val="650"/>
              </a:spcBef>
              <a:buFont typeface="Arial"/>
              <a:buChar char="•"/>
              <a:tabLst>
                <a:tab pos="419734" algn="l"/>
              </a:tabLst>
            </a:pPr>
            <a:r>
              <a:rPr sz="2400" smtClean="0">
                <a:latin typeface="Carlito"/>
                <a:cs typeface="Carlito"/>
              </a:rPr>
              <a:t>This </a:t>
            </a:r>
            <a:r>
              <a:rPr sz="2400" spc="-20" dirty="0">
                <a:latin typeface="Carlito"/>
                <a:cs typeface="Carlito"/>
              </a:rPr>
              <a:t>makes </a:t>
            </a:r>
            <a:r>
              <a:rPr sz="2400" spc="5" dirty="0">
                <a:latin typeface="Carlito"/>
                <a:cs typeface="Carlito"/>
              </a:rPr>
              <a:t>the </a:t>
            </a:r>
            <a:r>
              <a:rPr sz="2400" spc="-20" dirty="0">
                <a:latin typeface="Carlito"/>
                <a:cs typeface="Carlito"/>
              </a:rPr>
              <a:t>feedback </a:t>
            </a:r>
            <a:r>
              <a:rPr sz="2400" spc="-5" dirty="0">
                <a:latin typeface="Carlito"/>
                <a:cs typeface="Carlito"/>
              </a:rPr>
              <a:t>positive </a:t>
            </a:r>
            <a:r>
              <a:rPr sz="2400" spc="-10" dirty="0">
                <a:latin typeface="Carlito"/>
                <a:cs typeface="Carlito"/>
              </a:rPr>
              <a:t>which </a:t>
            </a:r>
            <a:r>
              <a:rPr sz="2400" spc="5" dirty="0">
                <a:latin typeface="Carlito"/>
                <a:cs typeface="Carlito"/>
              </a:rPr>
              <a:t>is </a:t>
            </a:r>
            <a:r>
              <a:rPr sz="2400" spc="-5" dirty="0">
                <a:latin typeface="Carlito"/>
                <a:cs typeface="Carlito"/>
              </a:rPr>
              <a:t>essential </a:t>
            </a:r>
            <a:r>
              <a:rPr sz="2400" spc="-20" dirty="0">
                <a:latin typeface="Carlito"/>
                <a:cs typeface="Carlito"/>
              </a:rPr>
              <a:t>for  </a:t>
            </a:r>
            <a:r>
              <a:rPr sz="2400" spc="5" dirty="0">
                <a:latin typeface="Carlito"/>
                <a:cs typeface="Carlito"/>
              </a:rPr>
              <a:t>the </a:t>
            </a:r>
            <a:r>
              <a:rPr sz="2400" spc="-5" dirty="0">
                <a:latin typeface="Carlito"/>
                <a:cs typeface="Carlito"/>
              </a:rPr>
              <a:t>condition </a:t>
            </a:r>
            <a:r>
              <a:rPr sz="2400" spc="-10" dirty="0">
                <a:latin typeface="Carlito"/>
                <a:cs typeface="Carlito"/>
              </a:rPr>
              <a:t>of </a:t>
            </a:r>
            <a:r>
              <a:rPr sz="2400" dirty="0">
                <a:latin typeface="Carlito"/>
                <a:cs typeface="Carlito"/>
              </a:rPr>
              <a:t>oscillations. </a:t>
            </a:r>
            <a:r>
              <a:rPr sz="2400" spc="-5" dirty="0">
                <a:latin typeface="Carlito"/>
                <a:cs typeface="Carlito"/>
              </a:rPr>
              <a:t>When </a:t>
            </a:r>
            <a:r>
              <a:rPr sz="2400" spc="5" dirty="0">
                <a:latin typeface="Carlito"/>
                <a:cs typeface="Carlito"/>
              </a:rPr>
              <a:t>the </a:t>
            </a:r>
            <a:r>
              <a:rPr sz="2400" b="1" spc="5" dirty="0">
                <a:latin typeface="Carlito"/>
                <a:cs typeface="Carlito"/>
              </a:rPr>
              <a:t>loop </a:t>
            </a:r>
            <a:r>
              <a:rPr sz="2400" b="1" spc="-20" dirty="0">
                <a:latin typeface="Carlito"/>
                <a:cs typeface="Carlito"/>
              </a:rPr>
              <a:t>gain </a:t>
            </a:r>
            <a:r>
              <a:rPr sz="2400" b="1" spc="10" dirty="0">
                <a:latin typeface="Carlito"/>
                <a:cs typeface="Carlito"/>
              </a:rPr>
              <a:t>|βA| </a:t>
            </a:r>
            <a:r>
              <a:rPr sz="2400" b="1" spc="25" dirty="0">
                <a:latin typeface="Carlito"/>
                <a:cs typeface="Carlito"/>
              </a:rPr>
              <a:t>of  </a:t>
            </a:r>
            <a:r>
              <a:rPr sz="2400" b="1" spc="10" dirty="0">
                <a:latin typeface="Carlito"/>
                <a:cs typeface="Carlito"/>
              </a:rPr>
              <a:t>the</a:t>
            </a:r>
            <a:r>
              <a:rPr sz="2400" b="1" spc="605" dirty="0">
                <a:latin typeface="Carlito"/>
                <a:cs typeface="Carlito"/>
              </a:rPr>
              <a:t> </a:t>
            </a:r>
            <a:r>
              <a:rPr sz="2400" b="1" dirty="0">
                <a:latin typeface="Carlito"/>
                <a:cs typeface="Carlito"/>
              </a:rPr>
              <a:t>amplifier </a:t>
            </a:r>
            <a:r>
              <a:rPr sz="2400" b="1" spc="20" dirty="0">
                <a:latin typeface="Carlito"/>
                <a:cs typeface="Carlito"/>
              </a:rPr>
              <a:t>is </a:t>
            </a:r>
            <a:r>
              <a:rPr sz="2400" b="1" spc="-10" dirty="0">
                <a:latin typeface="Carlito"/>
                <a:cs typeface="Carlito"/>
              </a:rPr>
              <a:t>greater </a:t>
            </a:r>
            <a:r>
              <a:rPr sz="2400" b="1" spc="5" dirty="0">
                <a:latin typeface="Carlito"/>
                <a:cs typeface="Carlito"/>
              </a:rPr>
              <a:t>than one</a:t>
            </a:r>
            <a:r>
              <a:rPr sz="2400" spc="5" dirty="0">
                <a:latin typeface="Carlito"/>
                <a:cs typeface="Carlito"/>
              </a:rPr>
              <a:t>, </a:t>
            </a:r>
            <a:r>
              <a:rPr sz="2400" spc="-5" dirty="0">
                <a:latin typeface="Carlito"/>
                <a:cs typeface="Carlito"/>
              </a:rPr>
              <a:t>oscillations </a:t>
            </a:r>
            <a:r>
              <a:rPr sz="2400" spc="-20" dirty="0">
                <a:latin typeface="Carlito"/>
                <a:cs typeface="Carlito"/>
              </a:rPr>
              <a:t>are  </a:t>
            </a:r>
            <a:r>
              <a:rPr sz="2400" spc="5" dirty="0">
                <a:latin typeface="Carlito"/>
                <a:cs typeface="Carlito"/>
              </a:rPr>
              <a:t>sustained in the</a:t>
            </a:r>
            <a:r>
              <a:rPr sz="2400" spc="-210" dirty="0">
                <a:latin typeface="Carlito"/>
                <a:cs typeface="Carlito"/>
              </a:rPr>
              <a:t> </a:t>
            </a:r>
            <a:r>
              <a:rPr sz="2400" spc="-5" dirty="0">
                <a:latin typeface="Carlito"/>
                <a:cs typeface="Carlito"/>
              </a:rPr>
              <a:t>circuit.</a:t>
            </a:r>
            <a:endParaRPr sz="2400">
              <a:latin typeface="Carlito"/>
              <a:cs typeface="Carlito"/>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95580"/>
            <a:ext cx="8153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1198499"/>
            <a:ext cx="8610599" cy="4368760"/>
          </a:xfrm>
          <a:prstGeom prst="rect">
            <a:avLst/>
          </a:prstGeom>
        </p:spPr>
        <p:txBody>
          <a:bodyPr vert="horz" wrap="square" lIns="0" tIns="13335" rIns="0" bIns="0" rtlCol="0">
            <a:spAutoFit/>
          </a:bodyPr>
          <a:lstStyle/>
          <a:p>
            <a:pPr marL="38100">
              <a:lnSpc>
                <a:spcPct val="100000"/>
              </a:lnSpc>
              <a:spcBef>
                <a:spcPts val="105"/>
              </a:spcBef>
            </a:pPr>
            <a:r>
              <a:rPr sz="2400" b="1" smtClean="0">
                <a:latin typeface="Carlito"/>
                <a:cs typeface="Carlito"/>
              </a:rPr>
              <a:t>Frequency</a:t>
            </a:r>
            <a:endParaRPr lang="en-US" sz="2400" b="1" dirty="0" smtClean="0">
              <a:latin typeface="Carlito"/>
              <a:cs typeface="Carlito"/>
            </a:endParaRPr>
          </a:p>
          <a:p>
            <a:pPr marL="38100">
              <a:lnSpc>
                <a:spcPct val="100000"/>
              </a:lnSpc>
              <a:spcBef>
                <a:spcPts val="105"/>
              </a:spcBef>
            </a:pPr>
            <a:endParaRPr sz="2400">
              <a:latin typeface="Carlito"/>
              <a:cs typeface="Carlito"/>
            </a:endParaRPr>
          </a:p>
          <a:p>
            <a:pPr marL="381000" marR="1195070" indent="-343535">
              <a:lnSpc>
                <a:spcPct val="79300"/>
              </a:lnSpc>
              <a:spcBef>
                <a:spcPts val="750"/>
              </a:spcBef>
              <a:tabLst>
                <a:tab pos="381000" algn="l"/>
                <a:tab pos="381635" algn="l"/>
              </a:tabLst>
            </a:pPr>
            <a:r>
              <a:rPr lang="en-US" sz="2400" dirty="0" smtClean="0">
                <a:latin typeface="Carlito"/>
                <a:cs typeface="Carlito"/>
              </a:rPr>
              <a:t>    </a:t>
            </a:r>
            <a:r>
              <a:rPr sz="2400" smtClean="0">
                <a:latin typeface="Carlito"/>
                <a:cs typeface="Carlito"/>
              </a:rPr>
              <a:t>The </a:t>
            </a:r>
            <a:r>
              <a:rPr sz="2400" dirty="0">
                <a:latin typeface="Carlito"/>
                <a:cs typeface="Carlito"/>
              </a:rPr>
              <a:t>equation for </a:t>
            </a:r>
            <a:r>
              <a:rPr sz="2400" b="1" dirty="0">
                <a:latin typeface="Carlito"/>
                <a:cs typeface="Carlito"/>
              </a:rPr>
              <a:t>frequency of Hartley  </a:t>
            </a:r>
            <a:r>
              <a:rPr sz="2400" b="1">
                <a:latin typeface="Carlito"/>
                <a:cs typeface="Carlito"/>
              </a:rPr>
              <a:t>oscillator </a:t>
            </a:r>
            <a:r>
              <a:rPr lang="en-US" sz="2400" b="1" dirty="0" smtClean="0">
                <a:latin typeface="Carlito"/>
                <a:cs typeface="Carlito"/>
              </a:rPr>
              <a:t>   </a:t>
            </a:r>
            <a:r>
              <a:rPr sz="2400" smtClean="0">
                <a:latin typeface="Carlito"/>
                <a:cs typeface="Carlito"/>
              </a:rPr>
              <a:t>is </a:t>
            </a:r>
            <a:r>
              <a:rPr sz="2400" dirty="0">
                <a:latin typeface="Carlito"/>
                <a:cs typeface="Carlito"/>
              </a:rPr>
              <a:t>given as</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Arial"/>
                <a:cs typeface="Arial"/>
              </a:rPr>
              <a:t>					</a:t>
            </a:r>
            <a:r>
              <a:rPr sz="2400" smtClean="0">
                <a:latin typeface="Arial"/>
                <a:cs typeface="Arial"/>
              </a:rPr>
              <a:t>f=1</a:t>
            </a:r>
            <a:r>
              <a:rPr sz="2400" dirty="0">
                <a:latin typeface="Arial"/>
                <a:cs typeface="Arial"/>
              </a:rPr>
              <a:t>/√2πL</a:t>
            </a:r>
            <a:r>
              <a:rPr sz="2400" dirty="0">
                <a:latin typeface="Carlito"/>
                <a:cs typeface="Carlito"/>
              </a:rPr>
              <a:t>TC</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Carlito"/>
                <a:cs typeface="Carlito"/>
              </a:rPr>
              <a:t>					</a:t>
            </a:r>
            <a:r>
              <a:rPr sz="2400" smtClean="0">
                <a:latin typeface="Carlito"/>
                <a:cs typeface="Carlito"/>
              </a:rPr>
              <a:t>LT=L1+L2+2M</a:t>
            </a:r>
            <a:endParaRPr lang="en-US" sz="2400" dirty="0" smtClean="0">
              <a:latin typeface="Carlito"/>
              <a:cs typeface="Carlito"/>
            </a:endParaRPr>
          </a:p>
          <a:p>
            <a:pPr marL="381000" indent="-343535">
              <a:lnSpc>
                <a:spcPct val="100000"/>
              </a:lnSpc>
              <a:spcBef>
                <a:spcPts val="5"/>
              </a:spcBef>
              <a:tabLst>
                <a:tab pos="381000" algn="l"/>
                <a:tab pos="381635" algn="l"/>
              </a:tabLst>
            </a:pPr>
            <a:endParaRPr sz="2400">
              <a:latin typeface="Carlito"/>
              <a:cs typeface="Carlito"/>
            </a:endParaRPr>
          </a:p>
          <a:p>
            <a:pPr marL="381000" marR="30480" indent="-343535">
              <a:lnSpc>
                <a:spcPct val="80000"/>
              </a:lnSpc>
              <a:spcBef>
                <a:spcPts val="725"/>
              </a:spcBef>
              <a:tabLst>
                <a:tab pos="381000" algn="l"/>
                <a:tab pos="381635" algn="l"/>
              </a:tabLst>
            </a:pPr>
            <a:r>
              <a:rPr lang="en-US" sz="2400" dirty="0" smtClean="0">
                <a:latin typeface="Carlito"/>
                <a:cs typeface="Carlito"/>
              </a:rPr>
              <a:t>    </a:t>
            </a:r>
            <a:r>
              <a:rPr sz="2400" smtClean="0">
                <a:latin typeface="Carlito"/>
                <a:cs typeface="Carlito"/>
              </a:rPr>
              <a:t>Here</a:t>
            </a:r>
            <a:r>
              <a:rPr sz="2400" dirty="0">
                <a:latin typeface="Carlito"/>
                <a:cs typeface="Carlito"/>
              </a:rPr>
              <a:t>, </a:t>
            </a:r>
            <a:r>
              <a:rPr sz="2400" b="1" dirty="0">
                <a:latin typeface="Carlito"/>
                <a:cs typeface="Carlito"/>
              </a:rPr>
              <a:t>L</a:t>
            </a:r>
            <a:r>
              <a:rPr sz="2400" b="1" baseline="-19444" dirty="0">
                <a:latin typeface="Carlito"/>
                <a:cs typeface="Carlito"/>
              </a:rPr>
              <a:t>T </a:t>
            </a:r>
            <a:r>
              <a:rPr sz="2400" dirty="0">
                <a:latin typeface="Carlito"/>
                <a:cs typeface="Carlito"/>
              </a:rPr>
              <a:t>is the total cumulatively coupled  inductance; </a:t>
            </a:r>
            <a:r>
              <a:rPr sz="2400" b="1">
                <a:latin typeface="Carlito"/>
                <a:cs typeface="Carlito"/>
              </a:rPr>
              <a:t>L</a:t>
            </a:r>
            <a:r>
              <a:rPr sz="2400" b="1" baseline="-19444">
                <a:latin typeface="Carlito"/>
                <a:cs typeface="Carlito"/>
              </a:rPr>
              <a:t>1 </a:t>
            </a:r>
            <a:r>
              <a:rPr sz="2400" smtClean="0">
                <a:latin typeface="Carlito"/>
                <a:cs typeface="Carlito"/>
              </a:rPr>
              <a:t>and</a:t>
            </a:r>
            <a:r>
              <a:rPr lang="en-US" sz="2400" dirty="0" smtClean="0">
                <a:latin typeface="Carlito"/>
                <a:cs typeface="Carlito"/>
              </a:rPr>
              <a:t> </a:t>
            </a:r>
            <a:r>
              <a:rPr sz="2400" b="1" smtClean="0">
                <a:latin typeface="Carlito"/>
                <a:cs typeface="Carlito"/>
              </a:rPr>
              <a:t>L</a:t>
            </a:r>
            <a:r>
              <a:rPr sz="2400" b="1" baseline="-19444" smtClean="0">
                <a:latin typeface="Carlito"/>
                <a:cs typeface="Carlito"/>
              </a:rPr>
              <a:t>2</a:t>
            </a:r>
            <a:r>
              <a:rPr sz="2400" smtClean="0">
                <a:latin typeface="Carlito"/>
                <a:cs typeface="Carlito"/>
              </a:rPr>
              <a:t>represent </a:t>
            </a:r>
            <a:r>
              <a:rPr sz="2400" dirty="0">
                <a:latin typeface="Carlito"/>
                <a:cs typeface="Carlito"/>
              </a:rPr>
              <a:t>inductances of  1</a:t>
            </a:r>
            <a:r>
              <a:rPr sz="2400" baseline="25000" dirty="0">
                <a:latin typeface="Carlito"/>
                <a:cs typeface="Carlito"/>
              </a:rPr>
              <a:t>st </a:t>
            </a:r>
            <a:r>
              <a:rPr sz="2400" dirty="0">
                <a:latin typeface="Carlito"/>
                <a:cs typeface="Carlito"/>
              </a:rPr>
              <a:t>and 2</a:t>
            </a:r>
            <a:r>
              <a:rPr sz="2400" baseline="25000" dirty="0">
                <a:latin typeface="Carlito"/>
                <a:cs typeface="Carlito"/>
              </a:rPr>
              <a:t>nd </a:t>
            </a:r>
            <a:r>
              <a:rPr sz="2400" dirty="0">
                <a:latin typeface="Carlito"/>
                <a:cs typeface="Carlito"/>
              </a:rPr>
              <a:t>coils; and </a:t>
            </a:r>
            <a:r>
              <a:rPr sz="2400" b="1" dirty="0">
                <a:latin typeface="Carlito"/>
                <a:cs typeface="Carlito"/>
              </a:rPr>
              <a:t>M </a:t>
            </a:r>
            <a:r>
              <a:rPr sz="2400" dirty="0">
                <a:latin typeface="Carlito"/>
                <a:cs typeface="Carlito"/>
              </a:rPr>
              <a:t>represents mutual  inductance.</a:t>
            </a:r>
            <a:endParaRPr sz="2400">
              <a:latin typeface="Carlito"/>
              <a:cs typeface="Carlito"/>
            </a:endParaRPr>
          </a:p>
          <a:p>
            <a:pPr marL="381000" marR="511809" indent="-343535">
              <a:lnSpc>
                <a:spcPts val="2930"/>
              </a:lnSpc>
              <a:spcBef>
                <a:spcPts val="660"/>
              </a:spcBef>
              <a:tabLst>
                <a:tab pos="381000" algn="l"/>
                <a:tab pos="381635" algn="l"/>
              </a:tabLst>
            </a:pPr>
            <a:r>
              <a:rPr lang="en-US" sz="2400" b="1" dirty="0" smtClean="0">
                <a:latin typeface="Carlito"/>
                <a:cs typeface="Carlito"/>
              </a:rPr>
              <a:t>    </a:t>
            </a:r>
            <a:r>
              <a:rPr sz="2400" b="1" smtClean="0">
                <a:latin typeface="Carlito"/>
                <a:cs typeface="Carlito"/>
              </a:rPr>
              <a:t>Mutual </a:t>
            </a:r>
            <a:r>
              <a:rPr sz="2400" b="1" dirty="0">
                <a:latin typeface="Carlito"/>
                <a:cs typeface="Carlito"/>
              </a:rPr>
              <a:t>inductance </a:t>
            </a:r>
            <a:r>
              <a:rPr sz="2400" dirty="0">
                <a:latin typeface="Carlito"/>
                <a:cs typeface="Carlito"/>
              </a:rPr>
              <a:t>is calculated when two  windings are considered.</a:t>
            </a:r>
            <a:endParaRPr sz="2400">
              <a:latin typeface="Carlito"/>
              <a:cs typeface="Carli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534400" cy="5757730"/>
          </a:xfrm>
          <a:prstGeom prst="rect">
            <a:avLst/>
          </a:prstGeom>
        </p:spPr>
        <p:txBody>
          <a:bodyPr vert="horz" wrap="square" lIns="0" tIns="13335" rIns="0" bIns="0" rtlCol="0">
            <a:spAutoFit/>
          </a:bodyPr>
          <a:lstStyle/>
          <a:p>
            <a:pPr marL="12700">
              <a:lnSpc>
                <a:spcPts val="2870"/>
              </a:lnSpc>
              <a:spcBef>
                <a:spcPts val="105"/>
              </a:spcBef>
            </a:pPr>
            <a:r>
              <a:rPr sz="2400" b="1" spc="-5" dirty="0">
                <a:latin typeface="Carlito"/>
                <a:cs typeface="Carlito"/>
              </a:rPr>
              <a:t>Advantages:</a:t>
            </a:r>
            <a:endParaRPr sz="2400">
              <a:latin typeface="Carlito"/>
              <a:cs typeface="Carlito"/>
            </a:endParaRPr>
          </a:p>
          <a:p>
            <a:pPr marL="355600" marR="5080" indent="-343535">
              <a:lnSpc>
                <a:spcPts val="2330"/>
              </a:lnSpc>
              <a:spcBef>
                <a:spcPts val="520"/>
              </a:spcBef>
              <a:buFont typeface="Arial"/>
              <a:buChar char="•"/>
              <a:tabLst>
                <a:tab pos="355600" algn="l"/>
                <a:tab pos="356235" algn="l"/>
              </a:tabLst>
            </a:pPr>
            <a:r>
              <a:rPr sz="2400" spc="-10" dirty="0">
                <a:latin typeface="Carlito"/>
                <a:cs typeface="Carlito"/>
              </a:rPr>
              <a:t>Instead </a:t>
            </a:r>
            <a:r>
              <a:rPr sz="2400" spc="5" dirty="0">
                <a:latin typeface="Carlito"/>
                <a:cs typeface="Carlito"/>
              </a:rPr>
              <a:t>of using </a:t>
            </a:r>
            <a:r>
              <a:rPr sz="2400" dirty="0">
                <a:latin typeface="Carlito"/>
                <a:cs typeface="Carlito"/>
              </a:rPr>
              <a:t>a </a:t>
            </a:r>
            <a:r>
              <a:rPr sz="2400" spc="-15" dirty="0">
                <a:latin typeface="Carlito"/>
                <a:cs typeface="Carlito"/>
              </a:rPr>
              <a:t>large </a:t>
            </a:r>
            <a:r>
              <a:rPr sz="2400" spc="-30" dirty="0">
                <a:latin typeface="Carlito"/>
                <a:cs typeface="Carlito"/>
              </a:rPr>
              <a:t>transformer, </a:t>
            </a:r>
            <a:r>
              <a:rPr sz="2400" dirty="0">
                <a:latin typeface="Carlito"/>
                <a:cs typeface="Carlito"/>
              </a:rPr>
              <a:t>a </a:t>
            </a:r>
            <a:r>
              <a:rPr sz="2400" spc="-5" dirty="0">
                <a:latin typeface="Carlito"/>
                <a:cs typeface="Carlito"/>
              </a:rPr>
              <a:t>single </a:t>
            </a:r>
            <a:r>
              <a:rPr sz="2400" dirty="0">
                <a:latin typeface="Carlito"/>
                <a:cs typeface="Carlito"/>
              </a:rPr>
              <a:t>coil can </a:t>
            </a:r>
            <a:r>
              <a:rPr sz="2400" spc="5" dirty="0">
                <a:latin typeface="Carlito"/>
                <a:cs typeface="Carlito"/>
              </a:rPr>
              <a:t>be </a:t>
            </a:r>
            <a:r>
              <a:rPr sz="2400" spc="10" dirty="0">
                <a:latin typeface="Carlito"/>
                <a:cs typeface="Carlito"/>
              </a:rPr>
              <a:t>used  </a:t>
            </a:r>
            <a:r>
              <a:rPr sz="2400" spc="-15" dirty="0">
                <a:latin typeface="Carlito"/>
                <a:cs typeface="Carlito"/>
              </a:rPr>
              <a:t>as an</a:t>
            </a:r>
            <a:r>
              <a:rPr sz="2400" spc="25" dirty="0">
                <a:latin typeface="Carlito"/>
                <a:cs typeface="Carlito"/>
              </a:rPr>
              <a:t> </a:t>
            </a:r>
            <a:r>
              <a:rPr sz="2400" spc="-20" dirty="0">
                <a:latin typeface="Carlito"/>
                <a:cs typeface="Carlito"/>
              </a:rPr>
              <a:t>auto-transformer.</a:t>
            </a:r>
            <a:endParaRPr sz="2400">
              <a:latin typeface="Carlito"/>
              <a:cs typeface="Carlito"/>
            </a:endParaRPr>
          </a:p>
          <a:p>
            <a:pPr marL="355600" marR="13335" indent="-343535">
              <a:lnSpc>
                <a:spcPct val="78200"/>
              </a:lnSpc>
              <a:spcBef>
                <a:spcPts val="690"/>
              </a:spcBef>
              <a:buFont typeface="Arial"/>
              <a:buChar char="•"/>
              <a:tabLst>
                <a:tab pos="355600" algn="l"/>
                <a:tab pos="356235" algn="l"/>
                <a:tab pos="1833245" algn="l"/>
                <a:tab pos="2453005" algn="l"/>
                <a:tab pos="2939415" algn="l"/>
                <a:tab pos="3883025" algn="l"/>
                <a:tab pos="4359910" algn="l"/>
                <a:tab pos="5838190" algn="l"/>
                <a:tab pos="6762750" algn="l"/>
                <a:tab pos="7087234" algn="l"/>
              </a:tabLst>
            </a:pPr>
            <a:r>
              <a:rPr sz="2400" spc="15" dirty="0">
                <a:latin typeface="Carlito"/>
                <a:cs typeface="Carlito"/>
              </a:rPr>
              <a:t>F</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dirty="0">
                <a:latin typeface="Carlito"/>
                <a:cs typeface="Carlito"/>
              </a:rPr>
              <a:t>e</a:t>
            </a:r>
            <a:r>
              <a:rPr sz="2400" spc="-60" dirty="0">
                <a:latin typeface="Carlito"/>
                <a:cs typeface="Carlito"/>
              </a:rPr>
              <a:t>n</a:t>
            </a:r>
            <a:r>
              <a:rPr sz="2400" spc="30" dirty="0">
                <a:latin typeface="Carlito"/>
                <a:cs typeface="Carlito"/>
              </a:rPr>
              <a:t>c</a:t>
            </a:r>
            <a:r>
              <a:rPr sz="2400" dirty="0">
                <a:latin typeface="Carlito"/>
                <a:cs typeface="Carlito"/>
              </a:rPr>
              <a:t>y	</a:t>
            </a:r>
            <a:r>
              <a:rPr sz="2400" spc="30" dirty="0">
                <a:latin typeface="Carlito"/>
                <a:cs typeface="Carlito"/>
              </a:rPr>
              <a:t>c</a:t>
            </a:r>
            <a:r>
              <a:rPr sz="2400" spc="-30" dirty="0">
                <a:latin typeface="Carlito"/>
                <a:cs typeface="Carlito"/>
              </a:rPr>
              <a:t>a</a:t>
            </a:r>
            <a:r>
              <a:rPr sz="2400" dirty="0">
                <a:latin typeface="Carlito"/>
                <a:cs typeface="Carlito"/>
              </a:rPr>
              <a:t>n	</a:t>
            </a:r>
            <a:r>
              <a:rPr sz="2400" spc="10" dirty="0">
                <a:latin typeface="Carlito"/>
                <a:cs typeface="Carlito"/>
              </a:rPr>
              <a:t>b</a:t>
            </a:r>
            <a:r>
              <a:rPr sz="2400" dirty="0">
                <a:latin typeface="Carlito"/>
                <a:cs typeface="Carlito"/>
              </a:rPr>
              <a:t>e	</a:t>
            </a:r>
            <a:r>
              <a:rPr sz="2400" spc="-35" dirty="0">
                <a:latin typeface="Carlito"/>
                <a:cs typeface="Carlito"/>
              </a:rPr>
              <a:t>v</a:t>
            </a:r>
            <a:r>
              <a:rPr sz="2400" spc="-25" dirty="0">
                <a:latin typeface="Carlito"/>
                <a:cs typeface="Carlito"/>
              </a:rPr>
              <a:t>a</a:t>
            </a:r>
            <a:r>
              <a:rPr sz="2400" spc="-15" dirty="0">
                <a:latin typeface="Carlito"/>
                <a:cs typeface="Carlito"/>
              </a:rPr>
              <a:t>r</a:t>
            </a:r>
            <a:r>
              <a:rPr sz="2400" spc="-25" dirty="0">
                <a:latin typeface="Carlito"/>
                <a:cs typeface="Carlito"/>
              </a:rPr>
              <a:t>i</a:t>
            </a:r>
            <a:r>
              <a:rPr sz="2400" dirty="0">
                <a:latin typeface="Carlito"/>
                <a:cs typeface="Carlito"/>
              </a:rPr>
              <a:t>ed	</a:t>
            </a:r>
            <a:r>
              <a:rPr sz="2400" spc="15" dirty="0">
                <a:latin typeface="Carlito"/>
                <a:cs typeface="Carlito"/>
              </a:rPr>
              <a:t>b</a:t>
            </a:r>
            <a:r>
              <a:rPr sz="2400" dirty="0">
                <a:latin typeface="Carlito"/>
                <a:cs typeface="Carlito"/>
              </a:rPr>
              <a:t>y	e</a:t>
            </a:r>
            <a:r>
              <a:rPr sz="2400" spc="30" dirty="0">
                <a:latin typeface="Carlito"/>
                <a:cs typeface="Carlito"/>
              </a:rPr>
              <a:t>m</a:t>
            </a:r>
            <a:r>
              <a:rPr sz="2400" spc="10" dirty="0">
                <a:latin typeface="Carlito"/>
                <a:cs typeface="Carlito"/>
              </a:rPr>
              <a:t>p</a:t>
            </a:r>
            <a:r>
              <a:rPr sz="2400" spc="-30" dirty="0">
                <a:latin typeface="Carlito"/>
                <a:cs typeface="Carlito"/>
              </a:rPr>
              <a:t>l</a:t>
            </a:r>
            <a:r>
              <a:rPr sz="2400" spc="5" dirty="0">
                <a:latin typeface="Carlito"/>
                <a:cs typeface="Carlito"/>
              </a:rPr>
              <a:t>o</a:t>
            </a:r>
            <a:r>
              <a:rPr sz="2400" spc="-40" dirty="0">
                <a:latin typeface="Carlito"/>
                <a:cs typeface="Carlito"/>
              </a:rPr>
              <a:t>y</a:t>
            </a:r>
            <a:r>
              <a:rPr sz="2400" spc="-30" dirty="0">
                <a:latin typeface="Carlito"/>
                <a:cs typeface="Carlito"/>
              </a:rPr>
              <a:t>i</a:t>
            </a:r>
            <a:r>
              <a:rPr sz="2400" spc="10" dirty="0">
                <a:latin typeface="Carlito"/>
                <a:cs typeface="Carlito"/>
              </a:rPr>
              <a:t>n</a:t>
            </a:r>
            <a:r>
              <a:rPr sz="2400" dirty="0">
                <a:latin typeface="Carlito"/>
                <a:cs typeface="Carlito"/>
              </a:rPr>
              <a:t>g	e</a:t>
            </a:r>
            <a:r>
              <a:rPr sz="2400" spc="-25" dirty="0">
                <a:latin typeface="Carlito"/>
                <a:cs typeface="Carlito"/>
              </a:rPr>
              <a:t>i</a:t>
            </a:r>
            <a:r>
              <a:rPr sz="2400" spc="15" dirty="0">
                <a:latin typeface="Carlito"/>
                <a:cs typeface="Carlito"/>
              </a:rPr>
              <a:t>t</a:t>
            </a:r>
            <a:r>
              <a:rPr sz="2400" spc="10" dirty="0">
                <a:latin typeface="Carlito"/>
                <a:cs typeface="Carlito"/>
              </a:rPr>
              <a:t>h</a:t>
            </a:r>
            <a:r>
              <a:rPr sz="2400" dirty="0">
                <a:latin typeface="Carlito"/>
                <a:cs typeface="Carlito"/>
              </a:rPr>
              <a:t>er	a	</a:t>
            </a:r>
            <a:r>
              <a:rPr sz="2400" spc="-40" dirty="0">
                <a:latin typeface="Carlito"/>
                <a:cs typeface="Carlito"/>
              </a:rPr>
              <a:t>v</a:t>
            </a:r>
            <a:r>
              <a:rPr sz="2400" spc="-30" dirty="0">
                <a:latin typeface="Carlito"/>
                <a:cs typeface="Carlito"/>
              </a:rPr>
              <a:t>a</a:t>
            </a:r>
            <a:r>
              <a:rPr sz="2400" spc="-15" dirty="0">
                <a:latin typeface="Carlito"/>
                <a:cs typeface="Carlito"/>
              </a:rPr>
              <a:t>r</a:t>
            </a:r>
            <a:r>
              <a:rPr sz="2400" spc="-30" dirty="0">
                <a:latin typeface="Carlito"/>
                <a:cs typeface="Carlito"/>
              </a:rPr>
              <a:t>ia</a:t>
            </a:r>
            <a:r>
              <a:rPr sz="2400" spc="10" dirty="0">
                <a:latin typeface="Carlito"/>
                <a:cs typeface="Carlito"/>
              </a:rPr>
              <a:t>b</a:t>
            </a:r>
            <a:r>
              <a:rPr sz="2400" spc="-30" dirty="0">
                <a:latin typeface="Carlito"/>
                <a:cs typeface="Carlito"/>
              </a:rPr>
              <a:t>l</a:t>
            </a:r>
            <a:r>
              <a:rPr sz="2400" dirty="0">
                <a:latin typeface="Carlito"/>
                <a:cs typeface="Carlito"/>
              </a:rPr>
              <a:t>e  capacitor or a </a:t>
            </a:r>
            <a:r>
              <a:rPr sz="2400" spc="-20" dirty="0">
                <a:latin typeface="Carlito"/>
                <a:cs typeface="Carlito"/>
              </a:rPr>
              <a:t>variable inductor.</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Less </a:t>
            </a:r>
            <a:r>
              <a:rPr sz="2400" spc="10" dirty="0">
                <a:latin typeface="Carlito"/>
                <a:cs typeface="Carlito"/>
              </a:rPr>
              <a:t>number </a:t>
            </a:r>
            <a:r>
              <a:rPr sz="2400" spc="5" dirty="0">
                <a:latin typeface="Carlito"/>
                <a:cs typeface="Carlito"/>
              </a:rPr>
              <a:t>of </a:t>
            </a:r>
            <a:r>
              <a:rPr sz="2400" spc="10" dirty="0">
                <a:latin typeface="Carlito"/>
                <a:cs typeface="Carlito"/>
              </a:rPr>
              <a:t>components </a:t>
            </a:r>
            <a:r>
              <a:rPr sz="2400" spc="-15" dirty="0">
                <a:latin typeface="Carlito"/>
                <a:cs typeface="Carlito"/>
              </a:rPr>
              <a:t>are</a:t>
            </a:r>
            <a:r>
              <a:rPr sz="2400" spc="-315" dirty="0">
                <a:latin typeface="Carlito"/>
                <a:cs typeface="Carlito"/>
              </a:rPr>
              <a:t> </a:t>
            </a:r>
            <a:r>
              <a:rPr sz="2400" spc="5" dirty="0">
                <a:latin typeface="Carlito"/>
                <a:cs typeface="Carlito"/>
              </a:rPr>
              <a:t>sufficient.</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spc="-5" dirty="0">
                <a:latin typeface="Carlito"/>
                <a:cs typeface="Carlito"/>
              </a:rPr>
              <a:t>amplitude </a:t>
            </a:r>
            <a:r>
              <a:rPr sz="2400" spc="5" dirty="0">
                <a:latin typeface="Carlito"/>
                <a:cs typeface="Carlito"/>
              </a:rPr>
              <a:t>of the </a:t>
            </a:r>
            <a:r>
              <a:rPr sz="2400" spc="-5" dirty="0">
                <a:latin typeface="Carlito"/>
                <a:cs typeface="Carlito"/>
              </a:rPr>
              <a:t>output remains </a:t>
            </a:r>
            <a:r>
              <a:rPr sz="2400" spc="-10" dirty="0">
                <a:latin typeface="Carlito"/>
                <a:cs typeface="Carlito"/>
              </a:rPr>
              <a:t>constant over </a:t>
            </a:r>
            <a:r>
              <a:rPr sz="2400" dirty="0">
                <a:latin typeface="Carlito"/>
                <a:cs typeface="Carlito"/>
              </a:rPr>
              <a:t>a</a:t>
            </a:r>
            <a:r>
              <a:rPr sz="2400" spc="-20" dirty="0">
                <a:latin typeface="Carlito"/>
                <a:cs typeface="Carlito"/>
              </a:rPr>
              <a:t> fixed</a:t>
            </a:r>
            <a:endParaRPr sz="2400">
              <a:latin typeface="Carlito"/>
              <a:cs typeface="Carlito"/>
            </a:endParaRPr>
          </a:p>
          <a:p>
            <a:pPr marL="355600">
              <a:lnSpc>
                <a:spcPts val="2605"/>
              </a:lnSpc>
            </a:pPr>
            <a:r>
              <a:rPr sz="2400" spc="5" dirty="0">
                <a:latin typeface="Carlito"/>
                <a:cs typeface="Carlito"/>
              </a:rPr>
              <a:t>frequency</a:t>
            </a:r>
            <a:r>
              <a:rPr sz="2400" spc="-120" dirty="0">
                <a:latin typeface="Carlito"/>
                <a:cs typeface="Carlito"/>
              </a:rPr>
              <a:t> </a:t>
            </a:r>
            <a:r>
              <a:rPr sz="2400" spc="-20">
                <a:latin typeface="Carlito"/>
                <a:cs typeface="Carlito"/>
              </a:rPr>
              <a:t>range</a:t>
            </a:r>
            <a:r>
              <a:rPr sz="2400" spc="-20" smtClean="0">
                <a:latin typeface="Carlito"/>
                <a:cs typeface="Carlito"/>
              </a:rPr>
              <a:t>.</a:t>
            </a:r>
            <a:endParaRPr sz="2350">
              <a:latin typeface="Carlito"/>
              <a:cs typeface="Carlito"/>
            </a:endParaRPr>
          </a:p>
          <a:p>
            <a:pPr marL="12700">
              <a:lnSpc>
                <a:spcPts val="2865"/>
              </a:lnSpc>
            </a:pPr>
            <a:r>
              <a:rPr sz="2400" b="1" dirty="0">
                <a:latin typeface="Carlito"/>
                <a:cs typeface="Carlito"/>
              </a:rPr>
              <a:t>Disadvantages:</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dirty="0">
                <a:latin typeface="Carlito"/>
                <a:cs typeface="Carlito"/>
              </a:rPr>
              <a:t>a </a:t>
            </a:r>
            <a:r>
              <a:rPr sz="2400" spc="-10" dirty="0">
                <a:latin typeface="Carlito"/>
                <a:cs typeface="Carlito"/>
              </a:rPr>
              <a:t>low </a:t>
            </a:r>
            <a:r>
              <a:rPr sz="2400" spc="10" dirty="0">
                <a:latin typeface="Carlito"/>
                <a:cs typeface="Carlito"/>
              </a:rPr>
              <a:t>frequency</a:t>
            </a:r>
            <a:r>
              <a:rPr sz="2400" spc="-180" dirty="0">
                <a:latin typeface="Carlito"/>
                <a:cs typeface="Carlito"/>
              </a:rPr>
              <a:t> </a:t>
            </a:r>
            <a:r>
              <a:rPr sz="2400" spc="-25" dirty="0">
                <a:latin typeface="Carlito"/>
                <a:cs typeface="Carlito"/>
              </a:rPr>
              <a:t>oscillator.</a:t>
            </a:r>
            <a:endParaRPr sz="2400">
              <a:latin typeface="Carlito"/>
              <a:cs typeface="Carlito"/>
            </a:endParaRPr>
          </a:p>
          <a:p>
            <a:pPr marL="355600" indent="-343535">
              <a:lnSpc>
                <a:spcPts val="2870"/>
              </a:lnSpc>
              <a:buFont typeface="Arial"/>
              <a:buChar char="•"/>
              <a:tabLst>
                <a:tab pos="355600" algn="l"/>
                <a:tab pos="356235" algn="l"/>
              </a:tabLst>
            </a:pPr>
            <a:r>
              <a:rPr sz="2400" spc="-5" dirty="0">
                <a:latin typeface="Carlito"/>
                <a:cs typeface="Carlito"/>
              </a:rPr>
              <a:t>Harmonic </a:t>
            </a:r>
            <a:r>
              <a:rPr sz="2400" dirty="0">
                <a:latin typeface="Carlito"/>
                <a:cs typeface="Carlito"/>
              </a:rPr>
              <a:t>distortions </a:t>
            </a:r>
            <a:r>
              <a:rPr sz="2400" spc="-15" dirty="0">
                <a:latin typeface="Carlito"/>
                <a:cs typeface="Carlito"/>
              </a:rPr>
              <a:t>are</a:t>
            </a:r>
            <a:r>
              <a:rPr sz="2400" spc="-105" dirty="0">
                <a:latin typeface="Carlito"/>
                <a:cs typeface="Carlito"/>
              </a:rPr>
              <a:t> </a:t>
            </a:r>
            <a:r>
              <a:rPr sz="2400" spc="10" dirty="0">
                <a:latin typeface="Carlito"/>
                <a:cs typeface="Carlito"/>
              </a:rPr>
              <a:t>present.</a:t>
            </a:r>
            <a:endParaRPr sz="2400">
              <a:latin typeface="Carlito"/>
              <a:cs typeface="Carlito"/>
            </a:endParaRPr>
          </a:p>
          <a:p>
            <a:pPr marL="355600" indent="-343535">
              <a:lnSpc>
                <a:spcPts val="2870"/>
              </a:lnSpc>
              <a:spcBef>
                <a:spcPts val="50"/>
              </a:spcBef>
              <a:tabLst>
                <a:tab pos="355600" algn="l"/>
                <a:tab pos="356235" algn="l"/>
              </a:tabLst>
            </a:pPr>
            <a:r>
              <a:rPr sz="2400" spc="-5" dirty="0">
                <a:latin typeface="Carlito"/>
                <a:cs typeface="Carlito"/>
              </a:rPr>
              <a:t>Applications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applications </a:t>
            </a:r>
            <a:r>
              <a:rPr sz="2400" dirty="0">
                <a:latin typeface="Carlito"/>
                <a:cs typeface="Carlito"/>
              </a:rPr>
              <a:t>of </a:t>
            </a:r>
            <a:r>
              <a:rPr sz="2400" spc="-10" dirty="0">
                <a:latin typeface="Carlito"/>
                <a:cs typeface="Carlito"/>
              </a:rPr>
              <a:t>Hartley </a:t>
            </a:r>
            <a:r>
              <a:rPr sz="2400" spc="-5" dirty="0">
                <a:latin typeface="Carlito"/>
                <a:cs typeface="Carlito"/>
              </a:rPr>
              <a:t>oscillator</a:t>
            </a:r>
            <a:r>
              <a:rPr sz="2400" spc="-100" dirty="0">
                <a:latin typeface="Carlito"/>
                <a:cs typeface="Carlito"/>
              </a:rPr>
              <a:t> </a:t>
            </a:r>
            <a:r>
              <a:rPr sz="2400" spc="-15" dirty="0">
                <a:latin typeface="Carlito"/>
                <a:cs typeface="Carlito"/>
              </a:rPr>
              <a:t>are</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used to </a:t>
            </a:r>
            <a:r>
              <a:rPr sz="2400" spc="-5" dirty="0">
                <a:latin typeface="Carlito"/>
                <a:cs typeface="Carlito"/>
              </a:rPr>
              <a:t>produce </a:t>
            </a:r>
            <a:r>
              <a:rPr sz="2400" dirty="0">
                <a:latin typeface="Carlito"/>
                <a:cs typeface="Carlito"/>
              </a:rPr>
              <a:t>a sine </a:t>
            </a:r>
            <a:r>
              <a:rPr sz="2400" spc="-35" dirty="0">
                <a:latin typeface="Carlito"/>
                <a:cs typeface="Carlito"/>
              </a:rPr>
              <a:t>wave </a:t>
            </a:r>
            <a:r>
              <a:rPr sz="2400" spc="5" dirty="0">
                <a:latin typeface="Carlito"/>
                <a:cs typeface="Carlito"/>
              </a:rPr>
              <a:t>of </a:t>
            </a:r>
            <a:r>
              <a:rPr sz="2400" dirty="0">
                <a:latin typeface="Carlito"/>
                <a:cs typeface="Carlito"/>
              </a:rPr>
              <a:t>desired</a:t>
            </a:r>
            <a:r>
              <a:rPr sz="2400" spc="-190" dirty="0">
                <a:latin typeface="Carlito"/>
                <a:cs typeface="Carlito"/>
              </a:rPr>
              <a:t> </a:t>
            </a:r>
            <a:r>
              <a:rPr sz="2400" spc="-10" dirty="0">
                <a:latin typeface="Carlito"/>
                <a:cs typeface="Carlito"/>
              </a:rPr>
              <a:t>frequency.</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5" dirty="0">
                <a:latin typeface="Carlito"/>
                <a:cs typeface="Carlito"/>
              </a:rPr>
              <a:t>local oscillator </a:t>
            </a:r>
            <a:r>
              <a:rPr sz="2400" spc="-15" dirty="0">
                <a:latin typeface="Carlito"/>
                <a:cs typeface="Carlito"/>
              </a:rPr>
              <a:t>in </a:t>
            </a:r>
            <a:r>
              <a:rPr sz="2400" spc="-30" dirty="0">
                <a:latin typeface="Carlito"/>
                <a:cs typeface="Carlito"/>
              </a:rPr>
              <a:t>radio</a:t>
            </a:r>
            <a:r>
              <a:rPr sz="2400" spc="-20" dirty="0">
                <a:latin typeface="Carlito"/>
                <a:cs typeface="Carlito"/>
              </a:rPr>
              <a:t> </a:t>
            </a:r>
            <a:r>
              <a:rPr sz="2400" spc="-10" dirty="0">
                <a:latin typeface="Carlito"/>
                <a:cs typeface="Carlito"/>
              </a:rPr>
              <a:t>receivers.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also </a:t>
            </a:r>
            <a:r>
              <a:rPr sz="2400" spc="10" dirty="0">
                <a:latin typeface="Carlito"/>
                <a:cs typeface="Carlito"/>
              </a:rPr>
              <a:t>used </a:t>
            </a:r>
            <a:r>
              <a:rPr sz="2400" spc="-15" dirty="0">
                <a:latin typeface="Carlito"/>
                <a:cs typeface="Carlito"/>
              </a:rPr>
              <a:t>as </a:t>
            </a:r>
            <a:r>
              <a:rPr sz="2400" spc="-65" dirty="0">
                <a:latin typeface="Carlito"/>
                <a:cs typeface="Carlito"/>
              </a:rPr>
              <a:t>R.F.</a:t>
            </a:r>
            <a:r>
              <a:rPr sz="2400" spc="35" dirty="0">
                <a:latin typeface="Carlito"/>
                <a:cs typeface="Carlito"/>
              </a:rPr>
              <a:t> </a:t>
            </a:r>
            <a:r>
              <a:rPr sz="2400" spc="-25" dirty="0">
                <a:latin typeface="Carlito"/>
                <a:cs typeface="Carlito"/>
              </a:rPr>
              <a:t>Oscillator.</a:t>
            </a:r>
            <a:endParaRPr sz="24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1" y="461010"/>
            <a:ext cx="65532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228600" y="1219200"/>
            <a:ext cx="8534400" cy="4671792"/>
          </a:xfrm>
          <a:prstGeom prst="rect">
            <a:avLst/>
          </a:prstGeom>
        </p:spPr>
        <p:txBody>
          <a:bodyPr vert="horz" wrap="square" lIns="0" tIns="85090" rIns="0" bIns="0" rtlCol="0">
            <a:spAutoFit/>
          </a:bodyPr>
          <a:lstStyle/>
          <a:p>
            <a:pPr marL="355600" marR="55244" indent="-343535" algn="just">
              <a:lnSpc>
                <a:spcPct val="80200"/>
              </a:lnSpc>
              <a:spcBef>
                <a:spcPts val="670"/>
              </a:spcBef>
              <a:buFont typeface="Arial"/>
              <a:buChar char="•"/>
              <a:tabLst>
                <a:tab pos="355600" algn="l"/>
                <a:tab pos="356235" algn="l"/>
              </a:tabLst>
            </a:pPr>
            <a:r>
              <a:rPr sz="2400" spc="10" dirty="0">
                <a:latin typeface="Carlito"/>
                <a:cs typeface="Carlito"/>
              </a:rPr>
              <a:t>The </a:t>
            </a:r>
            <a:r>
              <a:rPr sz="2400" dirty="0">
                <a:latin typeface="Carlito"/>
                <a:cs typeface="Carlito"/>
              </a:rPr>
              <a:t>coupling </a:t>
            </a:r>
            <a:r>
              <a:rPr sz="2400" spc="-10" dirty="0">
                <a:latin typeface="Carlito"/>
                <a:cs typeface="Carlito"/>
              </a:rPr>
              <a:t>capacitors </a:t>
            </a:r>
            <a:r>
              <a:rPr sz="2400" dirty="0">
                <a:latin typeface="Carlito"/>
                <a:cs typeface="Carlito"/>
              </a:rPr>
              <a:t>pass </a:t>
            </a:r>
            <a:r>
              <a:rPr sz="2400" spc="-15" dirty="0">
                <a:latin typeface="Carlito"/>
                <a:cs typeface="Carlito"/>
              </a:rPr>
              <a:t>ac </a:t>
            </a:r>
            <a:r>
              <a:rPr sz="2400" spc="5" dirty="0">
                <a:latin typeface="Carlito"/>
                <a:cs typeface="Carlito"/>
              </a:rPr>
              <a:t>but </a:t>
            </a:r>
            <a:r>
              <a:rPr sz="2400" dirty="0">
                <a:latin typeface="Carlito"/>
                <a:cs typeface="Carlito"/>
              </a:rPr>
              <a:t>block </a:t>
            </a:r>
            <a:r>
              <a:rPr sz="2400" spc="5" dirty="0">
                <a:latin typeface="Carlito"/>
                <a:cs typeface="Carlito"/>
              </a:rPr>
              <a:t>dc </a:t>
            </a:r>
            <a:r>
              <a:rPr sz="2400" dirty="0">
                <a:latin typeface="Carlito"/>
                <a:cs typeface="Carlito"/>
              </a:rPr>
              <a:t>Because of </a:t>
            </a:r>
            <a:r>
              <a:rPr sz="2400" spc="-5" dirty="0">
                <a:latin typeface="Carlito"/>
                <a:cs typeface="Carlito"/>
              </a:rPr>
              <a:t>this  </a:t>
            </a:r>
            <a:r>
              <a:rPr sz="2400" spc="5" dirty="0">
                <a:latin typeface="Carlito"/>
                <a:cs typeface="Carlito"/>
              </a:rPr>
              <a:t>the </a:t>
            </a:r>
            <a:r>
              <a:rPr sz="2400" dirty="0">
                <a:latin typeface="Carlito"/>
                <a:cs typeface="Carlito"/>
              </a:rPr>
              <a:t>stages </a:t>
            </a:r>
            <a:r>
              <a:rPr sz="2400" spc="-15" dirty="0">
                <a:latin typeface="Carlito"/>
                <a:cs typeface="Carlito"/>
              </a:rPr>
              <a:t>are </a:t>
            </a:r>
            <a:r>
              <a:rPr sz="2400" spc="-5" dirty="0">
                <a:latin typeface="Carlito"/>
                <a:cs typeface="Carlito"/>
              </a:rPr>
              <a:t>isolated </a:t>
            </a:r>
            <a:r>
              <a:rPr sz="2400" spc="-15" dirty="0">
                <a:latin typeface="Carlito"/>
                <a:cs typeface="Carlito"/>
              </a:rPr>
              <a:t>as </a:t>
            </a:r>
            <a:r>
              <a:rPr sz="2400" spc="-20" dirty="0">
                <a:latin typeface="Carlito"/>
                <a:cs typeface="Carlito"/>
              </a:rPr>
              <a:t>for </a:t>
            </a:r>
            <a:r>
              <a:rPr sz="2400" spc="-15" dirty="0">
                <a:latin typeface="Carlito"/>
                <a:cs typeface="Carlito"/>
              </a:rPr>
              <a:t>as </a:t>
            </a:r>
            <a:r>
              <a:rPr sz="2400" dirty="0">
                <a:latin typeface="Carlito"/>
                <a:cs typeface="Carlito"/>
              </a:rPr>
              <a:t>dc </a:t>
            </a:r>
            <a:r>
              <a:rPr sz="2400" spc="-15" dirty="0">
                <a:latin typeface="Carlito"/>
                <a:cs typeface="Carlito"/>
              </a:rPr>
              <a:t>is </a:t>
            </a:r>
            <a:r>
              <a:rPr sz="2400" spc="5" dirty="0">
                <a:latin typeface="Carlito"/>
                <a:cs typeface="Carlito"/>
              </a:rPr>
              <a:t>concerned. </a:t>
            </a:r>
            <a:r>
              <a:rPr sz="2400" dirty="0">
                <a:latin typeface="Carlito"/>
                <a:cs typeface="Carlito"/>
              </a:rPr>
              <a:t>This </a:t>
            </a:r>
            <a:r>
              <a:rPr sz="2400" spc="-15" dirty="0">
                <a:latin typeface="Carlito"/>
                <a:cs typeface="Carlito"/>
              </a:rPr>
              <a:t>is  </a:t>
            </a:r>
            <a:r>
              <a:rPr sz="2400" spc="5" dirty="0">
                <a:latin typeface="Carlito"/>
                <a:cs typeface="Carlito"/>
              </a:rPr>
              <a:t>necessary to </a:t>
            </a:r>
            <a:r>
              <a:rPr sz="2400" spc="-35" dirty="0">
                <a:latin typeface="Carlito"/>
                <a:cs typeface="Carlito"/>
              </a:rPr>
              <a:t>avoid </a:t>
            </a:r>
            <a:r>
              <a:rPr sz="2400" dirty="0">
                <a:latin typeface="Carlito"/>
                <a:cs typeface="Carlito"/>
              </a:rPr>
              <a:t>shifting of </a:t>
            </a:r>
            <a:r>
              <a:rPr sz="2400" spc="15" dirty="0">
                <a:latin typeface="Carlito"/>
                <a:cs typeface="Carlito"/>
              </a:rPr>
              <a:t>Q-points. </a:t>
            </a:r>
            <a:r>
              <a:rPr sz="2400" spc="10" dirty="0">
                <a:latin typeface="Carlito"/>
                <a:cs typeface="Carlito"/>
              </a:rPr>
              <a:t>The </a:t>
            </a:r>
            <a:r>
              <a:rPr sz="2400" spc="-15" dirty="0">
                <a:latin typeface="Carlito"/>
                <a:cs typeface="Carlito"/>
              </a:rPr>
              <a:t>drawback </a:t>
            </a:r>
            <a:r>
              <a:rPr sz="2400" dirty="0">
                <a:latin typeface="Carlito"/>
                <a:cs typeface="Carlito"/>
              </a:rPr>
              <a:t>of</a:t>
            </a:r>
            <a:r>
              <a:rPr sz="2400" spc="-300" dirty="0">
                <a:latin typeface="Carlito"/>
                <a:cs typeface="Carlito"/>
              </a:rPr>
              <a:t> </a:t>
            </a:r>
            <a:r>
              <a:rPr sz="2400" spc="-5" dirty="0">
                <a:latin typeface="Carlito"/>
                <a:cs typeface="Carlito"/>
              </a:rPr>
              <a:t>this  </a:t>
            </a:r>
            <a:r>
              <a:rPr sz="2400" spc="-15" dirty="0">
                <a:latin typeface="Carlito"/>
                <a:cs typeface="Carlito"/>
              </a:rPr>
              <a:t>approach is </a:t>
            </a:r>
            <a:r>
              <a:rPr sz="2400" spc="5" dirty="0">
                <a:latin typeface="Carlito"/>
                <a:cs typeface="Carlito"/>
              </a:rPr>
              <a:t>the </a:t>
            </a:r>
            <a:r>
              <a:rPr sz="2400" spc="-5" dirty="0">
                <a:latin typeface="Carlito"/>
                <a:cs typeface="Carlito"/>
              </a:rPr>
              <a:t>lower </a:t>
            </a:r>
            <a:r>
              <a:rPr sz="2400" spc="5" dirty="0">
                <a:latin typeface="Carlito"/>
                <a:cs typeface="Carlito"/>
              </a:rPr>
              <a:t>frequency </a:t>
            </a:r>
            <a:r>
              <a:rPr sz="2400" spc="-15" dirty="0">
                <a:latin typeface="Carlito"/>
                <a:cs typeface="Carlito"/>
              </a:rPr>
              <a:t>limit </a:t>
            </a:r>
            <a:r>
              <a:rPr sz="2400" spc="5" dirty="0">
                <a:latin typeface="Carlito"/>
                <a:cs typeface="Carlito"/>
              </a:rPr>
              <a:t>imposed by the  </a:t>
            </a:r>
            <a:r>
              <a:rPr sz="2400" dirty="0">
                <a:latin typeface="Carlito"/>
                <a:cs typeface="Carlito"/>
              </a:rPr>
              <a:t>coupling</a:t>
            </a:r>
            <a:r>
              <a:rPr sz="2400" spc="-105" dirty="0">
                <a:latin typeface="Carlito"/>
                <a:cs typeface="Carlito"/>
              </a:rPr>
              <a:t> </a:t>
            </a:r>
            <a:r>
              <a:rPr sz="2400" spc="-25">
                <a:latin typeface="Carlito"/>
                <a:cs typeface="Carlito"/>
              </a:rPr>
              <a:t>capacitor</a:t>
            </a:r>
            <a:r>
              <a:rPr sz="2400" spc="-25" smtClean="0">
                <a:latin typeface="Carlito"/>
                <a:cs typeface="Carlito"/>
              </a:rPr>
              <a:t>.</a:t>
            </a:r>
            <a:endParaRPr lang="en-US" sz="2400" spc="-25" dirty="0">
              <a:latin typeface="Carlito"/>
              <a:cs typeface="Carlito"/>
            </a:endParaRPr>
          </a:p>
          <a:p>
            <a:pPr marL="355600" marR="55244" indent="-343535" algn="just">
              <a:lnSpc>
                <a:spcPct val="80200"/>
              </a:lnSpc>
              <a:spcBef>
                <a:spcPts val="670"/>
              </a:spcBef>
              <a:tabLst>
                <a:tab pos="355600" algn="l"/>
                <a:tab pos="356235" algn="l"/>
              </a:tabLst>
            </a:pPr>
            <a:endParaRPr sz="2400">
              <a:latin typeface="Carlito"/>
              <a:cs typeface="Carlito"/>
            </a:endParaRPr>
          </a:p>
          <a:p>
            <a:pPr marL="355600" marR="5080" indent="-343535" algn="just">
              <a:lnSpc>
                <a:spcPct val="80200"/>
              </a:lnSpc>
              <a:spcBef>
                <a:spcPts val="545"/>
              </a:spcBef>
              <a:buFont typeface="Arial"/>
              <a:buChar char="•"/>
              <a:tabLst>
                <a:tab pos="355600" algn="l"/>
                <a:tab pos="356235" algn="l"/>
              </a:tabLst>
            </a:pPr>
            <a:r>
              <a:rPr sz="2400" spc="10" dirty="0">
                <a:latin typeface="Carlito"/>
                <a:cs typeface="Carlito"/>
              </a:rPr>
              <a:t>The </a:t>
            </a:r>
            <a:r>
              <a:rPr sz="2400" spc="-5" dirty="0">
                <a:latin typeface="Carlito"/>
                <a:cs typeface="Carlito"/>
              </a:rPr>
              <a:t>bypass </a:t>
            </a:r>
            <a:r>
              <a:rPr sz="2400" spc="-10" dirty="0">
                <a:latin typeface="Carlito"/>
                <a:cs typeface="Carlito"/>
              </a:rPr>
              <a:t>capacitors </a:t>
            </a:r>
            <a:r>
              <a:rPr sz="2400" spc="-15" dirty="0">
                <a:latin typeface="Carlito"/>
                <a:cs typeface="Carlito"/>
              </a:rPr>
              <a:t>are </a:t>
            </a:r>
            <a:r>
              <a:rPr sz="2400" spc="5" dirty="0">
                <a:latin typeface="Carlito"/>
                <a:cs typeface="Carlito"/>
              </a:rPr>
              <a:t>needed because they </a:t>
            </a:r>
            <a:r>
              <a:rPr sz="2400" spc="-5" dirty="0">
                <a:latin typeface="Carlito"/>
                <a:cs typeface="Carlito"/>
              </a:rPr>
              <a:t>bypass </a:t>
            </a:r>
            <a:r>
              <a:rPr sz="2400" spc="5" dirty="0">
                <a:latin typeface="Carlito"/>
                <a:cs typeface="Carlito"/>
              </a:rPr>
              <a:t>the  </a:t>
            </a:r>
            <a:r>
              <a:rPr sz="2400" spc="-10" dirty="0">
                <a:latin typeface="Carlito"/>
                <a:cs typeface="Carlito"/>
              </a:rPr>
              <a:t>emitters </a:t>
            </a:r>
            <a:r>
              <a:rPr sz="2400" spc="5" dirty="0">
                <a:latin typeface="Carlito"/>
                <a:cs typeface="Carlito"/>
              </a:rPr>
              <a:t>to </a:t>
            </a:r>
            <a:r>
              <a:rPr sz="2400" spc="-10" dirty="0">
                <a:latin typeface="Carlito"/>
                <a:cs typeface="Carlito"/>
              </a:rPr>
              <a:t>ground. </a:t>
            </a:r>
            <a:r>
              <a:rPr sz="2400" spc="-5" dirty="0">
                <a:latin typeface="Carlito"/>
                <a:cs typeface="Carlito"/>
              </a:rPr>
              <a:t>Without </a:t>
            </a:r>
            <a:r>
              <a:rPr sz="2400" spc="10" dirty="0">
                <a:latin typeface="Carlito"/>
                <a:cs typeface="Carlito"/>
              </a:rPr>
              <a:t>them, </a:t>
            </a:r>
            <a:r>
              <a:rPr sz="2400" spc="5" dirty="0">
                <a:latin typeface="Carlito"/>
                <a:cs typeface="Carlito"/>
              </a:rPr>
              <a:t>the </a:t>
            </a:r>
            <a:r>
              <a:rPr sz="2400" spc="-15" dirty="0">
                <a:latin typeface="Carlito"/>
                <a:cs typeface="Carlito"/>
              </a:rPr>
              <a:t>voltage </a:t>
            </a:r>
            <a:r>
              <a:rPr sz="2400" spc="-40" dirty="0">
                <a:latin typeface="Carlito"/>
                <a:cs typeface="Carlito"/>
              </a:rPr>
              <a:t>gain </a:t>
            </a:r>
            <a:r>
              <a:rPr sz="2400" dirty="0">
                <a:latin typeface="Carlito"/>
                <a:cs typeface="Carlito"/>
              </a:rPr>
              <a:t>of each  stage </a:t>
            </a:r>
            <a:r>
              <a:rPr sz="2400" spc="-5" dirty="0">
                <a:latin typeface="Carlito"/>
                <a:cs typeface="Carlito"/>
              </a:rPr>
              <a:t>would </a:t>
            </a:r>
            <a:r>
              <a:rPr sz="2400" spc="5" dirty="0">
                <a:latin typeface="Carlito"/>
                <a:cs typeface="Carlito"/>
              </a:rPr>
              <a:t>be </a:t>
            </a:r>
            <a:r>
              <a:rPr sz="2400" dirty="0">
                <a:latin typeface="Carlito"/>
                <a:cs typeface="Carlito"/>
              </a:rPr>
              <a:t>lost. </a:t>
            </a:r>
            <a:r>
              <a:rPr sz="2400" spc="10" dirty="0">
                <a:latin typeface="Carlito"/>
                <a:cs typeface="Carlito"/>
              </a:rPr>
              <a:t>These </a:t>
            </a:r>
            <a:r>
              <a:rPr sz="2400" spc="-5" dirty="0">
                <a:latin typeface="Carlito"/>
                <a:cs typeface="Carlito"/>
              </a:rPr>
              <a:t>bypass </a:t>
            </a:r>
            <a:r>
              <a:rPr sz="2400" spc="-10" dirty="0">
                <a:latin typeface="Carlito"/>
                <a:cs typeface="Carlito"/>
              </a:rPr>
              <a:t>capacitors also </a:t>
            </a:r>
            <a:r>
              <a:rPr sz="2400" spc="-5" dirty="0">
                <a:latin typeface="Carlito"/>
                <a:cs typeface="Carlito"/>
              </a:rPr>
              <a:t>place </a:t>
            </a:r>
            <a:r>
              <a:rPr sz="2400" dirty="0">
                <a:latin typeface="Carlito"/>
                <a:cs typeface="Carlito"/>
              </a:rPr>
              <a:t>a  </a:t>
            </a:r>
            <a:r>
              <a:rPr sz="2400" spc="-5" dirty="0">
                <a:latin typeface="Carlito"/>
                <a:cs typeface="Carlito"/>
              </a:rPr>
              <a:t>lower </a:t>
            </a:r>
            <a:r>
              <a:rPr sz="2400" spc="-15" dirty="0">
                <a:latin typeface="Carlito"/>
                <a:cs typeface="Carlito"/>
              </a:rPr>
              <a:t>limit </a:t>
            </a:r>
            <a:r>
              <a:rPr sz="2400" dirty="0">
                <a:latin typeface="Carlito"/>
                <a:cs typeface="Carlito"/>
              </a:rPr>
              <a:t>on </a:t>
            </a:r>
            <a:r>
              <a:rPr sz="2400" spc="5" dirty="0">
                <a:latin typeface="Carlito"/>
                <a:cs typeface="Carlito"/>
              </a:rPr>
              <a:t>the frequency response. </a:t>
            </a:r>
            <a:r>
              <a:rPr sz="2400" spc="15" dirty="0">
                <a:latin typeface="Carlito"/>
                <a:cs typeface="Carlito"/>
              </a:rPr>
              <a:t>As </a:t>
            </a:r>
            <a:r>
              <a:rPr sz="2400" spc="5" dirty="0">
                <a:latin typeface="Carlito"/>
                <a:cs typeface="Carlito"/>
              </a:rPr>
              <a:t>the frequency  </a:t>
            </a:r>
            <a:r>
              <a:rPr sz="2400" spc="-5" dirty="0">
                <a:latin typeface="Carlito"/>
                <a:cs typeface="Carlito"/>
              </a:rPr>
              <a:t>keeps </a:t>
            </a:r>
            <a:r>
              <a:rPr sz="2400" dirty="0">
                <a:latin typeface="Carlito"/>
                <a:cs typeface="Carlito"/>
              </a:rPr>
              <a:t>decreasing, a point </a:t>
            </a:r>
            <a:r>
              <a:rPr sz="2400" spc="-15" dirty="0">
                <a:latin typeface="Carlito"/>
                <a:cs typeface="Carlito"/>
              </a:rPr>
              <a:t>is </a:t>
            </a:r>
            <a:r>
              <a:rPr sz="2400" dirty="0">
                <a:latin typeface="Carlito"/>
                <a:cs typeface="Carlito"/>
              </a:rPr>
              <a:t>reached </a:t>
            </a:r>
            <a:r>
              <a:rPr sz="2400" spc="-15" dirty="0">
                <a:latin typeface="Carlito"/>
                <a:cs typeface="Carlito"/>
              </a:rPr>
              <a:t>at </a:t>
            </a:r>
            <a:r>
              <a:rPr sz="2400" dirty="0">
                <a:latin typeface="Carlito"/>
                <a:cs typeface="Carlito"/>
              </a:rPr>
              <a:t>which </a:t>
            </a:r>
            <a:r>
              <a:rPr sz="2400" spc="-10" dirty="0">
                <a:latin typeface="Carlito"/>
                <a:cs typeface="Carlito"/>
              </a:rPr>
              <a:t>capacitors </a:t>
            </a:r>
            <a:r>
              <a:rPr sz="2400" spc="5" dirty="0">
                <a:latin typeface="Carlito"/>
                <a:cs typeface="Carlito"/>
              </a:rPr>
              <a:t>no  </a:t>
            </a:r>
            <a:r>
              <a:rPr sz="2400" spc="-5" dirty="0">
                <a:latin typeface="Carlito"/>
                <a:cs typeface="Carlito"/>
              </a:rPr>
              <a:t>longer look </a:t>
            </a:r>
            <a:r>
              <a:rPr sz="2400" spc="-30" dirty="0">
                <a:latin typeface="Carlito"/>
                <a:cs typeface="Carlito"/>
              </a:rPr>
              <a:t>like </a:t>
            </a:r>
            <a:r>
              <a:rPr sz="2400" spc="-5" dirty="0">
                <a:latin typeface="Carlito"/>
                <a:cs typeface="Carlito"/>
              </a:rPr>
              <a:t>a.c. </a:t>
            </a:r>
            <a:r>
              <a:rPr sz="2400" spc="10" dirty="0">
                <a:latin typeface="Carlito"/>
                <a:cs typeface="Carlito"/>
              </a:rPr>
              <a:t>shorts. </a:t>
            </a:r>
            <a:r>
              <a:rPr sz="2400" spc="-20" dirty="0">
                <a:latin typeface="Carlito"/>
                <a:cs typeface="Carlito"/>
              </a:rPr>
              <a:t>At </a:t>
            </a:r>
            <a:r>
              <a:rPr sz="2400" dirty="0">
                <a:latin typeface="Carlito"/>
                <a:cs typeface="Carlito"/>
              </a:rPr>
              <a:t>this </a:t>
            </a:r>
            <a:r>
              <a:rPr sz="2400" spc="10" dirty="0">
                <a:latin typeface="Carlito"/>
                <a:cs typeface="Carlito"/>
              </a:rPr>
              <a:t>frequency </a:t>
            </a:r>
            <a:r>
              <a:rPr sz="2400" spc="5" dirty="0">
                <a:latin typeface="Carlito"/>
                <a:cs typeface="Carlito"/>
              </a:rPr>
              <a:t>the </a:t>
            </a:r>
            <a:r>
              <a:rPr sz="2400" spc="-10" dirty="0">
                <a:latin typeface="Carlito"/>
                <a:cs typeface="Carlito"/>
              </a:rPr>
              <a:t>voltage</a:t>
            </a:r>
            <a:r>
              <a:rPr sz="2400" spc="-285" dirty="0">
                <a:latin typeface="Carlito"/>
                <a:cs typeface="Carlito"/>
              </a:rPr>
              <a:t> </a:t>
            </a:r>
            <a:r>
              <a:rPr sz="2400" spc="-35" dirty="0">
                <a:latin typeface="Carlito"/>
                <a:cs typeface="Carlito"/>
              </a:rPr>
              <a:t>gain  </a:t>
            </a:r>
            <a:r>
              <a:rPr sz="2400" dirty="0">
                <a:latin typeface="Carlito"/>
                <a:cs typeface="Carlito"/>
              </a:rPr>
              <a:t>starts </a:t>
            </a:r>
            <a:r>
              <a:rPr sz="2400" spc="5" dirty="0">
                <a:latin typeface="Carlito"/>
                <a:cs typeface="Carlito"/>
              </a:rPr>
              <a:t>to decrease because </a:t>
            </a:r>
            <a:r>
              <a:rPr sz="2400" dirty="0">
                <a:latin typeface="Carlito"/>
                <a:cs typeface="Carlito"/>
              </a:rPr>
              <a:t>of </a:t>
            </a:r>
            <a:r>
              <a:rPr sz="2400" spc="5" dirty="0">
                <a:latin typeface="Carlito"/>
                <a:cs typeface="Carlito"/>
              </a:rPr>
              <a:t>the </a:t>
            </a:r>
            <a:r>
              <a:rPr sz="2400" spc="-5" dirty="0">
                <a:latin typeface="Carlito"/>
                <a:cs typeface="Carlito"/>
              </a:rPr>
              <a:t>local feedback </a:t>
            </a:r>
            <a:r>
              <a:rPr sz="2400" spc="-10" dirty="0">
                <a:latin typeface="Carlito"/>
                <a:cs typeface="Carlito"/>
              </a:rPr>
              <a:t>and </a:t>
            </a:r>
            <a:r>
              <a:rPr sz="2400" spc="5" dirty="0">
                <a:latin typeface="Carlito"/>
                <a:cs typeface="Carlito"/>
              </a:rPr>
              <a:t>the  </a:t>
            </a:r>
            <a:r>
              <a:rPr sz="2400" spc="-25" dirty="0">
                <a:latin typeface="Carlito"/>
                <a:cs typeface="Carlito"/>
              </a:rPr>
              <a:t>overall </a:t>
            </a:r>
            <a:r>
              <a:rPr sz="2400" spc="-40" dirty="0">
                <a:latin typeface="Carlito"/>
                <a:cs typeface="Carlito"/>
              </a:rPr>
              <a:t>gain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drops </a:t>
            </a:r>
            <a:r>
              <a:rPr sz="2400" spc="-20" dirty="0">
                <a:latin typeface="Carlito"/>
                <a:cs typeface="Carlito"/>
              </a:rPr>
              <a:t>significantly. </a:t>
            </a:r>
            <a:r>
              <a:rPr sz="2400" spc="15" dirty="0">
                <a:latin typeface="Carlito"/>
                <a:cs typeface="Carlito"/>
              </a:rPr>
              <a:t>These  </a:t>
            </a:r>
            <a:r>
              <a:rPr sz="2400" spc="-15" dirty="0">
                <a:latin typeface="Carlito"/>
                <a:cs typeface="Carlito"/>
              </a:rPr>
              <a:t>amplifiers are </a:t>
            </a:r>
            <a:r>
              <a:rPr sz="2400" spc="-5" dirty="0">
                <a:latin typeface="Carlito"/>
                <a:cs typeface="Carlito"/>
              </a:rPr>
              <a:t>suitable </a:t>
            </a:r>
            <a:r>
              <a:rPr sz="2400" spc="-20" dirty="0">
                <a:latin typeface="Carlito"/>
                <a:cs typeface="Carlito"/>
              </a:rPr>
              <a:t>for </a:t>
            </a:r>
            <a:r>
              <a:rPr sz="2400" dirty="0">
                <a:latin typeface="Carlito"/>
                <a:cs typeface="Carlito"/>
              </a:rPr>
              <a:t>frequencies </a:t>
            </a:r>
            <a:r>
              <a:rPr sz="2400" spc="-10" dirty="0">
                <a:latin typeface="Carlito"/>
                <a:cs typeface="Carlito"/>
              </a:rPr>
              <a:t>above 10</a:t>
            </a:r>
            <a:r>
              <a:rPr sz="2400" spc="-30" dirty="0">
                <a:latin typeface="Carlito"/>
                <a:cs typeface="Carlito"/>
              </a:rPr>
              <a:t> </a:t>
            </a:r>
            <a:r>
              <a:rPr sz="2400" spc="5" dirty="0">
                <a:latin typeface="Carlito"/>
                <a:cs typeface="Carlito"/>
              </a:rPr>
              <a:t>Hz.</a:t>
            </a:r>
            <a:endParaRPr sz="2400">
              <a:latin typeface="Carlito"/>
              <a:cs typeface="Carlito"/>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354330"/>
            <a:ext cx="7848600" cy="632460"/>
          </a:xfrm>
          <a:prstGeom prst="rect">
            <a:avLst/>
          </a:prstGeom>
        </p:spPr>
        <p:txBody>
          <a:bodyPr vert="horz" wrap="square" lIns="0" tIns="16510" rIns="0" bIns="0" rtlCol="0">
            <a:spAutoFit/>
          </a:bodyPr>
          <a:lstStyle/>
          <a:p>
            <a:pPr marL="12700">
              <a:lnSpc>
                <a:spcPct val="100000"/>
              </a:lnSpc>
              <a:spcBef>
                <a:spcPts val="130"/>
              </a:spcBef>
            </a:pPr>
            <a:r>
              <a:rPr sz="3950" b="1" spc="-10" dirty="0">
                <a:latin typeface="Carlito"/>
                <a:cs typeface="Carlito"/>
              </a:rPr>
              <a:t>Colpitts</a:t>
            </a:r>
            <a:r>
              <a:rPr sz="3950" b="1" spc="175" dirty="0">
                <a:latin typeface="Carlito"/>
                <a:cs typeface="Carlito"/>
              </a:rPr>
              <a:t> </a:t>
            </a:r>
            <a:r>
              <a:rPr sz="3950" b="1" spc="-5" dirty="0">
                <a:latin typeface="Carlito"/>
                <a:cs typeface="Carlito"/>
              </a:rPr>
              <a:t>Oscillator</a:t>
            </a:r>
            <a:endParaRPr sz="3950">
              <a:latin typeface="Carlito"/>
              <a:cs typeface="Carlito"/>
            </a:endParaRPr>
          </a:p>
        </p:txBody>
      </p:sp>
      <p:sp>
        <p:nvSpPr>
          <p:cNvPr id="3" name="object 3"/>
          <p:cNvSpPr txBox="1"/>
          <p:nvPr/>
        </p:nvSpPr>
        <p:spPr>
          <a:xfrm>
            <a:off x="304800" y="1140523"/>
            <a:ext cx="8610600" cy="1125855"/>
          </a:xfrm>
          <a:prstGeom prst="rect">
            <a:avLst/>
          </a:prstGeom>
        </p:spPr>
        <p:txBody>
          <a:bodyPr vert="horz" wrap="square" lIns="0" tIns="11430" rIns="0" bIns="0" rtlCol="0">
            <a:spAutoFit/>
          </a:bodyPr>
          <a:lstStyle/>
          <a:p>
            <a:pPr marL="12700" marR="5080">
              <a:lnSpc>
                <a:spcPct val="100400"/>
              </a:lnSpc>
              <a:spcBef>
                <a:spcPts val="90"/>
              </a:spcBef>
            </a:pPr>
            <a:r>
              <a:rPr sz="2400" dirty="0">
                <a:latin typeface="Carlito"/>
                <a:cs typeface="Carlito"/>
              </a:rPr>
              <a:t>A </a:t>
            </a:r>
            <a:r>
              <a:rPr sz="2400" spc="-5" dirty="0">
                <a:latin typeface="Carlito"/>
                <a:cs typeface="Carlito"/>
              </a:rPr>
              <a:t>Colpitts oscillator </a:t>
            </a:r>
            <a:r>
              <a:rPr sz="2400" dirty="0">
                <a:latin typeface="Carlito"/>
                <a:cs typeface="Carlito"/>
              </a:rPr>
              <a:t>looks </a:t>
            </a:r>
            <a:r>
              <a:rPr sz="2400" spc="15" dirty="0">
                <a:latin typeface="Carlito"/>
                <a:cs typeface="Carlito"/>
              </a:rPr>
              <a:t>just </a:t>
            </a:r>
            <a:r>
              <a:rPr sz="2400" spc="-30" dirty="0">
                <a:latin typeface="Carlito"/>
                <a:cs typeface="Carlito"/>
              </a:rPr>
              <a:t>like </a:t>
            </a:r>
            <a:r>
              <a:rPr sz="2400" spc="5" dirty="0">
                <a:latin typeface="Carlito"/>
                <a:cs typeface="Carlito"/>
              </a:rPr>
              <a:t>the </a:t>
            </a:r>
            <a:r>
              <a:rPr sz="2400" spc="-10" dirty="0">
                <a:latin typeface="Carlito"/>
                <a:cs typeface="Carlito"/>
              </a:rPr>
              <a:t>Hartley </a:t>
            </a:r>
            <a:r>
              <a:rPr sz="2400" spc="-5" dirty="0">
                <a:latin typeface="Carlito"/>
                <a:cs typeface="Carlito"/>
              </a:rPr>
              <a:t>oscillator </a:t>
            </a:r>
            <a:r>
              <a:rPr sz="2400" spc="5" dirty="0">
                <a:latin typeface="Carlito"/>
                <a:cs typeface="Carlito"/>
              </a:rPr>
              <a:t>but the  </a:t>
            </a:r>
            <a:r>
              <a:rPr sz="2400" spc="-5" dirty="0">
                <a:latin typeface="Carlito"/>
                <a:cs typeface="Carlito"/>
              </a:rPr>
              <a:t>inductors </a:t>
            </a:r>
            <a:r>
              <a:rPr sz="2400" spc="-10" dirty="0">
                <a:latin typeface="Carlito"/>
                <a:cs typeface="Carlito"/>
              </a:rPr>
              <a:t>and capacitors </a:t>
            </a:r>
            <a:r>
              <a:rPr sz="2400" spc="-15" dirty="0">
                <a:latin typeface="Carlito"/>
                <a:cs typeface="Carlito"/>
              </a:rPr>
              <a:t>are </a:t>
            </a:r>
            <a:r>
              <a:rPr sz="2400" spc="-5" dirty="0">
                <a:latin typeface="Carlito"/>
                <a:cs typeface="Carlito"/>
              </a:rPr>
              <a:t>replaced with </a:t>
            </a:r>
            <a:r>
              <a:rPr sz="2400" dirty="0">
                <a:latin typeface="Carlito"/>
                <a:cs typeface="Carlito"/>
              </a:rPr>
              <a:t>each </a:t>
            </a:r>
            <a:r>
              <a:rPr sz="2400" spc="5" dirty="0">
                <a:latin typeface="Carlito"/>
                <a:cs typeface="Carlito"/>
              </a:rPr>
              <a:t>other </a:t>
            </a:r>
            <a:r>
              <a:rPr sz="2400" spc="-15" dirty="0">
                <a:latin typeface="Carlito"/>
                <a:cs typeface="Carlito"/>
              </a:rPr>
              <a:t>in </a:t>
            </a:r>
            <a:r>
              <a:rPr sz="2400" spc="5" dirty="0">
                <a:latin typeface="Carlito"/>
                <a:cs typeface="Carlito"/>
              </a:rPr>
              <a:t>the</a:t>
            </a:r>
            <a:r>
              <a:rPr sz="2400" spc="-225" dirty="0">
                <a:latin typeface="Carlito"/>
                <a:cs typeface="Carlito"/>
              </a:rPr>
              <a:t> </a:t>
            </a:r>
            <a:r>
              <a:rPr sz="2400" spc="-5" dirty="0">
                <a:latin typeface="Carlito"/>
                <a:cs typeface="Carlito"/>
              </a:rPr>
              <a:t>tank  </a:t>
            </a:r>
            <a:r>
              <a:rPr sz="2400" dirty="0">
                <a:latin typeface="Carlito"/>
                <a:cs typeface="Carlito"/>
              </a:rPr>
              <a:t>circuit.</a:t>
            </a:r>
            <a:endParaRPr sz="2400">
              <a:latin typeface="Carlito"/>
              <a:cs typeface="Carlito"/>
            </a:endParaRPr>
          </a:p>
        </p:txBody>
      </p:sp>
      <p:sp>
        <p:nvSpPr>
          <p:cNvPr id="4" name="object 4"/>
          <p:cNvSpPr/>
          <p:nvPr/>
        </p:nvSpPr>
        <p:spPr>
          <a:xfrm>
            <a:off x="2362200" y="2438400"/>
            <a:ext cx="4565547" cy="40004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33400"/>
            <a:ext cx="8458200" cy="647613"/>
          </a:xfrm>
          <a:prstGeom prst="rect">
            <a:avLst/>
          </a:prstGeom>
        </p:spPr>
        <p:txBody>
          <a:bodyPr vert="horz" wrap="square" lIns="0" tIns="16510" rIns="0" bIns="0" rtlCol="0">
            <a:spAutoFit/>
          </a:bodyPr>
          <a:lstStyle/>
          <a:p>
            <a:pPr marL="12700">
              <a:lnSpc>
                <a:spcPct val="100000"/>
              </a:lnSpc>
              <a:spcBef>
                <a:spcPts val="130"/>
              </a:spcBef>
            </a:pPr>
            <a:r>
              <a:rPr spc="-15" dirty="0"/>
              <a:t>Frequency </a:t>
            </a:r>
            <a:r>
              <a:rPr spc="10" dirty="0"/>
              <a:t>of </a:t>
            </a:r>
            <a:r>
              <a:rPr spc="-5" dirty="0"/>
              <a:t>Colpitts</a:t>
            </a:r>
            <a:r>
              <a:rPr spc="340" dirty="0"/>
              <a:t> </a:t>
            </a:r>
            <a:r>
              <a:rPr spc="-10" dirty="0"/>
              <a:t>oscillator</a:t>
            </a:r>
          </a:p>
        </p:txBody>
      </p:sp>
      <p:sp>
        <p:nvSpPr>
          <p:cNvPr id="3" name="object 3"/>
          <p:cNvSpPr txBox="1"/>
          <p:nvPr/>
        </p:nvSpPr>
        <p:spPr>
          <a:xfrm>
            <a:off x="485775" y="1607248"/>
            <a:ext cx="8058784" cy="3125470"/>
          </a:xfrm>
          <a:prstGeom prst="rect">
            <a:avLst/>
          </a:prstGeom>
        </p:spPr>
        <p:txBody>
          <a:bodyPr vert="horz" wrap="square" lIns="0" tIns="12065" rIns="0" bIns="0" rtlCol="0">
            <a:spAutoFit/>
          </a:bodyPr>
          <a:lstStyle/>
          <a:p>
            <a:pPr marL="406400" marR="68580" indent="-343535">
              <a:lnSpc>
                <a:spcPct val="101000"/>
              </a:lnSpc>
              <a:spcBef>
                <a:spcPts val="95"/>
              </a:spcBef>
              <a:buFont typeface="Arial"/>
              <a:buChar char="•"/>
              <a:tabLst>
                <a:tab pos="406400" algn="l"/>
                <a:tab pos="407034" algn="l"/>
              </a:tabLst>
            </a:pPr>
            <a:r>
              <a:rPr sz="2600" dirty="0">
                <a:latin typeface="Carlito"/>
                <a:cs typeface="Carlito"/>
              </a:rPr>
              <a:t>The</a:t>
            </a:r>
            <a:r>
              <a:rPr sz="2600" spc="-25" dirty="0">
                <a:latin typeface="Carlito"/>
                <a:cs typeface="Carlito"/>
              </a:rPr>
              <a:t> </a:t>
            </a:r>
            <a:r>
              <a:rPr sz="2600" spc="-5" dirty="0">
                <a:latin typeface="Carlito"/>
                <a:cs typeface="Carlito"/>
              </a:rPr>
              <a:t>equation</a:t>
            </a:r>
            <a:r>
              <a:rPr sz="2600" spc="-20" dirty="0">
                <a:latin typeface="Carlito"/>
                <a:cs typeface="Carlito"/>
              </a:rPr>
              <a:t> for</a:t>
            </a:r>
            <a:r>
              <a:rPr sz="2600" spc="15" dirty="0">
                <a:latin typeface="Carlito"/>
                <a:cs typeface="Carlito"/>
              </a:rPr>
              <a:t> </a:t>
            </a:r>
            <a:r>
              <a:rPr sz="2600" b="1" spc="15" dirty="0">
                <a:latin typeface="Carlito"/>
                <a:cs typeface="Carlito"/>
              </a:rPr>
              <a:t>frequency</a:t>
            </a:r>
            <a:r>
              <a:rPr sz="2600" b="1" spc="-175" dirty="0">
                <a:latin typeface="Carlito"/>
                <a:cs typeface="Carlito"/>
              </a:rPr>
              <a:t> </a:t>
            </a:r>
            <a:r>
              <a:rPr sz="2600" b="1" spc="15" dirty="0">
                <a:latin typeface="Carlito"/>
                <a:cs typeface="Carlito"/>
              </a:rPr>
              <a:t>of</a:t>
            </a:r>
            <a:r>
              <a:rPr sz="2600" b="1" spc="-60" dirty="0">
                <a:latin typeface="Carlito"/>
                <a:cs typeface="Carlito"/>
              </a:rPr>
              <a:t> </a:t>
            </a:r>
            <a:r>
              <a:rPr sz="2600" b="1" spc="20" dirty="0">
                <a:latin typeface="Carlito"/>
                <a:cs typeface="Carlito"/>
              </a:rPr>
              <a:t>Colpitts</a:t>
            </a:r>
            <a:r>
              <a:rPr sz="2600" b="1" spc="-204" dirty="0">
                <a:latin typeface="Carlito"/>
                <a:cs typeface="Carlito"/>
              </a:rPr>
              <a:t> </a:t>
            </a:r>
            <a:r>
              <a:rPr sz="2600" b="1" spc="15" dirty="0">
                <a:latin typeface="Carlito"/>
                <a:cs typeface="Carlito"/>
              </a:rPr>
              <a:t>oscillator</a:t>
            </a:r>
            <a:r>
              <a:rPr sz="2600" b="1" spc="-229" dirty="0">
                <a:latin typeface="Carlito"/>
                <a:cs typeface="Carlito"/>
              </a:rPr>
              <a:t> </a:t>
            </a:r>
            <a:r>
              <a:rPr sz="2600" spc="5" dirty="0">
                <a:latin typeface="Carlito"/>
                <a:cs typeface="Carlito"/>
              </a:rPr>
              <a:t>is</a:t>
            </a:r>
            <a:r>
              <a:rPr sz="2600" spc="-35" dirty="0">
                <a:latin typeface="Carlito"/>
                <a:cs typeface="Carlito"/>
              </a:rPr>
              <a:t> </a:t>
            </a:r>
            <a:r>
              <a:rPr sz="2600" dirty="0">
                <a:latin typeface="Carlito"/>
                <a:cs typeface="Carlito"/>
              </a:rPr>
              <a:t>given  </a:t>
            </a:r>
            <a:r>
              <a:rPr sz="2600" spc="25" dirty="0">
                <a:latin typeface="Carlito"/>
                <a:cs typeface="Carlito"/>
              </a:rPr>
              <a:t>as</a:t>
            </a:r>
            <a:endParaRPr sz="2600">
              <a:latin typeface="Carlito"/>
              <a:cs typeface="Carlito"/>
            </a:endParaRPr>
          </a:p>
          <a:p>
            <a:pPr marL="406400" indent="-343535">
              <a:lnSpc>
                <a:spcPct val="100000"/>
              </a:lnSpc>
              <a:spcBef>
                <a:spcPts val="635"/>
              </a:spcBef>
              <a:tabLst>
                <a:tab pos="406400" algn="l"/>
                <a:tab pos="407034" algn="l"/>
              </a:tabLst>
            </a:pPr>
            <a:r>
              <a:rPr lang="en-US" sz="2600" spc="-185" dirty="0" smtClean="0">
                <a:latin typeface="Arial"/>
                <a:cs typeface="Arial"/>
              </a:rPr>
              <a:t>					</a:t>
            </a:r>
            <a:r>
              <a:rPr sz="2600" spc="-185" smtClean="0">
                <a:latin typeface="Arial"/>
                <a:cs typeface="Arial"/>
              </a:rPr>
              <a:t>f=1</a:t>
            </a:r>
            <a:r>
              <a:rPr sz="2600" spc="-185" dirty="0">
                <a:latin typeface="Arial"/>
                <a:cs typeface="Arial"/>
              </a:rPr>
              <a:t>√2πLC</a:t>
            </a:r>
            <a:r>
              <a:rPr sz="1800" spc="-185" dirty="0">
                <a:latin typeface="Carlito"/>
                <a:cs typeface="Carlito"/>
              </a:rPr>
              <a:t>T</a:t>
            </a:r>
            <a:endParaRPr sz="1800">
              <a:latin typeface="Carlito"/>
              <a:cs typeface="Carlito"/>
            </a:endParaRPr>
          </a:p>
          <a:p>
            <a:pPr marL="406400" marR="729615" indent="-343535">
              <a:lnSpc>
                <a:spcPts val="3080"/>
              </a:lnSpc>
              <a:spcBef>
                <a:spcPts val="770"/>
              </a:spcBef>
              <a:buFont typeface="Arial"/>
              <a:buChar char="•"/>
              <a:tabLst>
                <a:tab pos="406400" algn="l"/>
                <a:tab pos="407034" algn="l"/>
              </a:tabLst>
            </a:pPr>
            <a:r>
              <a:rPr sz="2600" spc="25" dirty="0">
                <a:latin typeface="Carlito"/>
                <a:cs typeface="Carlito"/>
              </a:rPr>
              <a:t>C</a:t>
            </a:r>
            <a:r>
              <a:rPr sz="2550" spc="37" baseline="-19607" dirty="0">
                <a:latin typeface="Carlito"/>
                <a:cs typeface="Carlito"/>
              </a:rPr>
              <a:t>T </a:t>
            </a:r>
            <a:r>
              <a:rPr sz="2600" spc="5" dirty="0">
                <a:latin typeface="Carlito"/>
                <a:cs typeface="Carlito"/>
              </a:rPr>
              <a:t>is the </a:t>
            </a:r>
            <a:r>
              <a:rPr sz="2600" spc="10" dirty="0">
                <a:latin typeface="Carlito"/>
                <a:cs typeface="Carlito"/>
              </a:rPr>
              <a:t>total </a:t>
            </a:r>
            <a:r>
              <a:rPr sz="2600" spc="15" dirty="0">
                <a:latin typeface="Carlito"/>
                <a:cs typeface="Carlito"/>
              </a:rPr>
              <a:t>capacitance </a:t>
            </a:r>
            <a:r>
              <a:rPr sz="2600" spc="-10" dirty="0">
                <a:latin typeface="Carlito"/>
                <a:cs typeface="Carlito"/>
              </a:rPr>
              <a:t>of </a:t>
            </a:r>
            <a:r>
              <a:rPr sz="2600" spc="35" dirty="0">
                <a:latin typeface="Carlito"/>
                <a:cs typeface="Carlito"/>
              </a:rPr>
              <a:t>C</a:t>
            </a:r>
            <a:r>
              <a:rPr sz="2550" spc="52" baseline="-19607" dirty="0">
                <a:latin typeface="Carlito"/>
                <a:cs typeface="Carlito"/>
              </a:rPr>
              <a:t>1 </a:t>
            </a:r>
            <a:r>
              <a:rPr sz="2600" spc="5" dirty="0">
                <a:latin typeface="Carlito"/>
                <a:cs typeface="Carlito"/>
              </a:rPr>
              <a:t>and </a:t>
            </a:r>
            <a:r>
              <a:rPr sz="2600" spc="30" dirty="0">
                <a:latin typeface="Carlito"/>
                <a:cs typeface="Carlito"/>
              </a:rPr>
              <a:t>C</a:t>
            </a:r>
            <a:r>
              <a:rPr sz="2550" spc="44" baseline="-19607" dirty="0">
                <a:latin typeface="Carlito"/>
                <a:cs typeface="Carlito"/>
              </a:rPr>
              <a:t>2 </a:t>
            </a:r>
            <a:r>
              <a:rPr sz="2600" spc="-5" dirty="0">
                <a:latin typeface="Carlito"/>
                <a:cs typeface="Carlito"/>
              </a:rPr>
              <a:t>connected </a:t>
            </a:r>
            <a:r>
              <a:rPr sz="2600" spc="10" dirty="0">
                <a:latin typeface="Carlito"/>
                <a:cs typeface="Carlito"/>
              </a:rPr>
              <a:t>in  </a:t>
            </a:r>
            <a:r>
              <a:rPr sz="2600" dirty="0">
                <a:latin typeface="Carlito"/>
                <a:cs typeface="Carlito"/>
              </a:rPr>
              <a:t>series.</a:t>
            </a:r>
            <a:endParaRPr sz="2600">
              <a:latin typeface="Carlito"/>
              <a:cs typeface="Carlito"/>
            </a:endParaRPr>
          </a:p>
          <a:p>
            <a:pPr marL="406400" indent="-343535">
              <a:lnSpc>
                <a:spcPct val="100000"/>
              </a:lnSpc>
              <a:spcBef>
                <a:spcPts val="540"/>
              </a:spcBef>
              <a:buFont typeface="Arial"/>
              <a:buChar char="•"/>
              <a:tabLst>
                <a:tab pos="406400" algn="l"/>
                <a:tab pos="407034" algn="l"/>
              </a:tabLst>
            </a:pPr>
            <a:r>
              <a:rPr sz="2600" spc="15" dirty="0">
                <a:latin typeface="Carlito"/>
                <a:cs typeface="Carlito"/>
              </a:rPr>
              <a:t>1/C</a:t>
            </a:r>
            <a:r>
              <a:rPr sz="1550" spc="15" dirty="0">
                <a:latin typeface="Carlito"/>
                <a:cs typeface="Carlito"/>
              </a:rPr>
              <a:t>T</a:t>
            </a:r>
            <a:r>
              <a:rPr sz="2600" spc="15" dirty="0">
                <a:latin typeface="Carlito"/>
                <a:cs typeface="Carlito"/>
              </a:rPr>
              <a:t>=1/C</a:t>
            </a:r>
            <a:r>
              <a:rPr sz="1550" spc="15" dirty="0">
                <a:latin typeface="Carlito"/>
                <a:cs typeface="Carlito"/>
              </a:rPr>
              <a:t>1</a:t>
            </a:r>
            <a:r>
              <a:rPr sz="2600" spc="15" dirty="0">
                <a:latin typeface="Carlito"/>
                <a:cs typeface="Carlito"/>
              </a:rPr>
              <a:t>+1/C</a:t>
            </a:r>
            <a:r>
              <a:rPr sz="1550" spc="15" dirty="0">
                <a:latin typeface="Carlito"/>
                <a:cs typeface="Carlito"/>
              </a:rPr>
              <a:t>2</a:t>
            </a:r>
            <a:endParaRPr sz="1550">
              <a:latin typeface="Carlito"/>
              <a:cs typeface="Carlito"/>
            </a:endParaRPr>
          </a:p>
          <a:p>
            <a:pPr marL="406400" indent="-343535">
              <a:lnSpc>
                <a:spcPct val="100000"/>
              </a:lnSpc>
              <a:spcBef>
                <a:spcPts val="635"/>
              </a:spcBef>
              <a:buFont typeface="Arial"/>
              <a:buChar char="•"/>
              <a:tabLst>
                <a:tab pos="406400" algn="l"/>
                <a:tab pos="407034" algn="l"/>
              </a:tabLst>
            </a:pPr>
            <a:r>
              <a:rPr sz="2600" spc="10" dirty="0">
                <a:latin typeface="Carlito"/>
                <a:cs typeface="Carlito"/>
              </a:rPr>
              <a:t>C</a:t>
            </a:r>
            <a:r>
              <a:rPr sz="1550" spc="10" dirty="0">
                <a:latin typeface="Carlito"/>
                <a:cs typeface="Carlito"/>
              </a:rPr>
              <a:t>T</a:t>
            </a:r>
            <a:r>
              <a:rPr sz="2600" spc="10" dirty="0">
                <a:latin typeface="Carlito"/>
                <a:cs typeface="Carlito"/>
              </a:rPr>
              <a:t>=C</a:t>
            </a:r>
            <a:r>
              <a:rPr sz="1550" spc="10" dirty="0">
                <a:latin typeface="Carlito"/>
                <a:cs typeface="Carlito"/>
              </a:rPr>
              <a:t>1</a:t>
            </a:r>
            <a:r>
              <a:rPr sz="2600" spc="10" dirty="0">
                <a:latin typeface="Carlito"/>
                <a:cs typeface="Carlito"/>
              </a:rPr>
              <a:t>×C</a:t>
            </a:r>
            <a:r>
              <a:rPr sz="1550" spc="10" dirty="0">
                <a:latin typeface="Carlito"/>
                <a:cs typeface="Carlito"/>
              </a:rPr>
              <a:t>2 </a:t>
            </a:r>
            <a:r>
              <a:rPr sz="2400" dirty="0">
                <a:latin typeface="Carlito"/>
                <a:cs typeface="Carlito"/>
              </a:rPr>
              <a:t>/</a:t>
            </a:r>
            <a:r>
              <a:rPr sz="2400" spc="-90" dirty="0">
                <a:latin typeface="Carlito"/>
                <a:cs typeface="Carlito"/>
              </a:rPr>
              <a:t> </a:t>
            </a:r>
            <a:r>
              <a:rPr sz="2600" spc="20" dirty="0">
                <a:latin typeface="Carlito"/>
                <a:cs typeface="Carlito"/>
              </a:rPr>
              <a:t>C</a:t>
            </a:r>
            <a:r>
              <a:rPr sz="1550" spc="20" dirty="0">
                <a:latin typeface="Carlito"/>
                <a:cs typeface="Carlito"/>
              </a:rPr>
              <a:t>1</a:t>
            </a:r>
            <a:r>
              <a:rPr sz="2600" spc="20" dirty="0">
                <a:latin typeface="Carlito"/>
                <a:cs typeface="Carlito"/>
              </a:rPr>
              <a:t>+C</a:t>
            </a:r>
            <a:r>
              <a:rPr sz="1550" spc="20" dirty="0">
                <a:latin typeface="Carlito"/>
                <a:cs typeface="Carlito"/>
              </a:rPr>
              <a:t>2</a:t>
            </a:r>
            <a:endParaRPr sz="1550">
              <a:latin typeface="Carlito"/>
              <a:cs typeface="Carlito"/>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52400"/>
            <a:ext cx="2514600" cy="392430"/>
          </a:xfrm>
          <a:prstGeom prst="rect">
            <a:avLst/>
          </a:prstGeom>
        </p:spPr>
        <p:txBody>
          <a:bodyPr vert="horz" wrap="square" lIns="0" tIns="13335" rIns="0" bIns="0" rtlCol="0">
            <a:spAutoFit/>
          </a:bodyPr>
          <a:lstStyle/>
          <a:p>
            <a:pPr marL="12700">
              <a:lnSpc>
                <a:spcPct val="100000"/>
              </a:lnSpc>
              <a:spcBef>
                <a:spcPts val="105"/>
              </a:spcBef>
            </a:pPr>
            <a:r>
              <a:rPr sz="2400" b="1" spc="-35" dirty="0">
                <a:latin typeface="Carlito"/>
                <a:cs typeface="Carlito"/>
              </a:rPr>
              <a:t>A</a:t>
            </a:r>
            <a:r>
              <a:rPr sz="2400" b="1" spc="-20" dirty="0">
                <a:latin typeface="Carlito"/>
                <a:cs typeface="Carlito"/>
              </a:rPr>
              <a:t>d</a:t>
            </a:r>
            <a:r>
              <a:rPr sz="2400" b="1" spc="-15" dirty="0">
                <a:latin typeface="Carlito"/>
                <a:cs typeface="Carlito"/>
              </a:rPr>
              <a:t>v</a:t>
            </a:r>
            <a:r>
              <a:rPr sz="2400" b="1" spc="10" dirty="0">
                <a:latin typeface="Carlito"/>
                <a:cs typeface="Carlito"/>
              </a:rPr>
              <a:t>a</a:t>
            </a:r>
            <a:r>
              <a:rPr sz="2400" b="1" spc="-20" dirty="0">
                <a:latin typeface="Carlito"/>
                <a:cs typeface="Carlito"/>
              </a:rPr>
              <a:t>n</a:t>
            </a:r>
            <a:r>
              <a:rPr sz="2400" b="1" spc="-10" dirty="0">
                <a:latin typeface="Carlito"/>
                <a:cs typeface="Carlito"/>
              </a:rPr>
              <a:t>t</a:t>
            </a:r>
            <a:r>
              <a:rPr sz="2400" b="1" spc="10" dirty="0">
                <a:latin typeface="Carlito"/>
                <a:cs typeface="Carlito"/>
              </a:rPr>
              <a:t>a</a:t>
            </a:r>
            <a:r>
              <a:rPr sz="2400" b="1" spc="-15" dirty="0">
                <a:latin typeface="Carlito"/>
                <a:cs typeface="Carlito"/>
              </a:rPr>
              <a:t>ge</a:t>
            </a:r>
            <a:r>
              <a:rPr sz="2400" b="1" dirty="0">
                <a:latin typeface="Carlito"/>
                <a:cs typeface="Carlito"/>
              </a:rPr>
              <a:t>s</a:t>
            </a:r>
            <a:endParaRPr sz="2400">
              <a:latin typeface="Carlito"/>
              <a:cs typeface="Carlito"/>
            </a:endParaRPr>
          </a:p>
        </p:txBody>
      </p:sp>
      <p:sp>
        <p:nvSpPr>
          <p:cNvPr id="3" name="object 3"/>
          <p:cNvSpPr txBox="1"/>
          <p:nvPr/>
        </p:nvSpPr>
        <p:spPr>
          <a:xfrm>
            <a:off x="152400" y="580453"/>
            <a:ext cx="8686799" cy="5808641"/>
          </a:xfrm>
          <a:prstGeom prst="rect">
            <a:avLst/>
          </a:prstGeom>
        </p:spPr>
        <p:txBody>
          <a:bodyPr vert="horz" wrap="square" lIns="0" tIns="75565" rIns="0" bIns="0" rtlCol="0">
            <a:spAutoFit/>
          </a:bodyPr>
          <a:lstStyle/>
          <a:p>
            <a:pPr marL="355600" marR="283210" indent="-343535">
              <a:lnSpc>
                <a:spcPts val="2100"/>
              </a:lnSpc>
              <a:spcBef>
                <a:spcPts val="595"/>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a:t>
            </a:r>
            <a:r>
              <a:rPr sz="2150" spc="-5" dirty="0">
                <a:latin typeface="Carlito"/>
                <a:cs typeface="Carlito"/>
              </a:rPr>
              <a:t>generate </a:t>
            </a:r>
            <a:r>
              <a:rPr sz="2150" dirty="0">
                <a:latin typeface="Carlito"/>
                <a:cs typeface="Carlito"/>
              </a:rPr>
              <a:t>sinusoidal </a:t>
            </a:r>
            <a:r>
              <a:rPr sz="2150" spc="10" dirty="0">
                <a:latin typeface="Carlito"/>
                <a:cs typeface="Carlito"/>
              </a:rPr>
              <a:t>signals </a:t>
            </a:r>
            <a:r>
              <a:rPr sz="2150" spc="-5" dirty="0">
                <a:latin typeface="Carlito"/>
                <a:cs typeface="Carlito"/>
              </a:rPr>
              <a:t>of very </a:t>
            </a:r>
            <a:r>
              <a:rPr sz="2150" spc="15" dirty="0">
                <a:latin typeface="Carlito"/>
                <a:cs typeface="Carlito"/>
              </a:rPr>
              <a:t>high  </a:t>
            </a:r>
            <a:r>
              <a:rPr sz="2150" spc="-10" dirty="0">
                <a:latin typeface="Carlito"/>
                <a:cs typeface="Carlito"/>
              </a:rPr>
              <a:t>frequencies.</a:t>
            </a:r>
            <a:endParaRPr sz="2150">
              <a:latin typeface="Carlito"/>
              <a:cs typeface="Carlito"/>
            </a:endParaRPr>
          </a:p>
          <a:p>
            <a:pPr marL="355600" indent="-343535">
              <a:lnSpc>
                <a:spcPct val="100000"/>
              </a:lnSpc>
              <a:spcBef>
                <a:spcPts val="60"/>
              </a:spcBef>
              <a:buFont typeface="Arial"/>
              <a:buChar char="•"/>
              <a:tabLst>
                <a:tab pos="355600" algn="l"/>
                <a:tab pos="356235" algn="l"/>
              </a:tabLst>
            </a:pPr>
            <a:r>
              <a:rPr sz="2150" spc="-5" dirty="0">
                <a:latin typeface="Carlito"/>
                <a:cs typeface="Carlito"/>
              </a:rPr>
              <a:t>It </a:t>
            </a:r>
            <a:r>
              <a:rPr sz="2150" spc="5" dirty="0">
                <a:latin typeface="Carlito"/>
                <a:cs typeface="Carlito"/>
              </a:rPr>
              <a:t>can </a:t>
            </a:r>
            <a:r>
              <a:rPr sz="2150" spc="10" dirty="0">
                <a:latin typeface="Carlito"/>
                <a:cs typeface="Carlito"/>
              </a:rPr>
              <a:t>withstand </a:t>
            </a:r>
            <a:r>
              <a:rPr sz="2150" spc="15" dirty="0">
                <a:latin typeface="Carlito"/>
                <a:cs typeface="Carlito"/>
              </a:rPr>
              <a:t>high </a:t>
            </a:r>
            <a:r>
              <a:rPr sz="2150" spc="10" dirty="0">
                <a:latin typeface="Carlito"/>
                <a:cs typeface="Carlito"/>
              </a:rPr>
              <a:t>and low</a:t>
            </a:r>
            <a:r>
              <a:rPr sz="2150" spc="125" dirty="0">
                <a:latin typeface="Carlito"/>
                <a:cs typeface="Carlito"/>
              </a:rPr>
              <a:t> </a:t>
            </a:r>
            <a:r>
              <a:rPr sz="2150" spc="-10" dirty="0">
                <a:latin typeface="Carlito"/>
                <a:cs typeface="Carlito"/>
              </a:rPr>
              <a:t>temperatures.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dirty="0">
                <a:latin typeface="Carlito"/>
                <a:cs typeface="Carlito"/>
              </a:rPr>
              <a:t>The </a:t>
            </a:r>
            <a:r>
              <a:rPr sz="2150" spc="-10" dirty="0">
                <a:latin typeface="Carlito"/>
                <a:cs typeface="Carlito"/>
              </a:rPr>
              <a:t>frequency </a:t>
            </a:r>
            <a:r>
              <a:rPr sz="2150" spc="10" dirty="0">
                <a:latin typeface="Carlito"/>
                <a:cs typeface="Carlito"/>
              </a:rPr>
              <a:t>stability </a:t>
            </a:r>
            <a:r>
              <a:rPr sz="2150" spc="15" dirty="0">
                <a:latin typeface="Carlito"/>
                <a:cs typeface="Carlito"/>
              </a:rPr>
              <a:t>is</a:t>
            </a:r>
            <a:r>
              <a:rPr sz="2150" spc="-270" dirty="0">
                <a:latin typeface="Carlito"/>
                <a:cs typeface="Carlito"/>
              </a:rPr>
              <a:t> </a:t>
            </a:r>
            <a:r>
              <a:rPr sz="2150" spc="10" dirty="0">
                <a:latin typeface="Carlito"/>
                <a:cs typeface="Carlito"/>
              </a:rPr>
              <a:t>high.</a:t>
            </a:r>
            <a:endParaRPr sz="2150">
              <a:latin typeface="Carlito"/>
              <a:cs typeface="Carlito"/>
            </a:endParaRPr>
          </a:p>
          <a:p>
            <a:pPr marL="355600" indent="-343535">
              <a:lnSpc>
                <a:spcPct val="100000"/>
              </a:lnSpc>
              <a:spcBef>
                <a:spcPts val="125"/>
              </a:spcBef>
              <a:buFont typeface="Arial"/>
              <a:buChar char="•"/>
              <a:tabLst>
                <a:tab pos="355600" algn="l"/>
                <a:tab pos="356235" algn="l"/>
              </a:tabLst>
            </a:pPr>
            <a:r>
              <a:rPr sz="2150" spc="-10" dirty="0">
                <a:latin typeface="Carlito"/>
                <a:cs typeface="Carlito"/>
              </a:rPr>
              <a:t>Frequency </a:t>
            </a:r>
            <a:r>
              <a:rPr sz="2150" dirty="0">
                <a:latin typeface="Carlito"/>
                <a:cs typeface="Carlito"/>
              </a:rPr>
              <a:t>can be varied by using </a:t>
            </a:r>
            <a:r>
              <a:rPr sz="2150" spc="5" dirty="0">
                <a:latin typeface="Carlito"/>
                <a:cs typeface="Carlito"/>
              </a:rPr>
              <a:t>both </a:t>
            </a:r>
            <a:r>
              <a:rPr sz="2150" spc="10" dirty="0">
                <a:latin typeface="Carlito"/>
                <a:cs typeface="Carlito"/>
              </a:rPr>
              <a:t>the variable</a:t>
            </a:r>
            <a:r>
              <a:rPr sz="2150" spc="114" dirty="0">
                <a:latin typeface="Carlito"/>
                <a:cs typeface="Carlito"/>
              </a:rPr>
              <a:t> </a:t>
            </a:r>
            <a:r>
              <a:rPr sz="2150" dirty="0">
                <a:latin typeface="Carlito"/>
                <a:cs typeface="Carlito"/>
              </a:rPr>
              <a:t>capacitors.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Less </a:t>
            </a:r>
            <a:r>
              <a:rPr sz="2150" spc="-5" dirty="0">
                <a:latin typeface="Carlito"/>
                <a:cs typeface="Carlito"/>
              </a:rPr>
              <a:t>number of components </a:t>
            </a:r>
            <a:r>
              <a:rPr sz="2150" spc="5" dirty="0">
                <a:latin typeface="Carlito"/>
                <a:cs typeface="Carlito"/>
              </a:rPr>
              <a:t>are</a:t>
            </a:r>
            <a:r>
              <a:rPr sz="2150" spc="145" dirty="0">
                <a:latin typeface="Carlito"/>
                <a:cs typeface="Carlito"/>
              </a:rPr>
              <a:t> </a:t>
            </a:r>
            <a:r>
              <a:rPr sz="2150" dirty="0">
                <a:latin typeface="Carlito"/>
                <a:cs typeface="Carlito"/>
              </a:rPr>
              <a:t>sufficient.</a:t>
            </a:r>
            <a:endParaRPr sz="2150">
              <a:latin typeface="Carlito"/>
              <a:cs typeface="Carlito"/>
            </a:endParaRPr>
          </a:p>
          <a:p>
            <a:pPr marL="355600" indent="-343535">
              <a:lnSpc>
                <a:spcPts val="2340"/>
              </a:lnSpc>
              <a:spcBef>
                <a:spcPts val="45"/>
              </a:spcBef>
              <a:buFont typeface="Arial"/>
              <a:buChar char="•"/>
              <a:tabLst>
                <a:tab pos="355600" algn="l"/>
                <a:tab pos="356235" algn="l"/>
              </a:tabLst>
            </a:pPr>
            <a:r>
              <a:rPr sz="2150" dirty="0">
                <a:latin typeface="Carlito"/>
                <a:cs typeface="Carlito"/>
              </a:rPr>
              <a:t>The </a:t>
            </a:r>
            <a:r>
              <a:rPr sz="2150" spc="10" dirty="0">
                <a:latin typeface="Carlito"/>
                <a:cs typeface="Carlito"/>
              </a:rPr>
              <a:t>amplitude </a:t>
            </a:r>
            <a:r>
              <a:rPr sz="2150" spc="-5" dirty="0">
                <a:latin typeface="Carlito"/>
                <a:cs typeface="Carlito"/>
              </a:rPr>
              <a:t>of </a:t>
            </a:r>
            <a:r>
              <a:rPr sz="2150" spc="10" dirty="0">
                <a:latin typeface="Carlito"/>
                <a:cs typeface="Carlito"/>
              </a:rPr>
              <a:t>the </a:t>
            </a:r>
            <a:r>
              <a:rPr sz="2150" dirty="0">
                <a:latin typeface="Carlito"/>
                <a:cs typeface="Carlito"/>
              </a:rPr>
              <a:t>output remains </a:t>
            </a:r>
            <a:r>
              <a:rPr sz="2150" spc="-5" dirty="0">
                <a:latin typeface="Carlito"/>
                <a:cs typeface="Carlito"/>
              </a:rPr>
              <a:t>constant</a:t>
            </a:r>
            <a:r>
              <a:rPr sz="2150" spc="95" dirty="0">
                <a:latin typeface="Carlito"/>
                <a:cs typeface="Carlito"/>
              </a:rPr>
              <a:t> </a:t>
            </a:r>
            <a:r>
              <a:rPr sz="2150" spc="-5" dirty="0">
                <a:latin typeface="Carlito"/>
                <a:cs typeface="Carlito"/>
              </a:rPr>
              <a:t>over </a:t>
            </a:r>
            <a:r>
              <a:rPr sz="2150" spc="10" dirty="0">
                <a:latin typeface="Carlito"/>
                <a:cs typeface="Carlito"/>
              </a:rPr>
              <a:t>a </a:t>
            </a:r>
            <a:r>
              <a:rPr sz="2150" spc="-5" dirty="0">
                <a:latin typeface="Carlito"/>
                <a:cs typeface="Carlito"/>
              </a:rPr>
              <a:t>fixed</a:t>
            </a:r>
            <a:endParaRPr sz="2150">
              <a:latin typeface="Carlito"/>
              <a:cs typeface="Carlito"/>
            </a:endParaRPr>
          </a:p>
          <a:p>
            <a:pPr marL="355600">
              <a:lnSpc>
                <a:spcPts val="2340"/>
              </a:lnSpc>
            </a:pPr>
            <a:r>
              <a:rPr sz="2150" spc="-10" dirty="0">
                <a:latin typeface="Carlito"/>
                <a:cs typeface="Carlito"/>
              </a:rPr>
              <a:t>frequency</a:t>
            </a:r>
            <a:r>
              <a:rPr sz="2150" spc="170" dirty="0">
                <a:latin typeface="Carlito"/>
                <a:cs typeface="Carlito"/>
              </a:rPr>
              <a:t> </a:t>
            </a:r>
            <a:r>
              <a:rPr sz="2150" spc="-10" dirty="0">
                <a:latin typeface="Carlito"/>
                <a:cs typeface="Carlito"/>
              </a:rPr>
              <a:t>range.</a:t>
            </a:r>
            <a:endParaRPr sz="2150">
              <a:latin typeface="Carlito"/>
              <a:cs typeface="Carlito"/>
            </a:endParaRPr>
          </a:p>
          <a:p>
            <a:pPr>
              <a:lnSpc>
                <a:spcPct val="100000"/>
              </a:lnSpc>
              <a:spcBef>
                <a:spcPts val="55"/>
              </a:spcBef>
            </a:pPr>
            <a:endParaRPr sz="1900">
              <a:latin typeface="Carlito"/>
              <a:cs typeface="Carlito"/>
            </a:endParaRPr>
          </a:p>
          <a:p>
            <a:pPr marL="12700">
              <a:lnSpc>
                <a:spcPct val="100000"/>
              </a:lnSpc>
              <a:spcBef>
                <a:spcPts val="5"/>
              </a:spcBef>
            </a:pPr>
            <a:r>
              <a:rPr sz="2150" b="1" spc="15" dirty="0">
                <a:latin typeface="Carlito"/>
                <a:cs typeface="Carlito"/>
              </a:rPr>
              <a:t>Applications</a:t>
            </a:r>
            <a:endParaRPr sz="2150">
              <a:latin typeface="Carlito"/>
              <a:cs typeface="Carlito"/>
            </a:endParaRPr>
          </a:p>
          <a:p>
            <a:pPr marL="355600" marR="535940" indent="-343535">
              <a:lnSpc>
                <a:spcPts val="2100"/>
              </a:lnSpc>
              <a:spcBef>
                <a:spcPts val="520"/>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be </a:t>
            </a:r>
            <a:r>
              <a:rPr sz="2150" spc="-10" dirty="0">
                <a:latin typeface="Carlito"/>
                <a:cs typeface="Carlito"/>
              </a:rPr>
              <a:t>used </a:t>
            </a:r>
            <a:r>
              <a:rPr sz="2150" spc="10" dirty="0">
                <a:latin typeface="Carlito"/>
                <a:cs typeface="Carlito"/>
              </a:rPr>
              <a:t>as </a:t>
            </a:r>
            <a:r>
              <a:rPr sz="2150" spc="20" dirty="0">
                <a:latin typeface="Carlito"/>
                <a:cs typeface="Carlito"/>
              </a:rPr>
              <a:t>High </a:t>
            </a:r>
            <a:r>
              <a:rPr sz="2150" spc="-10" dirty="0">
                <a:latin typeface="Carlito"/>
                <a:cs typeface="Carlito"/>
              </a:rPr>
              <a:t>frequency </a:t>
            </a:r>
            <a:r>
              <a:rPr sz="2150" dirty="0">
                <a:latin typeface="Carlito"/>
                <a:cs typeface="Carlito"/>
              </a:rPr>
              <a:t>sine </a:t>
            </a:r>
            <a:r>
              <a:rPr sz="2150" spc="15" dirty="0">
                <a:latin typeface="Carlito"/>
                <a:cs typeface="Carlito"/>
              </a:rPr>
              <a:t>wave  </a:t>
            </a:r>
            <a:r>
              <a:rPr sz="2150" spc="-30" dirty="0">
                <a:latin typeface="Carlito"/>
                <a:cs typeface="Carlito"/>
              </a:rPr>
              <a:t>generator.</a:t>
            </a:r>
            <a:endParaRPr sz="2150">
              <a:latin typeface="Carlito"/>
              <a:cs typeface="Carlito"/>
            </a:endParaRPr>
          </a:p>
          <a:p>
            <a:pPr marL="355600" indent="-343535">
              <a:lnSpc>
                <a:spcPts val="2380"/>
              </a:lnSpc>
              <a:spcBef>
                <a:spcPts val="60"/>
              </a:spcBef>
              <a:buFont typeface="Arial"/>
              <a:buChar char="•"/>
              <a:tabLst>
                <a:tab pos="355600" algn="l"/>
                <a:tab pos="356235" algn="l"/>
              </a:tabLst>
            </a:pPr>
            <a:r>
              <a:rPr sz="2150" spc="5" dirty="0">
                <a:latin typeface="Carlito"/>
                <a:cs typeface="Carlito"/>
              </a:rPr>
              <a:t>This </a:t>
            </a:r>
            <a:r>
              <a:rPr sz="2150" dirty="0">
                <a:latin typeface="Carlito"/>
                <a:cs typeface="Carlito"/>
              </a:rPr>
              <a:t>can be </a:t>
            </a:r>
            <a:r>
              <a:rPr sz="2150" spc="-10" dirty="0">
                <a:latin typeface="Carlito"/>
                <a:cs typeface="Carlito"/>
              </a:rPr>
              <a:t>used </a:t>
            </a:r>
            <a:r>
              <a:rPr sz="2150" spc="10" dirty="0">
                <a:latin typeface="Carlito"/>
                <a:cs typeface="Carlito"/>
              </a:rPr>
              <a:t>as a </a:t>
            </a:r>
            <a:r>
              <a:rPr sz="2150" spc="-5" dirty="0">
                <a:latin typeface="Carlito"/>
                <a:cs typeface="Carlito"/>
              </a:rPr>
              <a:t>temperature </a:t>
            </a:r>
            <a:r>
              <a:rPr sz="2150" spc="-15" dirty="0">
                <a:latin typeface="Carlito"/>
                <a:cs typeface="Carlito"/>
              </a:rPr>
              <a:t>sensor </a:t>
            </a:r>
            <a:r>
              <a:rPr sz="2150" spc="20" dirty="0">
                <a:latin typeface="Carlito"/>
                <a:cs typeface="Carlito"/>
              </a:rPr>
              <a:t>with </a:t>
            </a:r>
            <a:r>
              <a:rPr sz="2150" spc="-5" dirty="0">
                <a:latin typeface="Carlito"/>
                <a:cs typeface="Carlito"/>
              </a:rPr>
              <a:t>some</a:t>
            </a:r>
            <a:r>
              <a:rPr sz="2150" spc="-150" dirty="0">
                <a:latin typeface="Carlito"/>
                <a:cs typeface="Carlito"/>
              </a:rPr>
              <a:t> </a:t>
            </a:r>
            <a:r>
              <a:rPr sz="2150" dirty="0">
                <a:latin typeface="Carlito"/>
                <a:cs typeface="Carlito"/>
              </a:rPr>
              <a:t>associated</a:t>
            </a:r>
            <a:endParaRPr sz="2150">
              <a:latin typeface="Carlito"/>
              <a:cs typeface="Carlito"/>
            </a:endParaRPr>
          </a:p>
          <a:p>
            <a:pPr marL="355600">
              <a:lnSpc>
                <a:spcPts val="2380"/>
              </a:lnSpc>
            </a:pPr>
            <a:r>
              <a:rPr sz="2150" spc="-15" dirty="0">
                <a:latin typeface="Carlito"/>
                <a:cs typeface="Carlito"/>
              </a:rPr>
              <a:t>circuitry.</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Mostly </a:t>
            </a:r>
            <a:r>
              <a:rPr sz="2150" spc="-10" dirty="0">
                <a:latin typeface="Carlito"/>
                <a:cs typeface="Carlito"/>
              </a:rPr>
              <a:t>used </a:t>
            </a:r>
            <a:r>
              <a:rPr sz="2150" spc="10" dirty="0">
                <a:latin typeface="Carlito"/>
                <a:cs typeface="Carlito"/>
              </a:rPr>
              <a:t>as a </a:t>
            </a:r>
            <a:r>
              <a:rPr sz="2150" dirty="0">
                <a:latin typeface="Carlito"/>
                <a:cs typeface="Carlito"/>
              </a:rPr>
              <a:t>local </a:t>
            </a:r>
            <a:r>
              <a:rPr sz="2150" spc="5" dirty="0">
                <a:latin typeface="Carlito"/>
                <a:cs typeface="Carlito"/>
              </a:rPr>
              <a:t>oscillator </a:t>
            </a:r>
            <a:r>
              <a:rPr sz="2150" spc="20" dirty="0">
                <a:latin typeface="Carlito"/>
                <a:cs typeface="Carlito"/>
              </a:rPr>
              <a:t>in </a:t>
            </a:r>
            <a:r>
              <a:rPr sz="2150" spc="-10" dirty="0">
                <a:latin typeface="Carlito"/>
                <a:cs typeface="Carlito"/>
              </a:rPr>
              <a:t>radio</a:t>
            </a:r>
            <a:r>
              <a:rPr sz="2150" spc="-245" dirty="0">
                <a:latin typeface="Carlito"/>
                <a:cs typeface="Carlito"/>
              </a:rPr>
              <a:t> </a:t>
            </a:r>
            <a:r>
              <a:rPr sz="2150" spc="-10" dirty="0">
                <a:latin typeface="Carlito"/>
                <a:cs typeface="Carlito"/>
              </a:rPr>
              <a:t>receivers.</a:t>
            </a:r>
            <a:endParaRPr sz="2150">
              <a:latin typeface="Carlito"/>
              <a:cs typeface="Carlito"/>
            </a:endParaRPr>
          </a:p>
          <a:p>
            <a:pPr marL="355600" indent="-343535">
              <a:lnSpc>
                <a:spcPct val="100000"/>
              </a:lnSpc>
              <a:spcBef>
                <a:spcPts val="45"/>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10" dirty="0">
                <a:latin typeface="Carlito"/>
                <a:cs typeface="Carlito"/>
              </a:rPr>
              <a:t>as </a:t>
            </a:r>
            <a:r>
              <a:rPr sz="2150" spc="-60" dirty="0">
                <a:latin typeface="Carlito"/>
                <a:cs typeface="Carlito"/>
              </a:rPr>
              <a:t>R.F.</a:t>
            </a:r>
            <a:r>
              <a:rPr sz="2150" spc="310" dirty="0">
                <a:latin typeface="Carlito"/>
                <a:cs typeface="Carlito"/>
              </a:rPr>
              <a:t> </a:t>
            </a:r>
            <a:r>
              <a:rPr sz="2150" spc="-15" dirty="0">
                <a:latin typeface="Carlito"/>
                <a:cs typeface="Carlito"/>
              </a:rPr>
              <a:t>Oscillator.</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20" dirty="0">
                <a:latin typeface="Carlito"/>
                <a:cs typeface="Carlito"/>
              </a:rPr>
              <a:t>in </a:t>
            </a:r>
            <a:r>
              <a:rPr sz="2150" spc="10" dirty="0">
                <a:latin typeface="Carlito"/>
                <a:cs typeface="Carlito"/>
              </a:rPr>
              <a:t>Mobile</a:t>
            </a:r>
            <a:r>
              <a:rPr sz="2150" spc="220" dirty="0">
                <a:latin typeface="Carlito"/>
                <a:cs typeface="Carlito"/>
              </a:rPr>
              <a:t> </a:t>
            </a:r>
            <a:r>
              <a:rPr sz="2150" spc="5" dirty="0">
                <a:latin typeface="Carlito"/>
                <a:cs typeface="Carlito"/>
              </a:rPr>
              <a:t>applications.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5" dirty="0">
                <a:latin typeface="Carlito"/>
                <a:cs typeface="Carlito"/>
              </a:rPr>
              <a:t>has </a:t>
            </a:r>
            <a:r>
              <a:rPr sz="2150" spc="10" dirty="0">
                <a:latin typeface="Carlito"/>
                <a:cs typeface="Carlito"/>
              </a:rPr>
              <a:t>got </a:t>
            </a:r>
            <a:r>
              <a:rPr sz="2150" spc="-15" dirty="0">
                <a:latin typeface="Carlito"/>
                <a:cs typeface="Carlito"/>
              </a:rPr>
              <a:t>many </a:t>
            </a:r>
            <a:r>
              <a:rPr sz="2150" spc="-5" dirty="0">
                <a:latin typeface="Carlito"/>
                <a:cs typeface="Carlito"/>
              </a:rPr>
              <a:t>other commercial</a:t>
            </a:r>
            <a:r>
              <a:rPr sz="2150" spc="40" dirty="0">
                <a:latin typeface="Carlito"/>
                <a:cs typeface="Carlito"/>
              </a:rPr>
              <a:t> </a:t>
            </a:r>
            <a:r>
              <a:rPr sz="2150" spc="5" dirty="0">
                <a:latin typeface="Carlito"/>
                <a:cs typeface="Carlito"/>
              </a:rPr>
              <a:t>applications.</a:t>
            </a:r>
            <a:endParaRPr sz="2150">
              <a:latin typeface="Carlito"/>
              <a:cs typeface="Carli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1622"/>
            <a:ext cx="8153400" cy="647613"/>
          </a:xfrm>
          <a:prstGeom prst="rect">
            <a:avLst/>
          </a:prstGeom>
        </p:spPr>
        <p:txBody>
          <a:bodyPr vert="horz" wrap="square" lIns="0" tIns="16510" rIns="0" bIns="0" rtlCol="0">
            <a:spAutoFit/>
          </a:bodyPr>
          <a:lstStyle/>
          <a:p>
            <a:pPr marL="12700">
              <a:lnSpc>
                <a:spcPct val="100000"/>
              </a:lnSpc>
              <a:spcBef>
                <a:spcPts val="130"/>
              </a:spcBef>
            </a:pPr>
            <a:r>
              <a:rPr dirty="0"/>
              <a:t>Phase </a:t>
            </a:r>
            <a:r>
              <a:rPr spc="-5" dirty="0"/>
              <a:t>Shift</a:t>
            </a:r>
            <a:r>
              <a:rPr spc="90" dirty="0"/>
              <a:t> </a:t>
            </a:r>
            <a:r>
              <a:rPr spc="-15" dirty="0"/>
              <a:t>Oscillators</a:t>
            </a:r>
          </a:p>
        </p:txBody>
      </p:sp>
      <p:sp>
        <p:nvSpPr>
          <p:cNvPr id="3" name="object 3"/>
          <p:cNvSpPr txBox="1"/>
          <p:nvPr/>
        </p:nvSpPr>
        <p:spPr>
          <a:xfrm>
            <a:off x="304800" y="1428368"/>
            <a:ext cx="8534399" cy="3496470"/>
          </a:xfrm>
          <a:prstGeom prst="rect">
            <a:avLst/>
          </a:prstGeom>
        </p:spPr>
        <p:txBody>
          <a:bodyPr vert="horz" wrap="square" lIns="0" tIns="13335" rIns="0" bIns="0" rtlCol="0">
            <a:spAutoFit/>
          </a:bodyPr>
          <a:lstStyle/>
          <a:p>
            <a:pPr marL="50800">
              <a:lnSpc>
                <a:spcPts val="2870"/>
              </a:lnSpc>
              <a:spcBef>
                <a:spcPts val="105"/>
              </a:spcBef>
            </a:pPr>
            <a:r>
              <a:rPr sz="2400" spc="10" dirty="0">
                <a:latin typeface="Carlito"/>
                <a:cs typeface="Carlito"/>
              </a:rPr>
              <a:t>The </a:t>
            </a:r>
            <a:r>
              <a:rPr sz="2400" spc="-5" dirty="0">
                <a:latin typeface="Carlito"/>
                <a:cs typeface="Carlito"/>
              </a:rPr>
              <a:t>oscillator </a:t>
            </a:r>
            <a:r>
              <a:rPr sz="2400" dirty="0">
                <a:latin typeface="Carlito"/>
                <a:cs typeface="Carlito"/>
              </a:rPr>
              <a:t>circuit </a:t>
            </a:r>
            <a:r>
              <a:rPr sz="2400" spc="-5" dirty="0">
                <a:latin typeface="Carlito"/>
                <a:cs typeface="Carlito"/>
              </a:rPr>
              <a:t>that produces </a:t>
            </a:r>
            <a:r>
              <a:rPr sz="2400" dirty="0">
                <a:latin typeface="Carlito"/>
                <a:cs typeface="Carlito"/>
              </a:rPr>
              <a:t>a sine </a:t>
            </a:r>
            <a:r>
              <a:rPr sz="2400" spc="-35" dirty="0">
                <a:latin typeface="Carlito"/>
                <a:cs typeface="Carlito"/>
              </a:rPr>
              <a:t>wave </a:t>
            </a:r>
            <a:r>
              <a:rPr sz="2400" dirty="0">
                <a:latin typeface="Carlito"/>
                <a:cs typeface="Carlito"/>
              </a:rPr>
              <a:t>using a</a:t>
            </a:r>
            <a:r>
              <a:rPr sz="2400" spc="-295" dirty="0">
                <a:latin typeface="Carlito"/>
                <a:cs typeface="Carlito"/>
              </a:rPr>
              <a:t> </a:t>
            </a:r>
            <a:r>
              <a:rPr sz="2400" spc="25" dirty="0">
                <a:latin typeface="Carlito"/>
                <a:cs typeface="Carlito"/>
              </a:rPr>
              <a:t>phase-</a:t>
            </a:r>
            <a:endParaRPr sz="2400">
              <a:latin typeface="Carlito"/>
              <a:cs typeface="Carlito"/>
            </a:endParaRPr>
          </a:p>
          <a:p>
            <a:pPr marL="50800">
              <a:lnSpc>
                <a:spcPts val="2870"/>
              </a:lnSpc>
            </a:pPr>
            <a:r>
              <a:rPr sz="2400" dirty="0">
                <a:latin typeface="Carlito"/>
                <a:cs typeface="Carlito"/>
              </a:rPr>
              <a:t>shift network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dirty="0">
                <a:latin typeface="Carlito"/>
                <a:cs typeface="Carlito"/>
              </a:rPr>
              <a:t>a </a:t>
            </a:r>
            <a:r>
              <a:rPr sz="2400" spc="10" dirty="0">
                <a:latin typeface="Carlito"/>
                <a:cs typeface="Carlito"/>
              </a:rPr>
              <a:t>Phase-shift </a:t>
            </a:r>
            <a:r>
              <a:rPr sz="2400" spc="-5" dirty="0">
                <a:latin typeface="Carlito"/>
                <a:cs typeface="Carlito"/>
              </a:rPr>
              <a:t>oscillator</a:t>
            </a:r>
            <a:r>
              <a:rPr sz="2400" spc="-295" dirty="0">
                <a:latin typeface="Carlito"/>
                <a:cs typeface="Carlito"/>
              </a:rPr>
              <a:t> </a:t>
            </a:r>
            <a:r>
              <a:rPr sz="2400" dirty="0">
                <a:latin typeface="Carlito"/>
                <a:cs typeface="Carlito"/>
              </a:rPr>
              <a:t>circuit.</a:t>
            </a:r>
            <a:endParaRPr sz="2400">
              <a:latin typeface="Carlito"/>
              <a:cs typeface="Carlito"/>
            </a:endParaRPr>
          </a:p>
          <a:p>
            <a:pPr marL="50800">
              <a:lnSpc>
                <a:spcPct val="100000"/>
              </a:lnSpc>
              <a:spcBef>
                <a:spcPts val="575"/>
              </a:spcBef>
            </a:pPr>
            <a:r>
              <a:rPr sz="2400" b="1" spc="-15" dirty="0">
                <a:latin typeface="Carlito"/>
                <a:cs typeface="Carlito"/>
              </a:rPr>
              <a:t>Construction</a:t>
            </a:r>
            <a:endParaRPr sz="2400">
              <a:latin typeface="Carlito"/>
              <a:cs typeface="Carlito"/>
            </a:endParaRPr>
          </a:p>
          <a:p>
            <a:pPr marL="393700" marR="55880" indent="-343535">
              <a:lnSpc>
                <a:spcPct val="100099"/>
              </a:lnSpc>
              <a:spcBef>
                <a:spcPts val="645"/>
              </a:spcBef>
              <a:buFont typeface="Arial"/>
              <a:buChar char="•"/>
              <a:tabLst>
                <a:tab pos="393700" algn="l"/>
                <a:tab pos="394335" algn="l"/>
              </a:tabLst>
            </a:pPr>
            <a:r>
              <a:rPr sz="2400" spc="10" dirty="0">
                <a:latin typeface="Carlito"/>
                <a:cs typeface="Carlito"/>
              </a:rPr>
              <a:t>The </a:t>
            </a:r>
            <a:r>
              <a:rPr sz="2400" spc="5" dirty="0">
                <a:latin typeface="Carlito"/>
                <a:cs typeface="Carlito"/>
              </a:rPr>
              <a:t>phase-shift </a:t>
            </a:r>
            <a:r>
              <a:rPr sz="2400" spc="-5" dirty="0">
                <a:latin typeface="Carlito"/>
                <a:cs typeface="Carlito"/>
              </a:rPr>
              <a:t>oscillator </a:t>
            </a:r>
            <a:r>
              <a:rPr sz="2400" dirty="0">
                <a:latin typeface="Carlito"/>
                <a:cs typeface="Carlito"/>
              </a:rPr>
              <a:t>circuit </a:t>
            </a:r>
            <a:r>
              <a:rPr sz="2400" spc="10" dirty="0">
                <a:latin typeface="Carlito"/>
                <a:cs typeface="Carlito"/>
              </a:rPr>
              <a:t>consists </a:t>
            </a:r>
            <a:r>
              <a:rPr sz="2400" dirty="0">
                <a:latin typeface="Carlito"/>
                <a:cs typeface="Carlito"/>
              </a:rPr>
              <a:t>of a </a:t>
            </a:r>
            <a:r>
              <a:rPr sz="2400" spc="-5" dirty="0">
                <a:latin typeface="Carlito"/>
                <a:cs typeface="Carlito"/>
              </a:rPr>
              <a:t>single transistor  </a:t>
            </a:r>
            <a:r>
              <a:rPr sz="2400" spc="-10" dirty="0">
                <a:latin typeface="Carlito"/>
                <a:cs typeface="Carlito"/>
              </a:rPr>
              <a:t>amplifier </a:t>
            </a:r>
            <a:r>
              <a:rPr sz="2400" spc="5" dirty="0">
                <a:latin typeface="Carlito"/>
                <a:cs typeface="Carlito"/>
              </a:rPr>
              <a:t>section </a:t>
            </a:r>
            <a:r>
              <a:rPr sz="2400" spc="-10" dirty="0">
                <a:latin typeface="Carlito"/>
                <a:cs typeface="Carlito"/>
              </a:rPr>
              <a:t>and </a:t>
            </a:r>
            <a:r>
              <a:rPr sz="2400" dirty="0">
                <a:latin typeface="Carlito"/>
                <a:cs typeface="Carlito"/>
              </a:rPr>
              <a:t>a </a:t>
            </a:r>
            <a:r>
              <a:rPr sz="2400" spc="-15" dirty="0">
                <a:latin typeface="Carlito"/>
                <a:cs typeface="Carlito"/>
              </a:rPr>
              <a:t>RC </a:t>
            </a:r>
            <a:r>
              <a:rPr sz="2400" spc="10" dirty="0">
                <a:latin typeface="Carlito"/>
                <a:cs typeface="Carlito"/>
              </a:rPr>
              <a:t>phase-shift </a:t>
            </a:r>
            <a:r>
              <a:rPr sz="2400" spc="5" dirty="0">
                <a:latin typeface="Carlito"/>
                <a:cs typeface="Carlito"/>
              </a:rPr>
              <a:t>network. </a:t>
            </a:r>
            <a:r>
              <a:rPr sz="2400" spc="10" dirty="0">
                <a:latin typeface="Carlito"/>
                <a:cs typeface="Carlito"/>
              </a:rPr>
              <a:t>The </a:t>
            </a:r>
            <a:r>
              <a:rPr sz="2400" spc="5" dirty="0">
                <a:latin typeface="Carlito"/>
                <a:cs typeface="Carlito"/>
              </a:rPr>
              <a:t>phase  </a:t>
            </a:r>
            <a:r>
              <a:rPr sz="2400" dirty="0">
                <a:latin typeface="Carlito"/>
                <a:cs typeface="Carlito"/>
              </a:rPr>
              <a:t>shift network </a:t>
            </a:r>
            <a:r>
              <a:rPr sz="2400" spc="-15" dirty="0">
                <a:latin typeface="Carlito"/>
                <a:cs typeface="Carlito"/>
              </a:rPr>
              <a:t>in </a:t>
            </a:r>
            <a:r>
              <a:rPr sz="2400" spc="-5" dirty="0">
                <a:latin typeface="Carlito"/>
                <a:cs typeface="Carlito"/>
              </a:rPr>
              <a:t>this </a:t>
            </a:r>
            <a:r>
              <a:rPr sz="2400" dirty="0">
                <a:latin typeface="Carlito"/>
                <a:cs typeface="Carlito"/>
              </a:rPr>
              <a:t>circuit, </a:t>
            </a:r>
            <a:r>
              <a:rPr sz="2400" spc="10" dirty="0">
                <a:latin typeface="Carlito"/>
                <a:cs typeface="Carlito"/>
              </a:rPr>
              <a:t>consists </a:t>
            </a:r>
            <a:r>
              <a:rPr sz="2400" dirty="0">
                <a:latin typeface="Carlito"/>
                <a:cs typeface="Carlito"/>
              </a:rPr>
              <a:t>of three </a:t>
            </a:r>
            <a:r>
              <a:rPr sz="2400" spc="-15" dirty="0">
                <a:latin typeface="Carlito"/>
                <a:cs typeface="Carlito"/>
              </a:rPr>
              <a:t>RC </a:t>
            </a:r>
            <a:r>
              <a:rPr sz="2400" spc="10" dirty="0">
                <a:latin typeface="Carlito"/>
                <a:cs typeface="Carlito"/>
              </a:rPr>
              <a:t>sections. </a:t>
            </a:r>
            <a:r>
              <a:rPr sz="2400" spc="-20" dirty="0">
                <a:latin typeface="Carlito"/>
                <a:cs typeface="Carlito"/>
              </a:rPr>
              <a:t>At  </a:t>
            </a:r>
            <a:r>
              <a:rPr sz="2400" spc="5" dirty="0">
                <a:latin typeface="Carlito"/>
                <a:cs typeface="Carlito"/>
              </a:rPr>
              <a:t>the </a:t>
            </a:r>
            <a:r>
              <a:rPr sz="240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a:t>
            </a:r>
            <a:r>
              <a:rPr sz="2400" spc="5" dirty="0">
                <a:latin typeface="Carlito"/>
                <a:cs typeface="Carlito"/>
              </a:rPr>
              <a:t>phase shift </a:t>
            </a:r>
            <a:r>
              <a:rPr sz="2400" spc="-15" dirty="0">
                <a:latin typeface="Carlito"/>
                <a:cs typeface="Carlito"/>
              </a:rPr>
              <a:t>in </a:t>
            </a:r>
            <a:r>
              <a:rPr sz="2400" dirty="0">
                <a:latin typeface="Carlito"/>
                <a:cs typeface="Carlito"/>
              </a:rPr>
              <a:t>each </a:t>
            </a:r>
            <a:r>
              <a:rPr sz="2400" spc="-15" dirty="0">
                <a:latin typeface="Carlito"/>
                <a:cs typeface="Carlito"/>
              </a:rPr>
              <a:t>RC </a:t>
            </a:r>
            <a:r>
              <a:rPr sz="2400" spc="5" dirty="0">
                <a:latin typeface="Carlito"/>
                <a:cs typeface="Carlito"/>
              </a:rPr>
              <a:t>section</a:t>
            </a:r>
            <a:r>
              <a:rPr sz="2400" spc="-375" dirty="0">
                <a:latin typeface="Carlito"/>
                <a:cs typeface="Carlito"/>
              </a:rPr>
              <a:t> </a:t>
            </a:r>
            <a:r>
              <a:rPr sz="2400" spc="-15" dirty="0">
                <a:latin typeface="Carlito"/>
                <a:cs typeface="Carlito"/>
              </a:rPr>
              <a:t>is  </a:t>
            </a:r>
            <a:r>
              <a:rPr sz="2400" dirty="0">
                <a:latin typeface="Carlito"/>
                <a:cs typeface="Carlito"/>
              </a:rPr>
              <a:t>60</a:t>
            </a:r>
            <a:r>
              <a:rPr sz="2325" baseline="26881" dirty="0">
                <a:latin typeface="Carlito"/>
                <a:cs typeface="Carlito"/>
              </a:rPr>
              <a:t>o</a:t>
            </a:r>
            <a:r>
              <a:rPr sz="2400" dirty="0">
                <a:latin typeface="Carlito"/>
                <a:cs typeface="Carlito"/>
              </a:rPr>
              <a:t>so that </a:t>
            </a:r>
            <a:r>
              <a:rPr sz="2400" spc="5" dirty="0">
                <a:latin typeface="Carlito"/>
                <a:cs typeface="Carlito"/>
              </a:rPr>
              <a:t>the </a:t>
            </a:r>
            <a:r>
              <a:rPr sz="2400" dirty="0">
                <a:latin typeface="Carlito"/>
                <a:cs typeface="Carlito"/>
              </a:rPr>
              <a:t>total </a:t>
            </a:r>
            <a:r>
              <a:rPr sz="2400" spc="5" dirty="0">
                <a:latin typeface="Carlito"/>
                <a:cs typeface="Carlito"/>
              </a:rPr>
              <a:t>phase shift </a:t>
            </a:r>
            <a:r>
              <a:rPr sz="2400" spc="-5" dirty="0">
                <a:latin typeface="Carlito"/>
                <a:cs typeface="Carlito"/>
              </a:rPr>
              <a:t>produced </a:t>
            </a:r>
            <a:r>
              <a:rPr sz="2400" spc="5" dirty="0">
                <a:latin typeface="Carlito"/>
                <a:cs typeface="Carlito"/>
              </a:rPr>
              <a:t>by </a:t>
            </a:r>
            <a:r>
              <a:rPr sz="2400" spc="-15" dirty="0">
                <a:latin typeface="Carlito"/>
                <a:cs typeface="Carlito"/>
              </a:rPr>
              <a:t>RC </a:t>
            </a:r>
            <a:r>
              <a:rPr sz="2400" spc="5" dirty="0">
                <a:latin typeface="Carlito"/>
                <a:cs typeface="Carlito"/>
              </a:rPr>
              <a:t>network </a:t>
            </a:r>
            <a:r>
              <a:rPr sz="2400" spc="-15" dirty="0">
                <a:latin typeface="Carlito"/>
                <a:cs typeface="Carlito"/>
              </a:rPr>
              <a:t>is  </a:t>
            </a:r>
            <a:r>
              <a:rPr sz="2400" spc="-10" dirty="0">
                <a:latin typeface="Carlito"/>
                <a:cs typeface="Carlito"/>
              </a:rPr>
              <a:t>180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74638"/>
            <a:ext cx="8763000" cy="1032975"/>
          </a:xfrm>
          <a:prstGeom prst="rect">
            <a:avLst/>
          </a:prstGeom>
        </p:spPr>
        <p:txBody>
          <a:bodyPr vert="horz" wrap="square" lIns="0" tIns="72644" rIns="0" bIns="0" rtlCol="0">
            <a:spAutoFit/>
          </a:bodyPr>
          <a:lstStyle/>
          <a:p>
            <a:pPr marL="41910" marR="5080">
              <a:lnSpc>
                <a:spcPct val="101400"/>
              </a:lnSpc>
              <a:spcBef>
                <a:spcPts val="60"/>
              </a:spcBef>
            </a:pPr>
            <a:r>
              <a:rPr sz="3200" spc="-20" dirty="0"/>
              <a:t>Circuit </a:t>
            </a:r>
            <a:r>
              <a:rPr sz="3200" spc="-15" dirty="0"/>
              <a:t>diagram </a:t>
            </a:r>
            <a:r>
              <a:rPr sz="3200" spc="10" dirty="0"/>
              <a:t>of </a:t>
            </a:r>
            <a:r>
              <a:rPr sz="3200" spc="-5" dirty="0"/>
              <a:t>an </a:t>
            </a:r>
            <a:r>
              <a:rPr sz="3200" spc="20" dirty="0"/>
              <a:t>RC </a:t>
            </a:r>
            <a:r>
              <a:rPr sz="3200" spc="10" dirty="0"/>
              <a:t>phase-shift  </a:t>
            </a:r>
            <a:r>
              <a:rPr sz="3200" spc="-10" dirty="0"/>
              <a:t>oscillator</a:t>
            </a:r>
          </a:p>
        </p:txBody>
      </p:sp>
      <p:sp>
        <p:nvSpPr>
          <p:cNvPr id="3" name="object 3"/>
          <p:cNvSpPr txBox="1"/>
          <p:nvPr/>
        </p:nvSpPr>
        <p:spPr>
          <a:xfrm>
            <a:off x="536575" y="5011991"/>
            <a:ext cx="8150225" cy="1513235"/>
          </a:xfrm>
          <a:prstGeom prst="rect">
            <a:avLst/>
          </a:prstGeom>
        </p:spPr>
        <p:txBody>
          <a:bodyPr vert="horz" wrap="square" lIns="0" tIns="12700" rIns="0" bIns="0" rtlCol="0">
            <a:spAutoFit/>
          </a:bodyPr>
          <a:lstStyle/>
          <a:p>
            <a:pPr marL="355600" indent="-343535">
              <a:lnSpc>
                <a:spcPts val="2870"/>
              </a:lnSpc>
              <a:spcBef>
                <a:spcPts val="100"/>
              </a:spcBef>
              <a:tabLst>
                <a:tab pos="355600" algn="l"/>
                <a:tab pos="3562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spc="-15" dirty="0">
                <a:latin typeface="Carlito"/>
                <a:cs typeface="Carlito"/>
              </a:rPr>
              <a:t>is given</a:t>
            </a:r>
            <a:r>
              <a:rPr sz="2400" spc="-229" dirty="0">
                <a:latin typeface="Carlito"/>
                <a:cs typeface="Carlito"/>
              </a:rPr>
              <a:t> </a:t>
            </a:r>
            <a:r>
              <a:rPr sz="2400" spc="5" dirty="0">
                <a:latin typeface="Carlito"/>
                <a:cs typeface="Carlito"/>
              </a:rPr>
              <a:t>by</a:t>
            </a:r>
            <a:endParaRPr sz="2400">
              <a:latin typeface="Carlito"/>
              <a:cs typeface="Carlito"/>
            </a:endParaRPr>
          </a:p>
          <a:p>
            <a:pPr marL="355600" indent="-343535">
              <a:lnSpc>
                <a:spcPts val="2870"/>
              </a:lnSpc>
              <a:tabLst>
                <a:tab pos="355600" algn="l"/>
                <a:tab pos="356235" algn="l"/>
              </a:tabLst>
            </a:pPr>
            <a:r>
              <a:rPr lang="en-US" sz="2400" spc="-155" dirty="0" smtClean="0">
                <a:latin typeface="Carlito"/>
                <a:cs typeface="Carlito"/>
              </a:rPr>
              <a:t>				</a:t>
            </a:r>
            <a:r>
              <a:rPr sz="2400" spc="-155" smtClean="0">
                <a:latin typeface="Carlito"/>
                <a:cs typeface="Carlito"/>
              </a:rPr>
              <a:t>f</a:t>
            </a:r>
            <a:r>
              <a:rPr sz="1800" spc="-155" smtClean="0">
                <a:latin typeface="Carlito"/>
                <a:cs typeface="Carlito"/>
              </a:rPr>
              <a:t>o</a:t>
            </a:r>
            <a:r>
              <a:rPr sz="2400" spc="-155" smtClean="0">
                <a:latin typeface="Arial"/>
                <a:cs typeface="Arial"/>
              </a:rPr>
              <a:t>=1/2πRC</a:t>
            </a:r>
            <a:r>
              <a:rPr sz="2400" spc="-155" dirty="0">
                <a:latin typeface="Arial"/>
                <a:cs typeface="Arial"/>
              </a:rPr>
              <a:t>√6</a:t>
            </a:r>
            <a:endParaRPr sz="2400">
              <a:latin typeface="Arial"/>
              <a:cs typeface="Arial"/>
            </a:endParaRPr>
          </a:p>
          <a:p>
            <a:pPr marL="355600" indent="-343535">
              <a:lnSpc>
                <a:spcPts val="2865"/>
              </a:lnSpc>
              <a:spcBef>
                <a:spcPts val="50"/>
              </a:spcBef>
              <a:tabLst>
                <a:tab pos="355600" algn="l"/>
                <a:tab pos="356235" algn="l"/>
              </a:tabLst>
            </a:pPr>
            <a:r>
              <a:rPr sz="2400" spc="-10" dirty="0">
                <a:latin typeface="Carlito"/>
                <a:cs typeface="Carlito"/>
              </a:rPr>
              <a:t>Where</a:t>
            </a:r>
            <a:endParaRPr sz="2400">
              <a:latin typeface="Carlito"/>
              <a:cs typeface="Carlito"/>
            </a:endParaRPr>
          </a:p>
          <a:p>
            <a:pPr marL="355600" indent="-343535">
              <a:lnSpc>
                <a:spcPts val="2865"/>
              </a:lnSpc>
              <a:tabLst>
                <a:tab pos="355600" algn="l"/>
                <a:tab pos="356235" algn="l"/>
              </a:tabLst>
            </a:pPr>
            <a:r>
              <a:rPr lang="en-US" sz="2400" spc="-20" dirty="0" smtClean="0">
                <a:latin typeface="Carlito"/>
                <a:cs typeface="Carlito"/>
              </a:rPr>
              <a:t>				</a:t>
            </a:r>
            <a:r>
              <a:rPr sz="2400" spc="-20" smtClean="0">
                <a:latin typeface="Carlito"/>
                <a:cs typeface="Carlito"/>
              </a:rPr>
              <a:t>R1=R2=R3=R </a:t>
            </a:r>
            <a:r>
              <a:rPr sz="2400" dirty="0">
                <a:latin typeface="Carlito"/>
                <a:cs typeface="Carlito"/>
              </a:rPr>
              <a:t>&amp;</a:t>
            </a:r>
            <a:r>
              <a:rPr sz="2400" spc="110" dirty="0">
                <a:latin typeface="Carlito"/>
                <a:cs typeface="Carlito"/>
              </a:rPr>
              <a:t> </a:t>
            </a:r>
            <a:r>
              <a:rPr sz="2400" spc="-10" dirty="0">
                <a:latin typeface="Carlito"/>
                <a:cs typeface="Carlito"/>
              </a:rPr>
              <a:t>C1=C2=C3=C</a:t>
            </a:r>
            <a:endParaRPr sz="2400">
              <a:latin typeface="Carlito"/>
              <a:cs typeface="Carlito"/>
            </a:endParaRPr>
          </a:p>
        </p:txBody>
      </p:sp>
      <p:sp>
        <p:nvSpPr>
          <p:cNvPr id="4" name="object 4"/>
          <p:cNvSpPr/>
          <p:nvPr/>
        </p:nvSpPr>
        <p:spPr>
          <a:xfrm>
            <a:off x="1600200" y="1828800"/>
            <a:ext cx="6143625" cy="3038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1" y="1140523"/>
            <a:ext cx="8610600" cy="4679486"/>
          </a:xfrm>
          <a:prstGeom prst="rect">
            <a:avLst/>
          </a:prstGeom>
        </p:spPr>
        <p:txBody>
          <a:bodyPr vert="horz" wrap="square" lIns="0" tIns="11430" rIns="0" bIns="0" rtlCol="0">
            <a:spAutoFit/>
          </a:bodyPr>
          <a:lstStyle/>
          <a:p>
            <a:pPr marL="368300" marR="17780" indent="-343535" algn="just">
              <a:lnSpc>
                <a:spcPct val="100400"/>
              </a:lnSpc>
              <a:spcBef>
                <a:spcPts val="90"/>
              </a:spcBef>
              <a:buFont typeface="Arial"/>
              <a:buChar char="•"/>
              <a:tabLst>
                <a:tab pos="368935" algn="l"/>
              </a:tabLst>
            </a:pPr>
            <a:r>
              <a:rPr sz="2400" spc="10" dirty="0">
                <a:latin typeface="Carlito"/>
                <a:cs typeface="Carlito"/>
              </a:rPr>
              <a:t>The </a:t>
            </a:r>
            <a:r>
              <a:rPr sz="2400" dirty="0">
                <a:latin typeface="Carlito"/>
                <a:cs typeface="Carlito"/>
              </a:rPr>
              <a:t>circuit </a:t>
            </a:r>
            <a:r>
              <a:rPr sz="2400" spc="5" dirty="0">
                <a:latin typeface="Carlito"/>
                <a:cs typeface="Carlito"/>
              </a:rPr>
              <a:t>when </a:t>
            </a:r>
            <a:r>
              <a:rPr sz="2400" spc="-5" dirty="0">
                <a:latin typeface="Carlito"/>
                <a:cs typeface="Carlito"/>
              </a:rPr>
              <a:t>switched </a:t>
            </a:r>
            <a:r>
              <a:rPr sz="2400" spc="-10" dirty="0">
                <a:latin typeface="Carlito"/>
                <a:cs typeface="Carlito"/>
              </a:rPr>
              <a:t>ON </a:t>
            </a:r>
            <a:r>
              <a:rPr sz="2400" spc="-15" dirty="0">
                <a:latin typeface="Carlito"/>
                <a:cs typeface="Carlito"/>
              </a:rPr>
              <a:t>oscillates at </a:t>
            </a:r>
            <a:r>
              <a:rPr sz="2400" spc="5" dirty="0">
                <a:latin typeface="Carlito"/>
                <a:cs typeface="Carlito"/>
              </a:rPr>
              <a:t>the </a:t>
            </a:r>
            <a:r>
              <a:rPr sz="2400" spc="-1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output </a:t>
            </a:r>
            <a:r>
              <a:rPr sz="2400" spc="-20" dirty="0">
                <a:latin typeface="Carlito"/>
                <a:cs typeface="Carlito"/>
              </a:rPr>
              <a:t>E</a:t>
            </a:r>
            <a:r>
              <a:rPr sz="2325" spc="-30" baseline="-19713" dirty="0">
                <a:latin typeface="Carlito"/>
                <a:cs typeface="Carlito"/>
              </a:rPr>
              <a:t>o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is </a:t>
            </a:r>
            <a:r>
              <a:rPr sz="2400" spc="-20" dirty="0">
                <a:latin typeface="Carlito"/>
                <a:cs typeface="Carlito"/>
              </a:rPr>
              <a:t>fed </a:t>
            </a:r>
            <a:r>
              <a:rPr sz="2400" dirty="0">
                <a:latin typeface="Carlito"/>
                <a:cs typeface="Carlito"/>
              </a:rPr>
              <a:t>back </a:t>
            </a:r>
            <a:r>
              <a:rPr sz="2400" spc="5" dirty="0">
                <a:latin typeface="Carlito"/>
                <a:cs typeface="Carlito"/>
              </a:rPr>
              <a:t>to </a:t>
            </a:r>
            <a:r>
              <a:rPr sz="2400" spc="-35" dirty="0">
                <a:latin typeface="Carlito"/>
                <a:cs typeface="Carlito"/>
              </a:rPr>
              <a:t>RC  </a:t>
            </a:r>
            <a:r>
              <a:rPr sz="2400" spc="-5" dirty="0">
                <a:latin typeface="Carlito"/>
                <a:cs typeface="Carlito"/>
              </a:rPr>
              <a:t>feedback </a:t>
            </a:r>
            <a:r>
              <a:rPr sz="2400" dirty="0">
                <a:latin typeface="Carlito"/>
                <a:cs typeface="Carlito"/>
              </a:rPr>
              <a:t>network. This </a:t>
            </a:r>
            <a:r>
              <a:rPr sz="2400" spc="-5" dirty="0">
                <a:latin typeface="Carlito"/>
                <a:cs typeface="Carlito"/>
              </a:rPr>
              <a:t>network produces </a:t>
            </a:r>
            <a:r>
              <a:rPr sz="2400" dirty="0">
                <a:latin typeface="Carlito"/>
                <a:cs typeface="Carlito"/>
              </a:rPr>
              <a:t>a </a:t>
            </a:r>
            <a:r>
              <a:rPr sz="2400" spc="5" dirty="0">
                <a:latin typeface="Carlito"/>
                <a:cs typeface="Carlito"/>
              </a:rPr>
              <a:t>phase </a:t>
            </a:r>
            <a:r>
              <a:rPr sz="2400" dirty="0">
                <a:latin typeface="Carlito"/>
                <a:cs typeface="Carlito"/>
              </a:rPr>
              <a:t>shift </a:t>
            </a:r>
            <a:r>
              <a:rPr sz="2400" spc="10" dirty="0">
                <a:latin typeface="Carlito"/>
                <a:cs typeface="Carlito"/>
              </a:rPr>
              <a:t>of  </a:t>
            </a:r>
            <a:r>
              <a:rPr sz="2400" spc="-10" dirty="0">
                <a:latin typeface="Carlito"/>
                <a:cs typeface="Carlito"/>
              </a:rPr>
              <a:t>180</a:t>
            </a:r>
            <a:r>
              <a:rPr sz="2325" spc="-15" baseline="26881" dirty="0">
                <a:latin typeface="Carlito"/>
                <a:cs typeface="Carlito"/>
              </a:rPr>
              <a:t>o</a:t>
            </a:r>
            <a:r>
              <a:rPr sz="2400" spc="-10" dirty="0">
                <a:latin typeface="Carlito"/>
                <a:cs typeface="Carlito"/>
              </a:rPr>
              <a:t>and </a:t>
            </a:r>
            <a:r>
              <a:rPr sz="2400" dirty="0">
                <a:latin typeface="Carlito"/>
                <a:cs typeface="Carlito"/>
              </a:rPr>
              <a:t>a </a:t>
            </a:r>
            <a:r>
              <a:rPr sz="2400" spc="-15" dirty="0">
                <a:latin typeface="Carlito"/>
                <a:cs typeface="Carlito"/>
              </a:rPr>
              <a:t>voltage </a:t>
            </a:r>
            <a:r>
              <a:rPr sz="2400" spc="15" dirty="0">
                <a:latin typeface="Carlito"/>
                <a:cs typeface="Carlito"/>
              </a:rPr>
              <a:t>E</a:t>
            </a:r>
            <a:r>
              <a:rPr sz="2325" spc="22" baseline="-19713" dirty="0">
                <a:latin typeface="Carlito"/>
                <a:cs typeface="Carlito"/>
              </a:rPr>
              <a:t>i </a:t>
            </a:r>
            <a:r>
              <a:rPr sz="2400" spc="-5" dirty="0">
                <a:latin typeface="Carlito"/>
                <a:cs typeface="Carlito"/>
              </a:rPr>
              <a:t>appears </a:t>
            </a:r>
            <a:r>
              <a:rPr sz="2400" spc="-15" dirty="0">
                <a:latin typeface="Carlito"/>
                <a:cs typeface="Carlito"/>
              </a:rPr>
              <a:t>at </a:t>
            </a:r>
            <a:r>
              <a:rPr sz="2400" spc="-5" dirty="0">
                <a:latin typeface="Carlito"/>
                <a:cs typeface="Carlito"/>
              </a:rPr>
              <a:t>its </a:t>
            </a:r>
            <a:r>
              <a:rPr sz="2400" spc="10" dirty="0">
                <a:latin typeface="Carlito"/>
                <a:cs typeface="Carlito"/>
              </a:rPr>
              <a:t>output. </a:t>
            </a:r>
            <a:r>
              <a:rPr sz="2400" dirty="0">
                <a:latin typeface="Carlito"/>
                <a:cs typeface="Carlito"/>
              </a:rPr>
              <a:t>This </a:t>
            </a:r>
            <a:r>
              <a:rPr sz="2400" spc="-15" dirty="0">
                <a:latin typeface="Carlito"/>
                <a:cs typeface="Carlito"/>
              </a:rPr>
              <a:t>voltage </a:t>
            </a:r>
            <a:r>
              <a:rPr sz="2400" spc="-25" dirty="0">
                <a:latin typeface="Carlito"/>
                <a:cs typeface="Carlito"/>
              </a:rPr>
              <a:t>is  </a:t>
            </a:r>
            <a:r>
              <a:rPr sz="2400" spc="-10" dirty="0">
                <a:latin typeface="Carlito"/>
                <a:cs typeface="Carlito"/>
              </a:rPr>
              <a:t>applied </a:t>
            </a:r>
            <a:r>
              <a:rPr sz="2400" spc="5" dirty="0">
                <a:latin typeface="Carlito"/>
                <a:cs typeface="Carlito"/>
              </a:rPr>
              <a:t>to </a:t>
            </a:r>
            <a:r>
              <a:rPr sz="2400" spc="10" dirty="0">
                <a:latin typeface="Carlito"/>
                <a:cs typeface="Carlito"/>
              </a:rPr>
              <a:t>the </a:t>
            </a:r>
            <a:r>
              <a:rPr sz="2400" spc="-5" dirty="0">
                <a:latin typeface="Carlito"/>
                <a:cs typeface="Carlito"/>
              </a:rPr>
              <a:t>transistor</a:t>
            </a:r>
            <a:r>
              <a:rPr sz="2400" spc="-100" dirty="0">
                <a:latin typeface="Carlito"/>
                <a:cs typeface="Carlito"/>
              </a:rPr>
              <a:t> </a:t>
            </a:r>
            <a:r>
              <a:rPr sz="2400" spc="-30" dirty="0">
                <a:latin typeface="Carlito"/>
                <a:cs typeface="Carlito"/>
              </a:rPr>
              <a:t>amplifier.</a:t>
            </a:r>
            <a:endParaRPr sz="2400">
              <a:latin typeface="Carlito"/>
              <a:cs typeface="Carlito"/>
            </a:endParaRPr>
          </a:p>
          <a:p>
            <a:pPr marL="368935" marR="4208780" indent="-368935" algn="just">
              <a:lnSpc>
                <a:spcPts val="3460"/>
              </a:lnSpc>
              <a:spcBef>
                <a:spcPts val="204"/>
              </a:spcBef>
              <a:buFont typeface="Arial"/>
              <a:buChar char="•"/>
              <a:tabLst>
                <a:tab pos="368935" algn="l"/>
              </a:tabLst>
            </a:pPr>
            <a:r>
              <a:rPr sz="2400" spc="10" dirty="0">
                <a:latin typeface="Carlito"/>
                <a:cs typeface="Carlito"/>
              </a:rPr>
              <a:t>The </a:t>
            </a:r>
            <a:r>
              <a:rPr sz="2400" spc="-5" dirty="0">
                <a:latin typeface="Carlito"/>
                <a:cs typeface="Carlito"/>
              </a:rPr>
              <a:t>feedback </a:t>
            </a:r>
            <a:r>
              <a:rPr sz="2400" spc="-10" dirty="0">
                <a:latin typeface="Carlito"/>
                <a:cs typeface="Carlito"/>
              </a:rPr>
              <a:t>applied </a:t>
            </a:r>
            <a:r>
              <a:rPr sz="2400" spc="-15" dirty="0">
                <a:latin typeface="Carlito"/>
                <a:cs typeface="Carlito"/>
              </a:rPr>
              <a:t>will </a:t>
            </a:r>
            <a:r>
              <a:rPr sz="2400" spc="15">
                <a:latin typeface="Carlito"/>
                <a:cs typeface="Carlito"/>
              </a:rPr>
              <a:t>be  </a:t>
            </a:r>
            <a:r>
              <a:rPr lang="en-US" sz="2400" spc="15" dirty="0" smtClean="0">
                <a:latin typeface="Carlito"/>
                <a:cs typeface="Carlito"/>
              </a:rPr>
              <a:t>			</a:t>
            </a:r>
            <a:r>
              <a:rPr sz="2400" smtClean="0">
                <a:latin typeface="Carlito"/>
                <a:cs typeface="Carlito"/>
              </a:rPr>
              <a:t>m </a:t>
            </a:r>
            <a:r>
              <a:rPr sz="2400" dirty="0">
                <a:latin typeface="Carlito"/>
                <a:cs typeface="Carlito"/>
              </a:rPr>
              <a:t>=</a:t>
            </a:r>
            <a:r>
              <a:rPr sz="2400" spc="-5" dirty="0">
                <a:latin typeface="Carlito"/>
                <a:cs typeface="Carlito"/>
              </a:rPr>
              <a:t> </a:t>
            </a:r>
            <a:r>
              <a:rPr sz="2400" spc="10" dirty="0">
                <a:latin typeface="Carlito"/>
                <a:cs typeface="Carlito"/>
              </a:rPr>
              <a:t>E</a:t>
            </a:r>
            <a:r>
              <a:rPr sz="1800" spc="10" dirty="0">
                <a:latin typeface="Carlito"/>
                <a:cs typeface="Carlito"/>
              </a:rPr>
              <a:t>i</a:t>
            </a:r>
            <a:r>
              <a:rPr sz="2400" spc="10" dirty="0">
                <a:latin typeface="Carlito"/>
                <a:cs typeface="Carlito"/>
              </a:rPr>
              <a:t>/E</a:t>
            </a:r>
            <a:r>
              <a:rPr sz="1800" spc="10" dirty="0">
                <a:latin typeface="Carlito"/>
                <a:cs typeface="Carlito"/>
              </a:rPr>
              <a:t>o</a:t>
            </a:r>
            <a:endParaRPr sz="1800">
              <a:latin typeface="Carlito"/>
              <a:cs typeface="Carlito"/>
            </a:endParaRPr>
          </a:p>
          <a:p>
            <a:pPr marL="368300" marR="22225" indent="-343535" algn="just">
              <a:lnSpc>
                <a:spcPct val="99700"/>
              </a:lnSpc>
              <a:spcBef>
                <a:spcPts val="365"/>
              </a:spcBef>
              <a:buFont typeface="Arial"/>
              <a:buChar char="•"/>
              <a:tabLst>
                <a:tab pos="368935" algn="l"/>
              </a:tabLst>
            </a:pPr>
            <a:r>
              <a:rPr sz="2400" spc="10" dirty="0">
                <a:latin typeface="Carlito"/>
                <a:cs typeface="Carlito"/>
              </a:rPr>
              <a:t>The </a:t>
            </a:r>
            <a:r>
              <a:rPr sz="2400" spc="-15" dirty="0">
                <a:latin typeface="Carlito"/>
                <a:cs typeface="Carlito"/>
              </a:rPr>
              <a:t>feedback is in </a:t>
            </a:r>
            <a:r>
              <a:rPr sz="2400" spc="-5" dirty="0">
                <a:latin typeface="Carlito"/>
                <a:cs typeface="Carlito"/>
              </a:rPr>
              <a:t>correct </a:t>
            </a:r>
            <a:r>
              <a:rPr sz="2400" spc="5" dirty="0">
                <a:latin typeface="Carlito"/>
                <a:cs typeface="Carlito"/>
              </a:rPr>
              <a:t>phase, </a:t>
            </a:r>
            <a:r>
              <a:rPr sz="2400" spc="-5" dirty="0">
                <a:latin typeface="Carlito"/>
                <a:cs typeface="Carlito"/>
              </a:rPr>
              <a:t>whereas </a:t>
            </a:r>
            <a:r>
              <a:rPr sz="2400" spc="5" dirty="0">
                <a:latin typeface="Carlito"/>
                <a:cs typeface="Carlito"/>
              </a:rPr>
              <a:t>the </a:t>
            </a:r>
            <a:r>
              <a:rPr sz="2400" spc="-20" dirty="0">
                <a:latin typeface="Carlito"/>
                <a:cs typeface="Carlito"/>
              </a:rPr>
              <a:t>transistor  </a:t>
            </a:r>
            <a:r>
              <a:rPr sz="2400" spc="-30" dirty="0">
                <a:latin typeface="Carlito"/>
                <a:cs typeface="Carlito"/>
              </a:rPr>
              <a:t>amplifier, </a:t>
            </a:r>
            <a:r>
              <a:rPr sz="2400" dirty="0">
                <a:latin typeface="Carlito"/>
                <a:cs typeface="Carlito"/>
              </a:rPr>
              <a:t>which </a:t>
            </a:r>
            <a:r>
              <a:rPr sz="2400" spc="-15" dirty="0">
                <a:latin typeface="Carlito"/>
                <a:cs typeface="Carlito"/>
              </a:rPr>
              <a:t>is in </a:t>
            </a:r>
            <a:r>
              <a:rPr sz="2400" spc="-5" dirty="0">
                <a:latin typeface="Carlito"/>
                <a:cs typeface="Carlito"/>
              </a:rPr>
              <a:t>CE </a:t>
            </a:r>
            <a:r>
              <a:rPr sz="2400" spc="-15" dirty="0">
                <a:latin typeface="Carlito"/>
                <a:cs typeface="Carlito"/>
              </a:rPr>
              <a:t>configuration, </a:t>
            </a:r>
            <a:r>
              <a:rPr sz="2400" spc="-5" dirty="0">
                <a:latin typeface="Carlito"/>
                <a:cs typeface="Carlito"/>
              </a:rPr>
              <a:t>produces </a:t>
            </a:r>
            <a:r>
              <a:rPr sz="2400" dirty="0">
                <a:latin typeface="Carlito"/>
                <a:cs typeface="Carlito"/>
              </a:rPr>
              <a:t>a </a:t>
            </a:r>
            <a:r>
              <a:rPr sz="2400" spc="-10" dirty="0">
                <a:latin typeface="Carlito"/>
                <a:cs typeface="Carlito"/>
              </a:rPr>
              <a:t>180</a:t>
            </a:r>
            <a:r>
              <a:rPr sz="2325" spc="-15" baseline="26881" dirty="0">
                <a:latin typeface="Carlito"/>
                <a:cs typeface="Carlito"/>
              </a:rPr>
              <a:t>o </a:t>
            </a:r>
            <a:r>
              <a:rPr sz="2400" spc="5" dirty="0">
                <a:latin typeface="Carlito"/>
                <a:cs typeface="Carlito"/>
              </a:rPr>
              <a:t>phase  shift. </a:t>
            </a:r>
            <a:r>
              <a:rPr sz="2400" spc="10" dirty="0">
                <a:latin typeface="Carlito"/>
                <a:cs typeface="Carlito"/>
              </a:rPr>
              <a:t>The </a:t>
            </a:r>
            <a:r>
              <a:rPr sz="2400" spc="5" dirty="0">
                <a:latin typeface="Carlito"/>
                <a:cs typeface="Carlito"/>
              </a:rPr>
              <a:t>phase </a:t>
            </a:r>
            <a:r>
              <a:rPr sz="2400" dirty="0">
                <a:latin typeface="Carlito"/>
                <a:cs typeface="Carlito"/>
              </a:rPr>
              <a:t>shift </a:t>
            </a:r>
            <a:r>
              <a:rPr sz="2400" spc="-15" dirty="0">
                <a:latin typeface="Carlito"/>
                <a:cs typeface="Carlito"/>
              </a:rPr>
              <a:t>produced </a:t>
            </a:r>
            <a:r>
              <a:rPr sz="2400" spc="5" dirty="0">
                <a:latin typeface="Carlito"/>
                <a:cs typeface="Carlito"/>
              </a:rPr>
              <a:t>by </a:t>
            </a:r>
            <a:r>
              <a:rPr sz="2400" spc="-10" dirty="0">
                <a:latin typeface="Carlito"/>
                <a:cs typeface="Carlito"/>
              </a:rPr>
              <a:t>network and </a:t>
            </a:r>
            <a:r>
              <a:rPr sz="2400" spc="5" dirty="0">
                <a:latin typeface="Carlito"/>
                <a:cs typeface="Carlito"/>
              </a:rPr>
              <a:t>the </a:t>
            </a:r>
            <a:r>
              <a:rPr sz="2400" spc="-20" dirty="0">
                <a:latin typeface="Carlito"/>
                <a:cs typeface="Carlito"/>
              </a:rPr>
              <a:t>transistor  </a:t>
            </a:r>
            <a:r>
              <a:rPr sz="2400" spc="-10" dirty="0">
                <a:latin typeface="Carlito"/>
                <a:cs typeface="Carlito"/>
              </a:rPr>
              <a:t>add </a:t>
            </a:r>
            <a:r>
              <a:rPr sz="2400" spc="10" dirty="0">
                <a:latin typeface="Carlito"/>
                <a:cs typeface="Carlito"/>
              </a:rPr>
              <a:t>to </a:t>
            </a:r>
            <a:r>
              <a:rPr sz="2400" spc="-35" dirty="0">
                <a:latin typeface="Carlito"/>
                <a:cs typeface="Carlito"/>
              </a:rPr>
              <a:t>form </a:t>
            </a:r>
            <a:r>
              <a:rPr sz="2400" dirty="0">
                <a:latin typeface="Carlito"/>
                <a:cs typeface="Carlito"/>
              </a:rPr>
              <a:t>a </a:t>
            </a:r>
            <a:r>
              <a:rPr sz="2400" spc="-10" dirty="0">
                <a:latin typeface="Carlito"/>
                <a:cs typeface="Carlito"/>
              </a:rPr>
              <a:t>phase shift </a:t>
            </a:r>
            <a:r>
              <a:rPr sz="2400" spc="-15" dirty="0">
                <a:latin typeface="Carlito"/>
                <a:cs typeface="Carlito"/>
              </a:rPr>
              <a:t>around </a:t>
            </a:r>
            <a:r>
              <a:rPr sz="2400" spc="5" dirty="0">
                <a:latin typeface="Carlito"/>
                <a:cs typeface="Carlito"/>
              </a:rPr>
              <a:t>the </a:t>
            </a:r>
            <a:r>
              <a:rPr sz="2400" spc="-15" dirty="0">
                <a:latin typeface="Carlito"/>
                <a:cs typeface="Carlito"/>
              </a:rPr>
              <a:t>entire </a:t>
            </a:r>
            <a:r>
              <a:rPr sz="2400" spc="-5" dirty="0">
                <a:latin typeface="Carlito"/>
                <a:cs typeface="Carlito"/>
              </a:rPr>
              <a:t>loop </a:t>
            </a:r>
            <a:r>
              <a:rPr sz="2400" spc="-15" dirty="0">
                <a:latin typeface="Carlito"/>
                <a:cs typeface="Carlito"/>
              </a:rPr>
              <a:t>which </a:t>
            </a:r>
            <a:r>
              <a:rPr sz="2400" spc="-25" dirty="0">
                <a:latin typeface="Carlito"/>
                <a:cs typeface="Carlito"/>
              </a:rPr>
              <a:t>is  </a:t>
            </a:r>
            <a:r>
              <a:rPr sz="2400" spc="-10" dirty="0">
                <a:latin typeface="Carlito"/>
                <a:cs typeface="Carlito"/>
              </a:rPr>
              <a:t>360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852244"/>
            <a:ext cx="7583805" cy="3544570"/>
          </a:xfrm>
          <a:prstGeom prst="rect">
            <a:avLst/>
          </a:prstGeom>
        </p:spPr>
        <p:txBody>
          <a:bodyPr vert="horz" wrap="square" lIns="0" tIns="85090" rIns="0" bIns="0" rtlCol="0">
            <a:spAutoFit/>
          </a:bodyPr>
          <a:lstStyle/>
          <a:p>
            <a:pPr marL="12700">
              <a:lnSpc>
                <a:spcPct val="100000"/>
              </a:lnSpc>
              <a:spcBef>
                <a:spcPts val="670"/>
              </a:spcBef>
            </a:pPr>
            <a:r>
              <a:rPr sz="2400" b="1" spc="-10" dirty="0">
                <a:latin typeface="Carlito"/>
                <a:cs typeface="Carlito"/>
              </a:rPr>
              <a:t>Advantages</a:t>
            </a:r>
            <a:endParaRPr sz="2400">
              <a:latin typeface="Carlito"/>
              <a:cs typeface="Carlito"/>
            </a:endParaRPr>
          </a:p>
          <a:p>
            <a:pPr marL="355600" indent="-343535">
              <a:lnSpc>
                <a:spcPct val="100000"/>
              </a:lnSpc>
              <a:spcBef>
                <a:spcPts val="570"/>
              </a:spcBef>
              <a:buFont typeface="Arial"/>
              <a:buChar char="•"/>
              <a:tabLst>
                <a:tab pos="355600" algn="l"/>
                <a:tab pos="356235" algn="l"/>
              </a:tabLst>
            </a:pPr>
            <a:r>
              <a:rPr sz="2400" dirty="0">
                <a:latin typeface="Carlito"/>
                <a:cs typeface="Carlito"/>
              </a:rPr>
              <a:t>It does not </a:t>
            </a:r>
            <a:r>
              <a:rPr sz="2400" spc="-5" dirty="0">
                <a:latin typeface="Carlito"/>
                <a:cs typeface="Carlito"/>
              </a:rPr>
              <a:t>require </a:t>
            </a:r>
            <a:r>
              <a:rPr sz="2400" spc="-20" dirty="0">
                <a:latin typeface="Carlito"/>
                <a:cs typeface="Carlito"/>
              </a:rPr>
              <a:t>transformers </a:t>
            </a:r>
            <a:r>
              <a:rPr sz="2400" dirty="0">
                <a:latin typeface="Carlito"/>
                <a:cs typeface="Carlito"/>
              </a:rPr>
              <a:t>or</a:t>
            </a:r>
            <a:r>
              <a:rPr sz="2400" spc="-160" dirty="0">
                <a:latin typeface="Carlito"/>
                <a:cs typeface="Carlito"/>
              </a:rPr>
              <a:t> </a:t>
            </a:r>
            <a:r>
              <a:rPr sz="2400" spc="-5" dirty="0">
                <a:latin typeface="Carlito"/>
                <a:cs typeface="Carlito"/>
              </a:rPr>
              <a:t>inductors.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can </a:t>
            </a:r>
            <a:r>
              <a:rPr sz="2400" spc="5" dirty="0">
                <a:latin typeface="Carlito"/>
                <a:cs typeface="Carlito"/>
              </a:rPr>
              <a:t>be </a:t>
            </a:r>
            <a:r>
              <a:rPr sz="2400" spc="10" dirty="0">
                <a:latin typeface="Carlito"/>
                <a:cs typeface="Carlito"/>
              </a:rPr>
              <a:t>used </a:t>
            </a:r>
            <a:r>
              <a:rPr sz="2400" spc="5" dirty="0">
                <a:latin typeface="Carlito"/>
                <a:cs typeface="Carlito"/>
              </a:rPr>
              <a:t>to </a:t>
            </a:r>
            <a:r>
              <a:rPr sz="2400" spc="-5" dirty="0">
                <a:latin typeface="Carlito"/>
                <a:cs typeface="Carlito"/>
              </a:rPr>
              <a:t>produce </a:t>
            </a:r>
            <a:r>
              <a:rPr sz="2400" spc="-15" dirty="0">
                <a:latin typeface="Carlito"/>
                <a:cs typeface="Carlito"/>
              </a:rPr>
              <a:t>very </a:t>
            </a:r>
            <a:r>
              <a:rPr sz="2400" spc="-10" dirty="0">
                <a:latin typeface="Carlito"/>
                <a:cs typeface="Carlito"/>
              </a:rPr>
              <a:t>low</a:t>
            </a:r>
            <a:r>
              <a:rPr sz="2400" spc="-235" dirty="0">
                <a:latin typeface="Carlito"/>
                <a:cs typeface="Carlito"/>
              </a:rPr>
              <a:t> </a:t>
            </a:r>
            <a:r>
              <a:rPr sz="2400" spc="5" dirty="0">
                <a:latin typeface="Carlito"/>
                <a:cs typeface="Carlito"/>
              </a:rPr>
              <a:t>frequencies.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20" dirty="0">
                <a:latin typeface="Carlito"/>
                <a:cs typeface="Carlito"/>
              </a:rPr>
              <a:t>provides </a:t>
            </a:r>
            <a:r>
              <a:rPr sz="2400" dirty="0">
                <a:latin typeface="Carlito"/>
                <a:cs typeface="Carlito"/>
              </a:rPr>
              <a:t>good </a:t>
            </a:r>
            <a:r>
              <a:rPr sz="2400" spc="5" dirty="0">
                <a:latin typeface="Carlito"/>
                <a:cs typeface="Carlito"/>
              </a:rPr>
              <a:t>frequency</a:t>
            </a:r>
            <a:r>
              <a:rPr sz="2400" spc="-220" dirty="0">
                <a:latin typeface="Carlito"/>
                <a:cs typeface="Carlito"/>
              </a:rPr>
              <a:t> </a:t>
            </a:r>
            <a:r>
              <a:rPr sz="2400" spc="-25" dirty="0">
                <a:latin typeface="Carlito"/>
                <a:cs typeface="Carlito"/>
              </a:rPr>
              <a:t>stability.</a:t>
            </a:r>
            <a:endParaRPr sz="2400">
              <a:latin typeface="Carlito"/>
              <a:cs typeface="Carlito"/>
            </a:endParaRPr>
          </a:p>
          <a:p>
            <a:pPr>
              <a:lnSpc>
                <a:spcPct val="100000"/>
              </a:lnSpc>
              <a:buFont typeface="Arial"/>
              <a:buChar char="•"/>
            </a:pPr>
            <a:endParaRPr sz="3300">
              <a:latin typeface="Carlito"/>
              <a:cs typeface="Carlito"/>
            </a:endParaRPr>
          </a:p>
          <a:p>
            <a:pPr marL="12700">
              <a:lnSpc>
                <a:spcPct val="100000"/>
              </a:lnSpc>
            </a:pPr>
            <a:r>
              <a:rPr sz="2400" b="1" spc="-5" dirty="0">
                <a:latin typeface="Carlito"/>
                <a:cs typeface="Carlito"/>
              </a:rPr>
              <a:t>Disadvantages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Starting </a:t>
            </a:r>
            <a:r>
              <a:rPr sz="2400" spc="5" dirty="0">
                <a:latin typeface="Carlito"/>
                <a:cs typeface="Carlito"/>
              </a:rPr>
              <a:t>the </a:t>
            </a:r>
            <a:r>
              <a:rPr sz="2400" spc="-5" dirty="0">
                <a:latin typeface="Carlito"/>
                <a:cs typeface="Carlito"/>
              </a:rPr>
              <a:t>oscillations </a:t>
            </a:r>
            <a:r>
              <a:rPr sz="2400" spc="-15" dirty="0">
                <a:latin typeface="Carlito"/>
                <a:cs typeface="Carlito"/>
              </a:rPr>
              <a:t>is </a:t>
            </a:r>
            <a:r>
              <a:rPr sz="2400" spc="-5" dirty="0">
                <a:latin typeface="Carlito"/>
                <a:cs typeface="Carlito"/>
              </a:rPr>
              <a:t>difficult </a:t>
            </a:r>
            <a:r>
              <a:rPr sz="2400" spc="-15" dirty="0">
                <a:latin typeface="Carlito"/>
                <a:cs typeface="Carlito"/>
              </a:rPr>
              <a:t>as </a:t>
            </a:r>
            <a:r>
              <a:rPr sz="2400" spc="5" dirty="0">
                <a:latin typeface="Carlito"/>
                <a:cs typeface="Carlito"/>
              </a:rPr>
              <a:t>the </a:t>
            </a:r>
            <a:r>
              <a:rPr sz="2400" spc="-5" dirty="0">
                <a:latin typeface="Carlito"/>
                <a:cs typeface="Carlito"/>
              </a:rPr>
              <a:t>feedback </a:t>
            </a:r>
            <a:r>
              <a:rPr sz="2400" spc="-15" dirty="0">
                <a:latin typeface="Carlito"/>
                <a:cs typeface="Carlito"/>
              </a:rPr>
              <a:t>is</a:t>
            </a:r>
            <a:r>
              <a:rPr sz="2400" spc="-140" dirty="0">
                <a:latin typeface="Carlito"/>
                <a:cs typeface="Carlito"/>
              </a:rPr>
              <a:t> </a:t>
            </a:r>
            <a:r>
              <a:rPr sz="2400" spc="-5" dirty="0">
                <a:latin typeface="Carlito"/>
                <a:cs typeface="Carlito"/>
              </a:rPr>
              <a:t>small.</a:t>
            </a:r>
            <a:endParaRPr sz="2400">
              <a:latin typeface="Carlito"/>
              <a:cs typeface="Carlito"/>
            </a:endParaRPr>
          </a:p>
          <a:p>
            <a:pPr marL="355600" indent="-343535">
              <a:lnSpc>
                <a:spcPct val="100000"/>
              </a:lnSpc>
              <a:spcBef>
                <a:spcPts val="6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5" dirty="0">
                <a:latin typeface="Carlito"/>
                <a:cs typeface="Carlito"/>
              </a:rPr>
              <a:t>produced </a:t>
            </a:r>
            <a:r>
              <a:rPr sz="2400" spc="-15" dirty="0">
                <a:latin typeface="Carlito"/>
                <a:cs typeface="Carlito"/>
              </a:rPr>
              <a:t>is</a:t>
            </a:r>
            <a:r>
              <a:rPr sz="2400" spc="-175" dirty="0">
                <a:latin typeface="Carlito"/>
                <a:cs typeface="Carlito"/>
              </a:rPr>
              <a:t> </a:t>
            </a:r>
            <a:r>
              <a:rPr sz="2400" spc="-5" dirty="0">
                <a:latin typeface="Carlito"/>
                <a:cs typeface="Carlito"/>
              </a:rPr>
              <a:t>small.</a:t>
            </a:r>
            <a:endParaRPr sz="2400">
              <a:latin typeface="Carlito"/>
              <a:cs typeface="Carli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8135"/>
            <a:ext cx="8305799" cy="647613"/>
          </a:xfrm>
          <a:prstGeom prst="rect">
            <a:avLst/>
          </a:prstGeom>
        </p:spPr>
        <p:txBody>
          <a:bodyPr vert="horz" wrap="square" lIns="0" tIns="16510" rIns="0" bIns="0" rtlCol="0">
            <a:spAutoFit/>
          </a:bodyPr>
          <a:lstStyle/>
          <a:p>
            <a:pPr marL="12700">
              <a:lnSpc>
                <a:spcPct val="100000"/>
              </a:lnSpc>
              <a:spcBef>
                <a:spcPts val="130"/>
              </a:spcBef>
            </a:pPr>
            <a:r>
              <a:rPr spc="-5" dirty="0"/>
              <a:t>Wien </a:t>
            </a:r>
            <a:r>
              <a:rPr dirty="0"/>
              <a:t>Bridge</a:t>
            </a:r>
            <a:r>
              <a:rPr spc="120" dirty="0"/>
              <a:t> </a:t>
            </a:r>
            <a:r>
              <a:rPr spc="-10" dirty="0"/>
              <a:t>Oscillator</a:t>
            </a:r>
          </a:p>
        </p:txBody>
      </p:sp>
      <p:sp>
        <p:nvSpPr>
          <p:cNvPr id="3" name="object 3"/>
          <p:cNvSpPr txBox="1"/>
          <p:nvPr/>
        </p:nvSpPr>
        <p:spPr>
          <a:xfrm>
            <a:off x="228600" y="1212532"/>
            <a:ext cx="8488680" cy="5043688"/>
          </a:xfrm>
          <a:prstGeom prst="rect">
            <a:avLst/>
          </a:prstGeom>
        </p:spPr>
        <p:txBody>
          <a:bodyPr vert="horz" wrap="square" lIns="0" tIns="11430" rIns="0" bIns="0" rtlCol="0">
            <a:spAutoFit/>
          </a:bodyPr>
          <a:lstStyle/>
          <a:p>
            <a:pPr marL="406400" marR="17780" indent="-343535" algn="just">
              <a:lnSpc>
                <a:spcPct val="100400"/>
              </a:lnSpc>
              <a:spcBef>
                <a:spcPts val="90"/>
              </a:spcBef>
              <a:buFont typeface="Arial"/>
              <a:buChar char="•"/>
              <a:tabLst>
                <a:tab pos="407034" algn="l"/>
              </a:tabLst>
            </a:pPr>
            <a:r>
              <a:rPr sz="2400" spc="-15" dirty="0">
                <a:latin typeface="Carlito"/>
                <a:cs typeface="Carlito"/>
              </a:rPr>
              <a:t>Wien </a:t>
            </a:r>
            <a:r>
              <a:rPr sz="2400" spc="5" dirty="0">
                <a:latin typeface="Carlito"/>
                <a:cs typeface="Carlito"/>
              </a:rPr>
              <a:t>bridge </a:t>
            </a:r>
            <a:r>
              <a:rPr sz="2400" spc="-5" dirty="0">
                <a:latin typeface="Carlito"/>
                <a:cs typeface="Carlito"/>
              </a:rPr>
              <a:t>oscillator </a:t>
            </a:r>
            <a:r>
              <a:rPr sz="2400" dirty="0">
                <a:latin typeface="Carlito"/>
                <a:cs typeface="Carlito"/>
              </a:rPr>
              <a:t>circuit </a:t>
            </a:r>
            <a:r>
              <a:rPr sz="2400" spc="-15" dirty="0">
                <a:latin typeface="Carlito"/>
                <a:cs typeface="Carlito"/>
              </a:rPr>
              <a:t>is </a:t>
            </a:r>
            <a:r>
              <a:rPr sz="2400" spc="-5" dirty="0">
                <a:latin typeface="Carlito"/>
                <a:cs typeface="Carlito"/>
              </a:rPr>
              <a:t>mostly </a:t>
            </a:r>
            <a:r>
              <a:rPr sz="2400" spc="10" dirty="0">
                <a:latin typeface="Carlito"/>
                <a:cs typeface="Carlito"/>
              </a:rPr>
              <a:t>used because </a:t>
            </a:r>
            <a:r>
              <a:rPr sz="2400" spc="5" dirty="0">
                <a:latin typeface="Carlito"/>
                <a:cs typeface="Carlito"/>
              </a:rPr>
              <a:t>of </a:t>
            </a:r>
            <a:r>
              <a:rPr sz="2400" spc="-5" dirty="0">
                <a:latin typeface="Carlito"/>
                <a:cs typeface="Carlito"/>
              </a:rPr>
              <a:t>its  </a:t>
            </a:r>
            <a:r>
              <a:rPr sz="2400" spc="-10" dirty="0">
                <a:latin typeface="Carlito"/>
                <a:cs typeface="Carlito"/>
              </a:rPr>
              <a:t>important </a:t>
            </a:r>
            <a:r>
              <a:rPr sz="2400" spc="-15" dirty="0">
                <a:latin typeface="Carlito"/>
                <a:cs typeface="Carlito"/>
              </a:rPr>
              <a:t>features. </a:t>
            </a:r>
            <a:r>
              <a:rPr sz="2400" dirty="0">
                <a:latin typeface="Carlito"/>
                <a:cs typeface="Carlito"/>
              </a:rPr>
              <a:t>This </a:t>
            </a:r>
            <a:r>
              <a:rPr sz="2400" spc="-15" dirty="0">
                <a:latin typeface="Carlito"/>
                <a:cs typeface="Carlito"/>
              </a:rPr>
              <a:t>circuit is </a:t>
            </a:r>
            <a:r>
              <a:rPr sz="2400" spc="-5" dirty="0">
                <a:latin typeface="Carlito"/>
                <a:cs typeface="Carlito"/>
              </a:rPr>
              <a:t>free </a:t>
            </a:r>
            <a:r>
              <a:rPr sz="2400" spc="-20" dirty="0">
                <a:latin typeface="Carlito"/>
                <a:cs typeface="Carlito"/>
              </a:rPr>
              <a:t>from </a:t>
            </a:r>
            <a:r>
              <a:rPr sz="2400" spc="5" dirty="0">
                <a:latin typeface="Carlito"/>
                <a:cs typeface="Carlito"/>
              </a:rPr>
              <a:t>the </a:t>
            </a:r>
            <a:r>
              <a:rPr sz="2400" b="1" spc="-15" dirty="0">
                <a:latin typeface="Carlito"/>
                <a:cs typeface="Carlito"/>
              </a:rPr>
              <a:t>circuit  </a:t>
            </a:r>
            <a:r>
              <a:rPr sz="2400" b="1" spc="-10" dirty="0">
                <a:latin typeface="Carlito"/>
                <a:cs typeface="Carlito"/>
              </a:rPr>
              <a:t>fluctuations </a:t>
            </a:r>
            <a:r>
              <a:rPr sz="2400" spc="-10" dirty="0">
                <a:latin typeface="Carlito"/>
                <a:cs typeface="Carlito"/>
              </a:rPr>
              <a:t>and </a:t>
            </a:r>
            <a:r>
              <a:rPr sz="2400" spc="5" dirty="0">
                <a:latin typeface="Carlito"/>
                <a:cs typeface="Carlito"/>
              </a:rPr>
              <a:t>the </a:t>
            </a:r>
            <a:r>
              <a:rPr sz="2400" b="1" spc="-5" dirty="0">
                <a:latin typeface="Carlito"/>
                <a:cs typeface="Carlito"/>
              </a:rPr>
              <a:t>ambient</a:t>
            </a:r>
            <a:r>
              <a:rPr sz="2400" b="1" spc="55" dirty="0">
                <a:latin typeface="Carlito"/>
                <a:cs typeface="Carlito"/>
              </a:rPr>
              <a:t> </a:t>
            </a:r>
            <a:r>
              <a:rPr sz="2400" b="1" spc="-20" dirty="0">
                <a:latin typeface="Carlito"/>
                <a:cs typeface="Carlito"/>
              </a:rPr>
              <a:t>temperature</a:t>
            </a:r>
            <a:r>
              <a:rPr sz="2400" spc="-20" dirty="0">
                <a:latin typeface="Carlito"/>
                <a:cs typeface="Carlito"/>
              </a:rPr>
              <a:t>.</a:t>
            </a:r>
            <a:endParaRPr sz="2400">
              <a:latin typeface="Carlito"/>
              <a:cs typeface="Carlito"/>
            </a:endParaRPr>
          </a:p>
          <a:p>
            <a:pPr marL="406400" marR="27305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5" dirty="0">
                <a:latin typeface="Carlito"/>
                <a:cs typeface="Carlito"/>
              </a:rPr>
              <a:t>main </a:t>
            </a:r>
            <a:r>
              <a:rPr sz="2400" spc="-10" dirty="0">
                <a:latin typeface="Carlito"/>
                <a:cs typeface="Carlito"/>
              </a:rPr>
              <a:t>advantage </a:t>
            </a:r>
            <a:r>
              <a:rPr sz="2400" dirty="0">
                <a:latin typeface="Carlito"/>
                <a:cs typeface="Carlito"/>
              </a:rPr>
              <a:t>of this </a:t>
            </a:r>
            <a:r>
              <a:rPr sz="2400" spc="-5" dirty="0">
                <a:latin typeface="Carlito"/>
                <a:cs typeface="Carlito"/>
              </a:rPr>
              <a:t>oscillator </a:t>
            </a:r>
            <a:r>
              <a:rPr sz="2400" spc="-15" dirty="0">
                <a:latin typeface="Carlito"/>
                <a:cs typeface="Carlito"/>
              </a:rPr>
              <a:t>is </a:t>
            </a:r>
            <a:r>
              <a:rPr sz="2400" dirty="0">
                <a:latin typeface="Carlito"/>
                <a:cs typeface="Carlito"/>
              </a:rPr>
              <a:t>that </a:t>
            </a:r>
            <a:r>
              <a:rPr sz="2400" spc="5" dirty="0">
                <a:latin typeface="Carlito"/>
                <a:cs typeface="Carlito"/>
              </a:rPr>
              <a:t>the </a:t>
            </a:r>
            <a:r>
              <a:rPr sz="2400" spc="10" dirty="0">
                <a:latin typeface="Carlito"/>
                <a:cs typeface="Carlito"/>
              </a:rPr>
              <a:t>frequency</a:t>
            </a:r>
            <a:r>
              <a:rPr sz="2400" spc="-330" dirty="0">
                <a:latin typeface="Carlito"/>
                <a:cs typeface="Carlito"/>
              </a:rPr>
              <a:t> </a:t>
            </a:r>
            <a:r>
              <a:rPr sz="2400" dirty="0">
                <a:latin typeface="Carlito"/>
                <a:cs typeface="Carlito"/>
              </a:rPr>
              <a:t>can  </a:t>
            </a:r>
            <a:r>
              <a:rPr sz="2400" spc="5" dirty="0">
                <a:latin typeface="Carlito"/>
                <a:cs typeface="Carlito"/>
              </a:rPr>
              <a:t>be </a:t>
            </a:r>
            <a:r>
              <a:rPr sz="2400" spc="-20" dirty="0">
                <a:latin typeface="Carlito"/>
                <a:cs typeface="Carlito"/>
              </a:rPr>
              <a:t>varied </a:t>
            </a:r>
            <a:r>
              <a:rPr sz="2400" spc="-15" dirty="0">
                <a:latin typeface="Carlito"/>
                <a:cs typeface="Carlito"/>
              </a:rPr>
              <a:t>in </a:t>
            </a:r>
            <a:r>
              <a:rPr sz="2400" spc="5" dirty="0">
                <a:latin typeface="Carlito"/>
                <a:cs typeface="Carlito"/>
              </a:rPr>
              <a:t>the </a:t>
            </a:r>
            <a:r>
              <a:rPr sz="2400" spc="-20" dirty="0">
                <a:latin typeface="Carlito"/>
                <a:cs typeface="Carlito"/>
              </a:rPr>
              <a:t>range </a:t>
            </a:r>
            <a:r>
              <a:rPr sz="2400" dirty="0">
                <a:latin typeface="Carlito"/>
                <a:cs typeface="Carlito"/>
              </a:rPr>
              <a:t>of </a:t>
            </a:r>
            <a:r>
              <a:rPr sz="2400" spc="-10" dirty="0">
                <a:latin typeface="Carlito"/>
                <a:cs typeface="Carlito"/>
              </a:rPr>
              <a:t>10Hz </a:t>
            </a:r>
            <a:r>
              <a:rPr sz="2400" spc="5" dirty="0">
                <a:latin typeface="Carlito"/>
                <a:cs typeface="Carlito"/>
              </a:rPr>
              <a:t>to </a:t>
            </a:r>
            <a:r>
              <a:rPr sz="2400" dirty="0">
                <a:latin typeface="Carlito"/>
                <a:cs typeface="Carlito"/>
              </a:rPr>
              <a:t>about </a:t>
            </a:r>
            <a:r>
              <a:rPr sz="2400" spc="-15" dirty="0">
                <a:latin typeface="Carlito"/>
                <a:cs typeface="Carlito"/>
              </a:rPr>
              <a:t>1MHz </a:t>
            </a:r>
            <a:r>
              <a:rPr sz="2400" spc="-5" dirty="0">
                <a:latin typeface="Carlito"/>
                <a:cs typeface="Carlito"/>
              </a:rPr>
              <a:t>whereas </a:t>
            </a:r>
            <a:r>
              <a:rPr sz="2400" spc="-15" dirty="0">
                <a:latin typeface="Carlito"/>
                <a:cs typeface="Carlito"/>
              </a:rPr>
              <a:t>in RC  </a:t>
            </a:r>
            <a:r>
              <a:rPr sz="2400" spc="-10" dirty="0">
                <a:latin typeface="Carlito"/>
                <a:cs typeface="Carlito"/>
              </a:rPr>
              <a:t>oscillators, </a:t>
            </a:r>
            <a:r>
              <a:rPr sz="2400" spc="10" dirty="0">
                <a:latin typeface="Carlito"/>
                <a:cs typeface="Carlito"/>
              </a:rPr>
              <a:t>the frequency </a:t>
            </a:r>
            <a:r>
              <a:rPr sz="2400" spc="-15" dirty="0">
                <a:latin typeface="Carlito"/>
                <a:cs typeface="Carlito"/>
              </a:rPr>
              <a:t>is </a:t>
            </a:r>
            <a:r>
              <a:rPr sz="2400" spc="5" dirty="0">
                <a:latin typeface="Carlito"/>
                <a:cs typeface="Carlito"/>
              </a:rPr>
              <a:t>not</a:t>
            </a:r>
            <a:r>
              <a:rPr sz="2400" spc="-215" dirty="0">
                <a:latin typeface="Carlito"/>
                <a:cs typeface="Carlito"/>
              </a:rPr>
              <a:t> </a:t>
            </a:r>
            <a:r>
              <a:rPr sz="2400" spc="-15" dirty="0">
                <a:latin typeface="Carlito"/>
                <a:cs typeface="Carlito"/>
              </a:rPr>
              <a:t>varied.</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6400" marR="471170" indent="-343535">
              <a:lnSpc>
                <a:spcPct val="99700"/>
              </a:lnSpc>
              <a:spcBef>
                <a:spcPts val="585"/>
              </a:spcBef>
              <a:buFont typeface="Arial"/>
              <a:buChar char="•"/>
              <a:tabLst>
                <a:tab pos="406400" algn="l"/>
                <a:tab pos="407034" algn="l"/>
              </a:tabLst>
            </a:pPr>
            <a:r>
              <a:rPr sz="2400" spc="10" dirty="0">
                <a:latin typeface="Carlito"/>
                <a:cs typeface="Carlito"/>
              </a:rPr>
              <a:t>The </a:t>
            </a:r>
            <a:r>
              <a:rPr sz="2400" dirty="0">
                <a:latin typeface="Carlito"/>
                <a:cs typeface="Carlito"/>
              </a:rPr>
              <a:t>circuit </a:t>
            </a:r>
            <a:r>
              <a:rPr sz="2400" spc="10" dirty="0">
                <a:latin typeface="Carlito"/>
                <a:cs typeface="Carlito"/>
              </a:rPr>
              <a:t>construction </a:t>
            </a:r>
            <a:r>
              <a:rPr sz="2400" dirty="0">
                <a:latin typeface="Carlito"/>
                <a:cs typeface="Carlito"/>
              </a:rPr>
              <a:t>of </a:t>
            </a:r>
            <a:r>
              <a:rPr sz="2400" spc="-15" dirty="0">
                <a:latin typeface="Carlito"/>
                <a:cs typeface="Carlito"/>
              </a:rPr>
              <a:t>Wien </a:t>
            </a:r>
            <a:r>
              <a:rPr sz="2400" spc="-5" dirty="0">
                <a:latin typeface="Carlito"/>
                <a:cs typeface="Carlito"/>
              </a:rPr>
              <a:t>bridge oscillator </a:t>
            </a:r>
            <a:r>
              <a:rPr sz="2400" dirty="0">
                <a:latin typeface="Carlito"/>
                <a:cs typeface="Carlito"/>
              </a:rPr>
              <a:t>can </a:t>
            </a:r>
            <a:r>
              <a:rPr sz="2400" spc="5" dirty="0">
                <a:latin typeface="Carlito"/>
                <a:cs typeface="Carlito"/>
              </a:rPr>
              <a:t>be  </a:t>
            </a:r>
            <a:r>
              <a:rPr sz="2400" spc="-5" dirty="0">
                <a:latin typeface="Carlito"/>
                <a:cs typeface="Carlito"/>
              </a:rPr>
              <a:t>explained </a:t>
            </a:r>
            <a:r>
              <a:rPr sz="2400" spc="-15" dirty="0">
                <a:latin typeface="Carlito"/>
                <a:cs typeface="Carlito"/>
              </a:rPr>
              <a:t>as </a:t>
            </a:r>
            <a:r>
              <a:rPr sz="2400" spc="-25" dirty="0">
                <a:latin typeface="Carlito"/>
                <a:cs typeface="Carlito"/>
              </a:rPr>
              <a:t>below. </a:t>
            </a:r>
            <a:r>
              <a:rPr sz="2400" dirty="0">
                <a:latin typeface="Carlito"/>
                <a:cs typeface="Carlito"/>
              </a:rPr>
              <a:t>It </a:t>
            </a:r>
            <a:r>
              <a:rPr sz="2400" spc="-15" dirty="0">
                <a:latin typeface="Carlito"/>
                <a:cs typeface="Carlito"/>
              </a:rPr>
              <a:t>is </a:t>
            </a:r>
            <a:r>
              <a:rPr sz="2400" dirty="0">
                <a:latin typeface="Carlito"/>
                <a:cs typeface="Carlito"/>
              </a:rPr>
              <a:t>a two-stage </a:t>
            </a:r>
            <a:r>
              <a:rPr sz="2400" spc="-10" dirty="0">
                <a:latin typeface="Carlito"/>
                <a:cs typeface="Carlito"/>
              </a:rPr>
              <a:t>amplifier </a:t>
            </a:r>
            <a:r>
              <a:rPr sz="2400" spc="-5" dirty="0">
                <a:latin typeface="Carlito"/>
                <a:cs typeface="Carlito"/>
              </a:rPr>
              <a:t>with </a:t>
            </a:r>
            <a:r>
              <a:rPr sz="2400" spc="-15" dirty="0">
                <a:latin typeface="Carlito"/>
                <a:cs typeface="Carlito"/>
              </a:rPr>
              <a:t>RC </a:t>
            </a:r>
            <a:r>
              <a:rPr sz="2400" spc="-5" dirty="0">
                <a:latin typeface="Carlito"/>
                <a:cs typeface="Carlito"/>
              </a:rPr>
              <a:t>bridge  </a:t>
            </a:r>
            <a:r>
              <a:rPr sz="2400" dirty="0">
                <a:latin typeface="Carlito"/>
                <a:cs typeface="Carlito"/>
              </a:rPr>
              <a:t>circuit. </a:t>
            </a:r>
            <a:r>
              <a:rPr sz="2400" spc="10" dirty="0">
                <a:latin typeface="Carlito"/>
                <a:cs typeface="Carlito"/>
              </a:rPr>
              <a:t>The </a:t>
            </a:r>
            <a:r>
              <a:rPr sz="2400" spc="-5" dirty="0">
                <a:latin typeface="Carlito"/>
                <a:cs typeface="Carlito"/>
              </a:rPr>
              <a:t>bridge </a:t>
            </a:r>
            <a:r>
              <a:rPr sz="2400" dirty="0">
                <a:latin typeface="Carlito"/>
                <a:cs typeface="Carlito"/>
              </a:rPr>
              <a:t>circuit </a:t>
            </a:r>
            <a:r>
              <a:rPr sz="2400" spc="-5" dirty="0">
                <a:latin typeface="Carlito"/>
                <a:cs typeface="Carlito"/>
              </a:rPr>
              <a:t>has </a:t>
            </a:r>
            <a:r>
              <a:rPr sz="2400" spc="10" dirty="0">
                <a:latin typeface="Carlito"/>
                <a:cs typeface="Carlito"/>
              </a:rPr>
              <a:t>the </a:t>
            </a:r>
            <a:r>
              <a:rPr sz="2400" spc="-5" dirty="0">
                <a:latin typeface="Carlito"/>
                <a:cs typeface="Carlito"/>
              </a:rPr>
              <a:t>arms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R</a:t>
            </a:r>
            <a:r>
              <a:rPr sz="2325" baseline="-19713" dirty="0">
                <a:latin typeface="Carlito"/>
                <a:cs typeface="Carlito"/>
              </a:rPr>
              <a:t>3</a:t>
            </a:r>
            <a:r>
              <a:rPr sz="2400" dirty="0">
                <a:latin typeface="Carlito"/>
                <a:cs typeface="Carlito"/>
              </a:rPr>
              <a:t>, R</a:t>
            </a:r>
            <a:r>
              <a:rPr sz="2325" baseline="-19713" dirty="0">
                <a:latin typeface="Carlito"/>
                <a:cs typeface="Carlito"/>
              </a:rPr>
              <a:t>2</a:t>
            </a:r>
            <a:r>
              <a:rPr sz="2400" dirty="0">
                <a:latin typeface="Carlito"/>
                <a:cs typeface="Carlito"/>
              </a:rPr>
              <a:t>C</a:t>
            </a:r>
            <a:r>
              <a:rPr sz="2325" baseline="-19713" dirty="0">
                <a:latin typeface="Carlito"/>
                <a:cs typeface="Carlito"/>
              </a:rPr>
              <a:t>2 </a:t>
            </a:r>
            <a:r>
              <a:rPr sz="2400" spc="-10" dirty="0">
                <a:latin typeface="Carlito"/>
                <a:cs typeface="Carlito"/>
              </a:rPr>
              <a:t>and </a:t>
            </a:r>
            <a:r>
              <a:rPr sz="2400" spc="5" dirty="0">
                <a:latin typeface="Carlito"/>
                <a:cs typeface="Carlito"/>
              </a:rPr>
              <a:t>the  </a:t>
            </a:r>
            <a:r>
              <a:rPr sz="2400" spc="10" dirty="0">
                <a:latin typeface="Carlito"/>
                <a:cs typeface="Carlito"/>
              </a:rPr>
              <a:t>tungsten </a:t>
            </a:r>
            <a:r>
              <a:rPr sz="2400" spc="-5" dirty="0">
                <a:latin typeface="Carlito"/>
                <a:cs typeface="Carlito"/>
              </a:rPr>
              <a:t>lamp </a:t>
            </a:r>
            <a:r>
              <a:rPr sz="2400" spc="-10" dirty="0">
                <a:latin typeface="Carlito"/>
                <a:cs typeface="Carlito"/>
              </a:rPr>
              <a:t>L</a:t>
            </a:r>
            <a:r>
              <a:rPr sz="2325" spc="-15" baseline="-17921" dirty="0">
                <a:latin typeface="Carlito"/>
                <a:cs typeface="Carlito"/>
              </a:rPr>
              <a:t>p</a:t>
            </a:r>
            <a:r>
              <a:rPr sz="2400" spc="-10" dirty="0">
                <a:latin typeface="Carlito"/>
                <a:cs typeface="Carlito"/>
              </a:rPr>
              <a:t>. </a:t>
            </a:r>
            <a:r>
              <a:rPr sz="2400" spc="-5" dirty="0">
                <a:latin typeface="Carlito"/>
                <a:cs typeface="Carlito"/>
              </a:rPr>
              <a:t>Resistance </a:t>
            </a:r>
            <a:r>
              <a:rPr sz="2400" spc="-10" dirty="0">
                <a:latin typeface="Carlito"/>
                <a:cs typeface="Carlito"/>
              </a:rPr>
              <a:t>R</a:t>
            </a:r>
            <a:r>
              <a:rPr sz="2325" spc="-15" baseline="-17921" dirty="0">
                <a:latin typeface="Carlito"/>
                <a:cs typeface="Carlito"/>
              </a:rPr>
              <a:t>3 </a:t>
            </a:r>
            <a:r>
              <a:rPr sz="2400" spc="-5" dirty="0">
                <a:latin typeface="Carlito"/>
                <a:cs typeface="Carlito"/>
              </a:rPr>
              <a:t>and </a:t>
            </a:r>
            <a:r>
              <a:rPr sz="2400" spc="5" dirty="0">
                <a:latin typeface="Carlito"/>
                <a:cs typeface="Carlito"/>
              </a:rPr>
              <a:t>the </a:t>
            </a:r>
            <a:r>
              <a:rPr sz="2400" spc="-5" dirty="0">
                <a:latin typeface="Carlito"/>
                <a:cs typeface="Carlito"/>
              </a:rPr>
              <a:t>lamp </a:t>
            </a:r>
            <a:r>
              <a:rPr sz="2400" spc="-10" dirty="0">
                <a:latin typeface="Carlito"/>
                <a:cs typeface="Carlito"/>
              </a:rPr>
              <a:t>L</a:t>
            </a:r>
            <a:r>
              <a:rPr sz="2325" spc="-15" baseline="-17921" dirty="0">
                <a:latin typeface="Carlito"/>
                <a:cs typeface="Carlito"/>
              </a:rPr>
              <a:t>p </a:t>
            </a:r>
            <a:r>
              <a:rPr sz="2400" spc="-15" dirty="0">
                <a:latin typeface="Carlito"/>
                <a:cs typeface="Carlito"/>
              </a:rPr>
              <a:t>are </a:t>
            </a:r>
            <a:r>
              <a:rPr sz="2400" spc="10" dirty="0">
                <a:latin typeface="Carlito"/>
                <a:cs typeface="Carlito"/>
              </a:rPr>
              <a:t>used </a:t>
            </a:r>
            <a:r>
              <a:rPr sz="2400" spc="5" dirty="0">
                <a:latin typeface="Carlito"/>
                <a:cs typeface="Carlito"/>
              </a:rPr>
              <a:t>to  </a:t>
            </a:r>
            <a:r>
              <a:rPr sz="2400" spc="-15" dirty="0">
                <a:latin typeface="Carlito"/>
                <a:cs typeface="Carlito"/>
              </a:rPr>
              <a:t>stabilize </a:t>
            </a:r>
            <a:r>
              <a:rPr sz="2400" spc="10" dirty="0">
                <a:latin typeface="Carlito"/>
                <a:cs typeface="Carlito"/>
              </a:rPr>
              <a:t>the </a:t>
            </a:r>
            <a:r>
              <a:rPr sz="2400" dirty="0">
                <a:latin typeface="Carlito"/>
                <a:cs typeface="Carlito"/>
              </a:rPr>
              <a:t>amplitude of </a:t>
            </a:r>
            <a:r>
              <a:rPr sz="2400" spc="10" dirty="0">
                <a:latin typeface="Carlito"/>
                <a:cs typeface="Carlito"/>
              </a:rPr>
              <a:t>the</a:t>
            </a:r>
            <a:r>
              <a:rPr sz="2400" spc="-114" dirty="0">
                <a:latin typeface="Carlito"/>
                <a:cs typeface="Carlito"/>
              </a:rPr>
              <a:t> </a:t>
            </a:r>
            <a:r>
              <a:rPr sz="2400" spc="10" dirty="0">
                <a:latin typeface="Carlito"/>
                <a:cs typeface="Carlito"/>
              </a:rPr>
              <a:t>output.</a:t>
            </a:r>
            <a:endParaRPr sz="2400">
              <a:latin typeface="Carlito"/>
              <a:cs typeface="Carli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610599" cy="1278555"/>
          </a:xfrm>
          <a:prstGeom prst="rect">
            <a:avLst/>
          </a:prstGeom>
        </p:spPr>
        <p:txBody>
          <a:bodyPr vert="horz" wrap="square" lIns="0" tIns="16510" rIns="0" bIns="0" rtlCol="0">
            <a:spAutoFit/>
          </a:bodyPr>
          <a:lstStyle/>
          <a:p>
            <a:pPr marL="12700">
              <a:lnSpc>
                <a:spcPct val="100000"/>
              </a:lnSpc>
              <a:spcBef>
                <a:spcPts val="130"/>
              </a:spcBef>
            </a:pPr>
            <a:r>
              <a:rPr spc="-20" dirty="0"/>
              <a:t>Circuit </a:t>
            </a:r>
            <a:r>
              <a:rPr spc="-15" dirty="0"/>
              <a:t>diagram </a:t>
            </a:r>
            <a:r>
              <a:rPr spc="10" dirty="0"/>
              <a:t>a </a:t>
            </a:r>
            <a:r>
              <a:rPr dirty="0"/>
              <a:t>Wien </a:t>
            </a:r>
            <a:r>
              <a:rPr spc="5" dirty="0"/>
              <a:t>bridge</a:t>
            </a:r>
            <a:r>
              <a:rPr spc="509" dirty="0"/>
              <a:t> </a:t>
            </a:r>
            <a:r>
              <a:rPr spc="-5" dirty="0"/>
              <a:t>oscillator</a:t>
            </a:r>
          </a:p>
        </p:txBody>
      </p:sp>
      <p:sp>
        <p:nvSpPr>
          <p:cNvPr id="3" name="object 3"/>
          <p:cNvSpPr txBox="1"/>
          <p:nvPr/>
        </p:nvSpPr>
        <p:spPr>
          <a:xfrm>
            <a:off x="304800" y="4678679"/>
            <a:ext cx="8610600" cy="1861185"/>
          </a:xfrm>
          <a:prstGeom prst="rect">
            <a:avLst/>
          </a:prstGeom>
        </p:spPr>
        <p:txBody>
          <a:bodyPr vert="horz" wrap="square" lIns="0" tIns="85090" rIns="0" bIns="0" rtlCol="0">
            <a:spAutoFit/>
          </a:bodyPr>
          <a:lstStyle/>
          <a:p>
            <a:pPr marL="38100" marR="30480" algn="just">
              <a:lnSpc>
                <a:spcPct val="80300"/>
              </a:lnSpc>
              <a:spcBef>
                <a:spcPts val="670"/>
              </a:spcBef>
            </a:pPr>
            <a:r>
              <a:rPr sz="2400" spc="10" dirty="0">
                <a:latin typeface="Carlito"/>
                <a:cs typeface="Carlito"/>
              </a:rPr>
              <a:t>The </a:t>
            </a:r>
            <a:r>
              <a:rPr sz="2400" spc="-15" dirty="0">
                <a:latin typeface="Carlito"/>
                <a:cs typeface="Carlito"/>
              </a:rPr>
              <a:t>transistor </a:t>
            </a:r>
            <a:r>
              <a:rPr sz="2400" spc="20" dirty="0">
                <a:latin typeface="Carlito"/>
                <a:cs typeface="Carlito"/>
              </a:rPr>
              <a:t>T</a:t>
            </a:r>
            <a:r>
              <a:rPr sz="2325" spc="30" baseline="-19713" dirty="0">
                <a:latin typeface="Carlito"/>
                <a:cs typeface="Carlito"/>
              </a:rPr>
              <a:t>1 </a:t>
            </a:r>
            <a:r>
              <a:rPr sz="2400" spc="-5" dirty="0">
                <a:latin typeface="Carlito"/>
                <a:cs typeface="Carlito"/>
              </a:rPr>
              <a:t>serves </a:t>
            </a:r>
            <a:r>
              <a:rPr sz="2400" spc="-15" dirty="0">
                <a:latin typeface="Carlito"/>
                <a:cs typeface="Carlito"/>
              </a:rPr>
              <a:t>as </a:t>
            </a:r>
            <a:r>
              <a:rPr sz="2400" spc="-10" dirty="0">
                <a:latin typeface="Carlito"/>
                <a:cs typeface="Carlito"/>
              </a:rPr>
              <a:t>an </a:t>
            </a:r>
            <a:r>
              <a:rPr sz="2400" spc="-15" dirty="0">
                <a:latin typeface="Carlito"/>
                <a:cs typeface="Carlito"/>
              </a:rPr>
              <a:t>oscillator </a:t>
            </a:r>
            <a:r>
              <a:rPr sz="2400" spc="-10" dirty="0">
                <a:latin typeface="Carlito"/>
                <a:cs typeface="Carlito"/>
              </a:rPr>
              <a:t>and </a:t>
            </a:r>
            <a:r>
              <a:rPr sz="2400" spc="-15" dirty="0">
                <a:latin typeface="Carlito"/>
                <a:cs typeface="Carlito"/>
              </a:rPr>
              <a:t>an </a:t>
            </a:r>
            <a:r>
              <a:rPr sz="2400" spc="-10" dirty="0">
                <a:latin typeface="Carlito"/>
                <a:cs typeface="Carlito"/>
              </a:rPr>
              <a:t>amplifier while  </a:t>
            </a:r>
            <a:r>
              <a:rPr sz="2400" spc="5" dirty="0">
                <a:latin typeface="Carlito"/>
                <a:cs typeface="Carlito"/>
              </a:rPr>
              <a:t>the other </a:t>
            </a:r>
            <a:r>
              <a:rPr sz="2400" spc="-15" dirty="0">
                <a:latin typeface="Carlito"/>
                <a:cs typeface="Carlito"/>
              </a:rPr>
              <a:t>transistor </a:t>
            </a:r>
            <a:r>
              <a:rPr sz="2400" spc="20" dirty="0">
                <a:latin typeface="Carlito"/>
                <a:cs typeface="Carlito"/>
              </a:rPr>
              <a:t>T</a:t>
            </a:r>
            <a:r>
              <a:rPr sz="2325" spc="30" baseline="-19713" dirty="0">
                <a:latin typeface="Carlito"/>
                <a:cs typeface="Carlito"/>
              </a:rPr>
              <a:t>2 </a:t>
            </a:r>
            <a:r>
              <a:rPr sz="2400" spc="-5" dirty="0">
                <a:latin typeface="Carlito"/>
                <a:cs typeface="Carlito"/>
              </a:rPr>
              <a:t>serves </a:t>
            </a:r>
            <a:r>
              <a:rPr sz="2400" spc="-15" dirty="0">
                <a:latin typeface="Carlito"/>
                <a:cs typeface="Carlito"/>
              </a:rPr>
              <a:t>as an </a:t>
            </a:r>
            <a:r>
              <a:rPr sz="2400" spc="-40" dirty="0">
                <a:latin typeface="Carlito"/>
                <a:cs typeface="Carlito"/>
              </a:rPr>
              <a:t>inverter. </a:t>
            </a:r>
            <a:r>
              <a:rPr sz="2400" spc="-15" dirty="0">
                <a:latin typeface="Carlito"/>
                <a:cs typeface="Carlito"/>
              </a:rPr>
              <a:t>The </a:t>
            </a:r>
            <a:r>
              <a:rPr sz="2400" spc="-20" dirty="0">
                <a:latin typeface="Carlito"/>
                <a:cs typeface="Carlito"/>
              </a:rPr>
              <a:t>inverter  </a:t>
            </a:r>
            <a:r>
              <a:rPr sz="2400" spc="-15" dirty="0">
                <a:latin typeface="Carlito"/>
                <a:cs typeface="Carlito"/>
              </a:rPr>
              <a:t>operation </a:t>
            </a:r>
            <a:r>
              <a:rPr sz="2400" spc="-20" dirty="0">
                <a:latin typeface="Carlito"/>
                <a:cs typeface="Carlito"/>
              </a:rPr>
              <a:t>provides </a:t>
            </a:r>
            <a:r>
              <a:rPr sz="2400" dirty="0">
                <a:latin typeface="Carlito"/>
                <a:cs typeface="Carlito"/>
              </a:rPr>
              <a:t>a </a:t>
            </a:r>
            <a:r>
              <a:rPr sz="2400" spc="5" dirty="0">
                <a:latin typeface="Carlito"/>
                <a:cs typeface="Carlito"/>
              </a:rPr>
              <a:t>phase </a:t>
            </a:r>
            <a:r>
              <a:rPr sz="2400" dirty="0">
                <a:latin typeface="Carlito"/>
                <a:cs typeface="Carlito"/>
              </a:rPr>
              <a:t>shift of </a:t>
            </a:r>
            <a:r>
              <a:rPr sz="2400" spc="-15" dirty="0">
                <a:latin typeface="Carlito"/>
                <a:cs typeface="Carlito"/>
              </a:rPr>
              <a:t>180</a:t>
            </a:r>
            <a:r>
              <a:rPr sz="2325" spc="-22" baseline="26881" dirty="0">
                <a:latin typeface="Carlito"/>
                <a:cs typeface="Carlito"/>
              </a:rPr>
              <a:t>o</a:t>
            </a:r>
            <a:r>
              <a:rPr sz="2400" spc="-15" dirty="0">
                <a:latin typeface="Carlito"/>
                <a:cs typeface="Carlito"/>
              </a:rPr>
              <a:t>. </a:t>
            </a:r>
            <a:r>
              <a:rPr sz="2400" dirty="0">
                <a:latin typeface="Carlito"/>
                <a:cs typeface="Carlito"/>
              </a:rPr>
              <a:t>This circuit </a:t>
            </a:r>
            <a:r>
              <a:rPr sz="2400" spc="-20" dirty="0">
                <a:latin typeface="Carlito"/>
                <a:cs typeface="Carlito"/>
              </a:rPr>
              <a:t>provides  </a:t>
            </a:r>
            <a:r>
              <a:rPr sz="2400" spc="-5" dirty="0">
                <a:latin typeface="Carlito"/>
                <a:cs typeface="Carlito"/>
              </a:rPr>
              <a:t>positive feedback </a:t>
            </a:r>
            <a:r>
              <a:rPr sz="2400" spc="-10" dirty="0">
                <a:latin typeface="Carlito"/>
                <a:cs typeface="Carlito"/>
              </a:rPr>
              <a:t>through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C</a:t>
            </a:r>
            <a:r>
              <a:rPr sz="2325" baseline="-19713" dirty="0">
                <a:latin typeface="Carlito"/>
                <a:cs typeface="Carlito"/>
              </a:rPr>
              <a:t>2</a:t>
            </a:r>
            <a:r>
              <a:rPr sz="2400" dirty="0">
                <a:latin typeface="Carlito"/>
                <a:cs typeface="Carlito"/>
              </a:rPr>
              <a:t>R</a:t>
            </a:r>
            <a:r>
              <a:rPr sz="2325" baseline="-19713" dirty="0">
                <a:latin typeface="Carlito"/>
                <a:cs typeface="Carlito"/>
              </a:rPr>
              <a:t>2 </a:t>
            </a:r>
            <a:r>
              <a:rPr sz="2400" spc="10" dirty="0">
                <a:latin typeface="Carlito"/>
                <a:cs typeface="Carlito"/>
              </a:rPr>
              <a:t>to </a:t>
            </a:r>
            <a:r>
              <a:rPr sz="2400" spc="5" dirty="0">
                <a:latin typeface="Carlito"/>
                <a:cs typeface="Carlito"/>
              </a:rPr>
              <a:t>the </a:t>
            </a:r>
            <a:r>
              <a:rPr sz="240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and  </a:t>
            </a:r>
            <a:r>
              <a:rPr sz="2400" spc="-20" dirty="0">
                <a:latin typeface="Carlito"/>
                <a:cs typeface="Carlito"/>
              </a:rPr>
              <a:t>negative </a:t>
            </a:r>
            <a:r>
              <a:rPr sz="2400" spc="-5" dirty="0">
                <a:latin typeface="Carlito"/>
                <a:cs typeface="Carlito"/>
              </a:rPr>
              <a:t>feedback </a:t>
            </a:r>
            <a:r>
              <a:rPr sz="2400" spc="-10" dirty="0">
                <a:latin typeface="Carlito"/>
                <a:cs typeface="Carlito"/>
              </a:rPr>
              <a:t>through </a:t>
            </a:r>
            <a:r>
              <a:rPr sz="2400" spc="10" dirty="0">
                <a:latin typeface="Carlito"/>
                <a:cs typeface="Carlito"/>
              </a:rPr>
              <a:t>the </a:t>
            </a:r>
            <a:r>
              <a:rPr sz="2400" spc="-10" dirty="0">
                <a:latin typeface="Carlito"/>
                <a:cs typeface="Carlito"/>
              </a:rPr>
              <a:t>voltage divider </a:t>
            </a:r>
            <a:r>
              <a:rPr sz="2400" spc="5" dirty="0">
                <a:latin typeface="Carlito"/>
                <a:cs typeface="Carlito"/>
              </a:rPr>
              <a:t>to the </a:t>
            </a:r>
            <a:r>
              <a:rPr sz="2400" spc="-5" dirty="0">
                <a:latin typeface="Carlito"/>
                <a:cs typeface="Carlito"/>
              </a:rPr>
              <a:t>input </a:t>
            </a:r>
            <a:r>
              <a:rPr sz="2400" spc="5" dirty="0">
                <a:latin typeface="Carlito"/>
                <a:cs typeface="Carlito"/>
              </a:rPr>
              <a:t>of  </a:t>
            </a:r>
            <a:r>
              <a:rPr sz="2400" spc="-5" dirty="0">
                <a:latin typeface="Carlito"/>
                <a:cs typeface="Carlito"/>
              </a:rPr>
              <a:t>transistor</a:t>
            </a:r>
            <a:r>
              <a:rPr sz="2400" spc="-90" dirty="0">
                <a:latin typeface="Carlito"/>
                <a:cs typeface="Carlito"/>
              </a:rPr>
              <a:t> </a:t>
            </a:r>
            <a:r>
              <a:rPr sz="2400" spc="20" dirty="0">
                <a:latin typeface="Carlito"/>
                <a:cs typeface="Carlito"/>
              </a:rPr>
              <a:t>T</a:t>
            </a:r>
            <a:r>
              <a:rPr sz="2325" spc="30" baseline="-19713" dirty="0">
                <a:latin typeface="Carlito"/>
                <a:cs typeface="Carlito"/>
              </a:rPr>
              <a:t>2</a:t>
            </a:r>
            <a:r>
              <a:rPr sz="2400" spc="20" dirty="0">
                <a:latin typeface="Carlito"/>
                <a:cs typeface="Carlito"/>
              </a:rPr>
              <a:t>.</a:t>
            </a:r>
            <a:endParaRPr sz="2400">
              <a:latin typeface="Carlito"/>
              <a:cs typeface="Carlito"/>
            </a:endParaRPr>
          </a:p>
        </p:txBody>
      </p:sp>
      <p:sp>
        <p:nvSpPr>
          <p:cNvPr id="4" name="object 4"/>
          <p:cNvSpPr/>
          <p:nvPr/>
        </p:nvSpPr>
        <p:spPr>
          <a:xfrm>
            <a:off x="1447800" y="1687024"/>
            <a:ext cx="6505574" cy="28087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73989"/>
            <a:ext cx="83058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5" name="object 5"/>
          <p:cNvSpPr txBox="1">
            <a:spLocks noGrp="1"/>
          </p:cNvSpPr>
          <p:nvPr>
            <p:ph idx="1"/>
          </p:nvPr>
        </p:nvSpPr>
        <p:spPr>
          <a:xfrm>
            <a:off x="304800" y="1447800"/>
            <a:ext cx="8686800" cy="4835555"/>
          </a:xfrm>
          <a:prstGeom prst="rect">
            <a:avLst/>
          </a:prstGeom>
        </p:spPr>
        <p:txBody>
          <a:bodyPr vert="horz" wrap="square" lIns="0" tIns="74295" rIns="0" bIns="0" rtlCol="0">
            <a:spAutoFit/>
          </a:bodyPr>
          <a:lstStyle/>
          <a:p>
            <a:pPr marL="406400" marR="71120" algn="just">
              <a:lnSpc>
                <a:spcPct val="82200"/>
              </a:lnSpc>
              <a:spcBef>
                <a:spcPts val="585"/>
              </a:spcBef>
            </a:pPr>
            <a:r>
              <a:rPr sz="2300" spc="10" dirty="0"/>
              <a:t>oscillations </a:t>
            </a:r>
            <a:r>
              <a:rPr sz="2300" spc="-5" dirty="0"/>
              <a:t>of </a:t>
            </a:r>
            <a:r>
              <a:rPr sz="2300" spc="10" dirty="0"/>
              <a:t>the frequency </a:t>
            </a:r>
            <a:r>
              <a:rPr sz="2300" spc="5" dirty="0"/>
              <a:t>stated </a:t>
            </a:r>
            <a:r>
              <a:rPr sz="2300" spc="-5" dirty="0"/>
              <a:t>above. </a:t>
            </a:r>
            <a:r>
              <a:rPr sz="2300" dirty="0"/>
              <a:t>The </a:t>
            </a:r>
            <a:r>
              <a:rPr sz="2300" spc="25" dirty="0"/>
              <a:t>two </a:t>
            </a:r>
            <a:r>
              <a:rPr sz="2300" spc="-5" dirty="0"/>
              <a:t>transistors  </a:t>
            </a:r>
            <a:r>
              <a:rPr sz="2300" spc="5" dirty="0"/>
              <a:t>produce </a:t>
            </a:r>
            <a:r>
              <a:rPr sz="2300" spc="10" dirty="0"/>
              <a:t>a total </a:t>
            </a:r>
            <a:r>
              <a:rPr sz="2300" spc="15" dirty="0"/>
              <a:t>phase </a:t>
            </a:r>
            <a:r>
              <a:rPr sz="2300" dirty="0"/>
              <a:t>shift </a:t>
            </a:r>
            <a:r>
              <a:rPr sz="2300" spc="-5" dirty="0"/>
              <a:t>of </a:t>
            </a:r>
            <a:r>
              <a:rPr sz="2300" spc="25" dirty="0"/>
              <a:t>360</a:t>
            </a:r>
            <a:r>
              <a:rPr sz="2300" spc="37" baseline="24074" dirty="0"/>
              <a:t>o </a:t>
            </a:r>
            <a:r>
              <a:rPr sz="2300" dirty="0"/>
              <a:t>so </a:t>
            </a:r>
            <a:r>
              <a:rPr sz="2300" spc="30" dirty="0"/>
              <a:t>that </a:t>
            </a:r>
            <a:r>
              <a:rPr sz="2300" spc="5" dirty="0"/>
              <a:t>proper </a:t>
            </a:r>
            <a:r>
              <a:rPr sz="2300" spc="15" dirty="0"/>
              <a:t>positive feedback </a:t>
            </a:r>
            <a:r>
              <a:rPr sz="2300" spc="30" dirty="0"/>
              <a:t>is  </a:t>
            </a:r>
            <a:r>
              <a:rPr sz="2300" spc="5" dirty="0"/>
              <a:t>ensured. </a:t>
            </a:r>
            <a:r>
              <a:rPr sz="2300" spc="25" dirty="0"/>
              <a:t>The </a:t>
            </a:r>
            <a:r>
              <a:rPr sz="2300" spc="10" dirty="0"/>
              <a:t>negative </a:t>
            </a:r>
            <a:r>
              <a:rPr sz="2300" spc="15" dirty="0"/>
              <a:t>feedback </a:t>
            </a:r>
            <a:r>
              <a:rPr sz="2300" spc="20" dirty="0"/>
              <a:t>in </a:t>
            </a:r>
            <a:r>
              <a:rPr sz="2300" spc="30" dirty="0"/>
              <a:t>the </a:t>
            </a:r>
            <a:r>
              <a:rPr sz="2300" dirty="0"/>
              <a:t>circuit </a:t>
            </a:r>
            <a:r>
              <a:rPr sz="2300" spc="10" dirty="0"/>
              <a:t>ensures </a:t>
            </a:r>
            <a:r>
              <a:rPr sz="2300" spc="5" dirty="0"/>
              <a:t>constant  output. </a:t>
            </a:r>
            <a:r>
              <a:rPr sz="2300" spc="25" dirty="0"/>
              <a:t>This </a:t>
            </a:r>
            <a:r>
              <a:rPr sz="2300" spc="20" dirty="0"/>
              <a:t>is </a:t>
            </a:r>
            <a:r>
              <a:rPr sz="2300" dirty="0"/>
              <a:t>achieved by </a:t>
            </a:r>
            <a:r>
              <a:rPr sz="2300" spc="5" dirty="0"/>
              <a:t>temperature </a:t>
            </a:r>
            <a:r>
              <a:rPr sz="2300" spc="10" dirty="0"/>
              <a:t>sensitive </a:t>
            </a:r>
            <a:r>
              <a:rPr sz="2300" spc="5" dirty="0"/>
              <a:t>tungsten </a:t>
            </a:r>
            <a:r>
              <a:rPr sz="2300" spc="15" dirty="0"/>
              <a:t>lamp </a:t>
            </a:r>
            <a:r>
              <a:rPr sz="2300" spc="10" dirty="0"/>
              <a:t>L</a:t>
            </a:r>
            <a:r>
              <a:rPr sz="2300" spc="15" baseline="-16666" dirty="0"/>
              <a:t>p</a:t>
            </a:r>
            <a:r>
              <a:rPr sz="2300" spc="10" dirty="0"/>
              <a:t>.  </a:t>
            </a:r>
            <a:r>
              <a:rPr sz="2300" spc="5" dirty="0"/>
              <a:t>Its </a:t>
            </a:r>
            <a:r>
              <a:rPr sz="2300" spc="-5" dirty="0"/>
              <a:t>resistance increases </a:t>
            </a:r>
            <a:r>
              <a:rPr sz="2300" spc="20" dirty="0"/>
              <a:t>with</a:t>
            </a:r>
            <a:r>
              <a:rPr sz="2300" spc="-185" dirty="0"/>
              <a:t> </a:t>
            </a:r>
            <a:r>
              <a:rPr sz="2300" spc="-5" dirty="0"/>
              <a:t>current.</a:t>
            </a:r>
            <a:endParaRPr sz="2300"/>
          </a:p>
          <a:p>
            <a:pPr marL="406400" marR="68580" indent="-343535" algn="just">
              <a:lnSpc>
                <a:spcPct val="82500"/>
              </a:lnSpc>
              <a:spcBef>
                <a:spcPts val="500"/>
              </a:spcBef>
              <a:buFont typeface="Arial"/>
              <a:buChar char="•"/>
              <a:tabLst>
                <a:tab pos="407034" algn="l"/>
              </a:tabLst>
            </a:pPr>
            <a:r>
              <a:rPr sz="2300" spc="-5" dirty="0"/>
              <a:t>If </a:t>
            </a:r>
            <a:r>
              <a:rPr sz="2300" spc="10" dirty="0"/>
              <a:t>the </a:t>
            </a:r>
            <a:r>
              <a:rPr sz="2300" spc="15" dirty="0"/>
              <a:t>amplitude </a:t>
            </a:r>
            <a:r>
              <a:rPr sz="2300" spc="-5" dirty="0"/>
              <a:t>of </a:t>
            </a:r>
            <a:r>
              <a:rPr sz="2300" spc="35" dirty="0"/>
              <a:t>the </a:t>
            </a:r>
            <a:r>
              <a:rPr sz="2300" spc="10" dirty="0"/>
              <a:t>output increases, </a:t>
            </a:r>
            <a:r>
              <a:rPr sz="2300" spc="20" dirty="0"/>
              <a:t>more </a:t>
            </a:r>
            <a:r>
              <a:rPr sz="2300" dirty="0"/>
              <a:t>current </a:t>
            </a:r>
            <a:r>
              <a:rPr sz="2300" spc="20" dirty="0"/>
              <a:t>is </a:t>
            </a:r>
            <a:r>
              <a:rPr sz="2300" spc="10" dirty="0"/>
              <a:t>produced  </a:t>
            </a:r>
            <a:r>
              <a:rPr sz="2300" spc="5" dirty="0"/>
              <a:t>and </a:t>
            </a:r>
            <a:r>
              <a:rPr sz="2300" spc="20" dirty="0"/>
              <a:t>more </a:t>
            </a:r>
            <a:r>
              <a:rPr sz="2300" spc="10" dirty="0"/>
              <a:t>negative </a:t>
            </a:r>
            <a:r>
              <a:rPr sz="2300" spc="5" dirty="0"/>
              <a:t>feedback </a:t>
            </a:r>
            <a:r>
              <a:rPr sz="2300" spc="20" dirty="0"/>
              <a:t>is </a:t>
            </a:r>
            <a:r>
              <a:rPr sz="2300" spc="15" dirty="0"/>
              <a:t>achieved. </a:t>
            </a:r>
            <a:r>
              <a:rPr sz="2300" spc="30" dirty="0"/>
              <a:t>Due </a:t>
            </a:r>
            <a:r>
              <a:rPr sz="2300" spc="20" dirty="0"/>
              <a:t>to </a:t>
            </a:r>
            <a:r>
              <a:rPr sz="2300" spc="5" dirty="0"/>
              <a:t>this, </a:t>
            </a:r>
            <a:r>
              <a:rPr sz="2300" spc="10" dirty="0"/>
              <a:t>the </a:t>
            </a:r>
            <a:r>
              <a:rPr sz="2300" dirty="0"/>
              <a:t>output  </a:t>
            </a:r>
            <a:r>
              <a:rPr sz="2300" spc="10" dirty="0"/>
              <a:t>would </a:t>
            </a:r>
            <a:r>
              <a:rPr sz="2300" dirty="0"/>
              <a:t>return </a:t>
            </a:r>
            <a:r>
              <a:rPr sz="2300" spc="20" dirty="0"/>
              <a:t>to </a:t>
            </a:r>
            <a:r>
              <a:rPr sz="2300" spc="10" dirty="0"/>
              <a:t>the original </a:t>
            </a:r>
            <a:r>
              <a:rPr sz="2300" spc="5" dirty="0"/>
              <a:t>value. </a:t>
            </a:r>
            <a:r>
              <a:rPr sz="2300" spc="15" dirty="0"/>
              <a:t>Whereas, if </a:t>
            </a:r>
            <a:r>
              <a:rPr sz="2300" spc="10" dirty="0"/>
              <a:t>the </a:t>
            </a:r>
            <a:r>
              <a:rPr sz="2300" dirty="0"/>
              <a:t>output </a:t>
            </a:r>
            <a:r>
              <a:rPr sz="2300" spc="15" dirty="0"/>
              <a:t>tends </a:t>
            </a:r>
            <a:r>
              <a:rPr sz="2300" spc="30" dirty="0"/>
              <a:t>to  </a:t>
            </a:r>
            <a:r>
              <a:rPr sz="2300" spc="-10" dirty="0"/>
              <a:t>decrease, reverse </a:t>
            </a:r>
            <a:r>
              <a:rPr sz="2300" spc="10" dirty="0"/>
              <a:t>action would </a:t>
            </a:r>
            <a:r>
              <a:rPr sz="2300" spc="-10" dirty="0"/>
              <a:t>take</a:t>
            </a:r>
            <a:r>
              <a:rPr sz="2300" spc="-35" dirty="0"/>
              <a:t> </a:t>
            </a:r>
            <a:r>
              <a:rPr sz="2300" dirty="0"/>
              <a:t>place.</a:t>
            </a:r>
          </a:p>
          <a:p>
            <a:pPr marL="406400" indent="-343535" algn="just">
              <a:lnSpc>
                <a:spcPct val="100000"/>
              </a:lnSpc>
              <a:spcBef>
                <a:spcPts val="45"/>
              </a:spcBef>
              <a:buFont typeface="Arial"/>
              <a:buChar char="•"/>
              <a:tabLst>
                <a:tab pos="407034" algn="l"/>
              </a:tabLst>
            </a:pPr>
            <a:r>
              <a:rPr sz="2300" spc="-10" dirty="0"/>
              <a:t>Frequency</a:t>
            </a:r>
          </a:p>
          <a:p>
            <a:pPr marL="978535">
              <a:lnSpc>
                <a:spcPct val="100000"/>
              </a:lnSpc>
              <a:spcBef>
                <a:spcPts val="50"/>
              </a:spcBef>
            </a:pPr>
            <a:r>
              <a:rPr sz="2300" spc="-15" dirty="0"/>
              <a:t>f=1/2</a:t>
            </a:r>
            <a:r>
              <a:rPr sz="2300" spc="-15" dirty="0">
                <a:latin typeface="Arial"/>
                <a:cs typeface="Arial"/>
              </a:rPr>
              <a:t>π√</a:t>
            </a:r>
            <a:r>
              <a:rPr sz="2300" spc="-15" dirty="0"/>
              <a:t>R1C1R2C2</a:t>
            </a:r>
            <a:endParaRPr sz="2300">
              <a:latin typeface="Arial"/>
              <a:cs typeface="Arial"/>
            </a:endParaRPr>
          </a:p>
          <a:p>
            <a:pPr marL="978535">
              <a:lnSpc>
                <a:spcPct val="100000"/>
              </a:lnSpc>
              <a:spcBef>
                <a:spcPts val="50"/>
              </a:spcBef>
            </a:pPr>
            <a:r>
              <a:rPr sz="2300" spc="-5" dirty="0"/>
              <a:t>If </a:t>
            </a:r>
            <a:r>
              <a:rPr sz="2300" spc="15" dirty="0"/>
              <a:t>R</a:t>
            </a:r>
            <a:r>
              <a:rPr sz="2300" spc="22" baseline="-16666" dirty="0"/>
              <a:t>1 </a:t>
            </a:r>
            <a:r>
              <a:rPr sz="2300" spc="10" dirty="0"/>
              <a:t>= </a:t>
            </a:r>
            <a:r>
              <a:rPr sz="2300" spc="15" dirty="0"/>
              <a:t>R</a:t>
            </a:r>
            <a:r>
              <a:rPr sz="2300" spc="22" baseline="-16666" dirty="0"/>
              <a:t>2 </a:t>
            </a:r>
            <a:r>
              <a:rPr sz="2300" spc="5" dirty="0"/>
              <a:t>and </a:t>
            </a:r>
            <a:r>
              <a:rPr sz="2300" spc="-10" dirty="0"/>
              <a:t>C</a:t>
            </a:r>
            <a:r>
              <a:rPr sz="2300" spc="-15" baseline="-16666" dirty="0"/>
              <a:t>1 </a:t>
            </a:r>
            <a:r>
              <a:rPr sz="2300" spc="10" dirty="0"/>
              <a:t>= </a:t>
            </a:r>
            <a:r>
              <a:rPr sz="2300" spc="-10" dirty="0"/>
              <a:t>C</a:t>
            </a:r>
            <a:r>
              <a:rPr sz="2300" spc="-15" baseline="-16666" dirty="0"/>
              <a:t>2 </a:t>
            </a:r>
            <a:r>
              <a:rPr sz="2300" spc="10" dirty="0"/>
              <a:t>=</a:t>
            </a:r>
            <a:r>
              <a:rPr sz="2300" spc="130" dirty="0"/>
              <a:t> </a:t>
            </a:r>
            <a:r>
              <a:rPr sz="2300" spc="10" dirty="0"/>
              <a:t>C</a:t>
            </a:r>
            <a:endParaRPr sz="2300"/>
          </a:p>
          <a:p>
            <a:pPr marL="978535" marR="6350635">
              <a:lnSpc>
                <a:spcPts val="2700"/>
              </a:lnSpc>
              <a:spcBef>
                <a:spcPts val="35"/>
              </a:spcBef>
            </a:pPr>
            <a:r>
              <a:rPr sz="2300" spc="-5" dirty="0"/>
              <a:t>Then,  </a:t>
            </a:r>
            <a:r>
              <a:rPr sz="2300" spc="15" dirty="0"/>
              <a:t>f</a:t>
            </a:r>
            <a:r>
              <a:rPr sz="2300" spc="-25" dirty="0"/>
              <a:t>=</a:t>
            </a:r>
            <a:r>
              <a:rPr sz="2300" spc="30" dirty="0"/>
              <a:t>1</a:t>
            </a:r>
            <a:r>
              <a:rPr sz="2300" spc="-5" dirty="0"/>
              <a:t>/</a:t>
            </a:r>
            <a:r>
              <a:rPr sz="2300" spc="30" dirty="0"/>
              <a:t>2</a:t>
            </a:r>
            <a:r>
              <a:rPr sz="2300" spc="-285" dirty="0">
                <a:latin typeface="Arial"/>
                <a:cs typeface="Arial"/>
              </a:rPr>
              <a:t>π</a:t>
            </a:r>
            <a:r>
              <a:rPr sz="2300" spc="25" dirty="0"/>
              <a:t>RC</a:t>
            </a:r>
          </a:p>
        </p:txBody>
      </p:sp>
      <p:sp>
        <p:nvSpPr>
          <p:cNvPr id="3" name="object 3"/>
          <p:cNvSpPr txBox="1"/>
          <p:nvPr/>
        </p:nvSpPr>
        <p:spPr>
          <a:xfrm>
            <a:off x="304800" y="1066800"/>
            <a:ext cx="1498283" cy="357505"/>
          </a:xfrm>
          <a:prstGeom prst="rect">
            <a:avLst/>
          </a:prstGeom>
        </p:spPr>
        <p:txBody>
          <a:bodyPr vert="horz" wrap="square" lIns="0" tIns="15875" rIns="0" bIns="0" rtlCol="0">
            <a:spAutoFit/>
          </a:bodyPr>
          <a:lstStyle/>
          <a:p>
            <a:pPr marL="355600" indent="-343535">
              <a:lnSpc>
                <a:spcPct val="100000"/>
              </a:lnSpc>
              <a:spcBef>
                <a:spcPts val="125"/>
              </a:spcBef>
              <a:buFont typeface="Arial"/>
              <a:buChar char="•"/>
              <a:tabLst>
                <a:tab pos="355600" algn="l"/>
                <a:tab pos="356235" algn="l"/>
              </a:tabLst>
            </a:pPr>
            <a:r>
              <a:rPr sz="2150" spc="30" dirty="0">
                <a:latin typeface="Carlito"/>
                <a:cs typeface="Carlito"/>
              </a:rPr>
              <a:t>W</a:t>
            </a:r>
            <a:r>
              <a:rPr sz="2150" spc="-10" dirty="0">
                <a:latin typeface="Carlito"/>
                <a:cs typeface="Carlito"/>
              </a:rPr>
              <a:t>h</a:t>
            </a:r>
            <a:r>
              <a:rPr sz="2150" spc="-25" dirty="0">
                <a:latin typeface="Carlito"/>
                <a:cs typeface="Carlito"/>
              </a:rPr>
              <a:t>e</a:t>
            </a:r>
            <a:r>
              <a:rPr sz="2150" spc="10" dirty="0">
                <a:latin typeface="Carlito"/>
                <a:cs typeface="Carlito"/>
              </a:rPr>
              <a:t>n</a:t>
            </a:r>
            <a:endParaRPr sz="2150">
              <a:latin typeface="Carlito"/>
              <a:cs typeface="Carlito"/>
            </a:endParaRPr>
          </a:p>
        </p:txBody>
      </p:sp>
      <p:sp>
        <p:nvSpPr>
          <p:cNvPr id="4" name="object 4"/>
          <p:cNvSpPr txBox="1"/>
          <p:nvPr/>
        </p:nvSpPr>
        <p:spPr>
          <a:xfrm>
            <a:off x="1447800" y="1066800"/>
            <a:ext cx="7391400" cy="346890"/>
          </a:xfrm>
          <a:prstGeom prst="rect">
            <a:avLst/>
          </a:prstGeom>
        </p:spPr>
        <p:txBody>
          <a:bodyPr vert="horz" wrap="square" lIns="0" tIns="15875" rIns="0" bIns="0" rtlCol="0">
            <a:spAutoFit/>
          </a:bodyPr>
          <a:lstStyle/>
          <a:p>
            <a:pPr marL="12700">
              <a:lnSpc>
                <a:spcPct val="100000"/>
              </a:lnSpc>
              <a:spcBef>
                <a:spcPts val="125"/>
              </a:spcBef>
              <a:tabLst>
                <a:tab pos="584200" algn="l"/>
                <a:tab pos="1471295" algn="l"/>
                <a:tab pos="1833245" algn="l"/>
                <a:tab pos="3035300" algn="l"/>
                <a:tab pos="3654425" algn="l"/>
                <a:tab pos="4227195" algn="l"/>
                <a:tab pos="5132705" algn="l"/>
                <a:tab pos="6019800" algn="l"/>
              </a:tabLst>
            </a:pPr>
            <a:r>
              <a:rPr sz="2150" spc="25"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30" dirty="0">
                <a:latin typeface="Carlito"/>
                <a:cs typeface="Carlito"/>
              </a:rPr>
              <a:t>i</a:t>
            </a:r>
            <a:r>
              <a:rPr sz="2150" spc="10" dirty="0">
                <a:latin typeface="Carlito"/>
                <a:cs typeface="Carlito"/>
              </a:rPr>
              <a:t>s</a:t>
            </a:r>
            <a:r>
              <a:rPr sz="2150" dirty="0">
                <a:latin typeface="Carlito"/>
                <a:cs typeface="Carlito"/>
              </a:rPr>
              <a:t>	</a:t>
            </a:r>
            <a:r>
              <a:rPr sz="2150" spc="-20" dirty="0">
                <a:latin typeface="Carlito"/>
                <a:cs typeface="Carlito"/>
              </a:rPr>
              <a:t>s</a:t>
            </a:r>
            <a:r>
              <a:rPr sz="2150" spc="30" dirty="0">
                <a:latin typeface="Carlito"/>
                <a:cs typeface="Carlito"/>
              </a:rPr>
              <a:t>w</a:t>
            </a:r>
            <a:r>
              <a:rPr sz="2150" spc="25" dirty="0">
                <a:latin typeface="Carlito"/>
                <a:cs typeface="Carlito"/>
              </a:rPr>
              <a:t>i</a:t>
            </a:r>
            <a:r>
              <a:rPr sz="2150" spc="20" dirty="0">
                <a:latin typeface="Carlito"/>
                <a:cs typeface="Carlito"/>
              </a:rPr>
              <a:t>t</a:t>
            </a:r>
            <a:r>
              <a:rPr sz="2150" spc="-10" dirty="0">
                <a:latin typeface="Carlito"/>
                <a:cs typeface="Carlito"/>
              </a:rPr>
              <a:t>ch</a:t>
            </a:r>
            <a:r>
              <a:rPr sz="2150" spc="50" dirty="0">
                <a:latin typeface="Carlito"/>
                <a:cs typeface="Carlito"/>
              </a:rPr>
              <a:t>e</a:t>
            </a:r>
            <a:r>
              <a:rPr sz="2150" spc="10" dirty="0">
                <a:latin typeface="Carlito"/>
                <a:cs typeface="Carlito"/>
              </a:rPr>
              <a:t>d</a:t>
            </a:r>
            <a:r>
              <a:rPr sz="2150" dirty="0">
                <a:latin typeface="Carlito"/>
                <a:cs typeface="Carlito"/>
              </a:rPr>
              <a:t>	O</a:t>
            </a:r>
            <a:r>
              <a:rPr sz="2150" spc="35" dirty="0">
                <a:latin typeface="Carlito"/>
                <a:cs typeface="Carlito"/>
              </a:rPr>
              <a:t>N</a:t>
            </a:r>
            <a:r>
              <a:rPr sz="2150" spc="5" dirty="0">
                <a:latin typeface="Carlito"/>
                <a:cs typeface="Carlito"/>
              </a:rPr>
              <a:t>,</a:t>
            </a:r>
            <a:r>
              <a:rPr sz="2150" dirty="0">
                <a:latin typeface="Carlito"/>
                <a:cs typeface="Carlito"/>
              </a:rPr>
              <a:t>	</a:t>
            </a:r>
            <a:r>
              <a:rPr sz="2150" spc="20"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0" dirty="0">
                <a:latin typeface="Carlito"/>
                <a:cs typeface="Carlito"/>
              </a:rPr>
              <a:t>br</a:t>
            </a:r>
            <a:r>
              <a:rPr sz="2150" spc="25" dirty="0">
                <a:latin typeface="Carlito"/>
                <a:cs typeface="Carlito"/>
              </a:rPr>
              <a:t>i</a:t>
            </a:r>
            <a:r>
              <a:rPr sz="2150" spc="-10" dirty="0">
                <a:latin typeface="Carlito"/>
                <a:cs typeface="Carlito"/>
              </a:rPr>
              <a:t>d</a:t>
            </a:r>
            <a:r>
              <a:rPr sz="2150" spc="30" dirty="0">
                <a:latin typeface="Carlito"/>
                <a:cs typeface="Carlito"/>
              </a:rPr>
              <a:t>g</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10" dirty="0">
                <a:latin typeface="Carlito"/>
                <a:cs typeface="Carlito"/>
              </a:rPr>
              <a:t>pr</a:t>
            </a:r>
            <a:r>
              <a:rPr sz="2150" spc="-15" dirty="0">
                <a:latin typeface="Carlito"/>
                <a:cs typeface="Carlito"/>
              </a:rPr>
              <a:t>o</a:t>
            </a:r>
            <a:r>
              <a:rPr sz="2150" spc="60" dirty="0">
                <a:latin typeface="Carlito"/>
                <a:cs typeface="Carlito"/>
              </a:rPr>
              <a:t>d</a:t>
            </a:r>
            <a:r>
              <a:rPr sz="2150" spc="-10" dirty="0">
                <a:latin typeface="Carlito"/>
                <a:cs typeface="Carlito"/>
              </a:rPr>
              <a:t>u</a:t>
            </a:r>
            <a:r>
              <a:rPr sz="2150" spc="60" dirty="0">
                <a:latin typeface="Carlito"/>
                <a:cs typeface="Carlito"/>
              </a:rPr>
              <a:t>c</a:t>
            </a:r>
            <a:r>
              <a:rPr sz="2150" spc="-25" dirty="0">
                <a:latin typeface="Carlito"/>
                <a:cs typeface="Carlito"/>
              </a:rPr>
              <a:t>e</a:t>
            </a:r>
            <a:r>
              <a:rPr sz="2150" spc="10" dirty="0">
                <a:latin typeface="Carlito"/>
                <a:cs typeface="Carlito"/>
              </a:rPr>
              <a:t>s</a:t>
            </a:r>
            <a:endParaRPr sz="2150">
              <a:latin typeface="Carlito"/>
              <a:cs typeface="Carlito"/>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178</TotalTime>
  <Words>6321</Words>
  <Application>Microsoft Office PowerPoint</Application>
  <PresentationFormat>On-screen Show (4:3)</PresentationFormat>
  <Paragraphs>536</Paragraphs>
  <Slides>105</Slides>
  <Notes>0</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Apex</vt:lpstr>
      <vt:lpstr>UNIT-1</vt:lpstr>
      <vt:lpstr>Multistage amplifier</vt:lpstr>
      <vt:lpstr>A n-stage amplifier can be represented  by the block diagram as shown in fig.</vt:lpstr>
      <vt:lpstr>Gain in dB</vt:lpstr>
      <vt:lpstr>Slide 5</vt:lpstr>
      <vt:lpstr>Types of Coupling</vt:lpstr>
      <vt:lpstr>RC coupling</vt:lpstr>
      <vt:lpstr>RC coupling</vt:lpstr>
      <vt:lpstr>RC coupling</vt:lpstr>
      <vt:lpstr>Frequency response curve</vt:lpstr>
      <vt:lpstr>Advantages of RC Coupled Amplifier:</vt:lpstr>
      <vt:lpstr>Transformer Coupled Amplifier</vt:lpstr>
      <vt:lpstr>Construction of Transformer Coupled  Amplifier</vt:lpstr>
      <vt:lpstr>Circuit diagram of transformer  coupled amplifier</vt:lpstr>
      <vt:lpstr>Slide 15</vt:lpstr>
      <vt:lpstr>Operation of Transformer Coupled  Amplifier</vt:lpstr>
      <vt:lpstr>Frequency Response of Transformer  Coupled Amplifier</vt:lpstr>
      <vt:lpstr>Slide 18</vt:lpstr>
      <vt:lpstr>Slide 19</vt:lpstr>
      <vt:lpstr>Impedence Matching</vt:lpstr>
      <vt:lpstr>Slide 21</vt:lpstr>
      <vt:lpstr>Direct Coupled Amplifier</vt:lpstr>
      <vt:lpstr>Construction</vt:lpstr>
      <vt:lpstr>Slide 24</vt:lpstr>
      <vt:lpstr>Operation</vt:lpstr>
      <vt:lpstr>Slide 26</vt:lpstr>
      <vt:lpstr>Slide 27</vt:lpstr>
      <vt:lpstr>Power Amplifier</vt:lpstr>
      <vt:lpstr>Slide 29</vt:lpstr>
      <vt:lpstr>Voltage Amplifier</vt:lpstr>
      <vt:lpstr>Power Transistor</vt:lpstr>
      <vt:lpstr>Difference between Voltage and  Power Amplifiers</vt:lpstr>
      <vt:lpstr>Classification Based on Mode  of Operation</vt:lpstr>
      <vt:lpstr>Class A Power Amplifiers</vt:lpstr>
      <vt:lpstr>Slide 35</vt:lpstr>
      <vt:lpstr>Slide 36</vt:lpstr>
      <vt:lpstr>Slide 37</vt:lpstr>
      <vt:lpstr>Class B Power Amplifier</vt:lpstr>
      <vt:lpstr>The figure below shows the input and output waveforms during class B operation.</vt:lpstr>
      <vt:lpstr>Slide 40</vt:lpstr>
      <vt:lpstr>Class C Power Amplifier</vt:lpstr>
      <vt:lpstr>The following figure shows the operating</vt:lpstr>
      <vt:lpstr>Class AB Power Amplifier</vt:lpstr>
      <vt:lpstr>Class B Push-Pull Amplifier</vt:lpstr>
      <vt:lpstr>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vt:lpstr>
      <vt:lpstr>Operation</vt:lpstr>
      <vt:lpstr>Slide 47</vt:lpstr>
      <vt:lpstr>Complementary Symmetry Push Pull Class B Amplifier</vt:lpstr>
      <vt:lpstr>Slide 49</vt:lpstr>
      <vt:lpstr>Slide 50</vt:lpstr>
      <vt:lpstr>UNIT-3</vt:lpstr>
      <vt:lpstr>Feedback</vt:lpstr>
      <vt:lpstr>Types of Feedbacks</vt:lpstr>
      <vt:lpstr>Negative Feedback</vt:lpstr>
      <vt:lpstr>Principle of Feedback Amplifier</vt:lpstr>
      <vt:lpstr>Slide 56</vt:lpstr>
      <vt:lpstr>Slide 57</vt:lpstr>
      <vt:lpstr>Slide 58</vt:lpstr>
      <vt:lpstr>Amplifiers Negative Feedback</vt:lpstr>
      <vt:lpstr>Voltage-Series Feedback</vt:lpstr>
      <vt:lpstr>Current-Series Feedback</vt:lpstr>
      <vt:lpstr>Advantages of negative feedback</vt:lpstr>
      <vt:lpstr>Emitter Follower</vt:lpstr>
      <vt:lpstr>Construction</vt:lpstr>
      <vt:lpstr>The following figure shows the circuit diagram of  an Emitter Follower</vt:lpstr>
      <vt:lpstr>Operation</vt:lpstr>
      <vt:lpstr>Characteristics</vt:lpstr>
      <vt:lpstr>UNIT-4</vt:lpstr>
      <vt:lpstr>Sinusoidal Oscillators</vt:lpstr>
      <vt:lpstr>Alternator vs. Oscillator</vt:lpstr>
      <vt:lpstr>Nature of Sinusoidal Oscillations</vt:lpstr>
      <vt:lpstr>Slide 72</vt:lpstr>
      <vt:lpstr>The Oscillatory Circuit</vt:lpstr>
      <vt:lpstr>When the switch S is closed, the capacitor discharges and the  current flows through the inductor. Due to the inductive effect,  the current builds up slowly towards a maximum value. Once the  capacitor discharges completely, the magnetic field around the  coil is maximum.</vt:lpstr>
      <vt:lpstr>Now, let us move on to the next stage. Once the capacitor is  discharged completely, the magnetic field begins to collapse and  produces a counter EMF according to Lenz’s law. The capacitor is  now charged with positive charge on the upper plate and  negative charge on the lower plate.</vt:lpstr>
      <vt:lpstr>Slide 76</vt:lpstr>
      <vt:lpstr>Practical Oscillator Circuit</vt:lpstr>
      <vt:lpstr>Principle of Feedback Amplifier</vt:lpstr>
      <vt:lpstr>Slide 79</vt:lpstr>
      <vt:lpstr>Slide 80</vt:lpstr>
      <vt:lpstr>Tuned Collector Oscillator</vt:lpstr>
      <vt:lpstr>As the CE configured transistor provides 180o phase shift,  another 180o phase shift is provided by the transformer, which  makes 360o phase shift between the input and output voltages.  The following circuit diagram shows the arrangement of a tuned  collector circuit.</vt:lpstr>
      <vt:lpstr>Operation</vt:lpstr>
      <vt:lpstr>Hartley Oscillator</vt:lpstr>
      <vt:lpstr>Slide 85</vt:lpstr>
      <vt:lpstr>The following circuit diagram shows the arrangement of a  Hartley oscillator. The tank circuit is shunt fed in this circuit. It  can also be a series-fed.</vt:lpstr>
      <vt:lpstr>Operation</vt:lpstr>
      <vt:lpstr>Operation</vt:lpstr>
      <vt:lpstr>Slide 89</vt:lpstr>
      <vt:lpstr>Slide 90</vt:lpstr>
      <vt:lpstr>Frequency of Colpitts oscillator</vt:lpstr>
      <vt:lpstr>Advantages</vt:lpstr>
      <vt:lpstr>Phase Shift Oscillators</vt:lpstr>
      <vt:lpstr>Circuit diagram of an RC phase-shift  oscillator</vt:lpstr>
      <vt:lpstr>Operation</vt:lpstr>
      <vt:lpstr>Slide 96</vt:lpstr>
      <vt:lpstr>Wien Bridge Oscillator</vt:lpstr>
      <vt:lpstr>Circuit diagram a Wien bridge oscillator</vt:lpstr>
      <vt:lpstr>Operation</vt:lpstr>
      <vt:lpstr>Slide 100</vt:lpstr>
      <vt:lpstr>Crystal Oscillators</vt:lpstr>
      <vt:lpstr>Crystal Oscillator Circuit</vt:lpstr>
      <vt:lpstr>circuit diagram crystal oscillator</vt:lpstr>
      <vt:lpstr>Slide 104</vt:lpstr>
      <vt:lpstr>Slide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Devices &amp; Circuits</dc:title>
  <dc:creator>TPO Loharu</dc:creator>
  <cp:lastModifiedBy>acer</cp:lastModifiedBy>
  <cp:revision>27</cp:revision>
  <dcterms:created xsi:type="dcterms:W3CDTF">2020-09-06T09:35:02Z</dcterms:created>
  <dcterms:modified xsi:type="dcterms:W3CDTF">2024-04-03T05:07:16Z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LastSaved">
    <vt:filetime>2020-09-06T00:00:00Z</vt:filetime>
  </property>
</Properties>
</file>