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09"/>
  </p:notesMasterIdLst>
  <p:sldIdLst>
    <p:sldId id="299" r:id="rId2"/>
    <p:sldId id="308" r:id="rId3"/>
    <p:sldId id="300" r:id="rId4"/>
    <p:sldId id="301" r:id="rId5"/>
    <p:sldId id="302" r:id="rId6"/>
    <p:sldId id="303" r:id="rId7"/>
    <p:sldId id="304" r:id="rId8"/>
    <p:sldId id="305" r:id="rId9"/>
    <p:sldId id="306" r:id="rId10"/>
    <p:sldId id="307" r:id="rId11"/>
    <p:sldId id="309" r:id="rId12"/>
    <p:sldId id="310" r:id="rId13"/>
    <p:sldId id="287" r:id="rId14"/>
    <p:sldId id="288" r:id="rId15"/>
    <p:sldId id="289" r:id="rId16"/>
    <p:sldId id="290" r:id="rId17"/>
    <p:sldId id="291" r:id="rId18"/>
    <p:sldId id="292" r:id="rId19"/>
    <p:sldId id="293" r:id="rId20"/>
    <p:sldId id="294" r:id="rId21"/>
    <p:sldId id="295" r:id="rId22"/>
    <p:sldId id="296" r:id="rId23"/>
    <p:sldId id="297" r:id="rId24"/>
    <p:sldId id="260" r:id="rId25"/>
    <p:sldId id="257" r:id="rId26"/>
    <p:sldId id="258" r:id="rId27"/>
    <p:sldId id="259" r:id="rId28"/>
    <p:sldId id="286" r:id="rId29"/>
    <p:sldId id="261" r:id="rId30"/>
    <p:sldId id="281" r:id="rId31"/>
    <p:sldId id="262" r:id="rId32"/>
    <p:sldId id="282" r:id="rId33"/>
    <p:sldId id="263" r:id="rId34"/>
    <p:sldId id="283" r:id="rId35"/>
    <p:sldId id="264" r:id="rId36"/>
    <p:sldId id="265" r:id="rId37"/>
    <p:sldId id="266" r:id="rId38"/>
    <p:sldId id="267" r:id="rId39"/>
    <p:sldId id="268" r:id="rId40"/>
    <p:sldId id="269" r:id="rId41"/>
    <p:sldId id="270" r:id="rId42"/>
    <p:sldId id="271" r:id="rId43"/>
    <p:sldId id="272" r:id="rId44"/>
    <p:sldId id="273" r:id="rId45"/>
    <p:sldId id="284" r:id="rId46"/>
    <p:sldId id="274" r:id="rId47"/>
    <p:sldId id="275" r:id="rId48"/>
    <p:sldId id="276" r:id="rId49"/>
    <p:sldId id="277" r:id="rId50"/>
    <p:sldId id="285" r:id="rId51"/>
    <p:sldId id="278" r:id="rId52"/>
    <p:sldId id="279" r:id="rId53"/>
    <p:sldId id="28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snapVertSplitter="1" vertBarState="minimized" horzBarState="maximized">
    <p:restoredLeft sz="15620"/>
    <p:restoredTop sz="94660"/>
  </p:normalViewPr>
  <p:slideViewPr>
    <p:cSldViewPr>
      <p:cViewPr varScale="1">
        <p:scale>
          <a:sx n="109" d="100"/>
          <a:sy n="109" d="100"/>
        </p:scale>
        <p:origin x="-41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4BCAF4-4289-0C42-9B14-48FB64938579}" type="datetimeFigureOut">
              <a:rPr lang="en-US"/>
              <a:pPr/>
              <a:t>3/13/2024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211A6A-7759-5B47-A05A-8ADFD25943F6}" type="slidenum">
              <a:rPr lang="en-US"/>
              <a:pPr/>
              <a:t>‹#›</a:t>
            </a:fld>
            <a:endParaRPr lang="en-US"/>
          </a:p>
        </p:txBody>
      </p:sp>
    </p:spTree>
    <p:extLst>
      <p:ext uri="{BB962C8B-B14F-4D97-AF65-F5344CB8AC3E}">
        <p14:creationId xmlns:p14="http://schemas.microsoft.com/office/powerpoint/2010/main" xmlns="" val="2091488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23EE96-73E1-4E3A-82DB-20FEBD81F95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Slide Image Placeholder 1"/>
          <p:cNvSpPr>
            <a:spLocks noGrp="1" noRot="1" noChangeAspect="1"/>
          </p:cNvSpPr>
          <p:nvPr>
            <p:ph type="sldImg"/>
          </p:nvPr>
        </p:nvSpPr>
        <p:spPr/>
      </p:sp>
      <p:sp>
        <p:nvSpPr>
          <p:cNvPr id="1048598" name="Notes Placeholder 2"/>
          <p:cNvSpPr>
            <a:spLocks noGrp="1"/>
          </p:cNvSpPr>
          <p:nvPr>
            <p:ph type="body" idx="1"/>
          </p:nvPr>
        </p:nvSpPr>
        <p:spPr/>
        <p:txBody>
          <a:bodyPr/>
          <a:lstStyle/>
          <a:p>
            <a:endParaRPr lang="en-US" dirty="0"/>
          </a:p>
        </p:txBody>
      </p:sp>
      <p:sp>
        <p:nvSpPr>
          <p:cNvPr id="1048599" name="Slide Number Placeholder 3"/>
          <p:cNvSpPr>
            <a:spLocks noGrp="1"/>
          </p:cNvSpPr>
          <p:nvPr>
            <p:ph type="sldNum" sz="quarter" idx="10"/>
          </p:nvPr>
        </p:nvSpPr>
        <p:spPr/>
        <p:txBody>
          <a:bodyPr/>
          <a:lstStyle/>
          <a:p>
            <a:fld id="{65E345CA-F6E8-4FD0-A5B4-03F7A4B6A53D}" type="slidenum">
              <a:rPr lang="en-US" smtClean="0"/>
              <a:pPr/>
              <a:t>73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BA16495-EFD8-46D4-961D-3184BC9C5512}" type="datetimeFigureOut">
              <a:rPr lang="en-US" smtClean="0"/>
              <a:pPr/>
              <a:t>3/13/2024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D61324A-A54B-4A07-8AB7-FA79A4BD4C78}" type="slidenum">
              <a:rPr lang="en-US" smtClean="0"/>
              <a:pPr/>
              <a:t>‹#›</a:t>
            </a:fld>
            <a:endParaRPr lang="en-US"/>
          </a:p>
        </p:txBody>
      </p:sp>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BA16495-EFD8-46D4-961D-3184BC9C5512}"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1324A-A54B-4A07-8AB7-FA79A4BD4C78}" type="slidenum">
              <a:rPr lang="en-US" smtClean="0"/>
              <a:pPr/>
              <a:t>‹#›</a:t>
            </a:fld>
            <a:endParaRPr lang="en-US"/>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BA16495-EFD8-46D4-961D-3184BC9C5512}"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1324A-A54B-4A07-8AB7-FA79A4BD4C78}" type="slidenum">
              <a:rPr lang="en-US" smtClean="0"/>
              <a:pPr/>
              <a:t>‹#›</a:t>
            </a:fld>
            <a:endParaRPr lang="en-US"/>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BA16495-EFD8-46D4-961D-3184BC9C5512}"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1324A-A54B-4A07-8AB7-FA79A4BD4C78}"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BA16495-EFD8-46D4-961D-3184BC9C5512}"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1324A-A54B-4A07-8AB7-FA79A4BD4C78}"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BA16495-EFD8-46D4-961D-3184BC9C5512}" type="datetimeFigureOut">
              <a:rPr lang="en-US" smtClean="0"/>
              <a:pPr/>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1324A-A54B-4A07-8AB7-FA79A4BD4C78}"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BA16495-EFD8-46D4-961D-3184BC9C5512}" type="datetimeFigureOut">
              <a:rPr lang="en-US" smtClean="0"/>
              <a:pPr/>
              <a:t>3/13/2024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61324A-A54B-4A07-8AB7-FA79A4BD4C7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BA16495-EFD8-46D4-961D-3184BC9C5512}" type="datetimeFigureOut">
              <a:rPr lang="en-US" smtClean="0"/>
              <a:pPr/>
              <a:t>3/13/2024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61324A-A54B-4A07-8AB7-FA79A4BD4C78}"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16495-EFD8-46D4-961D-3184BC9C5512}" type="datetimeFigureOut">
              <a:rPr lang="en-US" smtClean="0"/>
              <a:pPr/>
              <a:t>3/13/2024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61324A-A54B-4A07-8AB7-FA79A4BD4C78}" type="slidenum">
              <a:rPr lang="en-US" smtClean="0"/>
              <a:pPr/>
              <a:t>‹#›</a:t>
            </a:fld>
            <a:endParaRPr lang="en-US"/>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BBA16495-EFD8-46D4-961D-3184BC9C5512}" type="datetimeFigureOut">
              <a:rPr lang="en-US" smtClean="0"/>
              <a:pPr/>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1324A-A54B-4A07-8AB7-FA79A4BD4C7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BA16495-EFD8-46D4-961D-3184BC9C5512}" type="datetimeFigureOut">
              <a:rPr lang="en-US" smtClean="0"/>
              <a:pPr/>
              <a:t>3/13/2024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D61324A-A54B-4A07-8AB7-FA79A4BD4C78}"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BA16495-EFD8-46D4-961D-3184BC9C5512}" type="datetimeFigureOut">
              <a:rPr lang="en-US" smtClean="0"/>
              <a:pPr/>
              <a:t>3/13/2024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D61324A-A54B-4A07-8AB7-FA79A4BD4C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spd="med">
    <p:pull/>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8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0A2778DF-EC72-624C-A399-7215094EBEA2}"/>
              </a:ext>
            </a:extLst>
          </p:cNvPr>
          <p:cNvSpPr>
            <a:spLocks noGrp="1"/>
          </p:cNvSpPr>
          <p:nvPr>
            <p:ph type="ctrTitle"/>
          </p:nvPr>
        </p:nvSpPr>
        <p:spPr/>
        <p:txBody>
          <a:bodyPr>
            <a:noAutofit/>
          </a:bodyPr>
          <a:lstStyle/>
          <a:p>
            <a:r>
              <a:rPr lang="en-GB" i="1" u="sng" dirty="0" smtClean="0"/>
              <a:t>THERMODYNAMICS-	II</a:t>
            </a:r>
            <a:endParaRPr lang="en-US" i="1" u="sng" dirty="0"/>
          </a:p>
        </p:txBody>
      </p:sp>
    </p:spTree>
    <p:extLst>
      <p:ext uri="{BB962C8B-B14F-4D97-AF65-F5344CB8AC3E}">
        <p14:creationId xmlns:p14="http://schemas.microsoft.com/office/powerpoint/2010/main" xmlns="" val="1546913859"/>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037CFD-6B14-324A-8E6D-3F95E2F5650D}"/>
              </a:ext>
            </a:extLst>
          </p:cNvPr>
          <p:cNvSpPr>
            <a:spLocks noGrp="1"/>
          </p:cNvSpPr>
          <p:nvPr>
            <p:ph type="title"/>
          </p:nvPr>
        </p:nvSpPr>
        <p:spPr/>
        <p:txBody>
          <a:bodyPr/>
          <a:lstStyle/>
          <a:p>
            <a:pPr algn="ctr"/>
            <a:r>
              <a:rPr lang="en-IN" b="1" u="sng" dirty="0">
                <a:solidFill>
                  <a:srgbClr val="0070C0"/>
                </a:solidFill>
              </a:rPr>
              <a:t>Two Stroke Petrol Engine</a:t>
            </a:r>
            <a:endParaRPr lang="en-US" b="1" u="sng" dirty="0">
              <a:solidFill>
                <a:srgbClr val="0070C0"/>
              </a:solidFill>
            </a:endParaRPr>
          </a:p>
        </p:txBody>
      </p:sp>
      <p:pic>
        <p:nvPicPr>
          <p:cNvPr id="8" name="Picture 8">
            <a:extLst>
              <a:ext uri="{FF2B5EF4-FFF2-40B4-BE49-F238E27FC236}">
                <a16:creationId xmlns:a16="http://schemas.microsoft.com/office/drawing/2014/main" xmlns="" id="{D340FFA0-E1D9-A348-9442-9B3A563C53BC}"/>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62000" y="1295400"/>
            <a:ext cx="7239000" cy="5181600"/>
          </a:xfrm>
          <a:prstGeom prst="rect">
            <a:avLst/>
          </a:prstGeom>
        </p:spPr>
      </p:pic>
    </p:spTree>
    <p:extLst>
      <p:ext uri="{BB962C8B-B14F-4D97-AF65-F5344CB8AC3E}">
        <p14:creationId xmlns:p14="http://schemas.microsoft.com/office/powerpoint/2010/main" xmlns="" val="1281304880"/>
      </p:ext>
    </p:extLst>
  </p:cSld>
  <p:clrMapOvr>
    <a:masterClrMapping/>
  </p:clrMapOvr>
  <p:transition spd="med">
    <p:pull/>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466088"/>
          </a:xfrm>
        </p:spPr>
        <p:txBody>
          <a:bodyPr>
            <a:normAutofit fontScale="90000"/>
          </a:bodyPr>
          <a:lstStyle/>
          <a:p>
            <a:r>
              <a:rPr lang="en-US" sz="3600" b="1" u="sng" dirty="0" smtClean="0"/>
              <a:t>PRINCIPLE OF OPERATION OF RAM-JET ENGINE AND TURBO JET ENGINE, APPLICATION OF JET ENGINE:-</a:t>
            </a:r>
            <a:endParaRPr lang="en-US" sz="3600" b="1" u="sng" dirty="0"/>
          </a:p>
        </p:txBody>
      </p:sp>
      <p:sp>
        <p:nvSpPr>
          <p:cNvPr id="3" name="Content Placeholder 2"/>
          <p:cNvSpPr>
            <a:spLocks noGrp="1"/>
          </p:cNvSpPr>
          <p:nvPr>
            <p:ph idx="1"/>
          </p:nvPr>
        </p:nvSpPr>
        <p:spPr/>
        <p:txBody>
          <a:bodyPr/>
          <a:lstStyle/>
          <a:p>
            <a:pPr>
              <a:buNone/>
            </a:pPr>
            <a:r>
              <a:rPr lang="en-US" b="1" u="sng" dirty="0" smtClean="0"/>
              <a:t>RAM OR RAM JET ENGINE :-</a:t>
            </a:r>
          </a:p>
          <a:p>
            <a:pPr>
              <a:buNone/>
            </a:pPr>
            <a:r>
              <a:rPr lang="en-US" i="1" dirty="0" smtClean="0"/>
              <a:t> It is very simple in construction and operation. It has no compressor and turbine and the compression of air takes place by ramming effect. It consists of following three major components:-</a:t>
            </a:r>
          </a:p>
          <a:p>
            <a:pPr marL="514350" indent="-514350">
              <a:buAutoNum type="arabicPeriod"/>
            </a:pPr>
            <a:r>
              <a:rPr lang="en-US" i="1" dirty="0" smtClean="0"/>
              <a:t>Diffuser system</a:t>
            </a:r>
          </a:p>
          <a:p>
            <a:pPr marL="514350" indent="-514350">
              <a:buAutoNum type="arabicPeriod"/>
            </a:pPr>
            <a:r>
              <a:rPr lang="en-US" i="1" dirty="0" smtClean="0"/>
              <a:t>Combustion chamber</a:t>
            </a:r>
          </a:p>
          <a:p>
            <a:pPr marL="514350" indent="-514350">
              <a:buAutoNum type="arabicPeriod"/>
            </a:pPr>
            <a:r>
              <a:rPr lang="en-US" i="1" dirty="0" smtClean="0"/>
              <a:t>Exhaust nozzle</a:t>
            </a:r>
            <a:endParaRPr lang="en-US" i="1" dirty="0"/>
          </a:p>
        </p:txBody>
      </p:sp>
    </p:spTree>
  </p:cSld>
  <p:clrMapOvr>
    <a:masterClrMapping/>
  </p:clrMapOvr>
  <p:transition spd="med">
    <p:pull/>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JET PROPULSION:-</a:t>
            </a:r>
            <a:endParaRPr lang="en-US" b="1" u="sng" dirty="0"/>
          </a:p>
        </p:txBody>
      </p:sp>
      <p:sp>
        <p:nvSpPr>
          <p:cNvPr id="3" name="Content Placeholder 2"/>
          <p:cNvSpPr>
            <a:spLocks noGrp="1"/>
          </p:cNvSpPr>
          <p:nvPr>
            <p:ph idx="1"/>
          </p:nvPr>
        </p:nvSpPr>
        <p:spPr/>
        <p:txBody>
          <a:bodyPr/>
          <a:lstStyle/>
          <a:p>
            <a:r>
              <a:rPr lang="en-US" i="1" dirty="0" smtClean="0"/>
              <a:t>The gas turbines occupy a prominent place in the propulsion of aircrafts, missiles and space ships. The reaction of the jet of gases which are discharged behind with a high velocity produces the necessary propulsive work based on Newton’s third law of motion.</a:t>
            </a:r>
          </a:p>
          <a:p>
            <a:r>
              <a:rPr lang="en-US" i="1" dirty="0" smtClean="0"/>
              <a:t>There are 2 main categories of jet propulsion engines:-</a:t>
            </a:r>
          </a:p>
          <a:p>
            <a:pPr>
              <a:buNone/>
            </a:pPr>
            <a:r>
              <a:rPr lang="en-US" i="1" dirty="0" smtClean="0"/>
              <a:t> (a) Atmospheric jet engines and</a:t>
            </a:r>
          </a:p>
          <a:p>
            <a:pPr>
              <a:buNone/>
            </a:pPr>
            <a:r>
              <a:rPr lang="en-US" i="1" dirty="0" smtClean="0"/>
              <a:t> (b) Rockets</a:t>
            </a:r>
            <a:endParaRPr lang="en-US" i="1" dirty="0"/>
          </a:p>
        </p:txBody>
      </p:sp>
    </p:spTree>
  </p:cSld>
  <p:clrMapOvr>
    <a:masterClrMapping/>
  </p:clrMapOvr>
  <p:transition spd="med">
    <p:pull/>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52400"/>
          </a:xfrm>
        </p:spPr>
        <p:txBody>
          <a:bodyPr>
            <a:normAutofit fontScale="90000"/>
          </a:bodyPr>
          <a:lstStyle/>
          <a:p>
            <a:endParaRPr lang="en-US" dirty="0"/>
          </a:p>
        </p:txBody>
      </p:sp>
      <p:sp>
        <p:nvSpPr>
          <p:cNvPr id="3" name="Content Placeholder 2"/>
          <p:cNvSpPr>
            <a:spLocks noGrp="1"/>
          </p:cNvSpPr>
          <p:nvPr>
            <p:ph idx="1"/>
          </p:nvPr>
        </p:nvSpPr>
        <p:spPr>
          <a:xfrm>
            <a:off x="457200" y="381000"/>
            <a:ext cx="8229600" cy="5943600"/>
          </a:xfrm>
        </p:spPr>
        <p:txBody>
          <a:bodyPr/>
          <a:lstStyle/>
          <a:p>
            <a:r>
              <a:rPr lang="en-US" dirty="0" smtClean="0"/>
              <a:t>Atmospheric jet engines depend on atmospheric air for the combustion of fuel whereas in rocket engines, the fuel and the oxidizer are stored in the body of the unit and it is independent of the atmospheric air.</a:t>
            </a:r>
          </a:p>
          <a:p>
            <a:r>
              <a:rPr lang="en-US" dirty="0" smtClean="0"/>
              <a:t>The gas turbines used in different aircraft units can be classified into :</a:t>
            </a:r>
          </a:p>
          <a:p>
            <a:pPr marL="571500" indent="-571500">
              <a:buAutoNum type="romanLcParenBoth"/>
            </a:pPr>
            <a:r>
              <a:rPr lang="en-US" dirty="0" smtClean="0"/>
              <a:t>Turbo jet unit    and</a:t>
            </a:r>
          </a:p>
          <a:p>
            <a:pPr marL="571500" indent="-571500">
              <a:buAutoNum type="romanLcParenBoth"/>
            </a:pPr>
            <a:r>
              <a:rPr lang="en-US" dirty="0" smtClean="0"/>
              <a:t>Turbo propeller unit</a:t>
            </a:r>
          </a:p>
          <a:p>
            <a:pPr marL="571500" indent="-571500">
              <a:buNone/>
            </a:pPr>
            <a:endParaRPr lang="en-US" dirty="0" smtClean="0"/>
          </a:p>
          <a:p>
            <a:pPr marL="571500" indent="-571500"/>
            <a:r>
              <a:rPr lang="en-US" b="1" u="sng" dirty="0" smtClean="0"/>
              <a:t>APPLICATION OF JET ENGINES :-</a:t>
            </a:r>
            <a:endParaRPr lang="en-US" dirty="0" smtClean="0"/>
          </a:p>
          <a:p>
            <a:pPr marL="571500" indent="-571500">
              <a:buNone/>
            </a:pPr>
            <a:r>
              <a:rPr lang="en-US" i="1" dirty="0" smtClean="0"/>
              <a:t>        Jet engines or turbojet engine are generally used in high speed fighters and air lines.</a:t>
            </a:r>
          </a:p>
        </p:txBody>
      </p:sp>
    </p:spTree>
  </p:cSld>
  <p:clrMapOvr>
    <a:masterClrMapping/>
  </p:clrMapOvr>
  <p:transition spd="med">
    <p:pull/>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smtClean="0"/>
              <a:t>ROCKET ENGINE – ITS PRINCIPLE OF WORKING AND APPLICATIONS:-</a:t>
            </a:r>
            <a:endParaRPr lang="en-US" sz="3600" b="1" u="sng" dirty="0"/>
          </a:p>
        </p:txBody>
      </p:sp>
      <p:sp>
        <p:nvSpPr>
          <p:cNvPr id="3" name="Content Placeholder 2"/>
          <p:cNvSpPr>
            <a:spLocks noGrp="1"/>
          </p:cNvSpPr>
          <p:nvPr>
            <p:ph idx="1"/>
          </p:nvPr>
        </p:nvSpPr>
        <p:spPr/>
        <p:txBody>
          <a:bodyPr>
            <a:normAutofit lnSpcReduction="10000"/>
          </a:bodyPr>
          <a:lstStyle/>
          <a:p>
            <a:r>
              <a:rPr lang="en-US" i="1" dirty="0" smtClean="0"/>
              <a:t>A rocket engine like a jet engine generates thrust by the jet of exhaust gases issuing our at high velocity at the rear. A rocket differs from the jet engine as the former carries all its supplies of oxygen in addition to the fuel with it, whereas the latter is dependent upon a continuous feed of atmospheric oxygen. Two types of fuels are used in the rocket, the solid fuel and the liquid fuel. In solid fuel rocket, the oxygen is carried in the form of chemicals which are mixed with the fuel. But in the liquid fuel rocket, the oxygen is carried in separate fuel tanks.</a:t>
            </a:r>
            <a:endParaRPr lang="en-US" i="1" dirty="0"/>
          </a:p>
        </p:txBody>
      </p:sp>
    </p:spTree>
  </p:cSld>
  <p:clrMapOvr>
    <a:masterClrMapping/>
  </p:clrMapOvr>
  <p:transition spd="med">
    <p:pull/>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smtClean="0"/>
              <a:t>PRINCIPLE OF WORKING :-</a:t>
            </a:r>
            <a:endParaRPr lang="en-US" sz="3600" b="1" u="sng" dirty="0"/>
          </a:p>
        </p:txBody>
      </p:sp>
      <p:sp>
        <p:nvSpPr>
          <p:cNvPr id="3" name="Content Placeholder 2"/>
          <p:cNvSpPr>
            <a:spLocks noGrp="1"/>
          </p:cNvSpPr>
          <p:nvPr>
            <p:ph idx="1"/>
          </p:nvPr>
        </p:nvSpPr>
        <p:spPr/>
        <p:txBody>
          <a:bodyPr/>
          <a:lstStyle/>
          <a:p>
            <a:r>
              <a:rPr lang="en-US" dirty="0" smtClean="0"/>
              <a:t>In a rocket engine , large quantity of gases are generated by the combustion of suitable propellants.</a:t>
            </a:r>
          </a:p>
          <a:p>
            <a:r>
              <a:rPr lang="en-US" dirty="0" smtClean="0"/>
              <a:t>It has following four parts:-</a:t>
            </a:r>
          </a:p>
          <a:p>
            <a:pPr marL="571500" indent="-571500">
              <a:buAutoNum type="romanLcParenBoth"/>
            </a:pPr>
            <a:r>
              <a:rPr lang="en-US" dirty="0" smtClean="0"/>
              <a:t>Combustion chamber</a:t>
            </a:r>
          </a:p>
          <a:p>
            <a:pPr marL="571500" indent="-571500">
              <a:buAutoNum type="romanLcParenBoth"/>
            </a:pPr>
            <a:r>
              <a:rPr lang="en-US" dirty="0" smtClean="0"/>
              <a:t>Exhaust nozzle</a:t>
            </a:r>
          </a:p>
          <a:p>
            <a:pPr marL="571500" indent="-571500">
              <a:buAutoNum type="romanLcParenBoth"/>
            </a:pPr>
            <a:r>
              <a:rPr lang="en-US" dirty="0" smtClean="0"/>
              <a:t>Control valves</a:t>
            </a:r>
          </a:p>
          <a:p>
            <a:pPr marL="571500" indent="-571500">
              <a:buAutoNum type="romanLcParenBoth"/>
            </a:pPr>
            <a:r>
              <a:rPr lang="en-US" dirty="0" smtClean="0"/>
              <a:t>Injection system</a:t>
            </a:r>
            <a:endParaRPr lang="en-US" dirty="0"/>
          </a:p>
        </p:txBody>
      </p:sp>
    </p:spTree>
  </p:cSld>
  <p:clrMapOvr>
    <a:masterClrMapping/>
  </p:clrMapOvr>
  <p:transition spd="med">
    <p:pull/>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APPLICATIONS:-</a:t>
            </a:r>
            <a:endParaRPr lang="en-US" b="1" u="sng" dirty="0"/>
          </a:p>
        </p:txBody>
      </p:sp>
      <p:sp>
        <p:nvSpPr>
          <p:cNvPr id="3" name="Content Placeholder 2"/>
          <p:cNvSpPr>
            <a:spLocks noGrp="1"/>
          </p:cNvSpPr>
          <p:nvPr>
            <p:ph idx="1"/>
          </p:nvPr>
        </p:nvSpPr>
        <p:spPr/>
        <p:txBody>
          <a:bodyPr>
            <a:normAutofit fontScale="92500"/>
          </a:bodyPr>
          <a:lstStyle/>
          <a:p>
            <a:pPr marL="514350" indent="-514350">
              <a:buAutoNum type="arabicPeriod"/>
            </a:pPr>
            <a:r>
              <a:rPr lang="en-US" b="1" u="sng" dirty="0" smtClean="0"/>
              <a:t>Signalling and fire work display :</a:t>
            </a:r>
            <a:r>
              <a:rPr lang="en-US" i="1" dirty="0" smtClean="0"/>
              <a:t> Small solid fuel rockets are used for signalling purpose and fire works display.</a:t>
            </a:r>
          </a:p>
          <a:p>
            <a:pPr marL="514350" indent="-514350">
              <a:buAutoNum type="arabicPeriod"/>
            </a:pPr>
            <a:r>
              <a:rPr lang="en-US" b="1" i="1" u="sng" dirty="0" smtClean="0"/>
              <a:t>Research :</a:t>
            </a:r>
            <a:r>
              <a:rPr lang="en-US" i="1" dirty="0" smtClean="0"/>
              <a:t> Rockets are being used in the meteorological research of upper atmosphere like composition of air, temperature, pressure, humidity, ozone layer, wind speeds and ultra-violet </a:t>
            </a:r>
            <a:r>
              <a:rPr lang="en-US" i="1" smtClean="0"/>
              <a:t>radiation radiation etc</a:t>
            </a:r>
            <a:r>
              <a:rPr lang="en-US" i="1" dirty="0" smtClean="0"/>
              <a:t>.</a:t>
            </a:r>
          </a:p>
          <a:p>
            <a:pPr marL="514350" indent="-514350">
              <a:buAutoNum type="arabicPeriod"/>
            </a:pPr>
            <a:r>
              <a:rPr lang="en-US" b="1" i="1" u="sng" dirty="0" smtClean="0"/>
              <a:t>For satellites :</a:t>
            </a:r>
            <a:r>
              <a:rPr lang="en-US" i="1" dirty="0" smtClean="0"/>
              <a:t> The satellites are sent by the rockets into the outer space for information like navigational signals for the ships and transmit television shows across the oceans.</a:t>
            </a:r>
            <a:endParaRPr lang="en-US" b="1" u="sng" dirty="0"/>
          </a:p>
        </p:txBody>
      </p:sp>
    </p:spTree>
  </p:cSld>
  <p:clrMapOvr>
    <a:masterClrMapping/>
  </p:clrMapOvr>
  <p:transition spd="med">
    <p:pull/>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81000"/>
            <a:ext cx="8229600" cy="5943600"/>
          </a:xfrm>
        </p:spPr>
        <p:txBody>
          <a:bodyPr/>
          <a:lstStyle/>
          <a:p>
            <a:pPr marL="514350" indent="-514350">
              <a:buAutoNum type="arabicParenBoth" startAt="4"/>
            </a:pPr>
            <a:r>
              <a:rPr lang="en-US" b="1" u="sng" dirty="0" smtClean="0"/>
              <a:t>For space ships:-</a:t>
            </a:r>
            <a:r>
              <a:rPr lang="en-US" i="1" dirty="0" smtClean="0"/>
              <a:t>  The rockets are used for the space ships to drive out of earth’s atmosphere and gravitational pull to explore the possibility of flights to the moon and other planets.</a:t>
            </a:r>
          </a:p>
          <a:p>
            <a:pPr marL="514350" indent="-514350">
              <a:buAutoNum type="arabicParenBoth" startAt="4"/>
            </a:pPr>
            <a:r>
              <a:rPr lang="en-US" b="1" u="sng" dirty="0" smtClean="0"/>
              <a:t>Other use:-</a:t>
            </a:r>
            <a:r>
              <a:rPr lang="en-US" i="1" dirty="0" smtClean="0"/>
              <a:t> In the near future, rockets may be used to carry passengers, letters and fright etc. from one place to another.</a:t>
            </a:r>
            <a:endParaRPr lang="en-US" b="1" u="sng" dirty="0"/>
          </a:p>
        </p:txBody>
      </p:sp>
    </p:spTree>
  </p:cSld>
  <p:clrMapOvr>
    <a:masterClrMapping/>
  </p:clrMapOvr>
  <p:transition spd="med">
    <p:pull/>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229600" cy="932688"/>
          </a:xfrm>
        </p:spPr>
        <p:txBody>
          <a:bodyPr>
            <a:normAutofit/>
          </a:bodyPr>
          <a:lstStyle/>
          <a:p>
            <a:r>
              <a:rPr lang="en-IN" dirty="0" smtClean="0"/>
              <a:t>                         &amp;</a:t>
            </a:r>
            <a:endParaRPr lang="en-US" dirty="0"/>
          </a:p>
        </p:txBody>
      </p:sp>
      <p:sp>
        <p:nvSpPr>
          <p:cNvPr id="3" name="Content Placeholder 2"/>
          <p:cNvSpPr>
            <a:spLocks noGrp="1"/>
          </p:cNvSpPr>
          <p:nvPr>
            <p:ph idx="1"/>
          </p:nvPr>
        </p:nvSpPr>
        <p:spPr/>
        <p:txBody>
          <a:bodyPr>
            <a:normAutofit/>
          </a:bodyPr>
          <a:lstStyle/>
          <a:p>
            <a:pPr>
              <a:buNone/>
            </a:pPr>
            <a:r>
              <a:rPr lang="en-US" sz="4800" dirty="0" smtClean="0">
                <a:solidFill>
                  <a:srgbClr val="00B050"/>
                </a:solidFill>
              </a:rPr>
              <a:t>               THANK YOU</a:t>
            </a:r>
          </a:p>
          <a:p>
            <a:endParaRPr lang="en-US" sz="4800" dirty="0">
              <a:solidFill>
                <a:srgbClr val="00B050"/>
              </a:solidFill>
            </a:endParaRPr>
          </a:p>
        </p:txBody>
      </p:sp>
    </p:spTree>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828800"/>
            <a:ext cx="7772400" cy="3581400"/>
          </a:xfrm>
        </p:spPr>
        <p:txBody>
          <a:bodyPr/>
          <a:lstStyle/>
          <a:p>
            <a:pPr>
              <a:lnSpc>
                <a:spcPct val="150000"/>
              </a:lnSpc>
              <a:buNone/>
            </a:pPr>
            <a:r>
              <a:rPr lang="en-US" dirty="0" smtClean="0"/>
              <a:t>  </a:t>
            </a:r>
            <a:r>
              <a:rPr lang="en-US" sz="2400" dirty="0" smtClean="0"/>
              <a:t>The diesel cycle was developed by Rudolph Diesel with the aim to obtain higher thermal efficiency at higher compression ratio. This cycle consists of two adiabatic processes ,one constant pressure process and on constant volume process.</a:t>
            </a:r>
            <a:endParaRPr lang="en-US" sz="2400" dirty="0"/>
          </a:p>
        </p:txBody>
      </p:sp>
      <p:sp>
        <p:nvSpPr>
          <p:cNvPr id="3" name="Title 2"/>
          <p:cNvSpPr>
            <a:spLocks noGrp="1"/>
          </p:cNvSpPr>
          <p:nvPr>
            <p:ph type="title"/>
          </p:nvPr>
        </p:nvSpPr>
        <p:spPr/>
        <p:txBody>
          <a:bodyPr/>
          <a:lstStyle/>
          <a:p>
            <a:pPr algn="ctr"/>
            <a:r>
              <a:rPr lang="en-US" dirty="0" smtClean="0">
                <a:solidFill>
                  <a:schemeClr val="accent6"/>
                </a:solidFill>
              </a:rPr>
              <a:t>Diesel Cycle </a:t>
            </a:r>
            <a:endParaRPr lang="en-US" dirty="0">
              <a:solidFill>
                <a:schemeClr val="accent6"/>
              </a:solidFill>
            </a:endParaRPr>
          </a:p>
        </p:txBody>
      </p:sp>
    </p:spTree>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ew Doc 2018-04-09_1.jpg"/>
          <p:cNvPicPr>
            <a:picLocks noGrp="1" noChangeAspect="1"/>
          </p:cNvPicPr>
          <p:nvPr>
            <p:ph idx="1"/>
          </p:nvPr>
        </p:nvPicPr>
        <p:blipFill>
          <a:blip r:embed="rId2"/>
          <a:stretch>
            <a:fillRect/>
          </a:stretch>
        </p:blipFill>
        <p:spPr>
          <a:xfrm rot="16200000">
            <a:off x="2779467" y="497134"/>
            <a:ext cx="3276600" cy="6854332"/>
          </a:xfrm>
        </p:spPr>
      </p:pic>
      <p:sp>
        <p:nvSpPr>
          <p:cNvPr id="3" name="Title 2"/>
          <p:cNvSpPr>
            <a:spLocks noGrp="1"/>
          </p:cNvSpPr>
          <p:nvPr>
            <p:ph type="title"/>
          </p:nvPr>
        </p:nvSpPr>
        <p:spPr/>
        <p:txBody>
          <a:bodyPr/>
          <a:lstStyle/>
          <a:p>
            <a:pPr algn="ctr"/>
            <a:r>
              <a:rPr lang="en-US" dirty="0" smtClean="0">
                <a:solidFill>
                  <a:schemeClr val="accent6"/>
                </a:solidFill>
              </a:rPr>
              <a:t>Diesel Cycle </a:t>
            </a:r>
            <a:endParaRPr lang="en-US" dirty="0">
              <a:solidFill>
                <a:schemeClr val="accent6"/>
              </a:solidFill>
            </a:endParaRPr>
          </a:p>
        </p:txBody>
      </p:sp>
    </p:spTree>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EA9454-7650-794B-96C4-CBB9DEE19E74}"/>
              </a:ext>
            </a:extLst>
          </p:cNvPr>
          <p:cNvSpPr>
            <a:spLocks noGrp="1"/>
          </p:cNvSpPr>
          <p:nvPr>
            <p:ph type="title"/>
          </p:nvPr>
        </p:nvSpPr>
        <p:spPr>
          <a:xfrm>
            <a:off x="628650" y="1705571"/>
            <a:ext cx="7500938" cy="2701230"/>
          </a:xfrm>
        </p:spPr>
        <p:txBody>
          <a:bodyPr anchor="ctr">
            <a:normAutofit/>
          </a:bodyPr>
          <a:lstStyle/>
          <a:p>
            <a:pPr marL="417910" indent="-417910" algn="ctr">
              <a:buFont typeface="Arial" panose="020B0604020202020204" pitchFamily="34" charset="0"/>
              <a:buChar char="•"/>
            </a:pPr>
            <a:r>
              <a:rPr lang="en-IN" sz="5400" b="1" i="1" u="sng" dirty="0">
                <a:solidFill>
                  <a:schemeClr val="accent6">
                    <a:lumMod val="50000"/>
                  </a:schemeClr>
                </a:solidFill>
              </a:rPr>
              <a:t>Fuel Supply In Petrol </a:t>
            </a:r>
            <a:r>
              <a:rPr lang="en-GB" sz="5400" b="1" i="1" u="sng" dirty="0">
                <a:solidFill>
                  <a:schemeClr val="accent6">
                    <a:lumMod val="50000"/>
                  </a:schemeClr>
                </a:solidFill>
              </a:rPr>
              <a:t>           Engine</a:t>
            </a:r>
            <a:endParaRPr lang="en-US" sz="5400" b="1" i="1" u="sng" dirty="0">
              <a:solidFill>
                <a:schemeClr val="accent6">
                  <a:lumMod val="50000"/>
                </a:schemeClr>
              </a:solidFill>
            </a:endParaRPr>
          </a:p>
        </p:txBody>
      </p:sp>
    </p:spTree>
    <p:extLst>
      <p:ext uri="{BB962C8B-B14F-4D97-AF65-F5344CB8AC3E}">
        <p14:creationId xmlns:p14="http://schemas.microsoft.com/office/powerpoint/2010/main" xmlns="" val="3478194768"/>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58AA7F-581C-8042-B6AD-4AA2B6848F1A}"/>
              </a:ext>
            </a:extLst>
          </p:cNvPr>
          <p:cNvSpPr>
            <a:spLocks noGrp="1"/>
          </p:cNvSpPr>
          <p:nvPr>
            <p:ph type="title"/>
          </p:nvPr>
        </p:nvSpPr>
        <p:spPr>
          <a:xfrm>
            <a:off x="762596" y="979601"/>
            <a:ext cx="7886700" cy="994172"/>
          </a:xfrm>
        </p:spPr>
        <p:txBody>
          <a:bodyPr>
            <a:normAutofit/>
          </a:bodyPr>
          <a:lstStyle/>
          <a:p>
            <a:pPr marL="685800" indent="-685800" algn="ctr"/>
            <a:r>
              <a:rPr lang="en-IN" sz="4050" b="1" u="sng" dirty="0">
                <a:solidFill>
                  <a:schemeClr val="accent5"/>
                </a:solidFill>
              </a:rPr>
              <a:t>Concept Of Carburetion</a:t>
            </a:r>
            <a:endParaRPr lang="en-US" sz="4050" b="1" u="sng" dirty="0">
              <a:solidFill>
                <a:schemeClr val="accent5"/>
              </a:solidFill>
            </a:endParaRPr>
          </a:p>
        </p:txBody>
      </p:sp>
      <p:sp>
        <p:nvSpPr>
          <p:cNvPr id="3" name="Content Placeholder 2">
            <a:extLst>
              <a:ext uri="{FF2B5EF4-FFF2-40B4-BE49-F238E27FC236}">
                <a16:creationId xmlns:a16="http://schemas.microsoft.com/office/drawing/2014/main" xmlns="" id="{4E9FE460-1252-2247-9E06-E0BDACA4E8D9}"/>
              </a:ext>
            </a:extLst>
          </p:cNvPr>
          <p:cNvSpPr>
            <a:spLocks noGrp="1"/>
          </p:cNvSpPr>
          <p:nvPr>
            <p:ph idx="1"/>
          </p:nvPr>
        </p:nvSpPr>
        <p:spPr>
          <a:xfrm>
            <a:off x="1517630" y="2382942"/>
            <a:ext cx="5847405" cy="2998371"/>
          </a:xfrm>
        </p:spPr>
        <p:txBody>
          <a:bodyPr>
            <a:normAutofit/>
          </a:bodyPr>
          <a:lstStyle/>
          <a:p>
            <a:pPr marL="0" indent="0">
              <a:buNone/>
            </a:pPr>
            <a:r>
              <a:rPr lang="en-IN" sz="1800" dirty="0"/>
              <a:t>Carburetion</a:t>
            </a:r>
            <a:r>
              <a:rPr lang="en-IN" sz="1800" dirty="0" smtClean="0"/>
              <a:t>: The </a:t>
            </a:r>
            <a:r>
              <a:rPr lang="en-IN" sz="1800" dirty="0"/>
              <a:t>process of breaking up and mixing of the fuel is called carburetion.</a:t>
            </a:r>
          </a:p>
          <a:p>
            <a:pPr marL="0" indent="0">
              <a:buNone/>
            </a:pPr>
            <a:r>
              <a:rPr lang="en-IN" sz="1800" dirty="0"/>
              <a:t>●To complete this process of Carburetion</a:t>
            </a:r>
            <a:r>
              <a:rPr lang="en-IN" sz="1800" dirty="0" smtClean="0"/>
              <a:t>, the </a:t>
            </a:r>
            <a:r>
              <a:rPr lang="en-IN" sz="1800" dirty="0"/>
              <a:t>device provided is named as </a:t>
            </a:r>
            <a:r>
              <a:rPr lang="en-IN" sz="1800" dirty="0" smtClean="0"/>
              <a:t>carburettor.</a:t>
            </a:r>
            <a:endParaRPr lang="en-IN" sz="1800" dirty="0"/>
          </a:p>
          <a:p>
            <a:pPr marL="0" indent="0">
              <a:buNone/>
            </a:pPr>
            <a:r>
              <a:rPr lang="en-IN" sz="1800" dirty="0"/>
              <a:t>◆Vaporisation</a:t>
            </a:r>
            <a:r>
              <a:rPr lang="en-IN" sz="1800" dirty="0" smtClean="0"/>
              <a:t>: It </a:t>
            </a:r>
            <a:r>
              <a:rPr lang="en-IN" sz="1800" dirty="0"/>
              <a:t>is the change of state of the liquid to </a:t>
            </a:r>
            <a:r>
              <a:rPr lang="en-IN" sz="1800" dirty="0" smtClean="0"/>
              <a:t>vapour, whereas </a:t>
            </a:r>
            <a:r>
              <a:rPr lang="en-IN" sz="1800" dirty="0"/>
              <a:t>‘</a:t>
            </a:r>
            <a:r>
              <a:rPr lang="en-IN" sz="1800" dirty="0" smtClean="0"/>
              <a:t>atomisation’ is </a:t>
            </a:r>
            <a:r>
              <a:rPr lang="en-IN" sz="1800" dirty="0"/>
              <a:t>a mechanical </a:t>
            </a:r>
            <a:r>
              <a:rPr lang="en-IN" sz="1800" dirty="0" smtClean="0"/>
              <a:t>breaking </a:t>
            </a:r>
            <a:r>
              <a:rPr lang="en-IN" sz="1800" dirty="0"/>
              <a:t>up of the liquid fuel into small </a:t>
            </a:r>
            <a:r>
              <a:rPr lang="en-IN" sz="1800" dirty="0" smtClean="0"/>
              <a:t>particles, so </a:t>
            </a:r>
            <a:r>
              <a:rPr lang="en-IN" sz="1800" dirty="0"/>
              <a:t>that every particle of the fuel is surrounded by air.</a:t>
            </a:r>
            <a:endParaRPr lang="en-US" sz="1800" dirty="0"/>
          </a:p>
        </p:txBody>
      </p:sp>
    </p:spTree>
    <p:extLst>
      <p:ext uri="{BB962C8B-B14F-4D97-AF65-F5344CB8AC3E}">
        <p14:creationId xmlns:p14="http://schemas.microsoft.com/office/powerpoint/2010/main" xmlns="" val="1836472022"/>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569D86-8EF3-A94D-AF7D-4E12745F29AA}"/>
              </a:ext>
            </a:extLst>
          </p:cNvPr>
          <p:cNvSpPr>
            <a:spLocks noGrp="1"/>
          </p:cNvSpPr>
          <p:nvPr>
            <p:ph type="title"/>
          </p:nvPr>
        </p:nvSpPr>
        <p:spPr>
          <a:xfrm>
            <a:off x="762595" y="966206"/>
            <a:ext cx="7542014" cy="868845"/>
          </a:xfrm>
        </p:spPr>
        <p:txBody>
          <a:bodyPr anchor="ctr">
            <a:noAutofit/>
          </a:bodyPr>
          <a:lstStyle/>
          <a:p>
            <a:pPr marL="557213" indent="-557213" algn="ctr"/>
            <a:r>
              <a:rPr lang="en-IN" sz="4050" b="1" u="sng" dirty="0">
                <a:solidFill>
                  <a:schemeClr val="accent1"/>
                </a:solidFill>
              </a:rPr>
              <a:t>Air fuel Ratio(A/F Ratio)</a:t>
            </a:r>
            <a:endParaRPr lang="en-US" sz="4050" b="1" u="sng" dirty="0">
              <a:solidFill>
                <a:schemeClr val="accent1"/>
              </a:solidFill>
            </a:endParaRPr>
          </a:p>
        </p:txBody>
      </p:sp>
      <p:sp>
        <p:nvSpPr>
          <p:cNvPr id="3" name="Content Placeholder 2">
            <a:extLst>
              <a:ext uri="{FF2B5EF4-FFF2-40B4-BE49-F238E27FC236}">
                <a16:creationId xmlns:a16="http://schemas.microsoft.com/office/drawing/2014/main" xmlns="" id="{FAC68D71-F683-824D-901A-8935A1261691}"/>
              </a:ext>
            </a:extLst>
          </p:cNvPr>
          <p:cNvSpPr>
            <a:spLocks noGrp="1"/>
          </p:cNvSpPr>
          <p:nvPr>
            <p:ph idx="1"/>
          </p:nvPr>
        </p:nvSpPr>
        <p:spPr>
          <a:xfrm>
            <a:off x="1219673" y="2077154"/>
            <a:ext cx="5847405" cy="2998371"/>
          </a:xfrm>
        </p:spPr>
        <p:txBody>
          <a:bodyPr>
            <a:normAutofit fontScale="77500" lnSpcReduction="20000"/>
          </a:bodyPr>
          <a:lstStyle/>
          <a:p>
            <a:pPr marL="0" indent="0">
              <a:lnSpc>
                <a:spcPct val="200000"/>
              </a:lnSpc>
              <a:buNone/>
            </a:pPr>
            <a:r>
              <a:rPr lang="en-IN" sz="1800" b="1" dirty="0" smtClean="0"/>
              <a:t>The </a:t>
            </a:r>
            <a:r>
              <a:rPr lang="en-IN" sz="1800" b="1" dirty="0"/>
              <a:t>ratio in which air is mixed with fuel for the purpose of combustion is called air fuel ratio.</a:t>
            </a:r>
          </a:p>
          <a:p>
            <a:pPr marL="0" indent="0">
              <a:lnSpc>
                <a:spcPct val="200000"/>
              </a:lnSpc>
              <a:buNone/>
            </a:pPr>
            <a:r>
              <a:rPr lang="en-IN" sz="1800" b="1" dirty="0"/>
              <a:t>Air and fuel are mixed to form three different types of mixture:-</a:t>
            </a:r>
          </a:p>
          <a:p>
            <a:pPr marL="385763" indent="-385763">
              <a:lnSpc>
                <a:spcPct val="200000"/>
              </a:lnSpc>
              <a:buClr>
                <a:schemeClr val="tx1"/>
              </a:buClr>
              <a:buAutoNum type="arabicParenR"/>
            </a:pPr>
            <a:r>
              <a:rPr lang="en-IN" sz="1800" b="1" dirty="0"/>
              <a:t>Chemically correct mixture</a:t>
            </a:r>
          </a:p>
          <a:p>
            <a:pPr marL="385763" indent="-385763">
              <a:lnSpc>
                <a:spcPct val="200000"/>
              </a:lnSpc>
              <a:buClrTx/>
              <a:buAutoNum type="arabicParenR"/>
            </a:pPr>
            <a:r>
              <a:rPr lang="en-IN" sz="1800" b="1" dirty="0"/>
              <a:t>Rich mixture</a:t>
            </a:r>
          </a:p>
          <a:p>
            <a:pPr marL="385763" indent="-385763">
              <a:lnSpc>
                <a:spcPct val="200000"/>
              </a:lnSpc>
              <a:buClrTx/>
              <a:buFont typeface="+mj-lt"/>
              <a:buAutoNum type="arabicParenR"/>
            </a:pPr>
            <a:r>
              <a:rPr lang="en-IN" sz="1800" b="1" dirty="0"/>
              <a:t>Lean mixture</a:t>
            </a:r>
            <a:endParaRPr lang="en-US" sz="1800" b="1" dirty="0"/>
          </a:p>
        </p:txBody>
      </p:sp>
    </p:spTree>
    <p:extLst>
      <p:ext uri="{BB962C8B-B14F-4D97-AF65-F5344CB8AC3E}">
        <p14:creationId xmlns:p14="http://schemas.microsoft.com/office/powerpoint/2010/main" xmlns="" val="1817090367"/>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9CFB48-726F-7640-BE41-871034A50317}"/>
              </a:ext>
            </a:extLst>
          </p:cNvPr>
          <p:cNvSpPr>
            <a:spLocks noGrp="1"/>
          </p:cNvSpPr>
          <p:nvPr>
            <p:ph type="title"/>
          </p:nvPr>
        </p:nvSpPr>
        <p:spPr>
          <a:xfrm>
            <a:off x="937618" y="1178719"/>
            <a:ext cx="6989987" cy="736700"/>
          </a:xfrm>
        </p:spPr>
        <p:txBody>
          <a:bodyPr anchor="ctr">
            <a:noAutofit/>
          </a:bodyPr>
          <a:lstStyle/>
          <a:p>
            <a:pPr marL="428625" indent="-428625" algn="ctr"/>
            <a:r>
              <a:rPr lang="en-IN" sz="4050" b="1" u="sng" dirty="0">
                <a:solidFill>
                  <a:schemeClr val="accent5">
                    <a:lumMod val="75000"/>
                  </a:schemeClr>
                </a:solidFill>
              </a:rPr>
              <a:t>Types of carburettors:-</a:t>
            </a:r>
            <a:endParaRPr lang="en-US" sz="4050" b="1" u="sng" dirty="0">
              <a:solidFill>
                <a:schemeClr val="accent5">
                  <a:lumMod val="75000"/>
                </a:schemeClr>
              </a:solidFill>
            </a:endParaRPr>
          </a:p>
        </p:txBody>
      </p:sp>
      <p:sp>
        <p:nvSpPr>
          <p:cNvPr id="3" name="Content Placeholder 2">
            <a:extLst>
              <a:ext uri="{FF2B5EF4-FFF2-40B4-BE49-F238E27FC236}">
                <a16:creationId xmlns:a16="http://schemas.microsoft.com/office/drawing/2014/main" xmlns="" id="{E6AC1799-18C1-8B42-9E4D-1B70245293CF}"/>
              </a:ext>
            </a:extLst>
          </p:cNvPr>
          <p:cNvSpPr>
            <a:spLocks noGrp="1"/>
          </p:cNvSpPr>
          <p:nvPr>
            <p:ph idx="1"/>
          </p:nvPr>
        </p:nvSpPr>
        <p:spPr>
          <a:xfrm>
            <a:off x="1343500" y="2262392"/>
            <a:ext cx="5847405" cy="2998371"/>
          </a:xfrm>
        </p:spPr>
        <p:txBody>
          <a:bodyPr>
            <a:normAutofit/>
          </a:bodyPr>
          <a:lstStyle/>
          <a:p>
            <a:pPr marL="385763" indent="-385763">
              <a:lnSpc>
                <a:spcPct val="200000"/>
              </a:lnSpc>
              <a:buClrTx/>
              <a:buAutoNum type="arabicParenR"/>
            </a:pPr>
            <a:r>
              <a:rPr lang="en-IN" sz="1800" dirty="0" err="1"/>
              <a:t>Updraught</a:t>
            </a:r>
            <a:r>
              <a:rPr lang="en-IN" sz="1800" dirty="0"/>
              <a:t> type.</a:t>
            </a:r>
          </a:p>
          <a:p>
            <a:pPr marL="385763" indent="-385763">
              <a:lnSpc>
                <a:spcPct val="200000"/>
              </a:lnSpc>
              <a:buClrTx/>
              <a:buFont typeface="+mj-lt"/>
              <a:buAutoNum type="arabicParenR"/>
            </a:pPr>
            <a:r>
              <a:rPr lang="en-IN" sz="1800" dirty="0" smtClean="0"/>
              <a:t>Downdraught </a:t>
            </a:r>
            <a:r>
              <a:rPr lang="en-IN" sz="1800" dirty="0"/>
              <a:t>type.</a:t>
            </a:r>
          </a:p>
          <a:p>
            <a:pPr marL="385763" indent="-385763">
              <a:lnSpc>
                <a:spcPct val="200000"/>
              </a:lnSpc>
              <a:buClrTx/>
              <a:buAutoNum type="arabicParenR"/>
            </a:pPr>
            <a:r>
              <a:rPr lang="en-IN" sz="1800" dirty="0"/>
              <a:t>Horizontal type.</a:t>
            </a:r>
            <a:endParaRPr lang="en-US" sz="1800" dirty="0"/>
          </a:p>
        </p:txBody>
      </p:sp>
    </p:spTree>
    <p:extLst>
      <p:ext uri="{BB962C8B-B14F-4D97-AF65-F5344CB8AC3E}">
        <p14:creationId xmlns:p14="http://schemas.microsoft.com/office/powerpoint/2010/main" xmlns="" val="3558531722"/>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36924A-C75F-074C-9297-B953E0CBF860}"/>
              </a:ext>
            </a:extLst>
          </p:cNvPr>
          <p:cNvSpPr>
            <a:spLocks noGrp="1"/>
          </p:cNvSpPr>
          <p:nvPr>
            <p:ph type="title"/>
          </p:nvPr>
        </p:nvSpPr>
        <p:spPr>
          <a:xfrm>
            <a:off x="843854" y="857250"/>
            <a:ext cx="7083750" cy="1458842"/>
          </a:xfrm>
        </p:spPr>
        <p:txBody>
          <a:bodyPr anchor="ctr">
            <a:noAutofit/>
          </a:bodyPr>
          <a:lstStyle/>
          <a:p>
            <a:pPr marL="557213" indent="-557213" algn="ctr"/>
            <a:r>
              <a:rPr lang="en-IN" sz="4050" b="1" u="sng" dirty="0">
                <a:solidFill>
                  <a:schemeClr val="accent6">
                    <a:lumMod val="75000"/>
                  </a:schemeClr>
                </a:solidFill>
              </a:rPr>
              <a:t>Mixture requirements at different conditions</a:t>
            </a:r>
            <a:endParaRPr lang="en-US" sz="4050" b="1" u="sng" dirty="0">
              <a:solidFill>
                <a:schemeClr val="accent6">
                  <a:lumMod val="75000"/>
                </a:schemeClr>
              </a:solidFill>
            </a:endParaRPr>
          </a:p>
        </p:txBody>
      </p:sp>
      <p:sp>
        <p:nvSpPr>
          <p:cNvPr id="3" name="Content Placeholder 2">
            <a:extLst>
              <a:ext uri="{FF2B5EF4-FFF2-40B4-BE49-F238E27FC236}">
                <a16:creationId xmlns:a16="http://schemas.microsoft.com/office/drawing/2014/main" xmlns="" id="{B3294ADF-0A48-D54E-82AA-E3ABC9806E2D}"/>
              </a:ext>
            </a:extLst>
          </p:cNvPr>
          <p:cNvSpPr>
            <a:spLocks noGrp="1"/>
          </p:cNvSpPr>
          <p:nvPr>
            <p:ph idx="1"/>
          </p:nvPr>
        </p:nvSpPr>
        <p:spPr>
          <a:xfrm>
            <a:off x="1462027" y="2530122"/>
            <a:ext cx="5847405" cy="2998371"/>
          </a:xfrm>
        </p:spPr>
        <p:txBody>
          <a:bodyPr>
            <a:normAutofit/>
          </a:bodyPr>
          <a:lstStyle/>
          <a:p>
            <a:pPr marL="0" indent="0">
              <a:buNone/>
            </a:pPr>
            <a:r>
              <a:rPr lang="en-IN" sz="1800" dirty="0" smtClean="0"/>
              <a:t>These </a:t>
            </a:r>
            <a:r>
              <a:rPr lang="en-IN" sz="1800" dirty="0"/>
              <a:t>various requirements lf SI engine are as follow:-</a:t>
            </a:r>
          </a:p>
          <a:p>
            <a:pPr marL="0" indent="0">
              <a:buNone/>
            </a:pPr>
            <a:r>
              <a:rPr lang="en-IN" sz="1800" dirty="0"/>
              <a:t>1)Air fuel ratio during starting.</a:t>
            </a:r>
          </a:p>
          <a:p>
            <a:pPr marL="0" indent="0">
              <a:buNone/>
            </a:pPr>
            <a:r>
              <a:rPr lang="en-IN" sz="1800" dirty="0"/>
              <a:t>2)Air fuel ratio during economy running.</a:t>
            </a:r>
          </a:p>
          <a:p>
            <a:pPr marL="0" indent="0">
              <a:buNone/>
            </a:pPr>
            <a:r>
              <a:rPr lang="en-IN" sz="1800" dirty="0"/>
              <a:t>3)Air fuel ratio for power range.</a:t>
            </a:r>
          </a:p>
          <a:p>
            <a:pPr marL="0" indent="0">
              <a:buNone/>
            </a:pPr>
            <a:r>
              <a:rPr lang="en-IN" sz="1800" dirty="0"/>
              <a:t>4)Air fuel ratio during acceleration.</a:t>
            </a:r>
          </a:p>
          <a:p>
            <a:pPr marL="0" indent="0">
              <a:buNone/>
            </a:pPr>
            <a:r>
              <a:rPr lang="en-IN" sz="1800" dirty="0"/>
              <a:t>5)Air fuel ratio for maximum economy of fuel</a:t>
            </a:r>
            <a:endParaRPr lang="en-US" sz="1800" dirty="0"/>
          </a:p>
        </p:txBody>
      </p:sp>
    </p:spTree>
    <p:extLst>
      <p:ext uri="{BB962C8B-B14F-4D97-AF65-F5344CB8AC3E}">
        <p14:creationId xmlns:p14="http://schemas.microsoft.com/office/powerpoint/2010/main" xmlns="" val="67949367"/>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57B6B8-D9CB-DE46-AAA3-EFF97B07604E}"/>
              </a:ext>
            </a:extLst>
          </p:cNvPr>
          <p:cNvSpPr>
            <a:spLocks noGrp="1"/>
          </p:cNvSpPr>
          <p:nvPr>
            <p:ph type="title"/>
          </p:nvPr>
        </p:nvSpPr>
        <p:spPr>
          <a:xfrm>
            <a:off x="790278" y="996559"/>
            <a:ext cx="7324850" cy="933437"/>
          </a:xfrm>
        </p:spPr>
        <p:txBody>
          <a:bodyPr>
            <a:normAutofit/>
          </a:bodyPr>
          <a:lstStyle/>
          <a:p>
            <a:pPr marL="428625" indent="-428625" algn="ctr"/>
            <a:r>
              <a:rPr lang="en-IN" sz="4050" b="1" u="sng" dirty="0">
                <a:solidFill>
                  <a:schemeClr val="accent2"/>
                </a:solidFill>
              </a:rPr>
              <a:t>Simple </a:t>
            </a:r>
            <a:r>
              <a:rPr lang="en-IN" sz="4050" b="1" u="sng" dirty="0" smtClean="0">
                <a:solidFill>
                  <a:schemeClr val="accent2"/>
                </a:solidFill>
              </a:rPr>
              <a:t>Carburettor</a:t>
            </a:r>
            <a:endParaRPr lang="en-US" sz="4050" b="1" u="sng" dirty="0">
              <a:solidFill>
                <a:schemeClr val="accent2"/>
              </a:solidFill>
            </a:endParaRPr>
          </a:p>
        </p:txBody>
      </p:sp>
      <p:pic>
        <p:nvPicPr>
          <p:cNvPr id="4" name="Picture 4">
            <a:extLst>
              <a:ext uri="{FF2B5EF4-FFF2-40B4-BE49-F238E27FC236}">
                <a16:creationId xmlns:a16="http://schemas.microsoft.com/office/drawing/2014/main" xmlns="" id="{CEDE58F3-8250-5B4C-B2CD-B09BEC506343}"/>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143000" y="1905000"/>
            <a:ext cx="6324600" cy="4267200"/>
          </a:xfrm>
          <a:prstGeom prst="rect">
            <a:avLst/>
          </a:prstGeom>
        </p:spPr>
      </p:pic>
    </p:spTree>
    <p:extLst>
      <p:ext uri="{BB962C8B-B14F-4D97-AF65-F5344CB8AC3E}">
        <p14:creationId xmlns:p14="http://schemas.microsoft.com/office/powerpoint/2010/main" xmlns="" val="405849813"/>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C5EED6-F58A-F94D-8853-BFC1F68DC5DC}"/>
              </a:ext>
            </a:extLst>
          </p:cNvPr>
          <p:cNvSpPr>
            <a:spLocks noGrp="1"/>
          </p:cNvSpPr>
          <p:nvPr>
            <p:ph type="title"/>
          </p:nvPr>
        </p:nvSpPr>
        <p:spPr>
          <a:xfrm>
            <a:off x="790277" y="857250"/>
            <a:ext cx="7137327" cy="918366"/>
          </a:xfrm>
        </p:spPr>
        <p:txBody>
          <a:bodyPr>
            <a:noAutofit/>
          </a:bodyPr>
          <a:lstStyle/>
          <a:p>
            <a:pPr marL="428625" indent="-428625" algn="ctr"/>
            <a:r>
              <a:rPr lang="en-IN" sz="4050" b="1" u="sng" dirty="0">
                <a:solidFill>
                  <a:schemeClr val="accent6"/>
                </a:solidFill>
              </a:rPr>
              <a:t>Functions of </a:t>
            </a:r>
            <a:r>
              <a:rPr lang="en-IN" sz="4050" b="1" u="sng" dirty="0" smtClean="0">
                <a:solidFill>
                  <a:schemeClr val="accent6"/>
                </a:solidFill>
              </a:rPr>
              <a:t>carburettor</a:t>
            </a:r>
            <a:endParaRPr lang="en-US" sz="4050" b="1" u="sng" dirty="0">
              <a:solidFill>
                <a:schemeClr val="accent6"/>
              </a:solidFill>
            </a:endParaRPr>
          </a:p>
        </p:txBody>
      </p:sp>
      <p:sp>
        <p:nvSpPr>
          <p:cNvPr id="3" name="Content Placeholder 2">
            <a:extLst>
              <a:ext uri="{FF2B5EF4-FFF2-40B4-BE49-F238E27FC236}">
                <a16:creationId xmlns:a16="http://schemas.microsoft.com/office/drawing/2014/main" xmlns="" id="{06BE6F81-BB27-D04F-B72E-29C00C1F946C}"/>
              </a:ext>
            </a:extLst>
          </p:cNvPr>
          <p:cNvSpPr>
            <a:spLocks noGrp="1"/>
          </p:cNvSpPr>
          <p:nvPr>
            <p:ph idx="1"/>
          </p:nvPr>
        </p:nvSpPr>
        <p:spPr>
          <a:xfrm>
            <a:off x="1524000" y="2209800"/>
            <a:ext cx="5847405" cy="2998371"/>
          </a:xfrm>
        </p:spPr>
        <p:txBody>
          <a:bodyPr>
            <a:noAutofit/>
          </a:bodyPr>
          <a:lstStyle/>
          <a:p>
            <a:pPr marL="0" indent="0">
              <a:buNone/>
            </a:pPr>
            <a:r>
              <a:rPr lang="en-IN" sz="1800" dirty="0" smtClean="0"/>
              <a:t>A carburettor </a:t>
            </a:r>
            <a:r>
              <a:rPr lang="en-IN" sz="1800" dirty="0"/>
              <a:t>should perform the following functions:-</a:t>
            </a:r>
          </a:p>
          <a:p>
            <a:pPr marL="385763" indent="-385763">
              <a:buNone/>
            </a:pPr>
            <a:r>
              <a:rPr lang="en-IN" sz="1800" dirty="0" smtClean="0"/>
              <a:t>1)Maintain a small reserve of petrol under a constant head.</a:t>
            </a:r>
          </a:p>
          <a:p>
            <a:pPr marL="0" indent="0">
              <a:buNone/>
            </a:pPr>
            <a:r>
              <a:rPr lang="en-IN" sz="1800" dirty="0" smtClean="0"/>
              <a:t>2)Vaporise </a:t>
            </a:r>
            <a:r>
              <a:rPr lang="en-IN" sz="1800" dirty="0"/>
              <a:t>the liquid fuel by means of engine suction and to perform uniform mixture with the air.</a:t>
            </a:r>
          </a:p>
          <a:p>
            <a:pPr marL="0" indent="0">
              <a:buNone/>
            </a:pPr>
            <a:r>
              <a:rPr lang="en-IN" sz="1800" dirty="0"/>
              <a:t>3)Supply the correct mixture of air and </a:t>
            </a:r>
            <a:r>
              <a:rPr lang="en-IN" sz="1800" dirty="0" smtClean="0"/>
              <a:t>fuel according </a:t>
            </a:r>
            <a:r>
              <a:rPr lang="en-IN" sz="1800" dirty="0"/>
              <a:t>to the load requirements of engine.</a:t>
            </a:r>
          </a:p>
          <a:p>
            <a:pPr marL="0" indent="0">
              <a:buNone/>
            </a:pPr>
            <a:r>
              <a:rPr lang="en-IN" sz="1800" dirty="0"/>
              <a:t>4) Provide rich mixture for starting of engine and during acceleration.</a:t>
            </a:r>
            <a:endParaRPr lang="en-US" sz="1800" dirty="0"/>
          </a:p>
        </p:txBody>
      </p:sp>
    </p:spTree>
    <p:extLst>
      <p:ext uri="{BB962C8B-B14F-4D97-AF65-F5344CB8AC3E}">
        <p14:creationId xmlns:p14="http://schemas.microsoft.com/office/powerpoint/2010/main" xmlns="" val="3247585954"/>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97F143C5-B883-3A42-BBAD-5DE857FDFA52}"/>
              </a:ext>
            </a:extLst>
          </p:cNvPr>
          <p:cNvSpPr txBox="1">
            <a:spLocks noGrp="1"/>
          </p:cNvSpPr>
          <p:nvPr>
            <p:ph type="title"/>
          </p:nvPr>
        </p:nvSpPr>
        <p:spPr>
          <a:prstGeom prst="rect">
            <a:avLst/>
          </a:prstGeom>
        </p:spPr>
        <p:style>
          <a:lnRef idx="2">
            <a:schemeClr val="accent3"/>
          </a:lnRef>
          <a:fillRef idx="1">
            <a:schemeClr val="lt1"/>
          </a:fillRef>
          <a:effectRef idx="0">
            <a:schemeClr val="accent3"/>
          </a:effectRef>
          <a:fontRef idx="minor">
            <a:schemeClr val="dk1"/>
          </a:fontRef>
        </p:style>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dk1"/>
                </a:solidFill>
                <a:effectLst>
                  <a:outerShdw blurRad="31750" dist="25400" dir="5400000" algn="tl" rotWithShape="0">
                    <a:srgbClr val="000000">
                      <a:alpha val="2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pPr algn="ctr"/>
            <a:r>
              <a:rPr lang="en-US" sz="6000" u="sng" dirty="0">
                <a:solidFill>
                  <a:srgbClr val="FF0000"/>
                </a:solidFill>
              </a:rPr>
              <a:t>INTRODUCTION</a:t>
            </a:r>
          </a:p>
        </p:txBody>
      </p:sp>
      <p:sp>
        <p:nvSpPr>
          <p:cNvPr id="7" name="Subtitle 2">
            <a:extLst>
              <a:ext uri="{FF2B5EF4-FFF2-40B4-BE49-F238E27FC236}">
                <a16:creationId xmlns:a16="http://schemas.microsoft.com/office/drawing/2014/main" xmlns="" id="{1E2BBF1E-4147-CF4B-8352-DDFC190017F3}"/>
              </a:ext>
            </a:extLst>
          </p:cNvPr>
          <p:cNvSpPr txBox="1">
            <a:spLocks noGrp="1"/>
          </p:cNvSpPr>
          <p:nvPr>
            <p:ph idx="1"/>
          </p:nvPr>
        </p:nvSpPr>
        <p:spPr>
          <a:xfrm>
            <a:off x="457200" y="1481328"/>
            <a:ext cx="8229600" cy="4410565"/>
          </a:xfrm>
          <a:prstGeom prst="rect">
            <a:avLst/>
          </a:prstGeom>
        </p:spPr>
        <p:style>
          <a:lnRef idx="2">
            <a:schemeClr val="accent3"/>
          </a:lnRef>
          <a:fillRef idx="1">
            <a:schemeClr val="lt1"/>
          </a:fillRef>
          <a:effectRef idx="0">
            <a:schemeClr val="accent3"/>
          </a:effectRef>
          <a:fontRef idx="minor">
            <a:schemeClr val="dk1"/>
          </a:fontRef>
        </p:style>
        <p:txBody>
          <a:bodyPr vert="horz" anchor="ct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a:buNone/>
            </a:pPr>
            <a:r>
              <a:rPr lang="en-US" sz="4000" dirty="0">
                <a:solidFill>
                  <a:schemeClr val="tx1"/>
                </a:solidFill>
              </a:rPr>
              <a:t> </a:t>
            </a:r>
            <a:r>
              <a:rPr lang="en-US" sz="4000" dirty="0" smtClean="0">
                <a:solidFill>
                  <a:schemeClr val="tx1"/>
                </a:solidFill>
              </a:rPr>
              <a:t> I.C </a:t>
            </a:r>
            <a:r>
              <a:rPr lang="en-US" sz="4000" dirty="0">
                <a:solidFill>
                  <a:schemeClr val="tx1"/>
                </a:solidFill>
              </a:rPr>
              <a:t>ENGINES:- It is a device which </a:t>
            </a:r>
            <a:r>
              <a:rPr lang="en-GB" sz="4000" dirty="0">
                <a:solidFill>
                  <a:schemeClr val="tx1"/>
                </a:solidFill>
              </a:rPr>
              <a:t>converts</a:t>
            </a:r>
            <a:r>
              <a:rPr lang="en-US" sz="4000" dirty="0">
                <a:solidFill>
                  <a:schemeClr val="tx1"/>
                </a:solidFill>
              </a:rPr>
              <a:t> the chemical </a:t>
            </a:r>
            <a:r>
              <a:rPr lang="en-US" sz="4000" dirty="0" smtClean="0">
                <a:solidFill>
                  <a:schemeClr val="tx1"/>
                </a:solidFill>
              </a:rPr>
              <a:t>energy </a:t>
            </a:r>
            <a:r>
              <a:rPr lang="en-US" sz="4000" dirty="0">
                <a:solidFill>
                  <a:schemeClr val="tx1"/>
                </a:solidFill>
              </a:rPr>
              <a:t>of fuel into thermal energy and then uses this </a:t>
            </a:r>
            <a:r>
              <a:rPr lang="en-US" sz="4000" dirty="0" smtClean="0">
                <a:solidFill>
                  <a:schemeClr val="tx1"/>
                </a:solidFill>
              </a:rPr>
              <a:t>energy </a:t>
            </a:r>
            <a:r>
              <a:rPr lang="en-US" sz="4000" dirty="0">
                <a:solidFill>
                  <a:schemeClr val="tx1"/>
                </a:solidFill>
              </a:rPr>
              <a:t>to produce </a:t>
            </a:r>
            <a:r>
              <a:rPr lang="en-GB" sz="4000" dirty="0">
                <a:solidFill>
                  <a:schemeClr val="tx1"/>
                </a:solidFill>
              </a:rPr>
              <a:t>m</a:t>
            </a:r>
            <a:r>
              <a:rPr lang="en-US" sz="4000" dirty="0" err="1">
                <a:solidFill>
                  <a:schemeClr val="tx1"/>
                </a:solidFill>
              </a:rPr>
              <a:t>echanical</a:t>
            </a:r>
            <a:r>
              <a:rPr lang="en-US" sz="4000" dirty="0">
                <a:solidFill>
                  <a:schemeClr val="tx1"/>
                </a:solidFill>
              </a:rPr>
              <a:t> </a:t>
            </a:r>
            <a:r>
              <a:rPr lang="en-US" sz="4000" dirty="0" smtClean="0">
                <a:solidFill>
                  <a:schemeClr val="tx1"/>
                </a:solidFill>
              </a:rPr>
              <a:t>work.</a:t>
            </a:r>
            <a:endParaRPr lang="en-US" sz="4000" dirty="0">
              <a:solidFill>
                <a:schemeClr val="tx1"/>
              </a:solidFill>
            </a:endParaRPr>
          </a:p>
        </p:txBody>
      </p:sp>
    </p:spTree>
    <p:extLst>
      <p:ext uri="{BB962C8B-B14F-4D97-AF65-F5344CB8AC3E}">
        <p14:creationId xmlns:p14="http://schemas.microsoft.com/office/powerpoint/2010/main" xmlns="" val="4129625390"/>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725AD-D817-E342-901B-A9BD2C44ADCF}"/>
              </a:ext>
            </a:extLst>
          </p:cNvPr>
          <p:cNvSpPr>
            <a:spLocks noGrp="1"/>
          </p:cNvSpPr>
          <p:nvPr>
            <p:ph type="title"/>
          </p:nvPr>
        </p:nvSpPr>
        <p:spPr>
          <a:xfrm>
            <a:off x="802419" y="228600"/>
            <a:ext cx="7539163" cy="1905000"/>
          </a:xfrm>
        </p:spPr>
        <p:txBody>
          <a:bodyPr>
            <a:noAutofit/>
          </a:bodyPr>
          <a:lstStyle/>
          <a:p>
            <a:pPr marL="428625" indent="-428625" algn="ctr"/>
            <a:r>
              <a:rPr lang="en-IN" sz="3200" b="1" u="sng" dirty="0">
                <a:solidFill>
                  <a:srgbClr val="00B050"/>
                </a:solidFill>
              </a:rPr>
              <a:t>Applications of simple </a:t>
            </a:r>
            <a:r>
              <a:rPr lang="en-IN" sz="3200" b="1" u="sng" dirty="0" smtClean="0">
                <a:solidFill>
                  <a:srgbClr val="00B050"/>
                </a:solidFill>
              </a:rPr>
              <a:t>carburettor:-</a:t>
            </a:r>
            <a:endParaRPr lang="en-US" sz="3200" b="1" u="sng" dirty="0">
              <a:solidFill>
                <a:srgbClr val="00B050"/>
              </a:solidFill>
            </a:endParaRPr>
          </a:p>
        </p:txBody>
      </p:sp>
      <p:sp>
        <p:nvSpPr>
          <p:cNvPr id="3" name="Content Placeholder 2">
            <a:extLst>
              <a:ext uri="{FF2B5EF4-FFF2-40B4-BE49-F238E27FC236}">
                <a16:creationId xmlns:a16="http://schemas.microsoft.com/office/drawing/2014/main" xmlns="" id="{FB861804-2AC0-EE4B-BB72-4FECA4F466E2}"/>
              </a:ext>
            </a:extLst>
          </p:cNvPr>
          <p:cNvSpPr>
            <a:spLocks noGrp="1"/>
          </p:cNvSpPr>
          <p:nvPr>
            <p:ph idx="1"/>
          </p:nvPr>
        </p:nvSpPr>
        <p:spPr>
          <a:xfrm>
            <a:off x="1396286" y="2396337"/>
            <a:ext cx="5968748" cy="2998371"/>
          </a:xfrm>
        </p:spPr>
        <p:txBody>
          <a:bodyPr>
            <a:normAutofit/>
          </a:bodyPr>
          <a:lstStyle/>
          <a:p>
            <a:pPr marL="0" indent="0">
              <a:buNone/>
            </a:pPr>
            <a:r>
              <a:rPr lang="en-IN" sz="1800" dirty="0" smtClean="0"/>
              <a:t>The </a:t>
            </a:r>
            <a:r>
              <a:rPr lang="en-IN" sz="1800" dirty="0"/>
              <a:t>applications are:-</a:t>
            </a:r>
          </a:p>
          <a:p>
            <a:pPr marL="0" indent="0">
              <a:buNone/>
            </a:pPr>
            <a:r>
              <a:rPr lang="en-IN" sz="1800" dirty="0"/>
              <a:t>1)It is fitted on small stationary petrol engine to run at constant speed.</a:t>
            </a:r>
          </a:p>
          <a:p>
            <a:pPr marL="0" indent="0">
              <a:buNone/>
            </a:pPr>
            <a:r>
              <a:rPr lang="en-IN" sz="1800" dirty="0"/>
              <a:t>2)It is also fitted on small portable petrol engine for agriculture and horticulture sector.</a:t>
            </a:r>
            <a:endParaRPr lang="en-US" sz="1800" dirty="0"/>
          </a:p>
        </p:txBody>
      </p:sp>
    </p:spTree>
    <p:extLst>
      <p:ext uri="{BB962C8B-B14F-4D97-AF65-F5344CB8AC3E}">
        <p14:creationId xmlns:p14="http://schemas.microsoft.com/office/powerpoint/2010/main" xmlns="" val="1882267279"/>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2DEDBF-50E8-054D-887A-F5572FBB841F}"/>
              </a:ext>
            </a:extLst>
          </p:cNvPr>
          <p:cNvSpPr>
            <a:spLocks noGrp="1"/>
          </p:cNvSpPr>
          <p:nvPr>
            <p:ph type="title"/>
          </p:nvPr>
        </p:nvSpPr>
        <p:spPr>
          <a:xfrm>
            <a:off x="793533" y="963431"/>
            <a:ext cx="5968748" cy="807922"/>
          </a:xfrm>
        </p:spPr>
        <p:txBody>
          <a:bodyPr>
            <a:normAutofit/>
          </a:bodyPr>
          <a:lstStyle/>
          <a:p>
            <a:pPr marL="428625" indent="-428625" algn="ctr"/>
            <a:r>
              <a:rPr lang="en-IN" sz="4050" b="1" u="sng" dirty="0">
                <a:solidFill>
                  <a:schemeClr val="accent5"/>
                </a:solidFill>
              </a:rPr>
              <a:t>MPFI System</a:t>
            </a:r>
            <a:endParaRPr lang="en-US" sz="4050" b="1" u="sng" dirty="0">
              <a:solidFill>
                <a:schemeClr val="accent5"/>
              </a:solidFill>
            </a:endParaRPr>
          </a:p>
        </p:txBody>
      </p:sp>
      <p:pic>
        <p:nvPicPr>
          <p:cNvPr id="4" name="Picture 4">
            <a:extLst>
              <a:ext uri="{FF2B5EF4-FFF2-40B4-BE49-F238E27FC236}">
                <a16:creationId xmlns:a16="http://schemas.microsoft.com/office/drawing/2014/main" xmlns="" id="{62494B98-9B86-6B46-BBBC-4D521DC10F12}"/>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85800" y="2057400"/>
            <a:ext cx="7239000" cy="4343400"/>
          </a:xfrm>
          <a:prstGeom prst="rect">
            <a:avLst/>
          </a:prstGeom>
        </p:spPr>
      </p:pic>
    </p:spTree>
    <p:extLst>
      <p:ext uri="{BB962C8B-B14F-4D97-AF65-F5344CB8AC3E}">
        <p14:creationId xmlns:p14="http://schemas.microsoft.com/office/powerpoint/2010/main" xmlns="" val="3525088692"/>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73A7F2-34EC-3F46-962A-2E4E5C6257A6}"/>
              </a:ext>
            </a:extLst>
          </p:cNvPr>
          <p:cNvSpPr>
            <a:spLocks noGrp="1"/>
          </p:cNvSpPr>
          <p:nvPr>
            <p:ph type="title"/>
          </p:nvPr>
        </p:nvSpPr>
        <p:spPr>
          <a:xfrm>
            <a:off x="750095" y="1059331"/>
            <a:ext cx="7016776" cy="807922"/>
          </a:xfrm>
        </p:spPr>
        <p:txBody>
          <a:bodyPr>
            <a:normAutofit/>
          </a:bodyPr>
          <a:lstStyle/>
          <a:p>
            <a:pPr marL="428625" indent="-428625" algn="ctr"/>
            <a:r>
              <a:rPr lang="en-IN" sz="4050" b="1" u="sng" dirty="0">
                <a:solidFill>
                  <a:schemeClr val="accent3">
                    <a:lumMod val="75000"/>
                  </a:schemeClr>
                </a:solidFill>
              </a:rPr>
              <a:t>MPFI System:-</a:t>
            </a:r>
            <a:endParaRPr lang="en-US" sz="4050" b="1" u="sng" dirty="0">
              <a:solidFill>
                <a:schemeClr val="accent3">
                  <a:lumMod val="75000"/>
                </a:schemeClr>
              </a:solidFill>
            </a:endParaRPr>
          </a:p>
        </p:txBody>
      </p:sp>
      <p:sp>
        <p:nvSpPr>
          <p:cNvPr id="3" name="Content Placeholder 2">
            <a:extLst>
              <a:ext uri="{FF2B5EF4-FFF2-40B4-BE49-F238E27FC236}">
                <a16:creationId xmlns:a16="http://schemas.microsoft.com/office/drawing/2014/main" xmlns="" id="{5B8CAD21-2E99-F54E-9CFE-22CBE1719757}"/>
              </a:ext>
            </a:extLst>
          </p:cNvPr>
          <p:cNvSpPr>
            <a:spLocks noGrp="1"/>
          </p:cNvSpPr>
          <p:nvPr>
            <p:ph idx="1"/>
          </p:nvPr>
        </p:nvSpPr>
        <p:spPr>
          <a:xfrm>
            <a:off x="1334780" y="2057400"/>
            <a:ext cx="6209020" cy="3136391"/>
          </a:xfrm>
        </p:spPr>
        <p:txBody>
          <a:bodyPr>
            <a:normAutofit/>
          </a:bodyPr>
          <a:lstStyle/>
          <a:p>
            <a:r>
              <a:rPr lang="en-IN" sz="1800" dirty="0"/>
              <a:t>MPFI Stands for ‘Multi point fuel </a:t>
            </a:r>
            <a:r>
              <a:rPr lang="en-IN" sz="1800" dirty="0" err="1"/>
              <a:t>injection’.This</a:t>
            </a:r>
            <a:r>
              <a:rPr lang="en-IN" sz="1800" dirty="0"/>
              <a:t> system injects fuel into individual cylinders of the engine based upon commands obtained </a:t>
            </a:r>
            <a:r>
              <a:rPr lang="en-IN" sz="1800" dirty="0" err="1"/>
              <a:t>from’Engine</a:t>
            </a:r>
            <a:r>
              <a:rPr lang="en-IN" sz="1800" dirty="0"/>
              <a:t> Control Unit’</a:t>
            </a:r>
          </a:p>
          <a:p>
            <a:pPr marL="0" indent="0">
              <a:buNone/>
            </a:pPr>
            <a:r>
              <a:rPr lang="en-IN" sz="1800" dirty="0"/>
              <a:t>◆There are two types of fuel injection in MPFI System:-</a:t>
            </a:r>
          </a:p>
          <a:p>
            <a:pPr marL="0" indent="0">
              <a:buNone/>
            </a:pPr>
            <a:r>
              <a:rPr lang="en-IN" sz="1800" dirty="0"/>
              <a:t>1)Port Injection.</a:t>
            </a:r>
          </a:p>
          <a:p>
            <a:pPr marL="0" indent="0">
              <a:buNone/>
            </a:pPr>
            <a:r>
              <a:rPr lang="en-IN" sz="1800" dirty="0"/>
              <a:t>2) Throttle body Injection.</a:t>
            </a:r>
            <a:endParaRPr lang="en-US" sz="1800" dirty="0"/>
          </a:p>
        </p:txBody>
      </p:sp>
    </p:spTree>
    <p:extLst>
      <p:ext uri="{BB962C8B-B14F-4D97-AF65-F5344CB8AC3E}">
        <p14:creationId xmlns:p14="http://schemas.microsoft.com/office/powerpoint/2010/main" xmlns="" val="2700528134"/>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73A7F2-34EC-3F46-962A-2E4E5C6257A6}"/>
              </a:ext>
            </a:extLst>
          </p:cNvPr>
          <p:cNvSpPr>
            <a:spLocks noGrp="1"/>
          </p:cNvSpPr>
          <p:nvPr>
            <p:ph type="title"/>
          </p:nvPr>
        </p:nvSpPr>
        <p:spPr>
          <a:xfrm>
            <a:off x="750095" y="1059331"/>
            <a:ext cx="7016776" cy="807922"/>
          </a:xfrm>
        </p:spPr>
        <p:txBody>
          <a:bodyPr>
            <a:normAutofit/>
          </a:bodyPr>
          <a:lstStyle/>
          <a:p>
            <a:pPr marL="428625" indent="-428625" algn="l">
              <a:buFont typeface="Arial" panose="020B0604020202020204" pitchFamily="34" charset="0"/>
              <a:buChar char="•"/>
            </a:pPr>
            <a:r>
              <a:rPr lang="en-IN" sz="4050" b="1" i="1" u="sng">
                <a:solidFill>
                  <a:schemeClr val="accent3">
                    <a:lumMod val="75000"/>
                  </a:schemeClr>
                </a:solidFill>
              </a:rPr>
              <a:t>MPFI System:-</a:t>
            </a:r>
            <a:endParaRPr lang="en-US" sz="4050" b="1" i="1" u="sng">
              <a:solidFill>
                <a:schemeClr val="accent3">
                  <a:lumMod val="75000"/>
                </a:schemeClr>
              </a:solidFill>
            </a:endParaRPr>
          </a:p>
        </p:txBody>
      </p:sp>
      <p:sp>
        <p:nvSpPr>
          <p:cNvPr id="3" name="Content Placeholder 2">
            <a:extLst>
              <a:ext uri="{FF2B5EF4-FFF2-40B4-BE49-F238E27FC236}">
                <a16:creationId xmlns:a16="http://schemas.microsoft.com/office/drawing/2014/main" xmlns="" id="{5B8CAD21-2E99-F54E-9CFE-22CBE1719757}"/>
              </a:ext>
            </a:extLst>
          </p:cNvPr>
          <p:cNvSpPr>
            <a:spLocks noGrp="1"/>
          </p:cNvSpPr>
          <p:nvPr>
            <p:ph idx="1"/>
          </p:nvPr>
        </p:nvSpPr>
        <p:spPr>
          <a:xfrm>
            <a:off x="1334780" y="2195420"/>
            <a:ext cx="5847405" cy="2998371"/>
          </a:xfrm>
        </p:spPr>
        <p:txBody>
          <a:bodyPr>
            <a:normAutofit/>
          </a:bodyPr>
          <a:lstStyle/>
          <a:p>
            <a:r>
              <a:rPr lang="en-IN" sz="1800"/>
              <a:t>MPFI Stands for ‘Multi point fuel injection’.This system injects fuel into individual cylinders of the engine based upon commands obtained from’Engine Control Unit’</a:t>
            </a:r>
          </a:p>
          <a:p>
            <a:pPr marL="0" indent="0">
              <a:buNone/>
            </a:pPr>
            <a:r>
              <a:rPr lang="en-IN" sz="1800"/>
              <a:t>◆There are two types of fuel injection in MPFI System:-</a:t>
            </a:r>
          </a:p>
          <a:p>
            <a:pPr marL="0" indent="0">
              <a:buNone/>
            </a:pPr>
            <a:r>
              <a:rPr lang="en-IN" sz="1800"/>
              <a:t>1)Port Injection.</a:t>
            </a:r>
          </a:p>
          <a:p>
            <a:pPr marL="0" indent="0">
              <a:buNone/>
            </a:pPr>
            <a:r>
              <a:rPr lang="en-IN" sz="1800"/>
              <a:t>2) Throttle body Injection.</a:t>
            </a:r>
            <a:endParaRPr lang="en-US" sz="1800"/>
          </a:p>
        </p:txBody>
      </p:sp>
    </p:spTree>
    <p:extLst>
      <p:ext uri="{BB962C8B-B14F-4D97-AF65-F5344CB8AC3E}">
        <p14:creationId xmlns:p14="http://schemas.microsoft.com/office/powerpoint/2010/main" xmlns="" val="894333205"/>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0"/>
            <a:ext cx="8229600" cy="1524000"/>
          </a:xfrm>
        </p:spPr>
        <p:txBody>
          <a:bodyPr>
            <a:noAutofit/>
          </a:bodyPr>
          <a:lstStyle/>
          <a:p>
            <a:r>
              <a:rPr lang="en-US" sz="3600" dirty="0"/>
              <a:t>                    </a:t>
            </a:r>
            <a:r>
              <a:rPr lang="en-US" sz="3600" u="sng" dirty="0"/>
              <a:t/>
            </a:r>
            <a:br>
              <a:rPr lang="en-US" sz="3600" u="sng" dirty="0"/>
            </a:br>
            <a:r>
              <a:rPr lang="en-US" sz="3600" u="sng" dirty="0"/>
              <a:t>FUEL SYSTEM OF DIESEL ENGINE</a:t>
            </a:r>
          </a:p>
        </p:txBody>
      </p:sp>
    </p:spTree>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(1). FUEL TANK,</a:t>
            </a:r>
          </a:p>
          <a:p>
            <a:r>
              <a:rPr lang="en-US" dirty="0"/>
              <a:t>(2). FUEL FEED PUMP,</a:t>
            </a:r>
          </a:p>
          <a:p>
            <a:r>
              <a:rPr lang="en-US" dirty="0"/>
              <a:t>(3). FUEL INJECTION PUMP,</a:t>
            </a:r>
          </a:p>
          <a:p>
            <a:r>
              <a:rPr lang="en-US" dirty="0"/>
              <a:t>(4). FUEL INJECTOR,</a:t>
            </a:r>
          </a:p>
          <a:p>
            <a:r>
              <a:rPr lang="en-US" dirty="0"/>
              <a:t>(5). FUEL FILTER.</a:t>
            </a:r>
          </a:p>
        </p:txBody>
      </p:sp>
      <p:sp>
        <p:nvSpPr>
          <p:cNvPr id="2" name="Title 1"/>
          <p:cNvSpPr>
            <a:spLocks noGrp="1"/>
          </p:cNvSpPr>
          <p:nvPr>
            <p:ph type="title"/>
          </p:nvPr>
        </p:nvSpPr>
        <p:spPr/>
        <p:txBody>
          <a:bodyPr>
            <a:normAutofit fontScale="90000"/>
          </a:bodyPr>
          <a:lstStyle/>
          <a:p>
            <a:r>
              <a:rPr lang="en-US" u="sng" dirty="0"/>
              <a:t>COMPONENTS OF A FUEL INJECTION SYSTEM</a:t>
            </a:r>
          </a:p>
        </p:txBody>
      </p:sp>
    </p:spTree>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76600"/>
            <a:ext cx="8229600" cy="838201"/>
          </a:xfrm>
        </p:spPr>
        <p:txBody>
          <a:bodyPr/>
          <a:lstStyle/>
          <a:p>
            <a:r>
              <a:rPr lang="en-US" dirty="0"/>
              <a:t>Fuel tank is used to store the fuel.</a:t>
            </a:r>
          </a:p>
        </p:txBody>
      </p:sp>
      <p:sp>
        <p:nvSpPr>
          <p:cNvPr id="2" name="Title 1"/>
          <p:cNvSpPr>
            <a:spLocks noGrp="1"/>
          </p:cNvSpPr>
          <p:nvPr>
            <p:ph type="title"/>
          </p:nvPr>
        </p:nvSpPr>
        <p:spPr>
          <a:xfrm>
            <a:off x="457200" y="1752600"/>
            <a:ext cx="8229600" cy="1143000"/>
          </a:xfrm>
        </p:spPr>
        <p:txBody>
          <a:bodyPr/>
          <a:lstStyle/>
          <a:p>
            <a:r>
              <a:rPr lang="en-US" u="sng" dirty="0"/>
              <a:t>FUEL TANK</a:t>
            </a:r>
          </a:p>
        </p:txBody>
      </p:sp>
    </p:spTree>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514600"/>
            <a:ext cx="8229600" cy="1414272"/>
          </a:xfrm>
        </p:spPr>
        <p:txBody>
          <a:bodyPr>
            <a:normAutofit/>
          </a:bodyPr>
          <a:lstStyle/>
          <a:p>
            <a:r>
              <a:rPr lang="en-US" dirty="0"/>
              <a:t>The purpose of the fuel feed pump is to supply the fuel from the fuel tank to the injection pump</a:t>
            </a:r>
          </a:p>
        </p:txBody>
      </p:sp>
      <p:sp>
        <p:nvSpPr>
          <p:cNvPr id="2" name="Title 1"/>
          <p:cNvSpPr>
            <a:spLocks noGrp="1"/>
          </p:cNvSpPr>
          <p:nvPr>
            <p:ph type="title"/>
          </p:nvPr>
        </p:nvSpPr>
        <p:spPr>
          <a:xfrm>
            <a:off x="457200" y="838200"/>
            <a:ext cx="8229600" cy="1143000"/>
          </a:xfrm>
        </p:spPr>
        <p:txBody>
          <a:bodyPr/>
          <a:lstStyle/>
          <a:p>
            <a:r>
              <a:rPr lang="en-US" u="sng" dirty="0"/>
              <a:t>FUEL FEED PUMP</a:t>
            </a:r>
          </a:p>
        </p:txBody>
      </p:sp>
    </p:spTree>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D50272-D07D-C741-A130-320CC9D5721B}"/>
              </a:ext>
            </a:extLst>
          </p:cNvPr>
          <p:cNvSpPr>
            <a:spLocks noGrp="1"/>
          </p:cNvSpPr>
          <p:nvPr>
            <p:ph type="title"/>
          </p:nvPr>
        </p:nvSpPr>
        <p:spPr/>
        <p:txBody>
          <a:bodyPr/>
          <a:lstStyle/>
          <a:p>
            <a:pPr marL="571500" indent="-571500">
              <a:buFont typeface="Arial" panose="020B0604020202020204" pitchFamily="34" charset="0"/>
              <a:buChar char="•"/>
            </a:pPr>
            <a:r>
              <a:rPr lang="en-IN" i="1" u="sng">
                <a:solidFill>
                  <a:srgbClr val="C00000"/>
                </a:solidFill>
              </a:rPr>
              <a:t>Fuel Feed Pump</a:t>
            </a:r>
            <a:endParaRPr lang="en-US" i="1" u="sng">
              <a:solidFill>
                <a:srgbClr val="C00000"/>
              </a:solidFill>
            </a:endParaRPr>
          </a:p>
        </p:txBody>
      </p:sp>
      <p:pic>
        <p:nvPicPr>
          <p:cNvPr id="3" name="Picture 3">
            <a:extLst>
              <a:ext uri="{FF2B5EF4-FFF2-40B4-BE49-F238E27FC236}">
                <a16:creationId xmlns:a16="http://schemas.microsoft.com/office/drawing/2014/main" xmlns="" id="{9A7690F3-CE6F-024E-85EB-0B9AB2919DB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44053" y="2219158"/>
            <a:ext cx="6396789" cy="4064000"/>
          </a:xfrm>
          <a:prstGeom prst="rect">
            <a:avLst/>
          </a:prstGeom>
        </p:spPr>
      </p:pic>
    </p:spTree>
    <p:extLst>
      <p:ext uri="{BB962C8B-B14F-4D97-AF65-F5344CB8AC3E}">
        <p14:creationId xmlns:p14="http://schemas.microsoft.com/office/powerpoint/2010/main" xmlns="" val="3626591513"/>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purpose of fuel injection pump is to meter the correct quantity of fuel and deliver it at the correct time to the engine cylinder according to the varying load and speed requirements.</a:t>
            </a:r>
          </a:p>
        </p:txBody>
      </p:sp>
      <p:sp>
        <p:nvSpPr>
          <p:cNvPr id="3" name="Title 2"/>
          <p:cNvSpPr>
            <a:spLocks noGrp="1"/>
          </p:cNvSpPr>
          <p:nvPr>
            <p:ph type="title"/>
          </p:nvPr>
        </p:nvSpPr>
        <p:spPr/>
        <p:txBody>
          <a:bodyPr/>
          <a:lstStyle/>
          <a:p>
            <a:r>
              <a:rPr lang="en-US" u="sng" dirty="0"/>
              <a:t>FUEL INJECTION PUMP</a:t>
            </a:r>
          </a:p>
        </p:txBody>
      </p:sp>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5FE4BB-346A-3343-8CB1-D6907594E0FA}"/>
              </a:ext>
            </a:extLst>
          </p:cNvPr>
          <p:cNvSpPr>
            <a:spLocks noGrp="1"/>
          </p:cNvSpPr>
          <p:nvPr>
            <p:ph type="title"/>
          </p:nvPr>
        </p:nvSpPr>
        <p:spPr>
          <a:xfrm>
            <a:off x="533400" y="0"/>
            <a:ext cx="8229600" cy="1143000"/>
          </a:xfrm>
        </p:spPr>
        <p:txBody>
          <a:bodyPr>
            <a:normAutofit/>
          </a:bodyPr>
          <a:lstStyle/>
          <a:p>
            <a:pPr algn="ctr"/>
            <a:r>
              <a:rPr lang="en-GB" sz="6000" b="1" u="sng" dirty="0" smtClean="0">
                <a:solidFill>
                  <a:schemeClr val="accent1"/>
                </a:solidFill>
              </a:rPr>
              <a:t>I.C</a:t>
            </a:r>
            <a:r>
              <a:rPr lang="en-IN" sz="6000" u="sng" dirty="0" smtClean="0">
                <a:solidFill>
                  <a:schemeClr val="accent1"/>
                </a:solidFill>
              </a:rPr>
              <a:t>.</a:t>
            </a:r>
            <a:r>
              <a:rPr lang="en-IN" sz="6000" b="1" u="sng" dirty="0" smtClean="0">
                <a:solidFill>
                  <a:schemeClr val="accent1"/>
                </a:solidFill>
              </a:rPr>
              <a:t>Engine</a:t>
            </a:r>
            <a:r>
              <a:rPr lang="en-IN" sz="6000" b="1" i="1" u="sng" dirty="0" smtClean="0">
                <a:solidFill>
                  <a:schemeClr val="accent1"/>
                </a:solidFill>
              </a:rPr>
              <a:t> </a:t>
            </a:r>
            <a:r>
              <a:rPr lang="en-IN" sz="6000" b="1" u="sng" dirty="0">
                <a:solidFill>
                  <a:schemeClr val="accent1"/>
                </a:solidFill>
              </a:rPr>
              <a:t>Terms</a:t>
            </a:r>
            <a:endParaRPr lang="en-US" sz="6000" b="1" u="sng" dirty="0">
              <a:solidFill>
                <a:schemeClr val="accent1"/>
              </a:solidFill>
            </a:endParaRPr>
          </a:p>
        </p:txBody>
      </p:sp>
      <p:pic>
        <p:nvPicPr>
          <p:cNvPr id="4" name="Picture 4">
            <a:extLst>
              <a:ext uri="{FF2B5EF4-FFF2-40B4-BE49-F238E27FC236}">
                <a16:creationId xmlns:a16="http://schemas.microsoft.com/office/drawing/2014/main" xmlns="" id="{3E897E46-F68F-414A-B5D0-5F71F5D74850}"/>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143000" y="914400"/>
            <a:ext cx="7162800" cy="5943600"/>
          </a:xfrm>
          <a:prstGeom prst="rect">
            <a:avLst/>
          </a:prstGeom>
        </p:spPr>
      </p:pic>
    </p:spTree>
    <p:extLst>
      <p:ext uri="{BB962C8B-B14F-4D97-AF65-F5344CB8AC3E}">
        <p14:creationId xmlns:p14="http://schemas.microsoft.com/office/powerpoint/2010/main" xmlns="" val="1281444839"/>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7A6023-2914-1E47-ABE8-396229913790}"/>
              </a:ext>
            </a:extLst>
          </p:cNvPr>
          <p:cNvSpPr>
            <a:spLocks noGrp="1"/>
          </p:cNvSpPr>
          <p:nvPr>
            <p:ph type="title"/>
          </p:nvPr>
        </p:nvSpPr>
        <p:spPr/>
        <p:txBody>
          <a:bodyPr/>
          <a:lstStyle/>
          <a:p>
            <a:pPr marL="571500" indent="-571500">
              <a:buFont typeface="Arial" panose="020B0604020202020204" pitchFamily="34" charset="0"/>
              <a:buChar char="•"/>
            </a:pPr>
            <a:r>
              <a:rPr lang="en-IN" i="1" u="sng">
                <a:solidFill>
                  <a:schemeClr val="accent2"/>
                </a:solidFill>
              </a:rPr>
              <a:t>Plunger Type Fuel Injection</a:t>
            </a:r>
            <a:endParaRPr lang="en-US" i="1" u="sng">
              <a:solidFill>
                <a:schemeClr val="accent2"/>
              </a:solidFill>
            </a:endParaRPr>
          </a:p>
        </p:txBody>
      </p:sp>
      <p:pic>
        <p:nvPicPr>
          <p:cNvPr id="3" name="Picture 3">
            <a:extLst>
              <a:ext uri="{FF2B5EF4-FFF2-40B4-BE49-F238E27FC236}">
                <a16:creationId xmlns:a16="http://schemas.microsoft.com/office/drawing/2014/main" xmlns="" id="{A6412E3E-A29A-2449-98FC-DB176C69059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35886" y="1978527"/>
            <a:ext cx="3693074" cy="4604835"/>
          </a:xfrm>
          <a:prstGeom prst="rect">
            <a:avLst/>
          </a:prstGeom>
        </p:spPr>
      </p:pic>
    </p:spTree>
    <p:extLst>
      <p:ext uri="{BB962C8B-B14F-4D97-AF65-F5344CB8AC3E}">
        <p14:creationId xmlns:p14="http://schemas.microsoft.com/office/powerpoint/2010/main" xmlns="" val="518493846"/>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There are two types of fuel injection pumps:-</a:t>
            </a:r>
          </a:p>
          <a:p>
            <a:endParaRPr lang="en-US" dirty="0"/>
          </a:p>
          <a:p>
            <a:r>
              <a:rPr lang="en-US" dirty="0"/>
              <a:t>(1). Distribution type fuel injection pump</a:t>
            </a:r>
          </a:p>
          <a:p>
            <a:endParaRPr lang="en-US" dirty="0"/>
          </a:p>
          <a:p>
            <a:r>
              <a:rPr lang="en-US" dirty="0"/>
              <a:t>(2) Plunger type fuel injection pump</a:t>
            </a:r>
          </a:p>
        </p:txBody>
      </p:sp>
      <p:sp>
        <p:nvSpPr>
          <p:cNvPr id="3" name="Title 2"/>
          <p:cNvSpPr>
            <a:spLocks noGrp="1"/>
          </p:cNvSpPr>
          <p:nvPr>
            <p:ph type="title"/>
          </p:nvPr>
        </p:nvSpPr>
        <p:spPr>
          <a:xfrm>
            <a:off x="457200" y="304800"/>
            <a:ext cx="8229600" cy="1143000"/>
          </a:xfrm>
        </p:spPr>
        <p:txBody>
          <a:bodyPr>
            <a:normAutofit/>
          </a:bodyPr>
          <a:lstStyle/>
          <a:p>
            <a:r>
              <a:rPr lang="en-US" u="sng" dirty="0"/>
              <a:t>TYPES OF FUEL INJECTION PUMP</a:t>
            </a:r>
          </a:p>
        </p:txBody>
      </p:sp>
    </p:spTree>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4EE7DA-E1E3-8E42-B9F0-65B066997DF1}"/>
              </a:ext>
            </a:extLst>
          </p:cNvPr>
          <p:cNvSpPr>
            <a:spLocks noGrp="1"/>
          </p:cNvSpPr>
          <p:nvPr>
            <p:ph type="title"/>
          </p:nvPr>
        </p:nvSpPr>
        <p:spPr/>
        <p:txBody>
          <a:bodyPr>
            <a:normAutofit fontScale="90000"/>
          </a:bodyPr>
          <a:lstStyle/>
          <a:p>
            <a:pPr marL="571500" indent="-571500">
              <a:buFont typeface="Arial" panose="020B0604020202020204" pitchFamily="34" charset="0"/>
              <a:buChar char="•"/>
            </a:pPr>
            <a:r>
              <a:rPr lang="en-IN" i="1" u="sng">
                <a:solidFill>
                  <a:schemeClr val="accent1"/>
                </a:solidFill>
              </a:rPr>
              <a:t>Distributor Type Fuel Injection System</a:t>
            </a:r>
            <a:endParaRPr lang="en-US" i="1" u="sng">
              <a:solidFill>
                <a:schemeClr val="accent1"/>
              </a:solidFill>
            </a:endParaRPr>
          </a:p>
        </p:txBody>
      </p:sp>
      <p:pic>
        <p:nvPicPr>
          <p:cNvPr id="3" name="Picture 3">
            <a:extLst>
              <a:ext uri="{FF2B5EF4-FFF2-40B4-BE49-F238E27FC236}">
                <a16:creationId xmlns:a16="http://schemas.microsoft.com/office/drawing/2014/main" xmlns="" id="{40C6F7CC-B47B-CD4C-ABEF-ACD6278F9B2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64632" y="1657684"/>
            <a:ext cx="5901739" cy="4318000"/>
          </a:xfrm>
          <a:prstGeom prst="rect">
            <a:avLst/>
          </a:prstGeom>
        </p:spPr>
      </p:pic>
    </p:spTree>
    <p:extLst>
      <p:ext uri="{BB962C8B-B14F-4D97-AF65-F5344CB8AC3E}">
        <p14:creationId xmlns:p14="http://schemas.microsoft.com/office/powerpoint/2010/main" xmlns="" val="550533782"/>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286000"/>
            <a:ext cx="8229600" cy="2252472"/>
          </a:xfrm>
        </p:spPr>
        <p:txBody>
          <a:bodyPr>
            <a:normAutofit/>
          </a:bodyPr>
          <a:lstStyle/>
          <a:p>
            <a:r>
              <a:rPr lang="en-US" dirty="0"/>
              <a:t>A nozzle mounted on the combustion chamber which supplies the fuel to the engine cylinder in the form of a fine spray is known as a fuel injector or atomizer or fuel valve or nozzle or sprayer.</a:t>
            </a:r>
          </a:p>
        </p:txBody>
      </p:sp>
      <p:sp>
        <p:nvSpPr>
          <p:cNvPr id="3" name="Title 2"/>
          <p:cNvSpPr>
            <a:spLocks noGrp="1"/>
          </p:cNvSpPr>
          <p:nvPr>
            <p:ph type="title"/>
          </p:nvPr>
        </p:nvSpPr>
        <p:spPr>
          <a:xfrm>
            <a:off x="381000" y="685800"/>
            <a:ext cx="8229600" cy="1143000"/>
          </a:xfrm>
        </p:spPr>
        <p:txBody>
          <a:bodyPr>
            <a:normAutofit/>
          </a:bodyPr>
          <a:lstStyle/>
          <a:p>
            <a:r>
              <a:rPr lang="en-US" u="sng" dirty="0"/>
              <a:t>FUEL INJECTOR OR ATOMISER</a:t>
            </a:r>
          </a:p>
        </p:txBody>
      </p:sp>
    </p:spTree>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8960A0-3DF8-9149-9ADA-6AA08B10A6D8}"/>
              </a:ext>
            </a:extLst>
          </p:cNvPr>
          <p:cNvSpPr>
            <a:spLocks noGrp="1"/>
          </p:cNvSpPr>
          <p:nvPr>
            <p:ph type="title"/>
          </p:nvPr>
        </p:nvSpPr>
        <p:spPr/>
        <p:txBody>
          <a:bodyPr/>
          <a:lstStyle/>
          <a:p>
            <a:pPr marL="571500" indent="-571500">
              <a:buFont typeface="Arial" panose="020B0604020202020204" pitchFamily="34" charset="0"/>
              <a:buChar char="•"/>
            </a:pPr>
            <a:r>
              <a:rPr lang="en-IN" i="1" u="sng">
                <a:solidFill>
                  <a:schemeClr val="accent3"/>
                </a:solidFill>
              </a:rPr>
              <a:t>Fuel Injector Or Atomiser</a:t>
            </a:r>
            <a:endParaRPr lang="en-US" i="1" u="sng">
              <a:solidFill>
                <a:schemeClr val="accent3"/>
              </a:solidFill>
            </a:endParaRPr>
          </a:p>
        </p:txBody>
      </p:sp>
      <p:pic>
        <p:nvPicPr>
          <p:cNvPr id="3" name="Picture 3">
            <a:extLst>
              <a:ext uri="{FF2B5EF4-FFF2-40B4-BE49-F238E27FC236}">
                <a16:creationId xmlns:a16="http://schemas.microsoft.com/office/drawing/2014/main" xmlns="" id="{BB01351F-EF27-394C-A945-7B63C79D1C40}"/>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470560" y="1362993"/>
            <a:ext cx="4202879" cy="5220369"/>
          </a:xfrm>
          <a:prstGeom prst="rect">
            <a:avLst/>
          </a:prstGeom>
        </p:spPr>
      </p:pic>
    </p:spTree>
    <p:extLst>
      <p:ext uri="{BB962C8B-B14F-4D97-AF65-F5344CB8AC3E}">
        <p14:creationId xmlns:p14="http://schemas.microsoft.com/office/powerpoint/2010/main" xmlns="" val="4266302559"/>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(1). A NEEDLE VALVE,</a:t>
            </a:r>
          </a:p>
          <a:p>
            <a:r>
              <a:rPr lang="en-US" dirty="0"/>
              <a:t>(2). A COMPRESSION SPRING,</a:t>
            </a:r>
          </a:p>
          <a:p>
            <a:r>
              <a:rPr lang="en-US" dirty="0"/>
              <a:t>(3). A NOZZLE,</a:t>
            </a:r>
          </a:p>
          <a:p>
            <a:r>
              <a:rPr lang="en-US" dirty="0"/>
              <a:t>(4). AN INJECTOR BODY.</a:t>
            </a:r>
          </a:p>
        </p:txBody>
      </p:sp>
      <p:sp>
        <p:nvSpPr>
          <p:cNvPr id="3" name="Title 2"/>
          <p:cNvSpPr>
            <a:spLocks noGrp="1"/>
          </p:cNvSpPr>
          <p:nvPr>
            <p:ph type="title"/>
          </p:nvPr>
        </p:nvSpPr>
        <p:spPr/>
        <p:txBody>
          <a:bodyPr>
            <a:normAutofit fontScale="90000"/>
          </a:bodyPr>
          <a:lstStyle/>
          <a:p>
            <a:r>
              <a:rPr lang="en-US" u="sng" dirty="0"/>
              <a:t>COMPONENTS OF FUEL INJECTOR</a:t>
            </a:r>
          </a:p>
        </p:txBody>
      </p:sp>
    </p:spTree>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Nozzle is that part of an injector through which the liquid fuel is sprayed into the combustion chamber.</a:t>
            </a:r>
          </a:p>
        </p:txBody>
      </p:sp>
      <p:sp>
        <p:nvSpPr>
          <p:cNvPr id="3" name="Title 2"/>
          <p:cNvSpPr>
            <a:spLocks noGrp="1"/>
          </p:cNvSpPr>
          <p:nvPr>
            <p:ph type="title"/>
          </p:nvPr>
        </p:nvSpPr>
        <p:spPr/>
        <p:txBody>
          <a:bodyPr/>
          <a:lstStyle/>
          <a:p>
            <a:r>
              <a:rPr lang="en-US" u="sng" dirty="0"/>
              <a:t>NOZZLE</a:t>
            </a:r>
          </a:p>
        </p:txBody>
      </p:sp>
    </p:spTree>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usual types of injection nozzles are discussed below:-</a:t>
            </a:r>
          </a:p>
          <a:p>
            <a:endParaRPr lang="en-US" dirty="0"/>
          </a:p>
          <a:p>
            <a:r>
              <a:rPr lang="en-US" dirty="0"/>
              <a:t>(a) Single hole nozzle,</a:t>
            </a:r>
          </a:p>
          <a:p>
            <a:r>
              <a:rPr lang="en-US" dirty="0"/>
              <a:t>(b) Pintle nozzle,</a:t>
            </a:r>
          </a:p>
          <a:p>
            <a:r>
              <a:rPr lang="en-US" dirty="0"/>
              <a:t>(c) Multi-hole nozzle,</a:t>
            </a:r>
          </a:p>
          <a:p>
            <a:r>
              <a:rPr lang="en-US" dirty="0"/>
              <a:t>(d) Circumferential orifice nozzle,</a:t>
            </a:r>
          </a:p>
          <a:p>
            <a:r>
              <a:rPr lang="en-US" dirty="0"/>
              <a:t>(e) Pintaux nozzle.</a:t>
            </a:r>
          </a:p>
          <a:p>
            <a:endParaRPr lang="en-US" dirty="0"/>
          </a:p>
        </p:txBody>
      </p:sp>
      <p:sp>
        <p:nvSpPr>
          <p:cNvPr id="3" name="Title 2"/>
          <p:cNvSpPr>
            <a:spLocks noGrp="1"/>
          </p:cNvSpPr>
          <p:nvPr>
            <p:ph type="title"/>
          </p:nvPr>
        </p:nvSpPr>
        <p:spPr/>
        <p:txBody>
          <a:bodyPr/>
          <a:lstStyle/>
          <a:p>
            <a:r>
              <a:rPr lang="en-US" u="sng" dirty="0"/>
              <a:t>TYPES OF NOZZLE</a:t>
            </a:r>
          </a:p>
        </p:txBody>
      </p:sp>
    </p:spTree>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200400"/>
            <a:ext cx="8229600" cy="1795272"/>
          </a:xfrm>
        </p:spPr>
        <p:txBody>
          <a:bodyPr>
            <a:normAutofit/>
          </a:bodyPr>
          <a:lstStyle/>
          <a:p>
            <a:r>
              <a:rPr lang="en-US" dirty="0"/>
              <a:t>This is the simplest type of the nozzle. It consists of a single hole bored centrally through the nozzle body and closed by the needle valve.</a:t>
            </a:r>
          </a:p>
        </p:txBody>
      </p:sp>
      <p:sp>
        <p:nvSpPr>
          <p:cNvPr id="3" name="Title 2"/>
          <p:cNvSpPr>
            <a:spLocks noGrp="1"/>
          </p:cNvSpPr>
          <p:nvPr>
            <p:ph type="title"/>
          </p:nvPr>
        </p:nvSpPr>
        <p:spPr>
          <a:xfrm>
            <a:off x="457200" y="990600"/>
            <a:ext cx="8229600" cy="1143000"/>
          </a:xfrm>
        </p:spPr>
        <p:txBody>
          <a:bodyPr/>
          <a:lstStyle/>
          <a:p>
            <a:r>
              <a:rPr lang="en-US" u="sng" dirty="0"/>
              <a:t>(A) SINGLE HOLE NOZZLE</a:t>
            </a:r>
          </a:p>
        </p:txBody>
      </p:sp>
    </p:spTree>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895600"/>
            <a:ext cx="8229600" cy="1947672"/>
          </a:xfrm>
        </p:spPr>
        <p:txBody>
          <a:bodyPr>
            <a:normAutofit/>
          </a:bodyPr>
          <a:lstStyle/>
          <a:p>
            <a:r>
              <a:rPr lang="en-US" dirty="0"/>
              <a:t>The stem of nozzle valve is extended to form a pin or pintle which ends through the mouth of the nozzle. T he size and shape of pintle can be varied according to requirement.</a:t>
            </a:r>
          </a:p>
        </p:txBody>
      </p:sp>
      <p:sp>
        <p:nvSpPr>
          <p:cNvPr id="3" name="Title 2"/>
          <p:cNvSpPr>
            <a:spLocks noGrp="1"/>
          </p:cNvSpPr>
          <p:nvPr>
            <p:ph type="title"/>
          </p:nvPr>
        </p:nvSpPr>
        <p:spPr>
          <a:xfrm>
            <a:off x="457200" y="914400"/>
            <a:ext cx="8229600" cy="1143000"/>
          </a:xfrm>
        </p:spPr>
        <p:txBody>
          <a:bodyPr/>
          <a:lstStyle/>
          <a:p>
            <a:r>
              <a:rPr lang="en-US" u="sng" dirty="0"/>
              <a:t>(B) PINTLE NOZZLE</a:t>
            </a:r>
          </a:p>
        </p:txBody>
      </p:sp>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pPr algn="ctr"/>
            <a:r>
              <a:rPr lang="en-US" dirty="0">
                <a:solidFill>
                  <a:srgbClr val="7030A0"/>
                </a:solidFill>
              </a:rPr>
              <a:t>I.C. ENGINES TERMS</a:t>
            </a:r>
          </a:p>
        </p:txBody>
      </p:sp>
      <p:sp>
        <p:nvSpPr>
          <p:cNvPr id="3" name="Content Placeholder 2"/>
          <p:cNvSpPr>
            <a:spLocks noGrp="1"/>
          </p:cNvSpPr>
          <p:nvPr>
            <p:ph idx="1"/>
          </p:nvPr>
        </p:nvSpPr>
        <p:spPr>
          <a:xfrm>
            <a:off x="457200" y="1646464"/>
            <a:ext cx="8229600" cy="4191000"/>
          </a:xfrm>
        </p:spPr>
        <p:style>
          <a:lnRef idx="2">
            <a:schemeClr val="accent3"/>
          </a:lnRef>
          <a:fillRef idx="1">
            <a:schemeClr val="lt1"/>
          </a:fillRef>
          <a:effectRef idx="0">
            <a:schemeClr val="accent3"/>
          </a:effectRef>
          <a:fontRef idx="minor">
            <a:schemeClr val="dk1"/>
          </a:fontRef>
        </p:style>
        <p:txBody>
          <a:bodyPr>
            <a:normAutofit lnSpcReduction="10000"/>
          </a:bodyPr>
          <a:lstStyle/>
          <a:p>
            <a:pPr marL="624078" indent="-514350">
              <a:buClr>
                <a:schemeClr val="tx1"/>
              </a:buClr>
              <a:buFont typeface="+mj-lt"/>
              <a:buAutoNum type="arabicPeriod"/>
            </a:pPr>
            <a:r>
              <a:rPr lang="en-US" dirty="0" smtClean="0"/>
              <a:t>Cylinder Bore </a:t>
            </a:r>
          </a:p>
          <a:p>
            <a:pPr marL="624078" indent="-514350">
              <a:buClr>
                <a:schemeClr val="tx1"/>
              </a:buClr>
              <a:buFont typeface="+mj-lt"/>
              <a:buAutoNum type="arabicPeriod"/>
            </a:pPr>
            <a:r>
              <a:rPr lang="en-US" dirty="0" smtClean="0"/>
              <a:t>Piston Area</a:t>
            </a:r>
          </a:p>
          <a:p>
            <a:pPr marL="624078" indent="-514350">
              <a:buClr>
                <a:schemeClr val="tx1"/>
              </a:buClr>
              <a:buFont typeface="+mj-lt"/>
              <a:buAutoNum type="arabicPeriod"/>
            </a:pPr>
            <a:r>
              <a:rPr lang="en-US" dirty="0" smtClean="0"/>
              <a:t>Dead Centre</a:t>
            </a:r>
          </a:p>
          <a:p>
            <a:pPr marL="624078" indent="-514350">
              <a:buClr>
                <a:schemeClr val="tx1"/>
              </a:buClr>
              <a:buFont typeface="+mj-lt"/>
              <a:buAutoNum type="arabicPeriod"/>
            </a:pPr>
            <a:r>
              <a:rPr lang="en-US" dirty="0" smtClean="0"/>
              <a:t>Crank Radius</a:t>
            </a:r>
          </a:p>
          <a:p>
            <a:pPr marL="624078" indent="-514350">
              <a:buClr>
                <a:schemeClr val="tx1"/>
              </a:buClr>
              <a:buFont typeface="+mj-lt"/>
              <a:buAutoNum type="arabicPeriod"/>
            </a:pPr>
            <a:r>
              <a:rPr lang="en-US" dirty="0" smtClean="0"/>
              <a:t>Displacement Volume </a:t>
            </a:r>
          </a:p>
          <a:p>
            <a:pPr marL="624078" indent="-514350">
              <a:buClr>
                <a:schemeClr val="tx1"/>
              </a:buClr>
              <a:buFont typeface="+mj-lt"/>
              <a:buAutoNum type="arabicPeriod"/>
            </a:pPr>
            <a:r>
              <a:rPr lang="en-US" dirty="0" smtClean="0"/>
              <a:t>Clearance Volume </a:t>
            </a:r>
          </a:p>
          <a:p>
            <a:pPr marL="624078" indent="-514350">
              <a:buClr>
                <a:schemeClr val="tx1"/>
              </a:buClr>
              <a:buFont typeface="+mj-lt"/>
              <a:buAutoNum type="arabicPeriod"/>
            </a:pPr>
            <a:r>
              <a:rPr lang="en-US" dirty="0" smtClean="0"/>
              <a:t>Compression Ratio</a:t>
            </a:r>
          </a:p>
          <a:p>
            <a:pPr marL="624078" indent="-514350">
              <a:buClr>
                <a:schemeClr val="tx1"/>
              </a:buClr>
              <a:buFont typeface="+mj-lt"/>
              <a:buAutoNum type="arabicPeriod"/>
            </a:pPr>
            <a:r>
              <a:rPr lang="en-US" dirty="0" smtClean="0"/>
              <a:t>Piston Speed </a:t>
            </a:r>
          </a:p>
          <a:p>
            <a:pPr marL="624078" indent="-514350">
              <a:buClr>
                <a:schemeClr val="tx1"/>
              </a:buClr>
              <a:buFont typeface="+mj-lt"/>
              <a:buAutoNum type="arabicPeriod"/>
            </a:pPr>
            <a:r>
              <a:rPr lang="en-US" dirty="0" smtClean="0"/>
              <a:t>Stroke</a:t>
            </a:r>
          </a:p>
          <a:p>
            <a:pPr marL="624078" indent="-514350">
              <a:buClr>
                <a:schemeClr val="tx1"/>
              </a:buClr>
              <a:buNone/>
            </a:pPr>
            <a:endParaRPr lang="en-US" dirty="0"/>
          </a:p>
        </p:txBody>
      </p:sp>
    </p:spTree>
    <p:extLst>
      <p:ext uri="{BB962C8B-B14F-4D97-AF65-F5344CB8AC3E}">
        <p14:creationId xmlns:p14="http://schemas.microsoft.com/office/powerpoint/2010/main" xmlns="" val="1796102891"/>
      </p:ext>
    </p:extLst>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971800"/>
            <a:ext cx="8229600" cy="2404872"/>
          </a:xfrm>
        </p:spPr>
        <p:txBody>
          <a:bodyPr>
            <a:normAutofit/>
          </a:bodyPr>
          <a:lstStyle/>
          <a:p>
            <a:r>
              <a:rPr lang="en-US" dirty="0"/>
              <a:t>It consists of a number of holes bored in the tip of the nozzle. This type of nozzle finds extensive use in automobile engines having open combustion chambers. The number of holes varies from 4 to 18</a:t>
            </a:r>
          </a:p>
        </p:txBody>
      </p:sp>
      <p:sp>
        <p:nvSpPr>
          <p:cNvPr id="3" name="Title 2"/>
          <p:cNvSpPr>
            <a:spLocks noGrp="1"/>
          </p:cNvSpPr>
          <p:nvPr>
            <p:ph type="title"/>
          </p:nvPr>
        </p:nvSpPr>
        <p:spPr>
          <a:xfrm>
            <a:off x="533400" y="1447800"/>
            <a:ext cx="8229600" cy="1143000"/>
          </a:xfrm>
        </p:spPr>
        <p:txBody>
          <a:bodyPr/>
          <a:lstStyle/>
          <a:p>
            <a:r>
              <a:rPr lang="en-US" u="sng" dirty="0"/>
              <a:t>(C) MULTI-HOLE NOZZLE</a:t>
            </a:r>
          </a:p>
        </p:txBody>
      </p:sp>
    </p:spTree>
  </p:cSld>
  <p:clrMapOvr>
    <a:masterClrMapping/>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injected fuel particles tend to project in the form of plane with wide angle cone. The purpose of this is to obtain maximum possible area of fuel which comes into the contact with the air in the combustion chamber.</a:t>
            </a:r>
          </a:p>
        </p:txBody>
      </p:sp>
      <p:sp>
        <p:nvSpPr>
          <p:cNvPr id="3" name="Title 2"/>
          <p:cNvSpPr>
            <a:spLocks noGrp="1"/>
          </p:cNvSpPr>
          <p:nvPr>
            <p:ph type="title"/>
          </p:nvPr>
        </p:nvSpPr>
        <p:spPr/>
        <p:txBody>
          <a:bodyPr>
            <a:normAutofit/>
          </a:bodyPr>
          <a:lstStyle/>
          <a:p>
            <a:r>
              <a:rPr lang="en-US" u="sng" dirty="0"/>
              <a:t>(D) CIRCUMFERENTIAL NOZZLE</a:t>
            </a:r>
          </a:p>
        </p:txBody>
      </p:sp>
    </p:spTree>
  </p:cSld>
  <p:clrMapOvr>
    <a:masterClrMapping/>
  </p:clrMapOvr>
  <p:transition spd="med">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971800"/>
            <a:ext cx="8229600" cy="2328672"/>
          </a:xfrm>
        </p:spPr>
        <p:txBody>
          <a:bodyPr>
            <a:normAutofit/>
          </a:bodyPr>
          <a:lstStyle/>
          <a:p>
            <a:r>
              <a:rPr lang="en-US" dirty="0"/>
              <a:t>When an auxiliary hole is provided at the nose of a pintle nozzle, it is called pintaux nozzle. The auxiliary hole supplies fuel in  the upstream direction during the idling or at the starting of the engine.</a:t>
            </a:r>
          </a:p>
        </p:txBody>
      </p:sp>
      <p:sp>
        <p:nvSpPr>
          <p:cNvPr id="3" name="Title 2"/>
          <p:cNvSpPr>
            <a:spLocks noGrp="1"/>
          </p:cNvSpPr>
          <p:nvPr>
            <p:ph type="title"/>
          </p:nvPr>
        </p:nvSpPr>
        <p:spPr>
          <a:xfrm>
            <a:off x="533400" y="1143000"/>
            <a:ext cx="8229600" cy="1143000"/>
          </a:xfrm>
        </p:spPr>
        <p:txBody>
          <a:bodyPr/>
          <a:lstStyle/>
          <a:p>
            <a:r>
              <a:rPr lang="en-US" u="sng" dirty="0"/>
              <a:t>(E) PINTAUX NOZZLE</a:t>
            </a:r>
          </a:p>
        </p:txBody>
      </p:sp>
    </p:spTree>
  </p:cSld>
  <p:clrMapOvr>
    <a:masterClrMapping/>
  </p:clrMapOvr>
  <p:transition spd="med">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14600"/>
            <a:ext cx="8229600" cy="1143000"/>
          </a:xfrm>
        </p:spPr>
        <p:txBody>
          <a:bodyPr>
            <a:normAutofit fontScale="90000"/>
          </a:bodyPr>
          <a:lstStyle/>
          <a:p>
            <a:r>
              <a:rPr lang="en-US" dirty="0"/>
              <a:t>                     </a:t>
            </a:r>
            <a:br>
              <a:rPr lang="en-US" dirty="0"/>
            </a:br>
            <a:r>
              <a:rPr lang="en-US" dirty="0"/>
              <a:t>IGNITION SYSTEM OF I.C. ENGINES</a:t>
            </a:r>
          </a:p>
        </p:txBody>
      </p:sp>
    </p:spTree>
  </p:cSld>
  <p:clrMapOvr>
    <a:masterClrMapping/>
  </p:clrMapOvr>
  <p:transition spd="med">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Most of the modern spark ignition engines use this system. The required components of a battery ignition system are as follows:-</a:t>
            </a:r>
          </a:p>
          <a:p>
            <a:endParaRPr lang="en-US" dirty="0"/>
          </a:p>
          <a:p>
            <a:r>
              <a:rPr lang="en-US" dirty="0"/>
              <a:t>1.A battery of 6 to 12 volts,</a:t>
            </a:r>
          </a:p>
          <a:p>
            <a:r>
              <a:rPr lang="en-US" dirty="0"/>
              <a:t>2.Ignition switch,</a:t>
            </a:r>
          </a:p>
          <a:p>
            <a:r>
              <a:rPr lang="en-US" dirty="0"/>
              <a:t>3.Ignition coil with a ballast resistor,</a:t>
            </a:r>
          </a:p>
          <a:p>
            <a:r>
              <a:rPr lang="en-US" dirty="0"/>
              <a:t>4.Distributor,</a:t>
            </a:r>
          </a:p>
          <a:p>
            <a:r>
              <a:rPr lang="en-US" dirty="0"/>
              <a:t>5.Contact breaker,</a:t>
            </a:r>
          </a:p>
          <a:p>
            <a:r>
              <a:rPr lang="en-US" dirty="0"/>
              <a:t>6.Condenser,</a:t>
            </a:r>
          </a:p>
          <a:p>
            <a:r>
              <a:rPr lang="en-US" dirty="0"/>
              <a:t>7.Spark plug.</a:t>
            </a:r>
          </a:p>
        </p:txBody>
      </p:sp>
      <p:sp>
        <p:nvSpPr>
          <p:cNvPr id="3" name="Title 2"/>
          <p:cNvSpPr>
            <a:spLocks noGrp="1"/>
          </p:cNvSpPr>
          <p:nvPr>
            <p:ph type="title"/>
          </p:nvPr>
        </p:nvSpPr>
        <p:spPr/>
        <p:txBody>
          <a:bodyPr/>
          <a:lstStyle/>
          <a:p>
            <a:r>
              <a:rPr lang="en-US" dirty="0"/>
              <a:t>BATTERY IGNITION SYSTEM</a:t>
            </a:r>
          </a:p>
        </p:txBody>
      </p:sp>
    </p:spTree>
  </p:cSld>
  <p:clrMapOvr>
    <a:masterClrMapping/>
  </p:clrMapOvr>
  <p:transition spd="med">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DE5917-3C69-064E-903F-8EAB030417B3}"/>
              </a:ext>
            </a:extLst>
          </p:cNvPr>
          <p:cNvSpPr>
            <a:spLocks noGrp="1"/>
          </p:cNvSpPr>
          <p:nvPr>
            <p:ph type="title"/>
          </p:nvPr>
        </p:nvSpPr>
        <p:spPr/>
        <p:txBody>
          <a:bodyPr/>
          <a:lstStyle/>
          <a:p>
            <a:pPr marL="571500" indent="-571500">
              <a:buFont typeface="Arial" panose="020B0604020202020204" pitchFamily="34" charset="0"/>
              <a:buChar char="•"/>
            </a:pPr>
            <a:r>
              <a:rPr lang="en-IN" i="1" u="sng">
                <a:solidFill>
                  <a:schemeClr val="accent3"/>
                </a:solidFill>
              </a:rPr>
              <a:t>Battery Of Ignition System</a:t>
            </a:r>
            <a:endParaRPr lang="en-US" i="1" u="sng">
              <a:solidFill>
                <a:schemeClr val="accent3"/>
              </a:solidFill>
            </a:endParaRPr>
          </a:p>
        </p:txBody>
      </p:sp>
      <p:pic>
        <p:nvPicPr>
          <p:cNvPr id="3" name="Picture 3">
            <a:extLst>
              <a:ext uri="{FF2B5EF4-FFF2-40B4-BE49-F238E27FC236}">
                <a16:creationId xmlns:a16="http://schemas.microsoft.com/office/drawing/2014/main" xmlns="" id="{E2CE1B5E-A71E-3547-8EC8-987AE450B25D}"/>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41370" y="1804151"/>
            <a:ext cx="6655711" cy="4779211"/>
          </a:xfrm>
          <a:prstGeom prst="rect">
            <a:avLst/>
          </a:prstGeom>
        </p:spPr>
      </p:pic>
    </p:spTree>
    <p:extLst>
      <p:ext uri="{BB962C8B-B14F-4D97-AF65-F5344CB8AC3E}">
        <p14:creationId xmlns:p14="http://schemas.microsoft.com/office/powerpoint/2010/main" xmlns="" val="1860454480"/>
      </p:ext>
    </p:extLst>
  </p:cSld>
  <p:clrMapOvr>
    <a:masterClrMapping/>
  </p:clrMapOvr>
  <p:transition spd="med">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The primary ignition circuit starts from the battery and passes through the ignition switch, ammeter, primary winding and contact breaker points to the ground. A condenser is also connected in parallel to the contact breaker points. One end of the condenser is ground and the other end is connected to the contact breaker arm.</a:t>
            </a:r>
          </a:p>
          <a:p>
            <a:r>
              <a:rPr lang="en-US" dirty="0"/>
              <a:t>The secondary ignition circuit starts from the ground and passes through the secondary winding, distributor and spark plugs to the ground. It is not connected with the primary ignition circuit.</a:t>
            </a:r>
          </a:p>
        </p:txBody>
      </p:sp>
      <p:sp>
        <p:nvSpPr>
          <p:cNvPr id="3" name="Title 2"/>
          <p:cNvSpPr>
            <a:spLocks noGrp="1"/>
          </p:cNvSpPr>
          <p:nvPr>
            <p:ph type="title"/>
          </p:nvPr>
        </p:nvSpPr>
        <p:spPr/>
        <p:txBody>
          <a:bodyPr>
            <a:normAutofit fontScale="90000"/>
          </a:bodyPr>
          <a:lstStyle/>
          <a:p>
            <a:r>
              <a:rPr lang="en-US" dirty="0"/>
              <a:t>OPERATION OF A BATTERY IGNITION SYSTEM</a:t>
            </a:r>
          </a:p>
        </p:txBody>
      </p:sp>
    </p:spTree>
  </p:cSld>
  <p:clrMapOvr>
    <a:masterClrMapping/>
  </p:clrMapOvr>
  <p:transition spd="med">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It provides a good spark at low speeds.</a:t>
            </a:r>
          </a:p>
          <a:p>
            <a:r>
              <a:rPr lang="en-US" dirty="0"/>
              <a:t>It is cheap.</a:t>
            </a:r>
          </a:p>
          <a:p>
            <a:r>
              <a:rPr lang="en-US" dirty="0"/>
              <a:t>Maintenance cost is very less except the cost of battery.</a:t>
            </a:r>
          </a:p>
          <a:p>
            <a:r>
              <a:rPr lang="en-US" dirty="0"/>
              <a:t>It can be used easily on buses and cars.</a:t>
            </a:r>
          </a:p>
        </p:txBody>
      </p:sp>
      <p:sp>
        <p:nvSpPr>
          <p:cNvPr id="3" name="Title 2"/>
          <p:cNvSpPr>
            <a:spLocks noGrp="1"/>
          </p:cNvSpPr>
          <p:nvPr>
            <p:ph type="title"/>
          </p:nvPr>
        </p:nvSpPr>
        <p:spPr/>
        <p:txBody>
          <a:bodyPr/>
          <a:lstStyle/>
          <a:p>
            <a:r>
              <a:rPr lang="en-US" dirty="0"/>
              <a:t>ADVANTAGES</a:t>
            </a:r>
          </a:p>
        </p:txBody>
      </p:sp>
    </p:spTree>
  </p:cSld>
  <p:clrMapOvr>
    <a:masterClrMapping/>
  </p:clrMapOvr>
  <p:transition spd="med">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primary voltage decreases as the engine speed increases.</a:t>
            </a:r>
          </a:p>
          <a:p>
            <a:r>
              <a:rPr lang="en-US" dirty="0"/>
              <a:t>Maintenance cost of battery is high.</a:t>
            </a:r>
          </a:p>
          <a:p>
            <a:r>
              <a:rPr lang="en-US" dirty="0"/>
              <a:t>The engine cannot be started if the battery is discharged.</a:t>
            </a:r>
          </a:p>
        </p:txBody>
      </p:sp>
      <p:sp>
        <p:nvSpPr>
          <p:cNvPr id="3" name="Title 2"/>
          <p:cNvSpPr>
            <a:spLocks noGrp="1"/>
          </p:cNvSpPr>
          <p:nvPr>
            <p:ph type="title"/>
          </p:nvPr>
        </p:nvSpPr>
        <p:spPr/>
        <p:txBody>
          <a:bodyPr/>
          <a:lstStyle/>
          <a:p>
            <a:r>
              <a:rPr lang="en-US" dirty="0"/>
              <a:t>LIMITATIONS</a:t>
            </a:r>
          </a:p>
        </p:txBody>
      </p:sp>
    </p:spTree>
  </p:cSld>
  <p:clrMapOvr>
    <a:masterClrMapping/>
  </p:clrMapOvr>
  <p:transition spd="med">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a:t>The principle of magneto ignition system is similar to battery ignition system except that the magnetic field in the core of primary and secondary winding is produced by a rotating magnet. As the magnet rotates, the magnetic field is produced in the coils. Magnetic flux varies from a positive maximum to negative maximum and vice-versa.the fast variation of magnetic field induces a current in the primary winding of coil. But this fast variation of field is not enough to induce high voltage required for sparking. Therefore, for rapid breakdown of magnetic flux, the breaker points and the condenser are provided in the circuit as in case of battery ignition system.</a:t>
            </a:r>
          </a:p>
        </p:txBody>
      </p:sp>
      <p:sp>
        <p:nvSpPr>
          <p:cNvPr id="3" name="Title 2"/>
          <p:cNvSpPr>
            <a:spLocks noGrp="1"/>
          </p:cNvSpPr>
          <p:nvPr>
            <p:ph type="title"/>
          </p:nvPr>
        </p:nvSpPr>
        <p:spPr/>
        <p:txBody>
          <a:bodyPr/>
          <a:lstStyle/>
          <a:p>
            <a:r>
              <a:rPr lang="en-US" dirty="0"/>
              <a:t>MAGNETO IGNITION SYSTEM</a:t>
            </a:r>
          </a:p>
        </p:txBody>
      </p:sp>
    </p:spTree>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pPr algn="ctr"/>
            <a:r>
              <a:rPr lang="en-US" dirty="0" smtClean="0">
                <a:solidFill>
                  <a:schemeClr val="accent6">
                    <a:lumMod val="75000"/>
                  </a:schemeClr>
                </a:solidFill>
              </a:rPr>
              <a:t>TYPES </a:t>
            </a:r>
            <a:r>
              <a:rPr lang="en-US" dirty="0">
                <a:solidFill>
                  <a:schemeClr val="accent6">
                    <a:lumMod val="75000"/>
                  </a:schemeClr>
                </a:solidFill>
              </a:rPr>
              <a:t>OF </a:t>
            </a:r>
            <a:r>
              <a:rPr lang="en-US" dirty="0" smtClean="0">
                <a:solidFill>
                  <a:schemeClr val="accent6">
                    <a:lumMod val="75000"/>
                  </a:schemeClr>
                </a:solidFill>
              </a:rPr>
              <a:t>I.C. </a:t>
            </a:r>
            <a:r>
              <a:rPr lang="en-US" dirty="0">
                <a:solidFill>
                  <a:schemeClr val="accent6">
                    <a:lumMod val="75000"/>
                  </a:schemeClr>
                </a:solidFill>
              </a:rPr>
              <a:t>ENGINES</a:t>
            </a:r>
          </a:p>
        </p:txBody>
      </p:sp>
      <p:sp>
        <p:nvSpPr>
          <p:cNvPr id="3" name="Content Placeholder 2"/>
          <p:cNvSpPr>
            <a:spLocks noGrp="1"/>
          </p:cNvSpPr>
          <p:nvPr>
            <p:ph idx="1"/>
          </p:nvPr>
        </p:nvSpPr>
        <p:spPr>
          <a:xfrm>
            <a:off x="457200" y="1676400"/>
            <a:ext cx="8229600" cy="4800600"/>
          </a:xfrm>
        </p:spPr>
        <p:style>
          <a:lnRef idx="2">
            <a:schemeClr val="accent3"/>
          </a:lnRef>
          <a:fillRef idx="1">
            <a:schemeClr val="lt1"/>
          </a:fillRef>
          <a:effectRef idx="0">
            <a:schemeClr val="accent3"/>
          </a:effectRef>
          <a:fontRef idx="minor">
            <a:schemeClr val="dk1"/>
          </a:fontRef>
        </p:style>
        <p:txBody>
          <a:bodyPr/>
          <a:lstStyle/>
          <a:p>
            <a:pPr>
              <a:buNone/>
            </a:pPr>
            <a:r>
              <a:rPr lang="en-US" dirty="0">
                <a:solidFill>
                  <a:srgbClr val="C00000"/>
                </a:solidFill>
              </a:rPr>
              <a:t>  (a). External Combustion Engines:-  </a:t>
            </a:r>
            <a:r>
              <a:rPr lang="en-US" dirty="0">
                <a:solidFill>
                  <a:schemeClr val="tx1"/>
                </a:solidFill>
              </a:rPr>
              <a:t>The engine in which combustion of fuel take place outside the engine cylinder known as external combustion  engine. E.g. steam engine , steam turbine                                                                  </a:t>
            </a:r>
            <a:r>
              <a:rPr lang="en-US" dirty="0">
                <a:solidFill>
                  <a:srgbClr val="C00000"/>
                </a:solidFill>
              </a:rPr>
              <a:t>(b).Internal Combustion Engine :-</a:t>
            </a:r>
            <a:r>
              <a:rPr lang="en-US" dirty="0">
                <a:solidFill>
                  <a:schemeClr val="tx1"/>
                </a:solidFill>
              </a:rPr>
              <a:t>The engine  in which the combustion of fuel take place inside the engine cylinder is known as internal combustion engine. E.g. </a:t>
            </a:r>
            <a:r>
              <a:rPr lang="en-US" dirty="0" smtClean="0">
                <a:solidFill>
                  <a:schemeClr val="tx1"/>
                </a:solidFill>
              </a:rPr>
              <a:t>Petrol engine </a:t>
            </a:r>
            <a:r>
              <a:rPr lang="en-US" dirty="0">
                <a:solidFill>
                  <a:schemeClr val="tx1"/>
                </a:solidFill>
              </a:rPr>
              <a:t>, </a:t>
            </a:r>
            <a:r>
              <a:rPr lang="en-US" dirty="0" smtClean="0">
                <a:solidFill>
                  <a:schemeClr val="tx1"/>
                </a:solidFill>
              </a:rPr>
              <a:t>gas engine and diesel engine.                                         </a:t>
            </a:r>
            <a:endParaRPr lang="en-US" dirty="0">
              <a:solidFill>
                <a:schemeClr val="tx1"/>
              </a:solidFill>
            </a:endParaRPr>
          </a:p>
        </p:txBody>
      </p:sp>
    </p:spTree>
    <p:extLst>
      <p:ext uri="{BB962C8B-B14F-4D97-AF65-F5344CB8AC3E}">
        <p14:creationId xmlns:p14="http://schemas.microsoft.com/office/powerpoint/2010/main" xmlns="" val="2156189947"/>
      </p:ext>
    </p:extLst>
  </p:cSld>
  <p:clrMapOvr>
    <a:masterClrMapping/>
  </p:clrMapOvr>
  <p:transition spd="med">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724302-F838-8543-BA25-C4C539ACE989}"/>
              </a:ext>
            </a:extLst>
          </p:cNvPr>
          <p:cNvSpPr>
            <a:spLocks noGrp="1"/>
          </p:cNvSpPr>
          <p:nvPr>
            <p:ph type="title"/>
          </p:nvPr>
        </p:nvSpPr>
        <p:spPr/>
        <p:txBody>
          <a:bodyPr/>
          <a:lstStyle/>
          <a:p>
            <a:pPr marL="571500" indent="-571500">
              <a:buFont typeface="Arial" panose="020B0604020202020204" pitchFamily="34" charset="0"/>
              <a:buChar char="•"/>
            </a:pPr>
            <a:r>
              <a:rPr lang="en-IN" i="1" u="sng">
                <a:solidFill>
                  <a:srgbClr val="0070C0"/>
                </a:solidFill>
              </a:rPr>
              <a:t>Magneto Ignition System</a:t>
            </a:r>
            <a:endParaRPr lang="en-US" i="1" u="sng">
              <a:solidFill>
                <a:srgbClr val="0070C0"/>
              </a:solidFill>
            </a:endParaRPr>
          </a:p>
        </p:txBody>
      </p:sp>
      <p:pic>
        <p:nvPicPr>
          <p:cNvPr id="3" name="Picture 3">
            <a:extLst>
              <a:ext uri="{FF2B5EF4-FFF2-40B4-BE49-F238E27FC236}">
                <a16:creationId xmlns:a16="http://schemas.microsoft.com/office/drawing/2014/main" xmlns="" id="{368B725A-F02E-5149-B74E-BBB9012FC14E}"/>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04210" y="1878263"/>
            <a:ext cx="5935579" cy="4064000"/>
          </a:xfrm>
          <a:prstGeom prst="rect">
            <a:avLst/>
          </a:prstGeom>
        </p:spPr>
      </p:pic>
    </p:spTree>
    <p:extLst>
      <p:ext uri="{BB962C8B-B14F-4D97-AF65-F5344CB8AC3E}">
        <p14:creationId xmlns:p14="http://schemas.microsoft.com/office/powerpoint/2010/main" xmlns="" val="167417006"/>
      </p:ext>
    </p:extLst>
  </p:cSld>
  <p:clrMapOvr>
    <a:masterClrMapping/>
  </p:clrMapOvr>
  <p:transition spd="med">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It is best for high speed vehicles.</a:t>
            </a:r>
          </a:p>
          <a:p>
            <a:r>
              <a:rPr lang="en-US" dirty="0"/>
              <a:t>It is less expensive.</a:t>
            </a:r>
          </a:p>
          <a:p>
            <a:r>
              <a:rPr lang="en-US" dirty="0"/>
              <a:t>This system is favoured for two wheelers due to light weight and low maintenance.</a:t>
            </a:r>
          </a:p>
        </p:txBody>
      </p:sp>
      <p:sp>
        <p:nvSpPr>
          <p:cNvPr id="3" name="Title 2"/>
          <p:cNvSpPr>
            <a:spLocks noGrp="1"/>
          </p:cNvSpPr>
          <p:nvPr>
            <p:ph type="title"/>
          </p:nvPr>
        </p:nvSpPr>
        <p:spPr/>
        <p:txBody>
          <a:bodyPr/>
          <a:lstStyle/>
          <a:p>
            <a:r>
              <a:rPr lang="en-US" dirty="0"/>
              <a:t>ADVANTAGES</a:t>
            </a:r>
          </a:p>
        </p:txBody>
      </p:sp>
    </p:spTree>
  </p:cSld>
  <p:clrMapOvr>
    <a:masterClrMapping/>
  </p:clrMapOvr>
  <p:transition spd="med">
    <p:pull/>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Since the wiring carries a very high voltage, therefore, thus there is a strong </a:t>
            </a:r>
            <a:r>
              <a:rPr lang="en-US" dirty="0" err="1"/>
              <a:t>possibilityof</a:t>
            </a:r>
            <a:r>
              <a:rPr lang="en-US" dirty="0"/>
              <a:t> causing engine misfire due to leakage.</a:t>
            </a:r>
          </a:p>
          <a:p>
            <a:r>
              <a:rPr lang="en-US" dirty="0"/>
              <a:t>To avoid above problem, the high tension wires need suitable shielding.</a:t>
            </a:r>
          </a:p>
          <a:p>
            <a:r>
              <a:rPr lang="en-US" dirty="0"/>
              <a:t>At low speeds, it develops poor quality of spark at the time of starting.</a:t>
            </a:r>
          </a:p>
        </p:txBody>
      </p:sp>
      <p:sp>
        <p:nvSpPr>
          <p:cNvPr id="3" name="Title 2"/>
          <p:cNvSpPr>
            <a:spLocks noGrp="1"/>
          </p:cNvSpPr>
          <p:nvPr>
            <p:ph type="title"/>
          </p:nvPr>
        </p:nvSpPr>
        <p:spPr/>
        <p:txBody>
          <a:bodyPr/>
          <a:lstStyle/>
          <a:p>
            <a:r>
              <a:rPr lang="en-US" dirty="0"/>
              <a:t>DISADVANTAGES</a:t>
            </a:r>
          </a:p>
        </p:txBody>
      </p:sp>
    </p:spTree>
  </p:cSld>
  <p:clrMapOvr>
    <a:masterClrMapping/>
  </p:clrMapOvr>
  <p:transition spd="med">
    <p:pull/>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It is used in racing cars.</a:t>
            </a:r>
          </a:p>
          <a:p>
            <a:r>
              <a:rPr lang="en-US" dirty="0"/>
              <a:t>It is preferred for two wheelers.</a:t>
            </a:r>
          </a:p>
        </p:txBody>
      </p:sp>
      <p:sp>
        <p:nvSpPr>
          <p:cNvPr id="3" name="Title 2"/>
          <p:cNvSpPr>
            <a:spLocks noGrp="1"/>
          </p:cNvSpPr>
          <p:nvPr>
            <p:ph type="title"/>
          </p:nvPr>
        </p:nvSpPr>
        <p:spPr/>
        <p:txBody>
          <a:bodyPr/>
          <a:lstStyle/>
          <a:p>
            <a:r>
              <a:rPr lang="en-US" dirty="0"/>
              <a:t>APPLICATIONS</a:t>
            </a:r>
          </a:p>
        </p:txBody>
      </p:sp>
    </p:spTree>
  </p:cSld>
  <p:clrMapOvr>
    <a:masterClrMapping/>
  </p:clrMapOvr>
  <p:transition spd="med">
    <p:pull/>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52468" y="914400"/>
            <a:ext cx="5548532" cy="2895600"/>
          </a:xfrm>
        </p:spPr>
        <p:txBody>
          <a:bodyPr/>
          <a:lstStyle/>
          <a:p>
            <a:r>
              <a:rPr lang="en-US" dirty="0" smtClean="0"/>
              <a:t/>
            </a:r>
            <a:br>
              <a:rPr lang="en-US" dirty="0" smtClean="0"/>
            </a:br>
            <a:r>
              <a:rPr lang="en-US" dirty="0" smtClean="0"/>
              <a:t>TESTING OF I.C ENGINES</a:t>
            </a:r>
            <a:endParaRPr lang="en-US" dirty="0"/>
          </a:p>
        </p:txBody>
      </p:sp>
      <p:sp>
        <p:nvSpPr>
          <p:cNvPr id="6" name="Subtitle 5"/>
          <p:cNvSpPr>
            <a:spLocks noGrp="1"/>
          </p:cNvSpPr>
          <p:nvPr>
            <p:ph type="subTitle" idx="1"/>
          </p:nvPr>
        </p:nvSpPr>
        <p:spPr>
          <a:xfrm>
            <a:off x="533400" y="3733800"/>
            <a:ext cx="7467600" cy="1247336"/>
          </a:xfrm>
        </p:spPr>
        <p:txBody>
          <a:bodyPr/>
          <a:lstStyle/>
          <a:p>
            <a:r>
              <a:rPr lang="en-IN" dirty="0" smtClean="0"/>
              <a:t>..</a:t>
            </a:r>
            <a:endParaRPr lang="en-US" dirty="0"/>
          </a:p>
        </p:txBody>
      </p:sp>
    </p:spTree>
  </p:cSld>
  <p:clrMapOvr>
    <a:masterClrMapping/>
  </p:clrMapOvr>
  <p:transition spd="med">
    <p:pull/>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242048" cy="533400"/>
          </a:xfrm>
        </p:spPr>
        <p:txBody>
          <a:bodyPr>
            <a:normAutofit/>
          </a:bodyPr>
          <a:lstStyle/>
          <a:p>
            <a:r>
              <a:rPr lang="en-US" sz="2400" dirty="0" smtClean="0"/>
              <a:t>ENGINE POWER-INDICATOR AND BRAKE POWER</a:t>
            </a:r>
            <a:endParaRPr lang="en-US" sz="2400" dirty="0"/>
          </a:p>
        </p:txBody>
      </p:sp>
      <p:sp>
        <p:nvSpPr>
          <p:cNvPr id="3" name="TextBox 2"/>
          <p:cNvSpPr txBox="1"/>
          <p:nvPr/>
        </p:nvSpPr>
        <p:spPr>
          <a:xfrm>
            <a:off x="381000" y="1066800"/>
            <a:ext cx="51054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solidFill>
                  <a:schemeClr val="bg2">
                    <a:lumMod val="50000"/>
                  </a:schemeClr>
                </a:solidFill>
              </a:rPr>
              <a:t>INDICATED  HORSE  POWER:</a:t>
            </a:r>
            <a:endParaRPr lang="en-US" dirty="0">
              <a:solidFill>
                <a:schemeClr val="bg2">
                  <a:lumMod val="50000"/>
                </a:schemeClr>
              </a:solidFill>
            </a:endParaRPr>
          </a:p>
        </p:txBody>
      </p:sp>
      <p:sp>
        <p:nvSpPr>
          <p:cNvPr id="4" name="TextBox 3"/>
          <p:cNvSpPr txBox="1"/>
          <p:nvPr/>
        </p:nvSpPr>
        <p:spPr>
          <a:xfrm>
            <a:off x="304800" y="1905000"/>
            <a:ext cx="62484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solidFill>
                  <a:schemeClr val="accent1">
                    <a:lumMod val="75000"/>
                  </a:schemeClr>
                </a:solidFill>
              </a:rPr>
              <a:t>The actual power produce inside the cylinder or cylinders of the engine is called indicated power or indicated power of the engine. it is generally abbreviated as I.H.P.</a:t>
            </a:r>
            <a:endParaRPr lang="en-US" dirty="0">
              <a:solidFill>
                <a:schemeClr val="accent1">
                  <a:lumMod val="75000"/>
                </a:schemeClr>
              </a:solidFill>
            </a:endParaRPr>
          </a:p>
        </p:txBody>
      </p:sp>
      <p:sp>
        <p:nvSpPr>
          <p:cNvPr id="5" name="TextBox 4"/>
          <p:cNvSpPr txBox="1"/>
          <p:nvPr/>
        </p:nvSpPr>
        <p:spPr>
          <a:xfrm>
            <a:off x="304800" y="3200400"/>
            <a:ext cx="33528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solidFill>
                  <a:schemeClr val="bg2">
                    <a:lumMod val="50000"/>
                  </a:schemeClr>
                </a:solidFill>
              </a:rPr>
              <a:t>BRAKE   HORSE   POWER</a:t>
            </a:r>
            <a:endParaRPr lang="en-US" dirty="0">
              <a:solidFill>
                <a:schemeClr val="bg2">
                  <a:lumMod val="50000"/>
                </a:schemeClr>
              </a:solidFill>
            </a:endParaRPr>
          </a:p>
        </p:txBody>
      </p:sp>
      <p:sp>
        <p:nvSpPr>
          <p:cNvPr id="6" name="TextBox 5"/>
          <p:cNvSpPr txBox="1"/>
          <p:nvPr/>
        </p:nvSpPr>
        <p:spPr>
          <a:xfrm>
            <a:off x="304800" y="3962400"/>
            <a:ext cx="58674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solidFill>
                  <a:schemeClr val="accent6">
                    <a:lumMod val="75000"/>
                  </a:schemeClr>
                </a:solidFill>
              </a:rPr>
              <a:t>The net power produced at the crankshaft of an engine is called brake power or brake horse power.</a:t>
            </a:r>
            <a:endParaRPr lang="en-US" dirty="0">
              <a:solidFill>
                <a:schemeClr val="accent6">
                  <a:lumMod val="75000"/>
                </a:schemeClr>
              </a:solidFill>
            </a:endParaRPr>
          </a:p>
        </p:txBody>
      </p:sp>
    </p:spTree>
  </p:cSld>
  <p:clrMapOvr>
    <a:masterClrMapping/>
  </p:clrMapOvr>
  <p:transition spd="med">
    <p:pull/>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1"/>
            <a:ext cx="7543800" cy="990600"/>
          </a:xfrm>
        </p:spPr>
        <p:txBody>
          <a:bodyPr/>
          <a:lstStyle/>
          <a:p>
            <a:pPr algn="ctr"/>
            <a:r>
              <a:rPr lang="en-US" sz="4200" dirty="0" smtClean="0"/>
              <a:t>ROPE BRAKE DYNAMOMETER</a:t>
            </a:r>
            <a:endParaRPr lang="en-US" sz="4200" dirty="0"/>
          </a:p>
        </p:txBody>
      </p:sp>
      <p:pic>
        <p:nvPicPr>
          <p:cNvPr id="1026" name="Picture 2" descr="C:\Users\RAHUL SAINI\Downloads\rope-brake-dynamo-meter-500x50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43075" y="1143000"/>
            <a:ext cx="4891087" cy="489108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10001605"/>
      </p:ext>
    </p:extLst>
  </p:cSld>
  <p:clrMapOvr>
    <a:masterClrMapping/>
  </p:clrMapOvr>
  <p:transition spd="med">
    <p:pull/>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Rope Brake Dynamometer</a:t>
            </a:r>
            <a:endParaRPr lang="en-US" dirty="0"/>
          </a:p>
        </p:txBody>
      </p:sp>
      <p:sp>
        <p:nvSpPr>
          <p:cNvPr id="3" name="Content Placeholder 2"/>
          <p:cNvSpPr>
            <a:spLocks noGrp="1"/>
          </p:cNvSpPr>
          <p:nvPr>
            <p:ph idx="1"/>
          </p:nvPr>
        </p:nvSpPr>
        <p:spPr/>
        <p:txBody>
          <a:bodyPr/>
          <a:lstStyle/>
          <a:p>
            <a:r>
              <a:rPr lang="en-US" dirty="0" smtClean="0">
                <a:solidFill>
                  <a:srgbClr val="00B050"/>
                </a:solidFill>
              </a:rPr>
              <a:t>It is a device for measuring brake power of an engine</a:t>
            </a:r>
            <a:endParaRPr lang="en-US" dirty="0">
              <a:solidFill>
                <a:srgbClr val="00B050"/>
              </a:solidFill>
            </a:endParaRPr>
          </a:p>
        </p:txBody>
      </p:sp>
    </p:spTree>
  </p:cSld>
  <p:clrMapOvr>
    <a:masterClrMapping/>
  </p:clrMapOvr>
  <p:transition spd="med">
    <p:pull/>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pPr marL="571500" indent="-571500">
              <a:buFont typeface="Wingdings" pitchFamily="2" charset="2"/>
              <a:buChar char="v"/>
            </a:pPr>
            <a:r>
              <a:rPr lang="en-US" sz="3600" dirty="0" smtClean="0"/>
              <a:t>Rope Brake Dynamometer</a:t>
            </a:r>
            <a:endParaRPr lang="en-US" sz="3600" dirty="0"/>
          </a:p>
        </p:txBody>
      </p:sp>
      <p:sp>
        <p:nvSpPr>
          <p:cNvPr id="3" name="Content Placeholder 2"/>
          <p:cNvSpPr>
            <a:spLocks noGrp="1"/>
          </p:cNvSpPr>
          <p:nvPr>
            <p:ph idx="1"/>
          </p:nvPr>
        </p:nvSpPr>
        <p:spPr>
          <a:xfrm>
            <a:off x="443552" y="1371600"/>
            <a:ext cx="7620000" cy="4800600"/>
          </a:xfrm>
        </p:spPr>
        <p:txBody>
          <a:bodyPr>
            <a:normAutofit fontScale="92500" lnSpcReduction="10000"/>
          </a:bodyPr>
          <a:lstStyle/>
          <a:p>
            <a:r>
              <a:rPr lang="en-US" dirty="0" smtClean="0"/>
              <a:t>It consist of one, two or more ropes wrapped over the brake drum keyed to the shaft of the engine.</a:t>
            </a:r>
          </a:p>
          <a:p>
            <a:r>
              <a:rPr lang="en-US" dirty="0" smtClean="0"/>
              <a:t>The upper end of the rope is attached to a spring balance (s) while the lower end carries a dead weight (w).</a:t>
            </a:r>
          </a:p>
          <a:p>
            <a:r>
              <a:rPr lang="en-US" dirty="0" smtClean="0"/>
              <a:t>In some case to prevent the slipping of the rope over the drum 3 to 4 wooden block are placed at circumference of drum </a:t>
            </a:r>
          </a:p>
          <a:p>
            <a:r>
              <a:rPr lang="en-US" dirty="0" smtClean="0"/>
              <a:t>If high power is produced, then heat is generated due to friction between rope and drum. To prevent this pulley is provided with internal flanges on the rim of drum forming channel for flow of water to cool the drum  </a:t>
            </a:r>
          </a:p>
        </p:txBody>
      </p:sp>
    </p:spTree>
    <p:extLst>
      <p:ext uri="{BB962C8B-B14F-4D97-AF65-F5344CB8AC3E}">
        <p14:creationId xmlns="" xmlns:p14="http://schemas.microsoft.com/office/powerpoint/2010/main" val="3849522501"/>
      </p:ext>
    </p:extLst>
  </p:cSld>
  <p:clrMapOvr>
    <a:masterClrMapping/>
  </p:clrMapOvr>
  <p:transition spd="med">
    <p:pull/>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114300" indent="0">
              <a:buNone/>
            </a:pPr>
            <a:r>
              <a:rPr lang="en-US" dirty="0" smtClean="0"/>
              <a:t>  	</a:t>
            </a:r>
          </a:p>
          <a:p>
            <a:pPr marL="114300" indent="0">
              <a:buNone/>
            </a:pPr>
            <a:r>
              <a:rPr lang="en-US" dirty="0"/>
              <a:t>	 </a:t>
            </a:r>
            <a:r>
              <a:rPr lang="en-US" b="1" u="sng" dirty="0" smtClean="0"/>
              <a:t>Front and side view of </a:t>
            </a:r>
            <a:r>
              <a:rPr lang="en-US" b="1" u="sng" dirty="0"/>
              <a:t>B</a:t>
            </a:r>
            <a:r>
              <a:rPr lang="en-US" b="1" u="sng" dirty="0" smtClean="0"/>
              <a:t>rake </a:t>
            </a:r>
            <a:r>
              <a:rPr lang="en-US" b="1" u="sng" dirty="0"/>
              <a:t>R</a:t>
            </a:r>
            <a:r>
              <a:rPr lang="en-US" b="1" u="sng" dirty="0" smtClean="0"/>
              <a:t>ope </a:t>
            </a:r>
            <a:r>
              <a:rPr lang="en-US" b="1" u="sng" dirty="0"/>
              <a:t>D</a:t>
            </a:r>
            <a:r>
              <a:rPr lang="en-US" b="1" u="sng" dirty="0" smtClean="0"/>
              <a:t>ynamometer</a:t>
            </a:r>
            <a:endParaRPr lang="en-US" b="1" u="sng" dirty="0"/>
          </a:p>
        </p:txBody>
      </p:sp>
      <p:pic>
        <p:nvPicPr>
          <p:cNvPr id="2050" name="Picture 2" descr="C:\Users\RAHUL SAINI\Downloads\rope brake dynamometer.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104" y="990600"/>
            <a:ext cx="7017296" cy="4038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93504517"/>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72D846-0845-E342-8F69-54CEDE295FA1}"/>
              </a:ext>
            </a:extLst>
          </p:cNvPr>
          <p:cNvSpPr>
            <a:spLocks noGrp="1"/>
          </p:cNvSpPr>
          <p:nvPr>
            <p:ph type="title"/>
          </p:nvPr>
        </p:nvSpPr>
        <p:spPr>
          <a:xfrm>
            <a:off x="381000" y="-228600"/>
            <a:ext cx="8229600" cy="1600200"/>
          </a:xfrm>
        </p:spPr>
        <p:txBody>
          <a:bodyPr>
            <a:normAutofit/>
          </a:bodyPr>
          <a:lstStyle/>
          <a:p>
            <a:r>
              <a:rPr lang="en-IN" sz="3200" b="1" u="sng" dirty="0">
                <a:solidFill>
                  <a:srgbClr val="FF0000"/>
                </a:solidFill>
              </a:rPr>
              <a:t>Cross Section Of Spark Ignition Engine</a:t>
            </a:r>
            <a:endParaRPr lang="en-US" sz="3200" b="1" u="sng" dirty="0">
              <a:solidFill>
                <a:srgbClr val="FF0000"/>
              </a:solidFill>
            </a:endParaRPr>
          </a:p>
        </p:txBody>
      </p:sp>
      <p:pic>
        <p:nvPicPr>
          <p:cNvPr id="4" name="Picture 4">
            <a:extLst>
              <a:ext uri="{FF2B5EF4-FFF2-40B4-BE49-F238E27FC236}">
                <a16:creationId xmlns:a16="http://schemas.microsoft.com/office/drawing/2014/main" xmlns="" id="{05ED03A9-BF8A-404C-8809-E451291AAF6A}"/>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rot="5400000">
            <a:off x="1790700" y="-114300"/>
            <a:ext cx="5715000" cy="7924800"/>
          </a:xfrm>
          <a:prstGeom prst="rect">
            <a:avLst/>
          </a:prstGeom>
        </p:spPr>
      </p:pic>
    </p:spTree>
    <p:extLst>
      <p:ext uri="{BB962C8B-B14F-4D97-AF65-F5344CB8AC3E}">
        <p14:creationId xmlns:p14="http://schemas.microsoft.com/office/powerpoint/2010/main" xmlns="" val="2265201926"/>
      </p:ext>
    </p:extLst>
  </p:cSld>
  <p:clrMapOvr>
    <a:masterClrMapping/>
  </p:clrMapOvr>
  <p:transition spd="med">
    <p:pull/>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C:\Users\RAHUL SAINI\Downloads\rope equation.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52400"/>
            <a:ext cx="86106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712482"/>
      </p:ext>
    </p:extLst>
  </p:cSld>
  <p:clrMapOvr>
    <a:masterClrMapping/>
  </p:clrMapOvr>
  <p:transition spd="med">
    <p:pull/>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C:\Users\RAHUL SAINI\Downloads\rope equation 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000" y="0"/>
            <a:ext cx="885626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37590447"/>
      </p:ext>
    </p:extLst>
  </p:cSld>
  <p:clrMapOvr>
    <a:masterClrMapping/>
  </p:clrMapOvr>
  <p:transition spd="med">
    <p:pull/>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Morse test</a:t>
            </a:r>
            <a:endParaRPr lang="en-US" dirty="0"/>
          </a:p>
        </p:txBody>
      </p:sp>
      <p:sp>
        <p:nvSpPr>
          <p:cNvPr id="3" name="TextBox 2"/>
          <p:cNvSpPr txBox="1"/>
          <p:nvPr/>
        </p:nvSpPr>
        <p:spPr>
          <a:xfrm>
            <a:off x="381000" y="2362200"/>
            <a:ext cx="6400800" cy="1477328"/>
          </a:xfrm>
          <a:prstGeom prst="rect">
            <a:avLst/>
          </a:prstGeom>
          <a:noFill/>
        </p:spPr>
        <p:txBody>
          <a:bodyPr wrap="square" rtlCol="0">
            <a:spAutoFit/>
          </a:bodyPr>
          <a:lstStyle/>
          <a:p>
            <a:r>
              <a:rPr lang="en-US" dirty="0" smtClean="0">
                <a:solidFill>
                  <a:schemeClr val="tx2"/>
                </a:solidFill>
              </a:rPr>
              <a:t>The method of finding I.H.P. of each cylinder , in a multi cylinder  I.C. engine without the use of indicator is called  Morse test.</a:t>
            </a:r>
          </a:p>
          <a:p>
            <a:endParaRPr lang="en-US" dirty="0" smtClean="0">
              <a:solidFill>
                <a:schemeClr val="tx2"/>
              </a:solidFill>
            </a:endParaRPr>
          </a:p>
          <a:p>
            <a:endParaRPr lang="en-US" dirty="0">
              <a:solidFill>
                <a:schemeClr val="tx2"/>
              </a:solidFill>
            </a:endParaRPr>
          </a:p>
        </p:txBody>
      </p:sp>
      <p:sp>
        <p:nvSpPr>
          <p:cNvPr id="4" name="TextBox 3"/>
          <p:cNvSpPr txBox="1"/>
          <p:nvPr/>
        </p:nvSpPr>
        <p:spPr>
          <a:xfrm rot="10800000" flipV="1">
            <a:off x="381000" y="4068128"/>
            <a:ext cx="7010400" cy="1477328"/>
          </a:xfrm>
          <a:prstGeom prst="rect">
            <a:avLst/>
          </a:prstGeom>
          <a:noFill/>
        </p:spPr>
        <p:txBody>
          <a:bodyPr wrap="square" rtlCol="0">
            <a:spAutoFit/>
          </a:bodyPr>
          <a:lstStyle/>
          <a:p>
            <a:r>
              <a:rPr lang="en-US" dirty="0" smtClean="0">
                <a:solidFill>
                  <a:schemeClr val="bg2">
                    <a:lumMod val="50000"/>
                  </a:schemeClr>
                </a:solidFill>
              </a:rPr>
              <a:t>This method is adopted to calculate the IHP of the high speed multi cylinder I.C  engines. The brake power of the engine is measured by cutting off each cylinder. In petrol engine, the cylinder engine is cut off by shorting the sparkplug , Where as in the case of diesel  engine, this is done by cutting off the fuel supply to the required cylinder.</a:t>
            </a:r>
            <a:endParaRPr lang="en-US" dirty="0">
              <a:solidFill>
                <a:schemeClr val="bg2">
                  <a:lumMod val="50000"/>
                </a:schemeClr>
              </a:solidFill>
            </a:endParaRPr>
          </a:p>
        </p:txBody>
      </p:sp>
    </p:spTree>
  </p:cSld>
  <p:clrMapOvr>
    <a:masterClrMapping/>
  </p:clrMapOvr>
  <p:transition spd="med">
    <p:pull/>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28600" y="304800"/>
            <a:ext cx="8763000" cy="6172200"/>
          </a:xfrm>
          <a:prstGeom prst="rect">
            <a:avLst/>
          </a:prstGeom>
        </p:spPr>
        <p:txBody>
          <a:bodyPr>
            <a:normAutofit fontScale="92500" lnSpcReduction="10000"/>
          </a:bodyPr>
          <a:lstStyle/>
          <a:p>
            <a:pPr marL="45720" indent="0">
              <a:buNone/>
            </a:pPr>
            <a:r>
              <a:rPr lang="en-US" sz="2400" dirty="0" smtClean="0"/>
              <a:t>Before we performed </a:t>
            </a:r>
            <a:r>
              <a:rPr lang="en-US" sz="2400" dirty="0"/>
              <a:t>M</a:t>
            </a:r>
            <a:r>
              <a:rPr lang="en-US" sz="2400" dirty="0" smtClean="0"/>
              <a:t>orse test following point is taken into mind</a:t>
            </a:r>
          </a:p>
          <a:p>
            <a:pPr>
              <a:buFont typeface="Wingdings" pitchFamily="2" charset="2"/>
              <a:buChar char="Ø"/>
            </a:pPr>
            <a:r>
              <a:rPr lang="en-US" dirty="0"/>
              <a:t> </a:t>
            </a:r>
            <a:r>
              <a:rPr lang="en-US" dirty="0" smtClean="0"/>
              <a:t>Dynamometer is a device to find out the amount of power over the crankshaft of engine called as brake power.</a:t>
            </a:r>
          </a:p>
          <a:p>
            <a:pPr>
              <a:buFont typeface="Wingdings" pitchFamily="2" charset="2"/>
              <a:buChar char="Ø"/>
            </a:pPr>
            <a:endParaRPr lang="en-US" dirty="0"/>
          </a:p>
          <a:p>
            <a:pPr>
              <a:buFont typeface="Wingdings" pitchFamily="2" charset="2"/>
              <a:buChar char="Ø"/>
            </a:pPr>
            <a:r>
              <a:rPr lang="en-US" dirty="0" smtClean="0"/>
              <a:t>The dynamometer finds how much torque is available over the crankshaft.</a:t>
            </a:r>
          </a:p>
          <a:p>
            <a:pPr>
              <a:buFont typeface="Wingdings" pitchFamily="2" charset="2"/>
              <a:buChar char="Ø"/>
            </a:pPr>
            <a:endParaRPr lang="en-US" dirty="0" smtClean="0"/>
          </a:p>
          <a:p>
            <a:pPr>
              <a:buFont typeface="Wingdings" pitchFamily="2" charset="2"/>
              <a:buChar char="Ø"/>
            </a:pPr>
            <a:r>
              <a:rPr lang="en-US" dirty="0" smtClean="0"/>
              <a:t>The angular speed of crankshaft is measured by a device called tachometer.</a:t>
            </a:r>
          </a:p>
          <a:p>
            <a:pPr>
              <a:buFont typeface="Wingdings" pitchFamily="2" charset="2"/>
              <a:buChar char="Ø"/>
            </a:pPr>
            <a:endParaRPr lang="en-US" dirty="0" smtClean="0"/>
          </a:p>
          <a:p>
            <a:pPr>
              <a:buFont typeface="Wingdings" pitchFamily="2" charset="2"/>
              <a:buChar char="Ø"/>
            </a:pPr>
            <a:r>
              <a:rPr lang="en-US" dirty="0" smtClean="0"/>
              <a:t>The brake power is given by= torque * angular velocity.</a:t>
            </a:r>
          </a:p>
          <a:p>
            <a:pPr>
              <a:buFont typeface="Wingdings" pitchFamily="2" charset="2"/>
              <a:buChar char="Ø"/>
            </a:pPr>
            <a:endParaRPr lang="en-US" dirty="0" smtClean="0"/>
          </a:p>
          <a:p>
            <a:pPr>
              <a:buFont typeface="Wingdings" pitchFamily="2" charset="2"/>
              <a:buChar char="Ø"/>
            </a:pPr>
            <a:r>
              <a:rPr lang="en-US" dirty="0" smtClean="0"/>
              <a:t>Friction inside the engine cylinder is depend upon angular speed of crankshaft </a:t>
            </a:r>
            <a:r>
              <a:rPr lang="en-US" dirty="0" err="1" smtClean="0"/>
              <a:t>i.e</a:t>
            </a:r>
            <a:r>
              <a:rPr lang="en-US" dirty="0" smtClean="0"/>
              <a:t> more the speed more the frictional power vice-versa.</a:t>
            </a:r>
          </a:p>
          <a:p>
            <a:pPr>
              <a:buFont typeface="Wingdings" pitchFamily="2" charset="2"/>
              <a:buChar char="Ø"/>
            </a:pPr>
            <a:endParaRPr lang="en-US" dirty="0"/>
          </a:p>
        </p:txBody>
      </p:sp>
    </p:spTree>
    <p:extLst>
      <p:ext uri="{BB962C8B-B14F-4D97-AF65-F5344CB8AC3E}">
        <p14:creationId xmlns:p14="http://schemas.microsoft.com/office/powerpoint/2010/main" xmlns="" val="2168880483"/>
      </p:ext>
    </p:extLst>
  </p:cSld>
  <p:clrMapOvr>
    <a:masterClrMapping/>
  </p:clrMapOvr>
  <p:transition spd="med">
    <p:pull/>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28600" y="381000"/>
            <a:ext cx="8610600" cy="6019800"/>
          </a:xfrm>
          <a:prstGeom prst="rect">
            <a:avLst/>
          </a:prstGeom>
        </p:spPr>
        <p:txBody>
          <a:bodyPr/>
          <a:lstStyle/>
          <a:p>
            <a:pPr lvl="1" algn="just">
              <a:buFont typeface="Wingdings" pitchFamily="2" charset="2"/>
              <a:buChar char="v"/>
            </a:pPr>
            <a:r>
              <a:rPr lang="en-US" sz="2000" b="1" dirty="0" smtClean="0"/>
              <a:t> </a:t>
            </a:r>
            <a:r>
              <a:rPr lang="en-US" sz="2000" b="1" u="sng" dirty="0" smtClean="0"/>
              <a:t>Morse test</a:t>
            </a:r>
            <a:r>
              <a:rPr lang="en-US" sz="2000" b="1" dirty="0" smtClean="0"/>
              <a:t> : Let us consider a four cylinder engine. First of all, the brake power of the engine, when all cylinders in operation, is measured accurately by means of a brake dynamometer at constant speed and load. Now, one of cylinder say no. 1 is cut off. The speed of engine decreases and in order to bring the speed back to original speed, the load on engine is reduced. When the original speed with all cylinders working except no. 1is achieved, the brake power is again measured.</a:t>
            </a:r>
          </a:p>
          <a:p>
            <a:pPr lvl="1" algn="just">
              <a:buFont typeface="Wingdings" pitchFamily="2" charset="2"/>
              <a:buChar char="v"/>
            </a:pPr>
            <a:r>
              <a:rPr lang="en-US" sz="2000" b="1" dirty="0" smtClean="0"/>
              <a:t>In the similar way, each cylinder is cut-off one by one and brake power of the remaining three cylinders is determined .</a:t>
            </a:r>
          </a:p>
          <a:p>
            <a:pPr marL="45720" indent="0" algn="just">
              <a:buNone/>
            </a:pPr>
            <a:r>
              <a:rPr lang="en-US" sz="2000" b="1" dirty="0" smtClean="0"/>
              <a:t>      </a:t>
            </a:r>
          </a:p>
          <a:p>
            <a:pPr marL="45720" indent="0" algn="just">
              <a:buNone/>
            </a:pPr>
            <a:r>
              <a:rPr lang="en-US" dirty="0"/>
              <a:t>	</a:t>
            </a:r>
            <a:endParaRPr lang="en-US" dirty="0" smtClean="0"/>
          </a:p>
        </p:txBody>
      </p:sp>
      <p:pic>
        <p:nvPicPr>
          <p:cNvPr id="3075" name="Picture 3" descr="C:\Users\RAHUL SAINI\Documents\Bluetooth\Share\New Doc 2018-08-28 (2)_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4267200"/>
            <a:ext cx="8305800" cy="1828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82064755"/>
      </p:ext>
    </p:extLst>
  </p:cSld>
  <p:clrMapOvr>
    <a:masterClrMapping/>
  </p:clrMapOvr>
  <p:transition spd="med">
    <p:pull/>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04800" y="457200"/>
            <a:ext cx="8534400" cy="6248400"/>
          </a:xfrm>
          <a:prstGeom prst="rect">
            <a:avLst/>
          </a:prstGeom>
        </p:spPr>
        <p:txBody>
          <a:bodyPr/>
          <a:lstStyle/>
          <a:p>
            <a:pPr marL="45720" indent="0">
              <a:buNone/>
            </a:pPr>
            <a:endParaRPr lang="en-US" dirty="0" smtClean="0"/>
          </a:p>
          <a:p>
            <a:pPr marL="45720" indent="0">
              <a:buNone/>
            </a:pPr>
            <a:r>
              <a:rPr lang="en-US" dirty="0" smtClean="0"/>
              <a:t> </a:t>
            </a:r>
            <a:r>
              <a:rPr lang="en-US" b="1" dirty="0" smtClean="0"/>
              <a:t>When cylinder 1 is cut-off</a:t>
            </a:r>
          </a:p>
          <a:p>
            <a:pPr marL="45720" indent="0">
              <a:buNone/>
            </a:pPr>
            <a:endParaRPr lang="en-US" dirty="0" smtClean="0"/>
          </a:p>
          <a:p>
            <a:pPr marL="45720" indent="0">
              <a:buNone/>
            </a:pPr>
            <a:endParaRPr lang="en-US" dirty="0"/>
          </a:p>
          <a:p>
            <a:pPr marL="45720" indent="0">
              <a:buNone/>
            </a:pPr>
            <a:endParaRPr lang="en-US" dirty="0" smtClean="0"/>
          </a:p>
          <a:p>
            <a:pPr marL="45720" indent="0">
              <a:buNone/>
            </a:pPr>
            <a:endParaRPr lang="en-US" dirty="0"/>
          </a:p>
          <a:p>
            <a:pPr marL="45720" indent="0">
              <a:buNone/>
            </a:pPr>
            <a:r>
              <a:rPr lang="en-US" sz="2000" b="1" dirty="0" smtClean="0"/>
              <a:t>Here B1 is the brake horse power of remaining three cylinder.</a:t>
            </a:r>
          </a:p>
          <a:p>
            <a:pPr marL="45720" indent="0">
              <a:buNone/>
            </a:pPr>
            <a:r>
              <a:rPr lang="en-US" sz="2400" b="1" dirty="0" smtClean="0"/>
              <a:t>Now </a:t>
            </a:r>
          </a:p>
          <a:p>
            <a:pPr marL="45720" indent="0">
              <a:buNone/>
            </a:pPr>
            <a:endParaRPr lang="en-US" dirty="0"/>
          </a:p>
          <a:p>
            <a:pPr marL="45720" indent="0">
              <a:buNone/>
            </a:pPr>
            <a:endParaRPr lang="en-US" dirty="0" smtClean="0"/>
          </a:p>
          <a:p>
            <a:pPr marL="45720" indent="0">
              <a:buNone/>
            </a:pPr>
            <a:endParaRPr lang="en-US" dirty="0"/>
          </a:p>
          <a:p>
            <a:pPr marL="45720" indent="0">
              <a:buNone/>
            </a:pPr>
            <a:endParaRPr lang="en-US" dirty="0" smtClean="0"/>
          </a:p>
        </p:txBody>
      </p:sp>
      <p:pic>
        <p:nvPicPr>
          <p:cNvPr id="4098" name="Picture 2" descr="C:\Users\RAHUL SAINI\Documents\Bluetooth\Share\New Doc 2018-08-28 (2)_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1752600"/>
            <a:ext cx="8382000" cy="1066837"/>
          </a:xfrm>
          <a:prstGeom prst="rect">
            <a:avLst/>
          </a:prstGeom>
          <a:noFill/>
          <a:extLst>
            <a:ext uri="{909E8E84-426E-40DD-AFC4-6F175D3DCCD1}">
              <a14:hiddenFill xmlns:a14="http://schemas.microsoft.com/office/drawing/2010/main" xmlns="">
                <a:solidFill>
                  <a:srgbClr val="FFFFFF"/>
                </a:solidFill>
              </a14:hiddenFill>
            </a:ext>
          </a:extLst>
        </p:spPr>
      </p:pic>
      <p:pic>
        <p:nvPicPr>
          <p:cNvPr id="4101" name="Picture 5" descr="C:\Users\RAHUL SAINI\Documents\Bluetooth\Share\New Doc 2018-08-28 (2)_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4179250"/>
            <a:ext cx="8382000" cy="8499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3385451"/>
      </p:ext>
    </p:extLst>
  </p:cSld>
  <p:clrMapOvr>
    <a:masterClrMapping/>
  </p:clrMapOvr>
  <p:transition spd="med">
    <p:pull/>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57200" y="609600"/>
            <a:ext cx="8534400" cy="6019800"/>
          </a:xfrm>
          <a:prstGeom prst="rect">
            <a:avLst/>
          </a:prstGeom>
        </p:spPr>
        <p:txBody>
          <a:bodyPr/>
          <a:lstStyle/>
          <a:p>
            <a:pPr marL="45720" indent="0" algn="just">
              <a:buNone/>
            </a:pPr>
            <a:endParaRPr lang="en-US" sz="2000" dirty="0" smtClean="0"/>
          </a:p>
          <a:p>
            <a:pPr marL="45720" indent="0">
              <a:buNone/>
            </a:pPr>
            <a:endParaRPr lang="en-US" dirty="0"/>
          </a:p>
          <a:p>
            <a:pPr marL="45720" indent="0">
              <a:buNone/>
            </a:pPr>
            <a:endParaRPr lang="en-US" dirty="0" smtClean="0"/>
          </a:p>
          <a:p>
            <a:pPr marL="45720" indent="0">
              <a:buNone/>
            </a:pPr>
            <a:endParaRPr lang="en-US" dirty="0"/>
          </a:p>
          <a:p>
            <a:pPr marL="45720" indent="0">
              <a:buNone/>
            </a:pPr>
            <a:endParaRPr lang="en-US" dirty="0" smtClean="0"/>
          </a:p>
          <a:p>
            <a:pPr marL="45720" indent="0">
              <a:buNone/>
            </a:pPr>
            <a:endParaRPr lang="en-US" dirty="0"/>
          </a:p>
          <a:p>
            <a:pPr marL="45720" indent="0">
              <a:buNone/>
            </a:pPr>
            <a:endParaRPr lang="en-US" dirty="0" smtClean="0"/>
          </a:p>
          <a:p>
            <a:pPr marL="45720" indent="0">
              <a:buNone/>
            </a:pPr>
            <a:endParaRPr lang="en-US" dirty="0"/>
          </a:p>
          <a:p>
            <a:pPr marL="45720" indent="0" algn="just">
              <a:buNone/>
            </a:pPr>
            <a:r>
              <a:rPr lang="en-US" sz="2000" b="1" dirty="0" smtClean="0"/>
              <a:t>Now total indicated power can be obtained by adding the indicated power of each individual cylinder</a:t>
            </a:r>
            <a:endParaRPr lang="en-US" sz="2000" b="1" dirty="0"/>
          </a:p>
          <a:p>
            <a:endParaRPr lang="en-US"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1" y="1447800"/>
            <a:ext cx="8001000" cy="25118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5334000"/>
            <a:ext cx="8547893" cy="1004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84960917"/>
      </p:ext>
    </p:extLst>
  </p:cSld>
  <p:clrMapOvr>
    <a:masterClrMapping/>
  </p:clrMapOvr>
  <p:transition spd="med">
    <p:pull/>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balance sheet</a:t>
            </a:r>
            <a:endParaRPr lang="en-US" dirty="0"/>
          </a:p>
        </p:txBody>
      </p:sp>
      <p:sp>
        <p:nvSpPr>
          <p:cNvPr id="3" name="Content Placeholder 2"/>
          <p:cNvSpPr>
            <a:spLocks noGrp="1"/>
          </p:cNvSpPr>
          <p:nvPr>
            <p:ph idx="1"/>
          </p:nvPr>
        </p:nvSpPr>
        <p:spPr/>
        <p:txBody>
          <a:bodyPr>
            <a:normAutofit/>
          </a:bodyPr>
          <a:lstStyle/>
          <a:p>
            <a:r>
              <a:rPr lang="en-US" sz="2000" dirty="0" smtClean="0"/>
              <a:t>A statement which shows the distribution of the heat supplied to the engine is known as heat balance  sheet. The performance of an engine and heat distributed by it is generally given by heat balance sheet.</a:t>
            </a:r>
            <a:endParaRPr lang="en-US" sz="2000" dirty="0"/>
          </a:p>
        </p:txBody>
      </p:sp>
    </p:spTree>
  </p:cSld>
  <p:clrMapOvr>
    <a:masterClrMapping/>
  </p:clrMapOvr>
  <p:transition spd="med">
    <p:pull/>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6934200" cy="822960"/>
          </a:xfrm>
        </p:spPr>
        <p:txBody>
          <a:bodyPr/>
          <a:lstStyle/>
          <a:p>
            <a:r>
              <a:rPr lang="en-US" dirty="0" smtClean="0"/>
              <a:t>    Heat balanced sheet</a:t>
            </a:r>
            <a:endParaRPr lang="en-US" dirty="0"/>
          </a:p>
        </p:txBody>
      </p:sp>
      <p:sp>
        <p:nvSpPr>
          <p:cNvPr id="4" name="TextBox 3"/>
          <p:cNvSpPr txBox="1"/>
          <p:nvPr/>
        </p:nvSpPr>
        <p:spPr>
          <a:xfrm>
            <a:off x="533400" y="1295401"/>
            <a:ext cx="6096000" cy="646331"/>
          </a:xfrm>
          <a:prstGeom prst="rect">
            <a:avLst/>
          </a:prstGeom>
          <a:noFill/>
        </p:spPr>
        <p:txBody>
          <a:bodyPr wrap="square" rtlCol="0">
            <a:spAutoFit/>
          </a:bodyPr>
          <a:lstStyle/>
          <a:p>
            <a:r>
              <a:rPr lang="en-US" dirty="0" smtClean="0"/>
              <a:t>A statement which shows the distribution of the heat supplied to the engine is known as heat balanced sheet.</a:t>
            </a:r>
            <a:endParaRPr lang="en-US" dirty="0"/>
          </a:p>
        </p:txBody>
      </p:sp>
      <p:graphicFrame>
        <p:nvGraphicFramePr>
          <p:cNvPr id="5" name="Table 4"/>
          <p:cNvGraphicFramePr>
            <a:graphicFrameLocks noGrp="1"/>
          </p:cNvGraphicFramePr>
          <p:nvPr/>
        </p:nvGraphicFramePr>
        <p:xfrm>
          <a:off x="304799" y="2362200"/>
          <a:ext cx="6934201" cy="5452303"/>
        </p:xfrm>
        <a:graphic>
          <a:graphicData uri="http://schemas.openxmlformats.org/drawingml/2006/table">
            <a:tbl>
              <a:tblPr firstRow="1" bandRow="1">
                <a:tableStyleId>{F5AB1C69-6EDB-4FF4-983F-18BD219EF322}</a:tableStyleId>
              </a:tblPr>
              <a:tblGrid>
                <a:gridCol w="1820227"/>
                <a:gridCol w="515504"/>
                <a:gridCol w="1167865"/>
                <a:gridCol w="1678003"/>
                <a:gridCol w="596902"/>
                <a:gridCol w="1155700"/>
              </a:tblGrid>
              <a:tr h="998165">
                <a:tc>
                  <a:txBody>
                    <a:bodyPr/>
                    <a:lstStyle/>
                    <a:p>
                      <a:r>
                        <a:rPr lang="en-US" dirty="0" smtClean="0"/>
                        <a:t>HEAT  SUPPLIED  PER MINUTE</a:t>
                      </a:r>
                      <a:endParaRPr lang="en-US" dirty="0"/>
                    </a:p>
                  </a:txBody>
                  <a:tcPr/>
                </a:tc>
                <a:tc>
                  <a:txBody>
                    <a:bodyPr/>
                    <a:lstStyle/>
                    <a:p>
                      <a:r>
                        <a:rPr lang="en-US" dirty="0" smtClean="0"/>
                        <a:t>KJ</a:t>
                      </a:r>
                      <a:endParaRPr lang="en-US" dirty="0"/>
                    </a:p>
                  </a:txBody>
                  <a:tcPr/>
                </a:tc>
                <a:tc>
                  <a:txBody>
                    <a:bodyPr/>
                    <a:lstStyle/>
                    <a:p>
                      <a:r>
                        <a:rPr lang="en-US" dirty="0" smtClean="0"/>
                        <a:t>% AGE</a:t>
                      </a:r>
                      <a:endParaRPr lang="en-US" dirty="0"/>
                    </a:p>
                  </a:txBody>
                  <a:tcPr/>
                </a:tc>
                <a:tc>
                  <a:txBody>
                    <a:bodyPr/>
                    <a:lstStyle/>
                    <a:p>
                      <a:r>
                        <a:rPr lang="en-US" dirty="0" smtClean="0"/>
                        <a:t>HEAT EXPENDITURE PER </a:t>
                      </a:r>
                      <a:r>
                        <a:rPr lang="en-US" baseline="0" dirty="0" smtClean="0"/>
                        <a:t> MINUTE</a:t>
                      </a:r>
                      <a:endParaRPr lang="en-US" dirty="0"/>
                    </a:p>
                  </a:txBody>
                  <a:tcPr/>
                </a:tc>
                <a:tc>
                  <a:txBody>
                    <a:bodyPr/>
                    <a:lstStyle/>
                    <a:p>
                      <a:r>
                        <a:rPr lang="en-US" dirty="0" smtClean="0"/>
                        <a:t> KJ</a:t>
                      </a:r>
                      <a:endParaRPr lang="en-US" dirty="0"/>
                    </a:p>
                  </a:txBody>
                  <a:tcPr/>
                </a:tc>
                <a:tc>
                  <a:txBody>
                    <a:bodyPr/>
                    <a:lstStyle/>
                    <a:p>
                      <a:r>
                        <a:rPr lang="en-US" dirty="0" smtClean="0"/>
                        <a:t> % AGE</a:t>
                      </a:r>
                      <a:endParaRPr lang="en-US" dirty="0"/>
                    </a:p>
                  </a:txBody>
                  <a:tcPr/>
                </a:tc>
              </a:tr>
              <a:tr h="2507035">
                <a:tc>
                  <a:txBody>
                    <a:bodyPr/>
                    <a:lstStyle/>
                    <a:p>
                      <a:r>
                        <a:rPr lang="en-US" sz="1600" dirty="0" smtClean="0"/>
                        <a:t>( a) Heat</a:t>
                      </a:r>
                      <a:r>
                        <a:rPr lang="en-US" sz="1600" baseline="0" dirty="0" smtClean="0"/>
                        <a:t> supplied by the </a:t>
                      </a:r>
                    </a:p>
                    <a:p>
                      <a:r>
                        <a:rPr lang="en-US" sz="1600" baseline="0" dirty="0" smtClean="0"/>
                        <a:t>Combustion of fuel</a:t>
                      </a:r>
                      <a:endParaRPr lang="en-US" sz="1600" dirty="0"/>
                    </a:p>
                  </a:txBody>
                  <a:tcPr/>
                </a:tc>
                <a:tc>
                  <a:txBody>
                    <a:bodyPr/>
                    <a:lstStyle/>
                    <a:p>
                      <a:endParaRPr lang="en-US" sz="1600" dirty="0"/>
                    </a:p>
                  </a:txBody>
                  <a:tcPr/>
                </a:tc>
                <a:tc>
                  <a:txBody>
                    <a:bodyPr/>
                    <a:lstStyle/>
                    <a:p>
                      <a:endParaRPr lang="en-US" sz="1600" dirty="0" smtClean="0"/>
                    </a:p>
                    <a:p>
                      <a:r>
                        <a:rPr lang="en-US" sz="1600" dirty="0" smtClean="0"/>
                        <a:t>   100</a:t>
                      </a:r>
                      <a:endParaRPr lang="en-US" sz="1600" dirty="0"/>
                    </a:p>
                  </a:txBody>
                  <a:tcPr/>
                </a:tc>
                <a:tc>
                  <a:txBody>
                    <a:bodyPr/>
                    <a:lstStyle/>
                    <a:p>
                      <a:r>
                        <a:rPr lang="en-US" sz="1600" dirty="0" smtClean="0"/>
                        <a:t>(b)</a:t>
                      </a:r>
                      <a:r>
                        <a:rPr lang="en-US" sz="1600" baseline="0" dirty="0" smtClean="0"/>
                        <a:t> Heat equivalent of brake power </a:t>
                      </a:r>
                    </a:p>
                    <a:p>
                      <a:r>
                        <a:rPr lang="en-US" sz="1600" baseline="0" dirty="0" smtClean="0"/>
                        <a:t>( c)  Heat lost to cooling water</a:t>
                      </a:r>
                    </a:p>
                    <a:p>
                      <a:r>
                        <a:rPr lang="en-US" sz="1600" dirty="0" smtClean="0"/>
                        <a:t>( d) Heat lost to exhaust gases</a:t>
                      </a:r>
                    </a:p>
                    <a:p>
                      <a:r>
                        <a:rPr lang="en-US" sz="1600" dirty="0" smtClean="0"/>
                        <a:t>( e) unaccounted heat</a:t>
                      </a:r>
                    </a:p>
                    <a:p>
                      <a:endParaRPr lang="en-US" sz="1600" dirty="0"/>
                    </a:p>
                  </a:txBody>
                  <a:tcPr/>
                </a:tc>
                <a:tc>
                  <a:txBody>
                    <a:bodyPr/>
                    <a:lstStyle/>
                    <a:p>
                      <a:endParaRPr lang="en-US" sz="1600" dirty="0" smtClean="0"/>
                    </a:p>
                    <a:p>
                      <a:r>
                        <a:rPr lang="en-US" sz="1600" dirty="0" smtClean="0"/>
                        <a:t> ---</a:t>
                      </a:r>
                    </a:p>
                    <a:p>
                      <a:endParaRPr lang="en-US" sz="1600" dirty="0" smtClean="0"/>
                    </a:p>
                    <a:p>
                      <a:endParaRPr lang="en-US" sz="1600" dirty="0" smtClean="0"/>
                    </a:p>
                    <a:p>
                      <a:r>
                        <a:rPr lang="en-US" sz="1600" dirty="0" smtClean="0"/>
                        <a:t> ---</a:t>
                      </a:r>
                    </a:p>
                    <a:p>
                      <a:endParaRPr lang="en-US" sz="1600" dirty="0" smtClean="0"/>
                    </a:p>
                    <a:p>
                      <a:endParaRPr lang="en-US" sz="1600" dirty="0" smtClean="0"/>
                    </a:p>
                    <a:p>
                      <a:r>
                        <a:rPr lang="en-US" sz="1600" dirty="0" smtClean="0"/>
                        <a:t> ---</a:t>
                      </a:r>
                      <a:endParaRPr lang="en-US" sz="1600" dirty="0"/>
                    </a:p>
                  </a:txBody>
                  <a:tcPr/>
                </a:tc>
                <a:tc>
                  <a:txBody>
                    <a:bodyPr/>
                    <a:lstStyle/>
                    <a:p>
                      <a:endParaRPr lang="en-US" sz="1600" dirty="0" smtClean="0"/>
                    </a:p>
                    <a:p>
                      <a:r>
                        <a:rPr lang="en-US" sz="1600" dirty="0" smtClean="0"/>
                        <a:t>---</a:t>
                      </a:r>
                    </a:p>
                    <a:p>
                      <a:endParaRPr lang="en-US" sz="1600" dirty="0" smtClean="0"/>
                    </a:p>
                    <a:p>
                      <a:endParaRPr lang="en-US" sz="1600" dirty="0" smtClean="0"/>
                    </a:p>
                    <a:p>
                      <a:r>
                        <a:rPr lang="en-US" sz="1600" dirty="0" smtClean="0"/>
                        <a:t>---</a:t>
                      </a:r>
                    </a:p>
                    <a:p>
                      <a:endParaRPr lang="en-US" sz="1600" dirty="0" smtClean="0"/>
                    </a:p>
                    <a:p>
                      <a:endParaRPr lang="en-US" sz="1600" dirty="0" smtClean="0"/>
                    </a:p>
                    <a:p>
                      <a:r>
                        <a:rPr lang="en-US" sz="1600" dirty="0" smtClean="0"/>
                        <a:t>---</a:t>
                      </a:r>
                      <a:endParaRPr lang="en-US" sz="1600" dirty="0"/>
                    </a:p>
                  </a:txBody>
                  <a:tcPr/>
                </a:tc>
              </a:tr>
              <a:tr h="1002223">
                <a:tc>
                  <a:txBody>
                    <a:bodyPr/>
                    <a:lstStyle/>
                    <a:p>
                      <a:r>
                        <a:rPr lang="en-US" dirty="0" smtClean="0"/>
                        <a:t>    </a:t>
                      </a:r>
                    </a:p>
                    <a:p>
                      <a:r>
                        <a:rPr lang="en-US" dirty="0" smtClean="0"/>
                        <a:t>      Total</a:t>
                      </a:r>
                      <a:endParaRPr lang="en-US" dirty="0"/>
                    </a:p>
                  </a:txBody>
                  <a:tcPr/>
                </a:tc>
                <a:tc>
                  <a:txBody>
                    <a:bodyPr/>
                    <a:lstStyle/>
                    <a:p>
                      <a:endParaRPr lang="en-US"/>
                    </a:p>
                  </a:txBody>
                  <a:tcPr/>
                </a:tc>
                <a:tc>
                  <a:txBody>
                    <a:bodyPr/>
                    <a:lstStyle/>
                    <a:p>
                      <a:endParaRPr lang="en-US" dirty="0" smtClean="0"/>
                    </a:p>
                    <a:p>
                      <a:r>
                        <a:rPr lang="en-US" dirty="0" smtClean="0"/>
                        <a:t> 100</a:t>
                      </a:r>
                      <a:endParaRPr lang="en-US" dirty="0"/>
                    </a:p>
                  </a:txBody>
                  <a:tcPr/>
                </a:tc>
                <a:tc>
                  <a:txBody>
                    <a:bodyPr/>
                    <a:lstStyle/>
                    <a:p>
                      <a:endParaRPr lang="en-US" dirty="0"/>
                    </a:p>
                  </a:txBody>
                  <a:tcPr/>
                </a:tc>
                <a:tc>
                  <a:txBody>
                    <a:bodyPr/>
                    <a:lstStyle/>
                    <a:p>
                      <a:endParaRPr lang="en-US"/>
                    </a:p>
                  </a:txBody>
                  <a:tcPr/>
                </a:tc>
                <a:tc>
                  <a:txBody>
                    <a:bodyPr/>
                    <a:lstStyle/>
                    <a:p>
                      <a:r>
                        <a:rPr lang="en-US" dirty="0" smtClean="0"/>
                        <a:t> 100</a:t>
                      </a:r>
                      <a:endParaRPr lang="en-US" dirty="0"/>
                    </a:p>
                  </a:txBody>
                  <a:tcPr/>
                </a:tc>
              </a:tr>
            </a:tbl>
          </a:graphicData>
        </a:graphic>
      </p:graphicFrame>
    </p:spTree>
  </p:cSld>
  <p:clrMapOvr>
    <a:masterClrMapping/>
  </p:clrMapOvr>
  <p:transition spd="med">
    <p:pull/>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Concept of pollutants in S.I. and C.I. engines</a:t>
            </a:r>
            <a:endParaRPr lang="en-US" dirty="0"/>
          </a:p>
        </p:txBody>
      </p:sp>
      <p:graphicFrame>
        <p:nvGraphicFramePr>
          <p:cNvPr id="4" name="Table 3"/>
          <p:cNvGraphicFramePr>
            <a:graphicFrameLocks noGrp="1"/>
          </p:cNvGraphicFramePr>
          <p:nvPr/>
        </p:nvGraphicFramePr>
        <p:xfrm>
          <a:off x="381000" y="1752600"/>
          <a:ext cx="8382000" cy="5660713"/>
        </p:xfrm>
        <a:graphic>
          <a:graphicData uri="http://schemas.openxmlformats.org/drawingml/2006/table">
            <a:tbl>
              <a:tblPr firstRow="1" bandRow="1">
                <a:tableStyleId>{00A15C55-8517-42AA-B614-E9B94910E393}</a:tableStyleId>
              </a:tblPr>
              <a:tblGrid>
                <a:gridCol w="1457739"/>
                <a:gridCol w="4130261"/>
                <a:gridCol w="2794000"/>
              </a:tblGrid>
              <a:tr h="1180153">
                <a:tc>
                  <a:txBody>
                    <a:bodyPr/>
                    <a:lstStyle/>
                    <a:p>
                      <a:endParaRPr lang="en-US" dirty="0" smtClean="0">
                        <a:solidFill>
                          <a:srgbClr val="FF0000"/>
                        </a:solidFill>
                      </a:endParaRPr>
                    </a:p>
                    <a:p>
                      <a:r>
                        <a:rPr lang="en-US" dirty="0" smtClean="0">
                          <a:solidFill>
                            <a:schemeClr val="bg2">
                              <a:lumMod val="25000"/>
                            </a:schemeClr>
                          </a:solidFill>
                        </a:rPr>
                        <a:t>Pollutant</a:t>
                      </a:r>
                    </a:p>
                  </a:txBody>
                  <a:tcPr/>
                </a:tc>
                <a:tc>
                  <a:txBody>
                    <a:bodyPr/>
                    <a:lstStyle/>
                    <a:p>
                      <a:endParaRPr lang="en-US" baseline="0" dirty="0" smtClean="0">
                        <a:solidFill>
                          <a:srgbClr val="002060"/>
                        </a:solidFill>
                      </a:endParaRPr>
                    </a:p>
                    <a:p>
                      <a:r>
                        <a:rPr lang="en-US" baseline="0" dirty="0" smtClean="0">
                          <a:solidFill>
                            <a:srgbClr val="002060"/>
                          </a:solidFill>
                        </a:rPr>
                        <a:t> Major source in Atmosphere</a:t>
                      </a:r>
                      <a:endParaRPr lang="en-US" dirty="0">
                        <a:solidFill>
                          <a:srgbClr val="002060"/>
                        </a:solidFill>
                      </a:endParaRPr>
                    </a:p>
                  </a:txBody>
                  <a:tcPr/>
                </a:tc>
                <a:tc>
                  <a:txBody>
                    <a:bodyPr/>
                    <a:lstStyle/>
                    <a:p>
                      <a:endParaRPr lang="en-US" dirty="0" smtClean="0">
                        <a:solidFill>
                          <a:schemeClr val="bg2">
                            <a:lumMod val="25000"/>
                          </a:schemeClr>
                        </a:solidFill>
                      </a:endParaRPr>
                    </a:p>
                    <a:p>
                      <a:r>
                        <a:rPr lang="en-US" dirty="0" smtClean="0">
                          <a:solidFill>
                            <a:schemeClr val="bg2">
                              <a:lumMod val="25000"/>
                            </a:schemeClr>
                          </a:solidFill>
                        </a:rPr>
                        <a:t> Major</a:t>
                      </a:r>
                      <a:r>
                        <a:rPr lang="en-US" baseline="0" dirty="0" smtClean="0">
                          <a:solidFill>
                            <a:schemeClr val="bg2">
                              <a:lumMod val="25000"/>
                            </a:schemeClr>
                          </a:solidFill>
                        </a:rPr>
                        <a:t> harmful </a:t>
                      </a:r>
                    </a:p>
                    <a:p>
                      <a:r>
                        <a:rPr lang="en-US" baseline="0" dirty="0" smtClean="0">
                          <a:solidFill>
                            <a:schemeClr val="bg2">
                              <a:lumMod val="25000"/>
                            </a:schemeClr>
                          </a:solidFill>
                        </a:rPr>
                        <a:t>        effects</a:t>
                      </a:r>
                      <a:endParaRPr lang="en-US" dirty="0">
                        <a:solidFill>
                          <a:schemeClr val="bg2">
                            <a:lumMod val="25000"/>
                          </a:schemeClr>
                        </a:solidFill>
                      </a:endParaRPr>
                    </a:p>
                  </a:txBody>
                  <a:tcPr/>
                </a:tc>
              </a:tr>
              <a:tr h="3391847">
                <a:tc>
                  <a:txBody>
                    <a:bodyPr/>
                    <a:lstStyle/>
                    <a:p>
                      <a:r>
                        <a:rPr lang="en-US" dirty="0" smtClean="0"/>
                        <a:t>    CO</a:t>
                      </a:r>
                    </a:p>
                    <a:p>
                      <a:endParaRPr lang="en-US" dirty="0" smtClean="0"/>
                    </a:p>
                    <a:p>
                      <a:endParaRPr lang="en-US" dirty="0" smtClean="0"/>
                    </a:p>
                    <a:p>
                      <a:endParaRPr lang="en-US" dirty="0" smtClean="0"/>
                    </a:p>
                    <a:p>
                      <a:r>
                        <a:rPr lang="en-US" dirty="0" smtClean="0"/>
                        <a:t>    HC</a:t>
                      </a:r>
                    </a:p>
                    <a:p>
                      <a:r>
                        <a:rPr lang="en-US" dirty="0" smtClean="0"/>
                        <a:t>  </a:t>
                      </a:r>
                    </a:p>
                    <a:p>
                      <a:endParaRPr lang="en-US" dirty="0" smtClean="0"/>
                    </a:p>
                    <a:p>
                      <a:r>
                        <a:rPr lang="en-US" dirty="0" smtClean="0"/>
                        <a:t>    </a:t>
                      </a:r>
                      <a:r>
                        <a:rPr lang="en-US" dirty="0" err="1" smtClean="0"/>
                        <a:t>Nox</a:t>
                      </a:r>
                      <a:endParaRPr lang="en-US" dirty="0" smtClean="0"/>
                    </a:p>
                    <a:p>
                      <a:endParaRPr lang="en-US" dirty="0" smtClean="0"/>
                    </a:p>
                    <a:p>
                      <a:endParaRPr lang="en-US" dirty="0" smtClean="0"/>
                    </a:p>
                    <a:p>
                      <a:r>
                        <a:rPr lang="en-US" dirty="0" smtClean="0"/>
                        <a:t>    SO2</a:t>
                      </a:r>
                    </a:p>
                    <a:p>
                      <a:endParaRPr lang="en-US" dirty="0"/>
                    </a:p>
                  </a:txBody>
                  <a:tcPr/>
                </a:tc>
                <a:tc>
                  <a:txBody>
                    <a:bodyPr/>
                    <a:lstStyle/>
                    <a:p>
                      <a:r>
                        <a:rPr lang="en-US" dirty="0" smtClean="0"/>
                        <a:t>Automobiles</a:t>
                      </a:r>
                      <a:r>
                        <a:rPr lang="en-US" baseline="0" dirty="0" smtClean="0"/>
                        <a:t> 93%, power generation etc. 7%</a:t>
                      </a:r>
                    </a:p>
                    <a:p>
                      <a:endParaRPr lang="en-US" baseline="0" dirty="0" smtClean="0"/>
                    </a:p>
                    <a:p>
                      <a:endParaRPr lang="en-US" baseline="0" dirty="0" smtClean="0"/>
                    </a:p>
                    <a:p>
                      <a:r>
                        <a:rPr lang="en-US" baseline="0" dirty="0" smtClean="0"/>
                        <a:t>Automobiles 57%, petroleum refining use of solvents etc. 43%</a:t>
                      </a:r>
                    </a:p>
                    <a:p>
                      <a:endParaRPr lang="en-US" baseline="0" dirty="0" smtClean="0"/>
                    </a:p>
                    <a:p>
                      <a:r>
                        <a:rPr lang="en-US" baseline="0" dirty="0" smtClean="0"/>
                        <a:t>Automobiles 39%, factories, power generation, petroleum refining etc. 61%</a:t>
                      </a:r>
                    </a:p>
                    <a:p>
                      <a:r>
                        <a:rPr lang="en-US" dirty="0" smtClean="0"/>
                        <a:t> Automobiles(diesel) 1%, factories, power generation, heating system etc. 99%</a:t>
                      </a:r>
                      <a:endParaRPr lang="en-US" dirty="0"/>
                    </a:p>
                  </a:txBody>
                  <a:tcPr/>
                </a:tc>
                <a:tc>
                  <a:txBody>
                    <a:bodyPr/>
                    <a:lstStyle/>
                    <a:p>
                      <a:r>
                        <a:rPr lang="en-US" dirty="0" smtClean="0"/>
                        <a:t>Hinders the exchange of</a:t>
                      </a:r>
                      <a:r>
                        <a:rPr lang="en-US" baseline="0" dirty="0" smtClean="0"/>
                        <a:t> oxygen in the blood and causes carbon monoxide poisoning effect.</a:t>
                      </a:r>
                    </a:p>
                    <a:p>
                      <a:r>
                        <a:rPr lang="en-US" baseline="0" dirty="0" smtClean="0"/>
                        <a:t>Irritates the lining of the respiratory organs.</a:t>
                      </a:r>
                    </a:p>
                    <a:p>
                      <a:endParaRPr lang="en-US" dirty="0" smtClean="0"/>
                    </a:p>
                    <a:p>
                      <a:r>
                        <a:rPr lang="en-US" dirty="0" smtClean="0"/>
                        <a:t>Irritates</a:t>
                      </a:r>
                      <a:r>
                        <a:rPr lang="en-US" baseline="0" dirty="0" smtClean="0"/>
                        <a:t> the eyes, nose and throat</a:t>
                      </a:r>
                    </a:p>
                    <a:p>
                      <a:endParaRPr lang="en-US" baseline="0" dirty="0" smtClean="0"/>
                    </a:p>
                    <a:p>
                      <a:r>
                        <a:rPr lang="en-US" baseline="0" dirty="0" smtClean="0"/>
                        <a:t>Irritates respiratory system membranes and causes inflammation of the wind pipe.</a:t>
                      </a:r>
                      <a:endParaRPr lang="en-US" dirty="0"/>
                    </a:p>
                  </a:txBody>
                  <a:tcPr/>
                </a:tc>
              </a:tr>
            </a:tbl>
          </a:graphicData>
        </a:graphic>
      </p:graphicFrame>
    </p:spTree>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style>
          <a:lnRef idx="2">
            <a:schemeClr val="accent3"/>
          </a:lnRef>
          <a:fillRef idx="1">
            <a:schemeClr val="lt1"/>
          </a:fillRef>
          <a:effectRef idx="0">
            <a:schemeClr val="accent3"/>
          </a:effectRef>
          <a:fontRef idx="minor">
            <a:schemeClr val="dk1"/>
          </a:fontRef>
        </p:style>
        <p:txBody>
          <a:bodyPr>
            <a:normAutofit/>
          </a:bodyPr>
          <a:lstStyle/>
          <a:p>
            <a:r>
              <a:rPr lang="en-US" sz="4000" dirty="0">
                <a:solidFill>
                  <a:srgbClr val="002060"/>
                </a:solidFill>
              </a:rPr>
              <a:t>VARIOUS PARTS OF I.C. ENGINES</a:t>
            </a:r>
          </a:p>
        </p:txBody>
      </p:sp>
      <p:sp>
        <p:nvSpPr>
          <p:cNvPr id="3" name="Content Placeholder 2"/>
          <p:cNvSpPr>
            <a:spLocks noGrp="1"/>
          </p:cNvSpPr>
          <p:nvPr>
            <p:ph idx="1"/>
          </p:nvPr>
        </p:nvSpPr>
        <p:spPr>
          <a:xfrm>
            <a:off x="609600" y="1066800"/>
            <a:ext cx="8001000" cy="5791200"/>
          </a:xfrm>
        </p:spPr>
        <p:style>
          <a:lnRef idx="2">
            <a:schemeClr val="accent3"/>
          </a:lnRef>
          <a:fillRef idx="1">
            <a:schemeClr val="lt1"/>
          </a:fillRef>
          <a:effectRef idx="0">
            <a:schemeClr val="accent3"/>
          </a:effectRef>
          <a:fontRef idx="minor">
            <a:schemeClr val="dk1"/>
          </a:fontRef>
        </p:style>
        <p:txBody>
          <a:bodyPr>
            <a:normAutofit fontScale="92500" lnSpcReduction="10000"/>
          </a:bodyPr>
          <a:lstStyle/>
          <a:p>
            <a:pPr marL="624078" indent="-514350">
              <a:buClr>
                <a:schemeClr val="tx1"/>
              </a:buClr>
              <a:buFont typeface="+mj-lt"/>
              <a:buAutoNum type="arabicPeriod"/>
            </a:pPr>
            <a:r>
              <a:rPr lang="en-US" dirty="0" smtClean="0">
                <a:solidFill>
                  <a:schemeClr val="tx1"/>
                </a:solidFill>
              </a:rPr>
              <a:t>Cylinder </a:t>
            </a:r>
          </a:p>
          <a:p>
            <a:pPr marL="624078" indent="-514350">
              <a:buClr>
                <a:schemeClr val="tx1"/>
              </a:buClr>
              <a:buFont typeface="+mj-lt"/>
              <a:buAutoNum type="arabicPeriod"/>
            </a:pPr>
            <a:r>
              <a:rPr lang="en-US" dirty="0" smtClean="0">
                <a:solidFill>
                  <a:schemeClr val="tx1"/>
                </a:solidFill>
              </a:rPr>
              <a:t>Cylinder Head </a:t>
            </a:r>
          </a:p>
          <a:p>
            <a:pPr marL="624078" indent="-514350">
              <a:buClr>
                <a:schemeClr val="tx1"/>
              </a:buClr>
              <a:buFont typeface="+mj-lt"/>
              <a:buAutoNum type="arabicPeriod"/>
            </a:pPr>
            <a:r>
              <a:rPr lang="en-US" dirty="0" smtClean="0">
                <a:solidFill>
                  <a:schemeClr val="tx1"/>
                </a:solidFill>
              </a:rPr>
              <a:t>Piston</a:t>
            </a:r>
          </a:p>
          <a:p>
            <a:pPr marL="624078" indent="-514350">
              <a:buClr>
                <a:schemeClr val="tx1"/>
              </a:buClr>
              <a:buFont typeface="+mj-lt"/>
              <a:buAutoNum type="arabicPeriod"/>
            </a:pPr>
            <a:r>
              <a:rPr lang="en-US" dirty="0" smtClean="0">
                <a:solidFill>
                  <a:schemeClr val="tx1"/>
                </a:solidFill>
              </a:rPr>
              <a:t>Piston Ring </a:t>
            </a:r>
          </a:p>
          <a:p>
            <a:pPr marL="624078" indent="-514350">
              <a:buClr>
                <a:schemeClr val="tx1"/>
              </a:buClr>
              <a:buFont typeface="+mj-lt"/>
              <a:buAutoNum type="arabicPeriod"/>
            </a:pPr>
            <a:r>
              <a:rPr lang="en-US" dirty="0" smtClean="0">
                <a:solidFill>
                  <a:schemeClr val="tx1"/>
                </a:solidFill>
              </a:rPr>
              <a:t>Gudgeon Pin </a:t>
            </a:r>
          </a:p>
          <a:p>
            <a:pPr marL="624078" indent="-514350">
              <a:buClr>
                <a:schemeClr val="tx1"/>
              </a:buClr>
              <a:buFont typeface="+mj-lt"/>
              <a:buAutoNum type="arabicPeriod"/>
            </a:pPr>
            <a:r>
              <a:rPr lang="en-US" dirty="0" smtClean="0">
                <a:solidFill>
                  <a:schemeClr val="tx1"/>
                </a:solidFill>
              </a:rPr>
              <a:t>Connecting Rod </a:t>
            </a:r>
          </a:p>
          <a:p>
            <a:pPr marL="624078" indent="-514350">
              <a:buClr>
                <a:schemeClr val="tx1"/>
              </a:buClr>
              <a:buFont typeface="+mj-lt"/>
              <a:buAutoNum type="arabicPeriod"/>
            </a:pPr>
            <a:r>
              <a:rPr lang="en-US" dirty="0" smtClean="0">
                <a:solidFill>
                  <a:schemeClr val="tx1"/>
                </a:solidFill>
              </a:rPr>
              <a:t>Crank Shaft </a:t>
            </a:r>
          </a:p>
          <a:p>
            <a:pPr marL="624078" indent="-514350">
              <a:buClr>
                <a:schemeClr val="tx1"/>
              </a:buClr>
              <a:buFont typeface="+mj-lt"/>
              <a:buAutoNum type="arabicPeriod"/>
            </a:pPr>
            <a:r>
              <a:rPr lang="en-US" dirty="0" smtClean="0">
                <a:solidFill>
                  <a:schemeClr val="tx1"/>
                </a:solidFill>
              </a:rPr>
              <a:t>Valves </a:t>
            </a:r>
          </a:p>
          <a:p>
            <a:pPr marL="624078" indent="-514350">
              <a:buClr>
                <a:schemeClr val="tx1"/>
              </a:buClr>
              <a:buFont typeface="+mj-lt"/>
              <a:buAutoNum type="arabicPeriod"/>
            </a:pPr>
            <a:r>
              <a:rPr lang="en-US" dirty="0" smtClean="0"/>
              <a:t>Fly Wheel </a:t>
            </a:r>
          </a:p>
          <a:p>
            <a:pPr marL="624078" indent="-514350">
              <a:buClr>
                <a:schemeClr val="tx1"/>
              </a:buClr>
              <a:buFont typeface="+mj-lt"/>
              <a:buAutoNum type="arabicPeriod"/>
            </a:pPr>
            <a:r>
              <a:rPr lang="en-US" dirty="0" smtClean="0"/>
              <a:t>Cam Shaft </a:t>
            </a:r>
          </a:p>
          <a:p>
            <a:pPr marL="624078" indent="-514350">
              <a:buClr>
                <a:schemeClr val="tx1"/>
              </a:buClr>
              <a:buFont typeface="+mj-lt"/>
              <a:buAutoNum type="arabicPeriod"/>
            </a:pPr>
            <a:r>
              <a:rPr lang="en-US" dirty="0" smtClean="0"/>
              <a:t>Spark Plug </a:t>
            </a:r>
          </a:p>
          <a:p>
            <a:pPr marL="624078" indent="-514350">
              <a:buClr>
                <a:schemeClr val="tx1"/>
              </a:buClr>
              <a:buFont typeface="+mj-lt"/>
              <a:buAutoNum type="arabicPeriod"/>
            </a:pPr>
            <a:r>
              <a:rPr lang="en-US" dirty="0" err="1" smtClean="0"/>
              <a:t>Carburettor</a:t>
            </a:r>
            <a:endParaRPr lang="en-US" dirty="0" smtClean="0"/>
          </a:p>
          <a:p>
            <a:pPr marL="624078" indent="-514350">
              <a:buClr>
                <a:schemeClr val="tx1"/>
              </a:buClr>
              <a:buFont typeface="+mj-lt"/>
              <a:buAutoNum type="arabicPeriod"/>
            </a:pPr>
            <a:r>
              <a:rPr lang="en-US" dirty="0" smtClean="0"/>
              <a:t>Fuel Injector</a:t>
            </a:r>
          </a:p>
          <a:p>
            <a:pPr marL="624078" indent="-514350">
              <a:buClr>
                <a:schemeClr val="tx1"/>
              </a:buClr>
              <a:buFont typeface="+mj-lt"/>
              <a:buAutoNum type="arabicPeriod"/>
            </a:pPr>
            <a:r>
              <a:rPr lang="en-US" dirty="0" smtClean="0"/>
              <a:t>Fuel Injection Pump                                                                                                                                                                                            </a:t>
            </a:r>
            <a:endParaRPr lang="en-US" dirty="0"/>
          </a:p>
        </p:txBody>
      </p:sp>
    </p:spTree>
    <p:extLst>
      <p:ext uri="{BB962C8B-B14F-4D97-AF65-F5344CB8AC3E}">
        <p14:creationId xmlns:p14="http://schemas.microsoft.com/office/powerpoint/2010/main" xmlns="" val="3996856661"/>
      </p:ext>
    </p:extLst>
  </p:cSld>
  <p:clrMapOvr>
    <a:masterClrMapping/>
  </p:clrMapOvr>
  <p:transition spd="med">
    <p:pull/>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Methods of reducing pollution in </a:t>
            </a:r>
            <a:r>
              <a:rPr lang="en-US" sz="3200" dirty="0" err="1" smtClean="0"/>
              <a:t>I.c</a:t>
            </a:r>
            <a:r>
              <a:rPr lang="en-US" sz="3200" dirty="0" smtClean="0"/>
              <a:t>. engines</a:t>
            </a:r>
            <a:br>
              <a:rPr lang="en-US" sz="3200" dirty="0" smtClean="0"/>
            </a:br>
            <a:endParaRPr lang="en-US" sz="3200" dirty="0"/>
          </a:p>
        </p:txBody>
      </p:sp>
      <p:sp>
        <p:nvSpPr>
          <p:cNvPr id="3" name="TextBox 2"/>
          <p:cNvSpPr txBox="1"/>
          <p:nvPr/>
        </p:nvSpPr>
        <p:spPr>
          <a:xfrm>
            <a:off x="533400" y="1676400"/>
            <a:ext cx="6477000" cy="1323439"/>
          </a:xfrm>
          <a:prstGeom prst="rect">
            <a:avLst/>
          </a:prstGeom>
          <a:noFill/>
        </p:spPr>
        <p:txBody>
          <a:bodyPr wrap="square" rtlCol="0">
            <a:spAutoFit/>
          </a:bodyPr>
          <a:lstStyle/>
          <a:p>
            <a:pPr marL="342900" indent="-342900">
              <a:buFont typeface="+mj-lt"/>
              <a:buAutoNum type="arabicPeriod"/>
            </a:pPr>
            <a:r>
              <a:rPr lang="en-US" sz="2000" dirty="0" smtClean="0">
                <a:solidFill>
                  <a:schemeClr val="bg2">
                    <a:lumMod val="50000"/>
                  </a:schemeClr>
                </a:solidFill>
              </a:rPr>
              <a:t>Combustion chamber shape optimization </a:t>
            </a:r>
          </a:p>
          <a:p>
            <a:pPr marL="342900" indent="-342900">
              <a:buFont typeface="+mj-lt"/>
              <a:buAutoNum type="arabicPeriod"/>
            </a:pPr>
            <a:r>
              <a:rPr lang="en-US" sz="2000" dirty="0" smtClean="0">
                <a:solidFill>
                  <a:schemeClr val="bg2">
                    <a:lumMod val="50000"/>
                  </a:schemeClr>
                </a:solidFill>
              </a:rPr>
              <a:t>Improvement in air intake system</a:t>
            </a:r>
          </a:p>
          <a:p>
            <a:pPr marL="342900" indent="-342900">
              <a:buFont typeface="+mj-lt"/>
              <a:buAutoNum type="arabicPeriod"/>
            </a:pPr>
            <a:r>
              <a:rPr lang="en-US" sz="2000" dirty="0" smtClean="0">
                <a:solidFill>
                  <a:schemeClr val="bg2">
                    <a:lumMod val="50000"/>
                  </a:schemeClr>
                </a:solidFill>
              </a:rPr>
              <a:t>Optimization of compression ratio</a:t>
            </a:r>
          </a:p>
          <a:p>
            <a:pPr marL="342900" indent="-342900">
              <a:buFont typeface="+mj-lt"/>
              <a:buAutoNum type="arabicPeriod"/>
            </a:pPr>
            <a:r>
              <a:rPr lang="en-US" sz="2000" dirty="0" smtClean="0">
                <a:solidFill>
                  <a:schemeClr val="bg2">
                    <a:lumMod val="50000"/>
                  </a:schemeClr>
                </a:solidFill>
              </a:rPr>
              <a:t>Optimization of fuel supply system.</a:t>
            </a:r>
            <a:endParaRPr lang="en-US" sz="2000" dirty="0">
              <a:solidFill>
                <a:schemeClr val="bg2">
                  <a:lumMod val="50000"/>
                </a:schemeClr>
              </a:solidFill>
            </a:endParaRPr>
          </a:p>
        </p:txBody>
      </p:sp>
    </p:spTree>
  </p:cSld>
  <p:clrMapOvr>
    <a:masterClrMapping/>
  </p:clrMapOvr>
  <p:transition spd="med">
    <p:pull/>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fuels for IC engines</a:t>
            </a:r>
            <a:endParaRPr lang="en-US" dirty="0"/>
          </a:p>
        </p:txBody>
      </p:sp>
      <p:pic>
        <p:nvPicPr>
          <p:cNvPr id="4" name="Content Placeholder 3" descr="New Doc 2018-09-12 (3)_1.jpg"/>
          <p:cNvPicPr>
            <a:picLocks noGrp="1" noChangeAspect="1"/>
          </p:cNvPicPr>
          <p:nvPr>
            <p:ph idx="1"/>
          </p:nvPr>
        </p:nvPicPr>
        <p:blipFill>
          <a:blip r:embed="rId2" cstate="print"/>
          <a:stretch>
            <a:fillRect/>
          </a:stretch>
        </p:blipFill>
        <p:spPr>
          <a:xfrm>
            <a:off x="2088502" y="1935163"/>
            <a:ext cx="4966995" cy="4389437"/>
          </a:xfrm>
        </p:spPr>
      </p:pic>
    </p:spTree>
  </p:cSld>
  <p:clrMapOvr>
    <a:masterClrMapping/>
  </p:clrMapOvr>
  <p:transition spd="med">
    <p:pull/>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Alternative fuels</a:t>
            </a:r>
            <a:endParaRPr lang="en-US" dirty="0"/>
          </a:p>
        </p:txBody>
      </p:sp>
      <p:pic>
        <p:nvPicPr>
          <p:cNvPr id="4" name="Content Placeholder 3" descr="New Doc 2018-09-12 (3)_2.jpg"/>
          <p:cNvPicPr>
            <a:picLocks noGrp="1" noChangeAspect="1"/>
          </p:cNvPicPr>
          <p:nvPr>
            <p:ph idx="1"/>
          </p:nvPr>
        </p:nvPicPr>
        <p:blipFill>
          <a:blip r:embed="rId2" cstate="print"/>
          <a:stretch>
            <a:fillRect/>
          </a:stretch>
        </p:blipFill>
        <p:spPr>
          <a:xfrm>
            <a:off x="457200" y="2598683"/>
            <a:ext cx="8229600" cy="3062397"/>
          </a:xfrm>
        </p:spPr>
      </p:pic>
    </p:spTree>
  </p:cSld>
  <p:clrMapOvr>
    <a:masterClrMapping/>
  </p:clrMapOvr>
  <p:transition spd="med">
    <p:pull/>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Title 1"/>
          <p:cNvSpPr>
            <a:spLocks noGrp="1"/>
          </p:cNvSpPr>
          <p:nvPr>
            <p:ph type="ctrTitle"/>
          </p:nvPr>
        </p:nvSpPr>
        <p:spPr>
          <a:xfrm>
            <a:off x="609600" y="457200"/>
            <a:ext cx="7772400" cy="1470025"/>
          </a:xfrm>
        </p:spPr>
        <p:txBody>
          <a:bodyPr>
            <a:normAutofit fontScale="90000"/>
          </a:bodyPr>
          <a:lstStyle/>
          <a:p>
            <a:r>
              <a:rPr lang="en-US" dirty="0" smtClean="0"/>
              <a:t>STEAM TURBINES AND STEAM CONDENSERS</a:t>
            </a:r>
            <a:endParaRPr lang="en-US" dirty="0"/>
          </a:p>
        </p:txBody>
      </p:sp>
      <p:sp>
        <p:nvSpPr>
          <p:cNvPr id="1048596" name="Subtitle 2"/>
          <p:cNvSpPr>
            <a:spLocks noGrp="1"/>
          </p:cNvSpPr>
          <p:nvPr>
            <p:ph type="subTitle" idx="1"/>
          </p:nvPr>
        </p:nvSpPr>
        <p:spPr>
          <a:xfrm>
            <a:off x="401782" y="5410200"/>
            <a:ext cx="8056418" cy="912018"/>
          </a:xfrm>
        </p:spPr>
        <p:txBody>
          <a:bodyPr/>
          <a:lstStyle/>
          <a:p>
            <a:pPr algn="l"/>
            <a:r>
              <a:rPr lang="en-US" sz="2400" b="1" dirty="0" smtClean="0"/>
              <a:t>            Steam Turbine                             Steam condenser                  </a:t>
            </a:r>
            <a:endParaRPr lang="en-US" sz="2400" b="1" dirty="0"/>
          </a:p>
        </p:txBody>
      </p:sp>
      <p:pic>
        <p:nvPicPr>
          <p:cNvPr id="2097162" name="Picture 4" descr="C:\Users\RAHUL SAINI\Downloads\steam condenser.jpg"/>
          <p:cNvPicPr>
            <a:picLocks noChangeAspect="1" noChangeArrowheads="1"/>
          </p:cNvPicPr>
          <p:nvPr/>
        </p:nvPicPr>
        <p:blipFill>
          <a:blip r:embed="rId3" cstate="print"/>
          <a:srcRect/>
          <a:stretch>
            <a:fillRect/>
          </a:stretch>
        </p:blipFill>
        <p:spPr bwMode="auto">
          <a:xfrm>
            <a:off x="4953000" y="2895601"/>
            <a:ext cx="3505200" cy="2290762"/>
          </a:xfrm>
          <a:prstGeom prst="rect">
            <a:avLst/>
          </a:prstGeom>
          <a:noFill/>
        </p:spPr>
      </p:pic>
      <p:pic>
        <p:nvPicPr>
          <p:cNvPr id="2097163" name="Picture 5"/>
          <p:cNvPicPr>
            <a:picLocks noChangeAspect="1" noChangeArrowheads="1"/>
          </p:cNvPicPr>
          <p:nvPr/>
        </p:nvPicPr>
        <p:blipFill>
          <a:blip r:embed="rId4" cstate="print"/>
          <a:srcRect/>
          <a:stretch>
            <a:fillRect/>
          </a:stretch>
        </p:blipFill>
        <p:spPr bwMode="auto">
          <a:xfrm>
            <a:off x="381000" y="2895601"/>
            <a:ext cx="4156288" cy="2290762"/>
          </a:xfrm>
          <a:prstGeom prst="rect">
            <a:avLst/>
          </a:prstGeom>
          <a:noFill/>
          <a:ln>
            <a:noFill/>
          </a:ln>
          <a:effectLst/>
        </p:spPr>
      </p:pic>
      <p:sp>
        <p:nvSpPr>
          <p:cNvPr id="6" name="TextBox 5"/>
          <p:cNvSpPr txBox="1"/>
          <p:nvPr/>
        </p:nvSpPr>
        <p:spPr>
          <a:xfrm>
            <a:off x="0" y="-304800"/>
            <a:ext cx="1600200" cy="1200329"/>
          </a:xfrm>
          <a:prstGeom prst="rect">
            <a:avLst/>
          </a:prstGeom>
          <a:noFill/>
        </p:spPr>
        <p:txBody>
          <a:bodyPr wrap="square" rtlCol="0">
            <a:spAutoFit/>
          </a:bodyPr>
          <a:lstStyle/>
          <a:p>
            <a:endParaRPr lang="en-US" sz="3600" dirty="0" smtClean="0"/>
          </a:p>
          <a:p>
            <a:endParaRPr lang="en-US" sz="3600" dirty="0" smtClean="0"/>
          </a:p>
        </p:txBody>
      </p:sp>
    </p:spTree>
  </p:cSld>
  <p:clrMapOvr>
    <a:masterClrMapping/>
  </p:clrMapOvr>
  <p:transition spd="med">
    <p:pull/>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Title 1"/>
          <p:cNvSpPr>
            <a:spLocks noGrp="1"/>
          </p:cNvSpPr>
          <p:nvPr>
            <p:ph type="title"/>
          </p:nvPr>
        </p:nvSpPr>
        <p:spPr/>
        <p:txBody>
          <a:bodyPr>
            <a:noAutofit/>
          </a:bodyPr>
          <a:lstStyle/>
          <a:p>
            <a:pPr marL="457200" indent="-457200" algn="l">
              <a:buFont typeface="Wingdings" pitchFamily="2" charset="2"/>
              <a:buChar char="v"/>
            </a:pPr>
            <a:r>
              <a:rPr lang="en-US" sz="2800" b="1" u="sng" dirty="0" smtClean="0"/>
              <a:t>Steam Turbine </a:t>
            </a:r>
            <a:r>
              <a:rPr lang="en-US" sz="2400" b="1" dirty="0" smtClean="0"/>
              <a:t>:- </a:t>
            </a:r>
            <a:r>
              <a:rPr lang="en-US" sz="2400" dirty="0" smtClean="0"/>
              <a:t>A</a:t>
            </a:r>
            <a:r>
              <a:rPr lang="en-US" sz="2400" dirty="0"/>
              <a:t> </a:t>
            </a:r>
            <a:r>
              <a:rPr lang="en-US" sz="2400" b="1" dirty="0"/>
              <a:t>steam turbine</a:t>
            </a:r>
            <a:r>
              <a:rPr lang="en-US" sz="2400" dirty="0"/>
              <a:t> is a device that extracts </a:t>
            </a:r>
            <a:r>
              <a:rPr lang="en-US" sz="2400" dirty="0" smtClean="0"/>
              <a:t>thermal energy</a:t>
            </a:r>
            <a:r>
              <a:rPr lang="en-US" sz="2400" dirty="0"/>
              <a:t> from pressurized </a:t>
            </a:r>
            <a:r>
              <a:rPr lang="en-US" sz="2400" dirty="0" smtClean="0"/>
              <a:t>steam</a:t>
            </a:r>
            <a:r>
              <a:rPr lang="en-US" sz="2400" dirty="0"/>
              <a:t> and uses it to do mechanical </a:t>
            </a:r>
            <a:r>
              <a:rPr lang="en-US" sz="2400" dirty="0" smtClean="0"/>
              <a:t>work on </a:t>
            </a:r>
            <a:r>
              <a:rPr lang="en-US" sz="2400" dirty="0"/>
              <a:t>a rotating output shaft.</a:t>
            </a:r>
          </a:p>
        </p:txBody>
      </p:sp>
      <p:sp>
        <p:nvSpPr>
          <p:cNvPr id="1048601" name="Content Placeholder 2"/>
          <p:cNvSpPr>
            <a:spLocks noGrp="1"/>
          </p:cNvSpPr>
          <p:nvPr>
            <p:ph idx="1"/>
          </p:nvPr>
        </p:nvSpPr>
        <p:spPr>
          <a:xfrm>
            <a:off x="457200" y="2057400"/>
            <a:ext cx="8229600" cy="4068763"/>
          </a:xfrm>
        </p:spPr>
        <p:txBody>
          <a:bodyPr>
            <a:normAutofit/>
          </a:bodyPr>
          <a:lstStyle/>
          <a:p>
            <a:pPr algn="just"/>
            <a:r>
              <a:rPr lang="en-US" b="1" u="sng" dirty="0" smtClean="0"/>
              <a:t>Function :- </a:t>
            </a:r>
            <a:r>
              <a:rPr lang="en-US" b="1" dirty="0" smtClean="0"/>
              <a:t> </a:t>
            </a:r>
            <a:r>
              <a:rPr lang="en-US" sz="2400" dirty="0" smtClean="0"/>
              <a:t>A steam turbine called a prime mover operates,  initially with the steam energy of the steam to transform into kinetic energy by means of nozzle. Then this kinetic energy of the resulting jet is converting into mechanical energy.</a:t>
            </a:r>
          </a:p>
          <a:p>
            <a:endParaRPr lang="en-US" sz="2400" u="sng" dirty="0" smtClean="0"/>
          </a:p>
          <a:p>
            <a:pPr algn="just"/>
            <a:r>
              <a:rPr lang="en-US" sz="2800" b="1" u="sng" dirty="0" smtClean="0"/>
              <a:t>Uses :- </a:t>
            </a:r>
            <a:r>
              <a:rPr lang="en-US" sz="2800" b="1" dirty="0" smtClean="0"/>
              <a:t> </a:t>
            </a:r>
            <a:r>
              <a:rPr lang="en-US" sz="2400" dirty="0" smtClean="0"/>
              <a:t>Steam turbine are mainly used for power generation in thermal plants.</a:t>
            </a:r>
            <a:endParaRPr lang="en-US" sz="2800" u="sng" dirty="0"/>
          </a:p>
        </p:txBody>
      </p:sp>
    </p:spTree>
  </p:cSld>
  <p:clrMapOvr>
    <a:masterClrMapping/>
  </p:clrMapOvr>
  <p:transition spd="med">
    <p:pull/>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Title 1"/>
          <p:cNvSpPr>
            <a:spLocks noGrp="1"/>
          </p:cNvSpPr>
          <p:nvPr>
            <p:ph type="title"/>
          </p:nvPr>
        </p:nvSpPr>
        <p:spPr>
          <a:xfrm>
            <a:off x="457200" y="0"/>
            <a:ext cx="8229600" cy="1905000"/>
          </a:xfrm>
        </p:spPr>
        <p:txBody>
          <a:bodyPr>
            <a:normAutofit/>
          </a:bodyPr>
          <a:lstStyle/>
          <a:p>
            <a:pPr marL="457200" indent="-457200" algn="just">
              <a:buFont typeface="Wingdings" pitchFamily="2" charset="2"/>
              <a:buChar char="v"/>
            </a:pPr>
            <a:r>
              <a:rPr lang="en-US" sz="2800" b="1" u="sng" dirty="0" smtClean="0"/>
              <a:t>Steam Nozzle :-</a:t>
            </a:r>
            <a:r>
              <a:rPr lang="en-US" sz="2800" b="1" dirty="0" smtClean="0"/>
              <a:t> </a:t>
            </a:r>
            <a:r>
              <a:rPr lang="en-US" sz="2400" dirty="0" smtClean="0"/>
              <a:t>A device of varying cross-sectional area in which heat energy of steam is converted into kinetic energy is called a steam nozzle.</a:t>
            </a:r>
            <a:endParaRPr lang="en-US" sz="2400" u="sng" dirty="0"/>
          </a:p>
        </p:txBody>
      </p:sp>
      <p:sp>
        <p:nvSpPr>
          <p:cNvPr id="1048603" name="Content Placeholder 2"/>
          <p:cNvSpPr>
            <a:spLocks noGrp="1"/>
          </p:cNvSpPr>
          <p:nvPr>
            <p:ph idx="1"/>
          </p:nvPr>
        </p:nvSpPr>
        <p:spPr>
          <a:xfrm>
            <a:off x="348955" y="1816011"/>
            <a:ext cx="8746707" cy="5041988"/>
          </a:xfrm>
        </p:spPr>
        <p:txBody>
          <a:bodyPr>
            <a:noAutofit/>
          </a:bodyPr>
          <a:lstStyle/>
          <a:p>
            <a:pPr marL="514350" indent="-514350" algn="just">
              <a:buFont typeface="+mj-lt"/>
              <a:buAutoNum type="arabicPeriod"/>
            </a:pPr>
            <a:r>
              <a:rPr lang="en-US" sz="2800" b="1" u="sng" dirty="0" smtClean="0"/>
              <a:t>Convergent Nozzle:-</a:t>
            </a:r>
            <a:r>
              <a:rPr lang="en-US" sz="2800" b="1" dirty="0" smtClean="0"/>
              <a:t>   </a:t>
            </a:r>
            <a:r>
              <a:rPr lang="en-US" sz="2400" dirty="0" smtClean="0"/>
              <a:t>In this nozzle </a:t>
            </a:r>
          </a:p>
          <a:p>
            <a:pPr marL="0" indent="0" algn="just">
              <a:buNone/>
            </a:pPr>
            <a:r>
              <a:rPr lang="en-US" sz="2400" dirty="0" smtClean="0"/>
              <a:t>                                                cross-sectional</a:t>
            </a:r>
          </a:p>
          <a:p>
            <a:pPr marL="0" indent="0" algn="just">
              <a:buNone/>
            </a:pPr>
            <a:r>
              <a:rPr lang="en-US" sz="2400" dirty="0" smtClean="0"/>
              <a:t> area of  nozzle decrease from entrance to</a:t>
            </a:r>
          </a:p>
          <a:p>
            <a:pPr marL="0" indent="0" algn="just">
              <a:buNone/>
            </a:pPr>
            <a:r>
              <a:rPr lang="en-US" sz="2400" dirty="0" smtClean="0"/>
              <a:t> exit.</a:t>
            </a:r>
            <a:endParaRPr lang="zh-CN" altLang="en-US"/>
          </a:p>
          <a:p>
            <a:pPr marL="0" indent="0" algn="just">
              <a:buNone/>
            </a:pPr>
            <a:endParaRPr lang="en-US" sz="2400" u="sng" dirty="0" smtClean="0"/>
          </a:p>
          <a:p>
            <a:pPr marL="0" indent="0" algn="just">
              <a:buNone/>
            </a:pPr>
            <a:r>
              <a:rPr lang="en-US" sz="2400" dirty="0" smtClean="0"/>
              <a:t>  </a:t>
            </a:r>
            <a:r>
              <a:rPr lang="en-US" sz="2400" b="1" u="sng" dirty="0" smtClean="0"/>
              <a:t>Application:-</a:t>
            </a:r>
            <a:r>
              <a:rPr lang="en-US" sz="2400" b="1" dirty="0" smtClean="0"/>
              <a:t> </a:t>
            </a:r>
            <a:r>
              <a:rPr lang="en-US" sz="2400" dirty="0"/>
              <a:t>T</a:t>
            </a:r>
            <a:r>
              <a:rPr lang="en-US" sz="2400" dirty="0" smtClean="0"/>
              <a:t>his nozzle is used for  compressible fluids.</a:t>
            </a:r>
          </a:p>
          <a:p>
            <a:pPr marL="0" indent="0" algn="just">
              <a:buNone/>
            </a:pPr>
            <a:endParaRPr lang="en-US" sz="2400" u="sng" dirty="0"/>
          </a:p>
          <a:p>
            <a:pPr marL="457200" indent="-457200" algn="just">
              <a:buAutoNum type="arabicPeriod" startAt="2"/>
            </a:pPr>
            <a:r>
              <a:rPr lang="en-US" sz="2800" b="1" u="sng" dirty="0" smtClean="0"/>
              <a:t>Divergent Nozzle:-</a:t>
            </a:r>
            <a:r>
              <a:rPr lang="en-US" sz="2800" b="1" dirty="0" smtClean="0"/>
              <a:t>  </a:t>
            </a:r>
            <a:r>
              <a:rPr lang="en-US" sz="2400" dirty="0" smtClean="0"/>
              <a:t>In this nozzle </a:t>
            </a:r>
          </a:p>
          <a:p>
            <a:pPr marL="0" indent="0" algn="just">
              <a:buNone/>
            </a:pPr>
            <a:r>
              <a:rPr lang="en-US" sz="2400" dirty="0"/>
              <a:t> </a:t>
            </a:r>
            <a:r>
              <a:rPr lang="en-US" sz="2400" dirty="0" smtClean="0"/>
              <a:t>                                         cross- sectional </a:t>
            </a:r>
          </a:p>
          <a:p>
            <a:pPr marL="0" indent="0" algn="just">
              <a:buNone/>
            </a:pPr>
            <a:r>
              <a:rPr lang="en-US" sz="2400" dirty="0" smtClean="0"/>
              <a:t>area of nozzle increase from entrance to exit.</a:t>
            </a:r>
            <a:endParaRPr lang="en-US" sz="2400" u="sng" dirty="0"/>
          </a:p>
        </p:txBody>
      </p:sp>
      <p:pic>
        <p:nvPicPr>
          <p:cNvPr id="2097164" name="Picture 2" descr="C:\Users\RAHUL SAINI\Downloads\convergent nozzle.jpg"/>
          <p:cNvPicPr>
            <a:picLocks noChangeAspect="1" noChangeArrowheads="1"/>
          </p:cNvPicPr>
          <p:nvPr/>
        </p:nvPicPr>
        <p:blipFill>
          <a:blip r:embed="rId2" cstate="print"/>
          <a:srcRect/>
          <a:stretch>
            <a:fillRect/>
          </a:stretch>
        </p:blipFill>
        <p:spPr bwMode="auto">
          <a:xfrm>
            <a:off x="6254480" y="1600200"/>
            <a:ext cx="2667000" cy="1828800"/>
          </a:xfrm>
          <a:prstGeom prst="rect">
            <a:avLst/>
          </a:prstGeom>
          <a:noFill/>
        </p:spPr>
      </p:pic>
      <p:pic>
        <p:nvPicPr>
          <p:cNvPr id="2097165" name="Picture 3" descr="C:\Users\RAHUL SAINI\Downloads\divergent nozzle.jpg"/>
          <p:cNvPicPr>
            <a:picLocks noChangeAspect="1" noChangeArrowheads="1"/>
          </p:cNvPicPr>
          <p:nvPr/>
        </p:nvPicPr>
        <p:blipFill>
          <a:blip r:embed="rId3" cstate="print"/>
          <a:srcRect/>
          <a:stretch>
            <a:fillRect/>
          </a:stretch>
        </p:blipFill>
        <p:spPr bwMode="auto">
          <a:xfrm>
            <a:off x="6349431" y="4840482"/>
            <a:ext cx="2477097" cy="1066800"/>
          </a:xfrm>
          <a:prstGeom prst="rect">
            <a:avLst/>
          </a:prstGeom>
          <a:noFill/>
        </p:spPr>
      </p:pic>
    </p:spTree>
  </p:cSld>
  <p:clrMapOvr>
    <a:masterClrMapping/>
  </p:clrMapOvr>
  <p:transition spd="med">
    <p:pull/>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Title 1"/>
          <p:cNvSpPr>
            <a:spLocks noGrp="1"/>
          </p:cNvSpPr>
          <p:nvPr>
            <p:ph type="title"/>
          </p:nvPr>
        </p:nvSpPr>
        <p:spPr>
          <a:xfrm>
            <a:off x="457200" y="274638"/>
            <a:ext cx="8229600" cy="1173162"/>
          </a:xfrm>
        </p:spPr>
        <p:txBody>
          <a:bodyPr>
            <a:normAutofit/>
          </a:bodyPr>
          <a:lstStyle/>
          <a:p>
            <a:pPr algn="just"/>
            <a:r>
              <a:rPr lang="en-US" sz="2800" b="1" u="sng" dirty="0" smtClean="0"/>
              <a:t>Application:-</a:t>
            </a:r>
            <a:r>
              <a:rPr lang="en-US" sz="2800" u="sng" dirty="0" smtClean="0"/>
              <a:t> </a:t>
            </a:r>
            <a:r>
              <a:rPr lang="en-US" sz="2400" dirty="0" smtClean="0"/>
              <a:t>This nozzle is used when back pressure is less than critical pressure.</a:t>
            </a:r>
            <a:endParaRPr lang="en-US" sz="2400" u="sng" dirty="0"/>
          </a:p>
        </p:txBody>
      </p:sp>
      <p:sp>
        <p:nvSpPr>
          <p:cNvPr id="1048605" name="Content Placeholder 2"/>
          <p:cNvSpPr>
            <a:spLocks noGrp="1"/>
          </p:cNvSpPr>
          <p:nvPr>
            <p:ph idx="1"/>
          </p:nvPr>
        </p:nvSpPr>
        <p:spPr>
          <a:xfrm>
            <a:off x="457200" y="1447800"/>
            <a:ext cx="8229600" cy="4373563"/>
          </a:xfrm>
        </p:spPr>
        <p:txBody>
          <a:bodyPr>
            <a:normAutofit/>
          </a:bodyPr>
          <a:lstStyle/>
          <a:p>
            <a:pPr marL="0" indent="0">
              <a:buNone/>
            </a:pPr>
            <a:r>
              <a:rPr lang="en-US" b="1" dirty="0" smtClean="0"/>
              <a:t>3. </a:t>
            </a:r>
            <a:r>
              <a:rPr lang="en-US" sz="2800" b="1" u="sng" dirty="0" smtClean="0"/>
              <a:t>Convergent Divergent Nozzle</a:t>
            </a:r>
            <a:r>
              <a:rPr lang="en-US" dirty="0" smtClean="0"/>
              <a:t> :- </a:t>
            </a:r>
            <a:r>
              <a:rPr lang="en-US" sz="2400" dirty="0" smtClean="0"/>
              <a:t>In this nozzle cross-sectional area of nozzle is first decrease and then increase from entrance to throat to exit.</a:t>
            </a:r>
          </a:p>
          <a:p>
            <a:pPr marL="0" indent="0">
              <a:buNone/>
            </a:pPr>
            <a:endParaRPr lang="en-US" sz="2800" dirty="0"/>
          </a:p>
          <a:p>
            <a:pPr marL="0" indent="0">
              <a:buNone/>
            </a:pPr>
            <a:r>
              <a:rPr lang="en-US" sz="2800" b="1" dirty="0"/>
              <a:t> </a:t>
            </a:r>
            <a:r>
              <a:rPr lang="en-US" sz="2800" b="1" dirty="0" smtClean="0"/>
              <a:t> </a:t>
            </a:r>
            <a:r>
              <a:rPr lang="en-US" sz="2800" b="1" u="sng" dirty="0" smtClean="0"/>
              <a:t>Application</a:t>
            </a:r>
            <a:r>
              <a:rPr lang="en-US" sz="2800" u="sng" dirty="0" smtClean="0"/>
              <a:t> </a:t>
            </a:r>
            <a:r>
              <a:rPr lang="en-US" sz="2800" dirty="0" smtClean="0"/>
              <a:t>:- This nozzle is </a:t>
            </a:r>
            <a:endParaRPr lang="en-US" sz="2800" u="sng" dirty="0"/>
          </a:p>
          <a:p>
            <a:pPr marL="0" indent="0">
              <a:buNone/>
            </a:pPr>
            <a:r>
              <a:rPr lang="en-US" sz="2400" dirty="0" smtClean="0"/>
              <a:t>used when back pressure is less </a:t>
            </a:r>
          </a:p>
          <a:p>
            <a:pPr marL="0" indent="0">
              <a:buNone/>
            </a:pPr>
            <a:r>
              <a:rPr lang="en-US" sz="2400" dirty="0" smtClean="0"/>
              <a:t>than critical pressure.</a:t>
            </a:r>
          </a:p>
        </p:txBody>
      </p:sp>
      <p:pic>
        <p:nvPicPr>
          <p:cNvPr id="2097166" name="Picture 2" descr="C:\Users\RAHUL SAINI\Downloads\convergent divergent nozzle.jpg"/>
          <p:cNvPicPr>
            <a:picLocks noChangeAspect="1" noChangeArrowheads="1"/>
          </p:cNvPicPr>
          <p:nvPr/>
        </p:nvPicPr>
        <p:blipFill>
          <a:blip r:embed="rId2" cstate="print"/>
          <a:srcRect/>
          <a:stretch>
            <a:fillRect/>
          </a:stretch>
        </p:blipFill>
        <p:spPr bwMode="auto">
          <a:xfrm>
            <a:off x="5131559" y="3101181"/>
            <a:ext cx="3555240" cy="1676399"/>
          </a:xfrm>
          <a:prstGeom prst="rect">
            <a:avLst/>
          </a:prstGeom>
          <a:noFill/>
        </p:spPr>
      </p:pic>
    </p:spTree>
  </p:cSld>
  <p:clrMapOvr>
    <a:masterClrMapping/>
  </p:clrMapOvr>
  <p:transition spd="med">
    <p:pull/>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Content Placeholder 2"/>
          <p:cNvSpPr>
            <a:spLocks noGrp="1"/>
          </p:cNvSpPr>
          <p:nvPr>
            <p:ph idx="1"/>
          </p:nvPr>
        </p:nvSpPr>
        <p:spPr>
          <a:xfrm>
            <a:off x="228600" y="152400"/>
            <a:ext cx="8686800" cy="6477000"/>
          </a:xfrm>
        </p:spPr>
        <p:txBody>
          <a:bodyPr>
            <a:normAutofit/>
          </a:bodyPr>
          <a:lstStyle/>
          <a:p>
            <a:pPr algn="just">
              <a:buFont typeface="Wingdings" pitchFamily="2" charset="2"/>
              <a:buChar char="v"/>
            </a:pPr>
            <a:r>
              <a:rPr lang="en-US" sz="2800" dirty="0" smtClean="0"/>
              <a:t> </a:t>
            </a:r>
            <a:r>
              <a:rPr lang="en-US" sz="2800" b="1" u="sng" dirty="0" smtClean="0"/>
              <a:t>steam turbine</a:t>
            </a:r>
            <a:r>
              <a:rPr lang="en-US" sz="2800" dirty="0" smtClean="0"/>
              <a:t> :- </a:t>
            </a:r>
            <a:r>
              <a:rPr lang="en-US" sz="2400" dirty="0" smtClean="0"/>
              <a:t>Steam turbine are classified as </a:t>
            </a:r>
          </a:p>
          <a:p>
            <a:pPr marL="0" indent="0" algn="just">
              <a:buNone/>
            </a:pPr>
            <a:r>
              <a:rPr lang="en-US" sz="2400" dirty="0"/>
              <a:t> </a:t>
            </a:r>
            <a:endParaRPr lang="en-US" sz="2400" dirty="0" smtClean="0"/>
          </a:p>
          <a:p>
            <a:pPr marL="0" indent="0" algn="just">
              <a:buNone/>
            </a:pPr>
            <a:r>
              <a:rPr lang="en-US" sz="2400" dirty="0" smtClean="0"/>
              <a:t>  </a:t>
            </a:r>
            <a:r>
              <a:rPr lang="en-US" sz="2400" b="1" u="sng" dirty="0" smtClean="0"/>
              <a:t> 1. Impulse turbine</a:t>
            </a:r>
            <a:r>
              <a:rPr lang="en-US" sz="2400" dirty="0" smtClean="0"/>
              <a:t> :-In impulse turbine, the steam turbine comes out at a very high velocity through the fixed nozzle, the strikes the blade fixed on the periphery of a rotor. The blades changes the steam flow without changing the pressure. </a:t>
            </a:r>
            <a:endParaRPr lang="en-US" sz="2800" dirty="0" smtClean="0"/>
          </a:p>
          <a:p>
            <a:pPr algn="just"/>
            <a:r>
              <a:rPr lang="en-US" sz="2800" b="1" u="sng" dirty="0" smtClean="0"/>
              <a:t>Simple impulse turbine</a:t>
            </a:r>
            <a:r>
              <a:rPr lang="en-US" sz="2800" dirty="0" smtClean="0"/>
              <a:t> :- </a:t>
            </a:r>
            <a:r>
              <a:rPr lang="en-US" sz="2400" dirty="0" smtClean="0"/>
              <a:t>It consist of one set of nozzle and one set of moving blades. The expansion of steam from its initial pressure to final pressure take place in one set of nozzle. Due to </a:t>
            </a:r>
            <a:endParaRPr lang="en-US" sz="2800" b="1" u="sng" dirty="0"/>
          </a:p>
        </p:txBody>
      </p:sp>
      <p:pic>
        <p:nvPicPr>
          <p:cNvPr id="2097167" name="Picture 2" descr="C:\Users\RAHUL SAINI\Downloads\Laval.gif"/>
          <p:cNvPicPr>
            <a:picLocks noChangeAspect="1" noChangeArrowheads="1"/>
          </p:cNvPicPr>
          <p:nvPr/>
        </p:nvPicPr>
        <p:blipFill>
          <a:blip r:embed="rId2" cstate="print"/>
          <a:srcRect/>
          <a:stretch>
            <a:fillRect/>
          </a:stretch>
        </p:blipFill>
        <p:spPr bwMode="auto">
          <a:xfrm>
            <a:off x="2894463" y="4177351"/>
            <a:ext cx="2971800" cy="2223449"/>
          </a:xfrm>
          <a:prstGeom prst="rect">
            <a:avLst/>
          </a:prstGeom>
          <a:noFill/>
        </p:spPr>
      </p:pic>
    </p:spTree>
  </p:cSld>
  <p:clrMapOvr>
    <a:masterClrMapping/>
  </p:clrMapOvr>
  <p:transition spd="med">
    <p:pull/>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Content Placeholder 4"/>
          <p:cNvSpPr>
            <a:spLocks noGrp="1"/>
          </p:cNvSpPr>
          <p:nvPr>
            <p:ph idx="1"/>
          </p:nvPr>
        </p:nvSpPr>
        <p:spPr>
          <a:xfrm>
            <a:off x="304800" y="152400"/>
            <a:ext cx="8610600" cy="6553200"/>
          </a:xfrm>
        </p:spPr>
        <p:txBody>
          <a:bodyPr>
            <a:normAutofit/>
          </a:bodyPr>
          <a:lstStyle/>
          <a:p>
            <a:pPr marL="0" indent="0" algn="just">
              <a:buNone/>
            </a:pPr>
            <a:r>
              <a:rPr lang="en-US" sz="2400" dirty="0"/>
              <a:t>t</a:t>
            </a:r>
            <a:r>
              <a:rPr lang="en-US" sz="2400" dirty="0" smtClean="0"/>
              <a:t>he high pressure drop in the nozzle, the velocity of stream increase in the nozzle which are arranged around the wheel at 20 with the wheel tangent.</a:t>
            </a:r>
          </a:p>
          <a:p>
            <a:r>
              <a:rPr lang="en-US" sz="2800" b="1" u="sng" dirty="0" smtClean="0"/>
              <a:t>Compound impulse turbine</a:t>
            </a:r>
            <a:r>
              <a:rPr lang="en-US" sz="2800" dirty="0" smtClean="0"/>
              <a:t> :-</a:t>
            </a:r>
            <a:r>
              <a:rPr lang="en-US" sz="2400" dirty="0" smtClean="0"/>
              <a:t>The method in which multiple system of rotor are keyed to a common shaft in series and the steam pressure or jet velocity is absorbed in stages as it flows over the rotor blades is called compounding.</a:t>
            </a:r>
          </a:p>
          <a:p>
            <a:endParaRPr lang="en-US" sz="2400" b="1" u="sng" dirty="0"/>
          </a:p>
          <a:p>
            <a:endParaRPr lang="en-US" sz="2400" b="1" u="sng" dirty="0" smtClean="0"/>
          </a:p>
          <a:p>
            <a:endParaRPr lang="en-US" sz="2400" b="1" u="sng" dirty="0"/>
          </a:p>
          <a:p>
            <a:endParaRPr lang="en-US" sz="2400" b="1" u="sng" dirty="0" smtClean="0"/>
          </a:p>
          <a:p>
            <a:pPr marL="0" indent="0">
              <a:buNone/>
            </a:pPr>
            <a:endParaRPr lang="en-US" sz="2400" b="1" u="sng" dirty="0" smtClean="0"/>
          </a:p>
          <a:p>
            <a:pPr marL="0" indent="0">
              <a:buNone/>
            </a:pPr>
            <a:endParaRPr lang="en-US" sz="2400" b="1" dirty="0" smtClean="0"/>
          </a:p>
          <a:p>
            <a:pPr marL="0" indent="0">
              <a:buNone/>
            </a:pPr>
            <a:r>
              <a:rPr lang="en-US" sz="1800" b="1" dirty="0" smtClean="0"/>
              <a:t>         Velocity compounding                                            pressure compounding</a:t>
            </a:r>
            <a:endParaRPr lang="en-US" sz="1800" b="1" dirty="0"/>
          </a:p>
          <a:p>
            <a:endParaRPr lang="en-US" sz="1800" b="1" u="sng"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p:txBody>
      </p:sp>
      <p:pic>
        <p:nvPicPr>
          <p:cNvPr id="2097168" name="Picture 3" descr="C:\Users\RAHUL SAINI\Downloads\velocity compounding.jpg"/>
          <p:cNvPicPr>
            <a:picLocks noChangeAspect="1" noChangeArrowheads="1"/>
          </p:cNvPicPr>
          <p:nvPr/>
        </p:nvPicPr>
        <p:blipFill>
          <a:blip r:embed="rId2" cstate="print"/>
          <a:srcRect/>
          <a:stretch>
            <a:fillRect/>
          </a:stretch>
        </p:blipFill>
        <p:spPr bwMode="auto">
          <a:xfrm>
            <a:off x="733691" y="3293893"/>
            <a:ext cx="2347415" cy="2514600"/>
          </a:xfrm>
          <a:prstGeom prst="rect">
            <a:avLst/>
          </a:prstGeom>
          <a:noFill/>
        </p:spPr>
      </p:pic>
      <p:pic>
        <p:nvPicPr>
          <p:cNvPr id="2097169" name="Picture 4" descr="C:\Users\RAHUL SAINI\Downloads\pressure compounding.jpg"/>
          <p:cNvPicPr>
            <a:picLocks noChangeAspect="1" noChangeArrowheads="1"/>
          </p:cNvPicPr>
          <p:nvPr/>
        </p:nvPicPr>
        <p:blipFill>
          <a:blip r:embed="rId3" cstate="print"/>
          <a:srcRect/>
          <a:stretch>
            <a:fillRect/>
          </a:stretch>
        </p:blipFill>
        <p:spPr bwMode="auto">
          <a:xfrm>
            <a:off x="5181600" y="3376566"/>
            <a:ext cx="2743200" cy="2431927"/>
          </a:xfrm>
          <a:prstGeom prst="rect">
            <a:avLst/>
          </a:prstGeom>
          <a:noFill/>
        </p:spPr>
      </p:pic>
    </p:spTree>
  </p:cSld>
  <p:clrMapOvr>
    <a:masterClrMapping/>
  </p:clrMapOvr>
  <p:transition spd="med">
    <p:pull/>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Content Placeholder 2"/>
          <p:cNvSpPr>
            <a:spLocks noGrp="1"/>
          </p:cNvSpPr>
          <p:nvPr>
            <p:ph idx="1"/>
          </p:nvPr>
        </p:nvSpPr>
        <p:spPr>
          <a:xfrm>
            <a:off x="304800" y="228600"/>
            <a:ext cx="8610600" cy="6400800"/>
          </a:xfrm>
        </p:spPr>
        <p:txBody>
          <a:bodyPr/>
          <a:lstStyle/>
          <a:p>
            <a:pPr marL="0" indent="0" algn="just">
              <a:buNone/>
            </a:pPr>
            <a:r>
              <a:rPr lang="en-US" b="1" dirty="0" smtClean="0"/>
              <a:t>2.  </a:t>
            </a:r>
            <a:r>
              <a:rPr lang="en-US" b="1" u="sng" dirty="0" smtClean="0"/>
              <a:t>Reaction Turbine</a:t>
            </a:r>
            <a:r>
              <a:rPr lang="en-US" dirty="0" smtClean="0"/>
              <a:t> :-</a:t>
            </a:r>
            <a:r>
              <a:rPr lang="en-US" sz="2400" dirty="0" smtClean="0"/>
              <a:t> A turbine in which the steam pressure decrease gradually while expanding through the moving blades as well as while passing through blades or nozzle is called a reaction turbine. It consist of a large number of stages and each stage consist of set of fixed and moving blades.</a:t>
            </a:r>
            <a:endParaRPr lang="en-US" u="sng" dirty="0"/>
          </a:p>
        </p:txBody>
      </p:sp>
      <p:pic>
        <p:nvPicPr>
          <p:cNvPr id="2097170" name="Picture 2" descr="C:\Users\RAHUL SAINI\Downloads\reaction compounding.jpg"/>
          <p:cNvPicPr>
            <a:picLocks noChangeAspect="1" noChangeArrowheads="1"/>
          </p:cNvPicPr>
          <p:nvPr/>
        </p:nvPicPr>
        <p:blipFill>
          <a:blip r:embed="rId2" cstate="print"/>
          <a:srcRect/>
          <a:stretch>
            <a:fillRect/>
          </a:stretch>
        </p:blipFill>
        <p:spPr bwMode="auto">
          <a:xfrm>
            <a:off x="2362200" y="2438400"/>
            <a:ext cx="4572000" cy="3810000"/>
          </a:xfrm>
          <a:prstGeom prst="rect">
            <a:avLst/>
          </a:prstGeom>
          <a:noFill/>
        </p:spPr>
      </p:pic>
    </p:spTree>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A7B26D-D182-334F-9E83-7C847E636C0A}"/>
              </a:ext>
            </a:extLst>
          </p:cNvPr>
          <p:cNvSpPr>
            <a:spLocks noGrp="1"/>
          </p:cNvSpPr>
          <p:nvPr>
            <p:ph type="title"/>
          </p:nvPr>
        </p:nvSpPr>
        <p:spPr>
          <a:xfrm>
            <a:off x="457200" y="0"/>
            <a:ext cx="8229600" cy="868362"/>
          </a:xfrm>
        </p:spPr>
        <p:txBody>
          <a:bodyPr>
            <a:normAutofit/>
          </a:bodyPr>
          <a:lstStyle/>
          <a:p>
            <a:pPr algn="ctr"/>
            <a:r>
              <a:rPr lang="en-IN" b="1" u="sng" dirty="0">
                <a:solidFill>
                  <a:schemeClr val="tx2">
                    <a:lumMod val="60000"/>
                    <a:lumOff val="40000"/>
                  </a:schemeClr>
                </a:solidFill>
              </a:rPr>
              <a:t>Four </a:t>
            </a:r>
            <a:r>
              <a:rPr lang="en-IN" b="1" u="sng" dirty="0" smtClean="0">
                <a:solidFill>
                  <a:schemeClr val="tx2">
                    <a:lumMod val="60000"/>
                    <a:lumOff val="40000"/>
                  </a:schemeClr>
                </a:solidFill>
              </a:rPr>
              <a:t>Stroke </a:t>
            </a:r>
            <a:r>
              <a:rPr lang="en-IN" b="1" u="sng" dirty="0">
                <a:solidFill>
                  <a:schemeClr val="tx2">
                    <a:lumMod val="60000"/>
                    <a:lumOff val="40000"/>
                  </a:schemeClr>
                </a:solidFill>
              </a:rPr>
              <a:t>Petrol Engine</a:t>
            </a:r>
            <a:endParaRPr lang="en-US" b="1" u="sng" dirty="0">
              <a:solidFill>
                <a:schemeClr val="tx2">
                  <a:lumMod val="60000"/>
                  <a:lumOff val="40000"/>
                </a:schemeClr>
              </a:solidFill>
            </a:endParaRPr>
          </a:p>
        </p:txBody>
      </p:sp>
      <p:pic>
        <p:nvPicPr>
          <p:cNvPr id="4" name="Picture 4">
            <a:extLst>
              <a:ext uri="{FF2B5EF4-FFF2-40B4-BE49-F238E27FC236}">
                <a16:creationId xmlns:a16="http://schemas.microsoft.com/office/drawing/2014/main" xmlns="" id="{75BDC6AF-C871-4548-A4CA-F25A7A41A94B}"/>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98629" y="914400"/>
            <a:ext cx="7659571" cy="5410200"/>
          </a:xfrm>
          <a:prstGeom prst="rect">
            <a:avLst/>
          </a:prstGeom>
        </p:spPr>
      </p:pic>
    </p:spTree>
    <p:extLst>
      <p:ext uri="{BB962C8B-B14F-4D97-AF65-F5344CB8AC3E}">
        <p14:creationId xmlns:p14="http://schemas.microsoft.com/office/powerpoint/2010/main" xmlns="" val="2371598899"/>
      </p:ext>
    </p:extLst>
  </p:cSld>
  <p:clrMapOvr>
    <a:masterClrMapping/>
  </p:clrMapOvr>
  <p:transition spd="med">
    <p:pull/>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Content Placeholder 2"/>
          <p:cNvSpPr>
            <a:spLocks noGrp="1"/>
          </p:cNvSpPr>
          <p:nvPr>
            <p:ph idx="1"/>
          </p:nvPr>
        </p:nvSpPr>
        <p:spPr>
          <a:xfrm>
            <a:off x="457200" y="228600"/>
            <a:ext cx="8229600" cy="6629400"/>
          </a:xfrm>
        </p:spPr>
        <p:txBody>
          <a:bodyPr>
            <a:normAutofit lnSpcReduction="10000"/>
          </a:bodyPr>
          <a:lstStyle/>
          <a:p>
            <a:pPr algn="just">
              <a:buFont typeface="Wingdings" pitchFamily="2" charset="2"/>
              <a:buChar char="v"/>
            </a:pPr>
            <a:r>
              <a:rPr lang="en-US" sz="2800" dirty="0"/>
              <a:t> </a:t>
            </a:r>
            <a:r>
              <a:rPr lang="en-US" sz="2800" b="1" u="sng" dirty="0"/>
              <a:t>S</a:t>
            </a:r>
            <a:r>
              <a:rPr lang="en-US" sz="2800" b="1" u="sng" dirty="0" smtClean="0"/>
              <a:t>team Condenser</a:t>
            </a:r>
            <a:r>
              <a:rPr lang="en-US" sz="2800" dirty="0" smtClean="0"/>
              <a:t> :- </a:t>
            </a:r>
            <a:r>
              <a:rPr lang="en-US" sz="2400" dirty="0" smtClean="0"/>
              <a:t>A closed vessel in which steam is condensed by abstracting heat and the pressure is maintained below atm. Pressure is known as </a:t>
            </a:r>
            <a:r>
              <a:rPr lang="en-US" sz="2400" b="1" dirty="0" smtClean="0"/>
              <a:t>steam condenser.</a:t>
            </a:r>
          </a:p>
          <a:p>
            <a:pPr marL="0" indent="0" algn="just">
              <a:buNone/>
            </a:pPr>
            <a:endParaRPr lang="en-US" sz="2400" b="1" dirty="0" smtClean="0"/>
          </a:p>
          <a:p>
            <a:pPr algn="just"/>
            <a:r>
              <a:rPr lang="en-US" sz="2800" b="1" u="sng" dirty="0" smtClean="0"/>
              <a:t>Function</a:t>
            </a:r>
            <a:r>
              <a:rPr lang="en-US" sz="2800" b="1" dirty="0" smtClean="0"/>
              <a:t> :- </a:t>
            </a:r>
            <a:r>
              <a:rPr lang="en-US" sz="2800" dirty="0" smtClean="0"/>
              <a:t> 1.  It reduce back pressure of an engine /turbine and the work performed per kg of steam during expansion is increased.</a:t>
            </a:r>
          </a:p>
          <a:p>
            <a:pPr marL="0" indent="0" algn="just">
              <a:buNone/>
            </a:pPr>
            <a:r>
              <a:rPr lang="en-US" sz="2800" dirty="0" smtClean="0"/>
              <a:t>     2.  The exhaust steam when condensed in condenser</a:t>
            </a:r>
          </a:p>
          <a:p>
            <a:pPr marL="0" indent="0" algn="just">
              <a:buNone/>
            </a:pPr>
            <a:r>
              <a:rPr lang="en-US" sz="2800" dirty="0" smtClean="0"/>
              <a:t>It become free form impurities and it can directly used as feed water for boiler.</a:t>
            </a:r>
          </a:p>
          <a:p>
            <a:pPr marL="0" indent="0" algn="just">
              <a:buNone/>
            </a:pPr>
            <a:r>
              <a:rPr lang="en-US" sz="2800" dirty="0"/>
              <a:t> </a:t>
            </a:r>
            <a:r>
              <a:rPr lang="en-US" sz="2800" dirty="0" smtClean="0"/>
              <a:t>    3. involve the expenditure of power to operate pump to pump condensate from the condenser to steam generator.    </a:t>
            </a:r>
            <a:endParaRPr lang="en-US" sz="2800" u="sng" dirty="0" smtClean="0"/>
          </a:p>
        </p:txBody>
      </p:sp>
    </p:spTree>
  </p:cSld>
  <p:clrMapOvr>
    <a:masterClrMapping/>
  </p:clrMapOvr>
  <p:transition spd="med">
    <p:pull/>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Title 1"/>
          <p:cNvSpPr>
            <a:spLocks noGrp="1"/>
          </p:cNvSpPr>
          <p:nvPr>
            <p:ph type="title"/>
          </p:nvPr>
        </p:nvSpPr>
        <p:spPr>
          <a:xfrm>
            <a:off x="457200" y="274638"/>
            <a:ext cx="8229600" cy="2544762"/>
          </a:xfrm>
        </p:spPr>
        <p:txBody>
          <a:bodyPr>
            <a:normAutofit/>
          </a:bodyPr>
          <a:lstStyle/>
          <a:p>
            <a:pPr marL="571500" indent="-571500" algn="l">
              <a:buFont typeface="Wingdings" pitchFamily="2" charset="2"/>
              <a:buChar char="v"/>
            </a:pPr>
            <a:r>
              <a:rPr lang="en-US" sz="2800" b="1" u="sng" dirty="0" smtClean="0"/>
              <a:t>Governing of Steam turbines</a:t>
            </a:r>
            <a:r>
              <a:rPr lang="en-US" sz="2800" b="1" dirty="0" smtClean="0"/>
              <a:t> </a:t>
            </a:r>
            <a:r>
              <a:rPr lang="en-US" sz="2800" dirty="0" smtClean="0"/>
              <a:t>:- </a:t>
            </a:r>
            <a:r>
              <a:rPr lang="en-US" sz="2400" dirty="0" smtClean="0"/>
              <a:t>The method to maintain the speed of the turbine constant irrespective of variation  of load on the turbine is called </a:t>
            </a:r>
            <a:r>
              <a:rPr lang="en-US" sz="2400" b="1" dirty="0" smtClean="0"/>
              <a:t>Governing of stem turbine. </a:t>
            </a:r>
            <a:r>
              <a:rPr lang="en-US" sz="2400" dirty="0"/>
              <a:t/>
            </a:r>
            <a:br>
              <a:rPr lang="en-US" sz="2400" dirty="0"/>
            </a:br>
            <a:r>
              <a:rPr lang="en-US" sz="2400" dirty="0" smtClean="0"/>
              <a:t>The various method of governing of steam turbine are</a:t>
            </a:r>
            <a:br>
              <a:rPr lang="en-US" sz="2400" dirty="0" smtClean="0"/>
            </a:br>
            <a:endParaRPr lang="en-US" sz="2800" u="sng" dirty="0"/>
          </a:p>
        </p:txBody>
      </p:sp>
      <p:sp>
        <p:nvSpPr>
          <p:cNvPr id="1048611" name="Content Placeholder 2"/>
          <p:cNvSpPr>
            <a:spLocks noGrp="1"/>
          </p:cNvSpPr>
          <p:nvPr>
            <p:ph idx="1"/>
          </p:nvPr>
        </p:nvSpPr>
        <p:spPr>
          <a:xfrm>
            <a:off x="685800" y="2590800"/>
            <a:ext cx="8001000" cy="3535363"/>
          </a:xfrm>
        </p:spPr>
        <p:txBody>
          <a:bodyPr>
            <a:normAutofit fontScale="88333" lnSpcReduction="10000"/>
          </a:bodyPr>
          <a:lstStyle/>
          <a:p>
            <a:pPr marL="514350" indent="-514350" algn="just">
              <a:buFont typeface="+mj-lt"/>
              <a:buAutoNum type="arabicPeriod"/>
            </a:pPr>
            <a:r>
              <a:rPr lang="en-US" sz="2800" b="1" u="sng" dirty="0" smtClean="0"/>
              <a:t>Throttle governing:-</a:t>
            </a:r>
            <a:r>
              <a:rPr lang="en-US" sz="2800" b="1" dirty="0" smtClean="0"/>
              <a:t>  </a:t>
            </a:r>
            <a:r>
              <a:rPr lang="en-US" sz="2400" dirty="0" smtClean="0"/>
              <a:t>It has a</a:t>
            </a:r>
          </a:p>
          <a:p>
            <a:pPr marL="0" indent="0" algn="just">
              <a:buNone/>
            </a:pPr>
            <a:r>
              <a:rPr lang="en-US" sz="2400" dirty="0" smtClean="0"/>
              <a:t> double beat valve in the way of </a:t>
            </a:r>
          </a:p>
          <a:p>
            <a:pPr marL="0" indent="0" algn="just">
              <a:buNone/>
            </a:pPr>
            <a:r>
              <a:rPr lang="en-US" sz="2400" dirty="0" smtClean="0"/>
              <a:t>steam flow to turbine. When load on</a:t>
            </a:r>
          </a:p>
          <a:p>
            <a:pPr marL="0" indent="0" algn="just">
              <a:buNone/>
            </a:pPr>
            <a:r>
              <a:rPr lang="en-US" sz="2400" dirty="0" smtClean="0"/>
              <a:t> turbine increase its speed tends </a:t>
            </a:r>
          </a:p>
          <a:p>
            <a:pPr marL="0" indent="0" algn="just">
              <a:buNone/>
            </a:pPr>
            <a:r>
              <a:rPr lang="en-US" sz="2400" dirty="0" smtClean="0"/>
              <a:t>to decrease. Under that condition fly </a:t>
            </a:r>
          </a:p>
          <a:p>
            <a:pPr marL="0" indent="0" algn="just">
              <a:buNone/>
            </a:pPr>
            <a:r>
              <a:rPr lang="en-US" sz="2400" dirty="0" smtClean="0"/>
              <a:t>bar move inward which in turn </a:t>
            </a:r>
          </a:p>
          <a:p>
            <a:pPr marL="0" indent="0" algn="just">
              <a:buNone/>
            </a:pPr>
            <a:r>
              <a:rPr lang="en-US" sz="2400" dirty="0" smtClean="0"/>
              <a:t>actuate the lever arm and control</a:t>
            </a:r>
          </a:p>
          <a:p>
            <a:pPr marL="0" indent="0" algn="just">
              <a:buNone/>
            </a:pPr>
            <a:r>
              <a:rPr lang="en-US" sz="2400" dirty="0" smtClean="0"/>
              <a:t>double beat valve towards max. flow of </a:t>
            </a:r>
          </a:p>
          <a:p>
            <a:pPr marL="0" indent="0" algn="just">
              <a:buNone/>
            </a:pPr>
            <a:r>
              <a:rPr lang="en-US" sz="2400" dirty="0" smtClean="0"/>
              <a:t>steam supply to turbine for constant speed and vice –versa.</a:t>
            </a:r>
            <a:r>
              <a:rPr lang="en-US" sz="2800" b="1" dirty="0" smtClean="0"/>
              <a:t>    </a:t>
            </a:r>
            <a:endParaRPr lang="en-US" sz="2800" b="1" dirty="0"/>
          </a:p>
        </p:txBody>
      </p:sp>
      <p:pic>
        <p:nvPicPr>
          <p:cNvPr id="2097171" name="Picture 2" descr="C:\Users\RAHUL SAINI\Downloads\throttle.jpg"/>
          <p:cNvPicPr>
            <a:picLocks noChangeAspect="1" noChangeArrowheads="1"/>
          </p:cNvPicPr>
          <p:nvPr/>
        </p:nvPicPr>
        <p:blipFill>
          <a:blip r:embed="rId2" cstate="print"/>
          <a:srcRect/>
          <a:stretch>
            <a:fillRect/>
          </a:stretch>
        </p:blipFill>
        <p:spPr bwMode="auto">
          <a:xfrm>
            <a:off x="5638800" y="2743200"/>
            <a:ext cx="3429000" cy="2824164"/>
          </a:xfrm>
          <a:prstGeom prst="rect">
            <a:avLst/>
          </a:prstGeom>
          <a:noFill/>
        </p:spPr>
      </p:pic>
    </p:spTree>
  </p:cSld>
  <p:clrMapOvr>
    <a:masterClrMapping/>
  </p:clrMapOvr>
  <p:transition spd="med">
    <p:pull/>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Content Placeholder 2"/>
          <p:cNvSpPr>
            <a:spLocks noGrp="1"/>
          </p:cNvSpPr>
          <p:nvPr>
            <p:ph idx="1"/>
          </p:nvPr>
        </p:nvSpPr>
        <p:spPr>
          <a:xfrm>
            <a:off x="304800" y="-152400"/>
            <a:ext cx="8832376" cy="7162800"/>
          </a:xfrm>
        </p:spPr>
        <p:txBody>
          <a:bodyPr>
            <a:normAutofit fontScale="95833" lnSpcReduction="10000"/>
          </a:bodyPr>
          <a:lstStyle/>
          <a:p>
            <a:pPr marL="0" indent="0">
              <a:buNone/>
            </a:pPr>
            <a:r>
              <a:rPr lang="en-US" sz="2800" dirty="0" smtClean="0"/>
              <a:t>    </a:t>
            </a:r>
          </a:p>
          <a:p>
            <a:pPr marL="0" indent="0" algn="just">
              <a:buNone/>
            </a:pPr>
            <a:r>
              <a:rPr lang="en-US" sz="2800" dirty="0" smtClean="0"/>
              <a:t>2 </a:t>
            </a:r>
            <a:r>
              <a:rPr lang="en-US" sz="2800" b="1" u="sng" dirty="0" smtClean="0"/>
              <a:t>Nozzle Control Governing</a:t>
            </a:r>
            <a:r>
              <a:rPr lang="en-US" sz="2800" dirty="0" smtClean="0"/>
              <a:t> :- </a:t>
            </a:r>
            <a:r>
              <a:rPr lang="en-US" sz="2400" dirty="0" smtClean="0"/>
              <a:t>Here nozzle are grouped and         supply of steam to each group is </a:t>
            </a:r>
          </a:p>
          <a:p>
            <a:pPr marL="0" indent="0" algn="just">
              <a:buNone/>
            </a:pPr>
            <a:r>
              <a:rPr lang="en-US" sz="2400" dirty="0" smtClean="0"/>
              <a:t>controlled by regulating the valves. </a:t>
            </a:r>
          </a:p>
          <a:p>
            <a:pPr marL="0" indent="0" algn="just">
              <a:buNone/>
            </a:pPr>
            <a:r>
              <a:rPr lang="en-US" sz="2400" dirty="0" smtClean="0"/>
              <a:t>Under full load condition regulating </a:t>
            </a:r>
            <a:endParaRPr lang="zh-CN" altLang="en-US"/>
          </a:p>
          <a:p>
            <a:pPr marL="0" indent="0" algn="just">
              <a:buNone/>
            </a:pPr>
            <a:r>
              <a:rPr lang="en-US" sz="2400" dirty="0" smtClean="0"/>
              <a:t>valve  is fully open.  When load on</a:t>
            </a:r>
          </a:p>
          <a:p>
            <a:pPr marL="0" indent="0" algn="just">
              <a:buNone/>
            </a:pPr>
            <a:r>
              <a:rPr lang="en-US" sz="2400" dirty="0" smtClean="0"/>
              <a:t>turbine Varies than supply of stem to </a:t>
            </a:r>
            <a:endParaRPr lang="zh-CN" altLang="en-US"/>
          </a:p>
          <a:p>
            <a:pPr marL="0" indent="0" algn="just">
              <a:buNone/>
            </a:pPr>
            <a:r>
              <a:rPr lang="en-US" sz="2400" dirty="0" smtClean="0"/>
              <a:t>group of Nozzle is also varied to restore </a:t>
            </a:r>
            <a:endParaRPr lang="zh-CN" altLang="en-US"/>
          </a:p>
          <a:p>
            <a:pPr marL="0" indent="0" algn="just">
              <a:buNone/>
            </a:pPr>
            <a:r>
              <a:rPr lang="en-US" sz="2400" dirty="0" smtClean="0"/>
              <a:t>the original Speed.</a:t>
            </a:r>
            <a:endParaRPr lang="zh-CN" altLang="en-US"/>
          </a:p>
          <a:p>
            <a:pPr marL="0" indent="0" algn="just">
              <a:buNone/>
            </a:pPr>
            <a:endParaRPr lang="en-US" sz="2400" dirty="0"/>
          </a:p>
          <a:p>
            <a:pPr marL="0" indent="0" algn="just">
              <a:buNone/>
            </a:pPr>
            <a:endParaRPr lang="en-US" sz="2400" dirty="0" smtClean="0"/>
          </a:p>
          <a:p>
            <a:pPr marL="0" indent="0" algn="just">
              <a:buNone/>
            </a:pPr>
            <a:r>
              <a:rPr lang="en-US" sz="2800" dirty="0" smtClean="0"/>
              <a:t>3 </a:t>
            </a:r>
            <a:r>
              <a:rPr lang="en-US" sz="2800" b="1" u="sng" dirty="0" smtClean="0"/>
              <a:t>Bypass Governing</a:t>
            </a:r>
            <a:r>
              <a:rPr lang="en-US" sz="2800" dirty="0" smtClean="0"/>
              <a:t> :- </a:t>
            </a:r>
            <a:r>
              <a:rPr lang="en-US" sz="2400" dirty="0" smtClean="0"/>
              <a:t>In this case the</a:t>
            </a:r>
          </a:p>
          <a:p>
            <a:pPr marL="0" indent="0" algn="just">
              <a:buNone/>
            </a:pPr>
            <a:r>
              <a:rPr lang="en-US" sz="2400" dirty="0" smtClean="0"/>
              <a:t> steam flowing to turbine first enter the </a:t>
            </a:r>
          </a:p>
          <a:p>
            <a:pPr marL="0" indent="0" algn="just">
              <a:buNone/>
            </a:pPr>
            <a:r>
              <a:rPr lang="en-US" sz="2400" dirty="0" smtClean="0"/>
              <a:t>turbine chest through a valve, controlled </a:t>
            </a:r>
          </a:p>
          <a:p>
            <a:pPr marL="0" indent="0" algn="just">
              <a:buNone/>
            </a:pPr>
            <a:r>
              <a:rPr lang="en-US" sz="2400" dirty="0" smtClean="0"/>
              <a:t>by the speed governor. For high load a </a:t>
            </a:r>
          </a:p>
          <a:p>
            <a:pPr marL="0" indent="0" algn="just">
              <a:buNone/>
            </a:pPr>
            <a:r>
              <a:rPr lang="en-US" sz="2400" dirty="0" smtClean="0"/>
              <a:t>bypass line is provided for the steam from</a:t>
            </a:r>
          </a:p>
          <a:p>
            <a:pPr marL="0" indent="0" algn="just">
              <a:buNone/>
            </a:pPr>
            <a:r>
              <a:rPr lang="en-US" sz="2400" dirty="0" smtClean="0"/>
              <a:t> the first stage nozzle box into a latter </a:t>
            </a:r>
          </a:p>
          <a:p>
            <a:pPr marL="0" indent="0" algn="just">
              <a:buNone/>
            </a:pPr>
            <a:r>
              <a:rPr lang="en-US" sz="2400" dirty="0" smtClean="0"/>
              <a:t>stage where work output increase </a:t>
            </a:r>
            <a:endParaRPr lang="en-US" sz="2800" dirty="0" smtClean="0"/>
          </a:p>
        </p:txBody>
      </p:sp>
      <p:pic>
        <p:nvPicPr>
          <p:cNvPr id="2097172" name="Picture 2" descr="C:\Users\RAHUL SAINI\Downloads\nozzle control.jpg"/>
          <p:cNvPicPr>
            <a:picLocks noChangeAspect="1" noChangeArrowheads="1"/>
          </p:cNvPicPr>
          <p:nvPr/>
        </p:nvPicPr>
        <p:blipFill>
          <a:blip r:embed="rId2" cstate="print"/>
          <a:srcRect/>
          <a:stretch>
            <a:fillRect/>
          </a:stretch>
        </p:blipFill>
        <p:spPr bwMode="auto">
          <a:xfrm>
            <a:off x="5637862" y="781778"/>
            <a:ext cx="3352800" cy="2853022"/>
          </a:xfrm>
          <a:prstGeom prst="rect">
            <a:avLst/>
          </a:prstGeom>
          <a:noFill/>
        </p:spPr>
      </p:pic>
      <p:pic>
        <p:nvPicPr>
          <p:cNvPr id="2097173" name="Picture 3" descr="C:\Users\RAHUL SAINI\Downloads\bypass.jpg"/>
          <p:cNvPicPr>
            <a:picLocks noChangeAspect="1" noChangeArrowheads="1"/>
          </p:cNvPicPr>
          <p:nvPr/>
        </p:nvPicPr>
        <p:blipFill>
          <a:blip r:embed="rId3" cstate="print"/>
          <a:srcRect/>
          <a:stretch>
            <a:fillRect/>
          </a:stretch>
        </p:blipFill>
        <p:spPr bwMode="auto">
          <a:xfrm>
            <a:off x="6015279" y="4159363"/>
            <a:ext cx="3128721" cy="2326473"/>
          </a:xfrm>
          <a:prstGeom prst="rect">
            <a:avLst/>
          </a:prstGeom>
          <a:noFill/>
        </p:spPr>
      </p:pic>
    </p:spTree>
  </p:cSld>
  <p:clrMapOvr>
    <a:masterClrMapping/>
  </p:clrMapOvr>
  <p:transition spd="med">
    <p:pull/>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Content Placeholder 2"/>
          <p:cNvSpPr>
            <a:spLocks noGrp="1"/>
          </p:cNvSpPr>
          <p:nvPr>
            <p:ph idx="1"/>
          </p:nvPr>
        </p:nvSpPr>
        <p:spPr>
          <a:xfrm>
            <a:off x="457200" y="228600"/>
            <a:ext cx="8229600" cy="5897563"/>
          </a:xfrm>
        </p:spPr>
        <p:txBody>
          <a:bodyPr/>
          <a:lstStyle/>
          <a:p>
            <a:r>
              <a:rPr lang="en-US" b="1" u="sng" dirty="0" smtClean="0"/>
              <a:t>Element of Condensing Plant </a:t>
            </a:r>
            <a:r>
              <a:rPr lang="en-US" dirty="0" smtClean="0"/>
              <a:t>:- </a:t>
            </a:r>
          </a:p>
          <a:p>
            <a:pPr marL="0" indent="0">
              <a:buNone/>
            </a:pPr>
            <a:r>
              <a:rPr lang="en-US" dirty="0"/>
              <a:t> </a:t>
            </a:r>
            <a:r>
              <a:rPr lang="en-US" dirty="0" smtClean="0"/>
              <a:t>   1.  A condenser </a:t>
            </a:r>
          </a:p>
          <a:p>
            <a:pPr marL="0" indent="0">
              <a:buNone/>
            </a:pPr>
            <a:r>
              <a:rPr lang="en-US" dirty="0" smtClean="0"/>
              <a:t>  </a:t>
            </a:r>
            <a:r>
              <a:rPr lang="en-US" dirty="0"/>
              <a:t> </a:t>
            </a:r>
            <a:r>
              <a:rPr lang="en-US" dirty="0" smtClean="0"/>
              <a:t> 2.  A condensate pump</a:t>
            </a:r>
          </a:p>
          <a:p>
            <a:pPr marL="0" indent="0">
              <a:buNone/>
            </a:pPr>
            <a:r>
              <a:rPr lang="en-US" dirty="0"/>
              <a:t> </a:t>
            </a:r>
            <a:r>
              <a:rPr lang="en-US" dirty="0" smtClean="0"/>
              <a:t>   3.  A dry air pump</a:t>
            </a:r>
          </a:p>
          <a:p>
            <a:pPr marL="0" indent="0">
              <a:buNone/>
            </a:pPr>
            <a:r>
              <a:rPr lang="en-US" dirty="0"/>
              <a:t> </a:t>
            </a:r>
            <a:r>
              <a:rPr lang="en-US" dirty="0" smtClean="0"/>
              <a:t>   4.  A feed water pump</a:t>
            </a:r>
          </a:p>
          <a:p>
            <a:pPr marL="0" indent="0">
              <a:buNone/>
            </a:pPr>
            <a:r>
              <a:rPr lang="en-US" dirty="0"/>
              <a:t> </a:t>
            </a:r>
            <a:r>
              <a:rPr lang="en-US" dirty="0" smtClean="0"/>
              <a:t>   5.  A cooling water pump</a:t>
            </a:r>
          </a:p>
          <a:p>
            <a:pPr marL="0" indent="0">
              <a:buNone/>
            </a:pPr>
            <a:r>
              <a:rPr lang="en-US" dirty="0" smtClean="0"/>
              <a:t>    6.  cooling tower and cooking pond </a:t>
            </a:r>
          </a:p>
          <a:p>
            <a:pPr marL="0" indent="0">
              <a:buNone/>
            </a:pPr>
            <a:r>
              <a:rPr lang="en-US" dirty="0" smtClean="0"/>
              <a:t>    7.  Atmospheric relief valve</a:t>
            </a:r>
            <a:endParaRPr lang="en-US" dirty="0"/>
          </a:p>
        </p:txBody>
      </p:sp>
    </p:spTree>
  </p:cSld>
  <p:clrMapOvr>
    <a:masterClrMapping/>
  </p:clrMapOvr>
  <p:transition spd="med">
    <p:pull/>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Content Placeholder 2"/>
          <p:cNvSpPr>
            <a:spLocks noGrp="1"/>
          </p:cNvSpPr>
          <p:nvPr>
            <p:ph idx="1"/>
          </p:nvPr>
        </p:nvSpPr>
        <p:spPr>
          <a:xfrm>
            <a:off x="457200" y="228600"/>
            <a:ext cx="8458200" cy="6400800"/>
          </a:xfrm>
        </p:spPr>
        <p:txBody>
          <a:bodyPr>
            <a:normAutofit fontScale="87500" lnSpcReduction="10000"/>
          </a:bodyPr>
          <a:lstStyle/>
          <a:p>
            <a:pPr>
              <a:buFont typeface="Wingdings" pitchFamily="2" charset="2"/>
              <a:buChar char="v"/>
            </a:pPr>
            <a:r>
              <a:rPr lang="en-US" sz="2800" dirty="0" smtClean="0"/>
              <a:t> </a:t>
            </a:r>
            <a:r>
              <a:rPr lang="en-US" sz="2800" b="1" u="sng" dirty="0" smtClean="0"/>
              <a:t>classification of steam condenser</a:t>
            </a:r>
            <a:r>
              <a:rPr lang="en-US" sz="2800" dirty="0" smtClean="0"/>
              <a:t> :- Steam condenser are classified in two categories as follows </a:t>
            </a:r>
          </a:p>
          <a:p>
            <a:pPr marL="0" indent="0">
              <a:buNone/>
            </a:pPr>
            <a:r>
              <a:rPr lang="en-US" sz="2800" dirty="0"/>
              <a:t> </a:t>
            </a:r>
            <a:r>
              <a:rPr lang="en-US" sz="2800" dirty="0" smtClean="0"/>
              <a:t>  </a:t>
            </a:r>
            <a:r>
              <a:rPr lang="en-US" sz="2800" b="1" dirty="0" smtClean="0"/>
              <a:t>1</a:t>
            </a:r>
            <a:r>
              <a:rPr lang="en-US" sz="2800" dirty="0" smtClean="0"/>
              <a:t>. </a:t>
            </a:r>
            <a:r>
              <a:rPr lang="en-US" sz="2800" b="1" u="sng" dirty="0" smtClean="0"/>
              <a:t>Jet Condenser</a:t>
            </a:r>
            <a:r>
              <a:rPr lang="en-US" sz="2800" dirty="0" smtClean="0"/>
              <a:t> :- In a jet condenser, the steam to be condensed and the cooling water comes in direct contact. The temperature of condensate is same as that of cooling water leaving the condenser.</a:t>
            </a:r>
          </a:p>
          <a:p>
            <a:pPr marL="0" indent="0">
              <a:buNone/>
            </a:pPr>
            <a:r>
              <a:rPr lang="en-US" sz="2800" dirty="0"/>
              <a:t> </a:t>
            </a:r>
            <a:r>
              <a:rPr lang="en-US" sz="2800" dirty="0" smtClean="0"/>
              <a:t>  The jet condenser is sub divided in two types</a:t>
            </a:r>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r>
              <a:rPr lang="en-US" sz="2800" dirty="0"/>
              <a:t> </a:t>
            </a:r>
            <a:r>
              <a:rPr lang="en-US" sz="2800" dirty="0" smtClean="0"/>
              <a:t>       </a:t>
            </a:r>
          </a:p>
          <a:p>
            <a:pPr marL="0" indent="0">
              <a:buNone/>
            </a:pPr>
            <a:r>
              <a:rPr lang="en-US" sz="2800" dirty="0"/>
              <a:t> </a:t>
            </a:r>
            <a:r>
              <a:rPr lang="en-US" sz="2800" dirty="0" smtClean="0"/>
              <a:t>     </a:t>
            </a:r>
            <a:r>
              <a:rPr lang="en-US" sz="2000" b="1" dirty="0" smtClean="0"/>
              <a:t>Parallel flow jet condenser</a:t>
            </a:r>
            <a:r>
              <a:rPr lang="en-US" sz="2800" dirty="0" smtClean="0"/>
              <a:t>             </a:t>
            </a:r>
            <a:r>
              <a:rPr lang="en-US" sz="2800" b="1" dirty="0" smtClean="0"/>
              <a:t>  </a:t>
            </a:r>
            <a:r>
              <a:rPr lang="en-US" sz="2200" b="1" dirty="0" smtClean="0"/>
              <a:t>low level contra flow jet condenser</a:t>
            </a:r>
            <a:endParaRPr lang="en-US" sz="2200" b="1" dirty="0"/>
          </a:p>
        </p:txBody>
      </p:sp>
      <p:pic>
        <p:nvPicPr>
          <p:cNvPr id="2097160" name="Picture 2" descr="C:\Users\RAHUL SAINI\Downloads\paralel flow.jpg"/>
          <p:cNvPicPr>
            <a:picLocks noChangeAspect="1" noChangeArrowheads="1"/>
          </p:cNvPicPr>
          <p:nvPr/>
        </p:nvPicPr>
        <p:blipFill>
          <a:blip r:embed="rId2" cstate="print"/>
          <a:srcRect/>
          <a:stretch>
            <a:fillRect/>
          </a:stretch>
        </p:blipFill>
        <p:spPr bwMode="auto">
          <a:xfrm>
            <a:off x="838200" y="2968506"/>
            <a:ext cx="3200400" cy="2746494"/>
          </a:xfrm>
          <a:prstGeom prst="rect">
            <a:avLst/>
          </a:prstGeom>
          <a:noFill/>
        </p:spPr>
      </p:pic>
      <p:pic>
        <p:nvPicPr>
          <p:cNvPr id="2097161" name="Picture 3" descr="C:\Users\RAHUL SAINI\Downloads\contra flow.jpg"/>
          <p:cNvPicPr>
            <a:picLocks noChangeAspect="1" noChangeArrowheads="1"/>
          </p:cNvPicPr>
          <p:nvPr/>
        </p:nvPicPr>
        <p:blipFill>
          <a:blip r:embed="rId3" cstate="print"/>
          <a:srcRect/>
          <a:stretch>
            <a:fillRect/>
          </a:stretch>
        </p:blipFill>
        <p:spPr bwMode="auto">
          <a:xfrm>
            <a:off x="5049282" y="3048000"/>
            <a:ext cx="2951718" cy="2819400"/>
          </a:xfrm>
          <a:prstGeom prst="rect">
            <a:avLst/>
          </a:prstGeom>
          <a:noFill/>
        </p:spPr>
      </p:pic>
    </p:spTree>
  </p:cSld>
  <p:clrMapOvr>
    <a:masterClrMapping/>
  </p:clrMapOvr>
  <p:transition spd="med">
    <p:pull/>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Content Placeholder 2"/>
          <p:cNvSpPr>
            <a:spLocks noGrp="1"/>
          </p:cNvSpPr>
          <p:nvPr>
            <p:ph idx="1"/>
          </p:nvPr>
        </p:nvSpPr>
        <p:spPr>
          <a:xfrm>
            <a:off x="228600" y="228600"/>
            <a:ext cx="8763000" cy="6400800"/>
          </a:xfrm>
        </p:spPr>
        <p:txBody>
          <a:bodyPr/>
          <a:lstStyle/>
          <a:p>
            <a:pPr marL="0" indent="0" algn="just">
              <a:buNone/>
            </a:pPr>
            <a:r>
              <a:rPr lang="en-US" sz="2800" b="1" dirty="0" smtClean="0"/>
              <a:t>2. </a:t>
            </a:r>
            <a:r>
              <a:rPr lang="en-US" sz="2800" b="1" u="sng" dirty="0" smtClean="0"/>
              <a:t>Surface Condenser</a:t>
            </a:r>
            <a:r>
              <a:rPr lang="en-US" sz="2800" dirty="0" smtClean="0"/>
              <a:t> :- </a:t>
            </a:r>
            <a:r>
              <a:rPr lang="en-US" sz="2400" dirty="0" smtClean="0"/>
              <a:t>In this type of condenser, the exhaust steam and the cooling water do not come in direct contact with each other. It is generally used when large quantity of inferior water  is available and good quantity of feed water to the boiler.</a:t>
            </a:r>
          </a:p>
          <a:p>
            <a:pPr marL="0" indent="0" algn="just">
              <a:buNone/>
            </a:pPr>
            <a:r>
              <a:rPr lang="en-US" sz="2400" b="1" dirty="0"/>
              <a:t> </a:t>
            </a:r>
            <a:r>
              <a:rPr lang="en-US" sz="2400" b="1" dirty="0" smtClean="0"/>
              <a:t> </a:t>
            </a:r>
            <a:r>
              <a:rPr lang="en-US" sz="2400" dirty="0" smtClean="0"/>
              <a:t>The surface condenser is sub divided into as follows</a:t>
            </a:r>
          </a:p>
          <a:p>
            <a:pPr marL="0" indent="0" algn="just">
              <a:buNone/>
            </a:pPr>
            <a:endParaRPr lang="en-US" sz="2400" dirty="0"/>
          </a:p>
          <a:p>
            <a:pPr marL="0" indent="0" algn="just">
              <a:buNone/>
            </a:pPr>
            <a:endParaRPr lang="en-US" sz="2400" dirty="0" smtClean="0"/>
          </a:p>
          <a:p>
            <a:pPr marL="0" indent="0" algn="just">
              <a:buNone/>
            </a:pPr>
            <a:endParaRPr lang="en-US" sz="2400" dirty="0"/>
          </a:p>
          <a:p>
            <a:pPr marL="0" indent="0" algn="just">
              <a:buNone/>
            </a:pPr>
            <a:endParaRPr lang="en-US" sz="2400" dirty="0" smtClean="0"/>
          </a:p>
          <a:p>
            <a:pPr marL="0" indent="0" algn="just">
              <a:buNone/>
            </a:pPr>
            <a:endParaRPr lang="en-US" sz="2400" dirty="0"/>
          </a:p>
          <a:p>
            <a:pPr marL="0" indent="0" algn="just">
              <a:buNone/>
            </a:pPr>
            <a:endParaRPr lang="en-US" sz="2400" dirty="0" smtClean="0"/>
          </a:p>
          <a:p>
            <a:pPr marL="0" indent="0" algn="just">
              <a:buNone/>
            </a:pPr>
            <a:r>
              <a:rPr lang="en-US" sz="2000" b="1" dirty="0"/>
              <a:t>  </a:t>
            </a:r>
            <a:r>
              <a:rPr lang="en-US" sz="1600" b="1" dirty="0" smtClean="0"/>
              <a:t> Down flow surface condenser             Central flow condenser                         Evaporative condenser</a:t>
            </a:r>
          </a:p>
          <a:p>
            <a:pPr marL="0" indent="0" algn="just">
              <a:buNone/>
            </a:pPr>
            <a:endParaRPr lang="en-US" sz="2800" b="1" dirty="0"/>
          </a:p>
        </p:txBody>
      </p:sp>
      <p:pic>
        <p:nvPicPr>
          <p:cNvPr id="2097157" name="Picture 2" descr="C:\Users\RAHUL SAINI\Downloads\down flow.jpg"/>
          <p:cNvPicPr>
            <a:picLocks noChangeAspect="1" noChangeArrowheads="1"/>
          </p:cNvPicPr>
          <p:nvPr/>
        </p:nvPicPr>
        <p:blipFill>
          <a:blip r:embed="rId2" cstate="print"/>
          <a:srcRect/>
          <a:stretch>
            <a:fillRect/>
          </a:stretch>
        </p:blipFill>
        <p:spPr bwMode="auto">
          <a:xfrm>
            <a:off x="152400" y="2729315"/>
            <a:ext cx="3214688" cy="2123033"/>
          </a:xfrm>
          <a:prstGeom prst="rect">
            <a:avLst/>
          </a:prstGeom>
          <a:noFill/>
        </p:spPr>
      </p:pic>
      <p:pic>
        <p:nvPicPr>
          <p:cNvPr id="2097158" name="Picture 3" descr="C:\Users\RAHUL SAINI\Downloads\central flow.jpg"/>
          <p:cNvPicPr>
            <a:picLocks noChangeAspect="1" noChangeArrowheads="1"/>
          </p:cNvPicPr>
          <p:nvPr/>
        </p:nvPicPr>
        <p:blipFill>
          <a:blip r:embed="rId3" cstate="print"/>
          <a:srcRect/>
          <a:stretch>
            <a:fillRect/>
          </a:stretch>
        </p:blipFill>
        <p:spPr bwMode="auto">
          <a:xfrm>
            <a:off x="3505200" y="2840460"/>
            <a:ext cx="1981200" cy="2002055"/>
          </a:xfrm>
          <a:prstGeom prst="rect">
            <a:avLst/>
          </a:prstGeom>
          <a:noFill/>
        </p:spPr>
      </p:pic>
      <p:pic>
        <p:nvPicPr>
          <p:cNvPr id="2097159" name="Picture 4" descr="C:\Users\RAHUL SAINI\Downloads\evaporative condenser.jpg"/>
          <p:cNvPicPr>
            <a:picLocks noChangeAspect="1" noChangeArrowheads="1"/>
          </p:cNvPicPr>
          <p:nvPr/>
        </p:nvPicPr>
        <p:blipFill>
          <a:blip r:embed="rId4" cstate="print"/>
          <a:srcRect/>
          <a:stretch>
            <a:fillRect/>
          </a:stretch>
        </p:blipFill>
        <p:spPr bwMode="auto">
          <a:xfrm>
            <a:off x="5562600" y="2729315"/>
            <a:ext cx="3581400" cy="2147485"/>
          </a:xfrm>
          <a:prstGeom prst="rect">
            <a:avLst/>
          </a:prstGeom>
          <a:noFill/>
        </p:spPr>
      </p:pic>
    </p:spTree>
  </p:cSld>
  <p:clrMapOvr>
    <a:masterClrMapping/>
  </p:clrMapOvr>
  <p:transition spd="med">
    <p:pull/>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7" name="Content Placeholder 2"/>
          <p:cNvSpPr>
            <a:spLocks noGrp="1"/>
          </p:cNvSpPr>
          <p:nvPr>
            <p:ph idx="1"/>
          </p:nvPr>
        </p:nvSpPr>
        <p:spPr>
          <a:xfrm>
            <a:off x="228600" y="304800"/>
            <a:ext cx="8686800" cy="6324600"/>
          </a:xfrm>
        </p:spPr>
        <p:txBody>
          <a:bodyPr>
            <a:normAutofit/>
          </a:bodyPr>
          <a:lstStyle/>
          <a:p>
            <a:pPr algn="just">
              <a:buFont typeface="Wingdings" pitchFamily="2" charset="2"/>
              <a:buChar char="v"/>
            </a:pPr>
            <a:r>
              <a:rPr lang="en-US" sz="2800" dirty="0" smtClean="0"/>
              <a:t> </a:t>
            </a:r>
            <a:r>
              <a:rPr lang="en-US" sz="2800" b="1" u="sng" dirty="0" smtClean="0"/>
              <a:t>Cooling pond</a:t>
            </a:r>
            <a:r>
              <a:rPr lang="en-US" sz="2800" dirty="0" smtClean="0"/>
              <a:t> :- </a:t>
            </a:r>
            <a:r>
              <a:rPr lang="en-US" sz="2400" dirty="0" smtClean="0"/>
              <a:t>The simplest method of removing heat from the cooling water consist of cooling it in an open is called cooling pond.</a:t>
            </a:r>
          </a:p>
          <a:p>
            <a:pPr marL="0" indent="0" algn="just">
              <a:buNone/>
            </a:pPr>
            <a:r>
              <a:rPr lang="en-US" sz="2400" dirty="0"/>
              <a:t> </a:t>
            </a:r>
            <a:r>
              <a:rPr lang="en-US" sz="2400" dirty="0" smtClean="0"/>
              <a:t>    The cooling pond are of two type:</a:t>
            </a:r>
          </a:p>
          <a:p>
            <a:pPr marL="0" indent="0" algn="just">
              <a:buNone/>
            </a:pPr>
            <a:endParaRPr lang="en-US" sz="2400" dirty="0"/>
          </a:p>
          <a:p>
            <a:pPr marL="0" indent="0" algn="just">
              <a:buNone/>
            </a:pPr>
            <a:endParaRPr lang="en-US" sz="2400" dirty="0" smtClean="0"/>
          </a:p>
          <a:p>
            <a:pPr marL="0" indent="0" algn="just">
              <a:buNone/>
            </a:pPr>
            <a:endParaRPr lang="en-US" sz="2400" dirty="0"/>
          </a:p>
          <a:p>
            <a:pPr marL="0" indent="0" algn="just">
              <a:buNone/>
            </a:pPr>
            <a:endParaRPr lang="en-US" sz="2400" dirty="0" smtClean="0"/>
          </a:p>
          <a:p>
            <a:pPr marL="0" indent="0" algn="just">
              <a:buNone/>
            </a:pPr>
            <a:endParaRPr lang="en-US" sz="2400" dirty="0"/>
          </a:p>
          <a:p>
            <a:pPr marL="0" indent="0" algn="just">
              <a:buNone/>
            </a:pPr>
            <a:endParaRPr lang="en-US" sz="2400" dirty="0" smtClean="0"/>
          </a:p>
          <a:p>
            <a:pPr marL="0" indent="0" algn="just">
              <a:buNone/>
            </a:pPr>
            <a:r>
              <a:rPr lang="en-US" sz="2400" dirty="0"/>
              <a:t> </a:t>
            </a:r>
            <a:r>
              <a:rPr lang="en-US" sz="2400" dirty="0" smtClean="0"/>
              <a:t>       </a:t>
            </a:r>
            <a:r>
              <a:rPr lang="en-US" sz="1800" b="1" dirty="0" smtClean="0"/>
              <a:t>Directed flow cooling pond</a:t>
            </a:r>
            <a:r>
              <a:rPr lang="en-US" sz="1800" dirty="0" smtClean="0"/>
              <a:t>                                  </a:t>
            </a:r>
            <a:r>
              <a:rPr lang="en-US" sz="1800" b="1" dirty="0" smtClean="0"/>
              <a:t>Non-directed flow cooling pond</a:t>
            </a:r>
            <a:endParaRPr lang="en-US" sz="2400" b="1" dirty="0" smtClean="0"/>
          </a:p>
          <a:p>
            <a:pPr marL="0" indent="0">
              <a:buNone/>
            </a:pPr>
            <a:endParaRPr lang="en-US" sz="2800" dirty="0"/>
          </a:p>
        </p:txBody>
      </p:sp>
      <p:pic>
        <p:nvPicPr>
          <p:cNvPr id="2097155" name="Picture 2" descr="C:\Users\RAHUL SAINI\Downloads\directed flow.jpg"/>
          <p:cNvPicPr>
            <a:picLocks noChangeAspect="1" noChangeArrowheads="1"/>
          </p:cNvPicPr>
          <p:nvPr/>
        </p:nvPicPr>
        <p:blipFill>
          <a:blip r:embed="rId2" cstate="print"/>
          <a:srcRect/>
          <a:stretch>
            <a:fillRect/>
          </a:stretch>
        </p:blipFill>
        <p:spPr bwMode="auto">
          <a:xfrm>
            <a:off x="666869" y="2392535"/>
            <a:ext cx="3873500" cy="2027065"/>
          </a:xfrm>
          <a:prstGeom prst="rect">
            <a:avLst/>
          </a:prstGeom>
          <a:noFill/>
        </p:spPr>
      </p:pic>
      <p:pic>
        <p:nvPicPr>
          <p:cNvPr id="2097156" name="Picture 3" descr="C:\Users\RAHUL SAINI\Downloads\non directed.jpg"/>
          <p:cNvPicPr>
            <a:picLocks noChangeAspect="1" noChangeArrowheads="1"/>
          </p:cNvPicPr>
          <p:nvPr/>
        </p:nvPicPr>
        <p:blipFill>
          <a:blip r:embed="rId3" cstate="print"/>
          <a:srcRect/>
          <a:stretch>
            <a:fillRect/>
          </a:stretch>
        </p:blipFill>
        <p:spPr bwMode="auto">
          <a:xfrm>
            <a:off x="4845169" y="2743200"/>
            <a:ext cx="3994031" cy="1387475"/>
          </a:xfrm>
          <a:prstGeom prst="rect">
            <a:avLst/>
          </a:prstGeom>
          <a:noFill/>
        </p:spPr>
      </p:pic>
    </p:spTree>
  </p:cSld>
  <p:clrMapOvr>
    <a:masterClrMapping/>
  </p:clrMapOvr>
  <p:transition spd="med">
    <p:pull/>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Content Placeholder 2"/>
          <p:cNvSpPr>
            <a:spLocks noGrp="1"/>
          </p:cNvSpPr>
          <p:nvPr>
            <p:ph idx="1"/>
          </p:nvPr>
        </p:nvSpPr>
        <p:spPr>
          <a:xfrm>
            <a:off x="304800" y="152400"/>
            <a:ext cx="8610600" cy="6477000"/>
          </a:xfrm>
        </p:spPr>
        <p:txBody>
          <a:bodyPr>
            <a:normAutofit/>
          </a:bodyPr>
          <a:lstStyle/>
          <a:p>
            <a:pPr algn="just">
              <a:buFont typeface="Wingdings" pitchFamily="2" charset="2"/>
              <a:buChar char="v"/>
            </a:pPr>
            <a:r>
              <a:rPr lang="en-US" sz="2800" b="1" u="sng" dirty="0" smtClean="0"/>
              <a:t>Cooling  Tower</a:t>
            </a:r>
            <a:r>
              <a:rPr lang="en-US" sz="2800" dirty="0" smtClean="0"/>
              <a:t> :- </a:t>
            </a:r>
            <a:r>
              <a:rPr lang="en-US" sz="2400" dirty="0" smtClean="0"/>
              <a:t>In cities where the land is  very expensive, the cooling tower are used for cooling water as they can be installed on the roof of the power plant. </a:t>
            </a:r>
          </a:p>
          <a:p>
            <a:pPr marL="0" indent="0" algn="just">
              <a:buNone/>
            </a:pPr>
            <a:r>
              <a:rPr lang="en-US" sz="2400" dirty="0" smtClean="0"/>
              <a:t>     According to the method of air circulation, the cooling pods are classified as:</a:t>
            </a:r>
          </a:p>
          <a:p>
            <a:pPr marL="0" indent="0" algn="just">
              <a:buNone/>
            </a:pPr>
            <a:endParaRPr lang="en-US" sz="2400" dirty="0"/>
          </a:p>
          <a:p>
            <a:pPr marL="0" indent="0" algn="just">
              <a:buNone/>
            </a:pPr>
            <a:endParaRPr lang="en-US" sz="2400" dirty="0" smtClean="0"/>
          </a:p>
          <a:p>
            <a:pPr marL="0" indent="0" algn="just">
              <a:buNone/>
            </a:pPr>
            <a:endParaRPr lang="en-US" sz="2400" dirty="0"/>
          </a:p>
          <a:p>
            <a:pPr marL="0" indent="0" algn="just">
              <a:buNone/>
            </a:pPr>
            <a:endParaRPr lang="en-US" sz="2400" dirty="0" smtClean="0"/>
          </a:p>
          <a:p>
            <a:pPr marL="0" indent="0" algn="just">
              <a:buNone/>
            </a:pPr>
            <a:endParaRPr lang="en-US" sz="2400" dirty="0"/>
          </a:p>
          <a:p>
            <a:pPr marL="0" indent="0" algn="just">
              <a:buNone/>
            </a:pPr>
            <a:endParaRPr lang="en-US" sz="2400" dirty="0" smtClean="0"/>
          </a:p>
          <a:p>
            <a:pPr marL="0" indent="0" algn="just">
              <a:buNone/>
            </a:pPr>
            <a:r>
              <a:rPr lang="en-US" sz="1800" b="1" dirty="0" smtClean="0"/>
              <a:t>Natural draft cooling water       Forced draft cooling water              Induced draft cooling                      </a:t>
            </a:r>
          </a:p>
          <a:p>
            <a:pPr marL="0" indent="0" algn="just">
              <a:buNone/>
            </a:pPr>
            <a:r>
              <a:rPr lang="en-US" sz="1800" b="1" dirty="0"/>
              <a:t> </a:t>
            </a:r>
            <a:r>
              <a:rPr lang="en-US" sz="1800" b="1" dirty="0" smtClean="0"/>
              <a:t>                                                                                                                                   water      </a:t>
            </a:r>
          </a:p>
          <a:p>
            <a:pPr marL="0" indent="0" algn="just">
              <a:buNone/>
            </a:pPr>
            <a:endParaRPr lang="en-US" sz="2800" dirty="0"/>
          </a:p>
        </p:txBody>
      </p:sp>
      <p:pic>
        <p:nvPicPr>
          <p:cNvPr id="2097152" name="Picture 2" descr="C:\Users\RAHUL SAINI\Downloads\natural draft.jpg"/>
          <p:cNvPicPr>
            <a:picLocks noChangeAspect="1" noChangeArrowheads="1"/>
          </p:cNvPicPr>
          <p:nvPr/>
        </p:nvPicPr>
        <p:blipFill>
          <a:blip r:embed="rId2" cstate="print"/>
          <a:srcRect/>
          <a:stretch>
            <a:fillRect/>
          </a:stretch>
        </p:blipFill>
        <p:spPr bwMode="auto">
          <a:xfrm>
            <a:off x="228600" y="2362200"/>
            <a:ext cx="2590800" cy="2278168"/>
          </a:xfrm>
          <a:prstGeom prst="rect">
            <a:avLst/>
          </a:prstGeom>
          <a:noFill/>
        </p:spPr>
      </p:pic>
      <p:pic>
        <p:nvPicPr>
          <p:cNvPr id="2097153" name="Picture 3" descr="C:\Users\RAHUL SAINI\Downloads\forced draft.jpg"/>
          <p:cNvPicPr>
            <a:picLocks noChangeAspect="1" noChangeArrowheads="1"/>
          </p:cNvPicPr>
          <p:nvPr/>
        </p:nvPicPr>
        <p:blipFill>
          <a:blip r:embed="rId3" cstate="print"/>
          <a:srcRect/>
          <a:stretch>
            <a:fillRect/>
          </a:stretch>
        </p:blipFill>
        <p:spPr bwMode="auto">
          <a:xfrm>
            <a:off x="3250297" y="2391516"/>
            <a:ext cx="2769503" cy="2028084"/>
          </a:xfrm>
          <a:prstGeom prst="rect">
            <a:avLst/>
          </a:prstGeom>
          <a:noFill/>
        </p:spPr>
      </p:pic>
      <p:pic>
        <p:nvPicPr>
          <p:cNvPr id="2097154" name="Picture 4" descr="C:\Users\RAHUL SAINI\Downloads\induced draft.jpg"/>
          <p:cNvPicPr>
            <a:picLocks noChangeAspect="1" noChangeArrowheads="1"/>
          </p:cNvPicPr>
          <p:nvPr/>
        </p:nvPicPr>
        <p:blipFill>
          <a:blip r:embed="rId4" cstate="print"/>
          <a:srcRect/>
          <a:stretch>
            <a:fillRect/>
          </a:stretch>
        </p:blipFill>
        <p:spPr bwMode="auto">
          <a:xfrm>
            <a:off x="6172200" y="2113440"/>
            <a:ext cx="2946201" cy="2610960"/>
          </a:xfrm>
          <a:prstGeom prst="rect">
            <a:avLst/>
          </a:prstGeom>
          <a:noFill/>
        </p:spPr>
      </p:pic>
    </p:spTree>
  </p:cSld>
  <p:clrMapOvr>
    <a:masterClrMapping/>
  </p:clrMapOvr>
  <p:transition spd="med">
    <p:pull/>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u="sng" dirty="0" smtClean="0"/>
              <a:t>GAS TURBINES AND </a:t>
            </a:r>
            <a:r>
              <a:rPr lang="en-US" sz="4800" u="sng" dirty="0" smtClean="0"/>
              <a:t>JET</a:t>
            </a:r>
            <a:r>
              <a:rPr lang="en-US" sz="4800" b="1" u="sng" dirty="0" smtClean="0"/>
              <a:t> PROPULSION</a:t>
            </a:r>
            <a:endParaRPr lang="en-US" sz="4800" b="1" u="sng" dirty="0"/>
          </a:p>
        </p:txBody>
      </p:sp>
      <p:sp>
        <p:nvSpPr>
          <p:cNvPr id="5" name="Subtitle 4"/>
          <p:cNvSpPr>
            <a:spLocks noGrp="1"/>
          </p:cNvSpPr>
          <p:nvPr>
            <p:ph type="subTitle" idx="1"/>
          </p:nvPr>
        </p:nvSpPr>
        <p:spPr/>
        <p:txBody>
          <a:bodyPr/>
          <a:lstStyle/>
          <a:p>
            <a:r>
              <a:rPr lang="en-IN" dirty="0" smtClean="0"/>
              <a:t>..</a:t>
            </a:r>
            <a:endParaRPr lang="en-US" dirty="0"/>
          </a:p>
        </p:txBody>
      </p:sp>
    </p:spTree>
  </p:cSld>
  <p:clrMapOvr>
    <a:masterClrMapping/>
  </p:clrMapOvr>
  <p:transition spd="med">
    <p:pull/>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u="sng" dirty="0" smtClean="0"/>
              <a:t>CLASSIFICATION, OPEN CYCLE GAS TURBINE AND CLOSED CYCLE GAS TURBINE:-</a:t>
            </a:r>
            <a:endParaRPr lang="en-US" sz="3600" b="1" u="sng" dirty="0"/>
          </a:p>
        </p:txBody>
      </p:sp>
      <p:sp>
        <p:nvSpPr>
          <p:cNvPr id="3" name="Content Placeholder 2"/>
          <p:cNvSpPr>
            <a:spLocks noGrp="1"/>
          </p:cNvSpPr>
          <p:nvPr>
            <p:ph idx="1"/>
          </p:nvPr>
        </p:nvSpPr>
        <p:spPr/>
        <p:txBody>
          <a:bodyPr/>
          <a:lstStyle/>
          <a:p>
            <a:pPr>
              <a:buNone/>
            </a:pPr>
            <a:r>
              <a:rPr lang="en-US" i="1" dirty="0" smtClean="0"/>
              <a:t>The gas turbines are classified into two main types:-</a:t>
            </a:r>
          </a:p>
          <a:p>
            <a:r>
              <a:rPr lang="en-US" i="1" dirty="0" smtClean="0"/>
              <a:t>Constant pressure combustion gas turbine.</a:t>
            </a:r>
          </a:p>
          <a:p>
            <a:r>
              <a:rPr lang="en-US" i="1" dirty="0" smtClean="0"/>
              <a:t>Constant volume combustion gas turbine.</a:t>
            </a:r>
          </a:p>
          <a:p>
            <a:pPr>
              <a:buNone/>
            </a:pPr>
            <a:r>
              <a:rPr lang="en-US" b="1" u="sng" dirty="0" smtClean="0"/>
              <a:t>N.B.</a:t>
            </a:r>
            <a:r>
              <a:rPr lang="en-US" i="1" dirty="0" smtClean="0"/>
              <a:t> constant pressure combustion gas turbine is further classified as :-</a:t>
            </a:r>
          </a:p>
          <a:p>
            <a:r>
              <a:rPr lang="en-US" i="1" dirty="0" smtClean="0"/>
              <a:t>Constant pressure open cycle gas turbine    and</a:t>
            </a:r>
          </a:p>
          <a:p>
            <a:r>
              <a:rPr lang="en-US" i="1" dirty="0" smtClean="0"/>
              <a:t>Constant pressure closed cycle gas turbine.</a:t>
            </a:r>
          </a:p>
          <a:p>
            <a:pPr>
              <a:buNone/>
            </a:pPr>
            <a:endParaRPr lang="en-US" b="1" u="sng" dirty="0"/>
          </a:p>
        </p:txBody>
      </p:sp>
    </p:spTree>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style>
          <a:lnRef idx="2">
            <a:schemeClr val="accent3"/>
          </a:lnRef>
          <a:fillRef idx="1">
            <a:schemeClr val="lt1"/>
          </a:fillRef>
          <a:effectRef idx="0">
            <a:schemeClr val="accent3"/>
          </a:effectRef>
          <a:fontRef idx="minor">
            <a:schemeClr val="dk1"/>
          </a:fontRef>
        </p:style>
        <p:txBody>
          <a:bodyPr>
            <a:normAutofit/>
          </a:bodyPr>
          <a:lstStyle/>
          <a:p>
            <a:r>
              <a:rPr lang="en-US" sz="3600" dirty="0">
                <a:solidFill>
                  <a:srgbClr val="00B0F0"/>
                </a:solidFill>
              </a:rPr>
              <a:t>TYPES OF STROKE CYCLE ENGINES </a:t>
            </a:r>
          </a:p>
        </p:txBody>
      </p:sp>
      <p:sp>
        <p:nvSpPr>
          <p:cNvPr id="3" name="Content Placeholder 2"/>
          <p:cNvSpPr>
            <a:spLocks noGrp="1"/>
          </p:cNvSpPr>
          <p:nvPr>
            <p:ph idx="1"/>
          </p:nvPr>
        </p:nvSpPr>
        <p:spPr>
          <a:xfrm>
            <a:off x="457200" y="1600199"/>
            <a:ext cx="8229600" cy="4419601"/>
          </a:xfrm>
        </p:spPr>
        <p:style>
          <a:lnRef idx="2">
            <a:schemeClr val="accent3"/>
          </a:lnRef>
          <a:fillRef idx="1">
            <a:schemeClr val="lt1"/>
          </a:fillRef>
          <a:effectRef idx="0">
            <a:schemeClr val="accent3"/>
          </a:effectRef>
          <a:fontRef idx="minor">
            <a:schemeClr val="dk1"/>
          </a:fontRef>
        </p:style>
        <p:txBody>
          <a:bodyPr>
            <a:normAutofit/>
          </a:bodyPr>
          <a:lstStyle/>
          <a:p>
            <a:pPr>
              <a:buNone/>
            </a:pPr>
            <a:r>
              <a:rPr lang="en-US" dirty="0"/>
              <a:t>   </a:t>
            </a:r>
            <a:r>
              <a:rPr lang="en-US" dirty="0">
                <a:solidFill>
                  <a:srgbClr val="C00000"/>
                </a:solidFill>
              </a:rPr>
              <a:t>1</a:t>
            </a:r>
            <a:r>
              <a:rPr lang="en-US" dirty="0">
                <a:solidFill>
                  <a:srgbClr val="FF0000"/>
                </a:solidFill>
              </a:rPr>
              <a:t>. </a:t>
            </a:r>
            <a:r>
              <a:rPr lang="en-US" sz="3600" dirty="0">
                <a:solidFill>
                  <a:srgbClr val="FF0000"/>
                </a:solidFill>
              </a:rPr>
              <a:t>Four stroke cycle engines</a:t>
            </a:r>
            <a:r>
              <a:rPr lang="en-US" dirty="0"/>
              <a:t>:- The engine which requires four stroke of piston or two revolutions of the crank shaft to complete the working cycle is known as four stroke cycle engines.                                                                       </a:t>
            </a:r>
            <a:r>
              <a:rPr lang="en-US" dirty="0">
                <a:solidFill>
                  <a:srgbClr val="C00000"/>
                </a:solidFill>
              </a:rPr>
              <a:t>2.   </a:t>
            </a:r>
            <a:r>
              <a:rPr lang="en-US" sz="3600" dirty="0">
                <a:solidFill>
                  <a:srgbClr val="FF0000"/>
                </a:solidFill>
              </a:rPr>
              <a:t>Two stroke cycle engines</a:t>
            </a:r>
            <a:r>
              <a:rPr lang="en-US" sz="3600" dirty="0"/>
              <a:t>:- </a:t>
            </a:r>
            <a:r>
              <a:rPr lang="en-US" dirty="0"/>
              <a:t>The working cycle is complete in two stroke of piston </a:t>
            </a:r>
            <a:r>
              <a:rPr lang="en-US" dirty="0" smtClean="0"/>
              <a:t>in one revolution of the crankshaft.</a:t>
            </a:r>
            <a:endParaRPr lang="en-US" sz="3600" dirty="0"/>
          </a:p>
        </p:txBody>
      </p:sp>
    </p:spTree>
    <p:extLst>
      <p:ext uri="{BB962C8B-B14F-4D97-AF65-F5344CB8AC3E}">
        <p14:creationId xmlns:p14="http://schemas.microsoft.com/office/powerpoint/2010/main" xmlns="" val="4135386975"/>
      </p:ext>
    </p:extLst>
  </p:cSld>
  <p:clrMapOvr>
    <a:masterClrMapping/>
  </p:clrMapOvr>
  <p:transition spd="med">
    <p:pull/>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smtClean="0"/>
              <a:t>APPLICATIONS AND LIMITATIONS OF GAS TURBINE:-</a:t>
            </a:r>
            <a:endParaRPr lang="en-US" sz="3600" b="1" u="sng" dirty="0"/>
          </a:p>
        </p:txBody>
      </p:sp>
      <p:sp>
        <p:nvSpPr>
          <p:cNvPr id="3" name="Content Placeholder 2"/>
          <p:cNvSpPr>
            <a:spLocks noGrp="1"/>
          </p:cNvSpPr>
          <p:nvPr>
            <p:ph idx="1"/>
          </p:nvPr>
        </p:nvSpPr>
        <p:spPr/>
        <p:txBody>
          <a:bodyPr/>
          <a:lstStyle/>
          <a:p>
            <a:pPr>
              <a:buNone/>
            </a:pPr>
            <a:r>
              <a:rPr lang="en-US" dirty="0" smtClean="0"/>
              <a:t>APPLICATIONS:-</a:t>
            </a:r>
          </a:p>
          <a:p>
            <a:r>
              <a:rPr lang="en-US" b="1" dirty="0" smtClean="0"/>
              <a:t>SUPER CHARGING:- </a:t>
            </a:r>
            <a:r>
              <a:rPr lang="en-US" b="1" i="1" dirty="0" smtClean="0"/>
              <a:t> </a:t>
            </a:r>
            <a:r>
              <a:rPr lang="en-US" i="1" dirty="0" smtClean="0"/>
              <a:t>For supercharging heavy duty diesel engines and aviation gasoline engines, a small gas turbine is run by the exhaust gases which drives the super charger.</a:t>
            </a:r>
          </a:p>
          <a:p>
            <a:r>
              <a:rPr lang="en-US" b="1" u="sng" dirty="0" smtClean="0"/>
              <a:t>ELECTRIC POWER GENERATION:- </a:t>
            </a:r>
            <a:r>
              <a:rPr lang="en-US" b="1" i="1" u="sng" dirty="0" smtClean="0"/>
              <a:t> </a:t>
            </a:r>
            <a:r>
              <a:rPr lang="en-US" i="1" dirty="0" smtClean="0"/>
              <a:t>Gas turbines are used for electric power generation because of the ability to get started and brought up to full load quickly and less cost of installation and maintenance.</a:t>
            </a:r>
            <a:endParaRPr lang="en-US" b="1" u="sng" dirty="0"/>
          </a:p>
        </p:txBody>
      </p:sp>
    </p:spTree>
  </p:cSld>
  <p:clrMapOvr>
    <a:masterClrMapping/>
  </p:clrMapOvr>
  <p:transition spd="med">
    <p:pull/>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5791200"/>
          </a:xfrm>
        </p:spPr>
        <p:txBody>
          <a:bodyPr>
            <a:normAutofit fontScale="92500"/>
          </a:bodyPr>
          <a:lstStyle/>
          <a:p>
            <a:r>
              <a:rPr lang="en-US" b="1" u="sng" dirty="0" smtClean="0"/>
              <a:t>MARINE FIELD:- </a:t>
            </a:r>
            <a:r>
              <a:rPr lang="en-US" i="1" dirty="0" smtClean="0"/>
              <a:t>The gas turbine is used for ship propulsion. Unlike in a power plant using steam turbine, no boilers, water storage tanks and distillation plants are requires.</a:t>
            </a:r>
          </a:p>
          <a:p>
            <a:r>
              <a:rPr lang="en-US" b="1" u="sng" dirty="0" smtClean="0"/>
              <a:t>RAILWAY:-</a:t>
            </a:r>
            <a:r>
              <a:rPr lang="en-US" i="1" dirty="0" smtClean="0"/>
              <a:t> The gas turbine is used for locomotive propulsion. </a:t>
            </a:r>
          </a:p>
          <a:p>
            <a:r>
              <a:rPr lang="en-US" b="1" u="sng" dirty="0" smtClean="0"/>
              <a:t>ROAD TRANSPORT:-</a:t>
            </a:r>
            <a:r>
              <a:rPr lang="en-US" i="1" dirty="0" smtClean="0"/>
              <a:t> So long as the application of gas turbines to road  transport is concerned, a number of small gas turbine cars are successfully manufactured and tested.</a:t>
            </a:r>
          </a:p>
          <a:p>
            <a:r>
              <a:rPr lang="en-US" b="1" u="sng" dirty="0" smtClean="0"/>
              <a:t>TURBO JET AND TURBO PROPELLER ENGINES:-</a:t>
            </a:r>
            <a:r>
              <a:rPr lang="en-US" i="1" dirty="0" smtClean="0"/>
              <a:t> The gas turbine is used in turbo jet and turbo propeller engines. It supplies power only to drive the compressor in the turbojet engines, where as it drives the propeller in addition to the compressor in turbo propeller engines.</a:t>
            </a:r>
            <a:endParaRPr lang="en-US" b="1" u="sng" dirty="0"/>
          </a:p>
        </p:txBody>
      </p:sp>
    </p:spTree>
  </p:cSld>
  <p:clrMapOvr>
    <a:masterClrMapping/>
  </p:clrMapOvr>
  <p:transition spd="med">
    <p:pull/>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LIMITATIONS OF GAS TURBINES:-</a:t>
            </a:r>
            <a:endParaRPr lang="en-US" b="1" u="sng" dirty="0"/>
          </a:p>
        </p:txBody>
      </p:sp>
      <p:sp>
        <p:nvSpPr>
          <p:cNvPr id="3" name="Content Placeholder 2"/>
          <p:cNvSpPr>
            <a:spLocks noGrp="1"/>
          </p:cNvSpPr>
          <p:nvPr>
            <p:ph idx="1"/>
          </p:nvPr>
        </p:nvSpPr>
        <p:spPr/>
        <p:txBody>
          <a:bodyPr/>
          <a:lstStyle/>
          <a:p>
            <a:r>
              <a:rPr lang="en-US" dirty="0" smtClean="0"/>
              <a:t>Material used is expensive because it bears high temperature.</a:t>
            </a:r>
          </a:p>
          <a:p>
            <a:r>
              <a:rPr lang="en-US" dirty="0" smtClean="0"/>
              <a:t>The life of the unit is comparatively shorter.</a:t>
            </a:r>
          </a:p>
          <a:p>
            <a:r>
              <a:rPr lang="en-US" dirty="0" smtClean="0"/>
              <a:t>The unit gives more noise than other power producing units.</a:t>
            </a:r>
            <a:endParaRPr lang="en-US" dirty="0"/>
          </a:p>
        </p:txBody>
      </p:sp>
    </p:spTree>
  </p:cSld>
  <p:clrMapOvr>
    <a:masterClrMapping/>
  </p:clrMapOvr>
  <p:transition spd="med">
    <p:pull/>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Open cycle </a:t>
            </a:r>
            <a:r>
              <a:rPr lang="en-US" dirty="0" smtClean="0"/>
              <a:t>gas turbine</a:t>
            </a:r>
            <a:endParaRPr lang="en-US" dirty="0"/>
          </a:p>
        </p:txBody>
      </p:sp>
      <p:pic>
        <p:nvPicPr>
          <p:cNvPr id="360450" name="Picture 2" descr="C:\Documents and Settings\Admin\My Documents\Hc\New Doc 2018-08-27 (4)_1.jpg"/>
          <p:cNvPicPr>
            <a:picLocks noGrp="1" noChangeAspect="1" noChangeArrowheads="1"/>
          </p:cNvPicPr>
          <p:nvPr>
            <p:ph idx="1"/>
          </p:nvPr>
        </p:nvPicPr>
        <p:blipFill>
          <a:blip r:embed="rId2" cstate="print"/>
          <a:srcRect/>
          <a:stretch>
            <a:fillRect/>
          </a:stretch>
        </p:blipFill>
        <p:spPr bwMode="auto">
          <a:xfrm>
            <a:off x="1232428" y="1935163"/>
            <a:ext cx="6679143" cy="4389437"/>
          </a:xfrm>
          <a:prstGeom prst="rect">
            <a:avLst/>
          </a:prstGeom>
          <a:noFill/>
        </p:spPr>
      </p:pic>
    </p:spTree>
  </p:cSld>
  <p:clrMapOvr>
    <a:masterClrMapping/>
  </p:clrMapOvr>
  <p:transition spd="med">
    <p:pull/>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18488"/>
          </a:xfrm>
        </p:spPr>
        <p:txBody>
          <a:bodyPr>
            <a:noAutofit/>
          </a:bodyPr>
          <a:lstStyle/>
          <a:p>
            <a:r>
              <a:rPr lang="en-US" sz="3200" b="1" u="sng" dirty="0" smtClean="0"/>
              <a:t>OPEN CYCLE CONSTANT PRESSURE GAS TURBINE: GENERAL LAYOUT, P-V AND T-S DIAGRAM AND WORKING OF GAS TURBINE:-</a:t>
            </a:r>
            <a:endParaRPr lang="en-US" sz="3200" b="1" u="sng" dirty="0"/>
          </a:p>
        </p:txBody>
      </p:sp>
      <p:sp>
        <p:nvSpPr>
          <p:cNvPr id="3" name="Content Placeholder 2"/>
          <p:cNvSpPr>
            <a:spLocks noGrp="1"/>
          </p:cNvSpPr>
          <p:nvPr>
            <p:ph idx="1"/>
          </p:nvPr>
        </p:nvSpPr>
        <p:spPr/>
        <p:txBody>
          <a:bodyPr>
            <a:normAutofit fontScale="92500" lnSpcReduction="10000"/>
          </a:bodyPr>
          <a:lstStyle/>
          <a:p>
            <a:r>
              <a:rPr lang="en-US" dirty="0" smtClean="0"/>
              <a:t>It consists of a compressor, combustion chamber, turbine, generator and a motor. The turbine is started with the help of a motor. The air is drawn into the compressor from the atmosphere at point 1. after compression it is delivered to the combustion chamber at point 2. The combustion chamber is made of double casing. The primary air which is one fourth of the total air delivered by the compressor is used for the combustion of the fuel. The fuel oil enters the inner casing through the burner. It is injected at constant pressure in the combustion chamber. The remaining three fourth air known as secondary air flows through the annular space between the inner and the outer casing of the combustion chamber. The heat is added by burning </a:t>
            </a:r>
            <a:endParaRPr lang="en-US" dirty="0"/>
          </a:p>
        </p:txBody>
      </p:sp>
    </p:spTree>
  </p:cSld>
  <p:clrMapOvr>
    <a:masterClrMapping/>
  </p:clrMapOvr>
  <p:transition spd="med">
    <p:pull/>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8600"/>
          </a:xfrm>
        </p:spPr>
        <p:txBody>
          <a:bodyPr>
            <a:normAutofit fontScale="90000"/>
          </a:bodyPr>
          <a:lstStyle/>
          <a:p>
            <a:endParaRPr lang="en-US" dirty="0"/>
          </a:p>
        </p:txBody>
      </p:sp>
      <p:sp>
        <p:nvSpPr>
          <p:cNvPr id="3" name="Content Placeholder 2"/>
          <p:cNvSpPr>
            <a:spLocks noGrp="1"/>
          </p:cNvSpPr>
          <p:nvPr>
            <p:ph idx="1"/>
          </p:nvPr>
        </p:nvSpPr>
        <p:spPr>
          <a:xfrm>
            <a:off x="457200" y="381000"/>
            <a:ext cx="8229600" cy="5943600"/>
          </a:xfrm>
        </p:spPr>
        <p:txBody>
          <a:bodyPr/>
          <a:lstStyle/>
          <a:p>
            <a:pPr>
              <a:buNone/>
            </a:pPr>
            <a:r>
              <a:rPr lang="en-US" i="1" dirty="0" smtClean="0"/>
              <a:t>   The fuel into the air in the combustion chamber at constant pressure and the temperature of the products of the combustion rises to about 2000 C. But the temperature that turbine blades can withstand is about 650 C to 900C. Therefore, it becomes necessary to dilute the products of combustion by admitting additional compressed air which is about three to six times.</a:t>
            </a:r>
          </a:p>
          <a:p>
            <a:pPr>
              <a:buNone/>
            </a:pPr>
            <a:r>
              <a:rPr lang="en-US" b="1" u="sng" dirty="0" smtClean="0"/>
              <a:t>WORKING OF GAS TURBINE:-</a:t>
            </a:r>
            <a:r>
              <a:rPr lang="en-US" i="1" dirty="0" smtClean="0"/>
              <a:t> The cycle of operation of a gas turbine is as follows :</a:t>
            </a:r>
          </a:p>
          <a:p>
            <a:pPr>
              <a:buNone/>
            </a:pPr>
            <a:r>
              <a:rPr lang="en-US" b="1" i="1" u="sng" dirty="0" smtClean="0"/>
              <a:t>(a) 1-2’ isentropic compression :</a:t>
            </a:r>
            <a:r>
              <a:rPr lang="en-US" i="1" dirty="0" smtClean="0"/>
              <a:t> Atmospheric air at pressure p1 and temperature T1 is drawn into the compressor and compressed </a:t>
            </a:r>
            <a:r>
              <a:rPr lang="en-US" i="1" dirty="0" err="1" smtClean="0"/>
              <a:t>isentropically</a:t>
            </a:r>
            <a:r>
              <a:rPr lang="en-US" i="1" dirty="0" smtClean="0"/>
              <a:t> to pressure P2 and temperature T2.</a:t>
            </a:r>
            <a:endParaRPr lang="en-US" b="1" u="sng" dirty="0"/>
          </a:p>
        </p:txBody>
      </p:sp>
    </p:spTree>
  </p:cSld>
  <p:clrMapOvr>
    <a:masterClrMapping/>
  </p:clrMapOvr>
  <p:transition spd="med">
    <p:pull/>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04800"/>
            <a:ext cx="8229600" cy="6019800"/>
          </a:xfrm>
        </p:spPr>
        <p:txBody>
          <a:bodyPr/>
          <a:lstStyle/>
          <a:p>
            <a:pPr>
              <a:buNone/>
            </a:pPr>
            <a:r>
              <a:rPr lang="en-US" dirty="0" smtClean="0"/>
              <a:t> </a:t>
            </a:r>
            <a:r>
              <a:rPr lang="en-US" b="1" u="sng" dirty="0" smtClean="0"/>
              <a:t>(b) 2'- 3 constant pressure heating :</a:t>
            </a:r>
            <a:r>
              <a:rPr lang="en-US" dirty="0" smtClean="0"/>
              <a:t> </a:t>
            </a:r>
            <a:r>
              <a:rPr lang="en-US" i="1" dirty="0" smtClean="0"/>
              <a:t>The heat is added by direct burning of the fuel at constant pressure P2 and the temperature of the products of combustion rises to T3 in the combustion chamber.</a:t>
            </a:r>
          </a:p>
          <a:p>
            <a:pPr>
              <a:buNone/>
            </a:pPr>
            <a:r>
              <a:rPr lang="en-US" b="1" u="sng" dirty="0" smtClean="0"/>
              <a:t> (c) 3-4‘ Isentropic expansion :</a:t>
            </a:r>
            <a:r>
              <a:rPr lang="en-US" dirty="0" smtClean="0"/>
              <a:t> </a:t>
            </a:r>
            <a:r>
              <a:rPr lang="en-US" i="1" dirty="0" smtClean="0"/>
              <a:t>The high pressure and high temperature products of gas expands isentropic ally in the turbine from pressure P2 to P4.</a:t>
            </a:r>
          </a:p>
          <a:p>
            <a:pPr>
              <a:buNone/>
            </a:pPr>
            <a:r>
              <a:rPr lang="en-US" dirty="0" smtClean="0"/>
              <a:t> </a:t>
            </a:r>
            <a:r>
              <a:rPr lang="en-US" b="1" u="sng" dirty="0" smtClean="0"/>
              <a:t>(d) 4’-1 constant pressure heat rejection : </a:t>
            </a:r>
            <a:r>
              <a:rPr lang="en-US" i="1" dirty="0" smtClean="0"/>
              <a:t>The products of combustion are exhausted at constant pressure P4 = P1 and the cycle is completed. </a:t>
            </a:r>
            <a:endParaRPr lang="en-US" dirty="0"/>
          </a:p>
        </p:txBody>
      </p:sp>
    </p:spTree>
  </p:cSld>
  <p:clrMapOvr>
    <a:masterClrMapping/>
  </p:clrMapOvr>
  <p:transition spd="med">
    <p:pull/>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18466" name="Picture 2" descr="C:\therm\images (5).jpg"/>
          <p:cNvPicPr>
            <a:picLocks noGrp="1" noChangeAspect="1" noChangeArrowheads="1"/>
          </p:cNvPicPr>
          <p:nvPr>
            <p:ph idx="1"/>
          </p:nvPr>
        </p:nvPicPr>
        <p:blipFill>
          <a:blip r:embed="rId2" cstate="print"/>
          <a:srcRect/>
          <a:stretch>
            <a:fillRect/>
          </a:stretch>
        </p:blipFill>
        <p:spPr bwMode="auto">
          <a:xfrm>
            <a:off x="2133600" y="1752600"/>
            <a:ext cx="5791200" cy="3958431"/>
          </a:xfrm>
          <a:prstGeom prst="rect">
            <a:avLst/>
          </a:prstGeom>
          <a:noFill/>
        </p:spPr>
      </p:pic>
    </p:spTree>
  </p:cSld>
  <p:clrMapOvr>
    <a:masterClrMapping/>
  </p:clrMapOvr>
  <p:transition spd="med">
    <p:pull/>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466088"/>
          </a:xfrm>
        </p:spPr>
        <p:txBody>
          <a:bodyPr>
            <a:normAutofit fontScale="90000"/>
          </a:bodyPr>
          <a:lstStyle/>
          <a:p>
            <a:r>
              <a:rPr lang="en-US" sz="3600" b="1" u="sng" dirty="0" smtClean="0"/>
              <a:t>CONSTANT PRESSURE CLOSED CYCLE GAS TURBINE, P-V AND T-S DIAGRAM AND WORKING:-</a:t>
            </a:r>
            <a:endParaRPr lang="en-US" sz="3600" b="1" u="sng" dirty="0"/>
          </a:p>
        </p:txBody>
      </p:sp>
      <p:sp>
        <p:nvSpPr>
          <p:cNvPr id="3" name="Content Placeholder 2"/>
          <p:cNvSpPr>
            <a:spLocks noGrp="1"/>
          </p:cNvSpPr>
          <p:nvPr>
            <p:ph idx="1"/>
          </p:nvPr>
        </p:nvSpPr>
        <p:spPr/>
        <p:txBody>
          <a:bodyPr>
            <a:normAutofit lnSpcReduction="10000"/>
          </a:bodyPr>
          <a:lstStyle/>
          <a:p>
            <a:r>
              <a:rPr lang="en-US" dirty="0" smtClean="0"/>
              <a:t>The compressed air from the compressor is passed via heat exchanger to the air heater where it is further heated to high pressure and temperature and finally flows through the turbine and develops the work. The hot air coming out from the turbine is cooled to its original temperature in the cooler, before entering the compressor. Thus the same air is circulated through the plant. Part of the power developed in the turbine is utilized to drive the compressor and the rest is available as useful work to generate power. The electric motor helps to start the plant initially.</a:t>
            </a:r>
            <a:endParaRPr lang="en-US" dirty="0"/>
          </a:p>
        </p:txBody>
      </p:sp>
    </p:spTree>
  </p:cSld>
  <p:clrMapOvr>
    <a:masterClrMapping/>
  </p:clrMapOvr>
  <p:transition spd="med">
    <p:pull/>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WORKING OF GAS TURBINE:-</a:t>
            </a:r>
            <a:endParaRPr lang="en-US" b="1" u="sng" dirty="0"/>
          </a:p>
        </p:txBody>
      </p:sp>
      <p:sp>
        <p:nvSpPr>
          <p:cNvPr id="3" name="Content Placeholder 2"/>
          <p:cNvSpPr>
            <a:spLocks noGrp="1"/>
          </p:cNvSpPr>
          <p:nvPr>
            <p:ph idx="1"/>
          </p:nvPr>
        </p:nvSpPr>
        <p:spPr/>
        <p:txBody>
          <a:bodyPr/>
          <a:lstStyle/>
          <a:p>
            <a:pPr>
              <a:buNone/>
            </a:pPr>
            <a:r>
              <a:rPr lang="en-US" i="1" dirty="0" smtClean="0"/>
              <a:t>The sequence of  operation of the cycle of a gas turbine is as follows :</a:t>
            </a:r>
          </a:p>
          <a:p>
            <a:pPr>
              <a:buNone/>
            </a:pPr>
            <a:r>
              <a:rPr lang="en-US" b="1" u="sng" dirty="0" smtClean="0"/>
              <a:t>(a) </a:t>
            </a:r>
            <a:r>
              <a:rPr lang="en-US" i="1" dirty="0" smtClean="0"/>
              <a:t>The process 1-2 is the isentropic compression in the compressor.</a:t>
            </a:r>
            <a:endParaRPr lang="en-US" b="1" u="sng" dirty="0" smtClean="0"/>
          </a:p>
          <a:p>
            <a:pPr>
              <a:buNone/>
            </a:pPr>
            <a:r>
              <a:rPr lang="en-US" b="1" u="sng" dirty="0" smtClean="0"/>
              <a:t>(b) </a:t>
            </a:r>
            <a:r>
              <a:rPr lang="en-US" i="1" dirty="0" smtClean="0"/>
              <a:t>The process 2-3 is the heating of air at constant pressure in the heat exchanger.</a:t>
            </a:r>
            <a:endParaRPr lang="en-US" b="1" u="sng" dirty="0" smtClean="0"/>
          </a:p>
          <a:p>
            <a:pPr>
              <a:buNone/>
            </a:pPr>
            <a:r>
              <a:rPr lang="en-US" b="1" u="sng" dirty="0" smtClean="0"/>
              <a:t>(c) </a:t>
            </a:r>
            <a:r>
              <a:rPr lang="en-US" i="1" dirty="0" smtClean="0"/>
              <a:t>The process 3-4 is the isentropic expansion of the air in the turbine.</a:t>
            </a:r>
            <a:endParaRPr lang="en-US" b="1" u="sng" dirty="0" smtClean="0"/>
          </a:p>
          <a:p>
            <a:pPr>
              <a:buNone/>
            </a:pPr>
            <a:r>
              <a:rPr lang="en-US" b="1" u="sng" dirty="0" smtClean="0"/>
              <a:t>(d) </a:t>
            </a:r>
            <a:r>
              <a:rPr lang="en-US" i="1" dirty="0" smtClean="0"/>
              <a:t>The process 4-1 is the cooling of air at constant pressure in the cooling chamber.</a:t>
            </a:r>
            <a:endParaRPr lang="en-US" b="1" u="sng" dirty="0" smtClean="0"/>
          </a:p>
        </p:txBody>
      </p:sp>
    </p:spTree>
  </p:cSld>
  <p:clrMapOvr>
    <a:masterClrMapping/>
  </p:clrMapOvr>
  <p:transition spd="med">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2">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169</TotalTime>
  <Words>4948</Words>
  <Application>Microsoft Office PowerPoint</Application>
  <PresentationFormat>On-screen Show (4:3)</PresentationFormat>
  <Paragraphs>511</Paragraphs>
  <Slides>107</Slides>
  <Notes>2</Notes>
  <HiddenSlides>0</HiddenSlides>
  <MMClips>0</MMClips>
  <ScaleCrop>false</ScaleCrop>
  <HeadingPairs>
    <vt:vector size="4" baseType="variant">
      <vt:variant>
        <vt:lpstr>Theme</vt:lpstr>
      </vt:variant>
      <vt:variant>
        <vt:i4>1</vt:i4>
      </vt:variant>
      <vt:variant>
        <vt:lpstr>Slide Titles</vt:lpstr>
      </vt:variant>
      <vt:variant>
        <vt:i4>107</vt:i4>
      </vt:variant>
    </vt:vector>
  </HeadingPairs>
  <TitlesOfParts>
    <vt:vector size="108" baseType="lpstr">
      <vt:lpstr>Concourse</vt:lpstr>
      <vt:lpstr>THERMODYNAMICS- II</vt:lpstr>
      <vt:lpstr>INTRODUCTION</vt:lpstr>
      <vt:lpstr>I.C.Engine Terms</vt:lpstr>
      <vt:lpstr>I.C. ENGINES TERMS</vt:lpstr>
      <vt:lpstr>TYPES OF I.C. ENGINES</vt:lpstr>
      <vt:lpstr>Cross Section Of Spark Ignition Engine</vt:lpstr>
      <vt:lpstr>VARIOUS PARTS OF I.C. ENGINES</vt:lpstr>
      <vt:lpstr>Four Stroke Petrol Engine</vt:lpstr>
      <vt:lpstr>TYPES OF STROKE CYCLE ENGINES </vt:lpstr>
      <vt:lpstr>Two Stroke Petrol Engine</vt:lpstr>
      <vt:lpstr>Diesel Cycle </vt:lpstr>
      <vt:lpstr>Diesel Cycle </vt:lpstr>
      <vt:lpstr>Fuel Supply In Petrol            Engine</vt:lpstr>
      <vt:lpstr>Concept Of Carburetion</vt:lpstr>
      <vt:lpstr>Air fuel Ratio(A/F Ratio)</vt:lpstr>
      <vt:lpstr>Types of carburettors:-</vt:lpstr>
      <vt:lpstr>Mixture requirements at different conditions</vt:lpstr>
      <vt:lpstr>Simple Carburettor</vt:lpstr>
      <vt:lpstr>Functions of carburettor</vt:lpstr>
      <vt:lpstr>Applications of simple carburettor:-</vt:lpstr>
      <vt:lpstr>MPFI System</vt:lpstr>
      <vt:lpstr>MPFI System:-</vt:lpstr>
      <vt:lpstr>MPFI System:-</vt:lpstr>
      <vt:lpstr>                     FUEL SYSTEM OF DIESEL ENGINE</vt:lpstr>
      <vt:lpstr>COMPONENTS OF A FUEL INJECTION SYSTEM</vt:lpstr>
      <vt:lpstr>FUEL TANK</vt:lpstr>
      <vt:lpstr>FUEL FEED PUMP</vt:lpstr>
      <vt:lpstr>Fuel Feed Pump</vt:lpstr>
      <vt:lpstr>FUEL INJECTION PUMP</vt:lpstr>
      <vt:lpstr>Plunger Type Fuel Injection</vt:lpstr>
      <vt:lpstr>TYPES OF FUEL INJECTION PUMP</vt:lpstr>
      <vt:lpstr>Distributor Type Fuel Injection System</vt:lpstr>
      <vt:lpstr>FUEL INJECTOR OR ATOMISER</vt:lpstr>
      <vt:lpstr>Fuel Injector Or Atomiser</vt:lpstr>
      <vt:lpstr>COMPONENTS OF FUEL INJECTOR</vt:lpstr>
      <vt:lpstr>NOZZLE</vt:lpstr>
      <vt:lpstr>TYPES OF NOZZLE</vt:lpstr>
      <vt:lpstr>(A) SINGLE HOLE NOZZLE</vt:lpstr>
      <vt:lpstr>(B) PINTLE NOZZLE</vt:lpstr>
      <vt:lpstr>(C) MULTI-HOLE NOZZLE</vt:lpstr>
      <vt:lpstr>(D) CIRCUMFERENTIAL NOZZLE</vt:lpstr>
      <vt:lpstr>(E) PINTAUX NOZZLE</vt:lpstr>
      <vt:lpstr>                      IGNITION SYSTEM OF I.C. ENGINES</vt:lpstr>
      <vt:lpstr>BATTERY IGNITION SYSTEM</vt:lpstr>
      <vt:lpstr>Battery Of Ignition System</vt:lpstr>
      <vt:lpstr>OPERATION OF A BATTERY IGNITION SYSTEM</vt:lpstr>
      <vt:lpstr>ADVANTAGES</vt:lpstr>
      <vt:lpstr>LIMITATIONS</vt:lpstr>
      <vt:lpstr>MAGNETO IGNITION SYSTEM</vt:lpstr>
      <vt:lpstr>Magneto Ignition System</vt:lpstr>
      <vt:lpstr>ADVANTAGES</vt:lpstr>
      <vt:lpstr>DISADVANTAGES</vt:lpstr>
      <vt:lpstr>APPLICATIONS</vt:lpstr>
      <vt:lpstr> TESTING OF I.C ENGINES</vt:lpstr>
      <vt:lpstr>ENGINE POWER-INDICATOR AND BRAKE POWER</vt:lpstr>
      <vt:lpstr>ROPE BRAKE DYNAMOMETER</vt:lpstr>
      <vt:lpstr>Rope Brake Dynamometer</vt:lpstr>
      <vt:lpstr>Rope Brake Dynamometer</vt:lpstr>
      <vt:lpstr>Slide 59</vt:lpstr>
      <vt:lpstr>Slide 60</vt:lpstr>
      <vt:lpstr>Slide 61</vt:lpstr>
      <vt:lpstr>            Morse test</vt:lpstr>
      <vt:lpstr>Slide 63</vt:lpstr>
      <vt:lpstr>Slide 64</vt:lpstr>
      <vt:lpstr>Slide 65</vt:lpstr>
      <vt:lpstr>Slide 66</vt:lpstr>
      <vt:lpstr>Heat balance sheet</vt:lpstr>
      <vt:lpstr>    Heat balanced sheet</vt:lpstr>
      <vt:lpstr>Concept of pollutants in S.I. and C.I. engines</vt:lpstr>
      <vt:lpstr>Methods of reducing pollution in I.c. engines </vt:lpstr>
      <vt:lpstr>Alternative fuels for IC engines</vt:lpstr>
      <vt:lpstr>Advantages of Alternative fuels</vt:lpstr>
      <vt:lpstr>STEAM TURBINES AND STEAM CONDENSERS</vt:lpstr>
      <vt:lpstr>Steam Turbine :- A steam turbine is a device that extracts thermal energy from pressurized steam and uses it to do mechanical work on a rotating output shaft.</vt:lpstr>
      <vt:lpstr>Steam Nozzle :- A device of varying cross-sectional area in which heat energy of steam is converted into kinetic energy is called a steam nozzle.</vt:lpstr>
      <vt:lpstr>Application:- This nozzle is used when back pressure is less than critical pressure.</vt:lpstr>
      <vt:lpstr>Slide 77</vt:lpstr>
      <vt:lpstr>Slide 78</vt:lpstr>
      <vt:lpstr>Slide 79</vt:lpstr>
      <vt:lpstr>Slide 80</vt:lpstr>
      <vt:lpstr>Governing of Steam turbines :- The method to maintain the speed of the turbine constant irrespective of variation  of load on the turbine is called Governing of stem turbine.  The various method of governing of steam turbine are </vt:lpstr>
      <vt:lpstr>Slide 82</vt:lpstr>
      <vt:lpstr>Slide 83</vt:lpstr>
      <vt:lpstr>Slide 84</vt:lpstr>
      <vt:lpstr>Slide 85</vt:lpstr>
      <vt:lpstr>Slide 86</vt:lpstr>
      <vt:lpstr>Slide 87</vt:lpstr>
      <vt:lpstr>GAS TURBINES AND JET PROPULSION</vt:lpstr>
      <vt:lpstr>CLASSIFICATION, OPEN CYCLE GAS TURBINE AND CLOSED CYCLE GAS TURBINE:-</vt:lpstr>
      <vt:lpstr>APPLICATIONS AND LIMITATIONS OF GAS TURBINE:-</vt:lpstr>
      <vt:lpstr>Slide 91</vt:lpstr>
      <vt:lpstr>LIMITATIONS OF GAS TURBINES:-</vt:lpstr>
      <vt:lpstr>Open cycle gas turbine</vt:lpstr>
      <vt:lpstr>OPEN CYCLE CONSTANT PRESSURE GAS TURBINE: GENERAL LAYOUT, P-V AND T-S DIAGRAM AND WORKING OF GAS TURBINE:-</vt:lpstr>
      <vt:lpstr>Slide 95</vt:lpstr>
      <vt:lpstr>Slide 96</vt:lpstr>
      <vt:lpstr>Slide 97</vt:lpstr>
      <vt:lpstr>CONSTANT PRESSURE CLOSED CYCLE GAS TURBINE, P-V AND T-S DIAGRAM AND WORKING:-</vt:lpstr>
      <vt:lpstr>WORKING OF GAS TURBINE:-</vt:lpstr>
      <vt:lpstr>PRINCIPLE OF OPERATION OF RAM-JET ENGINE AND TURBO JET ENGINE, APPLICATION OF JET ENGINE:-</vt:lpstr>
      <vt:lpstr>JET PROPULSION:-</vt:lpstr>
      <vt:lpstr>Slide 102</vt:lpstr>
      <vt:lpstr>ROCKET ENGINE – ITS PRINCIPLE OF WORKING AND APPLICATIONS:-</vt:lpstr>
      <vt:lpstr>PRINCIPLE OF WORKING :-</vt:lpstr>
      <vt:lpstr>APPLICATIONS:-</vt:lpstr>
      <vt:lpstr>Slide 106</vt:lpstr>
      <vt:lpstr>                         &amp;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CH.3 FUEL SYSTEM OF DIESEL ENGINE</dc:title>
  <dc:creator>samarth</dc:creator>
  <cp:lastModifiedBy>Admin</cp:lastModifiedBy>
  <cp:revision>79</cp:revision>
  <dcterms:created xsi:type="dcterms:W3CDTF">2001-12-31T18:32:57Z</dcterms:created>
  <dcterms:modified xsi:type="dcterms:W3CDTF">2024-03-13T10:46:19Z</dcterms:modified>
</cp:coreProperties>
</file>