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44" autoAdjust="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BFA263-789C-4FDF-A68A-8CFCAF7832F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IN"/>
        </a:p>
      </dgm:t>
    </dgm:pt>
    <dgm:pt modelId="{74661391-42CE-4113-A206-37D264D066BE}">
      <dgm:prSet phldrT="[Text]"/>
      <dgm:spPr>
        <a:solidFill>
          <a:schemeClr val="bg1">
            <a:lumMod val="95000"/>
          </a:schemeClr>
        </a:solidFill>
      </dgm:spPr>
      <dgm:t>
        <a:bodyPr/>
        <a:lstStyle/>
        <a:p>
          <a:r>
            <a:rPr lang="en-IN" dirty="0">
              <a:solidFill>
                <a:srgbClr val="00B0F0"/>
              </a:solidFill>
            </a:rPr>
            <a:t>ECONOMICAL ANALYSIS</a:t>
          </a:r>
        </a:p>
      </dgm:t>
    </dgm:pt>
    <dgm:pt modelId="{63AF21C0-BA44-4CE0-9E44-07F2DB30688C}" type="parTrans" cxnId="{0165924B-AF8C-4D4A-8291-2E081A67FCD4}">
      <dgm:prSet/>
      <dgm:spPr/>
      <dgm:t>
        <a:bodyPr/>
        <a:lstStyle/>
        <a:p>
          <a:endParaRPr lang="en-IN"/>
        </a:p>
      </dgm:t>
    </dgm:pt>
    <dgm:pt modelId="{D1325494-134D-4E2D-BAE1-0A879A61B733}" type="sibTrans" cxnId="{0165924B-AF8C-4D4A-8291-2E081A67FCD4}">
      <dgm:prSet/>
      <dgm:spPr/>
      <dgm:t>
        <a:bodyPr/>
        <a:lstStyle/>
        <a:p>
          <a:endParaRPr lang="en-IN"/>
        </a:p>
      </dgm:t>
    </dgm:pt>
    <dgm:pt modelId="{F3969E62-3027-4145-847F-9739EAD59646}">
      <dgm:prSet phldrT="[Text]"/>
      <dgm:spPr>
        <a:solidFill>
          <a:schemeClr val="bg1">
            <a:lumMod val="95000"/>
          </a:schemeClr>
        </a:solidFill>
      </dgm:spPr>
      <dgm:t>
        <a:bodyPr/>
        <a:lstStyle/>
        <a:p>
          <a:r>
            <a:rPr lang="en-IN" dirty="0">
              <a:solidFill>
                <a:srgbClr val="00B0F0"/>
              </a:solidFill>
            </a:rPr>
            <a:t>FINANCIAL ANALYSIS</a:t>
          </a:r>
        </a:p>
      </dgm:t>
    </dgm:pt>
    <dgm:pt modelId="{240C8A8B-2A6F-42FA-B908-B2D16507EC68}" type="parTrans" cxnId="{9D817DAF-2233-4E79-B9FB-C99577FBB007}">
      <dgm:prSet/>
      <dgm:spPr/>
      <dgm:t>
        <a:bodyPr/>
        <a:lstStyle/>
        <a:p>
          <a:endParaRPr lang="en-IN"/>
        </a:p>
      </dgm:t>
    </dgm:pt>
    <dgm:pt modelId="{39DC6DDD-9F7D-48A3-B336-3648EA56D3A6}" type="sibTrans" cxnId="{9D817DAF-2233-4E79-B9FB-C99577FBB007}">
      <dgm:prSet/>
      <dgm:spPr/>
      <dgm:t>
        <a:bodyPr/>
        <a:lstStyle/>
        <a:p>
          <a:endParaRPr lang="en-IN"/>
        </a:p>
      </dgm:t>
    </dgm:pt>
    <dgm:pt modelId="{0A2920DC-956F-477F-9459-D21DE4BC7EE8}">
      <dgm:prSet phldrT="[Text]"/>
      <dgm:spPr>
        <a:solidFill>
          <a:schemeClr val="bg1">
            <a:lumMod val="95000"/>
          </a:schemeClr>
        </a:solidFill>
      </dgm:spPr>
      <dgm:t>
        <a:bodyPr/>
        <a:lstStyle/>
        <a:p>
          <a:r>
            <a:rPr lang="en-IN" dirty="0">
              <a:solidFill>
                <a:srgbClr val="00B0F0"/>
              </a:solidFill>
            </a:rPr>
            <a:t>TECHNICAL FEASIBILITY</a:t>
          </a:r>
        </a:p>
      </dgm:t>
    </dgm:pt>
    <dgm:pt modelId="{431116D5-3C45-4DF7-B70B-BCCAFC4510D3}" type="parTrans" cxnId="{38BDBFFD-1116-4E15-A046-3B13146989DF}">
      <dgm:prSet/>
      <dgm:spPr/>
      <dgm:t>
        <a:bodyPr/>
        <a:lstStyle/>
        <a:p>
          <a:endParaRPr lang="en-IN"/>
        </a:p>
      </dgm:t>
    </dgm:pt>
    <dgm:pt modelId="{0AA19459-9822-4E31-9887-013E92AB4FC3}" type="sibTrans" cxnId="{38BDBFFD-1116-4E15-A046-3B13146989DF}">
      <dgm:prSet/>
      <dgm:spPr/>
      <dgm:t>
        <a:bodyPr/>
        <a:lstStyle/>
        <a:p>
          <a:endParaRPr lang="en-IN"/>
        </a:p>
      </dgm:t>
    </dgm:pt>
    <dgm:pt modelId="{B2D0207C-0D96-45AE-89C7-4C7FB61C40C0}">
      <dgm:prSet phldrT="[Text]"/>
      <dgm:spPr>
        <a:solidFill>
          <a:schemeClr val="bg1">
            <a:lumMod val="95000"/>
          </a:schemeClr>
        </a:solidFill>
      </dgm:spPr>
      <dgm:t>
        <a:bodyPr/>
        <a:lstStyle/>
        <a:p>
          <a:r>
            <a:rPr lang="en-IN" dirty="0">
              <a:solidFill>
                <a:srgbClr val="00B0F0"/>
              </a:solidFill>
            </a:rPr>
            <a:t>MANAGERAIL COMPETENCE</a:t>
          </a:r>
        </a:p>
      </dgm:t>
    </dgm:pt>
    <dgm:pt modelId="{A417A072-A8B4-4922-8EC2-2FB4C2D2D2BD}" type="parTrans" cxnId="{4DCA40E2-9FE9-4C21-B8C3-94B2849221B5}">
      <dgm:prSet/>
      <dgm:spPr/>
      <dgm:t>
        <a:bodyPr/>
        <a:lstStyle/>
        <a:p>
          <a:endParaRPr lang="en-IN"/>
        </a:p>
      </dgm:t>
    </dgm:pt>
    <dgm:pt modelId="{169EEB51-BC7E-4E4E-A243-AB8FD546DF32}" type="sibTrans" cxnId="{4DCA40E2-9FE9-4C21-B8C3-94B2849221B5}">
      <dgm:prSet/>
      <dgm:spPr/>
      <dgm:t>
        <a:bodyPr/>
        <a:lstStyle/>
        <a:p>
          <a:endParaRPr lang="en-IN"/>
        </a:p>
      </dgm:t>
    </dgm:pt>
    <dgm:pt modelId="{AFDB7907-F08B-4827-B48D-AA10779FD172}">
      <dgm:prSet phldrT="[Text]"/>
      <dgm:spPr>
        <a:solidFill>
          <a:schemeClr val="bg1">
            <a:lumMod val="95000"/>
          </a:schemeClr>
        </a:solidFill>
      </dgm:spPr>
      <dgm:t>
        <a:bodyPr/>
        <a:lstStyle/>
        <a:p>
          <a:r>
            <a:rPr lang="en-IN" dirty="0">
              <a:solidFill>
                <a:srgbClr val="00B0F0"/>
              </a:solidFill>
            </a:rPr>
            <a:t>COMMERCIAL ANALYSIS</a:t>
          </a:r>
        </a:p>
      </dgm:t>
    </dgm:pt>
    <dgm:pt modelId="{D9AEA9AA-BD00-4864-8B38-2FFAD3606E68}" type="parTrans" cxnId="{2CF7AFE7-FF11-46D8-84D3-97D966E2E6BE}">
      <dgm:prSet/>
      <dgm:spPr/>
      <dgm:t>
        <a:bodyPr/>
        <a:lstStyle/>
        <a:p>
          <a:endParaRPr lang="en-IN"/>
        </a:p>
      </dgm:t>
    </dgm:pt>
    <dgm:pt modelId="{3162B122-4613-4C96-B719-95ACC90B2F89}" type="sibTrans" cxnId="{2CF7AFE7-FF11-46D8-84D3-97D966E2E6BE}">
      <dgm:prSet/>
      <dgm:spPr/>
      <dgm:t>
        <a:bodyPr/>
        <a:lstStyle/>
        <a:p>
          <a:endParaRPr lang="en-IN"/>
        </a:p>
      </dgm:t>
    </dgm:pt>
    <dgm:pt modelId="{4FDC8F09-43D2-4450-82B0-3E37FFB266D8}" type="pres">
      <dgm:prSet presAssocID="{02BFA263-789C-4FDF-A68A-8CFCAF7832FD}" presName="diagram" presStyleCnt="0">
        <dgm:presLayoutVars>
          <dgm:dir/>
          <dgm:resizeHandles val="exact"/>
        </dgm:presLayoutVars>
      </dgm:prSet>
      <dgm:spPr/>
      <dgm:t>
        <a:bodyPr/>
        <a:lstStyle/>
        <a:p>
          <a:endParaRPr lang="en-US"/>
        </a:p>
      </dgm:t>
    </dgm:pt>
    <dgm:pt modelId="{818B0D56-C252-46C4-B6AE-5D0E5186ED44}" type="pres">
      <dgm:prSet presAssocID="{74661391-42CE-4113-A206-37D264D066BE}" presName="node" presStyleLbl="node1" presStyleIdx="0" presStyleCnt="5">
        <dgm:presLayoutVars>
          <dgm:bulletEnabled val="1"/>
        </dgm:presLayoutVars>
      </dgm:prSet>
      <dgm:spPr/>
      <dgm:t>
        <a:bodyPr/>
        <a:lstStyle/>
        <a:p>
          <a:endParaRPr lang="en-US"/>
        </a:p>
      </dgm:t>
    </dgm:pt>
    <dgm:pt modelId="{012A38EC-BBCF-47FD-B3DE-BBFC454B8128}" type="pres">
      <dgm:prSet presAssocID="{D1325494-134D-4E2D-BAE1-0A879A61B733}" presName="sibTrans" presStyleCnt="0"/>
      <dgm:spPr/>
    </dgm:pt>
    <dgm:pt modelId="{6A2FF961-FD87-450D-A283-AE9C385C5668}" type="pres">
      <dgm:prSet presAssocID="{F3969E62-3027-4145-847F-9739EAD59646}" presName="node" presStyleLbl="node1" presStyleIdx="1" presStyleCnt="5">
        <dgm:presLayoutVars>
          <dgm:bulletEnabled val="1"/>
        </dgm:presLayoutVars>
      </dgm:prSet>
      <dgm:spPr/>
      <dgm:t>
        <a:bodyPr/>
        <a:lstStyle/>
        <a:p>
          <a:endParaRPr lang="en-US"/>
        </a:p>
      </dgm:t>
    </dgm:pt>
    <dgm:pt modelId="{CDA069B9-E9DB-4600-BB78-88E4DC717A4E}" type="pres">
      <dgm:prSet presAssocID="{39DC6DDD-9F7D-48A3-B336-3648EA56D3A6}" presName="sibTrans" presStyleCnt="0"/>
      <dgm:spPr/>
    </dgm:pt>
    <dgm:pt modelId="{BDFAF144-0EE6-44D7-9798-DD1B891DE803}" type="pres">
      <dgm:prSet presAssocID="{0A2920DC-956F-477F-9459-D21DE4BC7EE8}" presName="node" presStyleLbl="node1" presStyleIdx="2" presStyleCnt="5">
        <dgm:presLayoutVars>
          <dgm:bulletEnabled val="1"/>
        </dgm:presLayoutVars>
      </dgm:prSet>
      <dgm:spPr/>
      <dgm:t>
        <a:bodyPr/>
        <a:lstStyle/>
        <a:p>
          <a:endParaRPr lang="en-US"/>
        </a:p>
      </dgm:t>
    </dgm:pt>
    <dgm:pt modelId="{4A850B9F-2E04-4E79-9E2C-1827B0F13F63}" type="pres">
      <dgm:prSet presAssocID="{0AA19459-9822-4E31-9887-013E92AB4FC3}" presName="sibTrans" presStyleCnt="0"/>
      <dgm:spPr/>
    </dgm:pt>
    <dgm:pt modelId="{0BE0D692-FC7B-4ADE-9CD8-0FD33D7C0E2D}" type="pres">
      <dgm:prSet presAssocID="{B2D0207C-0D96-45AE-89C7-4C7FB61C40C0}" presName="node" presStyleLbl="node1" presStyleIdx="3" presStyleCnt="5" custLinFactNeighborX="-11225" custLinFactNeighborY="-2074">
        <dgm:presLayoutVars>
          <dgm:bulletEnabled val="1"/>
        </dgm:presLayoutVars>
      </dgm:prSet>
      <dgm:spPr/>
      <dgm:t>
        <a:bodyPr/>
        <a:lstStyle/>
        <a:p>
          <a:endParaRPr lang="en-US"/>
        </a:p>
      </dgm:t>
    </dgm:pt>
    <dgm:pt modelId="{1B1954EE-042A-48F3-8A11-F8FA14808AFF}" type="pres">
      <dgm:prSet presAssocID="{169EEB51-BC7E-4E4E-A243-AB8FD546DF32}" presName="sibTrans" presStyleCnt="0"/>
      <dgm:spPr/>
    </dgm:pt>
    <dgm:pt modelId="{7E330F39-F14E-4B51-8BD5-8876380DC52F}" type="pres">
      <dgm:prSet presAssocID="{AFDB7907-F08B-4827-B48D-AA10779FD172}" presName="node" presStyleLbl="node1" presStyleIdx="4" presStyleCnt="5" custLinFactNeighborX="15238" custLinFactNeighborY="-559">
        <dgm:presLayoutVars>
          <dgm:bulletEnabled val="1"/>
        </dgm:presLayoutVars>
      </dgm:prSet>
      <dgm:spPr/>
      <dgm:t>
        <a:bodyPr/>
        <a:lstStyle/>
        <a:p>
          <a:endParaRPr lang="en-US"/>
        </a:p>
      </dgm:t>
    </dgm:pt>
  </dgm:ptLst>
  <dgm:cxnLst>
    <dgm:cxn modelId="{0165924B-AF8C-4D4A-8291-2E081A67FCD4}" srcId="{02BFA263-789C-4FDF-A68A-8CFCAF7832FD}" destId="{74661391-42CE-4113-A206-37D264D066BE}" srcOrd="0" destOrd="0" parTransId="{63AF21C0-BA44-4CE0-9E44-07F2DB30688C}" sibTransId="{D1325494-134D-4E2D-BAE1-0A879A61B733}"/>
    <dgm:cxn modelId="{2CF7AFE7-FF11-46D8-84D3-97D966E2E6BE}" srcId="{02BFA263-789C-4FDF-A68A-8CFCAF7832FD}" destId="{AFDB7907-F08B-4827-B48D-AA10779FD172}" srcOrd="4" destOrd="0" parTransId="{D9AEA9AA-BD00-4864-8B38-2FFAD3606E68}" sibTransId="{3162B122-4613-4C96-B719-95ACC90B2F89}"/>
    <dgm:cxn modelId="{BDF44B5F-0C3B-47B3-93FF-787076B0BEAC}" type="presOf" srcId="{74661391-42CE-4113-A206-37D264D066BE}" destId="{818B0D56-C252-46C4-B6AE-5D0E5186ED44}" srcOrd="0" destOrd="0" presId="urn:microsoft.com/office/officeart/2005/8/layout/default#1"/>
    <dgm:cxn modelId="{8347311F-1353-46FA-AE61-6A46598B6AAD}" type="presOf" srcId="{0A2920DC-956F-477F-9459-D21DE4BC7EE8}" destId="{BDFAF144-0EE6-44D7-9798-DD1B891DE803}" srcOrd="0" destOrd="0" presId="urn:microsoft.com/office/officeart/2005/8/layout/default#1"/>
    <dgm:cxn modelId="{22573B85-9D25-4021-AD08-6FBCEC3B35D9}" type="presOf" srcId="{AFDB7907-F08B-4827-B48D-AA10779FD172}" destId="{7E330F39-F14E-4B51-8BD5-8876380DC52F}" srcOrd="0" destOrd="0" presId="urn:microsoft.com/office/officeart/2005/8/layout/default#1"/>
    <dgm:cxn modelId="{38BDBFFD-1116-4E15-A046-3B13146989DF}" srcId="{02BFA263-789C-4FDF-A68A-8CFCAF7832FD}" destId="{0A2920DC-956F-477F-9459-D21DE4BC7EE8}" srcOrd="2" destOrd="0" parTransId="{431116D5-3C45-4DF7-B70B-BCCAFC4510D3}" sibTransId="{0AA19459-9822-4E31-9887-013E92AB4FC3}"/>
    <dgm:cxn modelId="{4DCA40E2-9FE9-4C21-B8C3-94B2849221B5}" srcId="{02BFA263-789C-4FDF-A68A-8CFCAF7832FD}" destId="{B2D0207C-0D96-45AE-89C7-4C7FB61C40C0}" srcOrd="3" destOrd="0" parTransId="{A417A072-A8B4-4922-8EC2-2FB4C2D2D2BD}" sibTransId="{169EEB51-BC7E-4E4E-A243-AB8FD546DF32}"/>
    <dgm:cxn modelId="{18E2700A-8341-4BD2-8785-C70F186D939F}" type="presOf" srcId="{B2D0207C-0D96-45AE-89C7-4C7FB61C40C0}" destId="{0BE0D692-FC7B-4ADE-9CD8-0FD33D7C0E2D}" srcOrd="0" destOrd="0" presId="urn:microsoft.com/office/officeart/2005/8/layout/default#1"/>
    <dgm:cxn modelId="{9D817DAF-2233-4E79-B9FB-C99577FBB007}" srcId="{02BFA263-789C-4FDF-A68A-8CFCAF7832FD}" destId="{F3969E62-3027-4145-847F-9739EAD59646}" srcOrd="1" destOrd="0" parTransId="{240C8A8B-2A6F-42FA-B908-B2D16507EC68}" sibTransId="{39DC6DDD-9F7D-48A3-B336-3648EA56D3A6}"/>
    <dgm:cxn modelId="{5956F6C3-C08D-4BB8-ADE5-C2B80F8804E6}" type="presOf" srcId="{F3969E62-3027-4145-847F-9739EAD59646}" destId="{6A2FF961-FD87-450D-A283-AE9C385C5668}" srcOrd="0" destOrd="0" presId="urn:microsoft.com/office/officeart/2005/8/layout/default#1"/>
    <dgm:cxn modelId="{A2E117C5-6F27-4507-8132-D647C3EBD011}" type="presOf" srcId="{02BFA263-789C-4FDF-A68A-8CFCAF7832FD}" destId="{4FDC8F09-43D2-4450-82B0-3E37FFB266D8}" srcOrd="0" destOrd="0" presId="urn:microsoft.com/office/officeart/2005/8/layout/default#1"/>
    <dgm:cxn modelId="{45792614-F562-46D9-BC70-145864AD6DF7}" type="presParOf" srcId="{4FDC8F09-43D2-4450-82B0-3E37FFB266D8}" destId="{818B0D56-C252-46C4-B6AE-5D0E5186ED44}" srcOrd="0" destOrd="0" presId="urn:microsoft.com/office/officeart/2005/8/layout/default#1"/>
    <dgm:cxn modelId="{8E6CDFA4-E490-447B-956A-86DC2F9213C1}" type="presParOf" srcId="{4FDC8F09-43D2-4450-82B0-3E37FFB266D8}" destId="{012A38EC-BBCF-47FD-B3DE-BBFC454B8128}" srcOrd="1" destOrd="0" presId="urn:microsoft.com/office/officeart/2005/8/layout/default#1"/>
    <dgm:cxn modelId="{250D32FA-6F9B-4217-BF76-B639BDE68F09}" type="presParOf" srcId="{4FDC8F09-43D2-4450-82B0-3E37FFB266D8}" destId="{6A2FF961-FD87-450D-A283-AE9C385C5668}" srcOrd="2" destOrd="0" presId="urn:microsoft.com/office/officeart/2005/8/layout/default#1"/>
    <dgm:cxn modelId="{2749C4E0-8EDF-4C99-80D3-DE8A564FFFD3}" type="presParOf" srcId="{4FDC8F09-43D2-4450-82B0-3E37FFB266D8}" destId="{CDA069B9-E9DB-4600-BB78-88E4DC717A4E}" srcOrd="3" destOrd="0" presId="urn:microsoft.com/office/officeart/2005/8/layout/default#1"/>
    <dgm:cxn modelId="{61B1BE0D-08BD-4DFE-B3E2-8606D58F854E}" type="presParOf" srcId="{4FDC8F09-43D2-4450-82B0-3E37FFB266D8}" destId="{BDFAF144-0EE6-44D7-9798-DD1B891DE803}" srcOrd="4" destOrd="0" presId="urn:microsoft.com/office/officeart/2005/8/layout/default#1"/>
    <dgm:cxn modelId="{2F39811C-FB08-4285-96CF-DB117DCA8D43}" type="presParOf" srcId="{4FDC8F09-43D2-4450-82B0-3E37FFB266D8}" destId="{4A850B9F-2E04-4E79-9E2C-1827B0F13F63}" srcOrd="5" destOrd="0" presId="urn:microsoft.com/office/officeart/2005/8/layout/default#1"/>
    <dgm:cxn modelId="{044C5222-2E0F-4808-ABD2-404D478F17DF}" type="presParOf" srcId="{4FDC8F09-43D2-4450-82B0-3E37FFB266D8}" destId="{0BE0D692-FC7B-4ADE-9CD8-0FD33D7C0E2D}" srcOrd="6" destOrd="0" presId="urn:microsoft.com/office/officeart/2005/8/layout/default#1"/>
    <dgm:cxn modelId="{ADFD14EB-0608-4AAB-A5FD-1E0EA631035E}" type="presParOf" srcId="{4FDC8F09-43D2-4450-82B0-3E37FFB266D8}" destId="{1B1954EE-042A-48F3-8A11-F8FA14808AFF}" srcOrd="7" destOrd="0" presId="urn:microsoft.com/office/officeart/2005/8/layout/default#1"/>
    <dgm:cxn modelId="{66053C69-F299-4352-A68F-FFD781D4B270}" type="presParOf" srcId="{4FDC8F09-43D2-4450-82B0-3E37FFB266D8}" destId="{7E330F39-F14E-4B51-8BD5-8876380DC52F}" srcOrd="8" destOrd="0" presId="urn:microsoft.com/office/officeart/2005/8/layout/default#1"/>
  </dgm:cxnLst>
  <dgm:bg/>
  <dgm:whole/>
</dgm:dataModel>
</file>

<file path=ppt/diagrams/data2.xml><?xml version="1.0" encoding="utf-8"?>
<dgm:dataModel xmlns:dgm="http://schemas.openxmlformats.org/drawingml/2006/diagram" xmlns:a="http://schemas.openxmlformats.org/drawingml/2006/main">
  <dgm:ptLst>
    <dgm:pt modelId="{5053E1EB-15C8-419B-8CAD-9E64D651D535}" type="doc">
      <dgm:prSet loTypeId="urn:microsoft.com/office/officeart/2005/8/layout/cycle2" loCatId="cycle" qsTypeId="urn:microsoft.com/office/officeart/2005/8/quickstyle/3d3" qsCatId="3D" csTypeId="urn:microsoft.com/office/officeart/2005/8/colors/accent1_2" csCatId="accent1" phldr="1"/>
      <dgm:spPr/>
      <dgm:t>
        <a:bodyPr/>
        <a:lstStyle/>
        <a:p>
          <a:endParaRPr lang="en-IN"/>
        </a:p>
      </dgm:t>
    </dgm:pt>
    <dgm:pt modelId="{2624DE23-A5D4-4F1D-A6C9-9F45427796E2}">
      <dgm:prSet phldrT="[Text]" custT="1">
        <dgm:style>
          <a:lnRef idx="2">
            <a:schemeClr val="accent5"/>
          </a:lnRef>
          <a:fillRef idx="1">
            <a:schemeClr val="lt1"/>
          </a:fillRef>
          <a:effectRef idx="0">
            <a:schemeClr val="accent5"/>
          </a:effectRef>
          <a:fontRef idx="minor">
            <a:schemeClr val="dk1"/>
          </a:fontRef>
        </dgm:style>
      </dgm:prSet>
      <dgm:spPr/>
      <dgm:t>
        <a:bodyPr/>
        <a:lstStyle/>
        <a:p>
          <a:r>
            <a:rPr lang="en-IN" sz="1500" dirty="0">
              <a:solidFill>
                <a:srgbClr val="00B0F0"/>
              </a:solidFill>
            </a:rPr>
            <a:t>CASH</a:t>
          </a:r>
        </a:p>
      </dgm:t>
    </dgm:pt>
    <dgm:pt modelId="{A88E1FB8-06FE-47DF-8DEE-9628958450C0}" type="parTrans" cxnId="{411256C7-059A-4E59-9B69-BF5D1511FDBE}">
      <dgm:prSet/>
      <dgm:spPr/>
      <dgm:t>
        <a:bodyPr/>
        <a:lstStyle/>
        <a:p>
          <a:endParaRPr lang="en-IN"/>
        </a:p>
      </dgm:t>
    </dgm:pt>
    <dgm:pt modelId="{DFC27440-7680-4501-B6C1-A971FB4F73CD}" type="sibTrans" cxnId="{411256C7-059A-4E59-9B69-BF5D1511FDBE}">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CA48787A-8D7C-4235-A548-EA5037286197}">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WORK IN PROGRESS</a:t>
          </a:r>
        </a:p>
      </dgm:t>
    </dgm:pt>
    <dgm:pt modelId="{609F296D-3B6A-42F1-9076-2667E4A15AB1}" type="parTrans" cxnId="{268569BC-F4A7-4324-8951-E80DD5FF721C}">
      <dgm:prSet/>
      <dgm:spPr/>
      <dgm:t>
        <a:bodyPr/>
        <a:lstStyle/>
        <a:p>
          <a:endParaRPr lang="en-IN"/>
        </a:p>
      </dgm:t>
    </dgm:pt>
    <dgm:pt modelId="{455120CF-2215-4EAC-9DA9-6C5E5801A5EF}" type="sibTrans" cxnId="{268569BC-F4A7-4324-8951-E80DD5FF721C}">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A1779637-A325-461F-BAB8-4C3B7276B152}">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FINISHED GOODS</a:t>
          </a:r>
        </a:p>
      </dgm:t>
    </dgm:pt>
    <dgm:pt modelId="{91191DCF-BB16-45DE-8371-B316A62637B5}" type="parTrans" cxnId="{279624CF-4584-4E82-8887-4267DA22A2AE}">
      <dgm:prSet/>
      <dgm:spPr/>
      <dgm:t>
        <a:bodyPr/>
        <a:lstStyle/>
        <a:p>
          <a:endParaRPr lang="en-IN"/>
        </a:p>
      </dgm:t>
    </dgm:pt>
    <dgm:pt modelId="{AB5C46DE-FF22-4B60-BF90-D974BE824BDB}" type="sibTrans" cxnId="{279624CF-4584-4E82-8887-4267DA22A2AE}">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F6B9A3CD-767E-44C7-B460-48D4D0A2FCDE}">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SALES</a:t>
          </a:r>
        </a:p>
      </dgm:t>
    </dgm:pt>
    <dgm:pt modelId="{B986E124-E4BD-42F6-B90F-0177E94BAEA0}" type="parTrans" cxnId="{7471E720-BD34-4810-BBEB-799E89F47722}">
      <dgm:prSet/>
      <dgm:spPr/>
      <dgm:t>
        <a:bodyPr/>
        <a:lstStyle/>
        <a:p>
          <a:endParaRPr lang="en-IN"/>
        </a:p>
      </dgm:t>
    </dgm:pt>
    <dgm:pt modelId="{DEFD8E8C-BB92-414B-9A40-E0CDC5E612DA}" type="sibTrans" cxnId="{7471E720-BD34-4810-BBEB-799E89F47722}">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2CBF7264-EEB4-4CDC-8C18-65E02485432E}">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RAW MATERIALS</a:t>
          </a:r>
        </a:p>
      </dgm:t>
    </dgm:pt>
    <dgm:pt modelId="{818B335E-C66C-42EE-8144-606AB22A22E7}" type="sibTrans" cxnId="{52C036E5-C1CD-42CD-832C-425ECB349A1D}">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12E93BC7-5F0C-4E40-97A2-4F555B5C7240}" type="parTrans" cxnId="{52C036E5-C1CD-42CD-832C-425ECB349A1D}">
      <dgm:prSet/>
      <dgm:spPr/>
      <dgm:t>
        <a:bodyPr/>
        <a:lstStyle/>
        <a:p>
          <a:endParaRPr lang="en-IN"/>
        </a:p>
      </dgm:t>
    </dgm:pt>
    <dgm:pt modelId="{BA9E059E-617F-4B4E-B0C7-3BD697C6C724}" type="pres">
      <dgm:prSet presAssocID="{5053E1EB-15C8-419B-8CAD-9E64D651D535}" presName="cycle" presStyleCnt="0">
        <dgm:presLayoutVars>
          <dgm:dir/>
          <dgm:resizeHandles val="exact"/>
        </dgm:presLayoutVars>
      </dgm:prSet>
      <dgm:spPr/>
      <dgm:t>
        <a:bodyPr/>
        <a:lstStyle/>
        <a:p>
          <a:endParaRPr lang="en-US"/>
        </a:p>
      </dgm:t>
    </dgm:pt>
    <dgm:pt modelId="{BE23B2E7-56E5-4366-8866-FF8FB34D0A4C}" type="pres">
      <dgm:prSet presAssocID="{2624DE23-A5D4-4F1D-A6C9-9F45427796E2}" presName="node" presStyleLbl="node1" presStyleIdx="0" presStyleCnt="5">
        <dgm:presLayoutVars>
          <dgm:bulletEnabled val="1"/>
        </dgm:presLayoutVars>
      </dgm:prSet>
      <dgm:spPr/>
      <dgm:t>
        <a:bodyPr/>
        <a:lstStyle/>
        <a:p>
          <a:endParaRPr lang="en-US"/>
        </a:p>
      </dgm:t>
    </dgm:pt>
    <dgm:pt modelId="{D21251C7-F7DF-419D-884F-E1EC88CCD5DC}" type="pres">
      <dgm:prSet presAssocID="{DFC27440-7680-4501-B6C1-A971FB4F73CD}" presName="sibTrans" presStyleLbl="sibTrans2D1" presStyleIdx="0" presStyleCnt="5"/>
      <dgm:spPr/>
      <dgm:t>
        <a:bodyPr/>
        <a:lstStyle/>
        <a:p>
          <a:endParaRPr lang="en-US"/>
        </a:p>
      </dgm:t>
    </dgm:pt>
    <dgm:pt modelId="{201A3F04-50AF-481C-901B-8E74EBEDA051}" type="pres">
      <dgm:prSet presAssocID="{DFC27440-7680-4501-B6C1-A971FB4F73CD}" presName="connectorText" presStyleLbl="sibTrans2D1" presStyleIdx="0" presStyleCnt="5"/>
      <dgm:spPr/>
      <dgm:t>
        <a:bodyPr/>
        <a:lstStyle/>
        <a:p>
          <a:endParaRPr lang="en-US"/>
        </a:p>
      </dgm:t>
    </dgm:pt>
    <dgm:pt modelId="{8ADA7F5C-51EE-40F0-8026-3B9102F7D1CB}" type="pres">
      <dgm:prSet presAssocID="{2CBF7264-EEB4-4CDC-8C18-65E02485432E}" presName="node" presStyleLbl="node1" presStyleIdx="1" presStyleCnt="5">
        <dgm:presLayoutVars>
          <dgm:bulletEnabled val="1"/>
        </dgm:presLayoutVars>
      </dgm:prSet>
      <dgm:spPr/>
      <dgm:t>
        <a:bodyPr/>
        <a:lstStyle/>
        <a:p>
          <a:endParaRPr lang="en-US"/>
        </a:p>
      </dgm:t>
    </dgm:pt>
    <dgm:pt modelId="{338E6329-DDDD-4952-9F6E-B0A49ED514B9}" type="pres">
      <dgm:prSet presAssocID="{818B335E-C66C-42EE-8144-606AB22A22E7}" presName="sibTrans" presStyleLbl="sibTrans2D1" presStyleIdx="1" presStyleCnt="5"/>
      <dgm:spPr/>
      <dgm:t>
        <a:bodyPr/>
        <a:lstStyle/>
        <a:p>
          <a:endParaRPr lang="en-US"/>
        </a:p>
      </dgm:t>
    </dgm:pt>
    <dgm:pt modelId="{2D71C31A-CB6E-499A-A8D2-A9A7F32CB580}" type="pres">
      <dgm:prSet presAssocID="{818B335E-C66C-42EE-8144-606AB22A22E7}" presName="connectorText" presStyleLbl="sibTrans2D1" presStyleIdx="1" presStyleCnt="5"/>
      <dgm:spPr/>
      <dgm:t>
        <a:bodyPr/>
        <a:lstStyle/>
        <a:p>
          <a:endParaRPr lang="en-US"/>
        </a:p>
      </dgm:t>
    </dgm:pt>
    <dgm:pt modelId="{334A2C88-B226-4860-B9B8-2457647E7961}" type="pres">
      <dgm:prSet presAssocID="{CA48787A-8D7C-4235-A548-EA5037286197}" presName="node" presStyleLbl="node1" presStyleIdx="2" presStyleCnt="5">
        <dgm:presLayoutVars>
          <dgm:bulletEnabled val="1"/>
        </dgm:presLayoutVars>
      </dgm:prSet>
      <dgm:spPr/>
      <dgm:t>
        <a:bodyPr/>
        <a:lstStyle/>
        <a:p>
          <a:endParaRPr lang="en-US"/>
        </a:p>
      </dgm:t>
    </dgm:pt>
    <dgm:pt modelId="{C5569338-2867-4E69-A142-BA232567D20B}" type="pres">
      <dgm:prSet presAssocID="{455120CF-2215-4EAC-9DA9-6C5E5801A5EF}" presName="sibTrans" presStyleLbl="sibTrans2D1" presStyleIdx="2" presStyleCnt="5"/>
      <dgm:spPr/>
      <dgm:t>
        <a:bodyPr/>
        <a:lstStyle/>
        <a:p>
          <a:endParaRPr lang="en-US"/>
        </a:p>
      </dgm:t>
    </dgm:pt>
    <dgm:pt modelId="{CD387741-2F0C-4B91-9256-5B2F1B6CB711}" type="pres">
      <dgm:prSet presAssocID="{455120CF-2215-4EAC-9DA9-6C5E5801A5EF}" presName="connectorText" presStyleLbl="sibTrans2D1" presStyleIdx="2" presStyleCnt="5"/>
      <dgm:spPr/>
      <dgm:t>
        <a:bodyPr/>
        <a:lstStyle/>
        <a:p>
          <a:endParaRPr lang="en-US"/>
        </a:p>
      </dgm:t>
    </dgm:pt>
    <dgm:pt modelId="{0AA0960D-B4B7-46BD-9D4C-7D86E6CEFD50}" type="pres">
      <dgm:prSet presAssocID="{A1779637-A325-461F-BAB8-4C3B7276B152}" presName="node" presStyleLbl="node1" presStyleIdx="3" presStyleCnt="5">
        <dgm:presLayoutVars>
          <dgm:bulletEnabled val="1"/>
        </dgm:presLayoutVars>
      </dgm:prSet>
      <dgm:spPr/>
      <dgm:t>
        <a:bodyPr/>
        <a:lstStyle/>
        <a:p>
          <a:endParaRPr lang="en-US"/>
        </a:p>
      </dgm:t>
    </dgm:pt>
    <dgm:pt modelId="{7FCBCF1E-4F9C-4FD4-B434-333B3FDE8055}" type="pres">
      <dgm:prSet presAssocID="{AB5C46DE-FF22-4B60-BF90-D974BE824BDB}" presName="sibTrans" presStyleLbl="sibTrans2D1" presStyleIdx="3" presStyleCnt="5"/>
      <dgm:spPr/>
      <dgm:t>
        <a:bodyPr/>
        <a:lstStyle/>
        <a:p>
          <a:endParaRPr lang="en-US"/>
        </a:p>
      </dgm:t>
    </dgm:pt>
    <dgm:pt modelId="{6D0B7FB2-A127-4709-A687-3E41117E7EB3}" type="pres">
      <dgm:prSet presAssocID="{AB5C46DE-FF22-4B60-BF90-D974BE824BDB}" presName="connectorText" presStyleLbl="sibTrans2D1" presStyleIdx="3" presStyleCnt="5"/>
      <dgm:spPr/>
      <dgm:t>
        <a:bodyPr/>
        <a:lstStyle/>
        <a:p>
          <a:endParaRPr lang="en-US"/>
        </a:p>
      </dgm:t>
    </dgm:pt>
    <dgm:pt modelId="{B852CE4D-33D3-4346-A1A4-2BFEB53EE9DE}" type="pres">
      <dgm:prSet presAssocID="{F6B9A3CD-767E-44C7-B460-48D4D0A2FCDE}" presName="node" presStyleLbl="node1" presStyleIdx="4" presStyleCnt="5">
        <dgm:presLayoutVars>
          <dgm:bulletEnabled val="1"/>
        </dgm:presLayoutVars>
      </dgm:prSet>
      <dgm:spPr/>
      <dgm:t>
        <a:bodyPr/>
        <a:lstStyle/>
        <a:p>
          <a:endParaRPr lang="en-US"/>
        </a:p>
      </dgm:t>
    </dgm:pt>
    <dgm:pt modelId="{56E7733C-8E0B-4594-B7F3-9395AC9FA7FD}" type="pres">
      <dgm:prSet presAssocID="{DEFD8E8C-BB92-414B-9A40-E0CDC5E612DA}" presName="sibTrans" presStyleLbl="sibTrans2D1" presStyleIdx="4" presStyleCnt="5"/>
      <dgm:spPr/>
      <dgm:t>
        <a:bodyPr/>
        <a:lstStyle/>
        <a:p>
          <a:endParaRPr lang="en-US"/>
        </a:p>
      </dgm:t>
    </dgm:pt>
    <dgm:pt modelId="{5E917566-CF4A-454C-B38D-5C8699D5F181}" type="pres">
      <dgm:prSet presAssocID="{DEFD8E8C-BB92-414B-9A40-E0CDC5E612DA}" presName="connectorText" presStyleLbl="sibTrans2D1" presStyleIdx="4" presStyleCnt="5"/>
      <dgm:spPr/>
      <dgm:t>
        <a:bodyPr/>
        <a:lstStyle/>
        <a:p>
          <a:endParaRPr lang="en-US"/>
        </a:p>
      </dgm:t>
    </dgm:pt>
  </dgm:ptLst>
  <dgm:cxnLst>
    <dgm:cxn modelId="{7471E720-BD34-4810-BBEB-799E89F47722}" srcId="{5053E1EB-15C8-419B-8CAD-9E64D651D535}" destId="{F6B9A3CD-767E-44C7-B460-48D4D0A2FCDE}" srcOrd="4" destOrd="0" parTransId="{B986E124-E4BD-42F6-B90F-0177E94BAEA0}" sibTransId="{DEFD8E8C-BB92-414B-9A40-E0CDC5E612DA}"/>
    <dgm:cxn modelId="{54E8BA29-AB55-4F32-896E-4B506F2E1FC9}" type="presOf" srcId="{A1779637-A325-461F-BAB8-4C3B7276B152}" destId="{0AA0960D-B4B7-46BD-9D4C-7D86E6CEFD50}" srcOrd="0" destOrd="0" presId="urn:microsoft.com/office/officeart/2005/8/layout/cycle2"/>
    <dgm:cxn modelId="{52C036E5-C1CD-42CD-832C-425ECB349A1D}" srcId="{5053E1EB-15C8-419B-8CAD-9E64D651D535}" destId="{2CBF7264-EEB4-4CDC-8C18-65E02485432E}" srcOrd="1" destOrd="0" parTransId="{12E93BC7-5F0C-4E40-97A2-4F555B5C7240}" sibTransId="{818B335E-C66C-42EE-8144-606AB22A22E7}"/>
    <dgm:cxn modelId="{411256C7-059A-4E59-9B69-BF5D1511FDBE}" srcId="{5053E1EB-15C8-419B-8CAD-9E64D651D535}" destId="{2624DE23-A5D4-4F1D-A6C9-9F45427796E2}" srcOrd="0" destOrd="0" parTransId="{A88E1FB8-06FE-47DF-8DEE-9628958450C0}" sibTransId="{DFC27440-7680-4501-B6C1-A971FB4F73CD}"/>
    <dgm:cxn modelId="{430C7CB9-8205-479B-8ED2-243078B69ABB}" type="presOf" srcId="{818B335E-C66C-42EE-8144-606AB22A22E7}" destId="{2D71C31A-CB6E-499A-A8D2-A9A7F32CB580}" srcOrd="1" destOrd="0" presId="urn:microsoft.com/office/officeart/2005/8/layout/cycle2"/>
    <dgm:cxn modelId="{268569BC-F4A7-4324-8951-E80DD5FF721C}" srcId="{5053E1EB-15C8-419B-8CAD-9E64D651D535}" destId="{CA48787A-8D7C-4235-A548-EA5037286197}" srcOrd="2" destOrd="0" parTransId="{609F296D-3B6A-42F1-9076-2667E4A15AB1}" sibTransId="{455120CF-2215-4EAC-9DA9-6C5E5801A5EF}"/>
    <dgm:cxn modelId="{69A754BE-9753-47A0-A4B4-240172A6513D}" type="presOf" srcId="{AB5C46DE-FF22-4B60-BF90-D974BE824BDB}" destId="{6D0B7FB2-A127-4709-A687-3E41117E7EB3}" srcOrd="1" destOrd="0" presId="urn:microsoft.com/office/officeart/2005/8/layout/cycle2"/>
    <dgm:cxn modelId="{65B2207F-FC9A-4F64-A961-248317E7B290}" type="presOf" srcId="{F6B9A3CD-767E-44C7-B460-48D4D0A2FCDE}" destId="{B852CE4D-33D3-4346-A1A4-2BFEB53EE9DE}" srcOrd="0" destOrd="0" presId="urn:microsoft.com/office/officeart/2005/8/layout/cycle2"/>
    <dgm:cxn modelId="{2AC60832-4375-41F8-BF56-D8B770A03206}" type="presOf" srcId="{818B335E-C66C-42EE-8144-606AB22A22E7}" destId="{338E6329-DDDD-4952-9F6E-B0A49ED514B9}" srcOrd="0" destOrd="0" presId="urn:microsoft.com/office/officeart/2005/8/layout/cycle2"/>
    <dgm:cxn modelId="{F3417EB4-F118-4CF9-943A-A543663560BA}" type="presOf" srcId="{455120CF-2215-4EAC-9DA9-6C5E5801A5EF}" destId="{C5569338-2867-4E69-A142-BA232567D20B}" srcOrd="0" destOrd="0" presId="urn:microsoft.com/office/officeart/2005/8/layout/cycle2"/>
    <dgm:cxn modelId="{9C5AA0FA-3558-4D7F-848C-E9F89AC5D998}" type="presOf" srcId="{AB5C46DE-FF22-4B60-BF90-D974BE824BDB}" destId="{7FCBCF1E-4F9C-4FD4-B434-333B3FDE8055}" srcOrd="0" destOrd="0" presId="urn:microsoft.com/office/officeart/2005/8/layout/cycle2"/>
    <dgm:cxn modelId="{E82F127A-D490-4232-BE45-CDD17CABC209}" type="presOf" srcId="{DEFD8E8C-BB92-414B-9A40-E0CDC5E612DA}" destId="{5E917566-CF4A-454C-B38D-5C8699D5F181}" srcOrd="1" destOrd="0" presId="urn:microsoft.com/office/officeart/2005/8/layout/cycle2"/>
    <dgm:cxn modelId="{9213F634-38FF-4A94-BD2A-6061BC9E6D42}" type="presOf" srcId="{DFC27440-7680-4501-B6C1-A971FB4F73CD}" destId="{D21251C7-F7DF-419D-884F-E1EC88CCD5DC}" srcOrd="0" destOrd="0" presId="urn:microsoft.com/office/officeart/2005/8/layout/cycle2"/>
    <dgm:cxn modelId="{52295241-8737-4FE7-9518-7F5CAF071622}" type="presOf" srcId="{DEFD8E8C-BB92-414B-9A40-E0CDC5E612DA}" destId="{56E7733C-8E0B-4594-B7F3-9395AC9FA7FD}" srcOrd="0" destOrd="0" presId="urn:microsoft.com/office/officeart/2005/8/layout/cycle2"/>
    <dgm:cxn modelId="{DE5E4D77-89F5-4E09-8D20-74CAD5CB8645}" type="presOf" srcId="{455120CF-2215-4EAC-9DA9-6C5E5801A5EF}" destId="{CD387741-2F0C-4B91-9256-5B2F1B6CB711}" srcOrd="1" destOrd="0" presId="urn:microsoft.com/office/officeart/2005/8/layout/cycle2"/>
    <dgm:cxn modelId="{021C03C4-BF4F-4277-9053-AC90905CD7EF}" type="presOf" srcId="{2624DE23-A5D4-4F1D-A6C9-9F45427796E2}" destId="{BE23B2E7-56E5-4366-8866-FF8FB34D0A4C}" srcOrd="0" destOrd="0" presId="urn:microsoft.com/office/officeart/2005/8/layout/cycle2"/>
    <dgm:cxn modelId="{F04554AD-9848-4BB8-BAD1-644FBE556704}" type="presOf" srcId="{CA48787A-8D7C-4235-A548-EA5037286197}" destId="{334A2C88-B226-4860-B9B8-2457647E7961}" srcOrd="0" destOrd="0" presId="urn:microsoft.com/office/officeart/2005/8/layout/cycle2"/>
    <dgm:cxn modelId="{58BB005E-B58A-40C7-99FD-1016E434F6DE}" type="presOf" srcId="{2CBF7264-EEB4-4CDC-8C18-65E02485432E}" destId="{8ADA7F5C-51EE-40F0-8026-3B9102F7D1CB}" srcOrd="0" destOrd="0" presId="urn:microsoft.com/office/officeart/2005/8/layout/cycle2"/>
    <dgm:cxn modelId="{AB8BC7BA-F40E-453A-B6E5-B772B1602D18}" type="presOf" srcId="{DFC27440-7680-4501-B6C1-A971FB4F73CD}" destId="{201A3F04-50AF-481C-901B-8E74EBEDA051}" srcOrd="1" destOrd="0" presId="urn:microsoft.com/office/officeart/2005/8/layout/cycle2"/>
    <dgm:cxn modelId="{279624CF-4584-4E82-8887-4267DA22A2AE}" srcId="{5053E1EB-15C8-419B-8CAD-9E64D651D535}" destId="{A1779637-A325-461F-BAB8-4C3B7276B152}" srcOrd="3" destOrd="0" parTransId="{91191DCF-BB16-45DE-8371-B316A62637B5}" sibTransId="{AB5C46DE-FF22-4B60-BF90-D974BE824BDB}"/>
    <dgm:cxn modelId="{85AF4AFE-7B7C-4120-A77E-EFBBBCE3030B}" type="presOf" srcId="{5053E1EB-15C8-419B-8CAD-9E64D651D535}" destId="{BA9E059E-617F-4B4E-B0C7-3BD697C6C724}" srcOrd="0" destOrd="0" presId="urn:microsoft.com/office/officeart/2005/8/layout/cycle2"/>
    <dgm:cxn modelId="{DE50C2DF-5E12-43ED-AF5E-C169F4E2B22F}" type="presParOf" srcId="{BA9E059E-617F-4B4E-B0C7-3BD697C6C724}" destId="{BE23B2E7-56E5-4366-8866-FF8FB34D0A4C}" srcOrd="0" destOrd="0" presId="urn:microsoft.com/office/officeart/2005/8/layout/cycle2"/>
    <dgm:cxn modelId="{490D1C73-DE9B-48B5-BC4A-FA7ACB21025E}" type="presParOf" srcId="{BA9E059E-617F-4B4E-B0C7-3BD697C6C724}" destId="{D21251C7-F7DF-419D-884F-E1EC88CCD5DC}" srcOrd="1" destOrd="0" presId="urn:microsoft.com/office/officeart/2005/8/layout/cycle2"/>
    <dgm:cxn modelId="{EECA24A4-CC71-4CC2-B765-44B54E274C03}" type="presParOf" srcId="{D21251C7-F7DF-419D-884F-E1EC88CCD5DC}" destId="{201A3F04-50AF-481C-901B-8E74EBEDA051}" srcOrd="0" destOrd="0" presId="urn:microsoft.com/office/officeart/2005/8/layout/cycle2"/>
    <dgm:cxn modelId="{726D3228-4B47-4E1F-AE51-2180E3DDC68C}" type="presParOf" srcId="{BA9E059E-617F-4B4E-B0C7-3BD697C6C724}" destId="{8ADA7F5C-51EE-40F0-8026-3B9102F7D1CB}" srcOrd="2" destOrd="0" presId="urn:microsoft.com/office/officeart/2005/8/layout/cycle2"/>
    <dgm:cxn modelId="{4E627DC4-3CEE-42DF-830A-2913AB2FD1EA}" type="presParOf" srcId="{BA9E059E-617F-4B4E-B0C7-3BD697C6C724}" destId="{338E6329-DDDD-4952-9F6E-B0A49ED514B9}" srcOrd="3" destOrd="0" presId="urn:microsoft.com/office/officeart/2005/8/layout/cycle2"/>
    <dgm:cxn modelId="{54EEE6CB-7CE4-4D26-84C2-1CCD3A0923C4}" type="presParOf" srcId="{338E6329-DDDD-4952-9F6E-B0A49ED514B9}" destId="{2D71C31A-CB6E-499A-A8D2-A9A7F32CB580}" srcOrd="0" destOrd="0" presId="urn:microsoft.com/office/officeart/2005/8/layout/cycle2"/>
    <dgm:cxn modelId="{87171CD8-8980-4A38-99CD-B99EDF5E021C}" type="presParOf" srcId="{BA9E059E-617F-4B4E-B0C7-3BD697C6C724}" destId="{334A2C88-B226-4860-B9B8-2457647E7961}" srcOrd="4" destOrd="0" presId="urn:microsoft.com/office/officeart/2005/8/layout/cycle2"/>
    <dgm:cxn modelId="{F65578F7-C456-4587-986D-A201F605E677}" type="presParOf" srcId="{BA9E059E-617F-4B4E-B0C7-3BD697C6C724}" destId="{C5569338-2867-4E69-A142-BA232567D20B}" srcOrd="5" destOrd="0" presId="urn:microsoft.com/office/officeart/2005/8/layout/cycle2"/>
    <dgm:cxn modelId="{A52F166D-04A8-4F6A-8310-803E9E7079C0}" type="presParOf" srcId="{C5569338-2867-4E69-A142-BA232567D20B}" destId="{CD387741-2F0C-4B91-9256-5B2F1B6CB711}" srcOrd="0" destOrd="0" presId="urn:microsoft.com/office/officeart/2005/8/layout/cycle2"/>
    <dgm:cxn modelId="{2B39D440-E4A7-4840-94AE-296A688766E5}" type="presParOf" srcId="{BA9E059E-617F-4B4E-B0C7-3BD697C6C724}" destId="{0AA0960D-B4B7-46BD-9D4C-7D86E6CEFD50}" srcOrd="6" destOrd="0" presId="urn:microsoft.com/office/officeart/2005/8/layout/cycle2"/>
    <dgm:cxn modelId="{511B5A66-5A38-4E41-A0A7-109F992AC5BC}" type="presParOf" srcId="{BA9E059E-617F-4B4E-B0C7-3BD697C6C724}" destId="{7FCBCF1E-4F9C-4FD4-B434-333B3FDE8055}" srcOrd="7" destOrd="0" presId="urn:microsoft.com/office/officeart/2005/8/layout/cycle2"/>
    <dgm:cxn modelId="{D26FA7B8-F7A9-4B9E-8DE6-24BE6DC8C113}" type="presParOf" srcId="{7FCBCF1E-4F9C-4FD4-B434-333B3FDE8055}" destId="{6D0B7FB2-A127-4709-A687-3E41117E7EB3}" srcOrd="0" destOrd="0" presId="urn:microsoft.com/office/officeart/2005/8/layout/cycle2"/>
    <dgm:cxn modelId="{E3F6A110-7244-4319-818F-E97D3597DFB9}" type="presParOf" srcId="{BA9E059E-617F-4B4E-B0C7-3BD697C6C724}" destId="{B852CE4D-33D3-4346-A1A4-2BFEB53EE9DE}" srcOrd="8" destOrd="0" presId="urn:microsoft.com/office/officeart/2005/8/layout/cycle2"/>
    <dgm:cxn modelId="{577F05FE-89F1-4524-B0CB-21F0F9FF4F7D}" type="presParOf" srcId="{BA9E059E-617F-4B4E-B0C7-3BD697C6C724}" destId="{56E7733C-8E0B-4594-B7F3-9395AC9FA7FD}" srcOrd="9" destOrd="0" presId="urn:microsoft.com/office/officeart/2005/8/layout/cycle2"/>
    <dgm:cxn modelId="{1029140B-D890-4266-A213-2EDA558F561F}" type="presParOf" srcId="{56E7733C-8E0B-4594-B7F3-9395AC9FA7FD}" destId="{5E917566-CF4A-454C-B38D-5C8699D5F181}"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1441567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172951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648609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4263393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24743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1973260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837967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132994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2162673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2261795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422756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294712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1118442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368281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380182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C0D44CF-E7F4-4184-9E81-1999471F5005}" type="datetimeFigureOut">
              <a:rPr lang="en-IN" smtClean="0"/>
              <a:pPr/>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603073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0D44CF-E7F4-4184-9E81-1999471F5005}" type="datetimeFigureOut">
              <a:rPr lang="en-IN" smtClean="0"/>
              <a:pPr/>
              <a:t>19-04-2018</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43F3CB7-6AEF-4780-8D30-1FAA3B018C00}" type="slidenum">
              <a:rPr lang="en-IN" smtClean="0"/>
              <a:pPr/>
              <a:t>‹#›</a:t>
            </a:fld>
            <a:endParaRPr lang="en-IN"/>
          </a:p>
        </p:txBody>
      </p:sp>
    </p:spTree>
    <p:extLst>
      <p:ext uri="{BB962C8B-B14F-4D97-AF65-F5344CB8AC3E}">
        <p14:creationId xmlns:p14="http://schemas.microsoft.com/office/powerpoint/2010/main" xmlns="" val="561446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90A537-B036-4C98-87E9-2AD5798CCEEB}"/>
              </a:ext>
            </a:extLst>
          </p:cNvPr>
          <p:cNvSpPr>
            <a:spLocks noGrp="1"/>
          </p:cNvSpPr>
          <p:nvPr>
            <p:ph type="ctrTitle"/>
          </p:nvPr>
        </p:nvSpPr>
        <p:spPr/>
        <p:txBody>
          <a:bodyPr/>
          <a:lstStyle/>
          <a:p>
            <a:r>
              <a:rPr lang="en-US" sz="6000" u="sng" dirty="0">
                <a:solidFill>
                  <a:srgbClr val="FF0000"/>
                </a:solidFill>
              </a:rPr>
              <a:t>ENTREPRENEURSHIP</a:t>
            </a:r>
            <a:endParaRPr lang="en-IN" sz="6000" u="sng" dirty="0">
              <a:solidFill>
                <a:srgbClr val="FF0000"/>
              </a:solidFill>
            </a:endParaRPr>
          </a:p>
        </p:txBody>
      </p:sp>
      <p:sp>
        <p:nvSpPr>
          <p:cNvPr id="3" name="Subtitle 2">
            <a:extLst>
              <a:ext uri="{FF2B5EF4-FFF2-40B4-BE49-F238E27FC236}">
                <a16:creationId xmlns:a16="http://schemas.microsoft.com/office/drawing/2014/main" xmlns="" id="{B423174F-C84D-4F2F-824B-4EDAD870510E}"/>
              </a:ext>
            </a:extLst>
          </p:cNvPr>
          <p:cNvSpPr>
            <a:spLocks noGrp="1"/>
          </p:cNvSpPr>
          <p:nvPr>
            <p:ph type="subTitle" idx="1"/>
          </p:nvPr>
        </p:nvSpPr>
        <p:spPr>
          <a:xfrm flipV="1">
            <a:off x="1524000" y="5257800"/>
            <a:ext cx="9144000" cy="117764"/>
          </a:xfrm>
        </p:spPr>
        <p:txBody>
          <a:bodyPr>
            <a:normAutofit fontScale="25000" lnSpcReduction="20000"/>
          </a:bodyPr>
          <a:lstStyle/>
          <a:p>
            <a:endParaRPr lang="en-IN" dirty="0"/>
          </a:p>
        </p:txBody>
      </p:sp>
    </p:spTree>
    <p:extLst>
      <p:ext uri="{BB962C8B-B14F-4D97-AF65-F5344CB8AC3E}">
        <p14:creationId xmlns:p14="http://schemas.microsoft.com/office/powerpoint/2010/main" xmlns="" val="2703284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E13E82-FC6A-4E68-9EC0-E8A5B189E2E3}"/>
              </a:ext>
            </a:extLst>
          </p:cNvPr>
          <p:cNvSpPr>
            <a:spLocks noGrp="1"/>
          </p:cNvSpPr>
          <p:nvPr>
            <p:ph type="ctrTitle"/>
          </p:nvPr>
        </p:nvSpPr>
        <p:spPr>
          <a:xfrm>
            <a:off x="1396230" y="935951"/>
            <a:ext cx="8177261" cy="3871576"/>
          </a:xfrm>
        </p:spPr>
        <p:txBody>
          <a:bodyPr/>
          <a:lstStyle/>
          <a:p>
            <a:pPr algn="ctr"/>
            <a:r>
              <a:rPr lang="en-IN" sz="6000" u="sng" dirty="0">
                <a:solidFill>
                  <a:srgbClr val="FF0000"/>
                </a:solidFill>
              </a:rPr>
              <a:t>Market Survey and Opportunity Identification</a:t>
            </a:r>
          </a:p>
        </p:txBody>
      </p:sp>
    </p:spTree>
    <p:extLst>
      <p:ext uri="{BB962C8B-B14F-4D97-AF65-F5344CB8AC3E}">
        <p14:creationId xmlns:p14="http://schemas.microsoft.com/office/powerpoint/2010/main" xmlns="" val="96872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7FAE65-2A97-4B64-9CC5-7E19FF075E52}"/>
              </a:ext>
            </a:extLst>
          </p:cNvPr>
          <p:cNvSpPr>
            <a:spLocks noGrp="1"/>
          </p:cNvSpPr>
          <p:nvPr>
            <p:ph type="title"/>
          </p:nvPr>
        </p:nvSpPr>
        <p:spPr>
          <a:xfrm>
            <a:off x="367144" y="572943"/>
            <a:ext cx="11824855" cy="1587646"/>
          </a:xfrm>
        </p:spPr>
        <p:txBody>
          <a:bodyPr>
            <a:noAutofit/>
          </a:bodyPr>
          <a:lstStyle/>
          <a:p>
            <a:r>
              <a:rPr lang="en-IN" sz="4800" b="1" u="sng" dirty="0">
                <a:solidFill>
                  <a:srgbClr val="FF0000"/>
                </a:solidFill>
              </a:rPr>
              <a:t>Scanning of the Business Environmen</a:t>
            </a:r>
            <a:r>
              <a:rPr lang="en-IN" sz="4800" b="1" u="sng" dirty="0">
                <a:solidFill>
                  <a:schemeClr val="accent5"/>
                </a:solidFill>
              </a:rPr>
              <a:t>t</a:t>
            </a:r>
            <a:r>
              <a:rPr lang="en-IN" sz="4800" u="sng" dirty="0">
                <a:solidFill>
                  <a:schemeClr val="accent5"/>
                </a:solidFill>
              </a:rPr>
              <a:t>:- </a:t>
            </a:r>
          </a:p>
        </p:txBody>
      </p:sp>
      <p:sp>
        <p:nvSpPr>
          <p:cNvPr id="3" name="Content Placeholder 2">
            <a:extLst>
              <a:ext uri="{FF2B5EF4-FFF2-40B4-BE49-F238E27FC236}">
                <a16:creationId xmlns:a16="http://schemas.microsoft.com/office/drawing/2014/main" xmlns="" id="{1F0F345B-83B7-47B8-9352-1FA648EF7184}"/>
              </a:ext>
            </a:extLst>
          </p:cNvPr>
          <p:cNvSpPr>
            <a:spLocks noGrp="1"/>
          </p:cNvSpPr>
          <p:nvPr>
            <p:ph idx="1"/>
          </p:nvPr>
        </p:nvSpPr>
        <p:spPr/>
        <p:txBody>
          <a:bodyPr>
            <a:normAutofit/>
          </a:bodyPr>
          <a:lstStyle/>
          <a:p>
            <a:pPr algn="just"/>
            <a:r>
              <a:rPr lang="en-IN" sz="2800" dirty="0">
                <a:solidFill>
                  <a:srgbClr val="00B0F0"/>
                </a:solidFill>
              </a:rPr>
              <a:t>Environmental scanning is a process of gathering, analysing, and dispensing information for tactical or strategic purposes. The environmental scanning process entails obtaining both factual and subjective information on the business environments in which a company is operating or considering entering.</a:t>
            </a:r>
          </a:p>
        </p:txBody>
      </p:sp>
    </p:spTree>
    <p:extLst>
      <p:ext uri="{BB962C8B-B14F-4D97-AF65-F5344CB8AC3E}">
        <p14:creationId xmlns:p14="http://schemas.microsoft.com/office/powerpoint/2010/main" xmlns="" val="4230774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786CB0-EDE8-4D6C-B5FF-61E38DF8BEB2}"/>
              </a:ext>
            </a:extLst>
          </p:cNvPr>
          <p:cNvSpPr>
            <a:spLocks noGrp="1"/>
          </p:cNvSpPr>
          <p:nvPr>
            <p:ph type="title"/>
          </p:nvPr>
        </p:nvSpPr>
        <p:spPr>
          <a:xfrm>
            <a:off x="1018309" y="82347"/>
            <a:ext cx="10515600" cy="1325563"/>
          </a:xfrm>
        </p:spPr>
        <p:txBody>
          <a:bodyPr>
            <a:normAutofit fontScale="90000"/>
          </a:bodyPr>
          <a:lstStyle/>
          <a:p>
            <a:r>
              <a:rPr lang="en-IN" sz="5300" b="1" u="sng" dirty="0">
                <a:solidFill>
                  <a:srgbClr val="FF0000"/>
                </a:solidFill>
              </a:rPr>
              <a:t>Types of Market Survey:-</a:t>
            </a:r>
            <a:r>
              <a:rPr lang="en-IN" dirty="0"/>
              <a:t/>
            </a:r>
            <a:br>
              <a:rPr lang="en-IN" dirty="0"/>
            </a:br>
            <a:endParaRPr lang="en-IN" dirty="0"/>
          </a:p>
        </p:txBody>
      </p:sp>
      <p:sp>
        <p:nvSpPr>
          <p:cNvPr id="3" name="Content Placeholder 2">
            <a:extLst>
              <a:ext uri="{FF2B5EF4-FFF2-40B4-BE49-F238E27FC236}">
                <a16:creationId xmlns:a16="http://schemas.microsoft.com/office/drawing/2014/main" xmlns="" id="{40C435F4-7D4E-4A92-947D-51FC412FE1A4}"/>
              </a:ext>
            </a:extLst>
          </p:cNvPr>
          <p:cNvSpPr>
            <a:spLocks noGrp="1"/>
          </p:cNvSpPr>
          <p:nvPr>
            <p:ph idx="1"/>
          </p:nvPr>
        </p:nvSpPr>
        <p:spPr/>
        <p:txBody>
          <a:bodyPr/>
          <a:lstStyle/>
          <a:p>
            <a:r>
              <a:rPr lang="en-IN" sz="2800" dirty="0">
                <a:solidFill>
                  <a:srgbClr val="00B0F0"/>
                </a:solidFill>
              </a:rPr>
              <a:t>Focus Groups</a:t>
            </a:r>
          </a:p>
          <a:p>
            <a:r>
              <a:rPr lang="en-IN" sz="2800" dirty="0">
                <a:solidFill>
                  <a:srgbClr val="00B0F0"/>
                </a:solidFill>
              </a:rPr>
              <a:t>Customer-Satisfaction Phone Surveys</a:t>
            </a:r>
          </a:p>
          <a:p>
            <a:r>
              <a:rPr lang="en-IN" sz="2800" dirty="0">
                <a:solidFill>
                  <a:srgbClr val="00B0F0"/>
                </a:solidFill>
              </a:rPr>
              <a:t>Mail-In Surveys</a:t>
            </a:r>
          </a:p>
          <a:p>
            <a:r>
              <a:rPr lang="en-IN" sz="2800" dirty="0">
                <a:solidFill>
                  <a:srgbClr val="00B0F0"/>
                </a:solidFill>
              </a:rPr>
              <a:t>Online Surveys</a:t>
            </a:r>
          </a:p>
          <a:p>
            <a:r>
              <a:rPr lang="en-IN" sz="2800" dirty="0">
                <a:solidFill>
                  <a:srgbClr val="00B0F0"/>
                </a:solidFill>
              </a:rPr>
              <a:t>One-on-One Surveys</a:t>
            </a:r>
          </a:p>
          <a:p>
            <a:endParaRPr lang="en-IN" dirty="0"/>
          </a:p>
        </p:txBody>
      </p:sp>
    </p:spTree>
    <p:extLst>
      <p:ext uri="{BB962C8B-B14F-4D97-AF65-F5344CB8AC3E}">
        <p14:creationId xmlns:p14="http://schemas.microsoft.com/office/powerpoint/2010/main" xmlns="" val="3593184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4ADD65-B31D-4E89-8996-D70AE2885707}"/>
              </a:ext>
            </a:extLst>
          </p:cNvPr>
          <p:cNvSpPr>
            <a:spLocks noGrp="1"/>
          </p:cNvSpPr>
          <p:nvPr>
            <p:ph type="title"/>
          </p:nvPr>
        </p:nvSpPr>
        <p:spPr>
          <a:xfrm>
            <a:off x="344825" y="387927"/>
            <a:ext cx="11154448" cy="1163782"/>
          </a:xfrm>
        </p:spPr>
        <p:txBody>
          <a:bodyPr>
            <a:noAutofit/>
          </a:bodyPr>
          <a:lstStyle/>
          <a:p>
            <a:r>
              <a:rPr lang="en-IN" sz="4800" b="1" u="sng" dirty="0">
                <a:solidFill>
                  <a:srgbClr val="FF0000"/>
                </a:solidFill>
              </a:rPr>
              <a:t>Considerations in product selection:-</a:t>
            </a:r>
            <a:r>
              <a:rPr lang="en-IN" sz="4800" dirty="0"/>
              <a:t/>
            </a:r>
            <a:br>
              <a:rPr lang="en-IN" sz="4800" dirty="0"/>
            </a:br>
            <a:endParaRPr lang="en-IN" sz="4800" dirty="0"/>
          </a:p>
        </p:txBody>
      </p:sp>
      <p:sp>
        <p:nvSpPr>
          <p:cNvPr id="3" name="Content Placeholder 2">
            <a:extLst>
              <a:ext uri="{FF2B5EF4-FFF2-40B4-BE49-F238E27FC236}">
                <a16:creationId xmlns:a16="http://schemas.microsoft.com/office/drawing/2014/main" xmlns="" id="{CF80912A-48A7-4891-9215-2662DBDAE521}"/>
              </a:ext>
            </a:extLst>
          </p:cNvPr>
          <p:cNvSpPr>
            <a:spLocks noGrp="1"/>
          </p:cNvSpPr>
          <p:nvPr>
            <p:ph idx="1"/>
          </p:nvPr>
        </p:nvSpPr>
        <p:spPr/>
        <p:txBody>
          <a:bodyPr/>
          <a:lstStyle/>
          <a:p>
            <a:r>
              <a:rPr lang="en-US" sz="2800" dirty="0">
                <a:solidFill>
                  <a:srgbClr val="00B0F0"/>
                </a:solidFill>
              </a:rPr>
              <a:t>Present Market.</a:t>
            </a:r>
          </a:p>
          <a:p>
            <a:r>
              <a:rPr lang="en-US" sz="2800" dirty="0">
                <a:solidFill>
                  <a:srgbClr val="00B0F0"/>
                </a:solidFill>
              </a:rPr>
              <a:t>Scope of Growth of Market.</a:t>
            </a:r>
          </a:p>
          <a:p>
            <a:r>
              <a:rPr lang="en-US" sz="2800" dirty="0">
                <a:solidFill>
                  <a:srgbClr val="00B0F0"/>
                </a:solidFill>
              </a:rPr>
              <a:t>Costs.</a:t>
            </a:r>
          </a:p>
          <a:p>
            <a:r>
              <a:rPr lang="en-US" sz="2800" dirty="0">
                <a:solidFill>
                  <a:srgbClr val="00B0F0"/>
                </a:solidFill>
              </a:rPr>
              <a:t>Availability of main production factors.</a:t>
            </a:r>
          </a:p>
          <a:p>
            <a:r>
              <a:rPr lang="en-US" sz="2800" dirty="0">
                <a:solidFill>
                  <a:srgbClr val="00B0F0"/>
                </a:solidFill>
              </a:rPr>
              <a:t>Risks.</a:t>
            </a:r>
          </a:p>
          <a:p>
            <a:endParaRPr lang="en-IN" dirty="0"/>
          </a:p>
        </p:txBody>
      </p:sp>
    </p:spTree>
    <p:extLst>
      <p:ext uri="{BB962C8B-B14F-4D97-AF65-F5344CB8AC3E}">
        <p14:creationId xmlns:p14="http://schemas.microsoft.com/office/powerpoint/2010/main" xmlns="" val="748481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97E5C6-7DA3-40D8-B566-7B1D4BBBB371}"/>
              </a:ext>
            </a:extLst>
          </p:cNvPr>
          <p:cNvSpPr>
            <a:spLocks noGrp="1"/>
          </p:cNvSpPr>
          <p:nvPr>
            <p:ph type="title"/>
          </p:nvPr>
        </p:nvSpPr>
        <p:spPr>
          <a:xfrm>
            <a:off x="677333" y="609600"/>
            <a:ext cx="9062411" cy="1260764"/>
          </a:xfrm>
        </p:spPr>
        <p:txBody>
          <a:bodyPr>
            <a:noAutofit/>
          </a:bodyPr>
          <a:lstStyle/>
          <a:p>
            <a:r>
              <a:rPr lang="en-US" sz="4800" b="1" u="sng" dirty="0">
                <a:solidFill>
                  <a:srgbClr val="FF0000"/>
                </a:solidFill>
              </a:rPr>
              <a:t>Factors for Sales Forecasting:-</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87CD9B1A-CB77-4695-B772-B23F60E54A38}"/>
              </a:ext>
            </a:extLst>
          </p:cNvPr>
          <p:cNvSpPr>
            <a:spLocks noGrp="1"/>
          </p:cNvSpPr>
          <p:nvPr>
            <p:ph idx="1"/>
          </p:nvPr>
        </p:nvSpPr>
        <p:spPr>
          <a:xfrm>
            <a:off x="677333" y="1870364"/>
            <a:ext cx="8596668" cy="3880773"/>
          </a:xfrm>
        </p:spPr>
        <p:txBody>
          <a:bodyPr>
            <a:normAutofit/>
          </a:bodyPr>
          <a:lstStyle/>
          <a:p>
            <a:pPr marL="457200" lvl="1" indent="0">
              <a:buNone/>
            </a:pPr>
            <a:endParaRPr lang="en-US" sz="2800" dirty="0">
              <a:solidFill>
                <a:srgbClr val="00B0F0"/>
              </a:solidFill>
            </a:endParaRPr>
          </a:p>
          <a:p>
            <a:r>
              <a:rPr lang="en-US" sz="2800" dirty="0">
                <a:solidFill>
                  <a:srgbClr val="00B0F0"/>
                </a:solidFill>
              </a:rPr>
              <a:t>Changes in technology.</a:t>
            </a:r>
          </a:p>
          <a:p>
            <a:r>
              <a:rPr lang="en-US" sz="2800" dirty="0">
                <a:solidFill>
                  <a:srgbClr val="00B0F0"/>
                </a:solidFill>
              </a:rPr>
              <a:t>Government policies.</a:t>
            </a:r>
          </a:p>
          <a:p>
            <a:r>
              <a:rPr lang="en-US" sz="2800" dirty="0">
                <a:solidFill>
                  <a:srgbClr val="00B0F0"/>
                </a:solidFill>
              </a:rPr>
              <a:t>Factors related to the concern itself. </a:t>
            </a:r>
          </a:p>
          <a:p>
            <a:r>
              <a:rPr lang="en-US" sz="2800" dirty="0">
                <a:solidFill>
                  <a:srgbClr val="00B0F0"/>
                </a:solidFill>
              </a:rPr>
              <a:t>Competition.</a:t>
            </a:r>
            <a:endParaRPr lang="en-IN" sz="2800" dirty="0">
              <a:solidFill>
                <a:srgbClr val="00B0F0"/>
              </a:solidFill>
            </a:endParaRPr>
          </a:p>
        </p:txBody>
      </p:sp>
    </p:spTree>
    <p:extLst>
      <p:ext uri="{BB962C8B-B14F-4D97-AF65-F5344CB8AC3E}">
        <p14:creationId xmlns:p14="http://schemas.microsoft.com/office/powerpoint/2010/main" xmlns="" val="3605439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F927C3-478E-4227-957A-F140017D1FB0}"/>
              </a:ext>
            </a:extLst>
          </p:cNvPr>
          <p:cNvSpPr>
            <a:spLocks noGrp="1"/>
          </p:cNvSpPr>
          <p:nvPr>
            <p:ph type="title"/>
          </p:nvPr>
        </p:nvSpPr>
        <p:spPr>
          <a:xfrm>
            <a:off x="677334" y="277090"/>
            <a:ext cx="8965430" cy="1440873"/>
          </a:xfrm>
        </p:spPr>
        <p:txBody>
          <a:bodyPr>
            <a:noAutofit/>
          </a:bodyPr>
          <a:lstStyle/>
          <a:p>
            <a:r>
              <a:rPr lang="en-US" sz="4800" b="1" u="sng" dirty="0">
                <a:solidFill>
                  <a:srgbClr val="FF0000"/>
                </a:solidFill>
              </a:rPr>
              <a:t>Methods used for Forecasting the Demands:-</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CB0A4CE8-B42A-4B61-8990-04F3F22709D6}"/>
              </a:ext>
            </a:extLst>
          </p:cNvPr>
          <p:cNvSpPr>
            <a:spLocks noGrp="1"/>
          </p:cNvSpPr>
          <p:nvPr>
            <p:ph idx="1"/>
          </p:nvPr>
        </p:nvSpPr>
        <p:spPr>
          <a:xfrm>
            <a:off x="677334" y="2160590"/>
            <a:ext cx="10240048" cy="3755302"/>
          </a:xfrm>
        </p:spPr>
        <p:txBody>
          <a:bodyPr>
            <a:noAutofit/>
          </a:bodyPr>
          <a:lstStyle/>
          <a:p>
            <a:r>
              <a:rPr lang="en-IN" sz="2800" dirty="0">
                <a:solidFill>
                  <a:srgbClr val="00B0F0"/>
                </a:solidFill>
              </a:rPr>
              <a:t>1. Survey of Buyer’s Intentions.</a:t>
            </a:r>
          </a:p>
          <a:p>
            <a:r>
              <a:rPr lang="en-IN" sz="2800" dirty="0">
                <a:solidFill>
                  <a:srgbClr val="00B0F0"/>
                </a:solidFill>
              </a:rPr>
              <a:t> 2. Collective Opinion or Sales Force Composite Method.</a:t>
            </a:r>
          </a:p>
          <a:p>
            <a:r>
              <a:rPr lang="en-IN" sz="2800" dirty="0">
                <a:solidFill>
                  <a:srgbClr val="00B0F0"/>
                </a:solidFill>
              </a:rPr>
              <a:t> 3. Trend Projection.</a:t>
            </a:r>
          </a:p>
          <a:p>
            <a:r>
              <a:rPr lang="en-IN" sz="2800" dirty="0">
                <a:solidFill>
                  <a:srgbClr val="00B0F0"/>
                </a:solidFill>
              </a:rPr>
              <a:t> 4. Executive Judgment Method.</a:t>
            </a:r>
          </a:p>
          <a:p>
            <a:r>
              <a:rPr lang="en-IN" sz="2800" dirty="0">
                <a:solidFill>
                  <a:srgbClr val="00B0F0"/>
                </a:solidFill>
              </a:rPr>
              <a:t> 5. Economic Indicators.</a:t>
            </a:r>
          </a:p>
          <a:p>
            <a:r>
              <a:rPr lang="en-IN" sz="2800" dirty="0">
                <a:solidFill>
                  <a:srgbClr val="00B0F0"/>
                </a:solidFill>
              </a:rPr>
              <a:t> 6. Controlled Experiments.</a:t>
            </a:r>
          </a:p>
          <a:p>
            <a:r>
              <a:rPr lang="en-IN" sz="2800" dirty="0">
                <a:solidFill>
                  <a:srgbClr val="00B0F0"/>
                </a:solidFill>
              </a:rPr>
              <a:t> 7. Expert’s Opinions</a:t>
            </a:r>
            <a:r>
              <a:rPr lang="en-IN" sz="2800" b="1" dirty="0">
                <a:solidFill>
                  <a:srgbClr val="00B0F0"/>
                </a:solidFill>
              </a:rPr>
              <a:t>.</a:t>
            </a:r>
            <a:endParaRPr lang="en-IN" sz="2800" dirty="0">
              <a:solidFill>
                <a:srgbClr val="00B0F0"/>
              </a:solidFill>
            </a:endParaRPr>
          </a:p>
        </p:txBody>
      </p:sp>
    </p:spTree>
    <p:extLst>
      <p:ext uri="{BB962C8B-B14F-4D97-AF65-F5344CB8AC3E}">
        <p14:creationId xmlns:p14="http://schemas.microsoft.com/office/powerpoint/2010/main" xmlns="" val="1959394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51CD32-E0C0-46F3-A793-8630B95975A4}"/>
              </a:ext>
            </a:extLst>
          </p:cNvPr>
          <p:cNvSpPr>
            <a:spLocks noGrp="1"/>
          </p:cNvSpPr>
          <p:nvPr>
            <p:ph type="title"/>
          </p:nvPr>
        </p:nvSpPr>
        <p:spPr>
          <a:xfrm>
            <a:off x="677334" y="429490"/>
            <a:ext cx="10515600" cy="1385889"/>
          </a:xfrm>
        </p:spPr>
        <p:txBody>
          <a:bodyPr>
            <a:normAutofit fontScale="90000"/>
          </a:bodyPr>
          <a:lstStyle/>
          <a:p>
            <a:r>
              <a:rPr lang="en-IN" sz="4000" b="1" u="sng" dirty="0">
                <a:solidFill>
                  <a:srgbClr val="FF0000"/>
                </a:solidFill>
              </a:rPr>
              <a:t>Assessment of demand and supply in potential areas of growth(sales forecasting):-</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Content Placeholder 2">
            <a:extLst>
              <a:ext uri="{FF2B5EF4-FFF2-40B4-BE49-F238E27FC236}">
                <a16:creationId xmlns:a16="http://schemas.microsoft.com/office/drawing/2014/main" xmlns="" id="{00DEF9E3-29AE-4106-86D8-D36B88834EC5}"/>
              </a:ext>
            </a:extLst>
          </p:cNvPr>
          <p:cNvSpPr>
            <a:spLocks noGrp="1"/>
          </p:cNvSpPr>
          <p:nvPr>
            <p:ph idx="1"/>
          </p:nvPr>
        </p:nvSpPr>
        <p:spPr/>
        <p:txBody>
          <a:bodyPr>
            <a:normAutofit/>
          </a:bodyPr>
          <a:lstStyle/>
          <a:p>
            <a:pPr algn="just"/>
            <a:r>
              <a:rPr lang="en-IN" sz="2800" dirty="0">
                <a:solidFill>
                  <a:srgbClr val="00B0F0"/>
                </a:solidFill>
              </a:rPr>
              <a:t>Sales forecasting is the process of estimating future sales. Accurate sales forecasts enable companies to make informed business decisions and predict short-term and long-term performance. Companies can base their forecasts on past sales data, industry-wide comparisons, and economic trends.</a:t>
            </a:r>
          </a:p>
        </p:txBody>
      </p:sp>
    </p:spTree>
    <p:extLst>
      <p:ext uri="{BB962C8B-B14F-4D97-AF65-F5344CB8AC3E}">
        <p14:creationId xmlns:p14="http://schemas.microsoft.com/office/powerpoint/2010/main" xmlns="" val="503437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322" y="409982"/>
            <a:ext cx="9000924" cy="1507320"/>
          </a:xfrm>
        </p:spPr>
        <p:txBody>
          <a:bodyPr/>
          <a:lstStyle/>
          <a:p>
            <a:pPr algn="just"/>
            <a:r>
              <a:rPr lang="en-IN" sz="4800" u="sng" dirty="0">
                <a:ln w="0"/>
                <a:solidFill>
                  <a:srgbClr val="FF0000"/>
                </a:solidFill>
                <a:effectLst>
                  <a:outerShdw blurRad="38100" dist="19050" dir="2700000" algn="tl" rotWithShape="0">
                    <a:schemeClr val="dk1">
                      <a:alpha val="40000"/>
                    </a:schemeClr>
                  </a:outerShdw>
                </a:effectLst>
              </a:rPr>
              <a:t>PROJECT REPORT PREPARATION </a:t>
            </a:r>
          </a:p>
        </p:txBody>
      </p:sp>
      <p:sp>
        <p:nvSpPr>
          <p:cNvPr id="3" name="Subtitle 2"/>
          <p:cNvSpPr>
            <a:spLocks noGrp="1"/>
          </p:cNvSpPr>
          <p:nvPr>
            <p:ph type="subTitle" idx="1"/>
          </p:nvPr>
        </p:nvSpPr>
        <p:spPr>
          <a:xfrm>
            <a:off x="301173" y="2890507"/>
            <a:ext cx="9589159" cy="3557511"/>
          </a:xfrm>
        </p:spPr>
        <p:txBody>
          <a:bodyPr>
            <a:normAutofit lnSpcReduction="10000"/>
          </a:bodyPr>
          <a:lstStyle/>
          <a:p>
            <a:pPr algn="ctr"/>
            <a:r>
              <a:rPr lang="en-IN" sz="2800" u="sng" dirty="0">
                <a:ln w="0"/>
                <a:solidFill>
                  <a:srgbClr val="FF0000"/>
                </a:solidFill>
                <a:effectLst>
                  <a:outerShdw blurRad="38100" dist="19050" dir="2700000" algn="tl" rotWithShape="0">
                    <a:schemeClr val="dk1">
                      <a:alpha val="40000"/>
                    </a:schemeClr>
                  </a:outerShdw>
                </a:effectLst>
              </a:rPr>
              <a:t>INTRODUCTION</a:t>
            </a:r>
          </a:p>
          <a:p>
            <a:endParaRPr lang="en-IN" dirty="0"/>
          </a:p>
          <a:p>
            <a:pPr algn="just"/>
            <a:r>
              <a:rPr lang="en-IN" sz="3300" dirty="0">
                <a:solidFill>
                  <a:srgbClr val="00B0F0"/>
                </a:solidFill>
              </a:rPr>
              <a:t>A </a:t>
            </a:r>
            <a:r>
              <a:rPr lang="en-IN" sz="3300" b="1" dirty="0">
                <a:solidFill>
                  <a:srgbClr val="00B0F0"/>
                </a:solidFill>
              </a:rPr>
              <a:t>Project Report</a:t>
            </a:r>
            <a:r>
              <a:rPr lang="en-IN" sz="3300" dirty="0">
                <a:solidFill>
                  <a:srgbClr val="00B0F0"/>
                </a:solidFill>
              </a:rPr>
              <a:t> is a document which provides details on the overall picture of the proposed business. The </a:t>
            </a:r>
            <a:r>
              <a:rPr lang="en-IN" sz="3300" b="1" dirty="0">
                <a:solidFill>
                  <a:srgbClr val="00B0F0"/>
                </a:solidFill>
              </a:rPr>
              <a:t>project report</a:t>
            </a:r>
            <a:r>
              <a:rPr lang="en-IN" sz="3300" dirty="0">
                <a:solidFill>
                  <a:srgbClr val="00B0F0"/>
                </a:solidFill>
              </a:rPr>
              <a:t> gives an account of the </a:t>
            </a:r>
            <a:r>
              <a:rPr lang="en-IN" sz="3300" b="1" dirty="0">
                <a:solidFill>
                  <a:srgbClr val="00B0F0"/>
                </a:solidFill>
              </a:rPr>
              <a:t>project</a:t>
            </a:r>
            <a:r>
              <a:rPr lang="en-IN" sz="3300" dirty="0">
                <a:solidFill>
                  <a:srgbClr val="00B0F0"/>
                </a:solidFill>
              </a:rPr>
              <a:t> proposal to ascertain the prospects of the proposed plan/activity.</a:t>
            </a:r>
          </a:p>
        </p:txBody>
      </p:sp>
    </p:spTree>
    <p:extLst>
      <p:ext uri="{BB962C8B-B14F-4D97-AF65-F5344CB8AC3E}">
        <p14:creationId xmlns:p14="http://schemas.microsoft.com/office/powerpoint/2010/main" xmlns="" val="2178845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686" y="554438"/>
            <a:ext cx="10515600" cy="1325563"/>
          </a:xfrm>
        </p:spPr>
        <p:txBody>
          <a:bodyPr>
            <a:normAutofit/>
          </a:bodyPr>
          <a:lstStyle/>
          <a:p>
            <a:pPr marL="571500" indent="-571500">
              <a:buFont typeface="Wingdings" panose="05000000000000000000" pitchFamily="2" charset="2"/>
              <a:buChar char="Ø"/>
            </a:pPr>
            <a:r>
              <a:rPr lang="en-IN" sz="4800" dirty="0">
                <a:ln w="0"/>
                <a:solidFill>
                  <a:srgbClr val="FF0000"/>
                </a:solidFill>
                <a:effectLst>
                  <a:outerShdw blurRad="38100" dist="19050" dir="2700000" algn="tl" rotWithShape="0">
                    <a:schemeClr val="dk1">
                      <a:alpha val="40000"/>
                    </a:schemeClr>
                  </a:outerShdw>
                </a:effectLst>
              </a:rPr>
              <a:t>CONTENTS OF PROJECT REPORT</a:t>
            </a:r>
          </a:p>
        </p:txBody>
      </p:sp>
      <p:sp>
        <p:nvSpPr>
          <p:cNvPr id="3" name="Content Placeholder 2"/>
          <p:cNvSpPr>
            <a:spLocks noGrp="1"/>
          </p:cNvSpPr>
          <p:nvPr>
            <p:ph idx="1"/>
          </p:nvPr>
        </p:nvSpPr>
        <p:spPr>
          <a:xfrm>
            <a:off x="1213316" y="2212510"/>
            <a:ext cx="8596668" cy="3880773"/>
          </a:xfrm>
        </p:spPr>
        <p:txBody>
          <a:bodyPr>
            <a:normAutofit/>
          </a:bodyPr>
          <a:lstStyle/>
          <a:p>
            <a:r>
              <a:rPr lang="en-IN" sz="2800" dirty="0">
                <a:ln w="0"/>
                <a:solidFill>
                  <a:srgbClr val="00B0F0"/>
                </a:solidFill>
                <a:effectLst>
                  <a:outerShdw blurRad="38100" dist="19050" dir="2700000" algn="tl" rotWithShape="0">
                    <a:schemeClr val="dk1">
                      <a:alpha val="40000"/>
                    </a:schemeClr>
                  </a:outerShdw>
                </a:effectLst>
              </a:rPr>
              <a:t>Promoter’s Profile</a:t>
            </a:r>
          </a:p>
          <a:p>
            <a:r>
              <a:rPr lang="en-IN" sz="2800" dirty="0">
                <a:ln w="0"/>
                <a:solidFill>
                  <a:srgbClr val="00B0F0"/>
                </a:solidFill>
                <a:effectLst>
                  <a:outerShdw blurRad="38100" dist="19050" dir="2700000" algn="tl" rotWithShape="0">
                    <a:schemeClr val="dk1">
                      <a:alpha val="40000"/>
                    </a:schemeClr>
                  </a:outerShdw>
                </a:effectLst>
              </a:rPr>
              <a:t>Location</a:t>
            </a:r>
          </a:p>
          <a:p>
            <a:r>
              <a:rPr lang="en-IN" sz="2800" dirty="0">
                <a:ln w="0"/>
                <a:solidFill>
                  <a:srgbClr val="00B0F0"/>
                </a:solidFill>
                <a:effectLst>
                  <a:outerShdw blurRad="38100" dist="19050" dir="2700000" algn="tl" rotWithShape="0">
                    <a:schemeClr val="dk1">
                      <a:alpha val="40000"/>
                    </a:schemeClr>
                  </a:outerShdw>
                </a:effectLst>
              </a:rPr>
              <a:t>Land &amp; Building</a:t>
            </a:r>
          </a:p>
          <a:p>
            <a:r>
              <a:rPr lang="en-IN" sz="2800" dirty="0">
                <a:ln w="0"/>
                <a:solidFill>
                  <a:srgbClr val="00B0F0"/>
                </a:solidFill>
                <a:effectLst>
                  <a:outerShdw blurRad="38100" dist="19050" dir="2700000" algn="tl" rotWithShape="0">
                    <a:schemeClr val="dk1">
                      <a:alpha val="40000"/>
                    </a:schemeClr>
                  </a:outerShdw>
                </a:effectLst>
              </a:rPr>
              <a:t>Plant &amp; Machinery</a:t>
            </a:r>
          </a:p>
          <a:p>
            <a:r>
              <a:rPr lang="en-IN" sz="2800" dirty="0">
                <a:ln w="0"/>
                <a:solidFill>
                  <a:srgbClr val="00B0F0"/>
                </a:solidFill>
                <a:effectLst>
                  <a:outerShdw blurRad="38100" dist="19050" dir="2700000" algn="tl" rotWithShape="0">
                    <a:schemeClr val="dk1">
                      <a:alpha val="40000"/>
                    </a:schemeClr>
                  </a:outerShdw>
                </a:effectLst>
              </a:rPr>
              <a:t>Production Process</a:t>
            </a:r>
          </a:p>
          <a:p>
            <a:r>
              <a:rPr lang="en-IN" sz="2800" dirty="0">
                <a:ln w="0"/>
                <a:solidFill>
                  <a:srgbClr val="00B0F0"/>
                </a:solidFill>
                <a:effectLst>
                  <a:outerShdw blurRad="38100" dist="19050" dir="2700000" algn="tl" rotWithShape="0">
                    <a:schemeClr val="dk1">
                      <a:alpha val="40000"/>
                    </a:schemeClr>
                  </a:outerShdw>
                </a:effectLst>
              </a:rPr>
              <a:t>Other Utilities</a:t>
            </a:r>
          </a:p>
          <a:p>
            <a:r>
              <a:rPr lang="en-IN" sz="2800" dirty="0">
                <a:ln w="0"/>
                <a:solidFill>
                  <a:srgbClr val="00B0F0"/>
                </a:solidFill>
                <a:effectLst>
                  <a:outerShdw blurRad="38100" dist="19050" dir="2700000" algn="tl" rotWithShape="0">
                    <a:schemeClr val="dk1">
                      <a:alpha val="40000"/>
                    </a:schemeClr>
                  </a:outerShdw>
                </a:effectLst>
              </a:rPr>
              <a:t>Raw Materials etc…..</a:t>
            </a:r>
          </a:p>
          <a:p>
            <a:endParaRPr lang="en-IN" sz="2800" dirty="0">
              <a:ln w="0"/>
              <a:solidFill>
                <a:srgbClr val="00B0F0"/>
              </a:solidFill>
              <a:effectLst>
                <a:outerShdw blurRad="38100" dist="19050" dir="2700000" algn="tl" rotWithShape="0">
                  <a:schemeClr val="dk1">
                    <a:alpha val="40000"/>
                  </a:schemeClr>
                </a:outerShdw>
              </a:effectLst>
            </a:endParaRPr>
          </a:p>
          <a:p>
            <a:endParaRPr lang="en-IN" sz="2800" dirty="0">
              <a:ln w="0"/>
              <a:solidFill>
                <a:srgbClr val="00B0F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839121905"/>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693" y="1578125"/>
            <a:ext cx="8915400" cy="4002280"/>
          </a:xfrm>
        </p:spPr>
        <p:txBody>
          <a:bodyPr>
            <a:normAutofit/>
          </a:bodyPr>
          <a:lstStyle/>
          <a:p>
            <a:pPr algn="just"/>
            <a:endParaRPr lang="en-US" sz="2800" b="1" dirty="0"/>
          </a:p>
          <a:p>
            <a:r>
              <a:rPr lang="en-US" sz="2800" b="1" dirty="0">
                <a:solidFill>
                  <a:srgbClr val="00B0F0"/>
                </a:solidFill>
              </a:rPr>
              <a:t>Preliminary Project Report</a:t>
            </a:r>
            <a:r>
              <a:rPr lang="en-US" sz="2800" dirty="0">
                <a:solidFill>
                  <a:srgbClr val="00B0F0"/>
                </a:solidFill>
              </a:rPr>
              <a:t> is a formal document that describes specific activities, events, occurrences, or subjects of a </a:t>
            </a:r>
            <a:r>
              <a:rPr lang="en-US" sz="2800" b="1" dirty="0">
                <a:solidFill>
                  <a:srgbClr val="00B0F0"/>
                </a:solidFill>
              </a:rPr>
              <a:t>project</a:t>
            </a:r>
            <a:r>
              <a:rPr lang="en-US" sz="2800" dirty="0">
                <a:solidFill>
                  <a:srgbClr val="00B0F0"/>
                </a:solidFill>
              </a:rPr>
              <a:t> to explain progress of the </a:t>
            </a:r>
            <a:r>
              <a:rPr lang="en-US" sz="2800" b="1" dirty="0">
                <a:solidFill>
                  <a:srgbClr val="00B0F0"/>
                </a:solidFill>
              </a:rPr>
              <a:t>project</a:t>
            </a:r>
            <a:r>
              <a:rPr lang="en-US" sz="2800" dirty="0">
                <a:solidFill>
                  <a:srgbClr val="00B0F0"/>
                </a:solidFill>
              </a:rPr>
              <a:t> up to a certain point in time schedule.</a:t>
            </a:r>
            <a:br>
              <a:rPr lang="en-US" sz="2800" dirty="0">
                <a:solidFill>
                  <a:srgbClr val="00B0F0"/>
                </a:solidFill>
              </a:rPr>
            </a:br>
            <a:endParaRPr lang="en-IN" sz="2800" dirty="0">
              <a:solidFill>
                <a:srgbClr val="00B0F0"/>
              </a:solidFill>
            </a:endParaRPr>
          </a:p>
        </p:txBody>
      </p:sp>
      <p:sp>
        <p:nvSpPr>
          <p:cNvPr id="5" name="Title 1">
            <a:extLst>
              <a:ext uri="{FF2B5EF4-FFF2-40B4-BE49-F238E27FC236}">
                <a16:creationId xmlns:a16="http://schemas.microsoft.com/office/drawing/2014/main" xmlns="" id="{D71AA420-6759-46AE-9011-69930C4130FE}"/>
              </a:ext>
            </a:extLst>
          </p:cNvPr>
          <p:cNvSpPr>
            <a:spLocks noGrp="1"/>
          </p:cNvSpPr>
          <p:nvPr>
            <p:ph type="title"/>
          </p:nvPr>
        </p:nvSpPr>
        <p:spPr>
          <a:xfrm>
            <a:off x="344824" y="609600"/>
            <a:ext cx="9519611" cy="667995"/>
          </a:xfrm>
        </p:spPr>
        <p:style>
          <a:lnRef idx="2">
            <a:schemeClr val="accent1"/>
          </a:lnRef>
          <a:fillRef idx="1">
            <a:schemeClr val="lt1"/>
          </a:fillRef>
          <a:effectRef idx="0">
            <a:schemeClr val="accent1"/>
          </a:effectRef>
          <a:fontRef idx="minor">
            <a:schemeClr val="dk1"/>
          </a:fontRef>
        </p:style>
        <p:txBody>
          <a:bodyPr>
            <a:noAutofit/>
          </a:bodyPr>
          <a:lstStyle/>
          <a:p>
            <a:r>
              <a:rPr lang="en-IN" sz="4800" dirty="0">
                <a:ln w="0"/>
                <a:solidFill>
                  <a:srgbClr val="FF0000"/>
                </a:solidFill>
                <a:effectLst>
                  <a:outerShdw blurRad="38100" dist="19050" dir="2700000" algn="tl" rotWithShape="0">
                    <a:schemeClr val="dk1">
                      <a:alpha val="40000"/>
                    </a:schemeClr>
                  </a:outerShdw>
                </a:effectLst>
              </a:rPr>
              <a:t>1. PRILIMINARY PROJECT REPORT</a:t>
            </a:r>
          </a:p>
        </p:txBody>
      </p:sp>
    </p:spTree>
    <p:extLst>
      <p:ext uri="{BB962C8B-B14F-4D97-AF65-F5344CB8AC3E}">
        <p14:creationId xmlns:p14="http://schemas.microsoft.com/office/powerpoint/2010/main" xmlns="" val="176577674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46FBCC-D9FD-40B7-A8C0-4DEC00179199}"/>
              </a:ext>
            </a:extLst>
          </p:cNvPr>
          <p:cNvSpPr>
            <a:spLocks noGrp="1"/>
          </p:cNvSpPr>
          <p:nvPr>
            <p:ph type="title"/>
          </p:nvPr>
        </p:nvSpPr>
        <p:spPr>
          <a:xfrm>
            <a:off x="311727" y="434398"/>
            <a:ext cx="10515600" cy="1325563"/>
          </a:xfrm>
        </p:spPr>
        <p:txBody>
          <a:bodyPr>
            <a:normAutofit/>
          </a:bodyPr>
          <a:lstStyle/>
          <a:p>
            <a:r>
              <a:rPr lang="en-US" sz="4800" b="1" u="sng" dirty="0">
                <a:solidFill>
                  <a:srgbClr val="FF0000"/>
                </a:solidFill>
              </a:rPr>
              <a:t>Meaning of Entrepreneurship:-</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95B59A34-4587-438B-A865-01520CD96143}"/>
              </a:ext>
            </a:extLst>
          </p:cNvPr>
          <p:cNvSpPr>
            <a:spLocks noGrp="1"/>
          </p:cNvSpPr>
          <p:nvPr>
            <p:ph idx="1"/>
          </p:nvPr>
        </p:nvSpPr>
        <p:spPr/>
        <p:txBody>
          <a:bodyPr>
            <a:normAutofit/>
          </a:bodyPr>
          <a:lstStyle/>
          <a:p>
            <a:pPr marL="0" indent="0" algn="just">
              <a:buNone/>
            </a:pPr>
            <a:r>
              <a:rPr lang="en-IN" sz="3000" dirty="0">
                <a:solidFill>
                  <a:srgbClr val="00B0F0"/>
                </a:solidFill>
              </a:rPr>
              <a:t>1.The activity of setting up a business or businesses, taking on financial risks in the hope </a:t>
            </a:r>
          </a:p>
          <a:p>
            <a:pPr marL="0" indent="0" algn="just">
              <a:buNone/>
            </a:pPr>
            <a:r>
              <a:rPr lang="en-IN" sz="3000" dirty="0">
                <a:solidFill>
                  <a:srgbClr val="00B0F0"/>
                </a:solidFill>
              </a:rPr>
              <a:t>of profit.</a:t>
            </a:r>
            <a:endParaRPr lang="en-IN" sz="3000" dirty="0"/>
          </a:p>
          <a:p>
            <a:pPr marL="0" indent="0" algn="just">
              <a:buNone/>
            </a:pPr>
            <a:endParaRPr lang="en-IN" sz="3000" dirty="0"/>
          </a:p>
          <a:p>
            <a:pPr marL="0" indent="0" algn="just">
              <a:buNone/>
            </a:pPr>
            <a:r>
              <a:rPr lang="en-US" sz="3000" dirty="0">
                <a:solidFill>
                  <a:srgbClr val="00B0F0"/>
                </a:solidFill>
              </a:rPr>
              <a:t>2.</a:t>
            </a:r>
            <a:r>
              <a:rPr lang="en-IN" sz="3000" dirty="0">
                <a:solidFill>
                  <a:srgbClr val="00B0F0"/>
                </a:solidFill>
              </a:rPr>
              <a:t>The capacity and willingness to develop,     organize and manage a business venture along    with any of its risks in order to make a profit.</a:t>
            </a:r>
          </a:p>
          <a:p>
            <a:pPr marL="0" indent="0">
              <a:buNone/>
            </a:pPr>
            <a:endParaRPr lang="en-IN" sz="4000" dirty="0"/>
          </a:p>
          <a:p>
            <a:pPr marL="0" indent="0">
              <a:buNone/>
            </a:pPr>
            <a:endParaRPr lang="en-IN" sz="4000" dirty="0"/>
          </a:p>
        </p:txBody>
      </p:sp>
    </p:spTree>
    <p:extLst>
      <p:ext uri="{BB962C8B-B14F-4D97-AF65-F5344CB8AC3E}">
        <p14:creationId xmlns:p14="http://schemas.microsoft.com/office/powerpoint/2010/main" xmlns="" val="2356649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800" dirty="0">
                <a:ln w="0"/>
                <a:solidFill>
                  <a:srgbClr val="FF0000"/>
                </a:solidFill>
                <a:effectLst>
                  <a:outerShdw blurRad="38100" dist="19050" dir="2700000" algn="tl" rotWithShape="0">
                    <a:schemeClr val="dk1">
                      <a:alpha val="40000"/>
                    </a:schemeClr>
                  </a:outerShdw>
                </a:effectLst>
              </a:rPr>
              <a:t>2.DETAILED PROJECT REPORT</a:t>
            </a:r>
          </a:p>
        </p:txBody>
      </p:sp>
      <p:sp>
        <p:nvSpPr>
          <p:cNvPr id="5" name="Content Placeholder 4">
            <a:extLst>
              <a:ext uri="{FF2B5EF4-FFF2-40B4-BE49-F238E27FC236}">
                <a16:creationId xmlns:a16="http://schemas.microsoft.com/office/drawing/2014/main" xmlns="" id="{01BC1DC5-8180-46FE-B9DB-133DF8E4302E}"/>
              </a:ext>
            </a:extLst>
          </p:cNvPr>
          <p:cNvSpPr>
            <a:spLocks noGrp="1"/>
          </p:cNvSpPr>
          <p:nvPr>
            <p:ph idx="1"/>
          </p:nvPr>
        </p:nvSpPr>
        <p:spPr>
          <a:xfrm>
            <a:off x="677334" y="2229862"/>
            <a:ext cx="8854593" cy="3339666"/>
          </a:xfrm>
        </p:spPr>
        <p:txBody>
          <a:bodyPr>
            <a:normAutofit/>
          </a:bodyPr>
          <a:lstStyle/>
          <a:p>
            <a:pPr algn="just"/>
            <a:r>
              <a:rPr lang="en-IN" sz="2800" b="1" dirty="0">
                <a:solidFill>
                  <a:srgbClr val="00B0F0"/>
                </a:solidFill>
              </a:rPr>
              <a:t>Detailed project report</a:t>
            </a:r>
            <a:r>
              <a:rPr lang="en-IN" sz="2800" dirty="0">
                <a:solidFill>
                  <a:srgbClr val="00B0F0"/>
                </a:solidFill>
              </a:rPr>
              <a:t> is a complete document for investment decision-making, approval, planning. Detailed</a:t>
            </a:r>
            <a:r>
              <a:rPr lang="en-IN" sz="2800" b="1" dirty="0">
                <a:solidFill>
                  <a:srgbClr val="00B0F0"/>
                </a:solidFill>
              </a:rPr>
              <a:t> project report</a:t>
            </a:r>
            <a:r>
              <a:rPr lang="en-IN" sz="2800" dirty="0">
                <a:solidFill>
                  <a:srgbClr val="00B0F0"/>
                </a:solidFill>
              </a:rPr>
              <a:t> is base document for planning the </a:t>
            </a:r>
            <a:r>
              <a:rPr lang="en-IN" sz="2800" b="1" dirty="0">
                <a:solidFill>
                  <a:srgbClr val="00B0F0"/>
                </a:solidFill>
              </a:rPr>
              <a:t>project</a:t>
            </a:r>
            <a:r>
              <a:rPr lang="en-IN" sz="2800" dirty="0">
                <a:solidFill>
                  <a:srgbClr val="00B0F0"/>
                </a:solidFill>
              </a:rPr>
              <a:t> and implementing the </a:t>
            </a:r>
            <a:r>
              <a:rPr lang="en-IN" sz="2800" b="1" dirty="0">
                <a:solidFill>
                  <a:srgbClr val="00B0F0"/>
                </a:solidFill>
              </a:rPr>
              <a:t>project. Detailed project report</a:t>
            </a:r>
            <a:r>
              <a:rPr lang="en-IN" sz="2800" dirty="0">
                <a:solidFill>
                  <a:srgbClr val="00B0F0"/>
                </a:solidFill>
              </a:rPr>
              <a:t> is base document for planning the </a:t>
            </a:r>
            <a:r>
              <a:rPr lang="en-IN" sz="2800" b="1" dirty="0">
                <a:solidFill>
                  <a:srgbClr val="00B0F0"/>
                </a:solidFill>
              </a:rPr>
              <a:t>project</a:t>
            </a:r>
            <a:r>
              <a:rPr lang="en-IN" sz="2800" dirty="0">
                <a:solidFill>
                  <a:srgbClr val="00B0F0"/>
                </a:solidFill>
              </a:rPr>
              <a:t> and implementing the </a:t>
            </a:r>
            <a:r>
              <a:rPr lang="en-IN" sz="2800" b="1" dirty="0">
                <a:solidFill>
                  <a:srgbClr val="00B0F0"/>
                </a:solidFill>
              </a:rPr>
              <a:t>project</a:t>
            </a:r>
            <a:r>
              <a:rPr lang="en-IN" sz="2800" dirty="0">
                <a:solidFill>
                  <a:srgbClr val="00B0F0"/>
                </a:solidFill>
              </a:rPr>
              <a:t>.</a:t>
            </a:r>
          </a:p>
        </p:txBody>
      </p:sp>
    </p:spTree>
    <p:extLst>
      <p:ext uri="{BB962C8B-B14F-4D97-AF65-F5344CB8AC3E}">
        <p14:creationId xmlns:p14="http://schemas.microsoft.com/office/powerpoint/2010/main" xmlns="" val="221516559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983" y="387260"/>
            <a:ext cx="8596668" cy="1320800"/>
          </a:xfrm>
        </p:spPr>
        <p:txBody>
          <a:bodyPr>
            <a:normAutofit/>
          </a:bodyPr>
          <a:lstStyle/>
          <a:p>
            <a:pPr marL="571500" indent="-571500">
              <a:buFont typeface="Wingdings" panose="05000000000000000000" pitchFamily="2" charset="2"/>
              <a:buChar char="ü"/>
            </a:pPr>
            <a:r>
              <a:rPr lang="en-IN" sz="4800" u="sng" dirty="0">
                <a:solidFill>
                  <a:srgbClr val="FF0000"/>
                </a:solidFill>
              </a:rPr>
              <a:t>PROJECT APPRAISAL</a:t>
            </a:r>
          </a:p>
        </p:txBody>
      </p:sp>
      <p:sp>
        <p:nvSpPr>
          <p:cNvPr id="3" name="Content Placeholder 2"/>
          <p:cNvSpPr>
            <a:spLocks noGrp="1"/>
          </p:cNvSpPr>
          <p:nvPr>
            <p:ph idx="1"/>
          </p:nvPr>
        </p:nvSpPr>
        <p:spPr>
          <a:xfrm>
            <a:off x="862752" y="2135469"/>
            <a:ext cx="8596668" cy="3880773"/>
          </a:xfrm>
        </p:spPr>
        <p:txBody>
          <a:bodyPr>
            <a:normAutofit/>
          </a:bodyPr>
          <a:lstStyle/>
          <a:p>
            <a:r>
              <a:rPr lang="en-IN" sz="2800" dirty="0">
                <a:ln w="0"/>
                <a:solidFill>
                  <a:srgbClr val="00B0F0"/>
                </a:solidFill>
                <a:effectLst>
                  <a:outerShdw blurRad="38100" dist="19050" dir="2700000" algn="tl" rotWithShape="0">
                    <a:schemeClr val="dk1">
                      <a:alpha val="40000"/>
                    </a:schemeClr>
                  </a:outerShdw>
                </a:effectLst>
              </a:rPr>
              <a:t>Project Appraisal is a multi-dimensional analysis of the project i.e. a complete scanning of a project.</a:t>
            </a:r>
          </a:p>
          <a:p>
            <a:pPr marL="0" indent="0">
              <a:buNone/>
            </a:pPr>
            <a:endParaRPr lang="en-IN" sz="2800" dirty="0">
              <a:ln w="0"/>
              <a:solidFill>
                <a:srgbClr val="00B0F0"/>
              </a:solidFill>
              <a:effectLst>
                <a:outerShdw blurRad="38100" dist="19050" dir="2700000" algn="tl" rotWithShape="0">
                  <a:schemeClr val="dk1">
                    <a:alpha val="40000"/>
                  </a:schemeClr>
                </a:outerShdw>
              </a:effectLst>
            </a:endParaRPr>
          </a:p>
          <a:p>
            <a:r>
              <a:rPr lang="en-IN" sz="2800" b="1" dirty="0">
                <a:solidFill>
                  <a:srgbClr val="00B0F0"/>
                </a:solidFill>
              </a:rPr>
              <a:t>Project appraisal</a:t>
            </a:r>
            <a:r>
              <a:rPr lang="en-IN" sz="2800" dirty="0">
                <a:solidFill>
                  <a:srgbClr val="00B0F0"/>
                </a:solidFill>
              </a:rPr>
              <a:t> is the process of assessing, in a structured way, the case for proceeding with a </a:t>
            </a:r>
            <a:r>
              <a:rPr lang="en-IN" sz="2800" b="1" dirty="0">
                <a:solidFill>
                  <a:srgbClr val="00B0F0"/>
                </a:solidFill>
              </a:rPr>
              <a:t>project</a:t>
            </a:r>
            <a:r>
              <a:rPr lang="en-IN" sz="2800" dirty="0">
                <a:solidFill>
                  <a:srgbClr val="00B0F0"/>
                </a:solidFill>
              </a:rPr>
              <a:t> or proposal, or the </a:t>
            </a:r>
            <a:r>
              <a:rPr lang="en-IN" sz="2800" b="1" dirty="0">
                <a:solidFill>
                  <a:srgbClr val="00B0F0"/>
                </a:solidFill>
              </a:rPr>
              <a:t>project's</a:t>
            </a:r>
            <a:r>
              <a:rPr lang="en-IN" sz="2800" dirty="0">
                <a:solidFill>
                  <a:srgbClr val="00B0F0"/>
                </a:solidFill>
              </a:rPr>
              <a:t> viability.</a:t>
            </a:r>
            <a:endParaRPr lang="en-IN" sz="2800" dirty="0">
              <a:ln w="0"/>
              <a:solidFill>
                <a:srgbClr val="00B0F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76287966"/>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707" y="515596"/>
            <a:ext cx="9290947" cy="1320800"/>
          </a:xfrm>
        </p:spPr>
        <p:txBody>
          <a:bodyPr>
            <a:noAutofit/>
          </a:bodyPr>
          <a:lstStyle/>
          <a:p>
            <a:pPr marL="571500" indent="-571500">
              <a:buFont typeface="Wingdings" panose="05000000000000000000" pitchFamily="2" charset="2"/>
              <a:buChar char="q"/>
            </a:pPr>
            <a:r>
              <a:rPr lang="en-IN" sz="4800" dirty="0">
                <a:ln w="0"/>
                <a:solidFill>
                  <a:srgbClr val="FF0000"/>
                </a:solidFill>
                <a:effectLst>
                  <a:outerShdw blurRad="38100" dist="19050" dir="2700000" algn="tl" rotWithShape="0">
                    <a:schemeClr val="dk1">
                      <a:alpha val="40000"/>
                    </a:schemeClr>
                  </a:outerShdw>
                </a:effectLst>
              </a:rPr>
              <a:t>STAGE OF PROJECT APPRAISAL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74090925"/>
              </p:ext>
            </p:extLst>
          </p:nvPr>
        </p:nvGraphicFramePr>
        <p:xfrm>
          <a:off x="439008" y="2265887"/>
          <a:ext cx="9681673" cy="3572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4018346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256" y="438851"/>
            <a:ext cx="8596668" cy="1320800"/>
          </a:xfrm>
        </p:spPr>
        <p:txBody>
          <a:bodyPr>
            <a:normAutofit/>
          </a:bodyPr>
          <a:lstStyle/>
          <a:p>
            <a:pPr marL="685800" indent="-685800">
              <a:buFont typeface="Wingdings" panose="05000000000000000000" pitchFamily="2" charset="2"/>
              <a:buChar char="q"/>
            </a:pPr>
            <a:r>
              <a:rPr lang="en-IN" sz="4800" dirty="0">
                <a:solidFill>
                  <a:srgbClr val="FF0000"/>
                </a:solidFill>
              </a:rPr>
              <a:t>ECONOMICAL ANALYSIS</a:t>
            </a:r>
          </a:p>
        </p:txBody>
      </p:sp>
      <p:sp>
        <p:nvSpPr>
          <p:cNvPr id="3" name="Content Placeholder 2"/>
          <p:cNvSpPr>
            <a:spLocks noGrp="1"/>
          </p:cNvSpPr>
          <p:nvPr>
            <p:ph idx="1"/>
          </p:nvPr>
        </p:nvSpPr>
        <p:spPr>
          <a:xfrm>
            <a:off x="727314" y="1759651"/>
            <a:ext cx="9275668" cy="3660840"/>
          </a:xfrm>
        </p:spPr>
        <p:txBody>
          <a:bodyPr/>
          <a:lstStyle/>
          <a:p>
            <a:endParaRPr lang="en-US" dirty="0">
              <a:solidFill>
                <a:srgbClr val="00B0F0"/>
              </a:solidFill>
            </a:endParaRPr>
          </a:p>
          <a:p>
            <a:r>
              <a:rPr lang="en-US" sz="2800" dirty="0">
                <a:solidFill>
                  <a:srgbClr val="00B0F0"/>
                </a:solidFill>
              </a:rPr>
              <a:t> The study of forces that determine the distribution of scarce resources.</a:t>
            </a:r>
            <a:endParaRPr lang="en-IN" sz="2800" dirty="0">
              <a:solidFill>
                <a:srgbClr val="00B0F0"/>
              </a:solidFill>
            </a:endParaRP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414226" y="3429000"/>
            <a:ext cx="7105060" cy="2033746"/>
          </a:xfrm>
          <a:prstGeom prst="rect">
            <a:avLst/>
          </a:prstGeom>
        </p:spPr>
      </p:pic>
    </p:spTree>
    <p:extLst>
      <p:ext uri="{BB962C8B-B14F-4D97-AF65-F5344CB8AC3E}">
        <p14:creationId xmlns:p14="http://schemas.microsoft.com/office/powerpoint/2010/main" xmlns="" val="2324428495"/>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178" y="174873"/>
            <a:ext cx="8596668" cy="1320800"/>
          </a:xfrm>
        </p:spPr>
        <p:txBody>
          <a:bodyPr>
            <a:normAutofit/>
          </a:bodyPr>
          <a:lstStyle/>
          <a:p>
            <a:r>
              <a:rPr lang="en-IN" sz="4800" dirty="0">
                <a:ln w="0"/>
                <a:solidFill>
                  <a:srgbClr val="FF0000"/>
                </a:solidFill>
                <a:effectLst>
                  <a:outerShdw blurRad="38100" dist="19050" dir="2700000" algn="tl" rotWithShape="0">
                    <a:schemeClr val="dk1">
                      <a:alpha val="40000"/>
                    </a:schemeClr>
                  </a:outerShdw>
                </a:effectLst>
              </a:rPr>
              <a:t>ECONOMICAL ASPECTS</a:t>
            </a:r>
          </a:p>
        </p:txBody>
      </p:sp>
      <p:sp>
        <p:nvSpPr>
          <p:cNvPr id="3" name="Content Placeholder 2"/>
          <p:cNvSpPr>
            <a:spLocks noGrp="1"/>
          </p:cNvSpPr>
          <p:nvPr>
            <p:ph idx="1"/>
          </p:nvPr>
        </p:nvSpPr>
        <p:spPr>
          <a:xfrm>
            <a:off x="468143" y="1926160"/>
            <a:ext cx="8745130" cy="4851279"/>
          </a:xfrm>
        </p:spPr>
        <p:txBody>
          <a:bodyPr>
            <a:normAutofit/>
          </a:bodyPr>
          <a:lstStyle/>
          <a:p>
            <a:pPr marL="0" indent="0">
              <a:buNone/>
            </a:pPr>
            <a:endParaRPr lang="en-US" sz="2000" dirty="0"/>
          </a:p>
          <a:p>
            <a:pPr marL="0" indent="0">
              <a:buNone/>
            </a:pPr>
            <a:endParaRPr lang="en-IN" sz="2000" dirty="0"/>
          </a:p>
        </p:txBody>
      </p:sp>
      <p:sp>
        <p:nvSpPr>
          <p:cNvPr id="4" name="Rectangle 3"/>
          <p:cNvSpPr/>
          <p:nvPr/>
        </p:nvSpPr>
        <p:spPr>
          <a:xfrm>
            <a:off x="3939718" y="1381754"/>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 Employment</a:t>
            </a:r>
          </a:p>
        </p:txBody>
      </p:sp>
      <p:sp>
        <p:nvSpPr>
          <p:cNvPr id="6" name="Rectangle 5"/>
          <p:cNvSpPr/>
          <p:nvPr/>
        </p:nvSpPr>
        <p:spPr>
          <a:xfrm>
            <a:off x="3939719" y="4627559"/>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Higher standard of living</a:t>
            </a:r>
          </a:p>
        </p:txBody>
      </p:sp>
      <p:sp>
        <p:nvSpPr>
          <p:cNvPr id="7" name="Rectangle 6"/>
          <p:cNvSpPr/>
          <p:nvPr/>
        </p:nvSpPr>
        <p:spPr>
          <a:xfrm>
            <a:off x="3951555" y="4094393"/>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Improved income distribution</a:t>
            </a:r>
          </a:p>
        </p:txBody>
      </p:sp>
      <p:sp>
        <p:nvSpPr>
          <p:cNvPr id="8" name="Rectangle 7"/>
          <p:cNvSpPr/>
          <p:nvPr/>
        </p:nvSpPr>
        <p:spPr>
          <a:xfrm>
            <a:off x="3939719" y="1926160"/>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ln w="0"/>
                <a:solidFill>
                  <a:srgbClr val="00B0F0"/>
                </a:solidFill>
                <a:effectLst>
                  <a:outerShdw blurRad="38100" dist="19050" dir="2700000" algn="tl" rotWithShape="0">
                    <a:schemeClr val="dk1">
                      <a:alpha val="40000"/>
                    </a:schemeClr>
                  </a:outerShdw>
                </a:effectLst>
              </a:rPr>
              <a:t>Increased output</a:t>
            </a:r>
            <a:endParaRPr lang="en-IN" sz="2000" dirty="0">
              <a:solidFill>
                <a:srgbClr val="00B0F0"/>
              </a:solidFill>
            </a:endParaRPr>
          </a:p>
        </p:txBody>
      </p:sp>
      <p:sp>
        <p:nvSpPr>
          <p:cNvPr id="9" name="Rectangle 8"/>
          <p:cNvSpPr/>
          <p:nvPr/>
        </p:nvSpPr>
        <p:spPr>
          <a:xfrm>
            <a:off x="3951557" y="2444032"/>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 service</a:t>
            </a:r>
          </a:p>
        </p:txBody>
      </p:sp>
      <p:sp>
        <p:nvSpPr>
          <p:cNvPr id="10" name="Rectangle 9"/>
          <p:cNvSpPr/>
          <p:nvPr/>
        </p:nvSpPr>
        <p:spPr>
          <a:xfrm>
            <a:off x="3977407" y="2961904"/>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a:t>
            </a:r>
            <a:r>
              <a:rPr lang="en-IN" sz="2000" dirty="0"/>
              <a:t> </a:t>
            </a:r>
            <a:r>
              <a:rPr lang="en-IN" sz="2000" dirty="0">
                <a:solidFill>
                  <a:srgbClr val="00B0F0"/>
                </a:solidFill>
              </a:rPr>
              <a:t>Government revenue</a:t>
            </a:r>
          </a:p>
        </p:txBody>
      </p:sp>
      <p:sp>
        <p:nvSpPr>
          <p:cNvPr id="11" name="Rectangle 10"/>
          <p:cNvSpPr/>
          <p:nvPr/>
        </p:nvSpPr>
        <p:spPr>
          <a:xfrm>
            <a:off x="3951555" y="3518927"/>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Higher earnings</a:t>
            </a:r>
          </a:p>
        </p:txBody>
      </p:sp>
      <p:sp>
        <p:nvSpPr>
          <p:cNvPr id="12" name="Rectangle 11"/>
          <p:cNvSpPr/>
          <p:nvPr/>
        </p:nvSpPr>
        <p:spPr>
          <a:xfrm>
            <a:off x="3951554" y="5160725"/>
            <a:ext cx="3854153" cy="4119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a:t>
            </a:r>
            <a:r>
              <a:rPr lang="en-IN" dirty="0">
                <a:solidFill>
                  <a:srgbClr val="00B0F0"/>
                </a:solidFill>
              </a:rPr>
              <a:t> National Income</a:t>
            </a:r>
          </a:p>
        </p:txBody>
      </p:sp>
      <p:sp>
        <p:nvSpPr>
          <p:cNvPr id="14" name="Pentagon 13"/>
          <p:cNvSpPr/>
          <p:nvPr/>
        </p:nvSpPr>
        <p:spPr>
          <a:xfrm>
            <a:off x="758474" y="2285654"/>
            <a:ext cx="2853226" cy="2341905"/>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b="1" dirty="0">
                <a:solidFill>
                  <a:srgbClr val="00B0F0"/>
                </a:solidFill>
              </a:rPr>
              <a:t>ECONOMIC ASPECTS</a:t>
            </a:r>
          </a:p>
        </p:txBody>
      </p:sp>
    </p:spTree>
    <p:extLst>
      <p:ext uri="{BB962C8B-B14F-4D97-AF65-F5344CB8AC3E}">
        <p14:creationId xmlns:p14="http://schemas.microsoft.com/office/powerpoint/2010/main" xmlns="" val="3422012983"/>
      </p:ext>
    </p:extLst>
  </p:cSld>
  <p:clrMapOvr>
    <a:masterClrMapping/>
  </p:clrMapOvr>
  <mc:AlternateContent xmlns:mc="http://schemas.openxmlformats.org/markup-compatibility/2006">
    <mc:Choice xmlns:p14="http://schemas.microsoft.com/office/powerpoint/2010/main" xmlns="" Requires="p14">
      <p:transition>
        <p14:reveal/>
      </p:transition>
    </mc:Choice>
    <mc:Fallback>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094" y="-108369"/>
            <a:ext cx="6442105" cy="2218403"/>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IN" sz="4800" dirty="0">
                <a:ln w="0"/>
                <a:solidFill>
                  <a:srgbClr val="FF0000"/>
                </a:solidFill>
                <a:effectLst>
                  <a:outerShdw blurRad="38100" dist="19050" dir="2700000" algn="tl" rotWithShape="0">
                    <a:schemeClr val="dk1">
                      <a:alpha val="40000"/>
                    </a:schemeClr>
                  </a:outerShdw>
                </a:effectLst>
              </a:rPr>
              <a:t>                        FINANCIAL ANALYSIS</a:t>
            </a:r>
          </a:p>
        </p:txBody>
      </p:sp>
      <p:sp>
        <p:nvSpPr>
          <p:cNvPr id="3" name="Content Placeholder 2"/>
          <p:cNvSpPr>
            <a:spLocks noGrp="1"/>
          </p:cNvSpPr>
          <p:nvPr>
            <p:ph idx="1"/>
          </p:nvPr>
        </p:nvSpPr>
        <p:spPr>
          <a:xfrm>
            <a:off x="406701" y="1458870"/>
            <a:ext cx="8432497" cy="4720257"/>
          </a:xfrm>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b="1" dirty="0">
              <a:solidFill>
                <a:srgbClr val="00B0F0"/>
              </a:solidFill>
            </a:endParaRPr>
          </a:p>
          <a:p>
            <a:r>
              <a:rPr lang="en-US" sz="2800" b="1" dirty="0">
                <a:solidFill>
                  <a:srgbClr val="00B0F0"/>
                </a:solidFill>
              </a:rPr>
              <a:t>Financial analysis</a:t>
            </a:r>
            <a:r>
              <a:rPr lang="en-US" sz="2800" dirty="0">
                <a:solidFill>
                  <a:srgbClr val="00B0F0"/>
                </a:solidFill>
              </a:rPr>
              <a:t> is the examination of </a:t>
            </a:r>
            <a:r>
              <a:rPr lang="en-US" sz="2800" b="1" dirty="0">
                <a:solidFill>
                  <a:srgbClr val="00B0F0"/>
                </a:solidFill>
              </a:rPr>
              <a:t>financial</a:t>
            </a:r>
            <a:r>
              <a:rPr lang="en-US" sz="2800" dirty="0">
                <a:solidFill>
                  <a:srgbClr val="00B0F0"/>
                </a:solidFill>
              </a:rPr>
              <a:t> information to reach business decisions.</a:t>
            </a:r>
          </a:p>
          <a:p>
            <a:endParaRPr lang="en-US" sz="2800" dirty="0">
              <a:solidFill>
                <a:srgbClr val="00B0F0"/>
              </a:solidFill>
            </a:endParaRPr>
          </a:p>
          <a:p>
            <a:r>
              <a:rPr lang="en-IN" sz="2800" b="1" dirty="0">
                <a:solidFill>
                  <a:srgbClr val="00B0F0"/>
                </a:solidFill>
              </a:rPr>
              <a:t>Financial analysis</a:t>
            </a:r>
            <a:r>
              <a:rPr lang="en-IN" sz="2800" dirty="0">
                <a:solidFill>
                  <a:srgbClr val="00B0F0"/>
                </a:solidFill>
              </a:rPr>
              <a:t> is the process of evaluating businesses, projects, budgets and other </a:t>
            </a:r>
            <a:r>
              <a:rPr lang="en-IN" sz="2800" b="1" dirty="0">
                <a:solidFill>
                  <a:srgbClr val="00B0F0"/>
                </a:solidFill>
              </a:rPr>
              <a:t>finance</a:t>
            </a:r>
            <a:r>
              <a:rPr lang="en-IN" sz="2800" dirty="0">
                <a:solidFill>
                  <a:srgbClr val="00B0F0"/>
                </a:solidFill>
              </a:rPr>
              <a:t>-related entities to determine their performance and suitability.</a:t>
            </a:r>
            <a:endParaRPr lang="en-US" sz="2800" dirty="0">
              <a:solidFill>
                <a:srgbClr val="00B0F0"/>
              </a:solidFill>
            </a:endParaRPr>
          </a:p>
          <a:p>
            <a:pPr marL="0" indent="0" algn="ctr">
              <a:buNone/>
            </a:pPr>
            <a:endParaRPr lang="en-IN" dirty="0">
              <a:solidFill>
                <a:srgbClr val="00B0F0"/>
              </a:solidFill>
            </a:endParaRPr>
          </a:p>
          <a:p>
            <a:pPr marL="0" indent="0">
              <a:buNone/>
            </a:pPr>
            <a:endParaRPr lang="en-IN" dirty="0">
              <a:solidFill>
                <a:srgbClr val="00B0F0"/>
              </a:solidFill>
            </a:endParaRPr>
          </a:p>
        </p:txBody>
      </p:sp>
    </p:spTree>
    <p:extLst>
      <p:ext uri="{BB962C8B-B14F-4D97-AF65-F5344CB8AC3E}">
        <p14:creationId xmlns:p14="http://schemas.microsoft.com/office/powerpoint/2010/main" xmlns="" val="2247215710"/>
      </p:ext>
    </p:extLst>
  </p:cSld>
  <p:clrMapOvr>
    <a:masterClrMapping/>
  </p:clrMapOvr>
  <mc:AlternateContent xmlns:mc="http://schemas.openxmlformats.org/markup-compatibility/2006">
    <mc:Choice xmlns:p14="http://schemas.microsoft.com/office/powerpoint/2010/main" xmlns="" Requires="p14">
      <p:transition>
        <p14:reveal/>
      </p:transition>
    </mc:Choice>
    <mc:Fallback>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a:off x="1401510" y="1563877"/>
            <a:ext cx="3555050" cy="3341405"/>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3600" b="1" dirty="0">
                <a:solidFill>
                  <a:srgbClr val="FF0000"/>
                </a:solidFill>
              </a:rPr>
              <a:t>Financial Aspects</a:t>
            </a:r>
          </a:p>
        </p:txBody>
      </p:sp>
      <p:sp>
        <p:nvSpPr>
          <p:cNvPr id="13" name="Rounded Rectangle 12"/>
          <p:cNvSpPr/>
          <p:nvPr/>
        </p:nvSpPr>
        <p:spPr>
          <a:xfrm>
            <a:off x="5022078" y="387051"/>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Financial Soundness</a:t>
            </a:r>
          </a:p>
        </p:txBody>
      </p:sp>
      <p:sp>
        <p:nvSpPr>
          <p:cNvPr id="17" name="Rounded Rectangle 16"/>
          <p:cNvSpPr/>
          <p:nvPr/>
        </p:nvSpPr>
        <p:spPr>
          <a:xfrm>
            <a:off x="5022078" y="1069468"/>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Efficient Operation</a:t>
            </a:r>
          </a:p>
        </p:txBody>
      </p:sp>
      <p:sp>
        <p:nvSpPr>
          <p:cNvPr id="18" name="Rounded Rectangle 17"/>
          <p:cNvSpPr/>
          <p:nvPr/>
        </p:nvSpPr>
        <p:spPr>
          <a:xfrm>
            <a:off x="5022078" y="1751886"/>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Cost Of Production</a:t>
            </a:r>
          </a:p>
        </p:txBody>
      </p:sp>
      <p:sp>
        <p:nvSpPr>
          <p:cNvPr id="19" name="Rounded Rectangle 18"/>
          <p:cNvSpPr/>
          <p:nvPr/>
        </p:nvSpPr>
        <p:spPr>
          <a:xfrm>
            <a:off x="5022078" y="2425580"/>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Return on Investment</a:t>
            </a:r>
          </a:p>
        </p:txBody>
      </p:sp>
      <p:sp>
        <p:nvSpPr>
          <p:cNvPr id="20" name="Rounded Rectangle 19"/>
          <p:cNvSpPr/>
          <p:nvPr/>
        </p:nvSpPr>
        <p:spPr>
          <a:xfrm>
            <a:off x="5022078" y="3003844"/>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Prospects Of Marketing</a:t>
            </a:r>
          </a:p>
        </p:txBody>
      </p:sp>
      <p:sp>
        <p:nvSpPr>
          <p:cNvPr id="21" name="Rounded Rectangle 20"/>
          <p:cNvSpPr/>
          <p:nvPr/>
        </p:nvSpPr>
        <p:spPr>
          <a:xfrm>
            <a:off x="5022078" y="3732549"/>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Profitability</a:t>
            </a:r>
          </a:p>
        </p:txBody>
      </p:sp>
      <p:sp>
        <p:nvSpPr>
          <p:cNvPr id="22" name="Rounded Rectangle 21"/>
          <p:cNvSpPr/>
          <p:nvPr/>
        </p:nvSpPr>
        <p:spPr>
          <a:xfrm>
            <a:off x="5022078" y="4504699"/>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Effective Control</a:t>
            </a:r>
          </a:p>
        </p:txBody>
      </p:sp>
      <p:sp>
        <p:nvSpPr>
          <p:cNvPr id="23" name="Rounded Rectangle 22"/>
          <p:cNvSpPr/>
          <p:nvPr/>
        </p:nvSpPr>
        <p:spPr>
          <a:xfrm>
            <a:off x="5022078" y="5192815"/>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Budgeting</a:t>
            </a:r>
          </a:p>
        </p:txBody>
      </p:sp>
      <p:sp>
        <p:nvSpPr>
          <p:cNvPr id="24" name="Rounded Rectangle 23"/>
          <p:cNvSpPr/>
          <p:nvPr/>
        </p:nvSpPr>
        <p:spPr>
          <a:xfrm>
            <a:off x="5022078" y="5880931"/>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pricing</a:t>
            </a:r>
          </a:p>
        </p:txBody>
      </p:sp>
    </p:spTree>
    <p:extLst>
      <p:ext uri="{BB962C8B-B14F-4D97-AF65-F5344CB8AC3E}">
        <p14:creationId xmlns:p14="http://schemas.microsoft.com/office/powerpoint/2010/main" xmlns="" val="3174962555"/>
      </p:ext>
    </p:extLst>
  </p:cSld>
  <p:clrMapOvr>
    <a:masterClrMapping/>
  </p:clrMapOvr>
  <mc:AlternateContent xmlns:mc="http://schemas.openxmlformats.org/markup-compatibility/2006">
    <mc:Choice xmlns:p14="http://schemas.microsoft.com/office/powerpoint/2010/main" xmlns="" Requires="p14">
      <p:transition>
        <p14:reveal/>
      </p:transition>
    </mc:Choice>
    <mc:Fallback>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705" y="585865"/>
            <a:ext cx="7811677" cy="1187517"/>
          </a:xfrm>
        </p:spPr>
        <p:style>
          <a:lnRef idx="2">
            <a:schemeClr val="dk1"/>
          </a:lnRef>
          <a:fillRef idx="1">
            <a:schemeClr val="lt1"/>
          </a:fillRef>
          <a:effectRef idx="0">
            <a:schemeClr val="dk1"/>
          </a:effectRef>
          <a:fontRef idx="minor">
            <a:schemeClr val="dk1"/>
          </a:fontRef>
        </p:style>
        <p:txBody>
          <a:bodyPr>
            <a:normAutofit/>
          </a:bodyPr>
          <a:lstStyle/>
          <a:p>
            <a:r>
              <a:rPr lang="en-IN" sz="4800" dirty="0">
                <a:solidFill>
                  <a:srgbClr val="FF0000"/>
                </a:solidFill>
              </a:rPr>
              <a:t>Technical Feasibility:-</a:t>
            </a:r>
          </a:p>
        </p:txBody>
      </p:sp>
      <p:sp>
        <p:nvSpPr>
          <p:cNvPr id="3" name="Content Placeholder 2"/>
          <p:cNvSpPr>
            <a:spLocks noGrp="1"/>
          </p:cNvSpPr>
          <p:nvPr>
            <p:ph idx="1"/>
          </p:nvPr>
        </p:nvSpPr>
        <p:spPr>
          <a:xfrm>
            <a:off x="702972" y="2211864"/>
            <a:ext cx="8596668" cy="3880773"/>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2800" b="1" dirty="0">
                <a:ln/>
                <a:solidFill>
                  <a:srgbClr val="00B0F0"/>
                </a:solidFill>
              </a:rPr>
              <a:t>Technical feasibility is the complete study of the project in terms of input, processes, output, fields, programs and procedures.</a:t>
            </a:r>
          </a:p>
          <a:p>
            <a:endParaRPr lang="en-US" sz="2800" b="1" dirty="0">
              <a:ln/>
              <a:solidFill>
                <a:srgbClr val="00B0F0"/>
              </a:solidFill>
            </a:endParaRPr>
          </a:p>
          <a:p>
            <a:r>
              <a:rPr lang="en-IN" sz="2800" dirty="0">
                <a:solidFill>
                  <a:srgbClr val="00B0F0"/>
                </a:solidFill>
              </a:rPr>
              <a:t>Technical </a:t>
            </a:r>
            <a:r>
              <a:rPr lang="en-IN" sz="2800" b="1" dirty="0">
                <a:solidFill>
                  <a:srgbClr val="00B0F0"/>
                </a:solidFill>
              </a:rPr>
              <a:t>feasibility</a:t>
            </a:r>
            <a:r>
              <a:rPr lang="en-IN" sz="2800" dirty="0">
                <a:solidFill>
                  <a:srgbClr val="00B0F0"/>
                </a:solidFill>
              </a:rPr>
              <a:t> study is used to determine the viability of an idea, such as ensuring a project is legally and technically </a:t>
            </a:r>
            <a:r>
              <a:rPr lang="en-IN" sz="2800" b="1" dirty="0">
                <a:solidFill>
                  <a:srgbClr val="00B0F0"/>
                </a:solidFill>
              </a:rPr>
              <a:t>feasible</a:t>
            </a:r>
            <a:r>
              <a:rPr lang="en-IN" sz="2800" dirty="0">
                <a:solidFill>
                  <a:srgbClr val="00B0F0"/>
                </a:solidFill>
              </a:rPr>
              <a:t> as well as economically justifiable.</a:t>
            </a:r>
            <a:endParaRPr lang="en-IN" sz="2800" b="1" dirty="0">
              <a:ln/>
              <a:solidFill>
                <a:srgbClr val="00B0F0"/>
              </a:solidFill>
            </a:endParaRPr>
          </a:p>
        </p:txBody>
      </p:sp>
    </p:spTree>
    <p:extLst>
      <p:ext uri="{BB962C8B-B14F-4D97-AF65-F5344CB8AC3E}">
        <p14:creationId xmlns:p14="http://schemas.microsoft.com/office/powerpoint/2010/main" xmlns="" val="2895940327"/>
      </p:ext>
    </p:extLst>
  </p:cSld>
  <p:clrMapOvr>
    <a:masterClrMapping/>
  </p:clrMapOvr>
  <mc:AlternateContent xmlns:mc="http://schemas.openxmlformats.org/markup-compatibility/2006">
    <mc:Choice xmlns:p14="http://schemas.microsoft.com/office/powerpoint/2010/main" xmlns="" Requires="p14">
      <p:transition>
        <p14:reveal/>
      </p:transition>
    </mc:Choice>
    <mc:Fallback>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534" y="554182"/>
            <a:ext cx="8139641" cy="1163782"/>
          </a:xfrm>
        </p:spPr>
        <p:style>
          <a:lnRef idx="2">
            <a:schemeClr val="dk1"/>
          </a:lnRef>
          <a:fillRef idx="1">
            <a:schemeClr val="lt1"/>
          </a:fillRef>
          <a:effectRef idx="0">
            <a:schemeClr val="dk1"/>
          </a:effectRef>
          <a:fontRef idx="minor">
            <a:schemeClr val="dk1"/>
          </a:fontRef>
        </p:style>
        <p:txBody>
          <a:bodyPr>
            <a:normAutofit/>
          </a:bodyPr>
          <a:lstStyle/>
          <a:p>
            <a:pPr marL="571500" indent="-571500">
              <a:buFont typeface="Wingdings" panose="05000000000000000000" pitchFamily="2" charset="2"/>
              <a:buChar char="v"/>
            </a:pPr>
            <a:r>
              <a:rPr lang="en-IN" sz="4800" dirty="0">
                <a:ln w="0"/>
                <a:solidFill>
                  <a:srgbClr val="FF0000"/>
                </a:solidFill>
                <a:effectLst>
                  <a:outerShdw blurRad="38100" dist="19050" dir="2700000" algn="tl" rotWithShape="0">
                    <a:schemeClr val="dk1">
                      <a:alpha val="40000"/>
                    </a:schemeClr>
                  </a:outerShdw>
                </a:effectLst>
              </a:rPr>
              <a:t>BUSSINESS PROCESS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2015148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56809599"/>
      </p:ext>
    </p:extLst>
  </p:cSld>
  <p:clrMapOvr>
    <a:masterClrMapping/>
  </p:clrMapOvr>
  <mc:AlternateContent xmlns:mc="http://schemas.openxmlformats.org/markup-compatibility/2006">
    <mc:Choice xmlns:p14="http://schemas.microsoft.com/office/powerpoint/2010/main" xmlns="" Requires="p14">
      <p:transition>
        <p14:reveal/>
      </p:transition>
    </mc:Choice>
    <mc:Fallback>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D6C29F-F7C5-45B9-9A26-D6420DCC3B36}"/>
              </a:ext>
            </a:extLst>
          </p:cNvPr>
          <p:cNvSpPr>
            <a:spLocks noGrp="1"/>
          </p:cNvSpPr>
          <p:nvPr>
            <p:ph type="ctrTitle"/>
          </p:nvPr>
        </p:nvSpPr>
        <p:spPr>
          <a:xfrm>
            <a:off x="121613" y="2085879"/>
            <a:ext cx="7766936" cy="1646302"/>
          </a:xfrm>
        </p:spPr>
        <p:txBody>
          <a:bodyPr/>
          <a:lstStyle/>
          <a:p>
            <a:r>
              <a:rPr lang="en-US" altLang="en-US" sz="6000" b="1" u="sng" dirty="0">
                <a:solidFill>
                  <a:srgbClr val="FF0000"/>
                </a:solidFill>
              </a:rPr>
              <a:t>LEADRERSHIP</a:t>
            </a:r>
            <a:endParaRPr lang="en-IN" sz="6000" b="1" u="sng" dirty="0"/>
          </a:p>
        </p:txBody>
      </p:sp>
    </p:spTree>
    <p:extLst>
      <p:ext uri="{BB962C8B-B14F-4D97-AF65-F5344CB8AC3E}">
        <p14:creationId xmlns:p14="http://schemas.microsoft.com/office/powerpoint/2010/main" xmlns="" val="281531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6EA540-3599-4890-901E-1B40370A573D}"/>
              </a:ext>
            </a:extLst>
          </p:cNvPr>
          <p:cNvSpPr>
            <a:spLocks noGrp="1"/>
          </p:cNvSpPr>
          <p:nvPr>
            <p:ph type="title"/>
          </p:nvPr>
        </p:nvSpPr>
        <p:spPr/>
        <p:txBody>
          <a:bodyPr>
            <a:normAutofit/>
          </a:bodyPr>
          <a:lstStyle/>
          <a:p>
            <a:r>
              <a:rPr lang="en-US" sz="4800" b="1" u="sng" dirty="0">
                <a:solidFill>
                  <a:srgbClr val="FF0000"/>
                </a:solidFill>
              </a:rPr>
              <a:t>Need of Entrepreneurship:-</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8FA14EF6-418B-4D2B-93DB-C2441423ED09}"/>
              </a:ext>
            </a:extLst>
          </p:cNvPr>
          <p:cNvSpPr>
            <a:spLocks noGrp="1"/>
          </p:cNvSpPr>
          <p:nvPr>
            <p:ph idx="1"/>
          </p:nvPr>
        </p:nvSpPr>
        <p:spPr>
          <a:xfrm>
            <a:off x="677334" y="2757055"/>
            <a:ext cx="8596668" cy="3284307"/>
          </a:xfrm>
        </p:spPr>
        <p:txBody>
          <a:bodyPr/>
          <a:lstStyle/>
          <a:p>
            <a:r>
              <a:rPr lang="en-IN" sz="2800" dirty="0">
                <a:solidFill>
                  <a:srgbClr val="00B0F0"/>
                </a:solidFill>
              </a:rPr>
              <a:t>Entrepreneurs Add to National Income.</a:t>
            </a:r>
          </a:p>
          <a:p>
            <a:r>
              <a:rPr lang="en-IN" sz="2800" dirty="0">
                <a:solidFill>
                  <a:srgbClr val="00B0F0"/>
                </a:solidFill>
              </a:rPr>
              <a:t>Entrepreneurs Create Social Change.</a:t>
            </a:r>
          </a:p>
          <a:p>
            <a:r>
              <a:rPr lang="en-IN" sz="2800" dirty="0">
                <a:solidFill>
                  <a:srgbClr val="00B0F0"/>
                </a:solidFill>
              </a:rPr>
              <a:t>Community Development.</a:t>
            </a:r>
          </a:p>
          <a:p>
            <a:endParaRPr lang="en-IN" sz="4800" b="1" dirty="0"/>
          </a:p>
          <a:p>
            <a:endParaRPr lang="en-IN" dirty="0"/>
          </a:p>
        </p:txBody>
      </p:sp>
    </p:spTree>
    <p:extLst>
      <p:ext uri="{BB962C8B-B14F-4D97-AF65-F5344CB8AC3E}">
        <p14:creationId xmlns:p14="http://schemas.microsoft.com/office/powerpoint/2010/main" xmlns="" val="939753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E04FE0-1C8D-4081-9559-6EF9BF5BF3A5}"/>
              </a:ext>
            </a:extLst>
          </p:cNvPr>
          <p:cNvSpPr>
            <a:spLocks noGrp="1"/>
          </p:cNvSpPr>
          <p:nvPr>
            <p:ph type="title"/>
          </p:nvPr>
        </p:nvSpPr>
        <p:spPr/>
        <p:txBody>
          <a:bodyPr>
            <a:normAutofit/>
          </a:bodyPr>
          <a:lstStyle/>
          <a:p>
            <a:r>
              <a:rPr lang="en-US" sz="4800" dirty="0">
                <a:solidFill>
                  <a:srgbClr val="FF0000"/>
                </a:solidFill>
              </a:rPr>
              <a:t>Meaning of Leadership:-</a:t>
            </a:r>
            <a:endParaRPr lang="en-IN" sz="4800" dirty="0">
              <a:solidFill>
                <a:srgbClr val="FF0000"/>
              </a:solidFill>
            </a:endParaRPr>
          </a:p>
        </p:txBody>
      </p:sp>
      <p:sp>
        <p:nvSpPr>
          <p:cNvPr id="3" name="Content Placeholder 2">
            <a:extLst>
              <a:ext uri="{FF2B5EF4-FFF2-40B4-BE49-F238E27FC236}">
                <a16:creationId xmlns:a16="http://schemas.microsoft.com/office/drawing/2014/main" xmlns="" id="{6A3958D7-AE9B-4186-9E7C-A2098D72F670}"/>
              </a:ext>
            </a:extLst>
          </p:cNvPr>
          <p:cNvSpPr>
            <a:spLocks noGrp="1"/>
          </p:cNvSpPr>
          <p:nvPr>
            <p:ph idx="1"/>
          </p:nvPr>
        </p:nvSpPr>
        <p:spPr>
          <a:xfrm>
            <a:off x="677334" y="2160589"/>
            <a:ext cx="8134157" cy="4697411"/>
          </a:xfrm>
        </p:spPr>
        <p:txBody>
          <a:bodyPr/>
          <a:lstStyle/>
          <a:p>
            <a:pPr>
              <a:lnSpc>
                <a:spcPct val="80000"/>
              </a:lnSpc>
            </a:pPr>
            <a:r>
              <a:rPr lang="en-US" altLang="en-US" sz="2800" dirty="0">
                <a:solidFill>
                  <a:srgbClr val="00B0F0"/>
                </a:solidFill>
              </a:rPr>
              <a:t>Leadership is not a person or a position. It is a complex moral relationship between people based on trust, obligation, commitment, emotion and a share vision of the good.</a:t>
            </a:r>
          </a:p>
          <a:p>
            <a:pPr>
              <a:lnSpc>
                <a:spcPct val="80000"/>
              </a:lnSpc>
            </a:pPr>
            <a:endParaRPr lang="en-US" altLang="en-US" sz="2800" dirty="0">
              <a:solidFill>
                <a:srgbClr val="00B0F0"/>
              </a:solidFill>
            </a:endParaRPr>
          </a:p>
          <a:p>
            <a:pPr marL="0" indent="0">
              <a:lnSpc>
                <a:spcPct val="80000"/>
              </a:lnSpc>
              <a:buNone/>
            </a:pPr>
            <a:endParaRPr lang="en-US" altLang="en-US" sz="2800" dirty="0">
              <a:solidFill>
                <a:srgbClr val="00B0F0"/>
              </a:solidFill>
            </a:endParaRPr>
          </a:p>
          <a:p>
            <a:pPr>
              <a:lnSpc>
                <a:spcPct val="80000"/>
              </a:lnSpc>
            </a:pPr>
            <a:r>
              <a:rPr lang="en-US" altLang="en-US" sz="2800" dirty="0">
                <a:solidFill>
                  <a:srgbClr val="00B0F0"/>
                </a:solidFill>
              </a:rPr>
              <a:t>Leadership is process where by an individual influences a group of individuals to achieve.</a:t>
            </a:r>
          </a:p>
          <a:p>
            <a:endParaRPr lang="en-IN" dirty="0"/>
          </a:p>
        </p:txBody>
      </p:sp>
    </p:spTree>
    <p:extLst>
      <p:ext uri="{BB962C8B-B14F-4D97-AF65-F5344CB8AC3E}">
        <p14:creationId xmlns:p14="http://schemas.microsoft.com/office/powerpoint/2010/main" xmlns="" val="2942156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54CA4131-ACA7-4F58-AEA1-8CB94BDF28B6}"/>
              </a:ext>
            </a:extLst>
          </p:cNvPr>
          <p:cNvSpPr txBox="1">
            <a:spLocks noChangeArrowheads="1"/>
          </p:cNvSpPr>
          <p:nvPr/>
        </p:nvSpPr>
        <p:spPr>
          <a:xfrm>
            <a:off x="623453" y="510165"/>
            <a:ext cx="8229600" cy="114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Need of Leadership:-</a:t>
            </a:r>
          </a:p>
        </p:txBody>
      </p:sp>
      <p:sp>
        <p:nvSpPr>
          <p:cNvPr id="5" name="Rectangle 3">
            <a:extLst>
              <a:ext uri="{FF2B5EF4-FFF2-40B4-BE49-F238E27FC236}">
                <a16:creationId xmlns:a16="http://schemas.microsoft.com/office/drawing/2014/main" xmlns="" id="{3F7DBD39-57A9-4947-AB9F-321F026808FC}"/>
              </a:ext>
            </a:extLst>
          </p:cNvPr>
          <p:cNvSpPr txBox="1">
            <a:spLocks noChangeArrowheads="1"/>
          </p:cNvSpPr>
          <p:nvPr/>
        </p:nvSpPr>
        <p:spPr>
          <a:xfrm>
            <a:off x="623453" y="2149907"/>
            <a:ext cx="9531927" cy="443345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altLang="en-US" sz="2800" dirty="0">
                <a:solidFill>
                  <a:srgbClr val="00B0F0"/>
                </a:solidFill>
              </a:rPr>
              <a:t>To create confidence among employees.</a:t>
            </a:r>
          </a:p>
          <a:p>
            <a:pPr>
              <a:lnSpc>
                <a:spcPct val="80000"/>
              </a:lnSpc>
            </a:pPr>
            <a:r>
              <a:rPr lang="en-US" altLang="en-US" sz="2800" dirty="0">
                <a:solidFill>
                  <a:srgbClr val="00B0F0"/>
                </a:solidFill>
              </a:rPr>
              <a:t>To motivate the employees.</a:t>
            </a:r>
          </a:p>
          <a:p>
            <a:pPr>
              <a:lnSpc>
                <a:spcPct val="80000"/>
              </a:lnSpc>
            </a:pPr>
            <a:r>
              <a:rPr lang="en-US" altLang="en-US" sz="2800" dirty="0">
                <a:solidFill>
                  <a:srgbClr val="00B0F0"/>
                </a:solidFill>
              </a:rPr>
              <a:t>To build morale as high morale leads to higher productivity an organizational stability.</a:t>
            </a:r>
          </a:p>
          <a:p>
            <a:pPr>
              <a:lnSpc>
                <a:spcPct val="80000"/>
              </a:lnSpc>
            </a:pPr>
            <a:r>
              <a:rPr lang="en-US" altLang="en-US" sz="2800" dirty="0">
                <a:solidFill>
                  <a:srgbClr val="00B0F0"/>
                </a:solidFill>
              </a:rPr>
              <a:t>To define objectives of organization.</a:t>
            </a:r>
          </a:p>
          <a:p>
            <a:pPr>
              <a:lnSpc>
                <a:spcPct val="80000"/>
              </a:lnSpc>
            </a:pPr>
            <a:r>
              <a:rPr lang="en-US" altLang="en-US" sz="2800" dirty="0">
                <a:solidFill>
                  <a:srgbClr val="00B0F0"/>
                </a:solidFill>
              </a:rPr>
              <a:t>To create team-spirit among employees.</a:t>
            </a:r>
          </a:p>
          <a:p>
            <a:pPr>
              <a:lnSpc>
                <a:spcPct val="80000"/>
              </a:lnSpc>
            </a:pPr>
            <a:r>
              <a:rPr lang="en-US" altLang="en-US" sz="2800" dirty="0">
                <a:solidFill>
                  <a:srgbClr val="00B0F0"/>
                </a:solidFill>
              </a:rPr>
              <a:t>To run the </a:t>
            </a:r>
            <a:r>
              <a:rPr lang="en-US" altLang="en-US" sz="2800" dirty="0" err="1">
                <a:solidFill>
                  <a:srgbClr val="00B0F0"/>
                </a:solidFill>
              </a:rPr>
              <a:t>organisation</a:t>
            </a:r>
            <a:r>
              <a:rPr lang="en-US" altLang="en-US" sz="2800" dirty="0">
                <a:solidFill>
                  <a:srgbClr val="00B0F0"/>
                </a:solidFill>
              </a:rPr>
              <a:t> efficiently and economically.</a:t>
            </a:r>
          </a:p>
          <a:p>
            <a:pPr>
              <a:lnSpc>
                <a:spcPct val="80000"/>
              </a:lnSpc>
            </a:pPr>
            <a:r>
              <a:rPr lang="en-US" altLang="en-US" sz="2800" dirty="0">
                <a:solidFill>
                  <a:srgbClr val="00B0F0"/>
                </a:solidFill>
              </a:rPr>
              <a:t>To develop a sense of participation among workers.</a:t>
            </a:r>
          </a:p>
          <a:p>
            <a:pPr>
              <a:lnSpc>
                <a:spcPct val="80000"/>
              </a:lnSpc>
            </a:pPr>
            <a:r>
              <a:rPr lang="en-US" altLang="en-US" sz="2800" dirty="0">
                <a:solidFill>
                  <a:srgbClr val="00B0F0"/>
                </a:solidFill>
              </a:rPr>
              <a:t>To handle difficult situation.</a:t>
            </a:r>
          </a:p>
          <a:p>
            <a:pPr>
              <a:lnSpc>
                <a:spcPct val="80000"/>
              </a:lnSpc>
            </a:pPr>
            <a:endParaRPr lang="en-US" altLang="en-US" sz="2800" dirty="0">
              <a:solidFill>
                <a:srgbClr val="00B0F0"/>
              </a:solidFill>
            </a:endParaRPr>
          </a:p>
        </p:txBody>
      </p:sp>
    </p:spTree>
    <p:extLst>
      <p:ext uri="{BB962C8B-B14F-4D97-AF65-F5344CB8AC3E}">
        <p14:creationId xmlns:p14="http://schemas.microsoft.com/office/powerpoint/2010/main" xmlns="" val="1625092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93A5BDE4-8D63-42B7-90FD-F6C8F8AF874A}"/>
              </a:ext>
            </a:extLst>
          </p:cNvPr>
          <p:cNvSpPr txBox="1">
            <a:spLocks noChangeArrowheads="1"/>
          </p:cNvSpPr>
          <p:nvPr/>
        </p:nvSpPr>
        <p:spPr>
          <a:xfrm>
            <a:off x="457200" y="274638"/>
            <a:ext cx="9144000" cy="1325562"/>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Qualities of a Good Leader:-</a:t>
            </a:r>
          </a:p>
        </p:txBody>
      </p:sp>
      <p:sp>
        <p:nvSpPr>
          <p:cNvPr id="3" name="Rectangle 4">
            <a:extLst>
              <a:ext uri="{FF2B5EF4-FFF2-40B4-BE49-F238E27FC236}">
                <a16:creationId xmlns:a16="http://schemas.microsoft.com/office/drawing/2014/main" xmlns="" id="{88E17900-FB1B-4BFE-8013-04FEF8846B95}"/>
              </a:ext>
            </a:extLst>
          </p:cNvPr>
          <p:cNvSpPr txBox="1">
            <a:spLocks noChangeArrowheads="1"/>
          </p:cNvSpPr>
          <p:nvPr/>
        </p:nvSpPr>
        <p:spPr>
          <a:xfrm>
            <a:off x="703118" y="1935162"/>
            <a:ext cx="4038600" cy="452596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800" dirty="0">
                <a:solidFill>
                  <a:srgbClr val="00B0F0"/>
                </a:solidFill>
              </a:rPr>
              <a:t>Honesty and Integrity</a:t>
            </a:r>
          </a:p>
          <a:p>
            <a:r>
              <a:rPr lang="en-US" altLang="en-US" sz="2800" dirty="0">
                <a:solidFill>
                  <a:srgbClr val="00B0F0"/>
                </a:solidFill>
              </a:rPr>
              <a:t>Confidence</a:t>
            </a:r>
          </a:p>
          <a:p>
            <a:r>
              <a:rPr lang="en-US" altLang="en-US" sz="2800" dirty="0">
                <a:solidFill>
                  <a:srgbClr val="00B0F0"/>
                </a:solidFill>
              </a:rPr>
              <a:t>Inspire others</a:t>
            </a:r>
          </a:p>
          <a:p>
            <a:r>
              <a:rPr lang="en-US" altLang="en-US" sz="2800" dirty="0">
                <a:solidFill>
                  <a:srgbClr val="00B0F0"/>
                </a:solidFill>
              </a:rPr>
              <a:t>Commitment and Passion</a:t>
            </a:r>
          </a:p>
          <a:p>
            <a:r>
              <a:rPr lang="en-US" altLang="en-US" sz="2800" dirty="0">
                <a:solidFill>
                  <a:srgbClr val="00B0F0"/>
                </a:solidFill>
              </a:rPr>
              <a:t>Good Communicator</a:t>
            </a:r>
          </a:p>
          <a:p>
            <a:r>
              <a:rPr lang="en-US" altLang="en-US" sz="2800" dirty="0">
                <a:solidFill>
                  <a:srgbClr val="00B0F0"/>
                </a:solidFill>
              </a:rPr>
              <a:t>Accountability</a:t>
            </a:r>
          </a:p>
        </p:txBody>
      </p:sp>
      <p:sp>
        <p:nvSpPr>
          <p:cNvPr id="4" name="Rectangle 5">
            <a:extLst>
              <a:ext uri="{FF2B5EF4-FFF2-40B4-BE49-F238E27FC236}">
                <a16:creationId xmlns:a16="http://schemas.microsoft.com/office/drawing/2014/main" xmlns="" id="{EE6B987F-42AA-4D3C-B19F-340BEF468041}"/>
              </a:ext>
            </a:extLst>
          </p:cNvPr>
          <p:cNvSpPr txBox="1">
            <a:spLocks noChangeArrowheads="1"/>
          </p:cNvSpPr>
          <p:nvPr/>
        </p:nvSpPr>
        <p:spPr>
          <a:xfrm>
            <a:off x="5223164" y="1935162"/>
            <a:ext cx="4246418" cy="4648200"/>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800" dirty="0">
                <a:solidFill>
                  <a:srgbClr val="00B0F0"/>
                </a:solidFill>
              </a:rPr>
              <a:t>Delegation and Empowerment</a:t>
            </a:r>
          </a:p>
          <a:p>
            <a:r>
              <a:rPr lang="en-US" altLang="en-US" sz="2800" dirty="0">
                <a:solidFill>
                  <a:srgbClr val="00B0F0"/>
                </a:solidFill>
              </a:rPr>
              <a:t>Creativity and Innovation</a:t>
            </a:r>
          </a:p>
          <a:p>
            <a:r>
              <a:rPr lang="en-US" altLang="en-US" sz="2800" dirty="0">
                <a:solidFill>
                  <a:srgbClr val="00B0F0"/>
                </a:solidFill>
              </a:rPr>
              <a:t>Empathy</a:t>
            </a:r>
          </a:p>
          <a:p>
            <a:r>
              <a:rPr lang="en-US" altLang="en-US" sz="2800" dirty="0">
                <a:solidFill>
                  <a:srgbClr val="00B0F0"/>
                </a:solidFill>
              </a:rPr>
              <a:t>Decision Making Capabilities</a:t>
            </a:r>
          </a:p>
        </p:txBody>
      </p:sp>
    </p:spTree>
    <p:extLst>
      <p:ext uri="{BB962C8B-B14F-4D97-AF65-F5344CB8AC3E}">
        <p14:creationId xmlns:p14="http://schemas.microsoft.com/office/powerpoint/2010/main" xmlns="" val="2491183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F6E7FEF5-8A7C-4E55-AE2B-3793F2C8A5CE}"/>
              </a:ext>
            </a:extLst>
          </p:cNvPr>
          <p:cNvSpPr txBox="1">
            <a:spLocks noChangeArrowheads="1"/>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Functions of Leadership:-</a:t>
            </a:r>
          </a:p>
        </p:txBody>
      </p:sp>
      <p:sp>
        <p:nvSpPr>
          <p:cNvPr id="3" name="Rectangle 4">
            <a:extLst>
              <a:ext uri="{FF2B5EF4-FFF2-40B4-BE49-F238E27FC236}">
                <a16:creationId xmlns:a16="http://schemas.microsoft.com/office/drawing/2014/main" xmlns="" id="{B8199D7D-5489-4B6D-857C-F77A097589D2}"/>
              </a:ext>
            </a:extLst>
          </p:cNvPr>
          <p:cNvSpPr txBox="1">
            <a:spLocks noChangeArrowheads="1"/>
          </p:cNvSpPr>
          <p:nvPr/>
        </p:nvSpPr>
        <p:spPr>
          <a:xfrm>
            <a:off x="1219200" y="1503219"/>
            <a:ext cx="8991600" cy="399703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altLang="en-US" sz="2800" dirty="0">
                <a:solidFill>
                  <a:srgbClr val="00B0F0"/>
                </a:solidFill>
              </a:rPr>
              <a:t>1. Priority on needs </a:t>
            </a:r>
          </a:p>
          <a:p>
            <a:pPr>
              <a:lnSpc>
                <a:spcPct val="80000"/>
              </a:lnSpc>
            </a:pPr>
            <a:r>
              <a:rPr lang="en-US" altLang="en-US" sz="2800" dirty="0">
                <a:solidFill>
                  <a:srgbClr val="00B0F0"/>
                </a:solidFill>
              </a:rPr>
              <a:t>2. Focus on actions</a:t>
            </a:r>
          </a:p>
          <a:p>
            <a:pPr>
              <a:lnSpc>
                <a:spcPct val="80000"/>
              </a:lnSpc>
            </a:pPr>
            <a:r>
              <a:rPr lang="en-US" altLang="en-US" sz="2800" dirty="0">
                <a:solidFill>
                  <a:srgbClr val="00B0F0"/>
                </a:solidFill>
              </a:rPr>
              <a:t>3. Motivation</a:t>
            </a:r>
          </a:p>
          <a:p>
            <a:pPr>
              <a:lnSpc>
                <a:spcPct val="80000"/>
              </a:lnSpc>
            </a:pPr>
            <a:r>
              <a:rPr lang="en-US" altLang="en-US" sz="2800" dirty="0">
                <a:solidFill>
                  <a:srgbClr val="00B0F0"/>
                </a:solidFill>
              </a:rPr>
              <a:t>4. Guidance</a:t>
            </a:r>
          </a:p>
          <a:p>
            <a:pPr>
              <a:lnSpc>
                <a:spcPct val="90000"/>
              </a:lnSpc>
            </a:pPr>
            <a:r>
              <a:rPr lang="en-US" altLang="en-US" sz="2800" dirty="0">
                <a:solidFill>
                  <a:srgbClr val="00B0F0"/>
                </a:solidFill>
              </a:rPr>
              <a:t>5. Result oriented</a:t>
            </a:r>
          </a:p>
          <a:p>
            <a:pPr>
              <a:lnSpc>
                <a:spcPct val="90000"/>
              </a:lnSpc>
            </a:pPr>
            <a:r>
              <a:rPr lang="en-US" altLang="en-US" sz="2800" dirty="0">
                <a:solidFill>
                  <a:srgbClr val="00B0F0"/>
                </a:solidFill>
              </a:rPr>
              <a:t>6. Flexible leadership role</a:t>
            </a:r>
          </a:p>
          <a:p>
            <a:pPr>
              <a:lnSpc>
                <a:spcPct val="90000"/>
              </a:lnSpc>
            </a:pPr>
            <a:r>
              <a:rPr lang="en-US" altLang="en-US" sz="2800" dirty="0">
                <a:solidFill>
                  <a:srgbClr val="00B0F0"/>
                </a:solidFill>
              </a:rPr>
              <a:t>7. Clear understanding of individual responsibilities</a:t>
            </a:r>
          </a:p>
          <a:p>
            <a:pPr>
              <a:lnSpc>
                <a:spcPct val="90000"/>
              </a:lnSpc>
            </a:pPr>
            <a:r>
              <a:rPr lang="en-US" altLang="en-US" sz="2800" dirty="0">
                <a:solidFill>
                  <a:srgbClr val="00B0F0"/>
                </a:solidFill>
              </a:rPr>
              <a:t>8. Organizing</a:t>
            </a:r>
          </a:p>
          <a:p>
            <a:pPr>
              <a:lnSpc>
                <a:spcPct val="90000"/>
              </a:lnSpc>
            </a:pPr>
            <a:r>
              <a:rPr lang="en-US" altLang="en-US" sz="2800" dirty="0">
                <a:solidFill>
                  <a:srgbClr val="00B0F0"/>
                </a:solidFill>
              </a:rPr>
              <a:t>9. Controlling</a:t>
            </a:r>
          </a:p>
          <a:p>
            <a:pPr>
              <a:lnSpc>
                <a:spcPct val="90000"/>
              </a:lnSpc>
            </a:pPr>
            <a:r>
              <a:rPr lang="en-US" altLang="en-US" sz="2800" dirty="0">
                <a:solidFill>
                  <a:srgbClr val="00B0F0"/>
                </a:solidFill>
              </a:rPr>
              <a:t>10. Setting an example</a:t>
            </a:r>
          </a:p>
          <a:p>
            <a:pPr>
              <a:lnSpc>
                <a:spcPct val="80000"/>
              </a:lnSpc>
            </a:pPr>
            <a:endParaRPr lang="en-US" altLang="en-US" sz="2800" dirty="0">
              <a:solidFill>
                <a:srgbClr val="00B0F0"/>
              </a:solidFill>
            </a:endParaRPr>
          </a:p>
        </p:txBody>
      </p:sp>
      <p:sp>
        <p:nvSpPr>
          <p:cNvPr id="4" name="Rectangle 5">
            <a:extLst>
              <a:ext uri="{FF2B5EF4-FFF2-40B4-BE49-F238E27FC236}">
                <a16:creationId xmlns:a16="http://schemas.microsoft.com/office/drawing/2014/main" xmlns="" id="{260A75A3-8D82-4C94-84E5-31674832EFDD}"/>
              </a:ext>
            </a:extLst>
          </p:cNvPr>
          <p:cNvSpPr txBox="1">
            <a:spLocks noChangeArrowheads="1"/>
          </p:cNvSpPr>
          <p:nvPr/>
        </p:nvSpPr>
        <p:spPr>
          <a:xfrm>
            <a:off x="4648200" y="1371600"/>
            <a:ext cx="4038600" cy="5334000"/>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pPr>
            <a:endParaRPr lang="en-US" altLang="en-US" dirty="0">
              <a:solidFill>
                <a:srgbClr val="0000FF"/>
              </a:solidFill>
            </a:endParaRPr>
          </a:p>
        </p:txBody>
      </p:sp>
    </p:spTree>
    <p:extLst>
      <p:ext uri="{BB962C8B-B14F-4D97-AF65-F5344CB8AC3E}">
        <p14:creationId xmlns:p14="http://schemas.microsoft.com/office/powerpoint/2010/main" xmlns="" val="3590488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F5CA88E6-A796-4C57-A6F2-1861BFA5619D}"/>
              </a:ext>
            </a:extLst>
          </p:cNvPr>
          <p:cNvSpPr txBox="1">
            <a:spLocks noChangeArrowheads="1"/>
          </p:cNvSpPr>
          <p:nvPr/>
        </p:nvSpPr>
        <p:spPr>
          <a:xfrm>
            <a:off x="457199" y="274638"/>
            <a:ext cx="8811491" cy="1325562"/>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Manager vs Leader:-</a:t>
            </a:r>
          </a:p>
        </p:txBody>
      </p:sp>
      <p:sp>
        <p:nvSpPr>
          <p:cNvPr id="3" name="Rectangle 8">
            <a:extLst>
              <a:ext uri="{FF2B5EF4-FFF2-40B4-BE49-F238E27FC236}">
                <a16:creationId xmlns:a16="http://schemas.microsoft.com/office/drawing/2014/main" xmlns="" id="{E3682752-93AF-4E6E-BA21-9710D60A6CDA}"/>
              </a:ext>
            </a:extLst>
          </p:cNvPr>
          <p:cNvSpPr txBox="1">
            <a:spLocks noChangeArrowheads="1"/>
          </p:cNvSpPr>
          <p:nvPr/>
        </p:nvSpPr>
        <p:spPr>
          <a:xfrm>
            <a:off x="457200" y="1600200"/>
            <a:ext cx="8229600" cy="452596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pPr>
            <a:r>
              <a:rPr lang="en-US" altLang="en-US" sz="3000" b="1" dirty="0">
                <a:solidFill>
                  <a:srgbClr val="00B0F0"/>
                </a:solidFill>
              </a:rPr>
              <a:t>Manager</a:t>
            </a:r>
            <a:r>
              <a:rPr lang="en-US" altLang="en-US" sz="2800" dirty="0">
                <a:solidFill>
                  <a:srgbClr val="00B0F0"/>
                </a:solidFill>
              </a:rPr>
              <a:t> : A manager is a person who manages the </a:t>
            </a:r>
            <a:r>
              <a:rPr lang="en-US" altLang="en-US" sz="2800" dirty="0" err="1">
                <a:solidFill>
                  <a:srgbClr val="00B0F0"/>
                </a:solidFill>
              </a:rPr>
              <a:t>organisation</a:t>
            </a:r>
            <a:r>
              <a:rPr lang="en-US" altLang="en-US" sz="2800" dirty="0">
                <a:solidFill>
                  <a:srgbClr val="00B0F0"/>
                </a:solidFill>
              </a:rPr>
              <a:t> such that he is responsible for planning, </a:t>
            </a:r>
            <a:r>
              <a:rPr lang="en-US" altLang="en-US" sz="2800" dirty="0" err="1">
                <a:solidFill>
                  <a:srgbClr val="00B0F0"/>
                </a:solidFill>
              </a:rPr>
              <a:t>organisation</a:t>
            </a:r>
            <a:r>
              <a:rPr lang="en-US" altLang="en-US" sz="2800" dirty="0">
                <a:solidFill>
                  <a:srgbClr val="00B0F0"/>
                </a:solidFill>
              </a:rPr>
              <a:t>, direction, co-ordination and control.</a:t>
            </a:r>
          </a:p>
          <a:p>
            <a:pPr marL="0" indent="0">
              <a:lnSpc>
                <a:spcPct val="90000"/>
              </a:lnSpc>
              <a:buNone/>
            </a:pPr>
            <a:endParaRPr lang="en-US" altLang="en-US" sz="2800" dirty="0">
              <a:solidFill>
                <a:srgbClr val="00B0F0"/>
              </a:solidFill>
            </a:endParaRPr>
          </a:p>
          <a:p>
            <a:pPr>
              <a:lnSpc>
                <a:spcPct val="90000"/>
              </a:lnSpc>
            </a:pPr>
            <a:r>
              <a:rPr lang="en-US" altLang="en-US" sz="3000" b="1" dirty="0">
                <a:solidFill>
                  <a:srgbClr val="00B0F0"/>
                </a:solidFill>
              </a:rPr>
              <a:t>Leader</a:t>
            </a:r>
            <a:r>
              <a:rPr lang="en-US" altLang="en-US" sz="2800" dirty="0">
                <a:solidFill>
                  <a:srgbClr val="00B0F0"/>
                </a:solidFill>
              </a:rPr>
              <a:t> : A leader is a person who influences his followers to achieve a specified goal. He is a man with vision and inspires his followers in such a way that it becomes their vision.</a:t>
            </a:r>
          </a:p>
        </p:txBody>
      </p:sp>
    </p:spTree>
    <p:extLst>
      <p:ext uri="{BB962C8B-B14F-4D97-AF65-F5344CB8AC3E}">
        <p14:creationId xmlns:p14="http://schemas.microsoft.com/office/powerpoint/2010/main" xmlns="" val="2459427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xmlns="" id="{84ED0DFA-C037-4218-95C2-64FD8DFE5E03}"/>
              </a:ext>
            </a:extLst>
          </p:cNvPr>
          <p:cNvSpPr txBox="1">
            <a:spLocks noChangeArrowheads="1"/>
          </p:cNvSpPr>
          <p:nvPr/>
        </p:nvSpPr>
        <p:spPr>
          <a:xfrm>
            <a:off x="457200" y="180108"/>
            <a:ext cx="9254836" cy="1076293"/>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Comparison Chart:-</a:t>
            </a:r>
          </a:p>
        </p:txBody>
      </p:sp>
      <p:graphicFrame>
        <p:nvGraphicFramePr>
          <p:cNvPr id="3" name="Group 92">
            <a:extLst>
              <a:ext uri="{FF2B5EF4-FFF2-40B4-BE49-F238E27FC236}">
                <a16:creationId xmlns:a16="http://schemas.microsoft.com/office/drawing/2014/main" xmlns="" id="{BEDD7729-5586-48C6-9D1C-8EE87113C0EA}"/>
              </a:ext>
            </a:extLst>
          </p:cNvPr>
          <p:cNvGraphicFramePr>
            <a:graphicFrameLocks/>
          </p:cNvGraphicFramePr>
          <p:nvPr>
            <p:extLst>
              <p:ext uri="{D42A27DB-BD31-4B8C-83A1-F6EECF244321}">
                <p14:modId xmlns:p14="http://schemas.microsoft.com/office/powerpoint/2010/main" xmlns="" val="1370752332"/>
              </p:ext>
            </p:extLst>
          </p:nvPr>
        </p:nvGraphicFramePr>
        <p:xfrm>
          <a:off x="457200" y="1256401"/>
          <a:ext cx="9254835" cy="4806188"/>
        </p:xfrm>
        <a:graphic>
          <a:graphicData uri="http://schemas.openxmlformats.org/drawingml/2006/table">
            <a:tbl>
              <a:tblPr/>
              <a:tblGrid>
                <a:gridCol w="2784764">
                  <a:extLst>
                    <a:ext uri="{9D8B030D-6E8A-4147-A177-3AD203B41FA5}">
                      <a16:colId xmlns:a16="http://schemas.microsoft.com/office/drawing/2014/main" xmlns="" val="434589333"/>
                    </a:ext>
                  </a:extLst>
                </a:gridCol>
                <a:gridCol w="3255818">
                  <a:extLst>
                    <a:ext uri="{9D8B030D-6E8A-4147-A177-3AD203B41FA5}">
                      <a16:colId xmlns:a16="http://schemas.microsoft.com/office/drawing/2014/main" xmlns="" val="873363998"/>
                    </a:ext>
                  </a:extLst>
                </a:gridCol>
                <a:gridCol w="3214253">
                  <a:extLst>
                    <a:ext uri="{9D8B030D-6E8A-4147-A177-3AD203B41FA5}">
                      <a16:colId xmlns:a16="http://schemas.microsoft.com/office/drawing/2014/main" xmlns="" val="1963097335"/>
                    </a:ext>
                  </a:extLst>
                </a:gridCol>
              </a:tblGrid>
              <a:tr h="497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Basis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FF0000"/>
                          </a:solidFill>
                          <a:effectLst/>
                          <a:latin typeface="Arial" panose="020B0604020202020204" pitchFamily="34" charset="0"/>
                          <a:cs typeface="Arial" panose="020B0604020202020204" pitchFamily="34" charset="0"/>
                        </a:rPr>
                        <a:t>Leader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Manager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940571114"/>
                  </a:ext>
                </a:extLst>
              </a:tr>
              <a:tr h="497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1.Approach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Sets 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Plans details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31448165"/>
                  </a:ext>
                </a:extLst>
              </a:tr>
              <a:tr h="497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2.Subordinates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Followers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Employees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479537721"/>
                  </a:ext>
                </a:extLst>
              </a:tr>
              <a:tr h="65275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3.Decision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Facilitates decision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Makes decision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96720459"/>
                  </a:ext>
                </a:extLst>
              </a:tr>
              <a:tr h="90783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4.Focus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Process and procedure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713370074"/>
                  </a:ext>
                </a:extLst>
              </a:tr>
              <a:tr h="67296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5.People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Aligns 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Organizes people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895021412"/>
                  </a:ext>
                </a:extLst>
              </a:tr>
              <a:tr h="98110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6.Aim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Growth &amp; development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Attainment of the required result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709957633"/>
                  </a:ext>
                </a:extLst>
              </a:tr>
            </a:tbl>
          </a:graphicData>
        </a:graphic>
      </p:graphicFrame>
    </p:spTree>
    <p:extLst>
      <p:ext uri="{BB962C8B-B14F-4D97-AF65-F5344CB8AC3E}">
        <p14:creationId xmlns:p14="http://schemas.microsoft.com/office/powerpoint/2010/main" xmlns="" val="227188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FCA7B750-EFBF-480D-829C-4E3A57188C10}"/>
              </a:ext>
            </a:extLst>
          </p:cNvPr>
          <p:cNvSpPr txBox="1">
            <a:spLocks noChangeArrowheads="1"/>
          </p:cNvSpPr>
          <p:nvPr/>
        </p:nvSpPr>
        <p:spPr>
          <a:xfrm>
            <a:off x="457200" y="0"/>
            <a:ext cx="8229600" cy="11430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Types of Leadership:-</a:t>
            </a:r>
          </a:p>
        </p:txBody>
      </p:sp>
      <p:sp>
        <p:nvSpPr>
          <p:cNvPr id="3" name="Rectangle 9">
            <a:extLst>
              <a:ext uri="{FF2B5EF4-FFF2-40B4-BE49-F238E27FC236}">
                <a16:creationId xmlns:a16="http://schemas.microsoft.com/office/drawing/2014/main" xmlns="" id="{3775DA24-9BCE-4BCB-A5F7-702F689C3B8C}"/>
              </a:ext>
            </a:extLst>
          </p:cNvPr>
          <p:cNvSpPr txBox="1">
            <a:spLocks noChangeArrowheads="1"/>
          </p:cNvSpPr>
          <p:nvPr/>
        </p:nvSpPr>
        <p:spPr>
          <a:xfrm>
            <a:off x="457199" y="997527"/>
            <a:ext cx="9725891" cy="4114799"/>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altLang="en-US" sz="2600" dirty="0">
                <a:solidFill>
                  <a:srgbClr val="00B0F0"/>
                </a:solidFill>
              </a:rPr>
              <a:t>1.</a:t>
            </a:r>
            <a:r>
              <a:rPr lang="en-US" altLang="en-US" sz="2600" b="1" dirty="0">
                <a:solidFill>
                  <a:srgbClr val="00B0F0"/>
                </a:solidFill>
              </a:rPr>
              <a:t> Autocratic or Authoritarian Leadership</a:t>
            </a:r>
            <a:r>
              <a:rPr lang="en-US" altLang="en-US" sz="2600" dirty="0">
                <a:solidFill>
                  <a:srgbClr val="00B0F0"/>
                </a:solidFill>
              </a:rPr>
              <a:t>: An autocratic leader centralizes power and decision making in himself. He gives order, assigns tasks and duties without consulting the employees. The leader takes full authority and assumes full responsibilities.</a:t>
            </a:r>
          </a:p>
          <a:p>
            <a:pPr>
              <a:lnSpc>
                <a:spcPct val="80000"/>
              </a:lnSpc>
            </a:pPr>
            <a:r>
              <a:rPr lang="en-US" altLang="en-US" sz="2600" dirty="0">
                <a:solidFill>
                  <a:srgbClr val="00B0F0"/>
                </a:solidFill>
              </a:rPr>
              <a:t>2. </a:t>
            </a:r>
            <a:r>
              <a:rPr lang="en-US" altLang="en-US" sz="2600" b="1" dirty="0">
                <a:solidFill>
                  <a:srgbClr val="00B0F0"/>
                </a:solidFill>
              </a:rPr>
              <a:t>Democratic or Participative Leadership</a:t>
            </a:r>
            <a:r>
              <a:rPr lang="en-US" altLang="en-US" sz="2600" dirty="0">
                <a:solidFill>
                  <a:srgbClr val="00B0F0"/>
                </a:solidFill>
              </a:rPr>
              <a:t>: It is decentralize authority. It is characterized by consulting with subordinates and their participation in the formulation of plans and policies. He encourages participation in decision making.</a:t>
            </a:r>
          </a:p>
          <a:p>
            <a:pPr marL="0" indent="0">
              <a:lnSpc>
                <a:spcPct val="80000"/>
              </a:lnSpc>
              <a:buNone/>
            </a:pPr>
            <a:endParaRPr lang="en-US" altLang="en-US" sz="2600" dirty="0">
              <a:solidFill>
                <a:srgbClr val="00B0F0"/>
              </a:solidFill>
            </a:endParaRPr>
          </a:p>
          <a:p>
            <a:pPr>
              <a:lnSpc>
                <a:spcPct val="80000"/>
              </a:lnSpc>
            </a:pPr>
            <a:r>
              <a:rPr lang="en-US" altLang="en-US" sz="2600" dirty="0">
                <a:solidFill>
                  <a:srgbClr val="00B0F0"/>
                </a:solidFill>
              </a:rPr>
              <a:t>3</a:t>
            </a:r>
            <a:r>
              <a:rPr lang="en-US" altLang="en-US" sz="2600" b="1" dirty="0">
                <a:solidFill>
                  <a:srgbClr val="00B0F0"/>
                </a:solidFill>
              </a:rPr>
              <a:t>. Laissez-faire or Free-rein Leadership</a:t>
            </a:r>
            <a:r>
              <a:rPr lang="en-US" altLang="en-US" sz="2600" dirty="0">
                <a:solidFill>
                  <a:srgbClr val="00B0F0"/>
                </a:solidFill>
              </a:rPr>
              <a:t>: It avoid power and responsibilities. This type of leader passes on the responsibilities for decision making to his subordinates. He gives no direction and allows the group to establish its own goals and work out its own problems.</a:t>
            </a:r>
          </a:p>
          <a:p>
            <a:pPr>
              <a:lnSpc>
                <a:spcPct val="80000"/>
              </a:lnSpc>
              <a:buFontTx/>
              <a:buNone/>
            </a:pPr>
            <a:endParaRPr lang="en-US" altLang="en-US" sz="2600" dirty="0">
              <a:solidFill>
                <a:srgbClr val="00B0F0"/>
              </a:solidFill>
            </a:endParaRPr>
          </a:p>
        </p:txBody>
      </p:sp>
    </p:spTree>
    <p:extLst>
      <p:ext uri="{BB962C8B-B14F-4D97-AF65-F5344CB8AC3E}">
        <p14:creationId xmlns:p14="http://schemas.microsoft.com/office/powerpoint/2010/main" xmlns="" val="1072209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937EE9-BAB8-41BB-8005-663017DD1F48}"/>
              </a:ext>
            </a:extLst>
          </p:cNvPr>
          <p:cNvSpPr>
            <a:spLocks noGrp="1"/>
          </p:cNvSpPr>
          <p:nvPr>
            <p:ph type="ctrTitle"/>
          </p:nvPr>
        </p:nvSpPr>
        <p:spPr>
          <a:xfrm>
            <a:off x="1008304" y="-636456"/>
            <a:ext cx="7766936" cy="2299855"/>
          </a:xfrm>
        </p:spPr>
        <p:txBody>
          <a:bodyPr/>
          <a:lstStyle/>
          <a:p>
            <a:pPr algn="ctr"/>
            <a:r>
              <a:rPr lang="en-US" sz="6000" b="1" u="sng" dirty="0">
                <a:solidFill>
                  <a:srgbClr val="FF0000"/>
                </a:solidFill>
              </a:rPr>
              <a:t>MOTIVATION</a:t>
            </a:r>
            <a:endParaRPr lang="en-IN" sz="6000" b="1" u="sng" dirty="0">
              <a:solidFill>
                <a:srgbClr val="FF0000"/>
              </a:solidFill>
            </a:endParaRPr>
          </a:p>
        </p:txBody>
      </p:sp>
      <p:sp>
        <p:nvSpPr>
          <p:cNvPr id="3" name="Subtitle 2">
            <a:extLst>
              <a:ext uri="{FF2B5EF4-FFF2-40B4-BE49-F238E27FC236}">
                <a16:creationId xmlns:a16="http://schemas.microsoft.com/office/drawing/2014/main" xmlns="" id="{4B747352-6199-46AC-B2C9-BC1981009184}"/>
              </a:ext>
            </a:extLst>
          </p:cNvPr>
          <p:cNvSpPr>
            <a:spLocks noGrp="1"/>
          </p:cNvSpPr>
          <p:nvPr>
            <p:ph type="subTitle" idx="1"/>
          </p:nvPr>
        </p:nvSpPr>
        <p:spPr>
          <a:xfrm>
            <a:off x="1257685" y="2332101"/>
            <a:ext cx="7766936" cy="1096899"/>
          </a:xfrm>
        </p:spPr>
        <p:txBody>
          <a:bodyPr>
            <a:noAutofit/>
          </a:bodyPr>
          <a:lstStyle/>
          <a:p>
            <a:pPr algn="just"/>
            <a:r>
              <a:rPr lang="en-IN" sz="2800" dirty="0">
                <a:solidFill>
                  <a:srgbClr val="00B0F0"/>
                </a:solidFill>
                <a:latin typeface="Open Sans"/>
              </a:rPr>
              <a:t>Motivation is the word derived from the word ’motive’ which means needs, desires, wants or drives within the individuals. It is the process of stimulating people to actions to accomplish the goals.</a:t>
            </a:r>
          </a:p>
          <a:p>
            <a:pPr algn="just"/>
            <a:r>
              <a:rPr lang="en-IN" sz="2800" b="1" dirty="0">
                <a:solidFill>
                  <a:srgbClr val="00B0F0"/>
                </a:solidFill>
              </a:rPr>
              <a:t>Motivation</a:t>
            </a:r>
            <a:r>
              <a:rPr lang="en-IN" sz="2800" dirty="0">
                <a:solidFill>
                  <a:srgbClr val="00B0F0"/>
                </a:solidFill>
              </a:rPr>
              <a:t> is the reason for people's actions, desires, and needs. </a:t>
            </a:r>
            <a:r>
              <a:rPr lang="en-IN" sz="2800" b="1" dirty="0">
                <a:solidFill>
                  <a:srgbClr val="00B0F0"/>
                </a:solidFill>
              </a:rPr>
              <a:t>Motivation</a:t>
            </a:r>
            <a:r>
              <a:rPr lang="en-IN" sz="2800" dirty="0">
                <a:solidFill>
                  <a:srgbClr val="00B0F0"/>
                </a:solidFill>
              </a:rPr>
              <a:t> is also one's direction to behaviour, or what causes a person to want to repeat a behaviour.</a:t>
            </a:r>
          </a:p>
          <a:p>
            <a:pPr algn="just"/>
            <a:endParaRPr lang="en-US" sz="2800" dirty="0">
              <a:solidFill>
                <a:srgbClr val="00B0F0"/>
              </a:solidFill>
            </a:endParaRPr>
          </a:p>
          <a:p>
            <a:pPr algn="just"/>
            <a:endParaRPr lang="en-IN" sz="2800" dirty="0">
              <a:solidFill>
                <a:srgbClr val="00B0F0"/>
              </a:solidFill>
            </a:endParaRPr>
          </a:p>
        </p:txBody>
      </p:sp>
    </p:spTree>
    <p:extLst>
      <p:ext uri="{BB962C8B-B14F-4D97-AF65-F5344CB8AC3E}">
        <p14:creationId xmlns:p14="http://schemas.microsoft.com/office/powerpoint/2010/main" xmlns="" val="3217463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A98A61-4EDB-4770-94EE-169F52D0BA07}"/>
              </a:ext>
            </a:extLst>
          </p:cNvPr>
          <p:cNvSpPr>
            <a:spLocks noGrp="1"/>
          </p:cNvSpPr>
          <p:nvPr>
            <p:ph type="title"/>
          </p:nvPr>
        </p:nvSpPr>
        <p:spPr>
          <a:xfrm>
            <a:off x="427951" y="346364"/>
            <a:ext cx="10115358" cy="1094509"/>
          </a:xfrm>
        </p:spPr>
        <p:txBody>
          <a:bodyPr>
            <a:noAutofit/>
          </a:bodyPr>
          <a:lstStyle/>
          <a:p>
            <a:r>
              <a:rPr lang="en-US" sz="4800" u="sng" dirty="0">
                <a:solidFill>
                  <a:srgbClr val="FF0000"/>
                </a:solidFill>
              </a:rPr>
              <a:t>CHARACTERISTICS OF MOTIVATION:-</a:t>
            </a:r>
            <a:endParaRPr lang="en-IN" sz="4800" u="sng" dirty="0">
              <a:solidFill>
                <a:srgbClr val="FF0000"/>
              </a:solidFill>
            </a:endParaRPr>
          </a:p>
        </p:txBody>
      </p:sp>
      <p:sp>
        <p:nvSpPr>
          <p:cNvPr id="3" name="Content Placeholder 2">
            <a:extLst>
              <a:ext uri="{FF2B5EF4-FFF2-40B4-BE49-F238E27FC236}">
                <a16:creationId xmlns:a16="http://schemas.microsoft.com/office/drawing/2014/main" xmlns="" id="{E57814F3-B39D-4EA1-A9A5-DB0FFC61766D}"/>
              </a:ext>
            </a:extLst>
          </p:cNvPr>
          <p:cNvSpPr>
            <a:spLocks noGrp="1"/>
          </p:cNvSpPr>
          <p:nvPr>
            <p:ph idx="1"/>
          </p:nvPr>
        </p:nvSpPr>
        <p:spPr>
          <a:xfrm>
            <a:off x="427951" y="1882718"/>
            <a:ext cx="10835794" cy="3603682"/>
          </a:xfrm>
        </p:spPr>
        <p:txBody>
          <a:bodyPr>
            <a:normAutofit lnSpcReduction="10000"/>
          </a:bodyPr>
          <a:lstStyle/>
          <a:p>
            <a:pPr fontAlgn="base"/>
            <a:r>
              <a:rPr lang="en-IN" sz="2800" b="1" dirty="0">
                <a:solidFill>
                  <a:srgbClr val="00B0F0"/>
                </a:solidFill>
              </a:rPr>
              <a:t>Motivation is a Psychological Concept.</a:t>
            </a:r>
          </a:p>
          <a:p>
            <a:pPr fontAlgn="base"/>
            <a:r>
              <a:rPr lang="en-IN" sz="2800" b="1" dirty="0">
                <a:solidFill>
                  <a:srgbClr val="00B0F0"/>
                </a:solidFill>
              </a:rPr>
              <a:t>Motivation affects the Whole Individual, not part of Him /Her.</a:t>
            </a:r>
          </a:p>
          <a:p>
            <a:pPr fontAlgn="base"/>
            <a:r>
              <a:rPr lang="en-IN" sz="2800" b="1" dirty="0">
                <a:solidFill>
                  <a:srgbClr val="00B0F0"/>
                </a:solidFill>
              </a:rPr>
              <a:t>Motivation is an Unending Process.</a:t>
            </a:r>
          </a:p>
          <a:p>
            <a:pPr fontAlgn="base"/>
            <a:r>
              <a:rPr lang="en-IN" sz="2800" b="1" dirty="0">
                <a:solidFill>
                  <a:srgbClr val="00B0F0"/>
                </a:solidFill>
              </a:rPr>
              <a:t>Motivation is a complex phenomenon.</a:t>
            </a:r>
          </a:p>
          <a:p>
            <a:pPr fontAlgn="base"/>
            <a:r>
              <a:rPr lang="en-IN" sz="2800" b="1" dirty="0">
                <a:solidFill>
                  <a:srgbClr val="00B0F0"/>
                </a:solidFill>
              </a:rPr>
              <a:t>Motivation is different from Satisfaction, Inspiration, and Manipulation.</a:t>
            </a:r>
          </a:p>
          <a:p>
            <a:pPr fontAlgn="base"/>
            <a:r>
              <a:rPr lang="en-IN" sz="2800" b="1" dirty="0">
                <a:solidFill>
                  <a:srgbClr val="00B0F0"/>
                </a:solidFill>
              </a:rPr>
              <a:t>Motivation is different from mental strength.</a:t>
            </a:r>
          </a:p>
          <a:p>
            <a:endParaRPr lang="en-IN" sz="2800" dirty="0">
              <a:solidFill>
                <a:srgbClr val="00B0F0"/>
              </a:solidFill>
            </a:endParaRPr>
          </a:p>
        </p:txBody>
      </p:sp>
    </p:spTree>
    <p:extLst>
      <p:ext uri="{BB962C8B-B14F-4D97-AF65-F5344CB8AC3E}">
        <p14:creationId xmlns:p14="http://schemas.microsoft.com/office/powerpoint/2010/main" xmlns="" val="4070748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A9BFE7-C42D-4840-BCAE-036504790CD3}"/>
              </a:ext>
            </a:extLst>
          </p:cNvPr>
          <p:cNvSpPr>
            <a:spLocks noGrp="1"/>
          </p:cNvSpPr>
          <p:nvPr>
            <p:ph type="title"/>
          </p:nvPr>
        </p:nvSpPr>
        <p:spPr>
          <a:xfrm>
            <a:off x="677333" y="609600"/>
            <a:ext cx="8951575" cy="1233055"/>
          </a:xfrm>
        </p:spPr>
        <p:txBody>
          <a:bodyPr>
            <a:normAutofit/>
          </a:bodyPr>
          <a:lstStyle/>
          <a:p>
            <a:r>
              <a:rPr lang="en-US" sz="4800" u="sng" dirty="0">
                <a:solidFill>
                  <a:srgbClr val="FF0000"/>
                </a:solidFill>
              </a:rPr>
              <a:t>IMPORTANCE OF MOTIVATION :-</a:t>
            </a:r>
            <a:endParaRPr lang="en-IN" sz="4800" u="sng" dirty="0">
              <a:solidFill>
                <a:srgbClr val="FF0000"/>
              </a:solidFill>
            </a:endParaRPr>
          </a:p>
        </p:txBody>
      </p:sp>
      <p:sp>
        <p:nvSpPr>
          <p:cNvPr id="3" name="Content Placeholder 2">
            <a:extLst>
              <a:ext uri="{FF2B5EF4-FFF2-40B4-BE49-F238E27FC236}">
                <a16:creationId xmlns:a16="http://schemas.microsoft.com/office/drawing/2014/main" xmlns="" id="{F1C4761D-BDE8-4AF3-9BF4-AE75E123F078}"/>
              </a:ext>
            </a:extLst>
          </p:cNvPr>
          <p:cNvSpPr>
            <a:spLocks noGrp="1"/>
          </p:cNvSpPr>
          <p:nvPr>
            <p:ph idx="1"/>
          </p:nvPr>
        </p:nvSpPr>
        <p:spPr>
          <a:xfrm>
            <a:off x="677333" y="2160590"/>
            <a:ext cx="10918922" cy="3395083"/>
          </a:xfrm>
        </p:spPr>
        <p:txBody>
          <a:bodyPr>
            <a:normAutofit/>
          </a:bodyPr>
          <a:lstStyle/>
          <a:p>
            <a:r>
              <a:rPr lang="en-IN" sz="2800" b="1" dirty="0">
                <a:solidFill>
                  <a:srgbClr val="00B0F0"/>
                </a:solidFill>
              </a:rPr>
              <a:t>Improves Performance Level.</a:t>
            </a:r>
          </a:p>
          <a:p>
            <a:r>
              <a:rPr lang="en-IN" sz="2800" b="1" dirty="0">
                <a:solidFill>
                  <a:srgbClr val="00B0F0"/>
                </a:solidFill>
              </a:rPr>
              <a:t>Helps to Change Negative or Indifferent Attitudes of Employees.</a:t>
            </a:r>
          </a:p>
          <a:p>
            <a:r>
              <a:rPr lang="en-IN" sz="2800" b="1" dirty="0">
                <a:solidFill>
                  <a:srgbClr val="00B0F0"/>
                </a:solidFill>
              </a:rPr>
              <a:t>Reduction in Employee Turnover.</a:t>
            </a:r>
          </a:p>
          <a:p>
            <a:r>
              <a:rPr lang="en-IN" sz="2800" b="1" dirty="0">
                <a:solidFill>
                  <a:srgbClr val="00B0F0"/>
                </a:solidFill>
              </a:rPr>
              <a:t>Helps to Reduce Absenteeism in the Organisation.</a:t>
            </a:r>
          </a:p>
          <a:p>
            <a:r>
              <a:rPr lang="en-IN" sz="2800" b="1" dirty="0">
                <a:solidFill>
                  <a:srgbClr val="00B0F0"/>
                </a:solidFill>
              </a:rPr>
              <a:t>Reduction in Resistance to Change.</a:t>
            </a:r>
            <a:endParaRPr lang="en-IN" sz="2800" dirty="0">
              <a:solidFill>
                <a:srgbClr val="00B0F0"/>
              </a:solidFill>
            </a:endParaRPr>
          </a:p>
        </p:txBody>
      </p:sp>
    </p:spTree>
    <p:extLst>
      <p:ext uri="{BB962C8B-B14F-4D97-AF65-F5344CB8AC3E}">
        <p14:creationId xmlns:p14="http://schemas.microsoft.com/office/powerpoint/2010/main" xmlns="" val="2583788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22F58C-C51E-46B1-A01F-8D990051BEA5}"/>
              </a:ext>
            </a:extLst>
          </p:cNvPr>
          <p:cNvSpPr>
            <a:spLocks noGrp="1"/>
          </p:cNvSpPr>
          <p:nvPr>
            <p:ph type="title"/>
          </p:nvPr>
        </p:nvSpPr>
        <p:spPr>
          <a:xfrm>
            <a:off x="277092" y="415638"/>
            <a:ext cx="10127672" cy="1025236"/>
          </a:xfrm>
        </p:spPr>
        <p:txBody>
          <a:bodyPr>
            <a:noAutofit/>
          </a:bodyPr>
          <a:lstStyle/>
          <a:p>
            <a:r>
              <a:rPr lang="en-US" sz="4800" b="1" u="sng" dirty="0">
                <a:solidFill>
                  <a:srgbClr val="FF0000"/>
                </a:solidFill>
              </a:rPr>
              <a:t>Functions of Entrepreneurship:-</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13E95DE4-B2FD-4F58-B920-55289ED97EC5}"/>
              </a:ext>
            </a:extLst>
          </p:cNvPr>
          <p:cNvSpPr>
            <a:spLocks noGrp="1"/>
          </p:cNvSpPr>
          <p:nvPr>
            <p:ph idx="1"/>
          </p:nvPr>
        </p:nvSpPr>
        <p:spPr>
          <a:xfrm>
            <a:off x="827809" y="1856508"/>
            <a:ext cx="7180118" cy="4849091"/>
          </a:xfrm>
        </p:spPr>
        <p:txBody>
          <a:bodyPr>
            <a:normAutofit/>
          </a:bodyPr>
          <a:lstStyle/>
          <a:p>
            <a:pPr marL="914400" lvl="2" indent="0">
              <a:buNone/>
            </a:pPr>
            <a:endParaRPr lang="en-IN" sz="2800" dirty="0"/>
          </a:p>
          <a:p>
            <a:r>
              <a:rPr lang="en-IN" sz="2800" dirty="0">
                <a:solidFill>
                  <a:srgbClr val="00B0F0"/>
                </a:solidFill>
              </a:rPr>
              <a:t>Risk-Taking.</a:t>
            </a:r>
          </a:p>
          <a:p>
            <a:r>
              <a:rPr lang="en-IN" sz="2800" dirty="0">
                <a:solidFill>
                  <a:srgbClr val="00B0F0"/>
                </a:solidFill>
              </a:rPr>
              <a:t>Building of Organization.</a:t>
            </a:r>
          </a:p>
          <a:p>
            <a:r>
              <a:rPr lang="en-IN" sz="2800" dirty="0">
                <a:solidFill>
                  <a:srgbClr val="00B0F0"/>
                </a:solidFill>
              </a:rPr>
              <a:t>Decision Making.</a:t>
            </a:r>
          </a:p>
          <a:p>
            <a:r>
              <a:rPr lang="en-IN" sz="2800" dirty="0">
                <a:solidFill>
                  <a:srgbClr val="00B0F0"/>
                </a:solidFill>
              </a:rPr>
              <a:t>Management Control.</a:t>
            </a:r>
          </a:p>
          <a:p>
            <a:r>
              <a:rPr lang="en-US" sz="2800" dirty="0">
                <a:solidFill>
                  <a:srgbClr val="00B0F0"/>
                </a:solidFill>
              </a:rPr>
              <a:t>Innovation.</a:t>
            </a:r>
            <a:endParaRPr lang="en-IN" sz="2800" dirty="0">
              <a:solidFill>
                <a:srgbClr val="00B0F0"/>
              </a:solidFill>
            </a:endParaRPr>
          </a:p>
          <a:p>
            <a:endParaRPr lang="en-IN" sz="2800" b="1" dirty="0">
              <a:solidFill>
                <a:srgbClr val="00B0F0"/>
              </a:solidFill>
            </a:endParaRPr>
          </a:p>
          <a:p>
            <a:endParaRPr lang="en-IN" b="1" dirty="0"/>
          </a:p>
          <a:p>
            <a:endParaRPr lang="en-IN" dirty="0"/>
          </a:p>
        </p:txBody>
      </p:sp>
    </p:spTree>
    <p:extLst>
      <p:ext uri="{BB962C8B-B14F-4D97-AF65-F5344CB8AC3E}">
        <p14:creationId xmlns:p14="http://schemas.microsoft.com/office/powerpoint/2010/main" xmlns="" val="32712872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EA52FB-C852-4D70-955D-85532BAAA4BD}"/>
              </a:ext>
            </a:extLst>
          </p:cNvPr>
          <p:cNvSpPr>
            <a:spLocks noGrp="1"/>
          </p:cNvSpPr>
          <p:nvPr>
            <p:ph type="title"/>
          </p:nvPr>
        </p:nvSpPr>
        <p:spPr>
          <a:xfrm>
            <a:off x="167371" y="449493"/>
            <a:ext cx="9616594" cy="1177636"/>
          </a:xfrm>
        </p:spPr>
        <p:txBody>
          <a:bodyPr>
            <a:noAutofit/>
          </a:bodyPr>
          <a:lstStyle/>
          <a:p>
            <a:r>
              <a:rPr lang="en-US" sz="4800" u="sng" dirty="0">
                <a:solidFill>
                  <a:srgbClr val="FF0000"/>
                </a:solidFill>
              </a:rPr>
              <a:t>FACTOR AFFECTING MOTIVATION :-</a:t>
            </a:r>
            <a:endParaRPr lang="en-IN" sz="4800" u="sng" dirty="0">
              <a:solidFill>
                <a:srgbClr val="FF0000"/>
              </a:solidFill>
            </a:endParaRPr>
          </a:p>
        </p:txBody>
      </p:sp>
      <p:sp>
        <p:nvSpPr>
          <p:cNvPr id="3" name="Content Placeholder 2">
            <a:extLst>
              <a:ext uri="{FF2B5EF4-FFF2-40B4-BE49-F238E27FC236}">
                <a16:creationId xmlns:a16="http://schemas.microsoft.com/office/drawing/2014/main" xmlns="" id="{181BA9D4-7574-46DC-95F0-8F26FB85E836}"/>
              </a:ext>
            </a:extLst>
          </p:cNvPr>
          <p:cNvSpPr>
            <a:spLocks noGrp="1"/>
          </p:cNvSpPr>
          <p:nvPr>
            <p:ph idx="1"/>
          </p:nvPr>
        </p:nvSpPr>
        <p:spPr/>
        <p:txBody>
          <a:bodyPr>
            <a:normAutofit fontScale="92500" lnSpcReduction="10000"/>
          </a:bodyPr>
          <a:lstStyle/>
          <a:p>
            <a:r>
              <a:rPr lang="en-US" sz="2800" dirty="0">
                <a:solidFill>
                  <a:srgbClr val="00B0F0"/>
                </a:solidFill>
              </a:rPr>
              <a:t>Achievement</a:t>
            </a:r>
          </a:p>
          <a:p>
            <a:r>
              <a:rPr lang="en-US" sz="2800" dirty="0">
                <a:solidFill>
                  <a:srgbClr val="00B0F0"/>
                </a:solidFill>
              </a:rPr>
              <a:t>Advancement</a:t>
            </a:r>
          </a:p>
          <a:p>
            <a:r>
              <a:rPr lang="en-US" sz="2800" dirty="0">
                <a:solidFill>
                  <a:srgbClr val="00B0F0"/>
                </a:solidFill>
              </a:rPr>
              <a:t>Growth</a:t>
            </a:r>
          </a:p>
          <a:p>
            <a:r>
              <a:rPr lang="en-US" sz="2800" dirty="0">
                <a:solidFill>
                  <a:srgbClr val="00B0F0"/>
                </a:solidFill>
              </a:rPr>
              <a:t>Recognition</a:t>
            </a:r>
          </a:p>
          <a:p>
            <a:r>
              <a:rPr lang="en-US" sz="2800" dirty="0">
                <a:solidFill>
                  <a:srgbClr val="00B0F0"/>
                </a:solidFill>
              </a:rPr>
              <a:t>Work itself</a:t>
            </a:r>
          </a:p>
          <a:p>
            <a:r>
              <a:rPr lang="en-US" sz="2800" dirty="0">
                <a:solidFill>
                  <a:srgbClr val="00B0F0"/>
                </a:solidFill>
              </a:rPr>
              <a:t>Job security</a:t>
            </a:r>
          </a:p>
          <a:p>
            <a:r>
              <a:rPr lang="en-US" sz="2800" dirty="0">
                <a:solidFill>
                  <a:srgbClr val="00B0F0"/>
                </a:solidFill>
              </a:rPr>
              <a:t>Salary</a:t>
            </a:r>
          </a:p>
          <a:p>
            <a:r>
              <a:rPr lang="en-US" sz="2800" dirty="0">
                <a:solidFill>
                  <a:srgbClr val="00B0F0"/>
                </a:solidFill>
              </a:rPr>
              <a:t>Technical supervision</a:t>
            </a:r>
          </a:p>
          <a:p>
            <a:endParaRPr lang="en-IN" dirty="0"/>
          </a:p>
        </p:txBody>
      </p:sp>
    </p:spTree>
    <p:extLst>
      <p:ext uri="{BB962C8B-B14F-4D97-AF65-F5344CB8AC3E}">
        <p14:creationId xmlns:p14="http://schemas.microsoft.com/office/powerpoint/2010/main" xmlns="" val="1931912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723893-D3D6-44A7-96D7-9656F1643249}"/>
              </a:ext>
            </a:extLst>
          </p:cNvPr>
          <p:cNvSpPr>
            <a:spLocks noGrp="1"/>
          </p:cNvSpPr>
          <p:nvPr>
            <p:ph type="title"/>
          </p:nvPr>
        </p:nvSpPr>
        <p:spPr/>
        <p:txBody>
          <a:bodyPr>
            <a:normAutofit/>
          </a:bodyPr>
          <a:lstStyle/>
          <a:p>
            <a:r>
              <a:rPr lang="en-IN" sz="4800" dirty="0">
                <a:solidFill>
                  <a:srgbClr val="FF0000"/>
                </a:solidFill>
              </a:rPr>
              <a:t>THEORIES OF MOTIVATION :-</a:t>
            </a:r>
          </a:p>
        </p:txBody>
      </p:sp>
      <p:sp>
        <p:nvSpPr>
          <p:cNvPr id="3" name="Content Placeholder 2">
            <a:extLst>
              <a:ext uri="{FF2B5EF4-FFF2-40B4-BE49-F238E27FC236}">
                <a16:creationId xmlns:a16="http://schemas.microsoft.com/office/drawing/2014/main" xmlns="" id="{022E1128-F868-478D-B738-3C436E26BBD2}"/>
              </a:ext>
            </a:extLst>
          </p:cNvPr>
          <p:cNvSpPr>
            <a:spLocks noGrp="1"/>
          </p:cNvSpPr>
          <p:nvPr>
            <p:ph idx="1"/>
          </p:nvPr>
        </p:nvSpPr>
        <p:spPr/>
        <p:txBody>
          <a:bodyPr>
            <a:normAutofit/>
          </a:bodyPr>
          <a:lstStyle/>
          <a:p>
            <a:r>
              <a:rPr lang="en-IN" sz="2800" dirty="0">
                <a:solidFill>
                  <a:srgbClr val="00B0F0"/>
                </a:solidFill>
              </a:rPr>
              <a:t>Maslow need hierarchy theory</a:t>
            </a:r>
          </a:p>
          <a:p>
            <a:r>
              <a:rPr lang="en-IN" sz="2800" dirty="0">
                <a:solidFill>
                  <a:srgbClr val="00B0F0"/>
                </a:solidFill>
              </a:rPr>
              <a:t>Herzberg’s theory of motivation</a:t>
            </a:r>
          </a:p>
          <a:p>
            <a:r>
              <a:rPr lang="en-IN" sz="2800" dirty="0">
                <a:solidFill>
                  <a:srgbClr val="00B0F0"/>
                </a:solidFill>
              </a:rPr>
              <a:t>McGregor's X and Y theory</a:t>
            </a:r>
          </a:p>
          <a:p>
            <a:pPr marL="0" indent="0">
              <a:buNone/>
            </a:pPr>
            <a:r>
              <a:rPr lang="en-IN" sz="2800" dirty="0">
                <a:solidFill>
                  <a:srgbClr val="00B0F0"/>
                </a:solidFill>
              </a:rPr>
              <a:t> </a:t>
            </a:r>
          </a:p>
        </p:txBody>
      </p:sp>
    </p:spTree>
    <p:extLst>
      <p:ext uri="{BB962C8B-B14F-4D97-AF65-F5344CB8AC3E}">
        <p14:creationId xmlns:p14="http://schemas.microsoft.com/office/powerpoint/2010/main" xmlns="" val="7749744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FB6A46-3B30-4931-B49A-796FB66B1B43}"/>
              </a:ext>
            </a:extLst>
          </p:cNvPr>
          <p:cNvSpPr>
            <a:spLocks noGrp="1"/>
          </p:cNvSpPr>
          <p:nvPr>
            <p:ph type="title"/>
          </p:nvPr>
        </p:nvSpPr>
        <p:spPr>
          <a:xfrm>
            <a:off x="358680" y="595744"/>
            <a:ext cx="10946630" cy="1564845"/>
          </a:xfrm>
        </p:spPr>
        <p:txBody>
          <a:bodyPr>
            <a:normAutofit/>
          </a:bodyPr>
          <a:lstStyle/>
          <a:p>
            <a:r>
              <a:rPr lang="en-IN" sz="4800" u="sng" dirty="0">
                <a:solidFill>
                  <a:srgbClr val="FF0000"/>
                </a:solidFill>
              </a:rPr>
              <a:t>MASLOW NEED HIERARCHY THEORY :-</a:t>
            </a:r>
            <a:r>
              <a:rPr lang="en-IN" sz="4800" u="sng" dirty="0">
                <a:solidFill>
                  <a:srgbClr val="00B0F0"/>
                </a:solidFill>
              </a:rPr>
              <a:t/>
            </a:r>
            <a:br>
              <a:rPr lang="en-IN" sz="4800" u="sng" dirty="0">
                <a:solidFill>
                  <a:srgbClr val="00B0F0"/>
                </a:solidFill>
              </a:rPr>
            </a:br>
            <a:endParaRPr lang="en-IN" sz="4800" u="sng" dirty="0"/>
          </a:p>
        </p:txBody>
      </p:sp>
      <p:sp>
        <p:nvSpPr>
          <p:cNvPr id="3" name="Content Placeholder 2">
            <a:extLst>
              <a:ext uri="{FF2B5EF4-FFF2-40B4-BE49-F238E27FC236}">
                <a16:creationId xmlns:a16="http://schemas.microsoft.com/office/drawing/2014/main" xmlns="" id="{EC3EEF4B-9115-4EC2-A388-871C4706E70F}"/>
              </a:ext>
            </a:extLst>
          </p:cNvPr>
          <p:cNvSpPr>
            <a:spLocks noGrp="1"/>
          </p:cNvSpPr>
          <p:nvPr>
            <p:ph idx="1"/>
          </p:nvPr>
        </p:nvSpPr>
        <p:spPr>
          <a:xfrm>
            <a:off x="886690" y="2244885"/>
            <a:ext cx="8228239" cy="3657265"/>
          </a:xfrm>
        </p:spPr>
        <p:txBody>
          <a:bodyPr>
            <a:normAutofit/>
          </a:bodyPr>
          <a:lstStyle/>
          <a:p>
            <a:pPr algn="just"/>
            <a:r>
              <a:rPr lang="en-IN" sz="2800" dirty="0">
                <a:solidFill>
                  <a:srgbClr val="00B0F0"/>
                </a:solidFill>
              </a:rPr>
              <a:t>The </a:t>
            </a:r>
            <a:r>
              <a:rPr lang="en-IN" sz="2800" b="1" dirty="0">
                <a:solidFill>
                  <a:srgbClr val="00B0F0"/>
                </a:solidFill>
              </a:rPr>
              <a:t>Maslow’s Need Hierarchy</a:t>
            </a:r>
            <a:r>
              <a:rPr lang="en-IN" sz="2800" dirty="0">
                <a:solidFill>
                  <a:srgbClr val="00B0F0"/>
                </a:solidFill>
              </a:rPr>
              <a:t> is given by Abraham Maslow, who has explained the strength of certain needs at the different point of time. Maslow has given a framework that helps to understand the strength of needs and how a person moves from one need to the other. These needs are arranged in the hierarchical form as shown below:</a:t>
            </a:r>
          </a:p>
        </p:txBody>
      </p:sp>
    </p:spTree>
    <p:extLst>
      <p:ext uri="{BB962C8B-B14F-4D97-AF65-F5344CB8AC3E}">
        <p14:creationId xmlns:p14="http://schemas.microsoft.com/office/powerpoint/2010/main" xmlns="" val="3101579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businessjargons.com/wp-content/uploads/2015/12/Maslows-Need-Hierarchy.jpg">
            <a:extLst>
              <a:ext uri="{FF2B5EF4-FFF2-40B4-BE49-F238E27FC236}">
                <a16:creationId xmlns:a16="http://schemas.microsoft.com/office/drawing/2014/main" xmlns="" id="{DEC17BB1-788B-4080-95FB-AAEB0E54632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72537" y="1805983"/>
            <a:ext cx="5495641" cy="453939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itle 2">
            <a:extLst>
              <a:ext uri="{FF2B5EF4-FFF2-40B4-BE49-F238E27FC236}">
                <a16:creationId xmlns:a16="http://schemas.microsoft.com/office/drawing/2014/main" xmlns="" id="{B912FBF0-DA26-423A-9EA2-56C558988827}"/>
              </a:ext>
            </a:extLst>
          </p:cNvPr>
          <p:cNvSpPr>
            <a:spLocks noGrp="1"/>
          </p:cNvSpPr>
          <p:nvPr>
            <p:ph type="title"/>
          </p:nvPr>
        </p:nvSpPr>
        <p:spPr>
          <a:xfrm>
            <a:off x="677334" y="609600"/>
            <a:ext cx="8175721" cy="762000"/>
          </a:xfrm>
        </p:spPr>
        <p:txBody>
          <a:bodyPr>
            <a:normAutofit/>
          </a:bodyPr>
          <a:lstStyle/>
          <a:p>
            <a:r>
              <a:rPr lang="en-IN" dirty="0">
                <a:solidFill>
                  <a:srgbClr val="FF0000"/>
                </a:solidFill>
              </a:rPr>
              <a:t>MASLOW NEED HIERARCHY THEORY :-</a:t>
            </a:r>
            <a:endParaRPr lang="en-IN" dirty="0"/>
          </a:p>
        </p:txBody>
      </p:sp>
    </p:spTree>
    <p:extLst>
      <p:ext uri="{BB962C8B-B14F-4D97-AF65-F5344CB8AC3E}">
        <p14:creationId xmlns:p14="http://schemas.microsoft.com/office/powerpoint/2010/main" xmlns="" val="22667160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851412-9539-4D0D-82B0-85464C93EF0F}"/>
              </a:ext>
            </a:extLst>
          </p:cNvPr>
          <p:cNvSpPr>
            <a:spLocks noGrp="1"/>
          </p:cNvSpPr>
          <p:nvPr>
            <p:ph type="title"/>
          </p:nvPr>
        </p:nvSpPr>
        <p:spPr>
          <a:xfrm>
            <a:off x="109296" y="540327"/>
            <a:ext cx="11140593" cy="1177636"/>
          </a:xfrm>
        </p:spPr>
        <p:txBody>
          <a:bodyPr>
            <a:noAutofit/>
          </a:bodyPr>
          <a:lstStyle/>
          <a:p>
            <a:r>
              <a:rPr lang="en-IN" sz="4800" u="sng" dirty="0">
                <a:solidFill>
                  <a:srgbClr val="FF0000"/>
                </a:solidFill>
              </a:rPr>
              <a:t>HERZBERG’S THEORY OF MOTIVATION :-</a:t>
            </a:r>
            <a:br>
              <a:rPr lang="en-IN" sz="4800" u="sng" dirty="0">
                <a:solidFill>
                  <a:srgbClr val="FF0000"/>
                </a:solidFill>
              </a:rPr>
            </a:br>
            <a:endParaRPr lang="en-IN" sz="4800" u="sng" dirty="0">
              <a:solidFill>
                <a:srgbClr val="FF0000"/>
              </a:solidFill>
            </a:endParaRPr>
          </a:p>
        </p:txBody>
      </p:sp>
      <p:sp>
        <p:nvSpPr>
          <p:cNvPr id="3" name="Content Placeholder 2">
            <a:extLst>
              <a:ext uri="{FF2B5EF4-FFF2-40B4-BE49-F238E27FC236}">
                <a16:creationId xmlns:a16="http://schemas.microsoft.com/office/drawing/2014/main" xmlns="" id="{0EC3557B-2281-425F-8182-BE1A95F83ECC}"/>
              </a:ext>
            </a:extLst>
          </p:cNvPr>
          <p:cNvSpPr>
            <a:spLocks noGrp="1"/>
          </p:cNvSpPr>
          <p:nvPr>
            <p:ph idx="1"/>
          </p:nvPr>
        </p:nvSpPr>
        <p:spPr/>
        <p:txBody>
          <a:bodyPr>
            <a:normAutofit/>
          </a:bodyPr>
          <a:lstStyle/>
          <a:p>
            <a:pPr algn="just"/>
            <a:r>
              <a:rPr lang="en-IN" sz="2800" dirty="0">
                <a:solidFill>
                  <a:srgbClr val="00B0F0"/>
                </a:solidFill>
              </a:rPr>
              <a:t>In this context, the study was conducted wherein the experiences and feelings of 200 engineers and accountants were analysed. They were asked to share their previous job experiences in which they felt “exceptionally good” or “exceptionally bad.” Through this study, Herzberg concluded that there are two job conditions independent of each other that affect the behaviour differently.</a:t>
            </a:r>
          </a:p>
        </p:txBody>
      </p:sp>
    </p:spTree>
    <p:extLst>
      <p:ext uri="{BB962C8B-B14F-4D97-AF65-F5344CB8AC3E}">
        <p14:creationId xmlns:p14="http://schemas.microsoft.com/office/powerpoint/2010/main" xmlns="" val="40632227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1F1E49-7815-4038-B344-6D4225313C7B}"/>
              </a:ext>
            </a:extLst>
          </p:cNvPr>
          <p:cNvSpPr>
            <a:spLocks noGrp="1"/>
          </p:cNvSpPr>
          <p:nvPr>
            <p:ph type="title"/>
          </p:nvPr>
        </p:nvSpPr>
        <p:spPr>
          <a:xfrm>
            <a:off x="677334" y="609600"/>
            <a:ext cx="8549793" cy="1302327"/>
          </a:xfrm>
        </p:spPr>
        <p:txBody>
          <a:bodyPr>
            <a:noAutofit/>
          </a:bodyPr>
          <a:lstStyle/>
          <a:p>
            <a:pPr marL="457200" indent="-457200">
              <a:buFont typeface="Wingdings" panose="05000000000000000000" pitchFamily="2" charset="2"/>
              <a:buChar char="Ø"/>
            </a:pPr>
            <a:r>
              <a:rPr lang="en-IN" sz="2800" dirty="0">
                <a:solidFill>
                  <a:srgbClr val="00B0F0"/>
                </a:solidFill>
              </a:rPr>
              <a:t>The first set of job conditions has been referred to as </a:t>
            </a:r>
            <a:r>
              <a:rPr lang="en-IN" sz="2800" b="1" dirty="0">
                <a:solidFill>
                  <a:srgbClr val="00B0F0"/>
                </a:solidFill>
              </a:rPr>
              <a:t>maintenance or hygiene factor. The</a:t>
            </a:r>
            <a:r>
              <a:rPr lang="en-IN" sz="2800" dirty="0">
                <a:solidFill>
                  <a:srgbClr val="00B0F0"/>
                </a:solidFill>
              </a:rPr>
              <a:t> second set of job conditions is referred to as </a:t>
            </a:r>
            <a:r>
              <a:rPr lang="en-IN" sz="2800" b="1" dirty="0">
                <a:solidFill>
                  <a:srgbClr val="00B0F0"/>
                </a:solidFill>
              </a:rPr>
              <a:t>motivational factors.</a:t>
            </a:r>
            <a:endParaRPr lang="en-IN" sz="2800" dirty="0">
              <a:solidFill>
                <a:srgbClr val="00B0F0"/>
              </a:solidFill>
            </a:endParaRPr>
          </a:p>
        </p:txBody>
      </p:sp>
      <p:pic>
        <p:nvPicPr>
          <p:cNvPr id="4098" name="Picture 2" descr="https://businessjargons.com/wp-content/uploads/2015/12/Herzbergs-theory.jpg">
            <a:extLst>
              <a:ext uri="{FF2B5EF4-FFF2-40B4-BE49-F238E27FC236}">
                <a16:creationId xmlns:a16="http://schemas.microsoft.com/office/drawing/2014/main" xmlns="" id="{0FB39101-E73C-484D-9CCD-CF98544C33F3}"/>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386951" y="2571750"/>
            <a:ext cx="4762500" cy="36766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7607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BA9CFF-A08D-4648-ADC6-DF09A67477F3}"/>
              </a:ext>
            </a:extLst>
          </p:cNvPr>
          <p:cNvSpPr>
            <a:spLocks noGrp="1"/>
          </p:cNvSpPr>
          <p:nvPr>
            <p:ph type="title"/>
          </p:nvPr>
        </p:nvSpPr>
        <p:spPr/>
        <p:txBody>
          <a:bodyPr>
            <a:noAutofit/>
          </a:bodyPr>
          <a:lstStyle/>
          <a:p>
            <a:r>
              <a:rPr lang="en-IN" sz="4800" u="sng" dirty="0">
                <a:solidFill>
                  <a:srgbClr val="FF0000"/>
                </a:solidFill>
              </a:rPr>
              <a:t>McGregor's X and Y theory :-</a:t>
            </a:r>
            <a:br>
              <a:rPr lang="en-IN" sz="4800" u="sng" dirty="0">
                <a:solidFill>
                  <a:srgbClr val="FF0000"/>
                </a:solidFill>
              </a:rPr>
            </a:br>
            <a:endParaRPr lang="en-IN" sz="4800" u="sng" dirty="0">
              <a:solidFill>
                <a:srgbClr val="FF0000"/>
              </a:solidFill>
            </a:endParaRPr>
          </a:p>
        </p:txBody>
      </p:sp>
      <p:sp>
        <p:nvSpPr>
          <p:cNvPr id="3" name="Content Placeholder 2">
            <a:extLst>
              <a:ext uri="{FF2B5EF4-FFF2-40B4-BE49-F238E27FC236}">
                <a16:creationId xmlns:a16="http://schemas.microsoft.com/office/drawing/2014/main" xmlns="" id="{55BCC6F9-2B32-4E13-B579-B0514AC5583F}"/>
              </a:ext>
            </a:extLst>
          </p:cNvPr>
          <p:cNvSpPr>
            <a:spLocks noGrp="1"/>
          </p:cNvSpPr>
          <p:nvPr>
            <p:ph idx="1"/>
          </p:nvPr>
        </p:nvSpPr>
        <p:spPr/>
        <p:txBody>
          <a:bodyPr>
            <a:normAutofit/>
          </a:bodyPr>
          <a:lstStyle/>
          <a:p>
            <a:pPr algn="just"/>
            <a:r>
              <a:rPr lang="en-IN" sz="2800" b="1" dirty="0">
                <a:solidFill>
                  <a:srgbClr val="00B0F0"/>
                </a:solidFill>
              </a:rPr>
              <a:t>Theory X and Theory Y</a:t>
            </a:r>
            <a:r>
              <a:rPr lang="en-IN" sz="2800" dirty="0">
                <a:solidFill>
                  <a:srgbClr val="00B0F0"/>
                </a:solidFill>
              </a:rPr>
              <a:t> are </a:t>
            </a:r>
            <a:r>
              <a:rPr lang="en-IN" sz="2800" b="1" dirty="0">
                <a:solidFill>
                  <a:srgbClr val="00B0F0"/>
                </a:solidFill>
              </a:rPr>
              <a:t>theories</a:t>
            </a:r>
            <a:r>
              <a:rPr lang="en-IN" sz="2800" dirty="0">
                <a:solidFill>
                  <a:srgbClr val="00B0F0"/>
                </a:solidFill>
              </a:rPr>
              <a:t> of human motivation and management. These two </a:t>
            </a:r>
            <a:r>
              <a:rPr lang="en-IN" sz="2800" b="1" dirty="0">
                <a:solidFill>
                  <a:srgbClr val="00B0F0"/>
                </a:solidFill>
              </a:rPr>
              <a:t>theories</a:t>
            </a:r>
            <a:r>
              <a:rPr lang="en-IN" sz="2800" dirty="0">
                <a:solidFill>
                  <a:srgbClr val="00B0F0"/>
                </a:solidFill>
              </a:rPr>
              <a:t> describe contrasting models of workforce motivation applied by managers in human resource management, organizational behaviour, organizational communication and organizational development.</a:t>
            </a:r>
          </a:p>
        </p:txBody>
      </p:sp>
    </p:spTree>
    <p:extLst>
      <p:ext uri="{BB962C8B-B14F-4D97-AF65-F5344CB8AC3E}">
        <p14:creationId xmlns:p14="http://schemas.microsoft.com/office/powerpoint/2010/main" xmlns="" val="35688267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884E39-78F1-4C97-B009-86EAC2424876}"/>
              </a:ext>
            </a:extLst>
          </p:cNvPr>
          <p:cNvSpPr>
            <a:spLocks noGrp="1"/>
          </p:cNvSpPr>
          <p:nvPr>
            <p:ph type="title"/>
          </p:nvPr>
        </p:nvSpPr>
        <p:spPr>
          <a:xfrm>
            <a:off x="679220" y="253653"/>
            <a:ext cx="8596668" cy="1320800"/>
          </a:xfrm>
        </p:spPr>
        <p:txBody>
          <a:bodyPr>
            <a:normAutofit/>
          </a:bodyPr>
          <a:lstStyle/>
          <a:p>
            <a:r>
              <a:rPr lang="en-IN" sz="4800" u="sng" dirty="0">
                <a:solidFill>
                  <a:srgbClr val="FF0000"/>
                </a:solidFill>
              </a:rPr>
              <a:t>X and Y theory:-</a:t>
            </a:r>
            <a:endParaRPr lang="en-IN" sz="4800" u="sng" dirty="0"/>
          </a:p>
        </p:txBody>
      </p:sp>
      <p:sp>
        <p:nvSpPr>
          <p:cNvPr id="3" name="Text Placeholder 2">
            <a:extLst>
              <a:ext uri="{FF2B5EF4-FFF2-40B4-BE49-F238E27FC236}">
                <a16:creationId xmlns:a16="http://schemas.microsoft.com/office/drawing/2014/main" xmlns="" id="{D46D5E60-5CD4-41B2-9441-11686EB14555}"/>
              </a:ext>
            </a:extLst>
          </p:cNvPr>
          <p:cNvSpPr>
            <a:spLocks noGrp="1"/>
          </p:cNvSpPr>
          <p:nvPr>
            <p:ph type="body" idx="1"/>
          </p:nvPr>
        </p:nvSpPr>
        <p:spPr>
          <a:xfrm>
            <a:off x="679220" y="1407579"/>
            <a:ext cx="4185623" cy="576262"/>
          </a:xfrm>
        </p:spPr>
        <p:txBody>
          <a:bodyPr/>
          <a:lstStyle/>
          <a:p>
            <a:pPr algn="ctr"/>
            <a:r>
              <a:rPr lang="en-IN" sz="2800" u="sng" dirty="0">
                <a:solidFill>
                  <a:srgbClr val="FF0000"/>
                </a:solidFill>
              </a:rPr>
              <a:t>X - THEORY</a:t>
            </a:r>
            <a:endParaRPr lang="en-IN" sz="2800" u="sng" dirty="0"/>
          </a:p>
        </p:txBody>
      </p:sp>
      <p:sp>
        <p:nvSpPr>
          <p:cNvPr id="4" name="Content Placeholder 3">
            <a:extLst>
              <a:ext uri="{FF2B5EF4-FFF2-40B4-BE49-F238E27FC236}">
                <a16:creationId xmlns:a16="http://schemas.microsoft.com/office/drawing/2014/main" xmlns="" id="{EEEFBFA1-6D43-4AEA-80C1-D7EB32ED8F80}"/>
              </a:ext>
            </a:extLst>
          </p:cNvPr>
          <p:cNvSpPr>
            <a:spLocks noGrp="1"/>
          </p:cNvSpPr>
          <p:nvPr>
            <p:ph sz="half" idx="2"/>
          </p:nvPr>
        </p:nvSpPr>
        <p:spPr>
          <a:xfrm>
            <a:off x="332562" y="2577917"/>
            <a:ext cx="5170873" cy="3511155"/>
          </a:xfrm>
        </p:spPr>
        <p:txBody>
          <a:bodyPr>
            <a:noAutofit/>
          </a:bodyPr>
          <a:lstStyle/>
          <a:p>
            <a:pPr fontAlgn="base"/>
            <a:r>
              <a:rPr lang="en-IN" sz="2800" dirty="0">
                <a:solidFill>
                  <a:srgbClr val="00B0F0"/>
                </a:solidFill>
              </a:rPr>
              <a:t>Dislike their work.</a:t>
            </a:r>
          </a:p>
          <a:p>
            <a:pPr fontAlgn="base"/>
            <a:r>
              <a:rPr lang="en-IN" sz="2800" dirty="0">
                <a:solidFill>
                  <a:srgbClr val="00B0F0"/>
                </a:solidFill>
              </a:rPr>
              <a:t>Avoid responsibility and need constant direction.</a:t>
            </a:r>
          </a:p>
          <a:p>
            <a:pPr fontAlgn="base"/>
            <a:r>
              <a:rPr lang="en-IN" sz="2800" dirty="0">
                <a:solidFill>
                  <a:srgbClr val="00B0F0"/>
                </a:solidFill>
              </a:rPr>
              <a:t>Have to be controlled, forced and threatened to deliver work.</a:t>
            </a:r>
          </a:p>
          <a:p>
            <a:pPr fontAlgn="base"/>
            <a:r>
              <a:rPr lang="en-IN" sz="2800" dirty="0">
                <a:solidFill>
                  <a:srgbClr val="00B0F0"/>
                </a:solidFill>
              </a:rPr>
              <a:t>Need to be supervised at every step.</a:t>
            </a:r>
          </a:p>
          <a:p>
            <a:endParaRPr lang="en-IN" sz="2800" dirty="0">
              <a:solidFill>
                <a:srgbClr val="00B0F0"/>
              </a:solidFill>
            </a:endParaRPr>
          </a:p>
        </p:txBody>
      </p:sp>
      <p:sp>
        <p:nvSpPr>
          <p:cNvPr id="5" name="Text Placeholder 4">
            <a:extLst>
              <a:ext uri="{FF2B5EF4-FFF2-40B4-BE49-F238E27FC236}">
                <a16:creationId xmlns:a16="http://schemas.microsoft.com/office/drawing/2014/main" xmlns="" id="{3A6ABA16-0889-4D9B-8589-006E1D458D57}"/>
              </a:ext>
            </a:extLst>
          </p:cNvPr>
          <p:cNvSpPr>
            <a:spLocks noGrp="1"/>
          </p:cNvSpPr>
          <p:nvPr>
            <p:ph type="body" sz="quarter" idx="3"/>
          </p:nvPr>
        </p:nvSpPr>
        <p:spPr>
          <a:xfrm>
            <a:off x="5503435" y="1389765"/>
            <a:ext cx="4185618" cy="576262"/>
          </a:xfrm>
        </p:spPr>
        <p:txBody>
          <a:bodyPr/>
          <a:lstStyle/>
          <a:p>
            <a:pPr algn="ctr"/>
            <a:r>
              <a:rPr lang="en-IN" sz="2800" u="sng" dirty="0">
                <a:solidFill>
                  <a:srgbClr val="FF0000"/>
                </a:solidFill>
              </a:rPr>
              <a:t>Y - THEORY</a:t>
            </a:r>
            <a:endParaRPr lang="en-IN" sz="2800" u="sng" dirty="0"/>
          </a:p>
        </p:txBody>
      </p:sp>
      <p:sp>
        <p:nvSpPr>
          <p:cNvPr id="6" name="Content Placeholder 5">
            <a:extLst>
              <a:ext uri="{FF2B5EF4-FFF2-40B4-BE49-F238E27FC236}">
                <a16:creationId xmlns:a16="http://schemas.microsoft.com/office/drawing/2014/main" xmlns="" id="{AEBCD3FE-0D46-45ED-B774-DAC6C055874F}"/>
              </a:ext>
            </a:extLst>
          </p:cNvPr>
          <p:cNvSpPr>
            <a:spLocks noGrp="1"/>
          </p:cNvSpPr>
          <p:nvPr>
            <p:ph sz="quarter" idx="4"/>
          </p:nvPr>
        </p:nvSpPr>
        <p:spPr>
          <a:xfrm>
            <a:off x="5088383" y="2577917"/>
            <a:ext cx="5593471" cy="3829810"/>
          </a:xfrm>
        </p:spPr>
        <p:txBody>
          <a:bodyPr>
            <a:noAutofit/>
          </a:bodyPr>
          <a:lstStyle/>
          <a:p>
            <a:pPr fontAlgn="base"/>
            <a:r>
              <a:rPr lang="en-IN" sz="2800" dirty="0">
                <a:solidFill>
                  <a:srgbClr val="00B0F0"/>
                </a:solidFill>
              </a:rPr>
              <a:t>Happy to work on their own initiative.</a:t>
            </a:r>
          </a:p>
          <a:p>
            <a:pPr fontAlgn="base"/>
            <a:r>
              <a:rPr lang="en-IN" sz="2800" dirty="0">
                <a:solidFill>
                  <a:srgbClr val="00B0F0"/>
                </a:solidFill>
              </a:rPr>
              <a:t>More involved in decision making.</a:t>
            </a:r>
          </a:p>
          <a:p>
            <a:pPr fontAlgn="base"/>
            <a:r>
              <a:rPr lang="en-IN" sz="2800" dirty="0">
                <a:solidFill>
                  <a:srgbClr val="00B0F0"/>
                </a:solidFill>
              </a:rPr>
              <a:t>Self-motivated to complete their tasks</a:t>
            </a:r>
          </a:p>
          <a:p>
            <a:r>
              <a:rPr lang="en-US" sz="2800" dirty="0">
                <a:solidFill>
                  <a:srgbClr val="00B0F0"/>
                </a:solidFill>
              </a:rPr>
              <a:t>Enjoy taking ownership of their work.</a:t>
            </a:r>
            <a:endParaRPr lang="en-IN" sz="2800" dirty="0">
              <a:solidFill>
                <a:srgbClr val="00B0F0"/>
              </a:solidFill>
            </a:endParaRPr>
          </a:p>
        </p:txBody>
      </p:sp>
    </p:spTree>
    <p:extLst>
      <p:ext uri="{BB962C8B-B14F-4D97-AF65-F5344CB8AC3E}">
        <p14:creationId xmlns:p14="http://schemas.microsoft.com/office/powerpoint/2010/main" xmlns="" val="22460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255C30-0AE3-4EF8-B732-CF228DE554DB}"/>
              </a:ext>
            </a:extLst>
          </p:cNvPr>
          <p:cNvSpPr>
            <a:spLocks noGrp="1"/>
          </p:cNvSpPr>
          <p:nvPr>
            <p:ph type="title"/>
          </p:nvPr>
        </p:nvSpPr>
        <p:spPr>
          <a:xfrm>
            <a:off x="677334" y="152400"/>
            <a:ext cx="8596668" cy="2147455"/>
          </a:xfrm>
        </p:spPr>
        <p:txBody>
          <a:bodyPr>
            <a:normAutofit/>
          </a:bodyPr>
          <a:lstStyle/>
          <a:p>
            <a:r>
              <a:rPr lang="en-US" sz="4800" b="1" u="sng" dirty="0">
                <a:solidFill>
                  <a:srgbClr val="FF0000"/>
                </a:solidFill>
              </a:rPr>
              <a:t>Qualities of Entrepreneur:-</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43002D13-7473-4C02-9A69-A917CA13D1FD}"/>
              </a:ext>
            </a:extLst>
          </p:cNvPr>
          <p:cNvSpPr>
            <a:spLocks noGrp="1"/>
          </p:cNvSpPr>
          <p:nvPr>
            <p:ph idx="1"/>
          </p:nvPr>
        </p:nvSpPr>
        <p:spPr>
          <a:xfrm>
            <a:off x="677334" y="1391991"/>
            <a:ext cx="8596668" cy="4074017"/>
          </a:xfrm>
        </p:spPr>
        <p:txBody>
          <a:bodyPr>
            <a:noAutofit/>
          </a:bodyPr>
          <a:lstStyle/>
          <a:p>
            <a:r>
              <a:rPr lang="en-IN" sz="2800" dirty="0">
                <a:solidFill>
                  <a:srgbClr val="00B0F0"/>
                </a:solidFill>
              </a:rPr>
              <a:t>1. Disciplined.</a:t>
            </a:r>
          </a:p>
          <a:p>
            <a:r>
              <a:rPr lang="en-IN" sz="2800" dirty="0">
                <a:solidFill>
                  <a:srgbClr val="00B0F0"/>
                </a:solidFill>
              </a:rPr>
              <a:t>2. Confidence.</a:t>
            </a:r>
          </a:p>
          <a:p>
            <a:r>
              <a:rPr lang="en-IN" sz="2800" dirty="0">
                <a:solidFill>
                  <a:srgbClr val="00B0F0"/>
                </a:solidFill>
              </a:rPr>
              <a:t>3. Open Minded.</a:t>
            </a:r>
          </a:p>
          <a:p>
            <a:r>
              <a:rPr lang="en-IN" sz="2800" dirty="0">
                <a:solidFill>
                  <a:srgbClr val="00B0F0"/>
                </a:solidFill>
              </a:rPr>
              <a:t>4. Self Starter.</a:t>
            </a:r>
          </a:p>
          <a:p>
            <a:r>
              <a:rPr lang="en-IN" sz="2800" dirty="0">
                <a:solidFill>
                  <a:srgbClr val="00B0F0"/>
                </a:solidFill>
              </a:rPr>
              <a:t>5. Competitive.</a:t>
            </a:r>
          </a:p>
          <a:p>
            <a:r>
              <a:rPr lang="en-IN" sz="2800" dirty="0">
                <a:solidFill>
                  <a:srgbClr val="00B0F0"/>
                </a:solidFill>
              </a:rPr>
              <a:t>6. Creativity.</a:t>
            </a:r>
          </a:p>
          <a:p>
            <a:r>
              <a:rPr lang="en-IN" sz="2800" dirty="0">
                <a:solidFill>
                  <a:srgbClr val="00B0F0"/>
                </a:solidFill>
              </a:rPr>
              <a:t>7. Determination.</a:t>
            </a:r>
          </a:p>
          <a:p>
            <a:r>
              <a:rPr lang="en-IN" sz="2800" dirty="0">
                <a:solidFill>
                  <a:srgbClr val="00B0F0"/>
                </a:solidFill>
              </a:rPr>
              <a:t>8. Strong people skills</a:t>
            </a:r>
            <a:r>
              <a:rPr lang="en-IN" sz="3200" dirty="0">
                <a:solidFill>
                  <a:srgbClr val="00B0F0"/>
                </a:solidFill>
              </a:rPr>
              <a:t>.</a:t>
            </a:r>
          </a:p>
        </p:txBody>
      </p:sp>
    </p:spTree>
    <p:extLst>
      <p:ext uri="{BB962C8B-B14F-4D97-AF65-F5344CB8AC3E}">
        <p14:creationId xmlns:p14="http://schemas.microsoft.com/office/powerpoint/2010/main" xmlns="" val="2826483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912B9-9F4D-45BF-ABB7-567ED348BC32}"/>
              </a:ext>
            </a:extLst>
          </p:cNvPr>
          <p:cNvSpPr>
            <a:spLocks noGrp="1"/>
          </p:cNvSpPr>
          <p:nvPr>
            <p:ph type="title"/>
          </p:nvPr>
        </p:nvSpPr>
        <p:spPr>
          <a:xfrm>
            <a:off x="705043" y="0"/>
            <a:ext cx="8051030" cy="1704109"/>
          </a:xfrm>
        </p:spPr>
        <p:txBody>
          <a:bodyPr>
            <a:noAutofit/>
          </a:bodyPr>
          <a:lstStyle/>
          <a:p>
            <a:r>
              <a:rPr lang="en-US" sz="4800" b="1" u="sng" dirty="0">
                <a:solidFill>
                  <a:srgbClr val="FF0000"/>
                </a:solidFill>
              </a:rPr>
              <a:t>Sole Proprietorship and P</a:t>
            </a:r>
            <a:r>
              <a:rPr lang="en-IN" sz="4800" b="1" u="sng" dirty="0" err="1">
                <a:solidFill>
                  <a:srgbClr val="FF0000"/>
                </a:solidFill>
              </a:rPr>
              <a:t>artnership</a:t>
            </a:r>
            <a:r>
              <a:rPr lang="en-IN" sz="4800" b="1" u="sng" dirty="0">
                <a:solidFill>
                  <a:srgbClr val="FF0000"/>
                </a:solidFill>
              </a:rPr>
              <a:t> Firm :-</a:t>
            </a:r>
          </a:p>
        </p:txBody>
      </p:sp>
      <p:sp>
        <p:nvSpPr>
          <p:cNvPr id="3" name="Content Placeholder 2">
            <a:extLst>
              <a:ext uri="{FF2B5EF4-FFF2-40B4-BE49-F238E27FC236}">
                <a16:creationId xmlns:a16="http://schemas.microsoft.com/office/drawing/2014/main" xmlns="" id="{11FB1D95-520E-427A-82FA-2AD9C73B4E44}"/>
              </a:ext>
            </a:extLst>
          </p:cNvPr>
          <p:cNvSpPr>
            <a:spLocks noGrp="1"/>
          </p:cNvSpPr>
          <p:nvPr>
            <p:ph idx="1"/>
          </p:nvPr>
        </p:nvSpPr>
        <p:spPr>
          <a:xfrm>
            <a:off x="552643" y="1953491"/>
            <a:ext cx="9705110" cy="4294909"/>
          </a:xfrm>
        </p:spPr>
        <p:txBody>
          <a:bodyPr>
            <a:noAutofit/>
          </a:bodyPr>
          <a:lstStyle/>
          <a:p>
            <a:pPr algn="just"/>
            <a:r>
              <a:rPr lang="en-US" sz="2800" b="1" u="sng" dirty="0">
                <a:solidFill>
                  <a:srgbClr val="00B0F0"/>
                </a:solidFill>
              </a:rPr>
              <a:t>Sole Proprietorship:-</a:t>
            </a:r>
            <a:r>
              <a:rPr lang="en-US" sz="2800" b="1" dirty="0">
                <a:solidFill>
                  <a:srgbClr val="00B0F0"/>
                </a:solidFill>
              </a:rPr>
              <a:t> </a:t>
            </a:r>
            <a:r>
              <a:rPr lang="en-IN" sz="2800" dirty="0">
                <a:solidFill>
                  <a:srgbClr val="00B0F0"/>
                </a:solidFill>
              </a:rPr>
              <a:t>A business that legally has no separate existence from its owner. The </a:t>
            </a:r>
            <a:r>
              <a:rPr lang="en-IN" sz="2800" b="1" dirty="0">
                <a:solidFill>
                  <a:srgbClr val="00B0F0"/>
                </a:solidFill>
              </a:rPr>
              <a:t>sole proprietorship</a:t>
            </a:r>
            <a:r>
              <a:rPr lang="en-IN" sz="2800" dirty="0">
                <a:solidFill>
                  <a:srgbClr val="00B0F0"/>
                </a:solidFill>
              </a:rPr>
              <a:t> is the simplest business form under which one can operate a business. The </a:t>
            </a:r>
            <a:r>
              <a:rPr lang="en-IN" sz="2800" b="1" dirty="0">
                <a:solidFill>
                  <a:srgbClr val="00B0F0"/>
                </a:solidFill>
              </a:rPr>
              <a:t>sole proprietorship</a:t>
            </a:r>
            <a:r>
              <a:rPr lang="en-IN" sz="2800" dirty="0">
                <a:solidFill>
                  <a:srgbClr val="00B0F0"/>
                </a:solidFill>
              </a:rPr>
              <a:t> is not a legal entity. It simply refers to a person who owns the business and is personally responsible for its debts.</a:t>
            </a:r>
          </a:p>
          <a:p>
            <a:pPr algn="just"/>
            <a:r>
              <a:rPr lang="en-US" sz="2800" b="1" u="sng" dirty="0">
                <a:solidFill>
                  <a:srgbClr val="00B0F0"/>
                </a:solidFill>
              </a:rPr>
              <a:t>P</a:t>
            </a:r>
            <a:r>
              <a:rPr lang="en-IN" sz="2800" b="1" u="sng" dirty="0" err="1">
                <a:solidFill>
                  <a:srgbClr val="00B0F0"/>
                </a:solidFill>
              </a:rPr>
              <a:t>artnership</a:t>
            </a:r>
            <a:r>
              <a:rPr lang="en-IN" sz="2800" b="1" u="sng" dirty="0">
                <a:solidFill>
                  <a:srgbClr val="00B0F0"/>
                </a:solidFill>
              </a:rPr>
              <a:t> Firm:-</a:t>
            </a:r>
            <a:r>
              <a:rPr lang="en-IN" sz="2800" dirty="0">
                <a:solidFill>
                  <a:srgbClr val="00B0F0"/>
                </a:solidFill>
              </a:rPr>
              <a:t> A </a:t>
            </a:r>
            <a:r>
              <a:rPr lang="en-IN" sz="2800" b="1" dirty="0">
                <a:solidFill>
                  <a:srgbClr val="00B0F0"/>
                </a:solidFill>
              </a:rPr>
              <a:t>Partnership Firm</a:t>
            </a:r>
            <a:r>
              <a:rPr lang="en-IN" sz="2800" dirty="0">
                <a:solidFill>
                  <a:srgbClr val="00B0F0"/>
                </a:solidFill>
              </a:rPr>
              <a:t> is a popular form of business constitution for businesses that are owned, managed and controlled by an Association of People for profit.</a:t>
            </a:r>
            <a:endParaRPr lang="en-IN" sz="2800" b="1" u="sng" dirty="0">
              <a:solidFill>
                <a:srgbClr val="00B0F0"/>
              </a:solidFill>
            </a:endParaRPr>
          </a:p>
        </p:txBody>
      </p:sp>
    </p:spTree>
    <p:extLst>
      <p:ext uri="{BB962C8B-B14F-4D97-AF65-F5344CB8AC3E}">
        <p14:creationId xmlns:p14="http://schemas.microsoft.com/office/powerpoint/2010/main" xmlns="" val="47779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59995D-F49E-4D92-948C-E4A1EBA81896}"/>
              </a:ext>
            </a:extLst>
          </p:cNvPr>
          <p:cNvSpPr>
            <a:spLocks noGrp="1"/>
          </p:cNvSpPr>
          <p:nvPr>
            <p:ph type="title"/>
          </p:nvPr>
        </p:nvSpPr>
        <p:spPr>
          <a:xfrm>
            <a:off x="588818" y="1"/>
            <a:ext cx="10515600" cy="1690688"/>
          </a:xfrm>
        </p:spPr>
        <p:txBody>
          <a:bodyPr>
            <a:normAutofit/>
          </a:bodyPr>
          <a:lstStyle/>
          <a:p>
            <a:r>
              <a:rPr lang="en-US" sz="4800" b="1" u="sng" dirty="0">
                <a:solidFill>
                  <a:srgbClr val="FF0000"/>
                </a:solidFill>
              </a:rPr>
              <a:t>Various Institutions Providing Support To Small Entrepreneurs:-</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A20DF812-8FDB-429B-98FC-8027968AFF95}"/>
              </a:ext>
            </a:extLst>
          </p:cNvPr>
          <p:cNvSpPr>
            <a:spLocks noGrp="1"/>
          </p:cNvSpPr>
          <p:nvPr>
            <p:ph idx="1"/>
          </p:nvPr>
        </p:nvSpPr>
        <p:spPr>
          <a:xfrm>
            <a:off x="588817" y="1842655"/>
            <a:ext cx="9580419" cy="4692440"/>
          </a:xfrm>
        </p:spPr>
        <p:txBody>
          <a:bodyPr>
            <a:normAutofit fontScale="77500" lnSpcReduction="20000"/>
          </a:bodyPr>
          <a:lstStyle/>
          <a:p>
            <a:r>
              <a:rPr lang="en-IN" sz="3600" b="1" u="sng" dirty="0">
                <a:solidFill>
                  <a:srgbClr val="00B0F0"/>
                </a:solidFill>
              </a:rPr>
              <a:t>Financial Institutions</a:t>
            </a:r>
            <a:r>
              <a:rPr lang="en-IN" sz="3600" b="1" dirty="0">
                <a:solidFill>
                  <a:srgbClr val="00B0F0"/>
                </a:solidFill>
              </a:rPr>
              <a:t>:-</a:t>
            </a:r>
            <a:endParaRPr lang="en-IN" sz="3600" dirty="0">
              <a:solidFill>
                <a:srgbClr val="00B0F0"/>
              </a:solidFill>
            </a:endParaRPr>
          </a:p>
          <a:p>
            <a:pPr marL="0" indent="0">
              <a:buNone/>
            </a:pPr>
            <a:r>
              <a:rPr lang="en-IN" sz="3600" dirty="0" err="1">
                <a:solidFill>
                  <a:srgbClr val="00B0F0"/>
                </a:solidFill>
              </a:rPr>
              <a:t>i</a:t>
            </a:r>
            <a:r>
              <a:rPr lang="en-IN" sz="3600" dirty="0">
                <a:solidFill>
                  <a:srgbClr val="00B0F0"/>
                </a:solidFill>
              </a:rPr>
              <a:t>. Industrial Development Bank of India (IDBI)</a:t>
            </a:r>
          </a:p>
          <a:p>
            <a:pPr marL="0" indent="0">
              <a:buNone/>
            </a:pPr>
            <a:r>
              <a:rPr lang="en-IN" sz="3600" dirty="0">
                <a:solidFill>
                  <a:srgbClr val="00B0F0"/>
                </a:solidFill>
              </a:rPr>
              <a:t>ii. Industrial Finance Corporation of India (IFCI)</a:t>
            </a:r>
          </a:p>
          <a:p>
            <a:pPr marL="0" indent="0">
              <a:buNone/>
            </a:pPr>
            <a:r>
              <a:rPr lang="en-IN" sz="3600" dirty="0">
                <a:solidFill>
                  <a:srgbClr val="00B0F0"/>
                </a:solidFill>
              </a:rPr>
              <a:t>iii. Small Industries Development Bank of India (SIDBI)</a:t>
            </a:r>
          </a:p>
          <a:p>
            <a:pPr marL="0" indent="0">
              <a:buNone/>
            </a:pPr>
            <a:r>
              <a:rPr lang="en-IN" sz="3600" dirty="0">
                <a:solidFill>
                  <a:srgbClr val="00B0F0"/>
                </a:solidFill>
              </a:rPr>
              <a:t>iv. National Small Industries Corporation Ltd (NSIC)</a:t>
            </a:r>
          </a:p>
          <a:p>
            <a:pPr marL="0" indent="0">
              <a:buNone/>
            </a:pPr>
            <a:r>
              <a:rPr lang="en-IN" sz="3600" dirty="0">
                <a:solidFill>
                  <a:srgbClr val="00B0F0"/>
                </a:solidFill>
              </a:rPr>
              <a:t>v. State Small Industries Corporation (SSIC)</a:t>
            </a:r>
          </a:p>
          <a:p>
            <a:pPr marL="0" indent="0">
              <a:buNone/>
            </a:pPr>
            <a:r>
              <a:rPr lang="en-IN" sz="3600" dirty="0">
                <a:solidFill>
                  <a:srgbClr val="00B0F0"/>
                </a:solidFill>
              </a:rPr>
              <a:t>vi. Regional Rural Banks (RRBs)</a:t>
            </a:r>
          </a:p>
          <a:p>
            <a:pPr marL="0" indent="0">
              <a:buNone/>
            </a:pPr>
            <a:r>
              <a:rPr lang="en-IN" sz="3600" dirty="0">
                <a:solidFill>
                  <a:srgbClr val="00B0F0"/>
                </a:solidFill>
              </a:rPr>
              <a:t>vii. State Financial Corporations (SFCs)</a:t>
            </a:r>
          </a:p>
          <a:p>
            <a:pPr marL="0" indent="0">
              <a:buNone/>
            </a:pPr>
            <a:r>
              <a:rPr lang="en-IN" sz="3600" dirty="0">
                <a:solidFill>
                  <a:srgbClr val="00B0F0"/>
                </a:solidFill>
              </a:rPr>
              <a:t>viii. State Industrial Development Corporations (SIDCs)</a:t>
            </a:r>
          </a:p>
          <a:p>
            <a:pPr marL="0" indent="0">
              <a:buNone/>
            </a:pPr>
            <a:r>
              <a:rPr lang="en-IN" sz="3600" dirty="0">
                <a:solidFill>
                  <a:srgbClr val="00B0F0"/>
                </a:solidFill>
              </a:rPr>
              <a:t>ix. Cooperative Banks and </a:t>
            </a:r>
            <a:r>
              <a:rPr lang="en-IN" sz="3600" dirty="0" err="1">
                <a:solidFill>
                  <a:srgbClr val="00B0F0"/>
                </a:solidFill>
              </a:rPr>
              <a:t>Gramin</a:t>
            </a:r>
            <a:r>
              <a:rPr lang="en-IN" sz="3600" dirty="0">
                <a:solidFill>
                  <a:srgbClr val="00B0F0"/>
                </a:solidFill>
              </a:rPr>
              <a:t> Banks</a:t>
            </a:r>
          </a:p>
          <a:p>
            <a:endParaRPr lang="en-IN" dirty="0"/>
          </a:p>
        </p:txBody>
      </p:sp>
      <mc:AlternateContent xmlns:mc="http://schemas.openxmlformats.org/markup-compatibility/2006">
        <mc:Choice xmlns:pslz="http://schemas.microsoft.com/office/powerpoint/2016/slidezoom" xmlns="" Requires="pslz">
          <p:graphicFrame>
            <p:nvGraphicFramePr>
              <p:cNvPr id="5" name="Slide Zoom 4">
                <a:extLst>
                  <a:ext uri="{FF2B5EF4-FFF2-40B4-BE49-F238E27FC236}">
                    <a16:creationId xmlns:a16="http://schemas.microsoft.com/office/drawing/2014/main" id="{8DE40A8F-F29A-4047-A07D-660B36BCEA72}"/>
                  </a:ext>
                </a:extLst>
              </p:cNvPr>
              <p:cNvGraphicFramePr>
                <a:graphicFrameLocks noChangeAspect="1"/>
              </p:cNvGraphicFramePr>
              <p:nvPr>
                <p:extLst>
                  <p:ext uri="{D42A27DB-BD31-4B8C-83A1-F6EECF244321}">
                    <p14:modId xmlns:p14="http://schemas.microsoft.com/office/powerpoint/2010/main" val="1426668949"/>
                  </p:ext>
                </p:extLst>
              </p:nvPr>
            </p:nvGraphicFramePr>
            <p:xfrm flipV="1">
              <a:off x="-1787236" y="4833505"/>
              <a:ext cx="1385454" cy="87378"/>
            </p:xfrm>
            <a:graphic>
              <a:graphicData uri="http://schemas.microsoft.com/office/powerpoint/2016/slidezoom">
                <pslz:sldZm>
                  <pslz:sldZmObj sldId="262" cId="3701432330">
                    <pslz:zmPr id="{1E598271-26B3-4FFA-8C41-63A09ED3A367}" returnToParent="0" transitionDur="1000">
                      <p166:blipFill xmlns:p166="http://schemas.microsoft.com/office/powerpoint/2016/6/main">
                        <a:blip r:embed="rId2"/>
                        <a:stretch>
                          <a:fillRect/>
                        </a:stretch>
                      </p166:blipFill>
                      <p166:spPr xmlns:p166="http://schemas.microsoft.com/office/powerpoint/2016/6/main">
                        <a:xfrm flipV="1">
                          <a:off x="0" y="0"/>
                          <a:ext cx="1385454" cy="87378"/>
                        </a:xfrm>
                        <a:prstGeom prst="rect">
                          <a:avLst/>
                        </a:prstGeom>
                        <a:ln w="3175">
                          <a:solidFill>
                            <a:prstClr val="ltGray"/>
                          </a:solidFill>
                        </a:ln>
                      </p166:spPr>
                    </pslz:zmPr>
                  </pslz:sldZmObj>
                </pslz:sldZm>
              </a:graphicData>
            </a:graphic>
          </p:graphicFrame>
        </mc:Choice>
        <mc:Fallback>
          <p:pic>
            <p:nvPicPr>
              <p:cNvPr id="5" name="Slide Zoom 4">
                <a:hlinkClick r:id="rId3" action="ppaction://hlinksldjump"/>
                <a:extLst>
                  <a:ext uri="{FF2B5EF4-FFF2-40B4-BE49-F238E27FC236}">
                    <a16:creationId xmlns:a16="http://schemas.microsoft.com/office/drawing/2014/main" xmlns="" xmlns:pslz="http://schemas.microsoft.com/office/powerpoint/2016/slidezoom" id="{8DE40A8F-F29A-4047-A07D-660B36BCEA72}"/>
                  </a:ext>
                </a:extLst>
              </p:cNvPr>
              <p:cNvPicPr>
                <a:picLocks noGrp="1" noRot="1" noChangeAspect="1" noMove="1" noResize="1" noEditPoints="1" noAdjustHandles="1" noChangeArrowheads="1" noChangeShapeType="1"/>
              </p:cNvPicPr>
              <p:nvPr/>
            </p:nvPicPr>
            <p:blipFill>
              <a:blip r:embed="rId4"/>
              <a:stretch>
                <a:fillRect/>
              </a:stretch>
            </p:blipFill>
            <p:spPr>
              <a:xfrm flipV="1">
                <a:off x="-1787236" y="4833505"/>
                <a:ext cx="1385454" cy="87378"/>
              </a:xfrm>
              <a:prstGeom prst="rect">
                <a:avLst/>
              </a:prstGeom>
              <a:ln w="3175">
                <a:solidFill>
                  <a:prstClr val="ltGray"/>
                </a:solidFill>
              </a:ln>
            </p:spPr>
          </p:pic>
        </mc:Fallback>
      </mc:AlternateContent>
    </p:spTree>
    <p:extLst>
      <p:ext uri="{BB962C8B-B14F-4D97-AF65-F5344CB8AC3E}">
        <p14:creationId xmlns:p14="http://schemas.microsoft.com/office/powerpoint/2010/main" xmlns="" val="3701432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AF4C9F-2EE0-4209-9A7E-1DE1C5B651C1}"/>
              </a:ext>
            </a:extLst>
          </p:cNvPr>
          <p:cNvSpPr>
            <a:spLocks noGrp="1"/>
          </p:cNvSpPr>
          <p:nvPr>
            <p:ph type="title"/>
          </p:nvPr>
        </p:nvSpPr>
        <p:spPr>
          <a:xfrm>
            <a:off x="677334" y="254288"/>
            <a:ext cx="10515600" cy="1325563"/>
          </a:xfrm>
        </p:spPr>
        <p:txBody>
          <a:bodyPr>
            <a:noAutofit/>
          </a:bodyPr>
          <a:lstStyle/>
          <a:p>
            <a:r>
              <a:rPr lang="en-US" sz="4800" b="1" u="sng" dirty="0">
                <a:solidFill>
                  <a:srgbClr val="FF0000"/>
                </a:solidFill>
              </a:rPr>
              <a:t>Various Institutions Providing Support To Small Entrepreneurs:-</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50687484-12D8-4BD4-A80C-54CFB9B0E192}"/>
              </a:ext>
            </a:extLst>
          </p:cNvPr>
          <p:cNvSpPr>
            <a:spLocks noGrp="1"/>
          </p:cNvSpPr>
          <p:nvPr>
            <p:ph idx="1"/>
          </p:nvPr>
        </p:nvSpPr>
        <p:spPr>
          <a:xfrm>
            <a:off x="677334" y="2160589"/>
            <a:ext cx="9838266" cy="4198647"/>
          </a:xfrm>
        </p:spPr>
        <p:txBody>
          <a:bodyPr>
            <a:normAutofit fontScale="92500" lnSpcReduction="20000"/>
          </a:bodyPr>
          <a:lstStyle/>
          <a:p>
            <a:r>
              <a:rPr lang="en-IN" sz="3500" b="1" u="sng" dirty="0">
                <a:solidFill>
                  <a:srgbClr val="00B0F0"/>
                </a:solidFill>
              </a:rPr>
              <a:t>Institutions for Technical Guidance</a:t>
            </a:r>
            <a:r>
              <a:rPr lang="en-IN" b="1" u="sng" dirty="0">
                <a:solidFill>
                  <a:srgbClr val="00B0F0"/>
                </a:solidFill>
              </a:rPr>
              <a:t>:-</a:t>
            </a:r>
          </a:p>
          <a:p>
            <a:pPr marL="0" indent="0">
              <a:buNone/>
            </a:pPr>
            <a:r>
              <a:rPr lang="en-IN" sz="3000" dirty="0" err="1">
                <a:solidFill>
                  <a:srgbClr val="00B0F0"/>
                </a:solidFill>
              </a:rPr>
              <a:t>i</a:t>
            </a:r>
            <a:r>
              <a:rPr lang="en-IN" sz="3000" dirty="0">
                <a:solidFill>
                  <a:srgbClr val="00B0F0"/>
                </a:solidFill>
              </a:rPr>
              <a:t>. Small Industries Development Organisation (SIDO)</a:t>
            </a:r>
          </a:p>
          <a:p>
            <a:pPr marL="0" indent="0">
              <a:buNone/>
            </a:pPr>
            <a:r>
              <a:rPr lang="en-IN" sz="3000" dirty="0">
                <a:solidFill>
                  <a:srgbClr val="00B0F0"/>
                </a:solidFill>
              </a:rPr>
              <a:t>ii. District Industries Centres (DICs)</a:t>
            </a:r>
          </a:p>
          <a:p>
            <a:pPr marL="0" indent="0">
              <a:buNone/>
            </a:pPr>
            <a:r>
              <a:rPr lang="en-IN" sz="3000" dirty="0">
                <a:solidFill>
                  <a:srgbClr val="00B0F0"/>
                </a:solidFill>
              </a:rPr>
              <a:t>iii. Technical Consultancy Organisations (TCOs)</a:t>
            </a:r>
          </a:p>
          <a:p>
            <a:pPr marL="0" indent="0">
              <a:buNone/>
            </a:pPr>
            <a:r>
              <a:rPr lang="en-IN" sz="3000" dirty="0">
                <a:solidFill>
                  <a:srgbClr val="00B0F0"/>
                </a:solidFill>
              </a:rPr>
              <a:t>iv. Small Industries Service Institutes (SISIs)</a:t>
            </a:r>
          </a:p>
          <a:p>
            <a:pPr marL="0" indent="0">
              <a:buNone/>
            </a:pPr>
            <a:r>
              <a:rPr lang="en-IN" sz="3000" dirty="0">
                <a:solidFill>
                  <a:srgbClr val="00B0F0"/>
                </a:solidFill>
              </a:rPr>
              <a:t>v. State Small Industries Development Corporations (SSIDCs)</a:t>
            </a:r>
          </a:p>
          <a:p>
            <a:pPr marL="0" indent="0">
              <a:buNone/>
            </a:pPr>
            <a:r>
              <a:rPr lang="en-IN" sz="3000" dirty="0">
                <a:solidFill>
                  <a:srgbClr val="00B0F0"/>
                </a:solidFill>
              </a:rPr>
              <a:t>vi. Industrial Development Corporation (IDC)</a:t>
            </a:r>
          </a:p>
          <a:p>
            <a:pPr marL="0" indent="0">
              <a:buNone/>
            </a:pPr>
            <a:r>
              <a:rPr lang="en-IN" sz="3000" dirty="0">
                <a:solidFill>
                  <a:srgbClr val="00B0F0"/>
                </a:solidFill>
              </a:rPr>
              <a:t>vii. Agricultural Promotion and Investment Corporation of Orissa Limited (APICOI)</a:t>
            </a:r>
          </a:p>
          <a:p>
            <a:pPr marL="0" indent="0">
              <a:buNone/>
            </a:pPr>
            <a:endParaRPr lang="en-IN" dirty="0"/>
          </a:p>
        </p:txBody>
      </p:sp>
    </p:spTree>
    <p:extLst>
      <p:ext uri="{BB962C8B-B14F-4D97-AF65-F5344CB8AC3E}">
        <p14:creationId xmlns:p14="http://schemas.microsoft.com/office/powerpoint/2010/main" xmlns="" val="2133238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64DE79-EC84-4204-AC36-1C1CFA9B6E55}"/>
              </a:ext>
            </a:extLst>
          </p:cNvPr>
          <p:cNvSpPr>
            <a:spLocks noGrp="1"/>
          </p:cNvSpPr>
          <p:nvPr>
            <p:ph type="title"/>
          </p:nvPr>
        </p:nvSpPr>
        <p:spPr>
          <a:xfrm>
            <a:off x="483370" y="263236"/>
            <a:ext cx="10018375" cy="1163782"/>
          </a:xfrm>
        </p:spPr>
        <p:txBody>
          <a:bodyPr>
            <a:noAutofit/>
          </a:bodyPr>
          <a:lstStyle/>
          <a:p>
            <a:r>
              <a:rPr lang="en-US" sz="4800" b="1" u="sng" dirty="0">
                <a:solidFill>
                  <a:srgbClr val="FF0000"/>
                </a:solidFill>
              </a:rPr>
              <a:t>Various Institutions Providing Support to Small Entrepreneurs:-</a:t>
            </a:r>
            <a:endParaRPr lang="en-IN" sz="4800" b="1" u="sng" dirty="0">
              <a:solidFill>
                <a:srgbClr val="FF0000"/>
              </a:solidFill>
            </a:endParaRPr>
          </a:p>
        </p:txBody>
      </p:sp>
      <p:sp>
        <p:nvSpPr>
          <p:cNvPr id="3" name="Content Placeholder 2">
            <a:extLst>
              <a:ext uri="{FF2B5EF4-FFF2-40B4-BE49-F238E27FC236}">
                <a16:creationId xmlns:a16="http://schemas.microsoft.com/office/drawing/2014/main" xmlns="" id="{51CE5103-3803-493C-A595-BD67FE953D35}"/>
              </a:ext>
            </a:extLst>
          </p:cNvPr>
          <p:cNvSpPr>
            <a:spLocks noGrp="1"/>
          </p:cNvSpPr>
          <p:nvPr>
            <p:ph idx="1"/>
          </p:nvPr>
        </p:nvSpPr>
        <p:spPr>
          <a:xfrm>
            <a:off x="477982" y="2078181"/>
            <a:ext cx="11714018" cy="4128654"/>
          </a:xfrm>
        </p:spPr>
        <p:txBody>
          <a:bodyPr>
            <a:normAutofit/>
          </a:bodyPr>
          <a:lstStyle/>
          <a:p>
            <a:r>
              <a:rPr lang="en-IN" b="1" dirty="0">
                <a:solidFill>
                  <a:srgbClr val="00B0F0"/>
                </a:solidFill>
              </a:rPr>
              <a:t> </a:t>
            </a:r>
            <a:r>
              <a:rPr lang="en-IN" sz="3600" b="1" dirty="0">
                <a:solidFill>
                  <a:srgbClr val="00B0F0"/>
                </a:solidFill>
              </a:rPr>
              <a:t>Training Institutions:-</a:t>
            </a:r>
          </a:p>
          <a:p>
            <a:pPr marL="0" indent="0">
              <a:buNone/>
            </a:pPr>
            <a:endParaRPr lang="en-IN" dirty="0"/>
          </a:p>
          <a:p>
            <a:pPr marL="0" indent="0">
              <a:buNone/>
            </a:pPr>
            <a:r>
              <a:rPr lang="en-IN" sz="3000" dirty="0" err="1">
                <a:solidFill>
                  <a:srgbClr val="00B0F0"/>
                </a:solidFill>
              </a:rPr>
              <a:t>i</a:t>
            </a:r>
            <a:r>
              <a:rPr lang="en-IN" sz="3000" dirty="0">
                <a:solidFill>
                  <a:srgbClr val="00B0F0"/>
                </a:solidFill>
              </a:rPr>
              <a:t>. Small Industries Service Institute (SISI)</a:t>
            </a:r>
          </a:p>
          <a:p>
            <a:pPr marL="0" indent="0">
              <a:buNone/>
            </a:pPr>
            <a:r>
              <a:rPr lang="en-IN" sz="3000" dirty="0">
                <a:solidFill>
                  <a:srgbClr val="00B0F0"/>
                </a:solidFill>
              </a:rPr>
              <a:t>ii. National Bank for Agriculture and Rural Development (NABARD)</a:t>
            </a:r>
          </a:p>
          <a:p>
            <a:pPr marL="0" indent="0">
              <a:buNone/>
            </a:pPr>
            <a:r>
              <a:rPr lang="en-IN" sz="3000" dirty="0">
                <a:solidFill>
                  <a:srgbClr val="00B0F0"/>
                </a:solidFill>
              </a:rPr>
              <a:t>iii. Council for Advancement of Peoples Action and Rural Technology (CAPART)</a:t>
            </a:r>
          </a:p>
          <a:p>
            <a:pPr marL="0" indent="0">
              <a:buNone/>
            </a:pPr>
            <a:r>
              <a:rPr lang="en-IN" sz="3000" dirty="0">
                <a:solidFill>
                  <a:srgbClr val="00B0F0"/>
                </a:solidFill>
              </a:rPr>
              <a:t>iv. District Industries Centre (DIC)</a:t>
            </a:r>
          </a:p>
          <a:p>
            <a:endParaRPr lang="en-IN" dirty="0"/>
          </a:p>
        </p:txBody>
      </p:sp>
    </p:spTree>
    <p:extLst>
      <p:ext uri="{BB962C8B-B14F-4D97-AF65-F5344CB8AC3E}">
        <p14:creationId xmlns:p14="http://schemas.microsoft.com/office/powerpoint/2010/main" xmlns="" val="1740983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101</TotalTime>
  <Words>1507</Words>
  <Application>Microsoft Office PowerPoint</Application>
  <PresentationFormat>Custom</PresentationFormat>
  <Paragraphs>270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Facet</vt:lpstr>
      <vt:lpstr>ENTREPRENEURSHIP</vt:lpstr>
      <vt:lpstr>Meaning of Entrepreneurship:-</vt:lpstr>
      <vt:lpstr>Need of Entrepreneurship:-</vt:lpstr>
      <vt:lpstr>Functions of Entrepreneurship:-</vt:lpstr>
      <vt:lpstr>Qualities of Entrepreneur:-</vt:lpstr>
      <vt:lpstr>Sole Proprietorship and Partnership Firm :-</vt:lpstr>
      <vt:lpstr>Various Institutions Providing Support To Small Entrepreneurs:-</vt:lpstr>
      <vt:lpstr>Various Institutions Providing Support To Small Entrepreneurs:-</vt:lpstr>
      <vt:lpstr>Various Institutions Providing Support to Small Entrepreneurs:-</vt:lpstr>
      <vt:lpstr>Market Survey and Opportunity Identification</vt:lpstr>
      <vt:lpstr>Scanning of the Business Environment:- </vt:lpstr>
      <vt:lpstr>Types of Market Survey:- </vt:lpstr>
      <vt:lpstr>Considerations in product selection:- </vt:lpstr>
      <vt:lpstr>Factors for Sales Forecasting:-</vt:lpstr>
      <vt:lpstr>Methods used for Forecasting the Demands:-</vt:lpstr>
      <vt:lpstr>Assessment of demand and supply in potential areas of growth(sales forecasting):- </vt:lpstr>
      <vt:lpstr>PROJECT REPORT PREPARATION </vt:lpstr>
      <vt:lpstr>CONTENTS OF PROJECT REPORT</vt:lpstr>
      <vt:lpstr>1. PRILIMINARY PROJECT REPORT</vt:lpstr>
      <vt:lpstr>2.DETAILED PROJECT REPORT</vt:lpstr>
      <vt:lpstr>PROJECT APPRAISAL</vt:lpstr>
      <vt:lpstr>STAGE OF PROJECT APPRAISAL</vt:lpstr>
      <vt:lpstr>ECONOMICAL ANALYSIS</vt:lpstr>
      <vt:lpstr>ECONOMICAL ASPECTS</vt:lpstr>
      <vt:lpstr>                        FINANCIAL ANALYSIS</vt:lpstr>
      <vt:lpstr>Slide 26</vt:lpstr>
      <vt:lpstr>Technical Feasibility:-</vt:lpstr>
      <vt:lpstr>BUSSINESS PROCESS CYCLE</vt:lpstr>
      <vt:lpstr>LEADRERSHIP</vt:lpstr>
      <vt:lpstr>Meaning of Leadership:-</vt:lpstr>
      <vt:lpstr>Slide 31</vt:lpstr>
      <vt:lpstr>Slide 32</vt:lpstr>
      <vt:lpstr>Slide 33</vt:lpstr>
      <vt:lpstr>Slide 34</vt:lpstr>
      <vt:lpstr>Slide 35</vt:lpstr>
      <vt:lpstr>Slide 36</vt:lpstr>
      <vt:lpstr>MOTIVATION</vt:lpstr>
      <vt:lpstr>CHARACTERISTICS OF MOTIVATION:-</vt:lpstr>
      <vt:lpstr>IMPORTANCE OF MOTIVATION :-</vt:lpstr>
      <vt:lpstr>FACTOR AFFECTING MOTIVATION :-</vt:lpstr>
      <vt:lpstr>THEORIES OF MOTIVATION :-</vt:lpstr>
      <vt:lpstr>MASLOW NEED HIERARCHY THEORY :- </vt:lpstr>
      <vt:lpstr>MASLOW NEED HIERARCHY THEORY :-</vt:lpstr>
      <vt:lpstr>HERZBERG’S THEORY OF MOTIVATION :- </vt:lpstr>
      <vt:lpstr>The first set of job conditions has been referred to as maintenance or hygiene factor. The second set of job conditions is referred to as motivational factors.</vt:lpstr>
      <vt:lpstr>McGregor's X and Y theory :- </vt:lpstr>
      <vt:lpstr>X and Y theory:-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dc:title>
  <dc:creator>acer</dc:creator>
  <cp:lastModifiedBy>acer</cp:lastModifiedBy>
  <cp:revision>15</cp:revision>
  <dcterms:created xsi:type="dcterms:W3CDTF">2018-04-02T05:49:17Z</dcterms:created>
  <dcterms:modified xsi:type="dcterms:W3CDTF">2018-04-19T06:59:36Z</dcterms:modified>
</cp:coreProperties>
</file>