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9" r:id="rId3"/>
    <p:sldId id="257" r:id="rId4"/>
    <p:sldId id="261" r:id="rId5"/>
    <p:sldId id="263" r:id="rId6"/>
    <p:sldId id="264" r:id="rId7"/>
    <p:sldId id="265" r:id="rId8"/>
    <p:sldId id="266" r:id="rId9"/>
    <p:sldId id="267" r:id="rId10"/>
    <p:sldId id="268" r:id="rId11"/>
    <p:sldId id="269" r:id="rId12"/>
    <p:sldId id="270" r:id="rId13"/>
    <p:sldId id="271" r:id="rId14"/>
    <p:sldId id="272" r:id="rId15"/>
    <p:sldId id="273" r:id="rId16"/>
    <p:sldId id="274" r:id="rId17"/>
    <p:sldId id="275" r:id="rId18"/>
    <p:sldId id="276" r:id="rId19"/>
    <p:sldId id="277" r:id="rId20"/>
    <p:sldId id="278" r:id="rId21"/>
    <p:sldId id="279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3772" autoAdjust="0"/>
  </p:normalViewPr>
  <p:slideViewPr>
    <p:cSldViewPr>
      <p:cViewPr varScale="1">
        <p:scale>
          <a:sx n="65" d="100"/>
          <a:sy n="65" d="100"/>
        </p:scale>
        <p:origin x="-145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D95556E-4601-4869-BF69-C21AAF38EBA1}" type="doc">
      <dgm:prSet loTypeId="urn:microsoft.com/office/officeart/2005/8/layout/process4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IN"/>
        </a:p>
      </dgm:t>
    </dgm:pt>
    <dgm:pt modelId="{692D595E-A5BD-4D02-B126-7A247AEFFB14}">
      <dgm:prSet phldrT="[Text]" custT="1"/>
      <dgm:spPr/>
      <dgm:t>
        <a:bodyPr/>
        <a:lstStyle/>
        <a:p>
          <a:r>
            <a:rPr lang="en-IN" sz="1800" dirty="0" smtClean="0"/>
            <a:t>Divide the product into simple parts to find the volume </a:t>
          </a:r>
          <a:endParaRPr lang="en-IN" sz="1800" dirty="0"/>
        </a:p>
      </dgm:t>
    </dgm:pt>
    <dgm:pt modelId="{EDD7C147-6961-444F-AFF1-4BCADC0FD1FC}" type="parTrans" cxnId="{E45BDA44-11C5-408A-B31B-4D011FBF0A08}">
      <dgm:prSet/>
      <dgm:spPr/>
      <dgm:t>
        <a:bodyPr/>
        <a:lstStyle/>
        <a:p>
          <a:endParaRPr lang="en-IN"/>
        </a:p>
      </dgm:t>
    </dgm:pt>
    <dgm:pt modelId="{373764F4-B8B5-486E-914B-9D9DFC0BCC38}" type="sibTrans" cxnId="{E45BDA44-11C5-408A-B31B-4D011FBF0A08}">
      <dgm:prSet/>
      <dgm:spPr/>
      <dgm:t>
        <a:bodyPr/>
        <a:lstStyle/>
        <a:p>
          <a:endParaRPr lang="en-IN"/>
        </a:p>
      </dgm:t>
    </dgm:pt>
    <dgm:pt modelId="{75818777-0538-4CC9-87E6-2F4DCBD0182C}">
      <dgm:prSet phldrT="[Text]" custT="1"/>
      <dgm:spPr/>
      <dgm:t>
        <a:bodyPr/>
        <a:lstStyle/>
        <a:p>
          <a:r>
            <a:rPr lang="en-IN" sz="1800" dirty="0" smtClean="0"/>
            <a:t>Finally , the material cost is calculated as follow: </a:t>
          </a:r>
        </a:p>
        <a:p>
          <a:r>
            <a:rPr lang="en-IN" sz="1800" dirty="0" smtClean="0"/>
            <a:t> Material Cost = Cost per unit weight x weight of the material </a:t>
          </a:r>
          <a:endParaRPr lang="en-IN" sz="1800" dirty="0"/>
        </a:p>
      </dgm:t>
    </dgm:pt>
    <dgm:pt modelId="{4320FA1A-CCF5-411A-8ED6-49CE2A7D837D}" type="parTrans" cxnId="{1918E060-A553-457D-B2DC-AA6906A08FE3}">
      <dgm:prSet/>
      <dgm:spPr/>
      <dgm:t>
        <a:bodyPr/>
        <a:lstStyle/>
        <a:p>
          <a:endParaRPr lang="en-IN"/>
        </a:p>
      </dgm:t>
    </dgm:pt>
    <dgm:pt modelId="{BB6B5155-3A20-4EDA-A476-F635F42AEC76}" type="sibTrans" cxnId="{1918E060-A553-457D-B2DC-AA6906A08FE3}">
      <dgm:prSet/>
      <dgm:spPr/>
      <dgm:t>
        <a:bodyPr/>
        <a:lstStyle/>
        <a:p>
          <a:endParaRPr lang="en-IN"/>
        </a:p>
      </dgm:t>
    </dgm:pt>
    <dgm:pt modelId="{FA48F83D-4068-43EA-8E32-58B9DE32884F}">
      <dgm:prSet phldrT="[Text]" custT="1"/>
      <dgm:spPr/>
      <dgm:t>
        <a:bodyPr/>
        <a:lstStyle/>
        <a:p>
          <a:r>
            <a:rPr lang="en-IN" sz="1800" dirty="0" smtClean="0"/>
            <a:t>Calculate weight of material as follow:           </a:t>
          </a:r>
        </a:p>
        <a:p>
          <a:r>
            <a:rPr lang="en-IN" sz="1800" dirty="0" smtClean="0"/>
            <a:t>Weight = volume x density                                    </a:t>
          </a:r>
          <a:endParaRPr lang="en-IN" sz="1800" dirty="0"/>
        </a:p>
      </dgm:t>
    </dgm:pt>
    <dgm:pt modelId="{DC87D155-0B63-4A37-85C3-0BA93631EF71}" type="parTrans" cxnId="{99855B77-1ED1-4F2C-8CA6-694A805A8D71}">
      <dgm:prSet/>
      <dgm:spPr/>
      <dgm:t>
        <a:bodyPr/>
        <a:lstStyle/>
        <a:p>
          <a:endParaRPr lang="en-IN"/>
        </a:p>
      </dgm:t>
    </dgm:pt>
    <dgm:pt modelId="{7428F225-D2F4-464A-B7AE-EDC60AAAF271}" type="sibTrans" cxnId="{99855B77-1ED1-4F2C-8CA6-694A805A8D71}">
      <dgm:prSet/>
      <dgm:spPr/>
      <dgm:t>
        <a:bodyPr/>
        <a:lstStyle/>
        <a:p>
          <a:endParaRPr lang="en-IN"/>
        </a:p>
      </dgm:t>
    </dgm:pt>
    <dgm:pt modelId="{E25B3397-DDB0-4664-BF5B-0FB7269D55BE}">
      <dgm:prSet phldrT="[Text]" custT="1"/>
      <dgm:spPr/>
      <dgm:t>
        <a:bodyPr/>
        <a:lstStyle/>
        <a:p>
          <a:r>
            <a:rPr lang="en-IN" sz="1800" dirty="0" smtClean="0"/>
            <a:t>Find the volume of complete product by adding volumes of all parts </a:t>
          </a:r>
          <a:endParaRPr lang="en-IN" sz="1800" dirty="0"/>
        </a:p>
      </dgm:t>
    </dgm:pt>
    <dgm:pt modelId="{540C6448-F880-4C5E-B70B-ABA25F6A5BA4}" type="parTrans" cxnId="{14677A32-FF3A-4D70-B976-053AF3F3F26C}">
      <dgm:prSet/>
      <dgm:spPr/>
      <dgm:t>
        <a:bodyPr/>
        <a:lstStyle/>
        <a:p>
          <a:endParaRPr lang="en-IN"/>
        </a:p>
      </dgm:t>
    </dgm:pt>
    <dgm:pt modelId="{E8F86E03-4ED7-45FA-B027-70A8B914F123}" type="sibTrans" cxnId="{14677A32-FF3A-4D70-B976-053AF3F3F26C}">
      <dgm:prSet/>
      <dgm:spPr/>
      <dgm:t>
        <a:bodyPr/>
        <a:lstStyle/>
        <a:p>
          <a:endParaRPr lang="en-IN"/>
        </a:p>
      </dgm:t>
    </dgm:pt>
    <dgm:pt modelId="{C9E27A92-B1FA-4A4C-94C0-354B4184099D}">
      <dgm:prSet phldrT="[Text]" custT="1"/>
      <dgm:spPr/>
      <dgm:t>
        <a:bodyPr/>
        <a:lstStyle/>
        <a:p>
          <a:r>
            <a:rPr lang="en-IN" sz="1800" smtClean="0"/>
            <a:t>Calculate the volume of each part </a:t>
          </a:r>
          <a:endParaRPr lang="en-IN" sz="1800" dirty="0"/>
        </a:p>
      </dgm:t>
    </dgm:pt>
    <dgm:pt modelId="{F55E8AD9-477B-42AF-984D-B79D37EF3DC8}" type="parTrans" cxnId="{2049A8C3-F52D-4D2D-A269-DEBDFF18AF94}">
      <dgm:prSet/>
      <dgm:spPr/>
      <dgm:t>
        <a:bodyPr/>
        <a:lstStyle/>
        <a:p>
          <a:endParaRPr lang="en-IN"/>
        </a:p>
      </dgm:t>
    </dgm:pt>
    <dgm:pt modelId="{E4F8ED73-C0E1-4E7B-B160-B489C530A6FC}" type="sibTrans" cxnId="{2049A8C3-F52D-4D2D-A269-DEBDFF18AF94}">
      <dgm:prSet/>
      <dgm:spPr/>
      <dgm:t>
        <a:bodyPr/>
        <a:lstStyle/>
        <a:p>
          <a:endParaRPr lang="en-IN"/>
        </a:p>
      </dgm:t>
    </dgm:pt>
    <dgm:pt modelId="{DD2AF3EB-4C93-44F4-85D1-5CA0D3A34906}">
      <dgm:prSet custT="1"/>
      <dgm:spPr/>
      <dgm:t>
        <a:bodyPr/>
        <a:lstStyle/>
        <a:p>
          <a:r>
            <a:rPr lang="en-IN" sz="1800" smtClean="0"/>
            <a:t>Neglect the corners and small fillets and take suitable approximation </a:t>
          </a:r>
          <a:endParaRPr lang="en-IN" sz="1800" dirty="0" smtClean="0"/>
        </a:p>
      </dgm:t>
    </dgm:pt>
    <dgm:pt modelId="{EA81FA18-3206-4C3A-B4A5-AEE5A10C79EC}" type="parTrans" cxnId="{CA0C6D01-9188-4297-8EE6-5122C286A1EC}">
      <dgm:prSet/>
      <dgm:spPr/>
      <dgm:t>
        <a:bodyPr/>
        <a:lstStyle/>
        <a:p>
          <a:endParaRPr lang="en-IN"/>
        </a:p>
      </dgm:t>
    </dgm:pt>
    <dgm:pt modelId="{C4CC2D33-918E-47DF-8B07-EFCAC29DC5E1}" type="sibTrans" cxnId="{CA0C6D01-9188-4297-8EE6-5122C286A1EC}">
      <dgm:prSet/>
      <dgm:spPr/>
      <dgm:t>
        <a:bodyPr/>
        <a:lstStyle/>
        <a:p>
          <a:endParaRPr lang="en-IN"/>
        </a:p>
      </dgm:t>
    </dgm:pt>
    <dgm:pt modelId="{C8D010D8-65A3-4FEE-8E99-B6C14FD5BC87}" type="pres">
      <dgm:prSet presAssocID="{CD95556E-4601-4869-BF69-C21AAF38EBA1}" presName="Name0" presStyleCnt="0">
        <dgm:presLayoutVars>
          <dgm:dir/>
          <dgm:animLvl val="lvl"/>
          <dgm:resizeHandles val="exact"/>
        </dgm:presLayoutVars>
      </dgm:prSet>
      <dgm:spPr/>
    </dgm:pt>
    <dgm:pt modelId="{D88B3BFD-9C5D-46DA-B6B0-B5C171CD3BC4}" type="pres">
      <dgm:prSet presAssocID="{75818777-0538-4CC9-87E6-2F4DCBD0182C}" presName="boxAndChildren" presStyleCnt="0"/>
      <dgm:spPr/>
    </dgm:pt>
    <dgm:pt modelId="{CD0A9905-4F7E-4603-998E-B6C5996A0673}" type="pres">
      <dgm:prSet presAssocID="{75818777-0538-4CC9-87E6-2F4DCBD0182C}" presName="parentTextBox" presStyleLbl="node1" presStyleIdx="0" presStyleCnt="6" custScaleY="145605" custLinFactNeighborX="37" custLinFactNeighborY="-15166"/>
      <dgm:spPr/>
      <dgm:t>
        <a:bodyPr/>
        <a:lstStyle/>
        <a:p>
          <a:endParaRPr lang="en-IN"/>
        </a:p>
      </dgm:t>
    </dgm:pt>
    <dgm:pt modelId="{A7E9FC98-9E5C-44FF-9042-6BB252FAC575}" type="pres">
      <dgm:prSet presAssocID="{7428F225-D2F4-464A-B7AE-EDC60AAAF271}" presName="sp" presStyleCnt="0"/>
      <dgm:spPr/>
    </dgm:pt>
    <dgm:pt modelId="{41A12E09-E3BC-4C6D-A221-87D8A8035354}" type="pres">
      <dgm:prSet presAssocID="{FA48F83D-4068-43EA-8E32-58B9DE32884F}" presName="arrowAndChildren" presStyleCnt="0"/>
      <dgm:spPr/>
    </dgm:pt>
    <dgm:pt modelId="{986A07FC-C6B9-44C1-8DE4-13A7E651C5EC}" type="pres">
      <dgm:prSet presAssocID="{FA48F83D-4068-43EA-8E32-58B9DE32884F}" presName="parentTextArrow" presStyleLbl="node1" presStyleIdx="1" presStyleCnt="6" custScaleY="144804" custLinFactNeighborX="37" custLinFactNeighborY="-4282"/>
      <dgm:spPr/>
      <dgm:t>
        <a:bodyPr/>
        <a:lstStyle/>
        <a:p>
          <a:endParaRPr lang="en-IN"/>
        </a:p>
      </dgm:t>
    </dgm:pt>
    <dgm:pt modelId="{EE527A79-9455-42A6-B3C3-9F1C3521C223}" type="pres">
      <dgm:prSet presAssocID="{E8F86E03-4ED7-45FA-B027-70A8B914F123}" presName="sp" presStyleCnt="0"/>
      <dgm:spPr/>
    </dgm:pt>
    <dgm:pt modelId="{618CD14D-B390-439C-9A87-ACB93E5510C5}" type="pres">
      <dgm:prSet presAssocID="{E25B3397-DDB0-4664-BF5B-0FB7269D55BE}" presName="arrowAndChildren" presStyleCnt="0"/>
      <dgm:spPr/>
    </dgm:pt>
    <dgm:pt modelId="{D28D65A1-367C-43F2-8E1D-1EE02FABB06F}" type="pres">
      <dgm:prSet presAssocID="{E25B3397-DDB0-4664-BF5B-0FB7269D55BE}" presName="parentTextArrow" presStyleLbl="node1" presStyleIdx="2" presStyleCnt="6"/>
      <dgm:spPr/>
      <dgm:t>
        <a:bodyPr/>
        <a:lstStyle/>
        <a:p>
          <a:endParaRPr lang="en-IN"/>
        </a:p>
      </dgm:t>
    </dgm:pt>
    <dgm:pt modelId="{EEFBAB80-B13D-4250-AEA5-F3B3D2EE6248}" type="pres">
      <dgm:prSet presAssocID="{E4F8ED73-C0E1-4E7B-B160-B489C530A6FC}" presName="sp" presStyleCnt="0"/>
      <dgm:spPr/>
    </dgm:pt>
    <dgm:pt modelId="{1A24E20D-6755-41C2-8692-9D9532204296}" type="pres">
      <dgm:prSet presAssocID="{C9E27A92-B1FA-4A4C-94C0-354B4184099D}" presName="arrowAndChildren" presStyleCnt="0"/>
      <dgm:spPr/>
    </dgm:pt>
    <dgm:pt modelId="{09EFCC6E-90A4-445B-B741-1B2D28698C04}" type="pres">
      <dgm:prSet presAssocID="{C9E27A92-B1FA-4A4C-94C0-354B4184099D}" presName="parentTextArrow" presStyleLbl="node1" presStyleIdx="3" presStyleCnt="6" custLinFactNeighborX="37" custLinFactNeighborY="-2468"/>
      <dgm:spPr/>
    </dgm:pt>
    <dgm:pt modelId="{A78B4011-B06B-486C-924D-ABC5BF224C52}" type="pres">
      <dgm:prSet presAssocID="{C4CC2D33-918E-47DF-8B07-EFCAC29DC5E1}" presName="sp" presStyleCnt="0"/>
      <dgm:spPr/>
    </dgm:pt>
    <dgm:pt modelId="{AFA49365-2304-404B-9C06-6ABD95C2A13C}" type="pres">
      <dgm:prSet presAssocID="{DD2AF3EB-4C93-44F4-85D1-5CA0D3A34906}" presName="arrowAndChildren" presStyleCnt="0"/>
      <dgm:spPr/>
    </dgm:pt>
    <dgm:pt modelId="{F2A8A36F-5A50-40CE-A405-936B7149BD8B}" type="pres">
      <dgm:prSet presAssocID="{DD2AF3EB-4C93-44F4-85D1-5CA0D3A34906}" presName="parentTextArrow" presStyleLbl="node1" presStyleIdx="4" presStyleCnt="6"/>
      <dgm:spPr/>
    </dgm:pt>
    <dgm:pt modelId="{6E10C7E0-5A77-46A4-813D-36DCEBBE8220}" type="pres">
      <dgm:prSet presAssocID="{373764F4-B8B5-486E-914B-9D9DFC0BCC38}" presName="sp" presStyleCnt="0"/>
      <dgm:spPr/>
    </dgm:pt>
    <dgm:pt modelId="{668772C3-7320-4B1C-8A3C-5086B6EB6D30}" type="pres">
      <dgm:prSet presAssocID="{692D595E-A5BD-4D02-B126-7A247AEFFB14}" presName="arrowAndChildren" presStyleCnt="0"/>
      <dgm:spPr/>
    </dgm:pt>
    <dgm:pt modelId="{60D09EA2-499E-4330-B54E-D18F770EDE6C}" type="pres">
      <dgm:prSet presAssocID="{692D595E-A5BD-4D02-B126-7A247AEFFB14}" presName="parentTextArrow" presStyleLbl="node1" presStyleIdx="5" presStyleCnt="6" custLinFactNeighborX="37" custLinFactNeighborY="-527"/>
      <dgm:spPr/>
      <dgm:t>
        <a:bodyPr/>
        <a:lstStyle/>
        <a:p>
          <a:endParaRPr lang="en-IN"/>
        </a:p>
      </dgm:t>
    </dgm:pt>
  </dgm:ptLst>
  <dgm:cxnLst>
    <dgm:cxn modelId="{CA0C6D01-9188-4297-8EE6-5122C286A1EC}" srcId="{CD95556E-4601-4869-BF69-C21AAF38EBA1}" destId="{DD2AF3EB-4C93-44F4-85D1-5CA0D3A34906}" srcOrd="1" destOrd="0" parTransId="{EA81FA18-3206-4C3A-B4A5-AEE5A10C79EC}" sibTransId="{C4CC2D33-918E-47DF-8B07-EFCAC29DC5E1}"/>
    <dgm:cxn modelId="{2049A8C3-F52D-4D2D-A269-DEBDFF18AF94}" srcId="{CD95556E-4601-4869-BF69-C21AAF38EBA1}" destId="{C9E27A92-B1FA-4A4C-94C0-354B4184099D}" srcOrd="2" destOrd="0" parTransId="{F55E8AD9-477B-42AF-984D-B79D37EF3DC8}" sibTransId="{E4F8ED73-C0E1-4E7B-B160-B489C530A6FC}"/>
    <dgm:cxn modelId="{2164207F-F49D-4D08-BEFE-652B300FCEEA}" type="presOf" srcId="{CD95556E-4601-4869-BF69-C21AAF38EBA1}" destId="{C8D010D8-65A3-4FEE-8E99-B6C14FD5BC87}" srcOrd="0" destOrd="0" presId="urn:microsoft.com/office/officeart/2005/8/layout/process4"/>
    <dgm:cxn modelId="{FD473B80-33B3-42A9-A6F8-8D3C5198A09E}" type="presOf" srcId="{75818777-0538-4CC9-87E6-2F4DCBD0182C}" destId="{CD0A9905-4F7E-4603-998E-B6C5996A0673}" srcOrd="0" destOrd="0" presId="urn:microsoft.com/office/officeart/2005/8/layout/process4"/>
    <dgm:cxn modelId="{4FBFD78A-F507-4AEF-B4E1-EAE56F18E92E}" type="presOf" srcId="{DD2AF3EB-4C93-44F4-85D1-5CA0D3A34906}" destId="{F2A8A36F-5A50-40CE-A405-936B7149BD8B}" srcOrd="0" destOrd="0" presId="urn:microsoft.com/office/officeart/2005/8/layout/process4"/>
    <dgm:cxn modelId="{45C92DCE-D8FC-4599-A64B-A4F24F5D9259}" type="presOf" srcId="{692D595E-A5BD-4D02-B126-7A247AEFFB14}" destId="{60D09EA2-499E-4330-B54E-D18F770EDE6C}" srcOrd="0" destOrd="0" presId="urn:microsoft.com/office/officeart/2005/8/layout/process4"/>
    <dgm:cxn modelId="{1918E060-A553-457D-B2DC-AA6906A08FE3}" srcId="{CD95556E-4601-4869-BF69-C21AAF38EBA1}" destId="{75818777-0538-4CC9-87E6-2F4DCBD0182C}" srcOrd="5" destOrd="0" parTransId="{4320FA1A-CCF5-411A-8ED6-49CE2A7D837D}" sibTransId="{BB6B5155-3A20-4EDA-A476-F635F42AEC76}"/>
    <dgm:cxn modelId="{24BEF355-8A6E-40F1-82B3-297BE8E5D615}" type="presOf" srcId="{FA48F83D-4068-43EA-8E32-58B9DE32884F}" destId="{986A07FC-C6B9-44C1-8DE4-13A7E651C5EC}" srcOrd="0" destOrd="0" presId="urn:microsoft.com/office/officeart/2005/8/layout/process4"/>
    <dgm:cxn modelId="{14677A32-FF3A-4D70-B976-053AF3F3F26C}" srcId="{CD95556E-4601-4869-BF69-C21AAF38EBA1}" destId="{E25B3397-DDB0-4664-BF5B-0FB7269D55BE}" srcOrd="3" destOrd="0" parTransId="{540C6448-F880-4C5E-B70B-ABA25F6A5BA4}" sibTransId="{E8F86E03-4ED7-45FA-B027-70A8B914F123}"/>
    <dgm:cxn modelId="{E45BDA44-11C5-408A-B31B-4D011FBF0A08}" srcId="{CD95556E-4601-4869-BF69-C21AAF38EBA1}" destId="{692D595E-A5BD-4D02-B126-7A247AEFFB14}" srcOrd="0" destOrd="0" parTransId="{EDD7C147-6961-444F-AFF1-4BCADC0FD1FC}" sibTransId="{373764F4-B8B5-486E-914B-9D9DFC0BCC38}"/>
    <dgm:cxn modelId="{6BFC4267-E28D-4E12-84C5-DFE42397829E}" type="presOf" srcId="{C9E27A92-B1FA-4A4C-94C0-354B4184099D}" destId="{09EFCC6E-90A4-445B-B741-1B2D28698C04}" srcOrd="0" destOrd="0" presId="urn:microsoft.com/office/officeart/2005/8/layout/process4"/>
    <dgm:cxn modelId="{83E73F12-B909-47C3-BEA7-C8CE74CCC054}" type="presOf" srcId="{E25B3397-DDB0-4664-BF5B-0FB7269D55BE}" destId="{D28D65A1-367C-43F2-8E1D-1EE02FABB06F}" srcOrd="0" destOrd="0" presId="urn:microsoft.com/office/officeart/2005/8/layout/process4"/>
    <dgm:cxn modelId="{99855B77-1ED1-4F2C-8CA6-694A805A8D71}" srcId="{CD95556E-4601-4869-BF69-C21AAF38EBA1}" destId="{FA48F83D-4068-43EA-8E32-58B9DE32884F}" srcOrd="4" destOrd="0" parTransId="{DC87D155-0B63-4A37-85C3-0BA93631EF71}" sibTransId="{7428F225-D2F4-464A-B7AE-EDC60AAAF271}"/>
    <dgm:cxn modelId="{8B639D51-CE89-4B1D-AE83-97640DA464D5}" type="presParOf" srcId="{C8D010D8-65A3-4FEE-8E99-B6C14FD5BC87}" destId="{D88B3BFD-9C5D-46DA-B6B0-B5C171CD3BC4}" srcOrd="0" destOrd="0" presId="urn:microsoft.com/office/officeart/2005/8/layout/process4"/>
    <dgm:cxn modelId="{DA9CC2E7-0082-4DE3-B9F3-54DBCB8A300B}" type="presParOf" srcId="{D88B3BFD-9C5D-46DA-B6B0-B5C171CD3BC4}" destId="{CD0A9905-4F7E-4603-998E-B6C5996A0673}" srcOrd="0" destOrd="0" presId="urn:microsoft.com/office/officeart/2005/8/layout/process4"/>
    <dgm:cxn modelId="{A4F9A077-4D79-4091-AD2A-9120C58E5958}" type="presParOf" srcId="{C8D010D8-65A3-4FEE-8E99-B6C14FD5BC87}" destId="{A7E9FC98-9E5C-44FF-9042-6BB252FAC575}" srcOrd="1" destOrd="0" presId="urn:microsoft.com/office/officeart/2005/8/layout/process4"/>
    <dgm:cxn modelId="{6500EA13-D273-43A5-8C3F-F203E01B9B02}" type="presParOf" srcId="{C8D010D8-65A3-4FEE-8E99-B6C14FD5BC87}" destId="{41A12E09-E3BC-4C6D-A221-87D8A8035354}" srcOrd="2" destOrd="0" presId="urn:microsoft.com/office/officeart/2005/8/layout/process4"/>
    <dgm:cxn modelId="{DE0D22DF-9F36-4900-9FF8-8D1B85D88DB3}" type="presParOf" srcId="{41A12E09-E3BC-4C6D-A221-87D8A8035354}" destId="{986A07FC-C6B9-44C1-8DE4-13A7E651C5EC}" srcOrd="0" destOrd="0" presId="urn:microsoft.com/office/officeart/2005/8/layout/process4"/>
    <dgm:cxn modelId="{251A66EF-4416-414A-97E4-445326902EA2}" type="presParOf" srcId="{C8D010D8-65A3-4FEE-8E99-B6C14FD5BC87}" destId="{EE527A79-9455-42A6-B3C3-9F1C3521C223}" srcOrd="3" destOrd="0" presId="urn:microsoft.com/office/officeart/2005/8/layout/process4"/>
    <dgm:cxn modelId="{652F3FA6-8342-4BF5-BB76-A78DD79A2FF6}" type="presParOf" srcId="{C8D010D8-65A3-4FEE-8E99-B6C14FD5BC87}" destId="{618CD14D-B390-439C-9A87-ACB93E5510C5}" srcOrd="4" destOrd="0" presId="urn:microsoft.com/office/officeart/2005/8/layout/process4"/>
    <dgm:cxn modelId="{82BCF66B-A59F-4E20-A514-F4808B80FCC2}" type="presParOf" srcId="{618CD14D-B390-439C-9A87-ACB93E5510C5}" destId="{D28D65A1-367C-43F2-8E1D-1EE02FABB06F}" srcOrd="0" destOrd="0" presId="urn:microsoft.com/office/officeart/2005/8/layout/process4"/>
    <dgm:cxn modelId="{5FBCF7DC-7973-4321-8B13-8257C4FFCB3B}" type="presParOf" srcId="{C8D010D8-65A3-4FEE-8E99-B6C14FD5BC87}" destId="{EEFBAB80-B13D-4250-AEA5-F3B3D2EE6248}" srcOrd="5" destOrd="0" presId="urn:microsoft.com/office/officeart/2005/8/layout/process4"/>
    <dgm:cxn modelId="{138C2D81-BA61-4270-B97D-A93DF684E9FE}" type="presParOf" srcId="{C8D010D8-65A3-4FEE-8E99-B6C14FD5BC87}" destId="{1A24E20D-6755-41C2-8692-9D9532204296}" srcOrd="6" destOrd="0" presId="urn:microsoft.com/office/officeart/2005/8/layout/process4"/>
    <dgm:cxn modelId="{17B440DD-D651-4F11-B12E-D3D3C73FA898}" type="presParOf" srcId="{1A24E20D-6755-41C2-8692-9D9532204296}" destId="{09EFCC6E-90A4-445B-B741-1B2D28698C04}" srcOrd="0" destOrd="0" presId="urn:microsoft.com/office/officeart/2005/8/layout/process4"/>
    <dgm:cxn modelId="{177FA4A5-A951-4503-A06E-43208D708F8B}" type="presParOf" srcId="{C8D010D8-65A3-4FEE-8E99-B6C14FD5BC87}" destId="{A78B4011-B06B-486C-924D-ABC5BF224C52}" srcOrd="7" destOrd="0" presId="urn:microsoft.com/office/officeart/2005/8/layout/process4"/>
    <dgm:cxn modelId="{30A7DAEB-0C16-4CFC-8F49-CCE3274C3F3F}" type="presParOf" srcId="{C8D010D8-65A3-4FEE-8E99-B6C14FD5BC87}" destId="{AFA49365-2304-404B-9C06-6ABD95C2A13C}" srcOrd="8" destOrd="0" presId="urn:microsoft.com/office/officeart/2005/8/layout/process4"/>
    <dgm:cxn modelId="{996701E3-5451-4CC0-82F9-DA91B271352A}" type="presParOf" srcId="{AFA49365-2304-404B-9C06-6ABD95C2A13C}" destId="{F2A8A36F-5A50-40CE-A405-936B7149BD8B}" srcOrd="0" destOrd="0" presId="urn:microsoft.com/office/officeart/2005/8/layout/process4"/>
    <dgm:cxn modelId="{92749435-C950-483C-9F54-3DA80C1B2F01}" type="presParOf" srcId="{C8D010D8-65A3-4FEE-8E99-B6C14FD5BC87}" destId="{6E10C7E0-5A77-46A4-813D-36DCEBBE8220}" srcOrd="9" destOrd="0" presId="urn:microsoft.com/office/officeart/2005/8/layout/process4"/>
    <dgm:cxn modelId="{10497636-B700-40F4-9D4F-9FFB6472866C}" type="presParOf" srcId="{C8D010D8-65A3-4FEE-8E99-B6C14FD5BC87}" destId="{668772C3-7320-4B1C-8A3C-5086B6EB6D30}" srcOrd="10" destOrd="0" presId="urn:microsoft.com/office/officeart/2005/8/layout/process4"/>
    <dgm:cxn modelId="{791E7401-8285-4516-8884-957FAFA0C15D}" type="presParOf" srcId="{668772C3-7320-4B1C-8A3C-5086B6EB6D30}" destId="{60D09EA2-499E-4330-B54E-D18F770EDE6C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D0A9905-4F7E-4603-998E-B6C5996A0673}">
      <dsp:nvSpPr>
        <dsp:cNvPr id="0" name=""/>
        <dsp:cNvSpPr/>
      </dsp:nvSpPr>
      <dsp:spPr>
        <a:xfrm>
          <a:off x="0" y="4197459"/>
          <a:ext cx="8504238" cy="74950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1429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1800" kern="1200" dirty="0" smtClean="0"/>
            <a:t>Finally , the material cost is calculated as follow: 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1800" kern="1200" dirty="0" smtClean="0"/>
            <a:t> Material Cost = Cost per unit weight x weight of the material </a:t>
          </a:r>
          <a:endParaRPr lang="en-IN" sz="1800" kern="1200" dirty="0"/>
        </a:p>
      </dsp:txBody>
      <dsp:txXfrm>
        <a:off x="0" y="4197459"/>
        <a:ext cx="8504238" cy="749502"/>
      </dsp:txXfrm>
    </dsp:sp>
    <dsp:sp modelId="{986A07FC-C6B9-44C1-8DE4-13A7E651C5EC}">
      <dsp:nvSpPr>
        <dsp:cNvPr id="0" name=""/>
        <dsp:cNvSpPr/>
      </dsp:nvSpPr>
      <dsp:spPr>
        <a:xfrm rot="10800000">
          <a:off x="0" y="3102955"/>
          <a:ext cx="8504238" cy="1146393"/>
        </a:xfrm>
        <a:prstGeom prst="upArrowCallou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1429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1800" kern="1200" dirty="0" smtClean="0"/>
            <a:t>Calculate weight of material as follow:           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1800" kern="1200" dirty="0" smtClean="0"/>
            <a:t>Weight = volume x density                                    </a:t>
          </a:r>
          <a:endParaRPr lang="en-IN" sz="1800" kern="1200" dirty="0"/>
        </a:p>
      </dsp:txBody>
      <dsp:txXfrm rot="10800000">
        <a:off x="0" y="3102955"/>
        <a:ext cx="8504238" cy="744892"/>
      </dsp:txXfrm>
    </dsp:sp>
    <dsp:sp modelId="{D28D65A1-367C-43F2-8E1D-1EE02FABB06F}">
      <dsp:nvSpPr>
        <dsp:cNvPr id="0" name=""/>
        <dsp:cNvSpPr/>
      </dsp:nvSpPr>
      <dsp:spPr>
        <a:xfrm rot="10800000">
          <a:off x="0" y="2352890"/>
          <a:ext cx="8504238" cy="791686"/>
        </a:xfrm>
        <a:prstGeom prst="upArrowCallou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1429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1800" kern="1200" dirty="0" smtClean="0"/>
            <a:t>Find the volume of complete product by adding volumes of all parts </a:t>
          </a:r>
          <a:endParaRPr lang="en-IN" sz="1800" kern="1200" dirty="0"/>
        </a:p>
      </dsp:txBody>
      <dsp:txXfrm rot="10800000">
        <a:off x="0" y="2352890"/>
        <a:ext cx="8504238" cy="514414"/>
      </dsp:txXfrm>
    </dsp:sp>
    <dsp:sp modelId="{09EFCC6E-90A4-445B-B741-1B2D28698C04}">
      <dsp:nvSpPr>
        <dsp:cNvPr id="0" name=""/>
        <dsp:cNvSpPr/>
      </dsp:nvSpPr>
      <dsp:spPr>
        <a:xfrm rot="10800000">
          <a:off x="0" y="1549386"/>
          <a:ext cx="8504238" cy="791686"/>
        </a:xfrm>
        <a:prstGeom prst="upArrowCallou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1429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1800" kern="1200" smtClean="0"/>
            <a:t>Calculate the volume of each part </a:t>
          </a:r>
          <a:endParaRPr lang="en-IN" sz="1800" kern="1200" dirty="0"/>
        </a:p>
      </dsp:txBody>
      <dsp:txXfrm rot="10800000">
        <a:off x="0" y="1549386"/>
        <a:ext cx="8504238" cy="514414"/>
      </dsp:txXfrm>
    </dsp:sp>
    <dsp:sp modelId="{F2A8A36F-5A50-40CE-A405-936B7149BD8B}">
      <dsp:nvSpPr>
        <dsp:cNvPr id="0" name=""/>
        <dsp:cNvSpPr/>
      </dsp:nvSpPr>
      <dsp:spPr>
        <a:xfrm rot="10800000">
          <a:off x="0" y="784960"/>
          <a:ext cx="8504238" cy="791686"/>
        </a:xfrm>
        <a:prstGeom prst="upArrowCallou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1429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1800" kern="1200" smtClean="0"/>
            <a:t>Neglect the corners and small fillets and take suitable approximation </a:t>
          </a:r>
          <a:endParaRPr lang="en-IN" sz="1800" kern="1200" dirty="0" smtClean="0"/>
        </a:p>
      </dsp:txBody>
      <dsp:txXfrm rot="10800000">
        <a:off x="0" y="784960"/>
        <a:ext cx="8504238" cy="514414"/>
      </dsp:txXfrm>
    </dsp:sp>
    <dsp:sp modelId="{60D09EA2-499E-4330-B54E-D18F770EDE6C}">
      <dsp:nvSpPr>
        <dsp:cNvPr id="0" name=""/>
        <dsp:cNvSpPr/>
      </dsp:nvSpPr>
      <dsp:spPr>
        <a:xfrm rot="10800000">
          <a:off x="0" y="0"/>
          <a:ext cx="8504238" cy="791686"/>
        </a:xfrm>
        <a:prstGeom prst="upArrowCallou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1429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1800" kern="1200" dirty="0" smtClean="0"/>
            <a:t>Divide the product into simple parts to find the volume </a:t>
          </a:r>
          <a:endParaRPr lang="en-IN" sz="1800" kern="1200" dirty="0"/>
        </a:p>
      </dsp:txBody>
      <dsp:txXfrm rot="10800000">
        <a:off x="0" y="0"/>
        <a:ext cx="8504238" cy="51441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6/16/2020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Oval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6/16/2020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6/16/2020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Content Placeholder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6/16/2020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Content Placeholder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6" name="Content Placeholder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Oval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Oval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3" name="Title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6/16/2020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6/16/2020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Content Placeholder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traight Connector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Oval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6/16/2020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6/16/2020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905000"/>
          </a:xfrm>
        </p:spPr>
        <p:txBody>
          <a:bodyPr>
            <a:normAutofit/>
          </a:bodyPr>
          <a:lstStyle/>
          <a:p>
            <a:r>
              <a:rPr lang="en-IN" sz="1800" dirty="0" smtClean="0"/>
              <a:t>Subject – Estimating &amp; Costing </a:t>
            </a:r>
          </a:p>
          <a:p>
            <a:r>
              <a:rPr lang="en-IN" sz="1800" dirty="0" smtClean="0"/>
              <a:t>Chapter 5 - </a:t>
            </a:r>
            <a:r>
              <a:rPr lang="en-IN" sz="1800" dirty="0"/>
              <a:t>Estimation of Material Cost</a:t>
            </a:r>
            <a:endParaRPr lang="en-IN" sz="1800" dirty="0" smtClean="0"/>
          </a:p>
          <a:p>
            <a:r>
              <a:rPr lang="en-IN" sz="1800" dirty="0" smtClean="0"/>
              <a:t>Delivered By  Ankit Panghal</a:t>
            </a:r>
          </a:p>
          <a:p>
            <a:endParaRPr lang="en-IN" sz="1800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IN" dirty="0" smtClean="0"/>
              <a:t>Estimation of Material Cost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974234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sz="quarter"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IN" dirty="0" smtClean="0"/>
                  <a:t>Step 3- find the </a:t>
                </a:r>
                <a:r>
                  <a:rPr lang="en-IN" dirty="0"/>
                  <a:t>total volume of pulley </a:t>
                </a:r>
                <a:endParaRPr lang="en-IN" dirty="0"/>
              </a:p>
              <a:p>
                <a:pPr marL="0" indent="0">
                  <a:buNone/>
                </a:pPr>
                <a:r>
                  <a:rPr lang="en-IN" dirty="0"/>
                  <a:t>Total volume of pulley, V =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i="1">
                            <a:latin typeface="Cambria Math"/>
                          </a:rPr>
                        </m:ctrlPr>
                      </m:sSubPr>
                      <m:e>
                        <m:r>
                          <a:rPr lang="en-IN" i="1">
                            <a:latin typeface="Cambria Math"/>
                          </a:rPr>
                          <m:t>𝑉</m:t>
                        </m:r>
                      </m:e>
                      <m:sub>
                        <m:r>
                          <a:rPr lang="en-IN" i="1">
                            <a:latin typeface="Cambria Math"/>
                          </a:rPr>
                          <m:t>𝐴</m:t>
                        </m:r>
                      </m:sub>
                    </m:sSub>
                  </m:oMath>
                </a14:m>
                <a:r>
                  <a:rPr lang="en-IN" dirty="0"/>
                  <a:t>+</a:t>
                </a:r>
                <a:r>
                  <a:rPr lang="en-IN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i="1">
                            <a:latin typeface="Cambria Math"/>
                          </a:rPr>
                        </m:ctrlPr>
                      </m:sSubPr>
                      <m:e>
                        <m:r>
                          <a:rPr lang="en-IN" i="1">
                            <a:latin typeface="Cambria Math"/>
                          </a:rPr>
                          <m:t>𝑉</m:t>
                        </m:r>
                      </m:e>
                      <m:sub>
                        <m:r>
                          <a:rPr lang="en-IN" i="1">
                            <a:latin typeface="Cambria Math"/>
                          </a:rPr>
                          <m:t>𝐵</m:t>
                        </m:r>
                      </m:sub>
                    </m:sSub>
                  </m:oMath>
                </a14:m>
                <a:r>
                  <a:rPr lang="en-IN" dirty="0"/>
                  <a:t>+</a:t>
                </a:r>
                <a:r>
                  <a:rPr lang="en-IN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i="1">
                            <a:latin typeface="Cambria Math"/>
                          </a:rPr>
                        </m:ctrlPr>
                      </m:sSubPr>
                      <m:e>
                        <m:r>
                          <a:rPr lang="en-IN" i="1">
                            <a:latin typeface="Cambria Math"/>
                          </a:rPr>
                          <m:t>𝑉</m:t>
                        </m:r>
                      </m:e>
                      <m:sub>
                        <m:r>
                          <a:rPr lang="en-IN" i="1">
                            <a:latin typeface="Cambria Math"/>
                          </a:rPr>
                          <m:t>𝐶</m:t>
                        </m:r>
                      </m:sub>
                    </m:sSub>
                  </m:oMath>
                </a14:m>
                <a:r>
                  <a:rPr lang="en-IN" dirty="0"/>
                  <a:t> -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i="1">
                            <a:latin typeface="Cambria Math"/>
                          </a:rPr>
                        </m:ctrlPr>
                      </m:sSubPr>
                      <m:e>
                        <m:r>
                          <a:rPr lang="en-IN" i="1">
                            <a:latin typeface="Cambria Math"/>
                          </a:rPr>
                          <m:t>𝑉</m:t>
                        </m:r>
                      </m:e>
                      <m:sub>
                        <m:r>
                          <a:rPr lang="en-IN" i="1">
                            <a:latin typeface="Cambria Math"/>
                          </a:rPr>
                          <m:t>𝐷</m:t>
                        </m:r>
                      </m:sub>
                    </m:sSub>
                  </m:oMath>
                </a14:m>
                <a:endParaRPr lang="en-IN" dirty="0"/>
              </a:p>
              <a:p>
                <a:pPr marL="0" indent="0">
                  <a:buNone/>
                </a:pPr>
                <a:r>
                  <a:rPr lang="en-IN" dirty="0"/>
                  <a:t>                                              = 4908.7+2544.7+1131-848.2</a:t>
                </a:r>
                <a:endParaRPr lang="en-IN" dirty="0"/>
              </a:p>
              <a:p>
                <a:pPr marL="0" indent="0">
                  <a:buNone/>
                </a:pPr>
                <a:r>
                  <a:rPr lang="en-IN" dirty="0"/>
                  <a:t>                                              = 7736.2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IN" i="1">
                            <a:latin typeface="Cambria Math"/>
                          </a:rPr>
                        </m:ctrlPr>
                      </m:sSupPr>
                      <m:e>
                        <m:r>
                          <a:rPr lang="en-IN" i="1">
                            <a:latin typeface="Cambria Math"/>
                          </a:rPr>
                          <m:t>𝑐𝑚</m:t>
                        </m:r>
                      </m:e>
                      <m:sup>
                        <m:r>
                          <a:rPr lang="en-IN" i="1">
                            <a:latin typeface="Cambria Math"/>
                          </a:rPr>
                          <m:t>3</m:t>
                        </m:r>
                      </m:sup>
                    </m:sSup>
                  </m:oMath>
                </a14:m>
                <a:endParaRPr lang="en-IN" dirty="0"/>
              </a:p>
              <a:p>
                <a:pPr marL="0" indent="0">
                  <a:buNone/>
                </a:pPr>
                <a:r>
                  <a:rPr lang="en-IN" dirty="0"/>
                  <a:t>Step </a:t>
                </a:r>
                <a:r>
                  <a:rPr lang="en-IN" dirty="0" smtClean="0"/>
                  <a:t>4- find the Weight of pulley </a:t>
                </a:r>
              </a:p>
              <a:p>
                <a:pPr marL="0" indent="0">
                  <a:buNone/>
                </a:pPr>
                <a:r>
                  <a:rPr lang="en-IN" dirty="0" smtClean="0"/>
                  <a:t>Weight of pulley = total volume of pulley x Density of material </a:t>
                </a:r>
              </a:p>
              <a:p>
                <a:pPr marL="0" indent="0">
                  <a:buNone/>
                </a:pPr>
                <a:r>
                  <a:rPr lang="en-IN" dirty="0"/>
                  <a:t> </a:t>
                </a:r>
                <a:r>
                  <a:rPr lang="en-IN" dirty="0" smtClean="0"/>
                  <a:t>                             = 7736.2 x 7.2 x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IN" i="1">
                            <a:latin typeface="Cambria Math"/>
                          </a:rPr>
                        </m:ctrlPr>
                      </m:sSupPr>
                      <m:e>
                        <m:r>
                          <a:rPr lang="en-IN" b="0" i="1" smtClean="0">
                            <a:latin typeface="Cambria Math"/>
                          </a:rPr>
                          <m:t>10</m:t>
                        </m:r>
                      </m:e>
                      <m:sup>
                        <m:r>
                          <a:rPr lang="en-IN" b="0" i="1" smtClean="0">
                            <a:latin typeface="Cambria Math"/>
                          </a:rPr>
                          <m:t>−</m:t>
                        </m:r>
                        <m:r>
                          <a:rPr lang="en-IN" i="1">
                            <a:latin typeface="Cambria Math"/>
                          </a:rPr>
                          <m:t>3</m:t>
                        </m:r>
                      </m:sup>
                    </m:sSup>
                  </m:oMath>
                </a14:m>
                <a:endParaRPr lang="en-IN" dirty="0" smtClean="0"/>
              </a:p>
              <a:p>
                <a:pPr marL="0" indent="0">
                  <a:buNone/>
                </a:pPr>
                <a:r>
                  <a:rPr lang="en-IN" dirty="0"/>
                  <a:t> </a:t>
                </a:r>
                <a:r>
                  <a:rPr lang="en-IN" dirty="0" smtClean="0"/>
                  <a:t>                             = 55.7 kg </a:t>
                </a:r>
                <a:r>
                  <a:rPr lang="en-IN" dirty="0" err="1" smtClean="0"/>
                  <a:t>Ans</a:t>
                </a:r>
                <a:endParaRPr lang="en-IN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blipFill rotWithShape="1">
                <a:blip r:embed="rId2"/>
                <a:stretch>
                  <a:fillRect l="-1362" t="-1200" r="-1649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48735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sz="quarter" idx="1"/>
              </p:nvPr>
            </p:nvSpPr>
            <p:spPr/>
            <p:txBody>
              <a:bodyPr/>
              <a:lstStyle/>
              <a:p>
                <a:r>
                  <a:rPr lang="en-IN" dirty="0" smtClean="0"/>
                  <a:t>Problem 2- Estimate the weight of cast iron pulley as shown in fig. take density of the material as 7.2 g/</a:t>
                </a:r>
                <a:r>
                  <a:rPr lang="en-IN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IN" i="1">
                            <a:latin typeface="Cambria Math"/>
                          </a:rPr>
                        </m:ctrlPr>
                      </m:sSupPr>
                      <m:e>
                        <m:r>
                          <a:rPr lang="en-IN" i="1">
                            <a:latin typeface="Cambria Math"/>
                          </a:rPr>
                          <m:t>𝑐𝑚</m:t>
                        </m:r>
                      </m:e>
                      <m:sup>
                        <m:r>
                          <a:rPr lang="en-IN" i="1">
                            <a:latin typeface="Cambria Math"/>
                          </a:rPr>
                          <m:t>3</m:t>
                        </m:r>
                      </m:sup>
                    </m:sSup>
                  </m:oMath>
                </a14:m>
                <a:r>
                  <a:rPr lang="en-IN" dirty="0" smtClean="0"/>
                  <a:t>.Also find out the material cost of pulley if the material cost is </a:t>
                </a:r>
                <a:r>
                  <a:rPr lang="en-IN" dirty="0" err="1" smtClean="0"/>
                  <a:t>Rs</a:t>
                </a:r>
                <a:r>
                  <a:rPr lang="en-IN" dirty="0" smtClean="0"/>
                  <a:t>. 50/- per kg.</a:t>
                </a:r>
              </a:p>
              <a:p>
                <a:pPr marL="0" indent="0">
                  <a:buNone/>
                </a:pPr>
                <a:endParaRPr lang="en-IN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blipFill rotWithShape="1">
                <a:blip r:embed="rId2"/>
                <a:stretch>
                  <a:fillRect l="-1362" t="-1200" r="-1290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170" name="Picture 2" descr="C:\Users\ANKIT PANGHAL\Desktop\New Doc 2020-06-16 09.13.57_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1562100" y="2209800"/>
            <a:ext cx="3352800" cy="556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 descr="C:\Users\ANKIT PANGHAL\Desktop\Untitled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3314700"/>
            <a:ext cx="2542636" cy="33146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92314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sz="quarter" idx="1"/>
              </p:nvPr>
            </p:nvSpPr>
            <p:spPr/>
            <p:txBody>
              <a:bodyPr>
                <a:normAutofit lnSpcReduction="10000"/>
              </a:bodyPr>
              <a:lstStyle/>
              <a:p>
                <a:pPr marL="0" indent="0">
                  <a:buNone/>
                </a:pPr>
                <a:r>
                  <a:rPr lang="en-IN" dirty="0" smtClean="0"/>
                  <a:t>Step -1 Break up the pulley in three simple parts A, B and C.</a:t>
                </a:r>
              </a:p>
              <a:p>
                <a:pPr marL="0" indent="0">
                  <a:buNone/>
                </a:pPr>
                <a:r>
                  <a:rPr lang="en-IN" dirty="0"/>
                  <a:t>Step 2 - find the volume of each part </a:t>
                </a:r>
                <a:endParaRPr lang="en-IN" dirty="0" smtClean="0"/>
              </a:p>
              <a:p>
                <a:pPr marL="0" indent="0">
                  <a:buNone/>
                </a:pPr>
                <a:r>
                  <a:rPr lang="en-IN" dirty="0"/>
                  <a:t>Volume of part A 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i="1">
                            <a:latin typeface="Cambria Math"/>
                          </a:rPr>
                        </m:ctrlPr>
                      </m:sSubPr>
                      <m:e>
                        <m:r>
                          <a:rPr lang="en-IN" i="1">
                            <a:latin typeface="Cambria Math"/>
                          </a:rPr>
                          <m:t>𝑉</m:t>
                        </m:r>
                      </m:e>
                      <m:sub>
                        <m:r>
                          <a:rPr lang="en-IN" i="1">
                            <a:latin typeface="Cambria Math"/>
                          </a:rPr>
                          <m:t>𝐴</m:t>
                        </m:r>
                      </m:sub>
                    </m:sSub>
                  </m:oMath>
                </a14:m>
                <a:r>
                  <a:rPr lang="en-IN" dirty="0"/>
                  <a:t> =</a:t>
                </a:r>
                <a:r>
                  <a:rPr lang="en-IN" dirty="0" smtClean="0"/>
                  <a:t>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IN" i="1" dirty="0">
                            <a:latin typeface="Cambria Math"/>
                          </a:rPr>
                        </m:ctrlPr>
                      </m:fPr>
                      <m:num>
                        <m:r>
                          <a:rPr lang="en-IN" i="1" dirty="0">
                            <a:latin typeface="Cambria Math"/>
                            <a:ea typeface="Cambria Math"/>
                          </a:rPr>
                          <m:t>𝜋</m:t>
                        </m:r>
                      </m:num>
                      <m:den>
                        <m:r>
                          <a:rPr lang="en-IN" i="1" dirty="0">
                            <a:latin typeface="Cambria Math"/>
                          </a:rPr>
                          <m:t>4</m:t>
                        </m:r>
                      </m:den>
                    </m:f>
                  </m:oMath>
                </a14:m>
                <a:r>
                  <a:rPr lang="en-IN" dirty="0"/>
                  <a:t> x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IN" i="1">
                            <a:latin typeface="Cambria Math"/>
                          </a:rPr>
                        </m:ctrlPr>
                      </m:sSupPr>
                      <m:e>
                        <m:r>
                          <a:rPr lang="en-IN" b="0" i="1" smtClean="0">
                            <a:latin typeface="Cambria Math"/>
                          </a:rPr>
                          <m:t>(100</m:t>
                        </m:r>
                      </m:e>
                      <m:sup>
                        <m:r>
                          <a:rPr lang="en-IN" i="1">
                            <a:latin typeface="Cambria Math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IN" dirty="0"/>
                  <a:t> </a:t>
                </a:r>
                <a:r>
                  <a:rPr lang="en-IN" dirty="0" smtClean="0"/>
                  <a:t>-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IN" i="1">
                            <a:latin typeface="Cambria Math"/>
                          </a:rPr>
                        </m:ctrlPr>
                      </m:sSupPr>
                      <m:e>
                        <m:r>
                          <a:rPr lang="en-IN" b="0" i="1" smtClean="0">
                            <a:latin typeface="Cambria Math"/>
                          </a:rPr>
                          <m:t>75</m:t>
                        </m:r>
                      </m:e>
                      <m:sup>
                        <m:r>
                          <a:rPr lang="en-IN" i="1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IN" b="0" i="0" smtClean="0">
                        <a:latin typeface="Cambria Math"/>
                      </a:rPr>
                      <m:t>)</m:t>
                    </m:r>
                  </m:oMath>
                </a14:m>
                <a:r>
                  <a:rPr lang="en-IN" dirty="0" smtClean="0"/>
                  <a:t>x 50 </a:t>
                </a:r>
              </a:p>
              <a:p>
                <a:pPr marL="0" indent="0">
                  <a:buNone/>
                </a:pPr>
                <a:r>
                  <a:rPr lang="en-IN" dirty="0"/>
                  <a:t> </a:t>
                </a:r>
                <a:r>
                  <a:rPr lang="en-IN" dirty="0" smtClean="0"/>
                  <a:t>                                      = 171806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IN" i="1">
                            <a:latin typeface="Cambria Math"/>
                          </a:rPr>
                        </m:ctrlPr>
                      </m:sSupPr>
                      <m:e>
                        <m:r>
                          <a:rPr lang="en-IN" b="0" i="1" smtClean="0">
                            <a:latin typeface="Cambria Math"/>
                          </a:rPr>
                          <m:t>𝑚</m:t>
                        </m:r>
                        <m:r>
                          <a:rPr lang="en-IN" i="1">
                            <a:latin typeface="Cambria Math"/>
                          </a:rPr>
                          <m:t>𝑚</m:t>
                        </m:r>
                      </m:e>
                      <m:sup>
                        <m:r>
                          <a:rPr lang="en-IN" i="1">
                            <a:latin typeface="Cambria Math"/>
                          </a:rPr>
                          <m:t>3</m:t>
                        </m:r>
                      </m:sup>
                    </m:sSup>
                  </m:oMath>
                </a14:m>
                <a:endParaRPr lang="en-IN" dirty="0"/>
              </a:p>
              <a:p>
                <a:pPr marL="0" indent="0">
                  <a:buNone/>
                </a:pPr>
                <a:r>
                  <a:rPr lang="en-IN" dirty="0"/>
                  <a:t>Volume of part </a:t>
                </a:r>
                <a:r>
                  <a:rPr lang="en-IN" dirty="0"/>
                  <a:t>B </a:t>
                </a:r>
                <a:r>
                  <a:rPr lang="en-IN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i="1">
                            <a:latin typeface="Cambria Math"/>
                          </a:rPr>
                        </m:ctrlPr>
                      </m:sSubPr>
                      <m:e>
                        <m:r>
                          <a:rPr lang="en-IN" i="1">
                            <a:latin typeface="Cambria Math"/>
                          </a:rPr>
                          <m:t>𝑉</m:t>
                        </m:r>
                      </m:e>
                      <m:sub>
                        <m:r>
                          <a:rPr lang="en-IN" i="1">
                            <a:latin typeface="Cambria Math"/>
                          </a:rPr>
                          <m:t>𝐵</m:t>
                        </m:r>
                      </m:sub>
                    </m:sSub>
                  </m:oMath>
                </a14:m>
                <a:r>
                  <a:rPr lang="en-IN" dirty="0"/>
                  <a:t> =</a:t>
                </a:r>
                <a:r>
                  <a:rPr lang="en-IN" dirty="0" smtClean="0"/>
                  <a:t>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IN" i="1" dirty="0">
                            <a:latin typeface="Cambria Math"/>
                          </a:rPr>
                        </m:ctrlPr>
                      </m:fPr>
                      <m:num>
                        <m:r>
                          <a:rPr lang="en-IN" i="1" dirty="0">
                            <a:latin typeface="Cambria Math"/>
                            <a:ea typeface="Cambria Math"/>
                          </a:rPr>
                          <m:t>𝜋</m:t>
                        </m:r>
                      </m:num>
                      <m:den>
                        <m:r>
                          <a:rPr lang="en-IN" i="1" dirty="0">
                            <a:latin typeface="Cambria Math"/>
                          </a:rPr>
                          <m:t>4</m:t>
                        </m:r>
                      </m:den>
                    </m:f>
                  </m:oMath>
                </a14:m>
                <a:r>
                  <a:rPr lang="en-IN" dirty="0"/>
                  <a:t> x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IN" i="1">
                            <a:latin typeface="Cambria Math"/>
                          </a:rPr>
                        </m:ctrlPr>
                      </m:sSupPr>
                      <m:e>
                        <m:r>
                          <a:rPr lang="en-IN" i="1">
                            <a:latin typeface="Cambria Math"/>
                          </a:rPr>
                          <m:t>(</m:t>
                        </m:r>
                        <m:r>
                          <a:rPr lang="en-IN" b="0" i="1" smtClean="0">
                            <a:latin typeface="Cambria Math"/>
                          </a:rPr>
                          <m:t>75</m:t>
                        </m:r>
                      </m:e>
                      <m:sup>
                        <m:r>
                          <a:rPr lang="en-IN" i="1">
                            <a:latin typeface="Cambria Math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IN" dirty="0"/>
                  <a:t> </a:t>
                </a:r>
                <a:r>
                  <a:rPr lang="en-IN" dirty="0"/>
                  <a:t>-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IN" i="1">
                            <a:latin typeface="Cambria Math"/>
                          </a:rPr>
                        </m:ctrlPr>
                      </m:sSupPr>
                      <m:e>
                        <m:r>
                          <a:rPr lang="en-IN" i="1">
                            <a:latin typeface="Cambria Math"/>
                          </a:rPr>
                          <m:t>5</m:t>
                        </m:r>
                        <m:r>
                          <a:rPr lang="en-IN" b="0" i="1" smtClean="0">
                            <a:latin typeface="Cambria Math"/>
                          </a:rPr>
                          <m:t>0</m:t>
                        </m:r>
                      </m:e>
                      <m:sup>
                        <m:r>
                          <a:rPr lang="en-IN" i="1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IN">
                        <a:latin typeface="Cambria Math"/>
                      </a:rPr>
                      <m:t>)</m:t>
                    </m:r>
                    <m:r>
                      <a:rPr lang="en-IN" i="1">
                        <a:latin typeface="Cambria Math"/>
                      </a:rPr>
                      <m:t> </m:t>
                    </m:r>
                  </m:oMath>
                </a14:m>
                <a:r>
                  <a:rPr lang="en-IN" dirty="0" smtClean="0"/>
                  <a:t>x 10</a:t>
                </a:r>
              </a:p>
              <a:p>
                <a:pPr marL="0" indent="0">
                  <a:buNone/>
                </a:pPr>
                <a:r>
                  <a:rPr lang="en-IN" dirty="0" smtClean="0"/>
                  <a:t>                                       = </a:t>
                </a:r>
                <a:r>
                  <a:rPr lang="en-IN" dirty="0"/>
                  <a:t>24544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IN" i="1">
                            <a:latin typeface="Cambria Math"/>
                          </a:rPr>
                        </m:ctrlPr>
                      </m:sSupPr>
                      <m:e>
                        <m:r>
                          <a:rPr lang="en-IN" b="0" i="1" smtClean="0">
                            <a:latin typeface="Cambria Math"/>
                          </a:rPr>
                          <m:t>𝑚</m:t>
                        </m:r>
                        <m:r>
                          <a:rPr lang="en-IN" i="1">
                            <a:latin typeface="Cambria Math"/>
                          </a:rPr>
                          <m:t>𝑚</m:t>
                        </m:r>
                      </m:e>
                      <m:sup>
                        <m:r>
                          <a:rPr lang="en-IN" i="1">
                            <a:latin typeface="Cambria Math"/>
                          </a:rPr>
                          <m:t>3</m:t>
                        </m:r>
                      </m:sup>
                    </m:sSup>
                  </m:oMath>
                </a14:m>
                <a:endParaRPr lang="en-IN" dirty="0"/>
              </a:p>
              <a:p>
                <a:pPr marL="0" indent="0">
                  <a:buNone/>
                </a:pPr>
                <a:r>
                  <a:rPr lang="en-IN" dirty="0"/>
                  <a:t>Volume of part </a:t>
                </a:r>
                <a:r>
                  <a:rPr lang="en-IN" dirty="0"/>
                  <a:t>C </a:t>
                </a:r>
                <a:r>
                  <a:rPr lang="en-IN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i="1">
                            <a:latin typeface="Cambria Math"/>
                          </a:rPr>
                        </m:ctrlPr>
                      </m:sSubPr>
                      <m:e>
                        <m:r>
                          <a:rPr lang="en-IN" i="1">
                            <a:latin typeface="Cambria Math"/>
                          </a:rPr>
                          <m:t>𝑉</m:t>
                        </m:r>
                      </m:e>
                      <m:sub>
                        <m:r>
                          <a:rPr lang="en-IN" i="1">
                            <a:latin typeface="Cambria Math"/>
                          </a:rPr>
                          <m:t>𝐶</m:t>
                        </m:r>
                      </m:sub>
                    </m:sSub>
                  </m:oMath>
                </a14:m>
                <a:r>
                  <a:rPr lang="en-IN" dirty="0"/>
                  <a:t> 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IN" i="1" dirty="0">
                            <a:latin typeface="Cambria Math"/>
                          </a:rPr>
                        </m:ctrlPr>
                      </m:fPr>
                      <m:num>
                        <m:r>
                          <a:rPr lang="en-IN" i="1" dirty="0">
                            <a:latin typeface="Cambria Math"/>
                            <a:ea typeface="Cambria Math"/>
                          </a:rPr>
                          <m:t>𝜋</m:t>
                        </m:r>
                      </m:num>
                      <m:den>
                        <m:r>
                          <a:rPr lang="en-IN" i="1" dirty="0">
                            <a:latin typeface="Cambria Math"/>
                          </a:rPr>
                          <m:t>4</m:t>
                        </m:r>
                      </m:den>
                    </m:f>
                  </m:oMath>
                </a14:m>
                <a:r>
                  <a:rPr lang="en-IN" dirty="0"/>
                  <a:t> x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IN" i="1">
                            <a:latin typeface="Cambria Math"/>
                          </a:rPr>
                        </m:ctrlPr>
                      </m:sSupPr>
                      <m:e>
                        <m:r>
                          <a:rPr lang="en-IN" i="1">
                            <a:latin typeface="Cambria Math"/>
                          </a:rPr>
                          <m:t>(</m:t>
                        </m:r>
                        <m:r>
                          <a:rPr lang="en-IN" b="0" i="1" smtClean="0">
                            <a:latin typeface="Cambria Math"/>
                          </a:rPr>
                          <m:t>50</m:t>
                        </m:r>
                      </m:e>
                      <m:sup>
                        <m:r>
                          <a:rPr lang="en-IN" i="1">
                            <a:latin typeface="Cambria Math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IN" dirty="0"/>
                  <a:t> -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IN" i="1">
                            <a:latin typeface="Cambria Math"/>
                          </a:rPr>
                        </m:ctrlPr>
                      </m:sSupPr>
                      <m:e>
                        <m:r>
                          <a:rPr lang="en-IN" b="0" i="1" smtClean="0">
                            <a:latin typeface="Cambria Math"/>
                          </a:rPr>
                          <m:t>25</m:t>
                        </m:r>
                      </m:e>
                      <m:sup>
                        <m:r>
                          <a:rPr lang="en-IN" i="1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IN">
                        <a:latin typeface="Cambria Math"/>
                      </a:rPr>
                      <m:t>)</m:t>
                    </m:r>
                  </m:oMath>
                </a14:m>
                <a:r>
                  <a:rPr lang="en-IN" dirty="0"/>
                  <a:t>x </a:t>
                </a:r>
                <a:r>
                  <a:rPr lang="en-IN" dirty="0" smtClean="0"/>
                  <a:t>60</a:t>
                </a:r>
                <a:endParaRPr lang="en-IN" dirty="0"/>
              </a:p>
              <a:p>
                <a:pPr marL="0" indent="0">
                  <a:buNone/>
                </a:pPr>
                <a:r>
                  <a:rPr lang="en-IN" dirty="0" smtClean="0"/>
                  <a:t>                                       = </a:t>
                </a:r>
                <a:r>
                  <a:rPr lang="en-IN" dirty="0"/>
                  <a:t>88357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IN" i="1">
                            <a:latin typeface="Cambria Math"/>
                          </a:rPr>
                        </m:ctrlPr>
                      </m:sSupPr>
                      <m:e>
                        <m:r>
                          <a:rPr lang="en-IN" i="1">
                            <a:latin typeface="Cambria Math"/>
                          </a:rPr>
                          <m:t>𝑚</m:t>
                        </m:r>
                        <m:r>
                          <a:rPr lang="en-IN" i="1">
                            <a:latin typeface="Cambria Math"/>
                          </a:rPr>
                          <m:t>𝑚</m:t>
                        </m:r>
                      </m:e>
                      <m:sup>
                        <m:r>
                          <a:rPr lang="en-IN" i="1">
                            <a:latin typeface="Cambria Math"/>
                          </a:rPr>
                          <m:t>3</m:t>
                        </m:r>
                      </m:sup>
                    </m:sSup>
                  </m:oMath>
                </a14:m>
                <a:r>
                  <a:rPr lang="en-IN" dirty="0" smtClean="0"/>
                  <a:t>     </a:t>
                </a:r>
                <a:endParaRPr lang="en-IN" dirty="0"/>
              </a:p>
              <a:p>
                <a:endParaRPr lang="en-IN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blipFill rotWithShape="1">
                <a:blip r:embed="rId2"/>
                <a:stretch>
                  <a:fillRect l="-1362" t="-2000" b="-10400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16761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sz="quarter" idx="1"/>
              </p:nvPr>
            </p:nvSpPr>
            <p:spPr>
              <a:xfrm>
                <a:off x="301752" y="1527048"/>
                <a:ext cx="8503920" cy="5330952"/>
              </a:xfrm>
            </p:spPr>
            <p:txBody>
              <a:bodyPr>
                <a:normAutofit fontScale="85000" lnSpcReduction="20000"/>
              </a:bodyPr>
              <a:lstStyle/>
              <a:p>
                <a:pPr marL="0" indent="0">
                  <a:buNone/>
                </a:pPr>
                <a:r>
                  <a:rPr lang="en-IN" dirty="0" smtClean="0"/>
                  <a:t>Step 3- find the </a:t>
                </a:r>
                <a:r>
                  <a:rPr lang="en-IN" dirty="0"/>
                  <a:t>total volume of pulley </a:t>
                </a:r>
              </a:p>
              <a:p>
                <a:pPr marL="0" indent="0">
                  <a:buNone/>
                </a:pPr>
                <a:r>
                  <a:rPr lang="en-IN" dirty="0"/>
                  <a:t>Total volume of pulley, V =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i="1">
                            <a:latin typeface="Cambria Math"/>
                          </a:rPr>
                        </m:ctrlPr>
                      </m:sSubPr>
                      <m:e>
                        <m:r>
                          <a:rPr lang="en-IN" i="1">
                            <a:latin typeface="Cambria Math"/>
                          </a:rPr>
                          <m:t>𝑉</m:t>
                        </m:r>
                      </m:e>
                      <m:sub>
                        <m:r>
                          <a:rPr lang="en-IN" i="1">
                            <a:latin typeface="Cambria Math"/>
                          </a:rPr>
                          <m:t>𝐴</m:t>
                        </m:r>
                      </m:sub>
                    </m:sSub>
                  </m:oMath>
                </a14:m>
                <a:r>
                  <a:rPr lang="en-IN" dirty="0"/>
                  <a:t>+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i="1">
                            <a:latin typeface="Cambria Math"/>
                          </a:rPr>
                        </m:ctrlPr>
                      </m:sSubPr>
                      <m:e>
                        <m:r>
                          <a:rPr lang="en-IN" i="1">
                            <a:latin typeface="Cambria Math"/>
                          </a:rPr>
                          <m:t>𝑉</m:t>
                        </m:r>
                      </m:e>
                      <m:sub>
                        <m:r>
                          <a:rPr lang="en-IN" i="1">
                            <a:latin typeface="Cambria Math"/>
                          </a:rPr>
                          <m:t>𝐵</m:t>
                        </m:r>
                      </m:sub>
                    </m:sSub>
                  </m:oMath>
                </a14:m>
                <a:r>
                  <a:rPr lang="en-IN" dirty="0"/>
                  <a:t>+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i="1">
                            <a:latin typeface="Cambria Math"/>
                          </a:rPr>
                        </m:ctrlPr>
                      </m:sSubPr>
                      <m:e>
                        <m:r>
                          <a:rPr lang="en-IN" i="1">
                            <a:latin typeface="Cambria Math"/>
                          </a:rPr>
                          <m:t>𝑉</m:t>
                        </m:r>
                      </m:e>
                      <m:sub>
                        <m:r>
                          <a:rPr lang="en-IN" i="1">
                            <a:latin typeface="Cambria Math"/>
                          </a:rPr>
                          <m:t>𝐶</m:t>
                        </m:r>
                      </m:sub>
                    </m:sSub>
                  </m:oMath>
                </a14:m>
                <a:r>
                  <a:rPr lang="en-IN" dirty="0"/>
                  <a:t> </a:t>
                </a:r>
                <a:endParaRPr lang="en-IN" dirty="0" smtClean="0"/>
              </a:p>
              <a:p>
                <a:pPr marL="0" indent="0">
                  <a:buNone/>
                </a:pPr>
                <a:r>
                  <a:rPr lang="en-IN" dirty="0"/>
                  <a:t> </a:t>
                </a:r>
                <a:r>
                  <a:rPr lang="en-IN" dirty="0" smtClean="0"/>
                  <a:t>                                             = 171806+24544+88357</a:t>
                </a:r>
              </a:p>
              <a:p>
                <a:pPr marL="0" indent="0">
                  <a:buNone/>
                </a:pPr>
                <a:r>
                  <a:rPr lang="en-IN" dirty="0"/>
                  <a:t> </a:t>
                </a:r>
                <a:r>
                  <a:rPr lang="en-IN" dirty="0" smtClean="0"/>
                  <a:t>                                          = 284707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IN" i="1">
                            <a:latin typeface="Cambria Math"/>
                          </a:rPr>
                        </m:ctrlPr>
                      </m:sSupPr>
                      <m:e>
                        <m:r>
                          <a:rPr lang="en-IN" i="1">
                            <a:latin typeface="Cambria Math"/>
                          </a:rPr>
                          <m:t>𝑚𝑚</m:t>
                        </m:r>
                      </m:e>
                      <m:sup>
                        <m:r>
                          <a:rPr lang="en-IN" i="1">
                            <a:latin typeface="Cambria Math"/>
                          </a:rPr>
                          <m:t>3</m:t>
                        </m:r>
                      </m:sup>
                    </m:sSup>
                  </m:oMath>
                </a14:m>
                <a:r>
                  <a:rPr lang="en-IN" dirty="0" smtClean="0"/>
                  <a:t> = 284.707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IN" i="1">
                            <a:latin typeface="Cambria Math"/>
                          </a:rPr>
                        </m:ctrlPr>
                      </m:sSupPr>
                      <m:e>
                        <m:r>
                          <a:rPr lang="en-IN" b="0" i="1" smtClean="0">
                            <a:latin typeface="Cambria Math"/>
                          </a:rPr>
                          <m:t>𝑐</m:t>
                        </m:r>
                        <m:r>
                          <a:rPr lang="en-IN" i="1">
                            <a:latin typeface="Cambria Math"/>
                          </a:rPr>
                          <m:t>𝑚</m:t>
                        </m:r>
                      </m:e>
                      <m:sup>
                        <m:r>
                          <a:rPr lang="en-IN" i="1">
                            <a:latin typeface="Cambria Math"/>
                          </a:rPr>
                          <m:t>3</m:t>
                        </m:r>
                      </m:sup>
                    </m:sSup>
                  </m:oMath>
                </a14:m>
                <a:endParaRPr lang="en-IN" dirty="0" smtClean="0"/>
              </a:p>
              <a:p>
                <a:pPr marL="0" indent="0">
                  <a:buNone/>
                </a:pPr>
                <a:endParaRPr lang="en-IN" dirty="0" smtClean="0"/>
              </a:p>
              <a:p>
                <a:pPr marL="0" indent="0">
                  <a:buNone/>
                </a:pPr>
                <a:r>
                  <a:rPr lang="en-IN" dirty="0" smtClean="0"/>
                  <a:t>Step </a:t>
                </a:r>
                <a:r>
                  <a:rPr lang="en-IN" dirty="0"/>
                  <a:t>4- find the Weight of pulley </a:t>
                </a:r>
              </a:p>
              <a:p>
                <a:pPr marL="0" indent="0">
                  <a:buNone/>
                </a:pPr>
                <a:r>
                  <a:rPr lang="en-IN" dirty="0"/>
                  <a:t>Weight of pulley = total volume of pulley x Density of material </a:t>
                </a:r>
              </a:p>
              <a:p>
                <a:pPr marL="0" indent="0">
                  <a:buNone/>
                </a:pPr>
                <a:r>
                  <a:rPr lang="en-IN" dirty="0" smtClean="0"/>
                  <a:t>                              = 284.707 x 7.2 x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IN" i="1">
                            <a:latin typeface="Cambria Math"/>
                          </a:rPr>
                        </m:ctrlPr>
                      </m:sSupPr>
                      <m:e>
                        <m:r>
                          <a:rPr lang="en-IN" i="1">
                            <a:latin typeface="Cambria Math"/>
                          </a:rPr>
                          <m:t>10</m:t>
                        </m:r>
                      </m:e>
                      <m:sup>
                        <m:r>
                          <a:rPr lang="en-IN" i="1">
                            <a:latin typeface="Cambria Math"/>
                          </a:rPr>
                          <m:t>−</m:t>
                        </m:r>
                        <m:r>
                          <a:rPr lang="en-IN" i="1">
                            <a:latin typeface="Cambria Math"/>
                          </a:rPr>
                          <m:t>3</m:t>
                        </m:r>
                      </m:sup>
                    </m:sSup>
                  </m:oMath>
                </a14:m>
                <a:r>
                  <a:rPr lang="en-IN" dirty="0" smtClean="0"/>
                  <a:t> = 2.05 kg </a:t>
                </a:r>
              </a:p>
              <a:p>
                <a:pPr marL="0" indent="0">
                  <a:buNone/>
                </a:pPr>
                <a:endParaRPr lang="en-IN" dirty="0" smtClean="0"/>
              </a:p>
              <a:p>
                <a:pPr marL="0" indent="0">
                  <a:buNone/>
                </a:pPr>
                <a:r>
                  <a:rPr lang="en-IN" dirty="0" smtClean="0"/>
                  <a:t>Step 5 - Find the material cost of pulley </a:t>
                </a:r>
              </a:p>
              <a:p>
                <a:pPr marL="0" indent="0">
                  <a:buNone/>
                </a:pPr>
                <a:r>
                  <a:rPr lang="en-IN" dirty="0" smtClean="0"/>
                  <a:t>material </a:t>
                </a:r>
                <a:r>
                  <a:rPr lang="en-IN" dirty="0"/>
                  <a:t>cost of pulley = weight of pulley x material cost per unit </a:t>
                </a:r>
                <a:r>
                  <a:rPr lang="en-IN" dirty="0" smtClean="0"/>
                  <a:t>weight</a:t>
                </a:r>
              </a:p>
              <a:p>
                <a:pPr marL="0" indent="0">
                  <a:buNone/>
                </a:pPr>
                <a:r>
                  <a:rPr lang="en-IN" dirty="0"/>
                  <a:t> </a:t>
                </a:r>
                <a:r>
                  <a:rPr lang="en-IN" dirty="0" smtClean="0"/>
                  <a:t>                                        = 2.05 x 50 = </a:t>
                </a:r>
                <a:r>
                  <a:rPr lang="en-IN" dirty="0" err="1" smtClean="0"/>
                  <a:t>Rs</a:t>
                </a:r>
                <a:r>
                  <a:rPr lang="en-IN" dirty="0" smtClean="0"/>
                  <a:t>. 102.50</a:t>
                </a:r>
                <a:endParaRPr lang="en-IN" dirty="0"/>
              </a:p>
              <a:p>
                <a:pPr marL="0" indent="0">
                  <a:buNone/>
                </a:pPr>
                <a:r>
                  <a:rPr lang="en-IN" dirty="0" smtClean="0"/>
                  <a:t>                                                  </a:t>
                </a:r>
              </a:p>
              <a:p>
                <a:pPr marL="0" indent="0">
                  <a:buNone/>
                </a:pPr>
                <a:endParaRPr lang="en-IN" dirty="0"/>
              </a:p>
              <a:p>
                <a:pPr marL="0" indent="0">
                  <a:buNone/>
                </a:pPr>
                <a:endParaRPr lang="en-IN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xfrm>
                <a:off x="301752" y="1527048"/>
                <a:ext cx="8503920" cy="5330952"/>
              </a:xfrm>
              <a:blipFill rotWithShape="1">
                <a:blip r:embed="rId2"/>
                <a:stretch>
                  <a:fillRect l="-1075" t="-2059" r="-1362" b="-6865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50228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sz="quarter" idx="1"/>
              </p:nvPr>
            </p:nvSpPr>
            <p:spPr/>
            <p:txBody>
              <a:bodyPr/>
              <a:lstStyle/>
              <a:p>
                <a:pPr algn="just"/>
                <a:r>
                  <a:rPr lang="en-IN" dirty="0" smtClean="0"/>
                  <a:t>Problem 3 – Find out the weight of 8 mild steel spindles shown in fig. Also find out the weight of scrap if they are turned out from a mild steel rod of 30 mm diameter. Take facing and parting off allowances as 1 mm and 5 mm respectively. Assume that 12 mm length of rod is required for grip in chuck. Take density of mild steel is 7.8 g/</a:t>
                </a:r>
                <a:r>
                  <a:rPr lang="en-IN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IN" i="1">
                            <a:latin typeface="Cambria Math"/>
                          </a:rPr>
                        </m:ctrlPr>
                      </m:sSupPr>
                      <m:e>
                        <m:r>
                          <a:rPr lang="en-IN" i="1">
                            <a:latin typeface="Cambria Math"/>
                          </a:rPr>
                          <m:t>𝑐</m:t>
                        </m:r>
                        <m:r>
                          <a:rPr lang="en-IN" i="1">
                            <a:latin typeface="Cambria Math"/>
                          </a:rPr>
                          <m:t>𝑚</m:t>
                        </m:r>
                      </m:e>
                      <m:sup>
                        <m:r>
                          <a:rPr lang="en-IN" i="1">
                            <a:latin typeface="Cambria Math"/>
                          </a:rPr>
                          <m:t>3</m:t>
                        </m:r>
                      </m:sup>
                    </m:sSup>
                  </m:oMath>
                </a14:m>
                <a:endParaRPr lang="en-IN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blipFill rotWithShape="1">
                <a:blip r:embed="rId2"/>
                <a:stretch>
                  <a:fillRect l="-789" t="-1200" r="-2437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194" name="Picture 2" descr="C:\Users\ANKIT PANGHAL\Desktop\IMG_20200616_11160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1420759" y="4495800"/>
            <a:ext cx="6786562" cy="19478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93498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sz="quarter" idx="1"/>
              </p:nvPr>
            </p:nvSpPr>
            <p:spPr>
              <a:xfrm>
                <a:off x="304800" y="1524000"/>
                <a:ext cx="8503920" cy="4949952"/>
              </a:xfrm>
            </p:spPr>
            <p:txBody>
              <a:bodyPr>
                <a:normAutofit fontScale="92500" lnSpcReduction="20000"/>
              </a:bodyPr>
              <a:lstStyle/>
              <a:p>
                <a:pPr marL="0" indent="0">
                  <a:buNone/>
                </a:pPr>
                <a:r>
                  <a:rPr lang="en-IN" dirty="0" smtClean="0"/>
                  <a:t>Step -1 Break up the Spindle into four simple parts A, B C, and D.</a:t>
                </a:r>
                <a:endParaRPr lang="en-IN" dirty="0"/>
              </a:p>
              <a:p>
                <a:pPr marL="0" indent="0">
                  <a:buNone/>
                </a:pPr>
                <a:r>
                  <a:rPr lang="en-IN" dirty="0"/>
                  <a:t>Step 2 - find the volume of each part </a:t>
                </a:r>
                <a:endParaRPr lang="en-IN" dirty="0"/>
              </a:p>
              <a:p>
                <a:pPr marL="0" indent="0">
                  <a:buNone/>
                </a:pPr>
                <a:r>
                  <a:rPr lang="en-IN" dirty="0"/>
                  <a:t>Volume of part A 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i="1">
                            <a:latin typeface="Cambria Math"/>
                          </a:rPr>
                        </m:ctrlPr>
                      </m:sSubPr>
                      <m:e>
                        <m:r>
                          <a:rPr lang="en-IN" i="1">
                            <a:latin typeface="Cambria Math"/>
                          </a:rPr>
                          <m:t>𝑉</m:t>
                        </m:r>
                      </m:e>
                      <m:sub>
                        <m:r>
                          <a:rPr lang="en-IN" i="1">
                            <a:latin typeface="Cambria Math"/>
                          </a:rPr>
                          <m:t>𝐴</m:t>
                        </m:r>
                      </m:sub>
                    </m:sSub>
                  </m:oMath>
                </a14:m>
                <a:r>
                  <a:rPr lang="en-IN" dirty="0"/>
                  <a:t> =</a:t>
                </a:r>
                <a:r>
                  <a:rPr lang="en-IN" dirty="0"/>
                  <a:t>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IN" i="1" dirty="0">
                            <a:latin typeface="Cambria Math"/>
                          </a:rPr>
                        </m:ctrlPr>
                      </m:fPr>
                      <m:num>
                        <m:r>
                          <a:rPr lang="en-IN" i="1" dirty="0">
                            <a:latin typeface="Cambria Math"/>
                            <a:ea typeface="Cambria Math"/>
                          </a:rPr>
                          <m:t>𝜋</m:t>
                        </m:r>
                      </m:num>
                      <m:den>
                        <m:r>
                          <a:rPr lang="en-IN" i="1" dirty="0">
                            <a:latin typeface="Cambria Math"/>
                          </a:rPr>
                          <m:t>4</m:t>
                        </m:r>
                      </m:den>
                    </m:f>
                  </m:oMath>
                </a14:m>
                <a:r>
                  <a:rPr lang="en-IN" dirty="0"/>
                  <a:t> x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IN" i="1">
                            <a:latin typeface="Cambria Math"/>
                          </a:rPr>
                        </m:ctrlPr>
                      </m:sSupPr>
                      <m:e>
                        <m:r>
                          <a:rPr lang="en-IN" b="0" i="1" smtClean="0">
                            <a:latin typeface="Cambria Math"/>
                          </a:rPr>
                          <m:t>20</m:t>
                        </m:r>
                      </m:e>
                      <m:sup>
                        <m:r>
                          <a:rPr lang="en-IN" i="1">
                            <a:latin typeface="Cambria Math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IN" dirty="0" smtClean="0"/>
                  <a:t>x 30 </a:t>
                </a:r>
                <a:r>
                  <a:rPr lang="en-IN" dirty="0"/>
                  <a:t>= </a:t>
                </a:r>
                <a:r>
                  <a:rPr lang="en-IN" dirty="0" smtClean="0"/>
                  <a:t>9425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IN" i="1">
                            <a:latin typeface="Cambria Math"/>
                          </a:rPr>
                        </m:ctrlPr>
                      </m:sSupPr>
                      <m:e>
                        <m:r>
                          <a:rPr lang="en-IN" i="1">
                            <a:latin typeface="Cambria Math"/>
                          </a:rPr>
                          <m:t>𝑚𝑚</m:t>
                        </m:r>
                      </m:e>
                      <m:sup>
                        <m:r>
                          <a:rPr lang="en-IN" i="1">
                            <a:latin typeface="Cambria Math"/>
                          </a:rPr>
                          <m:t>3</m:t>
                        </m:r>
                      </m:sup>
                    </m:sSup>
                  </m:oMath>
                </a14:m>
                <a:endParaRPr lang="en-IN" dirty="0" smtClean="0"/>
              </a:p>
              <a:p>
                <a:pPr marL="0" indent="0">
                  <a:buNone/>
                </a:pPr>
                <a:r>
                  <a:rPr lang="en-IN" dirty="0" smtClean="0"/>
                  <a:t>Volume </a:t>
                </a:r>
                <a:r>
                  <a:rPr lang="en-IN" dirty="0"/>
                  <a:t>of part B 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i="1">
                            <a:latin typeface="Cambria Math"/>
                          </a:rPr>
                        </m:ctrlPr>
                      </m:sSubPr>
                      <m:e>
                        <m:r>
                          <a:rPr lang="en-IN" i="1">
                            <a:latin typeface="Cambria Math"/>
                          </a:rPr>
                          <m:t>𝑉</m:t>
                        </m:r>
                      </m:e>
                      <m:sub>
                        <m:r>
                          <a:rPr lang="en-IN" i="1">
                            <a:latin typeface="Cambria Math"/>
                          </a:rPr>
                          <m:t>𝐵</m:t>
                        </m:r>
                      </m:sub>
                    </m:sSub>
                  </m:oMath>
                </a14:m>
                <a:r>
                  <a:rPr lang="en-IN" dirty="0"/>
                  <a:t> =</a:t>
                </a:r>
                <a:r>
                  <a:rPr lang="en-IN" dirty="0"/>
                  <a:t>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IN" i="1" dirty="0">
                            <a:latin typeface="Cambria Math"/>
                          </a:rPr>
                        </m:ctrlPr>
                      </m:fPr>
                      <m:num>
                        <m:r>
                          <a:rPr lang="en-IN" i="1" dirty="0">
                            <a:latin typeface="Cambria Math"/>
                            <a:ea typeface="Cambria Math"/>
                          </a:rPr>
                          <m:t>𝜋</m:t>
                        </m:r>
                      </m:num>
                      <m:den>
                        <m:r>
                          <a:rPr lang="en-IN" i="1" dirty="0">
                            <a:latin typeface="Cambria Math"/>
                          </a:rPr>
                          <m:t>4</m:t>
                        </m:r>
                      </m:den>
                    </m:f>
                  </m:oMath>
                </a14:m>
                <a:r>
                  <a:rPr lang="en-IN" dirty="0"/>
                  <a:t> x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IN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IN" b="0" i="1" smtClean="0">
                            <a:latin typeface="Cambria Math"/>
                          </a:rPr>
                          <m:t>2</m:t>
                        </m:r>
                        <m:r>
                          <a:rPr lang="en-IN" i="1">
                            <a:latin typeface="Cambria Math"/>
                          </a:rPr>
                          <m:t>5</m:t>
                        </m:r>
                      </m:e>
                      <m:sup>
                        <m:r>
                          <a:rPr lang="en-IN" i="1">
                            <a:latin typeface="Cambria Math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IN" dirty="0" smtClean="0"/>
                  <a:t>x 35</a:t>
                </a:r>
                <a:r>
                  <a:rPr lang="en-IN" dirty="0"/>
                  <a:t> = </a:t>
                </a:r>
                <a:r>
                  <a:rPr lang="en-IN" dirty="0" smtClean="0"/>
                  <a:t>17181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IN" i="1">
                            <a:latin typeface="Cambria Math"/>
                          </a:rPr>
                        </m:ctrlPr>
                      </m:sSupPr>
                      <m:e>
                        <m:r>
                          <a:rPr lang="en-IN" i="1">
                            <a:latin typeface="Cambria Math"/>
                          </a:rPr>
                          <m:t>𝑚𝑚</m:t>
                        </m:r>
                      </m:e>
                      <m:sup>
                        <m:r>
                          <a:rPr lang="en-IN" i="1">
                            <a:latin typeface="Cambria Math"/>
                          </a:rPr>
                          <m:t>3</m:t>
                        </m:r>
                      </m:sup>
                    </m:sSup>
                  </m:oMath>
                </a14:m>
                <a:endParaRPr lang="en-IN" dirty="0"/>
              </a:p>
              <a:p>
                <a:pPr marL="0" indent="0">
                  <a:buNone/>
                </a:pPr>
                <a:r>
                  <a:rPr lang="en-IN" dirty="0" smtClean="0"/>
                  <a:t>Volume </a:t>
                </a:r>
                <a:r>
                  <a:rPr lang="en-IN" dirty="0"/>
                  <a:t>of part C 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i="1">
                            <a:latin typeface="Cambria Math"/>
                          </a:rPr>
                        </m:ctrlPr>
                      </m:sSubPr>
                      <m:e>
                        <m:r>
                          <a:rPr lang="en-IN" i="1">
                            <a:latin typeface="Cambria Math"/>
                          </a:rPr>
                          <m:t>𝑉</m:t>
                        </m:r>
                      </m:e>
                      <m:sub>
                        <m:r>
                          <a:rPr lang="en-IN" i="1">
                            <a:latin typeface="Cambria Math"/>
                          </a:rPr>
                          <m:t>𝐶</m:t>
                        </m:r>
                      </m:sub>
                    </m:sSub>
                  </m:oMath>
                </a14:m>
                <a:r>
                  <a:rPr lang="en-IN" dirty="0"/>
                  <a:t> 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IN" i="1" dirty="0">
                            <a:latin typeface="Cambria Math"/>
                          </a:rPr>
                        </m:ctrlPr>
                      </m:fPr>
                      <m:num>
                        <m:r>
                          <a:rPr lang="en-IN" i="1" dirty="0">
                            <a:latin typeface="Cambria Math"/>
                            <a:ea typeface="Cambria Math"/>
                          </a:rPr>
                          <m:t>𝜋</m:t>
                        </m:r>
                      </m:num>
                      <m:den>
                        <m:r>
                          <a:rPr lang="en-IN" i="1" dirty="0">
                            <a:latin typeface="Cambria Math"/>
                          </a:rPr>
                          <m:t>4</m:t>
                        </m:r>
                      </m:den>
                    </m:f>
                  </m:oMath>
                </a14:m>
                <a:r>
                  <a:rPr lang="en-IN" dirty="0"/>
                  <a:t> x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IN" i="1">
                            <a:latin typeface="Cambria Math"/>
                          </a:rPr>
                        </m:ctrlPr>
                      </m:sSupPr>
                      <m:e>
                        <m:r>
                          <a:rPr lang="en-IN" b="0" i="1" smtClean="0">
                            <a:latin typeface="Cambria Math"/>
                          </a:rPr>
                          <m:t>1</m:t>
                        </m:r>
                        <m:r>
                          <a:rPr lang="en-IN" i="1">
                            <a:latin typeface="Cambria Math"/>
                          </a:rPr>
                          <m:t>5</m:t>
                        </m:r>
                      </m:e>
                      <m:sup>
                        <m:r>
                          <a:rPr lang="en-IN" i="1">
                            <a:latin typeface="Cambria Math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IN" dirty="0" smtClean="0"/>
                  <a:t>x 75  = 13254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IN" i="1">
                            <a:latin typeface="Cambria Math"/>
                          </a:rPr>
                        </m:ctrlPr>
                      </m:sSupPr>
                      <m:e>
                        <m:r>
                          <a:rPr lang="en-IN" i="1">
                            <a:latin typeface="Cambria Math"/>
                          </a:rPr>
                          <m:t>𝑚𝑚</m:t>
                        </m:r>
                      </m:e>
                      <m:sup>
                        <m:r>
                          <a:rPr lang="en-IN" i="1">
                            <a:latin typeface="Cambria Math"/>
                          </a:rPr>
                          <m:t>3</m:t>
                        </m:r>
                      </m:sup>
                    </m:sSup>
                  </m:oMath>
                </a14:m>
                <a:endParaRPr lang="en-IN" dirty="0" smtClean="0"/>
              </a:p>
              <a:p>
                <a:pPr marL="0" indent="0">
                  <a:buNone/>
                </a:pPr>
                <a:r>
                  <a:rPr lang="en-IN" dirty="0"/>
                  <a:t>Volume </a:t>
                </a:r>
                <a:r>
                  <a:rPr lang="en-IN" dirty="0"/>
                  <a:t>of part </a:t>
                </a:r>
                <a:r>
                  <a:rPr lang="en-IN" dirty="0" smtClean="0"/>
                  <a:t>D </a:t>
                </a:r>
                <a:r>
                  <a:rPr lang="en-IN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i="1">
                            <a:latin typeface="Cambria Math"/>
                          </a:rPr>
                        </m:ctrlPr>
                      </m:sSubPr>
                      <m:e>
                        <m:r>
                          <a:rPr lang="en-IN" i="1">
                            <a:latin typeface="Cambria Math"/>
                          </a:rPr>
                          <m:t>𝑉</m:t>
                        </m:r>
                      </m:e>
                      <m:sub>
                        <m:r>
                          <a:rPr lang="en-IN" b="0" i="1" smtClean="0">
                            <a:latin typeface="Cambria Math"/>
                          </a:rPr>
                          <m:t>𝐷</m:t>
                        </m:r>
                      </m:sub>
                    </m:sSub>
                  </m:oMath>
                </a14:m>
                <a:r>
                  <a:rPr lang="en-IN" dirty="0" smtClean="0"/>
                  <a:t>= volume of Frustum of cone of diameters 20 mm and 25 mm and height 10mm</a:t>
                </a:r>
              </a:p>
              <a:p>
                <a:pPr marL="0" indent="0">
                  <a:buNone/>
                </a:pPr>
                <a:r>
                  <a:rPr lang="en-IN" dirty="0" smtClean="0"/>
                  <a:t>                       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IN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IN" b="0" i="1" smtClean="0">
                            <a:latin typeface="Cambria Math"/>
                          </a:rPr>
                          <m:t>h</m:t>
                        </m:r>
                      </m:num>
                      <m:den>
                        <m:r>
                          <a:rPr lang="en-IN" b="0" i="1" smtClean="0">
                            <a:latin typeface="Cambria Math"/>
                          </a:rPr>
                          <m:t>3</m:t>
                        </m:r>
                      </m:den>
                    </m:f>
                  </m:oMath>
                </a14:m>
                <a:r>
                  <a:rPr lang="en-IN" dirty="0" smtClean="0"/>
                  <a:t>  x (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IN" b="0" i="1" smtClean="0">
                            <a:latin typeface="Cambria Math"/>
                          </a:rPr>
                          <m:t>𝑎</m:t>
                        </m:r>
                      </m:e>
                      <m:sub>
                        <m:r>
                          <a:rPr lang="en-IN" b="0" i="1" smtClean="0">
                            <a:latin typeface="Cambria Math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IN" dirty="0" smtClean="0"/>
                  <a:t>+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i="1">
                            <a:latin typeface="Cambria Math"/>
                          </a:rPr>
                        </m:ctrlPr>
                      </m:sSubPr>
                      <m:e>
                        <m:r>
                          <a:rPr lang="en-IN" i="1">
                            <a:latin typeface="Cambria Math"/>
                          </a:rPr>
                          <m:t>𝑎</m:t>
                        </m:r>
                      </m:e>
                      <m:sub>
                        <m:r>
                          <a:rPr lang="en-IN" b="0" i="1" smtClean="0">
                            <a:latin typeface="Cambria Math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IN" dirty="0" smtClean="0"/>
                  <a:t>+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IN" i="1" dirty="0" smtClean="0">
                            <a:latin typeface="Cambria Math"/>
                          </a:rPr>
                        </m:ctrlPr>
                      </m:radPr>
                      <m:deg/>
                      <m:e>
                        <m:sSub>
                          <m:sSubPr>
                            <m:ctrlPr>
                              <a:rPr lang="en-IN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IN" i="1">
                                <a:latin typeface="Cambria Math"/>
                              </a:rPr>
                              <m:t>𝑎</m:t>
                            </m:r>
                          </m:e>
                          <m:sub>
                            <m:r>
                              <a:rPr lang="en-IN" i="1">
                                <a:latin typeface="Cambria Math"/>
                              </a:rPr>
                              <m:t>1</m:t>
                            </m:r>
                          </m:sub>
                        </m:sSub>
                        <m:sSub>
                          <m:sSubPr>
                            <m:ctrlPr>
                              <a:rPr lang="en-IN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IN" i="1">
                                <a:latin typeface="Cambria Math"/>
                              </a:rPr>
                              <m:t>𝑎</m:t>
                            </m:r>
                          </m:e>
                          <m:sub>
                            <m:r>
                              <a:rPr lang="en-IN" b="0" i="1" smtClean="0">
                                <a:latin typeface="Cambria Math"/>
                              </a:rPr>
                              <m:t>2</m:t>
                            </m:r>
                          </m:sub>
                        </m:sSub>
                      </m:e>
                    </m:rad>
                  </m:oMath>
                </a14:m>
                <a:r>
                  <a:rPr lang="en-IN" dirty="0" smtClean="0"/>
                  <a:t>)</a:t>
                </a:r>
              </a:p>
              <a:p>
                <a:pPr marL="0" indent="0">
                  <a:buNone/>
                </a:pPr>
                <a:r>
                  <a:rPr lang="en-IN" dirty="0" smtClean="0"/>
                  <a:t>h= height of frustum of cone 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IN" i="1">
                            <a:latin typeface="Cambria Math"/>
                          </a:rPr>
                        </m:ctrlPr>
                      </m:sSubPr>
                      <m:e>
                        <m:r>
                          <a:rPr lang="en-IN" i="1">
                            <a:latin typeface="Cambria Math"/>
                          </a:rPr>
                          <m:t>𝑎</m:t>
                        </m:r>
                      </m:e>
                      <m:sub>
                        <m:r>
                          <a:rPr lang="en-IN" i="1">
                            <a:latin typeface="Cambria Math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IN" dirty="0" smtClean="0"/>
                  <a:t>,</a:t>
                </a:r>
                <a:r>
                  <a:rPr lang="en-IN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i="1">
                            <a:latin typeface="Cambria Math"/>
                          </a:rPr>
                        </m:ctrlPr>
                      </m:sSubPr>
                      <m:e>
                        <m:r>
                          <a:rPr lang="en-IN" i="1">
                            <a:latin typeface="Cambria Math"/>
                          </a:rPr>
                          <m:t>𝑎</m:t>
                        </m:r>
                      </m:e>
                      <m:sub>
                        <m:r>
                          <a:rPr lang="en-IN" b="0" i="1" smtClean="0">
                            <a:latin typeface="Cambria Math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IN" dirty="0" smtClean="0"/>
                  <a:t>= Area of two ends </a:t>
                </a:r>
                <a:endParaRPr lang="en-IN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xfrm>
                <a:off x="304800" y="1524000"/>
                <a:ext cx="8503920" cy="4949952"/>
              </a:xfrm>
              <a:blipFill rotWithShape="1">
                <a:blip r:embed="rId2"/>
                <a:stretch>
                  <a:fillRect l="-1147" t="-2463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15277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sz="quarter"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IN" dirty="0" smtClean="0"/>
                  <a:t>Volume of part D </a:t>
                </a:r>
                <a:r>
                  <a:rPr lang="en-IN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i="1">
                            <a:latin typeface="Cambria Math"/>
                          </a:rPr>
                        </m:ctrlPr>
                      </m:sSubPr>
                      <m:e>
                        <m:r>
                          <a:rPr lang="en-IN" i="1">
                            <a:latin typeface="Cambria Math"/>
                          </a:rPr>
                          <m:t>𝑉</m:t>
                        </m:r>
                      </m:e>
                      <m:sub>
                        <m:r>
                          <a:rPr lang="en-IN" i="1">
                            <a:latin typeface="Cambria Math"/>
                          </a:rPr>
                          <m:t>𝐷</m:t>
                        </m:r>
                      </m:sub>
                    </m:sSub>
                  </m:oMath>
                </a14:m>
                <a:r>
                  <a:rPr lang="en-IN" dirty="0"/>
                  <a:t>=</a:t>
                </a:r>
                <a:r>
                  <a:rPr lang="en-IN" dirty="0" smtClean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IN" i="1">
                            <a:latin typeface="Cambria Math"/>
                          </a:rPr>
                        </m:ctrlPr>
                      </m:fPr>
                      <m:num>
                        <m:r>
                          <a:rPr lang="en-IN" b="0" i="1" smtClean="0">
                            <a:latin typeface="Cambria Math"/>
                          </a:rPr>
                          <m:t>10</m:t>
                        </m:r>
                      </m:num>
                      <m:den>
                        <m:r>
                          <a:rPr lang="en-IN" i="1">
                            <a:latin typeface="Cambria Math"/>
                          </a:rPr>
                          <m:t>3</m:t>
                        </m:r>
                      </m:den>
                    </m:f>
                  </m:oMath>
                </a14:m>
                <a:r>
                  <a:rPr lang="en-IN" dirty="0"/>
                  <a:t>  x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IN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IN" b="0" i="1" smtClean="0">
                            <a:latin typeface="Cambria Math"/>
                            <a:ea typeface="Cambria Math"/>
                          </a:rPr>
                          <m:t>𝜋</m:t>
                        </m:r>
                      </m:num>
                      <m:den>
                        <m:r>
                          <a:rPr lang="en-IN" b="0" i="1" smtClean="0">
                            <a:latin typeface="Cambria Math"/>
                          </a:rPr>
                          <m:t>4</m:t>
                        </m:r>
                      </m:den>
                    </m:f>
                    <m:r>
                      <a:rPr lang="en-IN" i="1">
                        <a:latin typeface="Cambria Math"/>
                      </a:rPr>
                      <m:t> </m:t>
                    </m:r>
                  </m:oMath>
                </a14:m>
                <a:r>
                  <a:rPr lang="en-IN" dirty="0"/>
                  <a:t>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IN" i="1">
                            <a:latin typeface="Cambria Math"/>
                          </a:rPr>
                        </m:ctrlPr>
                      </m:sSupPr>
                      <m:e>
                        <m:r>
                          <a:rPr lang="en-IN" i="1">
                            <a:latin typeface="Cambria Math"/>
                          </a:rPr>
                          <m:t>20</m:t>
                        </m:r>
                      </m:e>
                      <m:sup>
                        <m:r>
                          <a:rPr lang="en-IN" i="1">
                            <a:latin typeface="Cambria Math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IN" dirty="0"/>
                  <a:t>+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IN" i="1">
                            <a:latin typeface="Cambria Math"/>
                          </a:rPr>
                        </m:ctrlPr>
                      </m:sSupPr>
                      <m:e>
                        <m:r>
                          <a:rPr lang="en-IN" i="1">
                            <a:latin typeface="Cambria Math"/>
                          </a:rPr>
                          <m:t>2</m:t>
                        </m:r>
                        <m:r>
                          <a:rPr lang="en-IN" b="0" i="1" smtClean="0">
                            <a:latin typeface="Cambria Math"/>
                          </a:rPr>
                          <m:t>5</m:t>
                        </m:r>
                      </m:e>
                      <m:sup>
                        <m:r>
                          <a:rPr lang="en-IN" i="1">
                            <a:latin typeface="Cambria Math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IN" dirty="0"/>
                  <a:t>+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IN" i="1" dirty="0">
                            <a:latin typeface="Cambria Math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en-IN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IN" i="1">
                                <a:latin typeface="Cambria Math"/>
                              </a:rPr>
                              <m:t>20</m:t>
                            </m:r>
                          </m:e>
                          <m:sup>
                            <m:r>
                              <a:rPr lang="en-IN" i="1">
                                <a:latin typeface="Cambria Math"/>
                              </a:rPr>
                              <m:t>2</m:t>
                            </m:r>
                          </m:sup>
                        </m:sSup>
                        <m:r>
                          <a:rPr lang="en-IN" b="0" i="1" smtClean="0">
                            <a:latin typeface="Cambria Math"/>
                          </a:rPr>
                          <m:t> </m:t>
                        </m:r>
                        <m:r>
                          <a:rPr lang="en-IN" b="0" i="1" smtClean="0">
                            <a:latin typeface="Cambria Math"/>
                          </a:rPr>
                          <m:t>𝑥</m:t>
                        </m:r>
                        <m:r>
                          <a:rPr lang="en-IN" b="0" i="1" smtClean="0">
                            <a:latin typeface="Cambria Math"/>
                          </a:rPr>
                          <m:t> </m:t>
                        </m:r>
                        <m:sSup>
                          <m:sSupPr>
                            <m:ctrlPr>
                              <a:rPr lang="en-IN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IN" i="1">
                                <a:latin typeface="Cambria Math"/>
                              </a:rPr>
                              <m:t>2</m:t>
                            </m:r>
                            <m:r>
                              <a:rPr lang="en-IN" b="0" i="1" smtClean="0">
                                <a:latin typeface="Cambria Math"/>
                              </a:rPr>
                              <m:t>5</m:t>
                            </m:r>
                          </m:e>
                          <m:sup>
                            <m:r>
                              <a:rPr lang="en-IN" i="1"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e>
                    </m:rad>
                  </m:oMath>
                </a14:m>
                <a:r>
                  <a:rPr lang="en-IN" dirty="0"/>
                  <a:t>)</a:t>
                </a:r>
              </a:p>
              <a:p>
                <a:pPr marL="0" indent="0">
                  <a:buNone/>
                </a:pPr>
                <a:r>
                  <a:rPr lang="en-IN" dirty="0" smtClean="0"/>
                  <a:t>                                       = 3992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IN" i="1">
                            <a:latin typeface="Cambria Math"/>
                          </a:rPr>
                        </m:ctrlPr>
                      </m:sSupPr>
                      <m:e>
                        <m:r>
                          <a:rPr lang="en-IN" i="1">
                            <a:latin typeface="Cambria Math"/>
                          </a:rPr>
                          <m:t>𝑚𝑚</m:t>
                        </m:r>
                      </m:e>
                      <m:sup>
                        <m:r>
                          <a:rPr lang="en-IN" i="1">
                            <a:latin typeface="Cambria Math"/>
                          </a:rPr>
                          <m:t>3</m:t>
                        </m:r>
                      </m:sup>
                    </m:sSup>
                  </m:oMath>
                </a14:m>
                <a:endParaRPr lang="en-IN" dirty="0" smtClean="0"/>
              </a:p>
              <a:p>
                <a:pPr marL="0" indent="0">
                  <a:buNone/>
                </a:pPr>
                <a:r>
                  <a:rPr lang="en-IN" dirty="0"/>
                  <a:t>Step </a:t>
                </a:r>
                <a:r>
                  <a:rPr lang="en-IN" dirty="0" smtClean="0"/>
                  <a:t>4- </a:t>
                </a:r>
                <a:r>
                  <a:rPr lang="en-IN" dirty="0"/>
                  <a:t>find the total volume of </a:t>
                </a:r>
                <a:r>
                  <a:rPr lang="en-IN" dirty="0" smtClean="0"/>
                  <a:t>Spindle, </a:t>
                </a:r>
              </a:p>
              <a:p>
                <a:pPr marL="0" indent="0">
                  <a:buNone/>
                </a:pPr>
                <a:r>
                  <a:rPr lang="en-IN" dirty="0"/>
                  <a:t> </a:t>
                </a:r>
                <a:r>
                  <a:rPr lang="en-IN" dirty="0" smtClean="0"/>
                  <a:t>                       V </a:t>
                </a:r>
                <a:r>
                  <a:rPr lang="en-IN" dirty="0"/>
                  <a:t>=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i="1">
                            <a:latin typeface="Cambria Math"/>
                          </a:rPr>
                        </m:ctrlPr>
                      </m:sSubPr>
                      <m:e>
                        <m:r>
                          <a:rPr lang="en-IN" i="1">
                            <a:latin typeface="Cambria Math"/>
                          </a:rPr>
                          <m:t>𝑉</m:t>
                        </m:r>
                      </m:e>
                      <m:sub>
                        <m:r>
                          <a:rPr lang="en-IN" i="1">
                            <a:latin typeface="Cambria Math"/>
                          </a:rPr>
                          <m:t>𝐴</m:t>
                        </m:r>
                      </m:sub>
                    </m:sSub>
                  </m:oMath>
                </a14:m>
                <a:r>
                  <a:rPr lang="en-IN" dirty="0"/>
                  <a:t>+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i="1">
                            <a:latin typeface="Cambria Math"/>
                          </a:rPr>
                        </m:ctrlPr>
                      </m:sSubPr>
                      <m:e>
                        <m:r>
                          <a:rPr lang="en-IN" i="1">
                            <a:latin typeface="Cambria Math"/>
                          </a:rPr>
                          <m:t>𝑉</m:t>
                        </m:r>
                      </m:e>
                      <m:sub>
                        <m:r>
                          <a:rPr lang="en-IN" i="1">
                            <a:latin typeface="Cambria Math"/>
                          </a:rPr>
                          <m:t>𝐵</m:t>
                        </m:r>
                      </m:sub>
                    </m:sSub>
                  </m:oMath>
                </a14:m>
                <a:r>
                  <a:rPr lang="en-IN" dirty="0"/>
                  <a:t>+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i="1">
                            <a:latin typeface="Cambria Math"/>
                          </a:rPr>
                        </m:ctrlPr>
                      </m:sSubPr>
                      <m:e>
                        <m:r>
                          <a:rPr lang="en-IN" i="1">
                            <a:latin typeface="Cambria Math"/>
                          </a:rPr>
                          <m:t>𝑉</m:t>
                        </m:r>
                      </m:e>
                      <m:sub>
                        <m:r>
                          <a:rPr lang="en-IN" i="1">
                            <a:latin typeface="Cambria Math"/>
                          </a:rPr>
                          <m:t>𝐶</m:t>
                        </m:r>
                      </m:sub>
                    </m:sSub>
                  </m:oMath>
                </a14:m>
                <a:r>
                  <a:rPr lang="en-IN" dirty="0"/>
                  <a:t> -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i="1">
                            <a:latin typeface="Cambria Math"/>
                          </a:rPr>
                        </m:ctrlPr>
                      </m:sSubPr>
                      <m:e>
                        <m:r>
                          <a:rPr lang="en-IN" i="1">
                            <a:latin typeface="Cambria Math"/>
                          </a:rPr>
                          <m:t>𝑉</m:t>
                        </m:r>
                      </m:e>
                      <m:sub>
                        <m:r>
                          <a:rPr lang="en-IN" i="1">
                            <a:latin typeface="Cambria Math"/>
                          </a:rPr>
                          <m:t>𝐷</m:t>
                        </m:r>
                      </m:sub>
                    </m:sSub>
                  </m:oMath>
                </a14:m>
                <a:endParaRPr lang="en-IN" dirty="0" smtClean="0"/>
              </a:p>
              <a:p>
                <a:pPr marL="0" indent="0">
                  <a:buNone/>
                </a:pPr>
                <a:r>
                  <a:rPr lang="en-IN" dirty="0" smtClean="0"/>
                  <a:t>                           = 9425+17181+3992-13254</a:t>
                </a:r>
              </a:p>
              <a:p>
                <a:pPr marL="0" indent="0">
                  <a:buNone/>
                </a:pPr>
                <a:r>
                  <a:rPr lang="en-IN" dirty="0"/>
                  <a:t> </a:t>
                </a:r>
                <a:r>
                  <a:rPr lang="en-IN" dirty="0" smtClean="0"/>
                  <a:t>                          = 17344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IN" i="1">
                            <a:latin typeface="Cambria Math"/>
                          </a:rPr>
                        </m:ctrlPr>
                      </m:sSupPr>
                      <m:e>
                        <m:r>
                          <a:rPr lang="en-IN" i="1">
                            <a:latin typeface="Cambria Math"/>
                          </a:rPr>
                          <m:t>𝑚𝑚</m:t>
                        </m:r>
                      </m:e>
                      <m:sup>
                        <m:r>
                          <a:rPr lang="en-IN" i="1">
                            <a:latin typeface="Cambria Math"/>
                          </a:rPr>
                          <m:t>3</m:t>
                        </m:r>
                      </m:sup>
                    </m:sSup>
                  </m:oMath>
                </a14:m>
                <a:r>
                  <a:rPr lang="en-IN" dirty="0" smtClean="0"/>
                  <a:t> = 17.344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IN" i="1">
                            <a:latin typeface="Cambria Math"/>
                          </a:rPr>
                        </m:ctrlPr>
                      </m:sSupPr>
                      <m:e>
                        <m:r>
                          <a:rPr lang="en-IN" b="0" i="1" smtClean="0">
                            <a:latin typeface="Cambria Math"/>
                          </a:rPr>
                          <m:t>𝑐</m:t>
                        </m:r>
                        <m:r>
                          <a:rPr lang="en-IN" i="1">
                            <a:latin typeface="Cambria Math"/>
                          </a:rPr>
                          <m:t>𝑚</m:t>
                        </m:r>
                      </m:e>
                      <m:sup>
                        <m:r>
                          <a:rPr lang="en-IN" i="1">
                            <a:latin typeface="Cambria Math"/>
                          </a:rPr>
                          <m:t>3</m:t>
                        </m:r>
                      </m:sup>
                    </m:sSup>
                  </m:oMath>
                </a14:m>
                <a:endParaRPr lang="en-IN" dirty="0"/>
              </a:p>
              <a:p>
                <a:pPr marL="0" indent="0">
                  <a:buNone/>
                </a:pPr>
                <a:r>
                  <a:rPr lang="en-IN" dirty="0"/>
                  <a:t>Step </a:t>
                </a:r>
                <a:r>
                  <a:rPr lang="en-IN" dirty="0" smtClean="0"/>
                  <a:t>5 - Weight of spindle = volume of spindle X Density of spindle </a:t>
                </a:r>
              </a:p>
              <a:p>
                <a:pPr marL="0" indent="0">
                  <a:buNone/>
                </a:pPr>
                <a:r>
                  <a:rPr lang="en-IN" dirty="0"/>
                  <a:t> </a:t>
                </a:r>
                <a:r>
                  <a:rPr lang="en-IN" dirty="0" smtClean="0"/>
                  <a:t>                                = 17.344 x 7.8 = 135.3 g</a:t>
                </a:r>
              </a:p>
              <a:p>
                <a:pPr marL="0" indent="0">
                  <a:buNone/>
                </a:pPr>
                <a:endParaRPr lang="en-IN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blipFill rotWithShape="1">
                <a:blip r:embed="rId2"/>
                <a:stretch>
                  <a:fillRect l="-1362" b="-13467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29923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IN" dirty="0" smtClean="0"/>
              <a:t>Weight of 8 Spindles = 135.3 x 8 = 1082.4 g</a:t>
            </a:r>
          </a:p>
          <a:p>
            <a:pPr marL="0" indent="0">
              <a:buNone/>
            </a:pPr>
            <a:r>
              <a:rPr lang="en-IN" dirty="0"/>
              <a:t> </a:t>
            </a:r>
            <a:r>
              <a:rPr lang="en-IN" dirty="0" smtClean="0"/>
              <a:t>To find out Weight of scrap, weight of mild steel rod is to be calculated.</a:t>
            </a:r>
          </a:p>
          <a:p>
            <a:pPr marL="0" indent="0">
              <a:buNone/>
            </a:pPr>
            <a:r>
              <a:rPr lang="en-IN" dirty="0" smtClean="0"/>
              <a:t>Length of one spindle = 75 mm</a:t>
            </a:r>
          </a:p>
          <a:p>
            <a:pPr marL="0" indent="0">
              <a:buNone/>
            </a:pPr>
            <a:r>
              <a:rPr lang="en-IN" dirty="0" smtClean="0"/>
              <a:t>Length of 8 spindles = 75 x 8 = 600 mm</a:t>
            </a:r>
          </a:p>
          <a:p>
            <a:pPr marL="0" indent="0">
              <a:buNone/>
            </a:pPr>
            <a:r>
              <a:rPr lang="en-IN" dirty="0" smtClean="0"/>
              <a:t>Length required for facing 16 faces = 16 x 1 = 16 mm </a:t>
            </a:r>
          </a:p>
          <a:p>
            <a:pPr marL="0" indent="0">
              <a:buNone/>
            </a:pPr>
            <a:r>
              <a:rPr lang="en-IN" dirty="0" smtClean="0"/>
              <a:t>Length required for parting off 8 times = 8 x 5=40 mm </a:t>
            </a:r>
          </a:p>
          <a:p>
            <a:pPr marL="0" indent="0">
              <a:buNone/>
            </a:pPr>
            <a:r>
              <a:rPr lang="en-IN" dirty="0" smtClean="0"/>
              <a:t>Length required for holding ( for last job ) = 12 mm </a:t>
            </a:r>
          </a:p>
          <a:p>
            <a:pPr marL="0" indent="0">
              <a:buNone/>
            </a:pPr>
            <a:r>
              <a:rPr lang="en-IN" dirty="0" smtClean="0"/>
              <a:t>Total length = 600+16+40+12 = 668 mm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994687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sz="quarter" idx="1"/>
              </p:nvPr>
            </p:nvSpPr>
            <p:spPr/>
            <p:txBody>
              <a:bodyPr/>
              <a:lstStyle/>
              <a:p>
                <a:r>
                  <a:rPr lang="en-IN" dirty="0" smtClean="0"/>
                  <a:t>Volume of rod required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IN" i="1" dirty="0">
                            <a:latin typeface="Cambria Math"/>
                          </a:rPr>
                        </m:ctrlPr>
                      </m:fPr>
                      <m:num>
                        <m:r>
                          <a:rPr lang="en-IN" i="1" dirty="0">
                            <a:latin typeface="Cambria Math"/>
                            <a:ea typeface="Cambria Math"/>
                          </a:rPr>
                          <m:t>𝜋</m:t>
                        </m:r>
                      </m:num>
                      <m:den>
                        <m:r>
                          <a:rPr lang="en-IN" i="1" dirty="0">
                            <a:latin typeface="Cambria Math"/>
                          </a:rPr>
                          <m:t>4</m:t>
                        </m:r>
                      </m:den>
                    </m:f>
                  </m:oMath>
                </a14:m>
                <a:r>
                  <a:rPr lang="en-IN" dirty="0"/>
                  <a:t> x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IN" i="1">
                            <a:latin typeface="Cambria Math"/>
                          </a:rPr>
                        </m:ctrlPr>
                      </m:sSupPr>
                      <m:e>
                        <m:r>
                          <a:rPr lang="en-IN" b="0" i="1" smtClean="0">
                            <a:latin typeface="Cambria Math"/>
                          </a:rPr>
                          <m:t>3</m:t>
                        </m:r>
                        <m:r>
                          <a:rPr lang="en-IN" i="1">
                            <a:latin typeface="Cambria Math"/>
                          </a:rPr>
                          <m:t>0</m:t>
                        </m:r>
                      </m:e>
                      <m:sup>
                        <m:r>
                          <a:rPr lang="en-IN" i="1">
                            <a:latin typeface="Cambria Math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IN" dirty="0"/>
                  <a:t>x </a:t>
                </a:r>
                <a:r>
                  <a:rPr lang="en-IN" dirty="0" smtClean="0"/>
                  <a:t>668</a:t>
                </a:r>
              </a:p>
              <a:p>
                <a:pPr marL="0" indent="0">
                  <a:buNone/>
                </a:pPr>
                <a:r>
                  <a:rPr lang="en-IN" dirty="0"/>
                  <a:t> </a:t>
                </a:r>
                <a:r>
                  <a:rPr lang="en-IN" dirty="0" smtClean="0"/>
                  <a:t>                                             = 472181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IN" i="1">
                            <a:latin typeface="Cambria Math"/>
                          </a:rPr>
                        </m:ctrlPr>
                      </m:sSupPr>
                      <m:e>
                        <m:r>
                          <a:rPr lang="en-IN" i="1">
                            <a:latin typeface="Cambria Math"/>
                          </a:rPr>
                          <m:t>𝑚𝑚</m:t>
                        </m:r>
                      </m:e>
                      <m:sup>
                        <m:r>
                          <a:rPr lang="en-IN" i="1">
                            <a:latin typeface="Cambria Math"/>
                          </a:rPr>
                          <m:t>3</m:t>
                        </m:r>
                      </m:sup>
                    </m:sSup>
                  </m:oMath>
                </a14:m>
                <a:r>
                  <a:rPr lang="en-IN" dirty="0" smtClean="0"/>
                  <a:t> = 472.181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IN" i="1">
                            <a:latin typeface="Cambria Math"/>
                          </a:rPr>
                        </m:ctrlPr>
                      </m:sSupPr>
                      <m:e>
                        <m:r>
                          <a:rPr lang="en-IN" b="0" i="1" smtClean="0">
                            <a:latin typeface="Cambria Math"/>
                          </a:rPr>
                          <m:t>𝑐</m:t>
                        </m:r>
                        <m:r>
                          <a:rPr lang="en-IN" i="1">
                            <a:latin typeface="Cambria Math"/>
                          </a:rPr>
                          <m:t>𝑚</m:t>
                        </m:r>
                      </m:e>
                      <m:sup>
                        <m:r>
                          <a:rPr lang="en-IN" i="1">
                            <a:latin typeface="Cambria Math"/>
                          </a:rPr>
                          <m:t>3</m:t>
                        </m:r>
                      </m:sup>
                    </m:sSup>
                  </m:oMath>
                </a14:m>
                <a:endParaRPr lang="en-IN" dirty="0" smtClean="0"/>
              </a:p>
              <a:p>
                <a:pPr marL="0" indent="0">
                  <a:buNone/>
                </a:pPr>
                <a:r>
                  <a:rPr lang="en-IN" dirty="0" smtClean="0"/>
                  <a:t>Weight of rod required = 472.181 x 7.8 = 3683 g</a:t>
                </a:r>
              </a:p>
              <a:p>
                <a:pPr marL="0" indent="0">
                  <a:buNone/>
                </a:pPr>
                <a:r>
                  <a:rPr lang="en-IN" dirty="0" smtClean="0"/>
                  <a:t>Weight of Scrap = 3683- 1082.4 = 2600.6 g = 2.6 kg</a:t>
                </a:r>
                <a:endParaRPr lang="en-IN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blipFill rotWithShape="1">
                <a:blip r:embed="rId2"/>
                <a:stretch>
                  <a:fillRect l="-1362" t="-267" r="-1075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31118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sz="quarter"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IN" dirty="0" smtClean="0"/>
                  <a:t>Problem - 4 Estimate the weight of M.S shaft as shown in fig. the material density  7.675 g/</a:t>
                </a:r>
                <a:r>
                  <a:rPr lang="en-IN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IN" i="1">
                            <a:latin typeface="Cambria Math"/>
                          </a:rPr>
                        </m:ctrlPr>
                      </m:sSupPr>
                      <m:e>
                        <m:r>
                          <a:rPr lang="en-IN" i="1">
                            <a:latin typeface="Cambria Math"/>
                          </a:rPr>
                          <m:t>𝑐</m:t>
                        </m:r>
                        <m:r>
                          <a:rPr lang="en-IN" i="1">
                            <a:latin typeface="Cambria Math"/>
                          </a:rPr>
                          <m:t>𝑚</m:t>
                        </m:r>
                      </m:e>
                      <m:sup>
                        <m:r>
                          <a:rPr lang="en-IN" i="1">
                            <a:latin typeface="Cambria Math"/>
                          </a:rPr>
                          <m:t>3</m:t>
                        </m:r>
                      </m:sup>
                    </m:sSup>
                  </m:oMath>
                </a14:m>
                <a:r>
                  <a:rPr lang="en-IN" dirty="0" smtClean="0"/>
                  <a:t>.</a:t>
                </a:r>
              </a:p>
              <a:p>
                <a:pPr marL="0" indent="0">
                  <a:buNone/>
                </a:pPr>
                <a:r>
                  <a:rPr lang="en-IN" dirty="0" smtClean="0"/>
                  <a:t> </a:t>
                </a:r>
                <a:endParaRPr lang="en-IN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blipFill rotWithShape="1">
                <a:blip r:embed="rId2"/>
                <a:stretch>
                  <a:fillRect l="-1362" t="-1200" r="-1362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218" name="Picture 2" descr="C:\Users\ANKIT PANGHAL\Desktop\IMG_20200616_11165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2895600"/>
            <a:ext cx="5819774" cy="30946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42772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Cost Estimating 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algn="just"/>
            <a:r>
              <a:rPr lang="en-IN" dirty="0" smtClean="0"/>
              <a:t>Definition :- It may be defined as the process of determining probable cost of the product before the start of manufacture. </a:t>
            </a:r>
          </a:p>
          <a:p>
            <a:pPr algn="just"/>
            <a:r>
              <a:rPr lang="en-IN" dirty="0" smtClean="0"/>
              <a:t>Purpose :- The </a:t>
            </a:r>
            <a:r>
              <a:rPr lang="en-IN" dirty="0"/>
              <a:t>purpose of cost estimating is to find the cost of the manufacturing operations and to assist in setting the price for the </a:t>
            </a:r>
            <a:r>
              <a:rPr lang="en-IN" dirty="0" smtClean="0"/>
              <a:t>product.</a:t>
            </a:r>
            <a:endParaRPr lang="en-IN" dirty="0"/>
          </a:p>
          <a:p>
            <a:pPr algn="just"/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901360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sz="quarter" idx="1"/>
              </p:nvPr>
            </p:nvSpPr>
            <p:spPr/>
            <p:txBody>
              <a:bodyPr>
                <a:normAutofit lnSpcReduction="10000"/>
              </a:bodyPr>
              <a:lstStyle/>
              <a:p>
                <a:r>
                  <a:rPr lang="en-IN" dirty="0" smtClean="0"/>
                  <a:t>Solution :-  Step 1 – Break up the shaft in five simple  </a:t>
                </a:r>
                <a:r>
                  <a:rPr lang="en-IN" dirty="0"/>
                  <a:t>parts </a:t>
                </a:r>
                <a:r>
                  <a:rPr lang="en-IN" dirty="0" smtClean="0"/>
                  <a:t>A,B,C, D </a:t>
                </a:r>
                <a:r>
                  <a:rPr lang="en-IN" dirty="0"/>
                  <a:t>and </a:t>
                </a:r>
                <a:r>
                  <a:rPr lang="en-IN" dirty="0" smtClean="0"/>
                  <a:t>E </a:t>
                </a:r>
                <a:r>
                  <a:rPr lang="en-IN" dirty="0"/>
                  <a:t>.</a:t>
                </a:r>
              </a:p>
              <a:p>
                <a:pPr marL="0" indent="0">
                  <a:buNone/>
                </a:pPr>
                <a:r>
                  <a:rPr lang="en-IN" dirty="0"/>
                  <a:t>Step </a:t>
                </a:r>
                <a:r>
                  <a:rPr lang="en-IN" dirty="0"/>
                  <a:t>2 -</a:t>
                </a:r>
                <a:r>
                  <a:rPr lang="en-IN" dirty="0"/>
                  <a:t> find the volume of each part </a:t>
                </a:r>
                <a:endParaRPr lang="en-IN" dirty="0"/>
              </a:p>
              <a:p>
                <a:pPr marL="0" indent="0">
                  <a:buNone/>
                </a:pPr>
                <a:r>
                  <a:rPr lang="en-IN" dirty="0"/>
                  <a:t>Volume of part A 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i="1">
                            <a:latin typeface="Cambria Math"/>
                          </a:rPr>
                        </m:ctrlPr>
                      </m:sSubPr>
                      <m:e>
                        <m:r>
                          <a:rPr lang="en-IN" i="1">
                            <a:latin typeface="Cambria Math"/>
                          </a:rPr>
                          <m:t>𝑉</m:t>
                        </m:r>
                      </m:e>
                      <m:sub>
                        <m:r>
                          <a:rPr lang="en-IN" i="1">
                            <a:latin typeface="Cambria Math"/>
                          </a:rPr>
                          <m:t>𝐴</m:t>
                        </m:r>
                      </m:sub>
                    </m:sSub>
                  </m:oMath>
                </a14:m>
                <a:r>
                  <a:rPr lang="en-IN" dirty="0"/>
                  <a:t> 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IN" i="1" dirty="0">
                            <a:latin typeface="Cambria Math"/>
                          </a:rPr>
                        </m:ctrlPr>
                      </m:fPr>
                      <m:num>
                        <m:r>
                          <a:rPr lang="en-IN" i="1" dirty="0">
                            <a:latin typeface="Cambria Math"/>
                            <a:ea typeface="Cambria Math"/>
                          </a:rPr>
                          <m:t>𝜋</m:t>
                        </m:r>
                      </m:num>
                      <m:den>
                        <m:r>
                          <a:rPr lang="en-IN" i="1" dirty="0">
                            <a:latin typeface="Cambria Math"/>
                          </a:rPr>
                          <m:t>4</m:t>
                        </m:r>
                      </m:den>
                    </m:f>
                  </m:oMath>
                </a14:m>
                <a:r>
                  <a:rPr lang="en-IN" dirty="0"/>
                  <a:t> x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IN" i="1">
                            <a:latin typeface="Cambria Math"/>
                          </a:rPr>
                        </m:ctrlPr>
                      </m:sSupPr>
                      <m:e>
                        <m:r>
                          <a:rPr lang="en-IN" b="0" i="1" smtClean="0">
                            <a:latin typeface="Cambria Math"/>
                          </a:rPr>
                          <m:t>1</m:t>
                        </m:r>
                        <m:r>
                          <a:rPr lang="en-IN" i="1">
                            <a:latin typeface="Cambria Math"/>
                          </a:rPr>
                          <m:t>5</m:t>
                        </m:r>
                      </m:e>
                      <m:sup>
                        <m:r>
                          <a:rPr lang="en-IN" i="1">
                            <a:latin typeface="Cambria Math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IN" dirty="0"/>
                  <a:t> x </a:t>
                </a:r>
                <a:r>
                  <a:rPr lang="en-IN" dirty="0" smtClean="0"/>
                  <a:t>25 </a:t>
                </a:r>
                <a:r>
                  <a:rPr lang="en-IN" dirty="0"/>
                  <a:t>= </a:t>
                </a:r>
                <a:r>
                  <a:rPr lang="en-IN" dirty="0" smtClean="0"/>
                  <a:t>4417.864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IN" i="1">
                            <a:latin typeface="Cambria Math"/>
                          </a:rPr>
                        </m:ctrlPr>
                      </m:sSupPr>
                      <m:e>
                        <m:r>
                          <a:rPr lang="en-IN" b="0" i="1" smtClean="0">
                            <a:latin typeface="Cambria Math"/>
                          </a:rPr>
                          <m:t>𝑚</m:t>
                        </m:r>
                        <m:r>
                          <a:rPr lang="en-IN" i="1">
                            <a:latin typeface="Cambria Math"/>
                          </a:rPr>
                          <m:t>𝑚</m:t>
                        </m:r>
                      </m:e>
                      <m:sup>
                        <m:r>
                          <a:rPr lang="en-IN" i="1">
                            <a:latin typeface="Cambria Math"/>
                          </a:rPr>
                          <m:t>3</m:t>
                        </m:r>
                      </m:sup>
                    </m:sSup>
                  </m:oMath>
                </a14:m>
                <a:endParaRPr lang="en-IN" dirty="0"/>
              </a:p>
              <a:p>
                <a:pPr marL="0" indent="0">
                  <a:buNone/>
                </a:pPr>
                <a:r>
                  <a:rPr lang="en-IN" dirty="0"/>
                  <a:t>Volume of part </a:t>
                </a:r>
                <a:r>
                  <a:rPr lang="en-IN" dirty="0"/>
                  <a:t>B </a:t>
                </a:r>
                <a:r>
                  <a:rPr lang="en-IN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i="1">
                            <a:latin typeface="Cambria Math"/>
                          </a:rPr>
                        </m:ctrlPr>
                      </m:sSubPr>
                      <m:e>
                        <m:r>
                          <a:rPr lang="en-IN" i="1">
                            <a:latin typeface="Cambria Math"/>
                          </a:rPr>
                          <m:t>𝑉</m:t>
                        </m:r>
                      </m:e>
                      <m:sub>
                        <m:r>
                          <a:rPr lang="en-IN" i="1">
                            <a:latin typeface="Cambria Math"/>
                          </a:rPr>
                          <m:t>𝐵</m:t>
                        </m:r>
                      </m:sub>
                    </m:sSub>
                  </m:oMath>
                </a14:m>
                <a:r>
                  <a:rPr lang="en-IN" dirty="0"/>
                  <a:t> 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IN" i="1" dirty="0">
                            <a:latin typeface="Cambria Math"/>
                          </a:rPr>
                        </m:ctrlPr>
                      </m:fPr>
                      <m:num>
                        <m:r>
                          <a:rPr lang="en-IN" i="1" dirty="0">
                            <a:latin typeface="Cambria Math"/>
                            <a:ea typeface="Cambria Math"/>
                          </a:rPr>
                          <m:t>𝜋</m:t>
                        </m:r>
                      </m:num>
                      <m:den>
                        <m:r>
                          <a:rPr lang="en-IN" i="1" dirty="0">
                            <a:latin typeface="Cambria Math"/>
                          </a:rPr>
                          <m:t>4</m:t>
                        </m:r>
                      </m:den>
                    </m:f>
                  </m:oMath>
                </a14:m>
                <a:r>
                  <a:rPr lang="en-IN" dirty="0"/>
                  <a:t> x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IN" i="1">
                            <a:latin typeface="Cambria Math"/>
                          </a:rPr>
                        </m:ctrlPr>
                      </m:sSupPr>
                      <m:e>
                        <m:r>
                          <a:rPr lang="en-IN" b="0" i="1" smtClean="0">
                            <a:latin typeface="Cambria Math"/>
                          </a:rPr>
                          <m:t>30</m:t>
                        </m:r>
                      </m:e>
                      <m:sup>
                        <m:r>
                          <a:rPr lang="en-IN" i="1">
                            <a:latin typeface="Cambria Math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IN" dirty="0"/>
                  <a:t> x </a:t>
                </a:r>
                <a:r>
                  <a:rPr lang="en-IN" dirty="0" smtClean="0"/>
                  <a:t>15 </a:t>
                </a:r>
                <a:r>
                  <a:rPr lang="en-IN" dirty="0"/>
                  <a:t>= </a:t>
                </a:r>
                <a:r>
                  <a:rPr lang="en-IN" dirty="0" smtClean="0"/>
                  <a:t>10602.875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IN" i="1">
                            <a:latin typeface="Cambria Math"/>
                          </a:rPr>
                        </m:ctrlPr>
                      </m:sSupPr>
                      <m:e>
                        <m:r>
                          <a:rPr lang="en-IN" b="0" i="1" smtClean="0">
                            <a:latin typeface="Cambria Math"/>
                          </a:rPr>
                          <m:t>𝑚</m:t>
                        </m:r>
                        <m:r>
                          <a:rPr lang="en-IN" i="1">
                            <a:latin typeface="Cambria Math"/>
                          </a:rPr>
                          <m:t>𝑚</m:t>
                        </m:r>
                      </m:e>
                      <m:sup>
                        <m:r>
                          <a:rPr lang="en-IN" i="1">
                            <a:latin typeface="Cambria Math"/>
                          </a:rPr>
                          <m:t>3</m:t>
                        </m:r>
                      </m:sup>
                    </m:sSup>
                  </m:oMath>
                </a14:m>
                <a:endParaRPr lang="en-IN" dirty="0"/>
              </a:p>
              <a:p>
                <a:pPr marL="0" indent="0">
                  <a:buNone/>
                </a:pPr>
                <a:r>
                  <a:rPr lang="en-IN" dirty="0"/>
                  <a:t>Volume of part </a:t>
                </a:r>
                <a:r>
                  <a:rPr lang="en-IN" dirty="0"/>
                  <a:t>C </a:t>
                </a:r>
                <a:r>
                  <a:rPr lang="en-IN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i="1">
                            <a:latin typeface="Cambria Math"/>
                          </a:rPr>
                        </m:ctrlPr>
                      </m:sSubPr>
                      <m:e>
                        <m:r>
                          <a:rPr lang="en-IN" i="1">
                            <a:latin typeface="Cambria Math"/>
                          </a:rPr>
                          <m:t>𝑉</m:t>
                        </m:r>
                      </m:e>
                      <m:sub>
                        <m:r>
                          <a:rPr lang="en-IN" i="1">
                            <a:latin typeface="Cambria Math"/>
                          </a:rPr>
                          <m:t>𝐶</m:t>
                        </m:r>
                      </m:sub>
                    </m:sSub>
                  </m:oMath>
                </a14:m>
                <a:r>
                  <a:rPr lang="en-IN" dirty="0"/>
                  <a:t> 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IN" i="1" dirty="0">
                            <a:latin typeface="Cambria Math"/>
                          </a:rPr>
                        </m:ctrlPr>
                      </m:fPr>
                      <m:num>
                        <m:r>
                          <a:rPr lang="en-IN" i="1" dirty="0">
                            <a:latin typeface="Cambria Math"/>
                            <a:ea typeface="Cambria Math"/>
                          </a:rPr>
                          <m:t>𝜋</m:t>
                        </m:r>
                      </m:num>
                      <m:den>
                        <m:r>
                          <a:rPr lang="en-IN" i="1" dirty="0">
                            <a:latin typeface="Cambria Math"/>
                          </a:rPr>
                          <m:t>4</m:t>
                        </m:r>
                      </m:den>
                    </m:f>
                  </m:oMath>
                </a14:m>
                <a:r>
                  <a:rPr lang="en-IN" dirty="0"/>
                  <a:t> x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IN" i="1">
                            <a:latin typeface="Cambria Math"/>
                          </a:rPr>
                        </m:ctrlPr>
                      </m:sSupPr>
                      <m:e>
                        <m:r>
                          <a:rPr lang="en-IN" b="0" i="1" smtClean="0">
                            <a:latin typeface="Cambria Math"/>
                          </a:rPr>
                          <m:t>20</m:t>
                        </m:r>
                      </m:e>
                      <m:sup>
                        <m:r>
                          <a:rPr lang="en-IN" i="1">
                            <a:latin typeface="Cambria Math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IN" dirty="0"/>
                  <a:t> x </a:t>
                </a:r>
                <a:r>
                  <a:rPr lang="en-IN" dirty="0" smtClean="0"/>
                  <a:t>35 </a:t>
                </a:r>
                <a:r>
                  <a:rPr lang="en-IN" dirty="0"/>
                  <a:t>= </a:t>
                </a:r>
                <a:r>
                  <a:rPr lang="en-IN" dirty="0" smtClean="0"/>
                  <a:t>10995.574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IN" i="1">
                            <a:latin typeface="Cambria Math"/>
                          </a:rPr>
                        </m:ctrlPr>
                      </m:sSupPr>
                      <m:e>
                        <m:r>
                          <a:rPr lang="en-IN" b="0" i="1" smtClean="0">
                            <a:latin typeface="Cambria Math"/>
                          </a:rPr>
                          <m:t>𝑚</m:t>
                        </m:r>
                        <m:r>
                          <a:rPr lang="en-IN" i="1">
                            <a:latin typeface="Cambria Math"/>
                          </a:rPr>
                          <m:t>𝑚</m:t>
                        </m:r>
                      </m:e>
                      <m:sup>
                        <m:r>
                          <a:rPr lang="en-IN" i="1">
                            <a:latin typeface="Cambria Math"/>
                          </a:rPr>
                          <m:t>3</m:t>
                        </m:r>
                      </m:sup>
                    </m:sSup>
                  </m:oMath>
                </a14:m>
                <a:endParaRPr lang="en-IN" dirty="0"/>
              </a:p>
              <a:p>
                <a:pPr marL="0" indent="0">
                  <a:buNone/>
                </a:pPr>
                <a:r>
                  <a:rPr lang="en-IN" dirty="0" smtClean="0"/>
                  <a:t>Volume </a:t>
                </a:r>
                <a:r>
                  <a:rPr lang="en-IN" dirty="0"/>
                  <a:t>of </a:t>
                </a:r>
                <a:r>
                  <a:rPr lang="en-IN" dirty="0" smtClean="0"/>
                  <a:t>part D </a:t>
                </a:r>
                <a:r>
                  <a:rPr lang="en-IN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i="1">
                            <a:latin typeface="Cambria Math"/>
                          </a:rPr>
                        </m:ctrlPr>
                      </m:sSubPr>
                      <m:e>
                        <m:r>
                          <a:rPr lang="en-IN" i="1">
                            <a:latin typeface="Cambria Math"/>
                          </a:rPr>
                          <m:t>𝑉</m:t>
                        </m:r>
                      </m:e>
                      <m:sub>
                        <m:r>
                          <a:rPr lang="en-IN" i="1">
                            <a:latin typeface="Cambria Math"/>
                          </a:rPr>
                          <m:t>𝐷</m:t>
                        </m:r>
                      </m:sub>
                    </m:sSub>
                  </m:oMath>
                </a14:m>
                <a:r>
                  <a:rPr lang="en-IN" dirty="0"/>
                  <a:t> 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IN" i="1" dirty="0">
                            <a:latin typeface="Cambria Math"/>
                          </a:rPr>
                        </m:ctrlPr>
                      </m:fPr>
                      <m:num>
                        <m:r>
                          <a:rPr lang="en-IN" i="1" dirty="0">
                            <a:latin typeface="Cambria Math"/>
                            <a:ea typeface="Cambria Math"/>
                          </a:rPr>
                          <m:t>𝜋</m:t>
                        </m:r>
                      </m:num>
                      <m:den>
                        <m:r>
                          <a:rPr lang="en-IN" i="1" dirty="0">
                            <a:latin typeface="Cambria Math"/>
                          </a:rPr>
                          <m:t>4</m:t>
                        </m:r>
                      </m:den>
                    </m:f>
                  </m:oMath>
                </a14:m>
                <a:r>
                  <a:rPr lang="en-IN" dirty="0"/>
                  <a:t> x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IN" i="1">
                            <a:latin typeface="Cambria Math"/>
                          </a:rPr>
                        </m:ctrlPr>
                      </m:sSupPr>
                      <m:e>
                        <m:r>
                          <a:rPr lang="en-IN" i="1">
                            <a:latin typeface="Cambria Math"/>
                          </a:rPr>
                          <m:t>25</m:t>
                        </m:r>
                      </m:e>
                      <m:sup>
                        <m:r>
                          <a:rPr lang="en-IN" i="1">
                            <a:latin typeface="Cambria Math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IN" dirty="0"/>
                  <a:t> x </a:t>
                </a:r>
                <a:r>
                  <a:rPr lang="en-IN" dirty="0" smtClean="0"/>
                  <a:t>25 </a:t>
                </a:r>
                <a:r>
                  <a:rPr lang="en-IN" dirty="0"/>
                  <a:t>= </a:t>
                </a:r>
                <a:r>
                  <a:rPr lang="en-IN" dirty="0" smtClean="0"/>
                  <a:t>12271.846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IN" i="1">
                            <a:latin typeface="Cambria Math"/>
                          </a:rPr>
                        </m:ctrlPr>
                      </m:sSupPr>
                      <m:e>
                        <m:r>
                          <a:rPr lang="en-IN" b="0" i="1" smtClean="0">
                            <a:latin typeface="Cambria Math"/>
                          </a:rPr>
                          <m:t>𝑚</m:t>
                        </m:r>
                        <m:r>
                          <a:rPr lang="en-IN" i="1">
                            <a:latin typeface="Cambria Math"/>
                          </a:rPr>
                          <m:t>𝑚</m:t>
                        </m:r>
                      </m:e>
                      <m:sup>
                        <m:r>
                          <a:rPr lang="en-IN" i="1">
                            <a:latin typeface="Cambria Math"/>
                          </a:rPr>
                          <m:t>3</m:t>
                        </m:r>
                      </m:sup>
                    </m:sSup>
                  </m:oMath>
                </a14:m>
                <a:endParaRPr lang="en-IN" dirty="0" smtClean="0"/>
              </a:p>
              <a:p>
                <a:pPr marL="0" indent="0">
                  <a:buNone/>
                </a:pPr>
                <a:r>
                  <a:rPr lang="en-IN" dirty="0"/>
                  <a:t>Volume of part </a:t>
                </a:r>
                <a:r>
                  <a:rPr lang="en-IN" dirty="0" smtClean="0"/>
                  <a:t>E </a:t>
                </a:r>
                <a:r>
                  <a:rPr lang="en-IN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i="1">
                            <a:latin typeface="Cambria Math"/>
                          </a:rPr>
                        </m:ctrlPr>
                      </m:sSubPr>
                      <m:e>
                        <m:r>
                          <a:rPr lang="en-IN" i="1">
                            <a:latin typeface="Cambria Math"/>
                          </a:rPr>
                          <m:t>𝑉</m:t>
                        </m:r>
                      </m:e>
                      <m:sub>
                        <m:r>
                          <a:rPr lang="en-IN" b="0" i="1" smtClean="0">
                            <a:latin typeface="Cambria Math"/>
                          </a:rPr>
                          <m:t>𝐸</m:t>
                        </m:r>
                      </m:sub>
                    </m:sSub>
                  </m:oMath>
                </a14:m>
                <a:r>
                  <a:rPr lang="en-IN" dirty="0"/>
                  <a:t> 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IN" i="1" dirty="0">
                            <a:latin typeface="Cambria Math"/>
                          </a:rPr>
                        </m:ctrlPr>
                      </m:fPr>
                      <m:num>
                        <m:r>
                          <a:rPr lang="en-IN" i="1" dirty="0">
                            <a:latin typeface="Cambria Math"/>
                            <a:ea typeface="Cambria Math"/>
                          </a:rPr>
                          <m:t>𝜋</m:t>
                        </m:r>
                      </m:num>
                      <m:den>
                        <m:r>
                          <a:rPr lang="en-IN" i="1" dirty="0">
                            <a:latin typeface="Cambria Math"/>
                          </a:rPr>
                          <m:t>4</m:t>
                        </m:r>
                      </m:den>
                    </m:f>
                  </m:oMath>
                </a14:m>
                <a:r>
                  <a:rPr lang="en-IN" dirty="0"/>
                  <a:t> x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IN" i="1">
                            <a:latin typeface="Cambria Math"/>
                          </a:rPr>
                        </m:ctrlPr>
                      </m:sSupPr>
                      <m:e>
                        <m:r>
                          <a:rPr lang="en-IN" b="0" i="1" smtClean="0">
                            <a:latin typeface="Cambria Math"/>
                          </a:rPr>
                          <m:t>1</m:t>
                        </m:r>
                        <m:r>
                          <a:rPr lang="en-IN" i="1">
                            <a:latin typeface="Cambria Math"/>
                          </a:rPr>
                          <m:t>5</m:t>
                        </m:r>
                      </m:e>
                      <m:sup>
                        <m:r>
                          <a:rPr lang="en-IN" i="1">
                            <a:latin typeface="Cambria Math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IN" dirty="0"/>
                  <a:t> x </a:t>
                </a:r>
                <a:r>
                  <a:rPr lang="en-IN" dirty="0" smtClean="0"/>
                  <a:t>40 </a:t>
                </a:r>
                <a:r>
                  <a:rPr lang="en-IN" dirty="0"/>
                  <a:t>= </a:t>
                </a:r>
                <a:r>
                  <a:rPr lang="en-IN" dirty="0" smtClean="0"/>
                  <a:t>7068.583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IN" i="1">
                            <a:latin typeface="Cambria Math"/>
                          </a:rPr>
                        </m:ctrlPr>
                      </m:sSupPr>
                      <m:e>
                        <m:r>
                          <a:rPr lang="en-IN" i="1">
                            <a:latin typeface="Cambria Math"/>
                          </a:rPr>
                          <m:t>𝑚</m:t>
                        </m:r>
                        <m:r>
                          <a:rPr lang="en-IN" i="1">
                            <a:latin typeface="Cambria Math"/>
                          </a:rPr>
                          <m:t>𝑚</m:t>
                        </m:r>
                      </m:e>
                      <m:sup>
                        <m:r>
                          <a:rPr lang="en-IN" i="1">
                            <a:latin typeface="Cambria Math"/>
                          </a:rPr>
                          <m:t>3</m:t>
                        </m:r>
                      </m:sup>
                    </m:sSup>
                  </m:oMath>
                </a14:m>
                <a:endParaRPr lang="en-IN" dirty="0"/>
              </a:p>
              <a:p>
                <a:pPr marL="0" indent="0">
                  <a:buNone/>
                </a:pPr>
                <a:endParaRPr lang="en-IN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blipFill rotWithShape="1">
                <a:blip r:embed="rId2"/>
                <a:stretch>
                  <a:fillRect l="-1362" t="-2000" r="-1792" b="-6933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32806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sz="quarter" idx="1"/>
              </p:nvPr>
            </p:nvSpPr>
            <p:spPr>
              <a:xfrm>
                <a:off x="152400" y="1527048"/>
                <a:ext cx="8991600" cy="4572000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IN" dirty="0" smtClean="0"/>
                  <a:t>Step- 3 Total volume of M.S Shaft =</a:t>
                </a:r>
              </a:p>
              <a:p>
                <a:pPr marL="0" indent="0">
                  <a:buNone/>
                </a:pPr>
                <a:r>
                  <a:rPr lang="en-IN" dirty="0" smtClean="0"/>
                  <a:t>4417.864+10602.875+10995.574+12271.846+7068.583</a:t>
                </a:r>
              </a:p>
              <a:p>
                <a:pPr marL="0" indent="0">
                  <a:buNone/>
                </a:pPr>
                <a:r>
                  <a:rPr lang="en-IN" dirty="0"/>
                  <a:t> </a:t>
                </a:r>
                <a:r>
                  <a:rPr lang="en-IN" dirty="0" smtClean="0"/>
                  <a:t>           = 45356.742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IN" i="1">
                            <a:latin typeface="Cambria Math"/>
                          </a:rPr>
                        </m:ctrlPr>
                      </m:sSupPr>
                      <m:e>
                        <m:r>
                          <a:rPr lang="en-IN" i="1">
                            <a:latin typeface="Cambria Math"/>
                          </a:rPr>
                          <m:t>𝑚</m:t>
                        </m:r>
                        <m:r>
                          <a:rPr lang="en-IN" i="1">
                            <a:latin typeface="Cambria Math"/>
                          </a:rPr>
                          <m:t>𝑚</m:t>
                        </m:r>
                      </m:e>
                      <m:sup>
                        <m:r>
                          <a:rPr lang="en-IN" i="1">
                            <a:latin typeface="Cambria Math"/>
                          </a:rPr>
                          <m:t>3</m:t>
                        </m:r>
                      </m:sup>
                    </m:sSup>
                  </m:oMath>
                </a14:m>
                <a:r>
                  <a:rPr lang="en-IN" dirty="0" smtClean="0"/>
                  <a:t> = 45.356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IN" i="1">
                            <a:latin typeface="Cambria Math"/>
                          </a:rPr>
                        </m:ctrlPr>
                      </m:sSupPr>
                      <m:e>
                        <m:r>
                          <a:rPr lang="en-IN" b="0" i="1" smtClean="0">
                            <a:latin typeface="Cambria Math"/>
                          </a:rPr>
                          <m:t>𝑐</m:t>
                        </m:r>
                        <m:r>
                          <a:rPr lang="en-IN" i="1">
                            <a:latin typeface="Cambria Math"/>
                          </a:rPr>
                          <m:t>𝑚</m:t>
                        </m:r>
                      </m:e>
                      <m:sup>
                        <m:r>
                          <a:rPr lang="en-IN" i="1">
                            <a:latin typeface="Cambria Math"/>
                          </a:rPr>
                          <m:t>3</m:t>
                        </m:r>
                      </m:sup>
                    </m:sSup>
                  </m:oMath>
                </a14:m>
                <a:endParaRPr lang="en-IN" dirty="0" smtClean="0"/>
              </a:p>
              <a:p>
                <a:pPr marL="0" indent="0">
                  <a:buNone/>
                </a:pPr>
                <a:r>
                  <a:rPr lang="en-IN" dirty="0" smtClean="0"/>
                  <a:t>Weight of M.S shaft = 45.356 x 7.675 = 348.107 g </a:t>
                </a:r>
              </a:p>
              <a:p>
                <a:pPr marL="0" indent="0">
                  <a:buNone/>
                </a:pPr>
                <a:r>
                  <a:rPr lang="en-IN" dirty="0"/>
                  <a:t> </a:t>
                </a:r>
                <a:r>
                  <a:rPr lang="en-IN" dirty="0" smtClean="0"/>
                  <a:t>                                   = 0.348 kg </a:t>
                </a:r>
                <a:r>
                  <a:rPr lang="en-IN" dirty="0" err="1" smtClean="0"/>
                  <a:t>Ans</a:t>
                </a:r>
                <a:endParaRPr lang="en-IN" dirty="0" smtClean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xfrm>
                <a:off x="152400" y="1527048"/>
                <a:ext cx="8991600" cy="4572000"/>
              </a:xfrm>
              <a:blipFill rotWithShape="1">
                <a:blip r:embed="rId2"/>
                <a:stretch>
                  <a:fillRect l="-1220" t="-1200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90273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28600"/>
            <a:ext cx="8534400" cy="758952"/>
          </a:xfrm>
        </p:spPr>
        <p:txBody>
          <a:bodyPr/>
          <a:lstStyle/>
          <a:p>
            <a:r>
              <a:rPr lang="en-IN" dirty="0" smtClean="0"/>
              <a:t>Components of Job Estimation 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IN" dirty="0" smtClean="0"/>
              <a:t>Design Cost </a:t>
            </a:r>
          </a:p>
          <a:p>
            <a:r>
              <a:rPr lang="en-IN" dirty="0" smtClean="0"/>
              <a:t>Drafting Cost</a:t>
            </a:r>
          </a:p>
          <a:p>
            <a:r>
              <a:rPr lang="en-IN" dirty="0" smtClean="0"/>
              <a:t>R&amp;D Cost</a:t>
            </a:r>
          </a:p>
          <a:p>
            <a:r>
              <a:rPr lang="en-IN" dirty="0" smtClean="0"/>
              <a:t>Material Cost </a:t>
            </a:r>
          </a:p>
          <a:p>
            <a:r>
              <a:rPr lang="en-IN" dirty="0" smtClean="0"/>
              <a:t>Labour Cost</a:t>
            </a:r>
          </a:p>
          <a:p>
            <a:r>
              <a:rPr lang="en-IN" dirty="0" smtClean="0"/>
              <a:t>Inspection Cost </a:t>
            </a:r>
          </a:p>
          <a:p>
            <a:r>
              <a:rPr lang="en-IN" dirty="0" smtClean="0"/>
              <a:t>Cost of tool, jigs, fixtures, etc.</a:t>
            </a:r>
          </a:p>
          <a:p>
            <a:r>
              <a:rPr lang="en-IN" dirty="0" smtClean="0"/>
              <a:t>Overhead Cost </a:t>
            </a:r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443021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Estimation of Material Cost 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algn="just"/>
            <a:r>
              <a:rPr lang="en-IN" dirty="0" smtClean="0"/>
              <a:t>It Plays an important role in determining total production cost </a:t>
            </a:r>
          </a:p>
          <a:p>
            <a:pPr algn="just"/>
            <a:r>
              <a:rPr lang="en-IN" dirty="0" smtClean="0"/>
              <a:t>Proper precaution must be taken in determining the material cost.</a:t>
            </a:r>
          </a:p>
          <a:p>
            <a:pPr algn="just"/>
            <a:r>
              <a:rPr lang="en-IN" dirty="0" smtClean="0"/>
              <a:t>Under estimation and over estimation both are harmful.</a:t>
            </a:r>
          </a:p>
          <a:p>
            <a:pPr algn="just"/>
            <a:r>
              <a:rPr lang="en-IN" dirty="0" smtClean="0"/>
              <a:t>Material cost=Direct material cost +Indirect material cost  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860539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Procedure for calculation of Material Cost 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3075510028"/>
              </p:ext>
            </p:extLst>
          </p:nvPr>
        </p:nvGraphicFramePr>
        <p:xfrm>
          <a:off x="301625" y="1527175"/>
          <a:ext cx="8504238" cy="50260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568740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Formulae of Mensuration </a:t>
            </a:r>
            <a:endParaRPr lang="en-IN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676402" y="-533401"/>
            <a:ext cx="5791199" cy="8686802"/>
          </a:xfrm>
        </p:spPr>
      </p:pic>
    </p:spTree>
    <p:extLst>
      <p:ext uri="{BB962C8B-B14F-4D97-AF65-F5344CB8AC3E}">
        <p14:creationId xmlns:p14="http://schemas.microsoft.com/office/powerpoint/2010/main" val="70607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52400"/>
            <a:ext cx="8839200" cy="6553200"/>
          </a:xfrm>
        </p:spPr>
      </p:pic>
    </p:spTree>
    <p:extLst>
      <p:ext uri="{BB962C8B-B14F-4D97-AF65-F5344CB8AC3E}">
        <p14:creationId xmlns:p14="http://schemas.microsoft.com/office/powerpoint/2010/main" val="3822578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381000"/>
            <a:ext cx="8534400" cy="758952"/>
          </a:xfrm>
        </p:spPr>
        <p:txBody>
          <a:bodyPr>
            <a:normAutofit fontScale="90000"/>
          </a:bodyPr>
          <a:lstStyle/>
          <a:p>
            <a:r>
              <a:rPr lang="en-IN" dirty="0" smtClean="0"/>
              <a:t>Some problems related to Estimation of material cost  </a:t>
            </a:r>
            <a:endParaRPr lang="en-IN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sz="quarter" idx="1"/>
              </p:nvPr>
            </p:nvSpPr>
            <p:spPr/>
            <p:txBody>
              <a:bodyPr/>
              <a:lstStyle/>
              <a:p>
                <a:pPr marL="0" indent="0" algn="just">
                  <a:buNone/>
                </a:pPr>
                <a:r>
                  <a:rPr lang="en-IN" dirty="0" smtClean="0"/>
                  <a:t>Problem 1. Estimate the weight of cast iron step pulley as shown in fig. take density of cast iron as 7.2 </a:t>
                </a:r>
                <a:r>
                  <a:rPr lang="en-IN" dirty="0" err="1" smtClean="0">
                    <a:latin typeface="Cambria" pitchFamily="18" charset="0"/>
                    <a:ea typeface="Cambria" pitchFamily="18" charset="0"/>
                  </a:rPr>
                  <a:t>g</a:t>
                </a:r>
                <a:r>
                  <a:rPr lang="en-IN" dirty="0" smtClean="0"/>
                  <a:t>/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IN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IN" b="0" i="1" smtClean="0">
                            <a:latin typeface="Cambria Math"/>
                          </a:rPr>
                          <m:t>𝑐𝑚</m:t>
                        </m:r>
                      </m:e>
                      <m:sup>
                        <m:r>
                          <a:rPr lang="en-IN" b="0" i="1" smtClean="0">
                            <a:latin typeface="Cambria Math"/>
                          </a:rPr>
                          <m:t>3</m:t>
                        </m:r>
                      </m:sup>
                    </m:sSup>
                  </m:oMath>
                </a14:m>
                <a:r>
                  <a:rPr lang="en-IN" dirty="0" smtClean="0"/>
                  <a:t>.</a:t>
                </a:r>
              </a:p>
              <a:p>
                <a:pPr marL="0" indent="0">
                  <a:buNone/>
                </a:pPr>
                <a:endParaRPr lang="en-IN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blipFill rotWithShape="1">
                <a:blip r:embed="rId2"/>
                <a:stretch>
                  <a:fillRect l="-1362" t="-1200" r="-2366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2452353"/>
            <a:ext cx="2143125" cy="2143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6157" name="Group 6156"/>
          <p:cNvGrpSpPr/>
          <p:nvPr/>
        </p:nvGrpSpPr>
        <p:grpSpPr>
          <a:xfrm>
            <a:off x="1294193" y="2752139"/>
            <a:ext cx="5106022" cy="3743325"/>
            <a:chOff x="1294193" y="2752139"/>
            <a:chExt cx="5106022" cy="3743325"/>
          </a:xfrm>
        </p:grpSpPr>
        <p:grpSp>
          <p:nvGrpSpPr>
            <p:cNvPr id="6156" name="Group 6155"/>
            <p:cNvGrpSpPr/>
            <p:nvPr/>
          </p:nvGrpSpPr>
          <p:grpSpPr>
            <a:xfrm>
              <a:off x="1294193" y="2752139"/>
              <a:ext cx="5106022" cy="3743325"/>
              <a:chOff x="1294193" y="2752139"/>
              <a:chExt cx="5106022" cy="3743325"/>
            </a:xfrm>
          </p:grpSpPr>
          <p:grpSp>
            <p:nvGrpSpPr>
              <p:cNvPr id="6154" name="Group 6153"/>
              <p:cNvGrpSpPr/>
              <p:nvPr/>
            </p:nvGrpSpPr>
            <p:grpSpPr>
              <a:xfrm>
                <a:off x="1294193" y="2752139"/>
                <a:ext cx="5106022" cy="3743325"/>
                <a:chOff x="304178" y="2654087"/>
                <a:chExt cx="4147688" cy="3289513"/>
              </a:xfrm>
            </p:grpSpPr>
            <p:grpSp>
              <p:nvGrpSpPr>
                <p:cNvPr id="9" name="Group 8"/>
                <p:cNvGrpSpPr/>
                <p:nvPr/>
              </p:nvGrpSpPr>
              <p:grpSpPr>
                <a:xfrm>
                  <a:off x="1222477" y="3200400"/>
                  <a:ext cx="2209799" cy="2590800"/>
                  <a:chOff x="1143000" y="2949677"/>
                  <a:chExt cx="2209799" cy="2590800"/>
                </a:xfrm>
              </p:grpSpPr>
              <p:sp>
                <p:nvSpPr>
                  <p:cNvPr id="4" name="Rectangle 3"/>
                  <p:cNvSpPr/>
                  <p:nvPr/>
                </p:nvSpPr>
                <p:spPr>
                  <a:xfrm>
                    <a:off x="1143000" y="2949677"/>
                    <a:ext cx="838200" cy="2590800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IN" dirty="0">
                      <a:solidFill>
                        <a:schemeClr val="bg1"/>
                      </a:solidFill>
                    </a:endParaRPr>
                  </a:p>
                </p:txBody>
              </p:sp>
              <p:sp>
                <p:nvSpPr>
                  <p:cNvPr id="5" name="Rectangle 4"/>
                  <p:cNvSpPr/>
                  <p:nvPr/>
                </p:nvSpPr>
                <p:spPr>
                  <a:xfrm>
                    <a:off x="1981200" y="3368777"/>
                    <a:ext cx="692354" cy="1752600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IN">
                      <a:solidFill>
                        <a:schemeClr val="bg1"/>
                      </a:solidFill>
                    </a:endParaRPr>
                  </a:p>
                </p:txBody>
              </p:sp>
              <p:sp>
                <p:nvSpPr>
                  <p:cNvPr id="6" name="Rectangle 5"/>
                  <p:cNvSpPr/>
                  <p:nvPr/>
                </p:nvSpPr>
                <p:spPr>
                  <a:xfrm>
                    <a:off x="2673554" y="3635477"/>
                    <a:ext cx="679245" cy="1143000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IN">
                      <a:solidFill>
                        <a:schemeClr val="bg1"/>
                      </a:solidFill>
                    </a:endParaRPr>
                  </a:p>
                </p:txBody>
              </p:sp>
            </p:grpSp>
            <p:cxnSp>
              <p:nvCxnSpPr>
                <p:cNvPr id="11" name="Straight Connector 10"/>
                <p:cNvCxnSpPr/>
                <p:nvPr/>
              </p:nvCxnSpPr>
              <p:spPr>
                <a:xfrm flipV="1">
                  <a:off x="838200" y="4451554"/>
                  <a:ext cx="3429000" cy="6146"/>
                </a:xfrm>
                <a:prstGeom prst="line">
                  <a:avLst/>
                </a:prstGeom>
              </p:spPr>
              <p:style>
                <a:lnRef idx="2">
                  <a:schemeClr val="accent2"/>
                </a:lnRef>
                <a:fillRef idx="0">
                  <a:schemeClr val="accent2"/>
                </a:fillRef>
                <a:effectRef idx="1">
                  <a:schemeClr val="accent2"/>
                </a:effectRef>
                <a:fontRef idx="minor">
                  <a:schemeClr val="tx1"/>
                </a:fontRef>
              </p:style>
            </p:cxnSp>
            <p:cxnSp>
              <p:nvCxnSpPr>
                <p:cNvPr id="14" name="Straight Connector 13"/>
                <p:cNvCxnSpPr/>
                <p:nvPr/>
              </p:nvCxnSpPr>
              <p:spPr>
                <a:xfrm>
                  <a:off x="1222478" y="4193458"/>
                  <a:ext cx="2209799" cy="0"/>
                </a:xfrm>
                <a:prstGeom prst="line">
                  <a:avLst/>
                </a:prstGeom>
              </p:spPr>
              <p:style>
                <a:lnRef idx="2">
                  <a:schemeClr val="accent5"/>
                </a:lnRef>
                <a:fillRef idx="0">
                  <a:schemeClr val="accent5"/>
                </a:fillRef>
                <a:effectRef idx="1">
                  <a:schemeClr val="accent5"/>
                </a:effectRef>
                <a:fontRef idx="minor">
                  <a:schemeClr val="tx1"/>
                </a:fontRef>
              </p:style>
            </p:cxnSp>
            <p:cxnSp>
              <p:nvCxnSpPr>
                <p:cNvPr id="16" name="Straight Connector 15"/>
                <p:cNvCxnSpPr/>
                <p:nvPr/>
              </p:nvCxnSpPr>
              <p:spPr>
                <a:xfrm>
                  <a:off x="1222478" y="4709650"/>
                  <a:ext cx="2209798" cy="0"/>
                </a:xfrm>
                <a:prstGeom prst="line">
                  <a:avLst/>
                </a:prstGeom>
              </p:spPr>
              <p:style>
                <a:lnRef idx="2">
                  <a:schemeClr val="accent5"/>
                </a:lnRef>
                <a:fillRef idx="0">
                  <a:schemeClr val="accent5"/>
                </a:fillRef>
                <a:effectRef idx="1">
                  <a:schemeClr val="accent5"/>
                </a:effectRef>
                <a:fontRef idx="minor">
                  <a:schemeClr val="tx1"/>
                </a:fontRef>
              </p:style>
            </p:cxnSp>
            <p:cxnSp>
              <p:nvCxnSpPr>
                <p:cNvPr id="20" name="Straight Arrow Connector 19"/>
                <p:cNvCxnSpPr/>
                <p:nvPr/>
              </p:nvCxnSpPr>
              <p:spPr>
                <a:xfrm>
                  <a:off x="3581400" y="4193458"/>
                  <a:ext cx="0" cy="516192"/>
                </a:xfrm>
                <a:prstGeom prst="straightConnector1">
                  <a:avLst/>
                </a:prstGeom>
                <a:ln>
                  <a:headEnd type="arrow"/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2" name="Straight Arrow Connector 21"/>
                <p:cNvCxnSpPr/>
                <p:nvPr/>
              </p:nvCxnSpPr>
              <p:spPr>
                <a:xfrm>
                  <a:off x="3968954" y="3886200"/>
                  <a:ext cx="0" cy="1143000"/>
                </a:xfrm>
                <a:prstGeom prst="straightConnector1">
                  <a:avLst/>
                </a:prstGeom>
                <a:ln>
                  <a:headEnd type="arrow"/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29" name="Group 28"/>
                <p:cNvGrpSpPr/>
                <p:nvPr/>
              </p:nvGrpSpPr>
              <p:grpSpPr>
                <a:xfrm>
                  <a:off x="1222479" y="3023419"/>
                  <a:ext cx="2209798" cy="0"/>
                  <a:chOff x="1222478" y="2971800"/>
                  <a:chExt cx="2209798" cy="0"/>
                </a:xfrm>
              </p:grpSpPr>
              <p:cxnSp>
                <p:nvCxnSpPr>
                  <p:cNvPr id="24" name="Straight Arrow Connector 23"/>
                  <p:cNvCxnSpPr/>
                  <p:nvPr/>
                </p:nvCxnSpPr>
                <p:spPr>
                  <a:xfrm>
                    <a:off x="1222478" y="2971800"/>
                    <a:ext cx="838199" cy="0"/>
                  </a:xfrm>
                  <a:prstGeom prst="straightConnector1">
                    <a:avLst/>
                  </a:prstGeom>
                  <a:ln>
                    <a:headEnd type="arrow"/>
                    <a:tailEnd type="arrow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6" name="Straight Arrow Connector 25"/>
                  <p:cNvCxnSpPr/>
                  <p:nvPr/>
                </p:nvCxnSpPr>
                <p:spPr>
                  <a:xfrm>
                    <a:off x="2060677" y="2971800"/>
                    <a:ext cx="692354" cy="0"/>
                  </a:xfrm>
                  <a:prstGeom prst="straightConnector1">
                    <a:avLst/>
                  </a:prstGeom>
                  <a:ln>
                    <a:headEnd type="arrow"/>
                    <a:tailEnd type="arrow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8" name="Straight Arrow Connector 27"/>
                  <p:cNvCxnSpPr/>
                  <p:nvPr/>
                </p:nvCxnSpPr>
                <p:spPr>
                  <a:xfrm>
                    <a:off x="2753031" y="2971800"/>
                    <a:ext cx="679245" cy="0"/>
                  </a:xfrm>
                  <a:prstGeom prst="straightConnector1">
                    <a:avLst/>
                  </a:prstGeom>
                  <a:ln>
                    <a:headEnd type="arrow"/>
                    <a:tailEnd type="arrow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31" name="TextBox 30"/>
                <p:cNvSpPr txBox="1"/>
                <p:nvPr/>
              </p:nvSpPr>
              <p:spPr>
                <a:xfrm>
                  <a:off x="1073354" y="2654087"/>
                  <a:ext cx="2667000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IN" dirty="0" smtClean="0"/>
                    <a:t>10cm      10 cm      10 cm </a:t>
                  </a:r>
                  <a:endParaRPr lang="en-IN" dirty="0"/>
                </a:p>
              </p:txBody>
            </p:sp>
            <p:sp>
              <p:nvSpPr>
                <p:cNvPr id="6144" name="TextBox 6143"/>
                <p:cNvSpPr txBox="1"/>
                <p:nvPr/>
              </p:nvSpPr>
              <p:spPr>
                <a:xfrm rot="16200000">
                  <a:off x="3448767" y="4273033"/>
                  <a:ext cx="671051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IN" dirty="0" smtClean="0"/>
                    <a:t>6cm</a:t>
                  </a:r>
                  <a:endParaRPr lang="en-IN" dirty="0"/>
                </a:p>
              </p:txBody>
            </p:sp>
            <p:sp>
              <p:nvSpPr>
                <p:cNvPr id="6145" name="TextBox 6144"/>
                <p:cNvSpPr txBox="1"/>
                <p:nvPr/>
              </p:nvSpPr>
              <p:spPr>
                <a:xfrm rot="16200000">
                  <a:off x="3836269" y="4273034"/>
                  <a:ext cx="861862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IN" dirty="0" smtClean="0"/>
                    <a:t>12 cm</a:t>
                  </a:r>
                  <a:endParaRPr lang="en-IN" dirty="0"/>
                </a:p>
              </p:txBody>
            </p:sp>
            <p:cxnSp>
              <p:nvCxnSpPr>
                <p:cNvPr id="6148" name="Straight Arrow Connector 6147"/>
                <p:cNvCxnSpPr/>
                <p:nvPr/>
              </p:nvCxnSpPr>
              <p:spPr>
                <a:xfrm>
                  <a:off x="1073354" y="3619500"/>
                  <a:ext cx="0" cy="1752600"/>
                </a:xfrm>
                <a:prstGeom prst="straightConnector1">
                  <a:avLst/>
                </a:prstGeom>
                <a:ln>
                  <a:headEnd type="arrow"/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150" name="Straight Arrow Connector 6149"/>
                <p:cNvCxnSpPr/>
                <p:nvPr/>
              </p:nvCxnSpPr>
              <p:spPr>
                <a:xfrm>
                  <a:off x="673510" y="3200400"/>
                  <a:ext cx="0" cy="2743200"/>
                </a:xfrm>
                <a:prstGeom prst="straightConnector1">
                  <a:avLst/>
                </a:prstGeom>
                <a:ln>
                  <a:headEnd type="arrow"/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6152" name="TextBox 6151"/>
                <p:cNvSpPr txBox="1"/>
                <p:nvPr/>
              </p:nvSpPr>
              <p:spPr>
                <a:xfrm rot="16200000">
                  <a:off x="548770" y="4311068"/>
                  <a:ext cx="78579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IN" dirty="0" smtClean="0"/>
                    <a:t>18cm </a:t>
                  </a:r>
                  <a:endParaRPr lang="en-IN" dirty="0"/>
                </a:p>
              </p:txBody>
            </p:sp>
            <p:sp>
              <p:nvSpPr>
                <p:cNvPr id="6153" name="TextBox 6152"/>
                <p:cNvSpPr txBox="1"/>
                <p:nvPr/>
              </p:nvSpPr>
              <p:spPr>
                <a:xfrm rot="16200000">
                  <a:off x="89535" y="4269960"/>
                  <a:ext cx="798617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IN" dirty="0" smtClean="0"/>
                    <a:t>25 cm</a:t>
                  </a:r>
                  <a:endParaRPr lang="en-IN" dirty="0"/>
                </a:p>
              </p:txBody>
            </p:sp>
          </p:grpSp>
          <p:sp>
            <p:nvSpPr>
              <p:cNvPr id="6155" name="TextBox 6154"/>
              <p:cNvSpPr txBox="1"/>
              <p:nvPr/>
            </p:nvSpPr>
            <p:spPr>
              <a:xfrm>
                <a:off x="2770524" y="5930585"/>
                <a:ext cx="34015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IN" dirty="0" smtClean="0"/>
                  <a:t>A</a:t>
                </a:r>
                <a:endParaRPr lang="en-IN" dirty="0"/>
              </a:p>
            </p:txBody>
          </p:sp>
          <p:sp>
            <p:nvSpPr>
              <p:cNvPr id="44" name="TextBox 43"/>
              <p:cNvSpPr txBox="1"/>
              <p:nvPr/>
            </p:nvSpPr>
            <p:spPr>
              <a:xfrm>
                <a:off x="3711528" y="5488080"/>
                <a:ext cx="33534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IN" dirty="0"/>
                  <a:t>B</a:t>
                </a:r>
                <a:endParaRPr lang="en-IN" dirty="0"/>
              </a:p>
            </p:txBody>
          </p:sp>
          <p:sp>
            <p:nvSpPr>
              <p:cNvPr id="45" name="TextBox 44"/>
              <p:cNvSpPr txBox="1"/>
              <p:nvPr/>
            </p:nvSpPr>
            <p:spPr>
              <a:xfrm>
                <a:off x="4586942" y="5089472"/>
                <a:ext cx="33214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IN" dirty="0" smtClean="0"/>
                  <a:t>C</a:t>
                </a:r>
                <a:endParaRPr lang="en-IN" dirty="0"/>
              </a:p>
            </p:txBody>
          </p:sp>
        </p:grpSp>
        <p:sp>
          <p:nvSpPr>
            <p:cNvPr id="47" name="TextBox 46"/>
            <p:cNvSpPr txBox="1"/>
            <p:nvPr/>
          </p:nvSpPr>
          <p:spPr>
            <a:xfrm>
              <a:off x="3605963" y="4503877"/>
              <a:ext cx="35779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IN" dirty="0"/>
                <a:t>D</a:t>
              </a:r>
              <a:endParaRPr lang="en-IN" dirty="0"/>
            </a:p>
          </p:txBody>
        </p:sp>
      </p:grpSp>
    </p:spTree>
    <p:extLst>
      <p:ext uri="{BB962C8B-B14F-4D97-AF65-F5344CB8AC3E}">
        <p14:creationId xmlns:p14="http://schemas.microsoft.com/office/powerpoint/2010/main" val="4109744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sz="quarter" idx="1"/>
              </p:nvPr>
            </p:nvSpPr>
            <p:spPr>
              <a:xfrm>
                <a:off x="301752" y="1527048"/>
                <a:ext cx="8503920" cy="4873752"/>
              </a:xfrm>
            </p:spPr>
            <p:txBody>
              <a:bodyPr>
                <a:normAutofit/>
              </a:bodyPr>
              <a:lstStyle/>
              <a:p>
                <a:r>
                  <a:rPr lang="en-IN" dirty="0" smtClean="0"/>
                  <a:t>Solution :-  Step 1 – Break the stepped pulley in four parts A,B,C and D .</a:t>
                </a:r>
              </a:p>
              <a:p>
                <a:pPr marL="0" indent="0">
                  <a:buNone/>
                </a:pPr>
                <a:r>
                  <a:rPr lang="en-IN" dirty="0"/>
                  <a:t>Step </a:t>
                </a:r>
                <a:r>
                  <a:rPr lang="en-IN" dirty="0" smtClean="0"/>
                  <a:t>2 -</a:t>
                </a:r>
                <a:r>
                  <a:rPr lang="en-IN" dirty="0"/>
                  <a:t> find the volume of each part </a:t>
                </a:r>
                <a:endParaRPr lang="en-IN" dirty="0" smtClean="0"/>
              </a:p>
              <a:p>
                <a:pPr marL="0" indent="0">
                  <a:buNone/>
                </a:pPr>
                <a:r>
                  <a:rPr lang="en-IN" dirty="0" smtClean="0"/>
                  <a:t>Volume of part A 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IN" b="0" i="1" smtClean="0">
                            <a:latin typeface="Cambria Math"/>
                          </a:rPr>
                          <m:t>𝑉</m:t>
                        </m:r>
                      </m:e>
                      <m:sub>
                        <m:r>
                          <a:rPr lang="en-IN" b="0" i="1" smtClean="0">
                            <a:latin typeface="Cambria Math"/>
                          </a:rPr>
                          <m:t>𝐴</m:t>
                        </m:r>
                      </m:sub>
                    </m:sSub>
                  </m:oMath>
                </a14:m>
                <a:r>
                  <a:rPr lang="en-IN" dirty="0" smtClean="0"/>
                  <a:t> 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IN" i="1" dirty="0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IN" i="1" dirty="0" smtClean="0">
                            <a:latin typeface="Cambria Math"/>
                            <a:ea typeface="Cambria Math"/>
                          </a:rPr>
                          <m:t>𝜋</m:t>
                        </m:r>
                      </m:num>
                      <m:den>
                        <m:r>
                          <a:rPr lang="en-IN" b="0" i="1" dirty="0" smtClean="0">
                            <a:latin typeface="Cambria Math"/>
                          </a:rPr>
                          <m:t>4</m:t>
                        </m:r>
                      </m:den>
                    </m:f>
                  </m:oMath>
                </a14:m>
                <a:r>
                  <a:rPr lang="en-IN" dirty="0" smtClean="0"/>
                  <a:t> x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IN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IN" b="0" i="1" smtClean="0">
                            <a:latin typeface="Cambria Math"/>
                          </a:rPr>
                          <m:t>25</m:t>
                        </m:r>
                      </m:e>
                      <m:sup>
                        <m:r>
                          <a:rPr lang="en-IN" b="0" i="1" smtClean="0">
                            <a:latin typeface="Cambria Math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IN" dirty="0" smtClean="0"/>
                  <a:t> x 10 = 4908.7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IN" i="1">
                            <a:latin typeface="Cambria Math"/>
                          </a:rPr>
                        </m:ctrlPr>
                      </m:sSupPr>
                      <m:e>
                        <m:r>
                          <a:rPr lang="en-IN" b="0" i="1" smtClean="0">
                            <a:latin typeface="Cambria Math"/>
                          </a:rPr>
                          <m:t>𝑐𝑚</m:t>
                        </m:r>
                      </m:e>
                      <m:sup>
                        <m:r>
                          <a:rPr lang="en-IN" b="0" i="1" smtClean="0">
                            <a:latin typeface="Cambria Math"/>
                          </a:rPr>
                          <m:t>3</m:t>
                        </m:r>
                      </m:sup>
                    </m:sSup>
                  </m:oMath>
                </a14:m>
                <a:endParaRPr lang="en-IN" dirty="0" smtClean="0"/>
              </a:p>
              <a:p>
                <a:pPr marL="0" indent="0">
                  <a:buNone/>
                </a:pPr>
                <a:r>
                  <a:rPr lang="en-IN" dirty="0"/>
                  <a:t>Volume of part </a:t>
                </a:r>
                <a:r>
                  <a:rPr lang="en-IN" dirty="0" smtClean="0"/>
                  <a:t>B </a:t>
                </a:r>
                <a:r>
                  <a:rPr lang="en-IN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i="1">
                            <a:latin typeface="Cambria Math"/>
                          </a:rPr>
                        </m:ctrlPr>
                      </m:sSubPr>
                      <m:e>
                        <m:r>
                          <a:rPr lang="en-IN" i="1">
                            <a:latin typeface="Cambria Math"/>
                          </a:rPr>
                          <m:t>𝑉</m:t>
                        </m:r>
                      </m:e>
                      <m:sub>
                        <m:r>
                          <a:rPr lang="en-IN" b="0" i="1" smtClean="0">
                            <a:latin typeface="Cambria Math"/>
                          </a:rPr>
                          <m:t>𝐵</m:t>
                        </m:r>
                      </m:sub>
                    </m:sSub>
                  </m:oMath>
                </a14:m>
                <a:r>
                  <a:rPr lang="en-IN" dirty="0"/>
                  <a:t> 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IN" i="1" dirty="0">
                            <a:latin typeface="Cambria Math"/>
                          </a:rPr>
                        </m:ctrlPr>
                      </m:fPr>
                      <m:num>
                        <m:r>
                          <a:rPr lang="en-IN" i="1" dirty="0">
                            <a:latin typeface="Cambria Math"/>
                            <a:ea typeface="Cambria Math"/>
                          </a:rPr>
                          <m:t>𝜋</m:t>
                        </m:r>
                      </m:num>
                      <m:den>
                        <m:r>
                          <a:rPr lang="en-IN" i="1" dirty="0">
                            <a:latin typeface="Cambria Math"/>
                          </a:rPr>
                          <m:t>4</m:t>
                        </m:r>
                      </m:den>
                    </m:f>
                  </m:oMath>
                </a14:m>
                <a:r>
                  <a:rPr lang="en-IN" dirty="0"/>
                  <a:t> x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IN" i="1">
                            <a:latin typeface="Cambria Math"/>
                          </a:rPr>
                        </m:ctrlPr>
                      </m:sSupPr>
                      <m:e>
                        <m:r>
                          <a:rPr lang="en-IN" b="0" i="1" smtClean="0">
                            <a:latin typeface="Cambria Math"/>
                          </a:rPr>
                          <m:t>18</m:t>
                        </m:r>
                      </m:e>
                      <m:sup>
                        <m:r>
                          <a:rPr lang="en-IN" i="1">
                            <a:latin typeface="Cambria Math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IN" dirty="0"/>
                  <a:t> x </a:t>
                </a:r>
                <a:r>
                  <a:rPr lang="en-IN" dirty="0" smtClean="0"/>
                  <a:t>10 = 2544.7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IN" i="1">
                            <a:latin typeface="Cambria Math"/>
                          </a:rPr>
                        </m:ctrlPr>
                      </m:sSupPr>
                      <m:e>
                        <m:r>
                          <a:rPr lang="en-IN" i="1">
                            <a:latin typeface="Cambria Math"/>
                          </a:rPr>
                          <m:t>𝑐𝑚</m:t>
                        </m:r>
                      </m:e>
                      <m:sup>
                        <m:r>
                          <a:rPr lang="en-IN" i="1">
                            <a:latin typeface="Cambria Math"/>
                          </a:rPr>
                          <m:t>3</m:t>
                        </m:r>
                      </m:sup>
                    </m:sSup>
                  </m:oMath>
                </a14:m>
                <a:endParaRPr lang="en-IN" dirty="0" smtClean="0"/>
              </a:p>
              <a:p>
                <a:pPr marL="0" indent="0">
                  <a:buNone/>
                </a:pPr>
                <a:r>
                  <a:rPr lang="en-IN" dirty="0"/>
                  <a:t>Volume of part </a:t>
                </a:r>
                <a:r>
                  <a:rPr lang="en-IN" dirty="0" smtClean="0"/>
                  <a:t>C </a:t>
                </a:r>
                <a:r>
                  <a:rPr lang="en-IN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i="1">
                            <a:latin typeface="Cambria Math"/>
                          </a:rPr>
                        </m:ctrlPr>
                      </m:sSubPr>
                      <m:e>
                        <m:r>
                          <a:rPr lang="en-IN" i="1">
                            <a:latin typeface="Cambria Math"/>
                          </a:rPr>
                          <m:t>𝑉</m:t>
                        </m:r>
                      </m:e>
                      <m:sub>
                        <m:r>
                          <a:rPr lang="en-IN" b="0" i="1" smtClean="0">
                            <a:latin typeface="Cambria Math"/>
                          </a:rPr>
                          <m:t>𝐶</m:t>
                        </m:r>
                      </m:sub>
                    </m:sSub>
                  </m:oMath>
                </a14:m>
                <a:r>
                  <a:rPr lang="en-IN" dirty="0"/>
                  <a:t> 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IN" i="1" dirty="0">
                            <a:latin typeface="Cambria Math"/>
                          </a:rPr>
                        </m:ctrlPr>
                      </m:fPr>
                      <m:num>
                        <m:r>
                          <a:rPr lang="en-IN" i="1" dirty="0">
                            <a:latin typeface="Cambria Math"/>
                            <a:ea typeface="Cambria Math"/>
                          </a:rPr>
                          <m:t>𝜋</m:t>
                        </m:r>
                      </m:num>
                      <m:den>
                        <m:r>
                          <a:rPr lang="en-IN" i="1" dirty="0">
                            <a:latin typeface="Cambria Math"/>
                          </a:rPr>
                          <m:t>4</m:t>
                        </m:r>
                      </m:den>
                    </m:f>
                  </m:oMath>
                </a14:m>
                <a:r>
                  <a:rPr lang="en-IN" dirty="0"/>
                  <a:t> x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IN" i="1">
                            <a:latin typeface="Cambria Math"/>
                          </a:rPr>
                        </m:ctrlPr>
                      </m:sSupPr>
                      <m:e>
                        <m:r>
                          <a:rPr lang="en-IN" b="0" i="1" smtClean="0">
                            <a:latin typeface="Cambria Math"/>
                          </a:rPr>
                          <m:t>12</m:t>
                        </m:r>
                      </m:e>
                      <m:sup>
                        <m:r>
                          <a:rPr lang="en-IN" i="1">
                            <a:latin typeface="Cambria Math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IN" dirty="0"/>
                  <a:t> x </a:t>
                </a:r>
                <a:r>
                  <a:rPr lang="en-IN" dirty="0" smtClean="0"/>
                  <a:t>10 = 1131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IN" i="1">
                            <a:latin typeface="Cambria Math"/>
                          </a:rPr>
                        </m:ctrlPr>
                      </m:sSupPr>
                      <m:e>
                        <m:r>
                          <a:rPr lang="en-IN" i="1">
                            <a:latin typeface="Cambria Math"/>
                          </a:rPr>
                          <m:t>𝑐𝑚</m:t>
                        </m:r>
                      </m:e>
                      <m:sup>
                        <m:r>
                          <a:rPr lang="en-IN" i="1">
                            <a:latin typeface="Cambria Math"/>
                          </a:rPr>
                          <m:t>3</m:t>
                        </m:r>
                      </m:sup>
                    </m:sSup>
                  </m:oMath>
                </a14:m>
                <a:endParaRPr lang="en-IN" dirty="0" smtClean="0"/>
              </a:p>
              <a:p>
                <a:pPr marL="0" indent="0">
                  <a:buNone/>
                </a:pPr>
                <a:r>
                  <a:rPr lang="en-IN" dirty="0"/>
                  <a:t>Volume of </a:t>
                </a:r>
                <a:r>
                  <a:rPr lang="en-IN" dirty="0" smtClean="0"/>
                  <a:t>hole D </a:t>
                </a:r>
                <a:r>
                  <a:rPr lang="en-IN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i="1">
                            <a:latin typeface="Cambria Math"/>
                          </a:rPr>
                        </m:ctrlPr>
                      </m:sSubPr>
                      <m:e>
                        <m:r>
                          <a:rPr lang="en-IN" i="1">
                            <a:latin typeface="Cambria Math"/>
                          </a:rPr>
                          <m:t>𝑉</m:t>
                        </m:r>
                      </m:e>
                      <m:sub>
                        <m:r>
                          <a:rPr lang="en-IN" b="0" i="1" smtClean="0">
                            <a:latin typeface="Cambria Math"/>
                          </a:rPr>
                          <m:t>𝐷</m:t>
                        </m:r>
                      </m:sub>
                    </m:sSub>
                  </m:oMath>
                </a14:m>
                <a:r>
                  <a:rPr lang="en-IN" dirty="0"/>
                  <a:t> 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IN" i="1" dirty="0">
                            <a:latin typeface="Cambria Math"/>
                          </a:rPr>
                        </m:ctrlPr>
                      </m:fPr>
                      <m:num>
                        <m:r>
                          <a:rPr lang="en-IN" i="1" dirty="0">
                            <a:latin typeface="Cambria Math"/>
                            <a:ea typeface="Cambria Math"/>
                          </a:rPr>
                          <m:t>𝜋</m:t>
                        </m:r>
                      </m:num>
                      <m:den>
                        <m:r>
                          <a:rPr lang="en-IN" i="1" dirty="0">
                            <a:latin typeface="Cambria Math"/>
                          </a:rPr>
                          <m:t>4</m:t>
                        </m:r>
                      </m:den>
                    </m:f>
                  </m:oMath>
                </a14:m>
                <a:r>
                  <a:rPr lang="en-IN" dirty="0"/>
                  <a:t> x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IN" i="1">
                            <a:latin typeface="Cambria Math"/>
                          </a:rPr>
                        </m:ctrlPr>
                      </m:sSupPr>
                      <m:e>
                        <m:r>
                          <a:rPr lang="en-IN" i="1">
                            <a:latin typeface="Cambria Math"/>
                          </a:rPr>
                          <m:t>25</m:t>
                        </m:r>
                      </m:e>
                      <m:sup>
                        <m:r>
                          <a:rPr lang="en-IN" i="1">
                            <a:latin typeface="Cambria Math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IN" dirty="0"/>
                  <a:t> x </a:t>
                </a:r>
                <a:r>
                  <a:rPr lang="en-IN" dirty="0" smtClean="0"/>
                  <a:t>10 = 848.2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IN" i="1">
                            <a:latin typeface="Cambria Math"/>
                          </a:rPr>
                        </m:ctrlPr>
                      </m:sSupPr>
                      <m:e>
                        <m:r>
                          <a:rPr lang="en-IN" i="1">
                            <a:latin typeface="Cambria Math"/>
                          </a:rPr>
                          <m:t>𝑐𝑚</m:t>
                        </m:r>
                      </m:e>
                      <m:sup>
                        <m:r>
                          <a:rPr lang="en-IN" i="1">
                            <a:latin typeface="Cambria Math"/>
                          </a:rPr>
                          <m:t>3</m:t>
                        </m:r>
                      </m:sup>
                    </m:sSup>
                  </m:oMath>
                </a14:m>
                <a:endParaRPr lang="en-IN" dirty="0" smtClean="0"/>
              </a:p>
              <a:p>
                <a:pPr marL="0" indent="0">
                  <a:buNone/>
                </a:pPr>
                <a:endParaRPr lang="en-IN" dirty="0"/>
              </a:p>
              <a:p>
                <a:pPr marL="0" indent="0">
                  <a:buNone/>
                </a:pPr>
                <a:endParaRPr lang="en-IN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xfrm>
                <a:off x="301752" y="1527048"/>
                <a:ext cx="8503920" cy="4873752"/>
              </a:xfrm>
              <a:blipFill rotWithShape="1">
                <a:blip r:embed="rId2"/>
                <a:stretch>
                  <a:fillRect l="-1362" t="-1126" r="-287" b="-6133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14036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vic">
  <a:themeElements>
    <a:clrScheme name="Civic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Civic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319</TotalTime>
  <Words>1589</Words>
  <Application>Microsoft Office PowerPoint</Application>
  <PresentationFormat>On-screen Show (4:3)</PresentationFormat>
  <Paragraphs>122</Paragraphs>
  <Slides>21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Civic</vt:lpstr>
      <vt:lpstr>Estimation of Material Cost</vt:lpstr>
      <vt:lpstr>Cost Estimating </vt:lpstr>
      <vt:lpstr>Components of Job Estimation </vt:lpstr>
      <vt:lpstr>Estimation of Material Cost </vt:lpstr>
      <vt:lpstr>Procedure for calculation of Material Cost </vt:lpstr>
      <vt:lpstr>Formulae of Mensuration </vt:lpstr>
      <vt:lpstr>PowerPoint Presentation</vt:lpstr>
      <vt:lpstr>Some problems related to Estimation of material cost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Estimation of Material Cost</dc:title>
  <dc:creator>ANKIT PANGHAL</dc:creator>
  <cp:lastModifiedBy>ANKIT PANGHAL</cp:lastModifiedBy>
  <cp:revision>26</cp:revision>
  <dcterms:created xsi:type="dcterms:W3CDTF">2006-08-16T00:00:00Z</dcterms:created>
  <dcterms:modified xsi:type="dcterms:W3CDTF">2020-06-16T08:21:27Z</dcterms:modified>
</cp:coreProperties>
</file>