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5"/>
  </p:notesMasterIdLst>
  <p:sldIdLst>
    <p:sldId id="256" r:id="rId2"/>
    <p:sldId id="257" r:id="rId3"/>
    <p:sldId id="258" r:id="rId4"/>
    <p:sldId id="259" r:id="rId5"/>
    <p:sldId id="260" r:id="rId6"/>
    <p:sldId id="261" r:id="rId7"/>
    <p:sldId id="262" r:id="rId8"/>
    <p:sldId id="263" r:id="rId9"/>
    <p:sldId id="265"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434" autoAdjust="0"/>
  </p:normalViewPr>
  <p:slideViewPr>
    <p:cSldViewPr snapToGrid="0">
      <p:cViewPr varScale="1">
        <p:scale>
          <a:sx n="69" d="100"/>
          <a:sy n="69" d="100"/>
        </p:scale>
        <p:origin x="-132"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50A6B8-BFAA-4FDD-9E47-1B8895DE1E3A}" type="datetimeFigureOut">
              <a:rPr lang="en-US" smtClean="0"/>
              <a:pPr/>
              <a:t>2/26/2024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66DC74-CB46-4941-BA24-E324A54C9AC3}" type="slidenum">
              <a:rPr lang="en-US" smtClean="0"/>
              <a:pPr/>
              <a:t>‹#›</a:t>
            </a:fld>
            <a:endParaRPr lang="en-US"/>
          </a:p>
        </p:txBody>
      </p:sp>
    </p:spTree>
    <p:extLst>
      <p:ext uri="{BB962C8B-B14F-4D97-AF65-F5344CB8AC3E}">
        <p14:creationId xmlns:p14="http://schemas.microsoft.com/office/powerpoint/2010/main" xmlns="" val="3410004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66DC74-CB46-4941-BA24-E324A54C9AC3}" type="slidenum">
              <a:rPr lang="en-US" smtClean="0"/>
              <a:pPr/>
              <a:t>4</a:t>
            </a:fld>
            <a:endParaRPr lang="en-US"/>
          </a:p>
        </p:txBody>
      </p:sp>
    </p:spTree>
    <p:extLst>
      <p:ext uri="{BB962C8B-B14F-4D97-AF65-F5344CB8AC3E}">
        <p14:creationId xmlns:p14="http://schemas.microsoft.com/office/powerpoint/2010/main" xmlns="" val="4077622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66DC74-CB46-4941-BA24-E324A54C9AC3}" type="slidenum">
              <a:rPr lang="en-US" smtClean="0"/>
              <a:pPr/>
              <a:t>7</a:t>
            </a:fld>
            <a:endParaRPr lang="en-US"/>
          </a:p>
        </p:txBody>
      </p:sp>
    </p:spTree>
    <p:extLst>
      <p:ext uri="{BB962C8B-B14F-4D97-AF65-F5344CB8AC3E}">
        <p14:creationId xmlns:p14="http://schemas.microsoft.com/office/powerpoint/2010/main" xmlns="" val="20669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2CB125-3C24-4B29-A614-A829FFF8ACCB}" type="slidenum">
              <a:rPr lang="en-US" smtClean="0"/>
              <a:pPr/>
              <a:t>16</a:t>
            </a:fld>
            <a:endParaRPr lang="en-US"/>
          </a:p>
        </p:txBody>
      </p:sp>
      <p:sp>
        <p:nvSpPr>
          <p:cNvPr id="5" name="Footer Placeholder 4"/>
          <p:cNvSpPr>
            <a:spLocks noGrp="1"/>
          </p:cNvSpPr>
          <p:nvPr>
            <p:ph type="ftr" sz="quarter" idx="11"/>
          </p:nvPr>
        </p:nvSpPr>
        <p:spPr/>
        <p:txBody>
          <a:bodyPr/>
          <a:lstStyle/>
          <a:p>
            <a:r>
              <a:rPr lang="en-US" smtClean="0"/>
              <a:t>G.K.</a:t>
            </a:r>
            <a:endParaRPr lang="en-US"/>
          </a:p>
        </p:txBody>
      </p:sp>
    </p:spTree>
    <p:extLst>
      <p:ext uri="{BB962C8B-B14F-4D97-AF65-F5344CB8AC3E}">
        <p14:creationId xmlns="" xmlns:p14="http://schemas.microsoft.com/office/powerpoint/2010/main" val="2623104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2/26/2024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2/26/2024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pPr/>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pPr/>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2/26/2024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2/26/2024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2/26/2024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pPr/>
              <a:t>2/26/2024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2/26/2024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mrright.in/ideas/home-improvement/electrical/diy-electrical-toolkit-must-haves/"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044" y="1680352"/>
            <a:ext cx="8825658" cy="1325843"/>
          </a:xfrm>
        </p:spPr>
        <p:txBody>
          <a:bodyPr/>
          <a:lstStyle/>
          <a:p>
            <a:r>
              <a:rPr lang="en-US" b="1" dirty="0" smtClean="0"/>
              <a:t>FAULTS</a:t>
            </a:r>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41734" y="1680352"/>
            <a:ext cx="6176977" cy="4161927"/>
          </a:xfrm>
          <a:prstGeom prst="rect">
            <a:avLst/>
          </a:prstGeom>
        </p:spPr>
      </p:pic>
    </p:spTree>
    <p:extLst>
      <p:ext uri="{BB962C8B-B14F-4D97-AF65-F5344CB8AC3E}">
        <p14:creationId xmlns:p14="http://schemas.microsoft.com/office/powerpoint/2010/main" xmlns="" val="5511015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1963" y="785794"/>
            <a:ext cx="10468864" cy="1828800"/>
          </a:xfrm>
        </p:spPr>
        <p:txBody>
          <a:bodyPr/>
          <a:lstStyle/>
          <a:p>
            <a:r>
              <a:rPr lang="en-IN" dirty="0" smtClean="0"/>
              <a:t>SWITCH GEARS</a:t>
            </a:r>
            <a:endParaRPr lang="en-IN" dirty="0"/>
          </a:p>
        </p:txBody>
      </p:sp>
      <p:pic>
        <p:nvPicPr>
          <p:cNvPr id="6" name="Picture 2"/>
          <p:cNvPicPr>
            <a:picLocks noChangeAspect="1" noChangeArrowheads="1"/>
          </p:cNvPicPr>
          <p:nvPr/>
        </p:nvPicPr>
        <p:blipFill>
          <a:blip r:embed="rId2"/>
          <a:srcRect/>
          <a:stretch>
            <a:fillRect/>
          </a:stretch>
        </p:blipFill>
        <p:spPr bwMode="auto">
          <a:xfrm>
            <a:off x="1142965" y="2928935"/>
            <a:ext cx="10001320" cy="3402403"/>
          </a:xfrm>
          <a:prstGeom prst="rect">
            <a:avLst/>
          </a:prstGeom>
          <a:noFill/>
          <a:ln w="9525">
            <a:noFill/>
            <a:miter lim="800000"/>
            <a:headEnd/>
            <a:tailEnd/>
          </a:ln>
          <a:effectLst/>
        </p:spPr>
      </p:pic>
      <p:sp>
        <p:nvSpPr>
          <p:cNvPr id="7" name="Title 2"/>
          <p:cNvSpPr txBox="1">
            <a:spLocks/>
          </p:cNvSpPr>
          <p:nvPr/>
        </p:nvSpPr>
        <p:spPr>
          <a:xfrm>
            <a:off x="4000486" y="6215082"/>
            <a:ext cx="4087069" cy="428604"/>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bg1"/>
                </a:solidFill>
                <a:effectLst>
                  <a:outerShdw blurRad="38100" dist="25400" dir="5400000" algn="tl" rotWithShape="0">
                    <a:srgbClr val="000000">
                      <a:alpha val="43000"/>
                    </a:srgbClr>
                  </a:outerShdw>
                </a:effectLst>
                <a:uLnTx/>
                <a:uFillTx/>
                <a:latin typeface="+mj-lt"/>
                <a:ea typeface="+mj-ea"/>
                <a:cs typeface="+mj-cs"/>
              </a:rPr>
              <a:t>Diagram OF</a:t>
            </a:r>
            <a:r>
              <a:rPr kumimoji="0" lang="en-US" sz="2000" b="1" i="0" u="none" strike="noStrike" kern="1200" cap="none" spc="0" normalizeH="0" noProof="0" dirty="0" smtClean="0">
                <a:ln>
                  <a:noFill/>
                </a:ln>
                <a:solidFill>
                  <a:schemeClr val="bg1"/>
                </a:solidFill>
                <a:effectLst>
                  <a:outerShdw blurRad="38100" dist="25400" dir="5400000" algn="tl" rotWithShape="0">
                    <a:srgbClr val="000000">
                      <a:alpha val="43000"/>
                    </a:srgbClr>
                  </a:outerShdw>
                </a:effectLst>
                <a:uLnTx/>
                <a:uFillTx/>
                <a:latin typeface="+mj-lt"/>
                <a:ea typeface="+mj-ea"/>
                <a:cs typeface="+mj-cs"/>
              </a:rPr>
              <a:t> </a:t>
            </a:r>
            <a:r>
              <a:rPr kumimoji="0" lang="en-US" sz="2000" b="1" i="0" u="none" strike="noStrike" kern="1200" cap="none" spc="0" normalizeH="0" baseline="0" noProof="0" dirty="0" smtClean="0">
                <a:ln>
                  <a:noFill/>
                </a:ln>
                <a:solidFill>
                  <a:schemeClr val="bg1"/>
                </a:solidFill>
                <a:effectLst>
                  <a:outerShdw blurRad="38100" dist="25400" dir="5400000" algn="tl" rotWithShape="0">
                    <a:srgbClr val="000000">
                      <a:alpha val="43000"/>
                    </a:srgbClr>
                  </a:outerShdw>
                </a:effectLst>
                <a:uLnTx/>
                <a:uFillTx/>
                <a:latin typeface="+mj-lt"/>
                <a:ea typeface="+mj-ea"/>
                <a:cs typeface="+mj-cs"/>
              </a:rPr>
              <a:t>SWITCHYARD</a:t>
            </a:r>
            <a:endParaRPr kumimoji="0" lang="en-IN" sz="2000" b="1" i="0" u="none" strike="noStrike" kern="1200" cap="none" spc="0" normalizeH="0" baseline="0" noProof="0" dirty="0">
              <a:ln>
                <a:noFill/>
              </a:ln>
              <a:solidFill>
                <a:schemeClr val="bg1"/>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INTRODUCTION OF SWITCHGEARS</a:t>
            </a:r>
            <a:endParaRPr lang="en-IN" dirty="0">
              <a:solidFill>
                <a:schemeClr val="tx1"/>
              </a:solidFill>
            </a:endParaRPr>
          </a:p>
        </p:txBody>
      </p:sp>
      <p:sp>
        <p:nvSpPr>
          <p:cNvPr id="3" name="TextBox 2"/>
          <p:cNvSpPr txBox="1"/>
          <p:nvPr/>
        </p:nvSpPr>
        <p:spPr>
          <a:xfrm>
            <a:off x="571461" y="4714885"/>
            <a:ext cx="10953827" cy="1631216"/>
          </a:xfrm>
          <a:prstGeom prst="rect">
            <a:avLst/>
          </a:prstGeom>
          <a:noFill/>
        </p:spPr>
        <p:txBody>
          <a:bodyPr wrap="square" rtlCol="0">
            <a:spAutoFit/>
          </a:bodyPr>
          <a:lstStyle/>
          <a:p>
            <a:pPr>
              <a:lnSpc>
                <a:spcPct val="250000"/>
              </a:lnSpc>
            </a:pPr>
            <a:r>
              <a:rPr lang="en-US" sz="2000" dirty="0" smtClean="0"/>
              <a:t>It is the apparatus used for switching, controlling and protecting the electrical circuits and equipment</a:t>
            </a:r>
            <a:endParaRPr lang="en-IN" sz="2000" dirty="0">
              <a:solidFill>
                <a:schemeClr val="bg2">
                  <a:lumMod val="50000"/>
                </a:schemeClr>
              </a:solidFill>
            </a:endParaRPr>
          </a:p>
        </p:txBody>
      </p:sp>
      <p:pic>
        <p:nvPicPr>
          <p:cNvPr id="4" name="Picture 2"/>
          <p:cNvPicPr>
            <a:picLocks noChangeAspect="1" noChangeArrowheads="1"/>
          </p:cNvPicPr>
          <p:nvPr/>
        </p:nvPicPr>
        <p:blipFill>
          <a:blip r:embed="rId2"/>
          <a:srcRect/>
          <a:stretch>
            <a:fillRect/>
          </a:stretch>
        </p:blipFill>
        <p:spPr bwMode="auto">
          <a:xfrm>
            <a:off x="2447595" y="1738095"/>
            <a:ext cx="5426379" cy="3191103"/>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ox(in)">
                                      <p:cBhvr>
                                        <p:cTn id="1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PURPOSE OF SWITCHGEARS</a:t>
            </a:r>
            <a:endParaRPr lang="en-IN" dirty="0">
              <a:solidFill>
                <a:schemeClr val="tx1"/>
              </a:solidFill>
            </a:endParaRPr>
          </a:p>
        </p:txBody>
      </p:sp>
      <p:sp>
        <p:nvSpPr>
          <p:cNvPr id="4" name="TextBox 3"/>
          <p:cNvSpPr txBox="1"/>
          <p:nvPr/>
        </p:nvSpPr>
        <p:spPr>
          <a:xfrm>
            <a:off x="1047715" y="1857364"/>
            <a:ext cx="10287072" cy="2400657"/>
          </a:xfrm>
          <a:prstGeom prst="rect">
            <a:avLst/>
          </a:prstGeom>
          <a:noFill/>
        </p:spPr>
        <p:txBody>
          <a:bodyPr wrap="square" rtlCol="0">
            <a:spAutoFit/>
          </a:bodyPr>
          <a:lstStyle/>
          <a:p>
            <a:pPr>
              <a:lnSpc>
                <a:spcPct val="150000"/>
              </a:lnSpc>
            </a:pPr>
            <a:r>
              <a:rPr lang="en-US" sz="2000" dirty="0" smtClean="0"/>
              <a:t>Its routine functions are as follows:</a:t>
            </a:r>
          </a:p>
          <a:p>
            <a:pPr>
              <a:lnSpc>
                <a:spcPct val="150000"/>
              </a:lnSpc>
              <a:buFont typeface="Arial" pitchFamily="34" charset="0"/>
              <a:buChar char="•"/>
            </a:pPr>
            <a:r>
              <a:rPr lang="en-US" sz="2000" dirty="0" smtClean="0"/>
              <a:t> Normal operation for routine operation and maintenance such as switching, control and monitoring.</a:t>
            </a:r>
          </a:p>
          <a:p>
            <a:pPr>
              <a:lnSpc>
                <a:spcPct val="150000"/>
              </a:lnSpc>
              <a:buFont typeface="Arial" pitchFamily="34" charset="0"/>
              <a:buChar char="•"/>
            </a:pPr>
            <a:r>
              <a:rPr lang="en-US" sz="2000" dirty="0" smtClean="0"/>
              <a:t> Automatic switching during abnormal and faulty conditions, such as short circuits, under voltages and overload.</a:t>
            </a:r>
            <a:endParaRPr lang="en-IN" sz="20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ox(in)">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ox(in)">
                                      <p:cBhvr>
                                        <p:cTn id="22"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14400" y="381000"/>
            <a:ext cx="10363200" cy="1751856"/>
          </a:xfrm>
        </p:spPr>
        <p:txBody>
          <a:bodyPr>
            <a:normAutofit fontScale="90000"/>
          </a:bodyPr>
          <a:lstStyle/>
          <a:p>
            <a:r>
              <a:rPr lang="en-US" dirty="0" smtClean="0">
                <a:solidFill>
                  <a:schemeClr val="tx1"/>
                </a:solidFill>
              </a:rPr>
              <a:t>COMPONENT OF SWITCHGEAR</a:t>
            </a:r>
            <a:endParaRPr lang="en-IN" dirty="0">
              <a:solidFill>
                <a:schemeClr val="tx1"/>
              </a:solidFill>
            </a:endParaRPr>
          </a:p>
        </p:txBody>
      </p:sp>
      <p:sp>
        <p:nvSpPr>
          <p:cNvPr id="2" name="Subtitle 1"/>
          <p:cNvSpPr>
            <a:spLocks noGrp="1"/>
          </p:cNvSpPr>
          <p:nvPr>
            <p:ph type="subTitle" idx="1"/>
          </p:nvPr>
        </p:nvSpPr>
        <p:spPr>
          <a:xfrm>
            <a:off x="380960" y="2857496"/>
            <a:ext cx="11430080" cy="3500462"/>
          </a:xfrm>
        </p:spPr>
        <p:txBody>
          <a:bodyPr>
            <a:normAutofit fontScale="70000" lnSpcReduction="20000"/>
          </a:bodyPr>
          <a:lstStyle/>
          <a:p>
            <a:pPr marL="342900" indent="-342900" algn="l">
              <a:lnSpc>
                <a:spcPct val="150000"/>
              </a:lnSpc>
              <a:buFont typeface="+mj-lt"/>
              <a:buAutoNum type="arabicPeriod"/>
            </a:pPr>
            <a:r>
              <a:rPr lang="en-US" dirty="0" smtClean="0"/>
              <a:t>Bus bars</a:t>
            </a:r>
          </a:p>
          <a:p>
            <a:pPr marL="342900" indent="-342900" algn="l">
              <a:lnSpc>
                <a:spcPct val="150000"/>
              </a:lnSpc>
              <a:buFont typeface="+mj-lt"/>
              <a:buAutoNum type="arabicPeriod"/>
            </a:pPr>
            <a:r>
              <a:rPr lang="en-US" dirty="0" smtClean="0"/>
              <a:t>Circuit breakers</a:t>
            </a:r>
          </a:p>
          <a:p>
            <a:pPr marL="342900" indent="-342900" algn="l">
              <a:lnSpc>
                <a:spcPct val="150000"/>
              </a:lnSpc>
              <a:buFont typeface="+mj-lt"/>
              <a:buAutoNum type="arabicPeriod"/>
            </a:pPr>
            <a:r>
              <a:rPr lang="en-US" dirty="0" smtClean="0"/>
              <a:t>Isolators</a:t>
            </a:r>
          </a:p>
          <a:p>
            <a:pPr marL="342900" indent="-342900" algn="l">
              <a:lnSpc>
                <a:spcPct val="150000"/>
              </a:lnSpc>
              <a:buFont typeface="+mj-lt"/>
              <a:buAutoNum type="arabicPeriod"/>
            </a:pPr>
            <a:r>
              <a:rPr lang="en-US" dirty="0" smtClean="0"/>
              <a:t>Earthing switch</a:t>
            </a:r>
          </a:p>
          <a:p>
            <a:pPr marL="342900" indent="-342900" algn="l">
              <a:lnSpc>
                <a:spcPct val="150000"/>
              </a:lnSpc>
              <a:buFont typeface="+mj-lt"/>
              <a:buAutoNum type="arabicPeriod"/>
            </a:pPr>
            <a:r>
              <a:rPr lang="en-US" dirty="0" smtClean="0"/>
              <a:t>Protective relays</a:t>
            </a:r>
          </a:p>
          <a:p>
            <a:pPr marL="342900" indent="-342900" algn="l">
              <a:lnSpc>
                <a:spcPct val="150000"/>
              </a:lnSpc>
              <a:buFont typeface="+mj-lt"/>
              <a:buAutoNum type="arabicPeriod"/>
            </a:pPr>
            <a:r>
              <a:rPr lang="en-US" dirty="0" smtClean="0"/>
              <a:t>Current transformer(ct)</a:t>
            </a:r>
          </a:p>
          <a:p>
            <a:pPr marL="342900" indent="-342900" algn="l">
              <a:lnSpc>
                <a:spcPct val="150000"/>
              </a:lnSpc>
              <a:buFont typeface="+mj-lt"/>
              <a:buAutoNum type="arabicPeriod"/>
            </a:pPr>
            <a:r>
              <a:rPr lang="en-US" dirty="0" smtClean="0"/>
              <a:t>Voltage transformer(pt)</a:t>
            </a:r>
          </a:p>
          <a:p>
            <a:pPr marL="342900" indent="-342900" algn="l">
              <a:lnSpc>
                <a:spcPct val="150000"/>
              </a:lnSpc>
              <a:buFont typeface="+mj-lt"/>
              <a:buAutoNum type="arabicPeriod"/>
            </a:pPr>
            <a:r>
              <a:rPr lang="en-US" dirty="0" smtClean="0"/>
              <a:t>Surge arrester (sa)</a:t>
            </a:r>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5905499" cy="1296143"/>
          </a:xfrm>
        </p:spPr>
        <p:txBody>
          <a:bodyPr>
            <a:normAutofit/>
          </a:bodyPr>
          <a:lstStyle/>
          <a:p>
            <a:pPr algn="ctr"/>
            <a:r>
              <a:rPr lang="en-US" sz="3600" dirty="0" smtClean="0"/>
              <a:t>BUS BAR</a:t>
            </a:r>
            <a:endParaRPr lang="en-US" sz="3600" dirty="0"/>
          </a:p>
        </p:txBody>
      </p:sp>
      <p:pic>
        <p:nvPicPr>
          <p:cNvPr id="1026" name="Picture 2" descr="Image result for bus ba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6211" y="1357298"/>
            <a:ext cx="4953035" cy="229513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tle 1"/>
          <p:cNvSpPr txBox="1">
            <a:spLocks/>
          </p:cNvSpPr>
          <p:nvPr/>
        </p:nvSpPr>
        <p:spPr>
          <a:xfrm>
            <a:off x="5714997" y="285728"/>
            <a:ext cx="6123699" cy="108012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ISOLATORS</a:t>
            </a:r>
            <a:endParaRPr kumimoji="0" lang="en-US" sz="32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pic>
        <p:nvPicPr>
          <p:cNvPr id="6" name="Picture 2" descr="Image result for isolato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897839" y="1401466"/>
            <a:ext cx="4381531" cy="219883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itle 1"/>
          <p:cNvSpPr txBox="1">
            <a:spLocks/>
          </p:cNvSpPr>
          <p:nvPr/>
        </p:nvSpPr>
        <p:spPr>
          <a:xfrm>
            <a:off x="571461" y="3929067"/>
            <a:ext cx="5321747" cy="1025781"/>
          </a:xfrm>
          <a:prstGeom prst="rect">
            <a:avLst/>
          </a:prstGeom>
          <a:ln>
            <a:noFill/>
          </a:ln>
        </p:spPr>
        <p:txBody>
          <a:bodyPr vert="horz" lIns="0" tIns="0" rIns="18288" bIns="0" anchor="b">
            <a:normAutofit fontScale="97500" lnSpcReduction="100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CURRENT </a:t>
            </a:r>
            <a:br>
              <a:rPr kumimoji="0" lang="en-US" sz="36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r>
              <a:rPr kumimoji="0" lang="en-US" sz="36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TRANSFORMER</a:t>
            </a:r>
            <a:endParaRPr kumimoji="0" lang="en-US" sz="3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pic>
        <p:nvPicPr>
          <p:cNvPr id="8" name="Picture 2" descr="Image result for current transforme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142965" y="4985330"/>
            <a:ext cx="4572032" cy="1872671"/>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itle 1"/>
          <p:cNvSpPr txBox="1">
            <a:spLocks/>
          </p:cNvSpPr>
          <p:nvPr/>
        </p:nvSpPr>
        <p:spPr>
          <a:xfrm>
            <a:off x="7239008" y="3000372"/>
            <a:ext cx="4492384" cy="173047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err="1"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Vol</a:t>
            </a:r>
            <a:r>
              <a:rPr kumimoji="0" lang="en-US" sz="3200" b="1" i="0" u="none" strike="noStrike" kern="1200" cap="none" spc="0" normalizeH="0" baseline="0" noProof="0" dirty="0" err="1"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tage</a:t>
            </a:r>
            <a:r>
              <a:rPr kumimoji="0" lang="en-US" sz="32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transformer</a:t>
            </a:r>
            <a:endParaRPr kumimoji="0" lang="en-US" sz="32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pic>
        <p:nvPicPr>
          <p:cNvPr id="10" name="Picture 2" descr="Image result for voltage transforme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7715261" y="4714885"/>
            <a:ext cx="3810027" cy="194847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35126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22967" y="1304762"/>
            <a:ext cx="9810819" cy="3429024"/>
          </a:xfrm>
        </p:spPr>
        <p:txBody>
          <a:bodyPr>
            <a:noAutofit/>
          </a:bodyPr>
          <a:lstStyle/>
          <a:p>
            <a:pPr algn="l">
              <a:lnSpc>
                <a:spcPct val="150000"/>
              </a:lnSpc>
              <a:buFont typeface="Wingdings" pitchFamily="2" charset="2"/>
              <a:buChar char="§"/>
            </a:pPr>
            <a:r>
              <a:rPr lang="en-US" sz="1600" dirty="0" smtClean="0">
                <a:solidFill>
                  <a:schemeClr val="tx1"/>
                </a:solidFill>
              </a:rPr>
              <a:t> </a:t>
            </a:r>
            <a:r>
              <a:rPr lang="en-US" sz="1600" u="sng" dirty="0" smtClean="0">
                <a:solidFill>
                  <a:schemeClr val="tx1"/>
                </a:solidFill>
              </a:rPr>
              <a:t>SWITCH </a:t>
            </a:r>
            <a:r>
              <a:rPr lang="en-US" sz="1600" dirty="0" smtClean="0">
                <a:solidFill>
                  <a:schemeClr val="tx1"/>
                </a:solidFill>
              </a:rPr>
              <a:t>: It is device which make and break the circuit under full load or no load conditions but it cannot interrupt the fault current.</a:t>
            </a:r>
            <a:r>
              <a:rPr lang="en-US" sz="1600" dirty="0" smtClean="0"/>
              <a:t> Usually it is operated manually.</a:t>
            </a:r>
          </a:p>
          <a:p>
            <a:pPr algn="l">
              <a:lnSpc>
                <a:spcPct val="150000"/>
              </a:lnSpc>
            </a:pPr>
            <a:endParaRPr lang="en-US" sz="1600" dirty="0" smtClean="0"/>
          </a:p>
          <a:p>
            <a:pPr algn="l">
              <a:lnSpc>
                <a:spcPct val="150000"/>
              </a:lnSpc>
              <a:buFont typeface="Wingdings" pitchFamily="2" charset="2"/>
              <a:buChar char="§"/>
            </a:pPr>
            <a:r>
              <a:rPr lang="en-US" sz="1600" u="sng" dirty="0" smtClean="0">
                <a:solidFill>
                  <a:schemeClr val="tx1"/>
                </a:solidFill>
              </a:rPr>
              <a:t>ISOLATOR </a:t>
            </a:r>
            <a:r>
              <a:rPr lang="en-US" sz="1600" dirty="0" smtClean="0">
                <a:solidFill>
                  <a:schemeClr val="tx1"/>
                </a:solidFill>
              </a:rPr>
              <a:t>: It is a device which open and close the contacts only under no load conditions. Its main purpose is to isolate a portion a circuit from the other.</a:t>
            </a:r>
            <a:endParaRPr lang="en-US" sz="1600" dirty="0" smtClean="0"/>
          </a:p>
          <a:p>
            <a:pPr algn="l">
              <a:lnSpc>
                <a:spcPct val="150000"/>
              </a:lnSpc>
            </a:pPr>
            <a:r>
              <a:rPr lang="en-US" sz="1600" dirty="0" smtClean="0">
                <a:solidFill>
                  <a:schemeClr val="tx1"/>
                </a:solidFill>
              </a:rPr>
              <a:t>Isolator are placed on hose side of circuit breaker in order to make repair and maintenance on the circuit breaker without any danger.</a:t>
            </a:r>
          </a:p>
          <a:p>
            <a:pPr algn="l">
              <a:lnSpc>
                <a:spcPct val="150000"/>
              </a:lnSpc>
            </a:pPr>
            <a:endParaRPr lang="en-US" sz="1600" dirty="0" smtClean="0">
              <a:solidFill>
                <a:schemeClr val="tx1"/>
              </a:solidFill>
            </a:endParaRPr>
          </a:p>
          <a:p>
            <a:pPr algn="l">
              <a:lnSpc>
                <a:spcPct val="150000"/>
              </a:lnSpc>
              <a:buFont typeface="Wingdings" pitchFamily="2" charset="2"/>
              <a:buChar char="§"/>
            </a:pPr>
            <a:r>
              <a:rPr lang="en-US" sz="1600" u="sng" dirty="0" smtClean="0">
                <a:solidFill>
                  <a:schemeClr val="tx1"/>
                </a:solidFill>
              </a:rPr>
              <a:t>CIRCUIT BREAKER </a:t>
            </a:r>
            <a:r>
              <a:rPr lang="en-US" sz="1600" dirty="0" smtClean="0">
                <a:solidFill>
                  <a:schemeClr val="tx1"/>
                </a:solidFill>
              </a:rPr>
              <a:t>: It is a device which make and break the circuit under no load, full load or fault conditions. It can operated manually. Under normal condition and automatically under abnormal conditions.</a:t>
            </a:r>
          </a:p>
        </p:txBody>
      </p:sp>
      <p:sp>
        <p:nvSpPr>
          <p:cNvPr id="5" name="TextBox 4"/>
          <p:cNvSpPr txBox="1"/>
          <p:nvPr/>
        </p:nvSpPr>
        <p:spPr>
          <a:xfrm>
            <a:off x="1083972" y="612043"/>
            <a:ext cx="6487673" cy="461665"/>
          </a:xfrm>
          <a:prstGeom prst="rect">
            <a:avLst/>
          </a:prstGeom>
          <a:noFill/>
        </p:spPr>
        <p:txBody>
          <a:bodyPr wrap="none" rtlCol="0">
            <a:spAutoFit/>
          </a:bodyPr>
          <a:lstStyle/>
          <a:p>
            <a:r>
              <a:rPr lang="en-IN" sz="2400" dirty="0" smtClean="0"/>
              <a:t>SWITCH, ISOLATOR AND CIRRCUIT BREAKER</a:t>
            </a:r>
            <a:endParaRPr lang="en-IN"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Circuit Breaker</a:t>
            </a:r>
            <a:endParaRPr lang="en-US" dirty="0"/>
          </a:p>
        </p:txBody>
      </p:sp>
      <p:sp>
        <p:nvSpPr>
          <p:cNvPr id="3" name="Content Placeholder 2"/>
          <p:cNvSpPr>
            <a:spLocks noGrp="1"/>
          </p:cNvSpPr>
          <p:nvPr>
            <p:ph idx="1"/>
          </p:nvPr>
        </p:nvSpPr>
        <p:spPr>
          <a:xfrm>
            <a:off x="609600" y="2924945"/>
            <a:ext cx="6096000" cy="3201219"/>
          </a:xfrm>
        </p:spPr>
        <p:txBody>
          <a:bodyPr>
            <a:normAutofit/>
          </a:bodyPr>
          <a:lstStyle/>
          <a:p>
            <a:pPr>
              <a:lnSpc>
                <a:spcPct val="150000"/>
              </a:lnSpc>
            </a:pPr>
            <a:r>
              <a:rPr lang="en-US" dirty="0" smtClean="0"/>
              <a:t>Circuit Breakers are mechanical device designed to close or open contacts, thus closing or opening of an electrical circuit under normal or abnormal condition. </a:t>
            </a:r>
            <a:endParaRPr lang="en-US" dirty="0"/>
          </a:p>
        </p:txBody>
      </p:sp>
      <p:sp>
        <p:nvSpPr>
          <p:cNvPr id="5" name="Footer Placeholder 4"/>
          <p:cNvSpPr>
            <a:spLocks noGrp="1"/>
          </p:cNvSpPr>
          <p:nvPr>
            <p:ph type="ftr" sz="quarter" idx="11"/>
          </p:nvPr>
        </p:nvSpPr>
        <p:spPr/>
        <p:txBody>
          <a:bodyPr/>
          <a:lstStyle/>
          <a:p>
            <a:r>
              <a:rPr lang="en-US" smtClean="0"/>
              <a:t>G.K.</a:t>
            </a:r>
            <a:endParaRPr lang="en-US"/>
          </a:p>
        </p:txBody>
      </p:sp>
      <p:pic>
        <p:nvPicPr>
          <p:cNvPr id="10242" name="Picture 2" descr="Image result for circuit breaker"/>
          <p:cNvPicPr>
            <a:picLocks noChangeAspect="1" noChangeArrowheads="1"/>
          </p:cNvPicPr>
          <p:nvPr/>
        </p:nvPicPr>
        <p:blipFill>
          <a:blip r:embed="rId3"/>
          <a:srcRect/>
          <a:stretch>
            <a:fillRect/>
          </a:stretch>
        </p:blipFill>
        <p:spPr bwMode="auto">
          <a:xfrm>
            <a:off x="8688288" y="2708921"/>
            <a:ext cx="3149600" cy="3286125"/>
          </a:xfrm>
          <a:prstGeom prst="rect">
            <a:avLst/>
          </a:prstGeom>
          <a:noFill/>
        </p:spPr>
      </p:pic>
    </p:spTree>
    <p:extLst>
      <p:ext uri="{BB962C8B-B14F-4D97-AF65-F5344CB8AC3E}">
        <p14:creationId xmlns="" xmlns:p14="http://schemas.microsoft.com/office/powerpoint/2010/main" val="1752243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211" y="500042"/>
            <a:ext cx="10763325" cy="1011386"/>
          </a:xfrm>
        </p:spPr>
        <p:txBody>
          <a:bodyPr>
            <a:normAutofit/>
          </a:bodyPr>
          <a:lstStyle/>
          <a:p>
            <a:pPr algn="ctr"/>
            <a:r>
              <a:rPr lang="en-US" sz="4000" dirty="0" smtClean="0"/>
              <a:t> PRINCIPLE OF ARC IN CIRCUIT BREAKER</a:t>
            </a:r>
            <a:endParaRPr lang="en-US" sz="4000" dirty="0"/>
          </a:p>
        </p:txBody>
      </p:sp>
      <p:sp>
        <p:nvSpPr>
          <p:cNvPr id="3" name="Subtitle 2"/>
          <p:cNvSpPr>
            <a:spLocks noGrp="1"/>
          </p:cNvSpPr>
          <p:nvPr>
            <p:ph type="subTitle" idx="1"/>
          </p:nvPr>
        </p:nvSpPr>
        <p:spPr>
          <a:xfrm>
            <a:off x="666712" y="1785926"/>
            <a:ext cx="10533288" cy="2232248"/>
          </a:xfrm>
        </p:spPr>
        <p:txBody>
          <a:bodyPr>
            <a:noAutofit/>
          </a:bodyPr>
          <a:lstStyle/>
          <a:p>
            <a:pPr marL="257175" indent="-257175" algn="l">
              <a:buFont typeface="Wingdings" panose="05000000000000000000" pitchFamily="2" charset="2"/>
              <a:buChar char="§"/>
            </a:pPr>
            <a:r>
              <a:rPr lang="en-US" sz="2400" dirty="0" smtClean="0"/>
              <a:t>Arc phenomenon </a:t>
            </a:r>
            <a:r>
              <a:rPr lang="en-US" sz="1800" dirty="0" smtClean="0"/>
              <a:t>:</a:t>
            </a:r>
          </a:p>
          <a:p>
            <a:pPr marL="257175" indent="-257175" algn="l"/>
            <a:r>
              <a:rPr lang="en-US" sz="1800" dirty="0" smtClean="0"/>
              <a:t>			             When a fault occur heavy current flow through the contacts of circuit breaker before they are separated by the protective system. Large fault current produce a lot of heat, this heat is sufficient the air or vaporize and ionize the oil between the contact. Thus arc is strike between the contact. The arc provide a low resistance path and act as a conductor.</a:t>
            </a:r>
          </a:p>
          <a:p>
            <a:pPr marL="257175" indent="-257175" algn="l"/>
            <a:r>
              <a:rPr lang="en-US" sz="1800" dirty="0" smtClean="0"/>
              <a:t>			             During the arcing period the current flowing between the contacts depend upon the arc resistance. Greater the arc resistance, smaller the current. The arc resistance depend upon the following factors.</a:t>
            </a:r>
          </a:p>
          <a:p>
            <a:pPr marL="257175" indent="-257175" algn="l"/>
            <a:endParaRPr lang="en-US" sz="1800" dirty="0" smtClean="0"/>
          </a:p>
          <a:p>
            <a:pPr marL="257175" indent="-257175" algn="l"/>
            <a:endParaRPr lang="en-US" sz="1800" dirty="0" smtClean="0"/>
          </a:p>
          <a:p>
            <a:pPr algn="l"/>
            <a:endParaRPr lang="en-US" sz="2400" dirty="0"/>
          </a:p>
        </p:txBody>
      </p:sp>
      <p:sp>
        <p:nvSpPr>
          <p:cNvPr id="5" name="Subtitle 2"/>
          <p:cNvSpPr txBox="1">
            <a:spLocks/>
          </p:cNvSpPr>
          <p:nvPr/>
        </p:nvSpPr>
        <p:spPr>
          <a:xfrm>
            <a:off x="952464" y="4857761"/>
            <a:ext cx="10803744" cy="1287595"/>
          </a:xfrm>
          <a:prstGeom prst="rect">
            <a:avLst/>
          </a:prstGeom>
        </p:spPr>
        <p:txBody>
          <a:bodyPr vert="horz" lIns="0" rIns="18288">
            <a:normAutofit fontScale="92500" lnSpcReduction="10000"/>
          </a:bodyPr>
          <a:lstStyle/>
          <a:p>
            <a:pPr marL="342900" marR="45720" lvl="0" indent="-342900" defTabSz="914400" rtl="0" eaLnBrk="1" fontAlgn="auto" latinLnBrk="0" hangingPunct="1">
              <a:lnSpc>
                <a:spcPct val="150000"/>
              </a:lnSpc>
              <a:spcBef>
                <a:spcPct val="20000"/>
              </a:spcBef>
              <a:spcAft>
                <a:spcPts val="0"/>
              </a:spcAft>
              <a:buClr>
                <a:schemeClr val="accent3"/>
              </a:buClr>
              <a:buSzPct val="95000"/>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1. Degree of ionization </a:t>
            </a:r>
          </a:p>
          <a:p>
            <a:pPr marL="257175" marR="45720" lvl="0" indent="-257175" defTabSz="914400" rtl="0" eaLnBrk="1" fontAlgn="auto" latinLnBrk="0" hangingPunct="1">
              <a:lnSpc>
                <a:spcPct val="150000"/>
              </a:lnSpc>
              <a:spcBef>
                <a:spcPct val="20000"/>
              </a:spcBef>
              <a:spcAft>
                <a:spcPts val="0"/>
              </a:spcAft>
              <a:buClr>
                <a:schemeClr val="accent3"/>
              </a:buClr>
              <a:buSzPct val="95000"/>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2. Length of the arc</a:t>
            </a:r>
          </a:p>
          <a:p>
            <a:pPr marL="257175" marR="45720" lvl="0" indent="-257175" defTabSz="914400" rtl="0" eaLnBrk="1" fontAlgn="auto" latinLnBrk="0" hangingPunct="1">
              <a:lnSpc>
                <a:spcPct val="150000"/>
              </a:lnSpc>
              <a:spcBef>
                <a:spcPct val="20000"/>
              </a:spcBef>
              <a:spcAft>
                <a:spcPts val="0"/>
              </a:spcAft>
              <a:buClr>
                <a:schemeClr val="accent3"/>
              </a:buClr>
              <a:buSzPct val="95000"/>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3. Cross-section of the arc</a:t>
            </a:r>
            <a:endParaRPr kumimoji="0" lang="en-US" sz="18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34601596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211" y="714356"/>
            <a:ext cx="10973453" cy="1440160"/>
          </a:xfrm>
        </p:spPr>
        <p:txBody>
          <a:bodyPr>
            <a:normAutofit/>
          </a:bodyPr>
          <a:lstStyle/>
          <a:p>
            <a:pPr algn="ctr"/>
            <a:r>
              <a:rPr lang="en-US" sz="3600" dirty="0" smtClean="0"/>
              <a:t>Important terms related to arc formation in circuit breaker</a:t>
            </a:r>
            <a:endParaRPr lang="en-US" sz="3600" dirty="0"/>
          </a:p>
        </p:txBody>
      </p:sp>
      <p:sp>
        <p:nvSpPr>
          <p:cNvPr id="3" name="Subtitle 2"/>
          <p:cNvSpPr>
            <a:spLocks noGrp="1"/>
          </p:cNvSpPr>
          <p:nvPr>
            <p:ph type="subTitle" idx="1"/>
          </p:nvPr>
        </p:nvSpPr>
        <p:spPr>
          <a:xfrm>
            <a:off x="666713" y="3071810"/>
            <a:ext cx="3887777" cy="3264794"/>
          </a:xfrm>
        </p:spPr>
        <p:txBody>
          <a:bodyPr>
            <a:normAutofit/>
          </a:bodyPr>
          <a:lstStyle/>
          <a:p>
            <a:pPr marL="514350" indent="-514350" algn="l">
              <a:lnSpc>
                <a:spcPct val="150000"/>
              </a:lnSpc>
              <a:buFont typeface="+mj-lt"/>
              <a:buAutoNum type="arabicPeriod"/>
            </a:pPr>
            <a:r>
              <a:rPr lang="en-US" sz="2000" b="1" dirty="0" smtClean="0"/>
              <a:t>Arc voltage</a:t>
            </a:r>
          </a:p>
          <a:p>
            <a:pPr marL="514350" indent="-514350" algn="l">
              <a:lnSpc>
                <a:spcPct val="150000"/>
              </a:lnSpc>
              <a:buFont typeface="+mj-lt"/>
              <a:buAutoNum type="arabicPeriod"/>
            </a:pPr>
            <a:r>
              <a:rPr lang="en-US" sz="2000" b="1" dirty="0" smtClean="0"/>
              <a:t>Restriking voltage</a:t>
            </a:r>
          </a:p>
          <a:p>
            <a:pPr marL="514350" indent="-514350" algn="l">
              <a:lnSpc>
                <a:spcPct val="150000"/>
              </a:lnSpc>
              <a:buFont typeface="+mj-lt"/>
              <a:buAutoNum type="arabicPeriod"/>
            </a:pPr>
            <a:r>
              <a:rPr lang="en-US" sz="2000" b="1" dirty="0" smtClean="0"/>
              <a:t>Recovery voltage</a:t>
            </a:r>
            <a:endParaRPr lang="en-US" sz="2000" b="1"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847862" y="3140968"/>
            <a:ext cx="6999540" cy="3177862"/>
          </a:xfrm>
          <a:prstGeom prst="rect">
            <a:avLst/>
          </a:prstGeom>
        </p:spPr>
      </p:pic>
    </p:spTree>
    <p:extLst>
      <p:ext uri="{BB962C8B-B14F-4D97-AF65-F5344CB8AC3E}">
        <p14:creationId xmlns="" xmlns:p14="http://schemas.microsoft.com/office/powerpoint/2010/main" val="1129652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0960" y="1285860"/>
            <a:ext cx="10382323" cy="4001095"/>
          </a:xfrm>
          <a:prstGeom prst="rect">
            <a:avLst/>
          </a:prstGeom>
          <a:noFill/>
        </p:spPr>
        <p:txBody>
          <a:bodyPr wrap="square" rtlCol="0">
            <a:spAutoFit/>
          </a:bodyPr>
          <a:lstStyle/>
          <a:p>
            <a:r>
              <a:rPr lang="en-IN" sz="2800" u="sng" dirty="0" smtClean="0"/>
              <a:t>Circuit Breaker Ratings :</a:t>
            </a:r>
          </a:p>
          <a:p>
            <a:endParaRPr lang="en-IN" sz="2800" u="sng" dirty="0" smtClean="0"/>
          </a:p>
          <a:p>
            <a:endParaRPr lang="en-IN" dirty="0" smtClean="0"/>
          </a:p>
          <a:p>
            <a:pPr marL="342900" indent="-342900" algn="just">
              <a:buAutoNum type="arabicPeriod"/>
            </a:pPr>
            <a:r>
              <a:rPr lang="en-IN" sz="2000" dirty="0" smtClean="0"/>
              <a:t>Breaking Capacity : The </a:t>
            </a:r>
            <a:r>
              <a:rPr lang="en-IN" sz="2000" dirty="0" err="1" smtClean="0"/>
              <a:t>rms</a:t>
            </a:r>
            <a:r>
              <a:rPr lang="en-IN" sz="2000" dirty="0" smtClean="0"/>
              <a:t> value of current that is circuit is capable of breaking at given recovery voltage and under specified conditions(</a:t>
            </a:r>
            <a:r>
              <a:rPr lang="en-IN" sz="2000" dirty="0" err="1" smtClean="0"/>
              <a:t>i.e</a:t>
            </a:r>
            <a:r>
              <a:rPr lang="en-IN" sz="2000" dirty="0" smtClean="0"/>
              <a:t> power factor, recovery voltage and rate of rise of </a:t>
            </a:r>
            <a:r>
              <a:rPr lang="en-IN" sz="2000" dirty="0" err="1" smtClean="0"/>
              <a:t>restriking</a:t>
            </a:r>
            <a:r>
              <a:rPr lang="en-IN" sz="2000" dirty="0" smtClean="0"/>
              <a:t> voltage) is known as breaking capacity of circuit breaker.</a:t>
            </a:r>
          </a:p>
          <a:p>
            <a:pPr marL="342900" indent="-342900" algn="just">
              <a:buAutoNum type="arabicPeriod"/>
            </a:pPr>
            <a:r>
              <a:rPr lang="en-IN" sz="2000" dirty="0" smtClean="0"/>
              <a:t>Making Capacity : the peak value of current during the first cycle of current wave after the circuit is closed by the circuit breaker is called making capacity.</a:t>
            </a:r>
          </a:p>
          <a:p>
            <a:pPr marL="342900" indent="-342900" algn="just">
              <a:buAutoNum type="arabicPeriod"/>
            </a:pPr>
            <a:r>
              <a:rPr lang="en-IN" sz="2000" dirty="0" smtClean="0"/>
              <a:t> Short time capacity : The period for which circuit breaker is able to carry the fault current while remaining closed is closed is called short time capacity of circuit breaker.</a:t>
            </a:r>
            <a:endParaRPr lang="en-IN"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What is Fault ?</a:t>
            </a:r>
            <a:endParaRPr lang="en-US" u="sng" dirty="0"/>
          </a:p>
        </p:txBody>
      </p:sp>
      <p:sp>
        <p:nvSpPr>
          <p:cNvPr id="3" name="Content Placeholder 2"/>
          <p:cNvSpPr>
            <a:spLocks noGrp="1"/>
          </p:cNvSpPr>
          <p:nvPr>
            <p:ph idx="1"/>
          </p:nvPr>
        </p:nvSpPr>
        <p:spPr>
          <a:xfrm>
            <a:off x="646111" y="1434732"/>
            <a:ext cx="8946541" cy="1347105"/>
          </a:xfrm>
        </p:spPr>
        <p:txBody>
          <a:bodyPr>
            <a:noAutofit/>
          </a:bodyPr>
          <a:lstStyle/>
          <a:p>
            <a:r>
              <a:rPr lang="en-US" sz="1800" dirty="0" smtClean="0"/>
              <a:t>In electrical system a fault is a barrier in path of flow of current. For example short circuit is a fault in which current bypass the normal load. </a:t>
            </a:r>
            <a:r>
              <a:rPr lang="en-US" sz="1800" dirty="0"/>
              <a:t>Electrical networks, machines and </a:t>
            </a:r>
            <a:r>
              <a:rPr lang="en-US" sz="1800" dirty="0" smtClean="0"/>
              <a:t>equipment's </a:t>
            </a:r>
            <a:r>
              <a:rPr lang="en-US" sz="1800" dirty="0"/>
              <a:t>are often subjected to various types of faults while they are in operation. When a fault occurs, the characteristic values (such as impedance) of the machines may change from existing values to different values till the fault is </a:t>
            </a:r>
            <a:r>
              <a:rPr lang="en-US" sz="1800" dirty="0" smtClean="0"/>
              <a:t>cleared. There are different types of faults in electrical systems which are given like that :  </a:t>
            </a:r>
            <a:endParaRPr lang="en-US" sz="1800"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931515" y="3385880"/>
            <a:ext cx="5046752" cy="3364501"/>
          </a:xfrm>
          <a:prstGeom prst="rect">
            <a:avLst/>
          </a:prstGeom>
        </p:spPr>
      </p:pic>
      <p:sp>
        <p:nvSpPr>
          <p:cNvPr id="7" name="TextBox 6"/>
          <p:cNvSpPr txBox="1"/>
          <p:nvPr/>
        </p:nvSpPr>
        <p:spPr>
          <a:xfrm>
            <a:off x="935931" y="3792829"/>
            <a:ext cx="2433680" cy="369332"/>
          </a:xfrm>
          <a:prstGeom prst="rect">
            <a:avLst/>
          </a:prstGeom>
          <a:noFill/>
        </p:spPr>
        <p:txBody>
          <a:bodyPr wrap="none" rtlCol="0">
            <a:spAutoFit/>
          </a:bodyPr>
          <a:lstStyle/>
          <a:p>
            <a:r>
              <a:rPr lang="en-US" dirty="0" smtClean="0"/>
              <a:t>1. Open circuit Fault</a:t>
            </a:r>
            <a:endParaRPr lang="en-US" dirty="0"/>
          </a:p>
        </p:txBody>
      </p:sp>
      <p:sp>
        <p:nvSpPr>
          <p:cNvPr id="8" name="TextBox 7"/>
          <p:cNvSpPr txBox="1"/>
          <p:nvPr/>
        </p:nvSpPr>
        <p:spPr>
          <a:xfrm>
            <a:off x="935931" y="4263739"/>
            <a:ext cx="2339102" cy="369332"/>
          </a:xfrm>
          <a:prstGeom prst="rect">
            <a:avLst/>
          </a:prstGeom>
          <a:noFill/>
        </p:spPr>
        <p:txBody>
          <a:bodyPr wrap="none" rtlCol="0">
            <a:spAutoFit/>
          </a:bodyPr>
          <a:lstStyle/>
          <a:p>
            <a:r>
              <a:rPr lang="en-US" dirty="0" smtClean="0"/>
              <a:t>2. Short circuit Fault</a:t>
            </a:r>
            <a:endParaRPr lang="en-US" dirty="0"/>
          </a:p>
        </p:txBody>
      </p:sp>
      <p:sp>
        <p:nvSpPr>
          <p:cNvPr id="9" name="TextBox 8"/>
          <p:cNvSpPr txBox="1"/>
          <p:nvPr/>
        </p:nvSpPr>
        <p:spPr>
          <a:xfrm>
            <a:off x="935931" y="4717622"/>
            <a:ext cx="2499402" cy="369332"/>
          </a:xfrm>
          <a:prstGeom prst="rect">
            <a:avLst/>
          </a:prstGeom>
          <a:noFill/>
        </p:spPr>
        <p:txBody>
          <a:bodyPr wrap="none" rtlCol="0">
            <a:spAutoFit/>
          </a:bodyPr>
          <a:lstStyle/>
          <a:p>
            <a:r>
              <a:rPr lang="en-US" dirty="0" smtClean="0"/>
              <a:t>3. Symmetrical Faults</a:t>
            </a:r>
            <a:endParaRPr lang="en-US" dirty="0"/>
          </a:p>
        </p:txBody>
      </p:sp>
      <p:sp>
        <p:nvSpPr>
          <p:cNvPr id="10" name="TextBox 9"/>
          <p:cNvSpPr txBox="1"/>
          <p:nvPr/>
        </p:nvSpPr>
        <p:spPr>
          <a:xfrm>
            <a:off x="935931" y="5177643"/>
            <a:ext cx="2765501" cy="369332"/>
          </a:xfrm>
          <a:prstGeom prst="rect">
            <a:avLst/>
          </a:prstGeom>
          <a:noFill/>
        </p:spPr>
        <p:txBody>
          <a:bodyPr wrap="none" rtlCol="0">
            <a:spAutoFit/>
          </a:bodyPr>
          <a:lstStyle/>
          <a:p>
            <a:r>
              <a:rPr lang="en-US" dirty="0" smtClean="0"/>
              <a:t>4. Unsymmetrical Faults</a:t>
            </a:r>
            <a:endParaRPr lang="en-US" dirty="0"/>
          </a:p>
        </p:txBody>
      </p:sp>
    </p:spTree>
    <p:extLst>
      <p:ext uri="{BB962C8B-B14F-4D97-AF65-F5344CB8AC3E}">
        <p14:creationId xmlns:p14="http://schemas.microsoft.com/office/powerpoint/2010/main" xmlns="" val="3397185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2" presetClass="entr" presetSubtype="8" fill="hold" grpId="0" nodeType="after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 presetClass="entr" presetSubtype="8" fill="hold" grpId="0" nodeType="afterEffect">
                                  <p:stCondLst>
                                    <p:cond delay="50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3000"/>
                            </p:stCondLst>
                            <p:childTnLst>
                              <p:par>
                                <p:cTn id="23" presetID="2" presetClass="entr" presetSubtype="8" fill="hold" grpId="0" nodeType="afterEffect">
                                  <p:stCondLst>
                                    <p:cond delay="50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4000"/>
                            </p:stCondLst>
                            <p:childTnLst>
                              <p:par>
                                <p:cTn id="28" presetID="2" presetClass="entr" presetSubtype="8" fill="hold" grpId="0" nodeType="afterEffect">
                                  <p:stCondLst>
                                    <p:cond delay="50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0-#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6713" y="642918"/>
            <a:ext cx="10829503" cy="683386"/>
          </a:xfrm>
        </p:spPr>
        <p:txBody>
          <a:bodyPr>
            <a:normAutofit fontScale="90000"/>
          </a:bodyPr>
          <a:lstStyle/>
          <a:p>
            <a:pPr algn="ctr"/>
            <a:r>
              <a:rPr lang="en-US" dirty="0" smtClean="0"/>
              <a:t>Method of arc extinction</a:t>
            </a:r>
            <a:endParaRPr lang="en-US" dirty="0"/>
          </a:p>
        </p:txBody>
      </p:sp>
      <p:sp>
        <p:nvSpPr>
          <p:cNvPr id="3" name="Subtitle 2"/>
          <p:cNvSpPr>
            <a:spLocks noGrp="1"/>
          </p:cNvSpPr>
          <p:nvPr>
            <p:ph type="subTitle" idx="1"/>
          </p:nvPr>
        </p:nvSpPr>
        <p:spPr>
          <a:xfrm>
            <a:off x="761963" y="1357299"/>
            <a:ext cx="10829501" cy="2935793"/>
          </a:xfrm>
        </p:spPr>
        <p:txBody>
          <a:bodyPr>
            <a:noAutofit/>
          </a:bodyPr>
          <a:lstStyle/>
          <a:p>
            <a:pPr algn="l">
              <a:lnSpc>
                <a:spcPct val="150000"/>
              </a:lnSpc>
            </a:pPr>
            <a:r>
              <a:rPr lang="en-US" sz="1400" b="1" dirty="0" smtClean="0"/>
              <a:t>Three basic method of arc extinction in circuit breaker :</a:t>
            </a:r>
          </a:p>
          <a:p>
            <a:pPr marL="342900" indent="-342900" algn="l">
              <a:lnSpc>
                <a:spcPct val="150000"/>
              </a:lnSpc>
              <a:buFont typeface="+mj-lt"/>
              <a:buAutoNum type="arabicPeriod"/>
            </a:pPr>
            <a:r>
              <a:rPr lang="en-US" sz="1400" b="1" dirty="0" smtClean="0"/>
              <a:t>High resistance method</a:t>
            </a:r>
          </a:p>
          <a:p>
            <a:pPr marL="342900" indent="-342900" algn="l">
              <a:lnSpc>
                <a:spcPct val="150000"/>
              </a:lnSpc>
              <a:buFont typeface="Arial" pitchFamily="34" charset="0"/>
              <a:buChar char="•"/>
            </a:pPr>
            <a:r>
              <a:rPr lang="en-US" sz="1200" b="1" dirty="0" smtClean="0"/>
              <a:t>	</a:t>
            </a:r>
            <a:r>
              <a:rPr lang="en-US" sz="1400" b="1" dirty="0" smtClean="0"/>
              <a:t>Increase the length of the arc</a:t>
            </a:r>
          </a:p>
          <a:p>
            <a:pPr marL="342900" indent="-342900" algn="l">
              <a:lnSpc>
                <a:spcPct val="150000"/>
              </a:lnSpc>
              <a:buFont typeface="Arial" pitchFamily="34" charset="0"/>
              <a:buChar char="•"/>
            </a:pPr>
            <a:r>
              <a:rPr lang="en-US" sz="1400" b="1" dirty="0" smtClean="0"/>
              <a:t>	Arc cooling method</a:t>
            </a:r>
          </a:p>
          <a:p>
            <a:pPr marL="342900" indent="-342900" algn="l">
              <a:lnSpc>
                <a:spcPct val="150000"/>
              </a:lnSpc>
              <a:buFont typeface="Arial" pitchFamily="34" charset="0"/>
              <a:buChar char="•"/>
            </a:pPr>
            <a:r>
              <a:rPr lang="en-US" sz="1400" b="1" dirty="0" smtClean="0"/>
              <a:t>	Reducing the cross-section area of the arc</a:t>
            </a:r>
          </a:p>
          <a:p>
            <a:pPr marL="342900" indent="-342900" algn="l">
              <a:lnSpc>
                <a:spcPct val="150000"/>
              </a:lnSpc>
              <a:buFont typeface="Arial" pitchFamily="34" charset="0"/>
              <a:buChar char="•"/>
            </a:pPr>
            <a:r>
              <a:rPr lang="en-US" sz="1400" b="1" dirty="0" smtClean="0"/>
              <a:t>	Arc splitting method</a:t>
            </a:r>
          </a:p>
          <a:p>
            <a:pPr marL="342900" indent="-342900" algn="l">
              <a:lnSpc>
                <a:spcPct val="150000"/>
              </a:lnSpc>
            </a:pPr>
            <a:endParaRPr lang="en-US" sz="1400" b="1" dirty="0" smtClean="0"/>
          </a:p>
          <a:p>
            <a:pPr marL="342900" indent="-342900" algn="l">
              <a:lnSpc>
                <a:spcPct val="150000"/>
              </a:lnSpc>
              <a:buFont typeface="+mj-lt"/>
              <a:buAutoNum type="arabicPeriod"/>
            </a:pPr>
            <a:r>
              <a:rPr lang="en-US" sz="1400" b="1" dirty="0" smtClean="0"/>
              <a:t>Low resistance method or current zero method</a:t>
            </a:r>
          </a:p>
          <a:p>
            <a:pPr marL="342900" indent="-342900" algn="l">
              <a:lnSpc>
                <a:spcPct val="150000"/>
              </a:lnSpc>
              <a:buFont typeface="Arial" pitchFamily="34" charset="0"/>
              <a:buChar char="•"/>
            </a:pPr>
            <a:r>
              <a:rPr lang="en-US" sz="1400" b="1" dirty="0" smtClean="0"/>
              <a:t>	Increase the length of the gap</a:t>
            </a:r>
          </a:p>
          <a:p>
            <a:pPr marL="342900" indent="-342900" algn="l">
              <a:lnSpc>
                <a:spcPct val="150000"/>
              </a:lnSpc>
              <a:buFont typeface="Arial" pitchFamily="34" charset="0"/>
              <a:buChar char="•"/>
            </a:pPr>
            <a:r>
              <a:rPr lang="en-US" sz="1400" b="1" dirty="0" smtClean="0"/>
              <a:t>	High pressure</a:t>
            </a:r>
          </a:p>
          <a:p>
            <a:pPr marL="342900" indent="-342900" algn="l">
              <a:lnSpc>
                <a:spcPct val="150000"/>
              </a:lnSpc>
              <a:buFont typeface="Arial" pitchFamily="34" charset="0"/>
              <a:buChar char="•"/>
            </a:pPr>
            <a:r>
              <a:rPr lang="en-US" sz="1400" b="1" dirty="0" smtClean="0"/>
              <a:t>	Cooling</a:t>
            </a:r>
          </a:p>
          <a:p>
            <a:pPr marL="342900" indent="-342900" algn="l">
              <a:lnSpc>
                <a:spcPct val="150000"/>
              </a:lnSpc>
              <a:buFont typeface="Arial" pitchFamily="34" charset="0"/>
              <a:buChar char="•"/>
            </a:pPr>
            <a:r>
              <a:rPr lang="en-US" sz="1400" b="1" dirty="0" smtClean="0"/>
              <a:t>	Blast effect</a:t>
            </a:r>
          </a:p>
          <a:p>
            <a:pPr marL="342900" indent="-342900" algn="l">
              <a:lnSpc>
                <a:spcPct val="150000"/>
              </a:lnSpc>
            </a:pPr>
            <a:endParaRPr lang="en-US" sz="1400" b="1" dirty="0" smtClean="0"/>
          </a:p>
          <a:p>
            <a:pPr marL="342900" indent="-342900" algn="l">
              <a:lnSpc>
                <a:spcPct val="150000"/>
              </a:lnSpc>
              <a:buFont typeface="+mj-lt"/>
              <a:buAutoNum type="arabicPeriod"/>
            </a:pPr>
            <a:r>
              <a:rPr lang="en-US" sz="1400" b="1" dirty="0" smtClean="0"/>
              <a:t>Artificial current zero method</a:t>
            </a:r>
            <a:endParaRPr lang="en-US" sz="1400" b="1" dirty="0"/>
          </a:p>
        </p:txBody>
      </p:sp>
    </p:spTree>
    <p:extLst>
      <p:ext uri="{BB962C8B-B14F-4D97-AF65-F5344CB8AC3E}">
        <p14:creationId xmlns="" xmlns:p14="http://schemas.microsoft.com/office/powerpoint/2010/main" val="28941600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463" y="587153"/>
            <a:ext cx="10972800" cy="1143000"/>
          </a:xfrm>
        </p:spPr>
        <p:txBody>
          <a:bodyPr>
            <a:noAutofit/>
          </a:bodyPr>
          <a:lstStyle/>
          <a:p>
            <a:r>
              <a:rPr lang="en-US" sz="5400" dirty="0" smtClean="0"/>
              <a:t>Types of Circuit Breaker</a:t>
            </a:r>
            <a:endParaRPr lang="en-US" sz="5400" dirty="0"/>
          </a:p>
        </p:txBody>
      </p:sp>
      <p:sp>
        <p:nvSpPr>
          <p:cNvPr id="3" name="Content Placeholder 2"/>
          <p:cNvSpPr>
            <a:spLocks noGrp="1"/>
          </p:cNvSpPr>
          <p:nvPr>
            <p:ph idx="1"/>
          </p:nvPr>
        </p:nvSpPr>
        <p:spPr>
          <a:xfrm>
            <a:off x="977938" y="2058257"/>
            <a:ext cx="9254165" cy="2934072"/>
          </a:xfrm>
        </p:spPr>
        <p:txBody>
          <a:bodyPr>
            <a:noAutofit/>
          </a:bodyPr>
          <a:lstStyle/>
          <a:p>
            <a:pPr marL="514350" indent="-514350">
              <a:lnSpc>
                <a:spcPct val="150000"/>
              </a:lnSpc>
              <a:buNone/>
            </a:pPr>
            <a:r>
              <a:rPr lang="en-US" sz="1600" dirty="0" smtClean="0"/>
              <a:t>1. Oil Circuit Breakers</a:t>
            </a:r>
          </a:p>
          <a:p>
            <a:pPr marL="514350" indent="-514350">
              <a:lnSpc>
                <a:spcPct val="150000"/>
              </a:lnSpc>
              <a:buNone/>
            </a:pPr>
            <a:r>
              <a:rPr lang="en-US" sz="1600" dirty="0" smtClean="0"/>
              <a:t>	a. Bulk oil circuit breaker(BOCB)</a:t>
            </a:r>
          </a:p>
          <a:p>
            <a:pPr marL="514350" indent="-514350">
              <a:lnSpc>
                <a:spcPct val="150000"/>
              </a:lnSpc>
              <a:buNone/>
            </a:pPr>
            <a:r>
              <a:rPr lang="en-US" sz="1600" dirty="0" smtClean="0"/>
              <a:t>	b. Minimum oil circuit breaker(MOCB)</a:t>
            </a:r>
          </a:p>
          <a:p>
            <a:pPr marL="514350" indent="-514350">
              <a:lnSpc>
                <a:spcPct val="150000"/>
              </a:lnSpc>
              <a:buNone/>
            </a:pPr>
            <a:r>
              <a:rPr lang="en-US" sz="1600" dirty="0" smtClean="0"/>
              <a:t>2. Air-Blast Circuit Breakers</a:t>
            </a:r>
          </a:p>
          <a:p>
            <a:pPr marL="514350" indent="-514350">
              <a:lnSpc>
                <a:spcPct val="150000"/>
              </a:lnSpc>
              <a:buNone/>
            </a:pPr>
            <a:r>
              <a:rPr lang="en-US" sz="1600" dirty="0" smtClean="0"/>
              <a:t>	a. Cross blast air circuit breaker</a:t>
            </a:r>
          </a:p>
          <a:p>
            <a:pPr marL="514350" indent="-514350">
              <a:lnSpc>
                <a:spcPct val="150000"/>
              </a:lnSpc>
              <a:buNone/>
            </a:pPr>
            <a:r>
              <a:rPr lang="en-US" sz="1600" dirty="0" smtClean="0"/>
              <a:t>	b. Axial blast air circuit breaker</a:t>
            </a:r>
          </a:p>
          <a:p>
            <a:pPr marL="514350" indent="-514350">
              <a:lnSpc>
                <a:spcPct val="150000"/>
              </a:lnSpc>
              <a:buNone/>
            </a:pPr>
            <a:r>
              <a:rPr lang="en-US" sz="1600" dirty="0" smtClean="0"/>
              <a:t>3. </a:t>
            </a:r>
            <a:r>
              <a:rPr lang="en-US" sz="1600" dirty="0" err="1" smtClean="0"/>
              <a:t>Sulphur</a:t>
            </a:r>
            <a:r>
              <a:rPr lang="en-US" sz="1600" dirty="0" smtClean="0"/>
              <a:t> </a:t>
            </a:r>
            <a:r>
              <a:rPr lang="en-US" sz="1600" dirty="0" err="1" smtClean="0"/>
              <a:t>hexaflouride</a:t>
            </a:r>
            <a:r>
              <a:rPr lang="en-US" sz="1600" dirty="0" smtClean="0"/>
              <a:t> (SF6) circuit breaker</a:t>
            </a:r>
          </a:p>
          <a:p>
            <a:pPr marL="514350" indent="-514350">
              <a:lnSpc>
                <a:spcPct val="150000"/>
              </a:lnSpc>
              <a:buNone/>
            </a:pPr>
            <a:r>
              <a:rPr lang="en-US" sz="1600" dirty="0" smtClean="0"/>
              <a:t>4. Vacuum circuit breaker</a:t>
            </a:r>
          </a:p>
          <a:p>
            <a:pPr marL="514350" indent="-514350">
              <a:buFont typeface="+mj-lt"/>
              <a:buAutoNum type="arabicPeriod"/>
            </a:pPr>
            <a:endParaRPr lang="en-US" sz="1600" dirty="0"/>
          </a:p>
        </p:txBody>
      </p:sp>
    </p:spTree>
    <p:extLst>
      <p:ext uri="{BB962C8B-B14F-4D97-AF65-F5344CB8AC3E}">
        <p14:creationId xmlns="" xmlns:p14="http://schemas.microsoft.com/office/powerpoint/2010/main" val="40310177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Oil Circuit Breakers(OCB)</a:t>
            </a:r>
            <a:br>
              <a:rPr lang="en-US" dirty="0" smtClean="0"/>
            </a:br>
            <a:endParaRPr lang="en-US" dirty="0"/>
          </a:p>
        </p:txBody>
      </p:sp>
      <p:sp>
        <p:nvSpPr>
          <p:cNvPr id="3" name="Content Placeholder 2"/>
          <p:cNvSpPr>
            <a:spLocks noGrp="1"/>
          </p:cNvSpPr>
          <p:nvPr>
            <p:ph idx="1"/>
          </p:nvPr>
        </p:nvSpPr>
        <p:spPr>
          <a:xfrm>
            <a:off x="571461" y="1142984"/>
            <a:ext cx="10465163" cy="1718628"/>
          </a:xfrm>
        </p:spPr>
        <p:txBody>
          <a:bodyPr>
            <a:normAutofit fontScale="77500" lnSpcReduction="20000"/>
          </a:bodyPr>
          <a:lstStyle/>
          <a:p>
            <a:pPr>
              <a:lnSpc>
                <a:spcPct val="200000"/>
              </a:lnSpc>
              <a:buNone/>
            </a:pPr>
            <a:r>
              <a:rPr lang="en-US" sz="2400" dirty="0" smtClean="0"/>
              <a:t>These are the oldest type of the circuit breakers. In such circuit breakers, some insulating oil is used as an arc quenching medium. The contacts are opened under oil and arc is struck between them.</a:t>
            </a:r>
          </a:p>
          <a:p>
            <a:pPr>
              <a:lnSpc>
                <a:spcPct val="150000"/>
              </a:lnSpc>
              <a:buNone/>
            </a:pPr>
            <a:endParaRPr lang="en-US" sz="2400" dirty="0"/>
          </a:p>
        </p:txBody>
      </p:sp>
      <p:sp>
        <p:nvSpPr>
          <p:cNvPr id="4" name="Title 1"/>
          <p:cNvSpPr txBox="1">
            <a:spLocks/>
          </p:cNvSpPr>
          <p:nvPr/>
        </p:nvSpPr>
        <p:spPr>
          <a:xfrm>
            <a:off x="704851" y="2990105"/>
            <a:ext cx="10972800" cy="426203"/>
          </a:xfrm>
          <a:prstGeom prst="rect">
            <a:avLst/>
          </a:prstGeom>
        </p:spPr>
        <p:txBody>
          <a:bodyPr vert="horz" lIns="0" rIns="0" bIns="0" anchor="b">
            <a:normAutofit fontScale="6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a. Bulk Oil Circuit Breakers</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Content Placeholder 2"/>
          <p:cNvSpPr txBox="1">
            <a:spLocks/>
          </p:cNvSpPr>
          <p:nvPr/>
        </p:nvSpPr>
        <p:spPr>
          <a:xfrm>
            <a:off x="571462" y="3429000"/>
            <a:ext cx="6191293" cy="1571636"/>
          </a:xfrm>
          <a:prstGeom prst="rect">
            <a:avLst/>
          </a:prstGeom>
        </p:spPr>
        <p:txBody>
          <a:bodyPr vert="horz">
            <a:noAutofit/>
          </a:bodyPr>
          <a:lstStyle/>
          <a:p>
            <a:pPr marL="274320" marR="0" lvl="0" indent="-274320" algn="just" defTabSz="914400" rtl="0" eaLnBrk="1" fontAlgn="auto" latinLnBrk="0" hangingPunct="1">
              <a:lnSpc>
                <a:spcPct val="150000"/>
              </a:lnSpc>
              <a:spcBef>
                <a:spcPct val="20000"/>
              </a:spcBef>
              <a:spcAft>
                <a:spcPts val="0"/>
              </a:spcAft>
              <a:buClr>
                <a:schemeClr val="accent3"/>
              </a:buClr>
              <a:buSzPct val="95000"/>
              <a:buFont typeface="Wingdings 2"/>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A breaker which uses a large quantity of oil for arc extinction is called a bulk oil circuit breaker. Such type of circuit breaker is also known as dead tank-type circuit breaker because their tank is held at ground potential. The quantity of oil requires in bulk oil circuit breaker depends on the system voltage.</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2" descr="Image result for oil circuit breaker"/>
          <p:cNvPicPr>
            <a:picLocks noChangeAspect="1" noChangeArrowheads="1"/>
          </p:cNvPicPr>
          <p:nvPr/>
        </p:nvPicPr>
        <p:blipFill>
          <a:blip r:embed="rId2"/>
          <a:srcRect/>
          <a:stretch>
            <a:fillRect/>
          </a:stretch>
        </p:blipFill>
        <p:spPr bwMode="auto">
          <a:xfrm>
            <a:off x="6953256" y="3714752"/>
            <a:ext cx="4762533" cy="2428892"/>
          </a:xfrm>
          <a:prstGeom prst="rect">
            <a:avLst/>
          </a:prstGeom>
          <a:noFill/>
        </p:spPr>
      </p:pic>
    </p:spTree>
    <p:extLst>
      <p:ext uri="{BB962C8B-B14F-4D97-AF65-F5344CB8AC3E}">
        <p14:creationId xmlns="" xmlns:p14="http://schemas.microsoft.com/office/powerpoint/2010/main" val="13766257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advantage of bulk oil circui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0960" y="857232"/>
            <a:ext cx="11137237" cy="51845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836340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600" y="704088"/>
            <a:ext cx="10972800" cy="891236"/>
          </a:xfrm>
        </p:spPr>
        <p:txBody>
          <a:bodyPr>
            <a:normAutofit/>
          </a:bodyPr>
          <a:lstStyle/>
          <a:p>
            <a:r>
              <a:rPr lang="en-US" sz="2400" dirty="0" smtClean="0"/>
              <a:t>b. Minimum Oil Circuit Breakers</a:t>
            </a:r>
            <a:endParaRPr lang="en-US" sz="2400" dirty="0"/>
          </a:p>
        </p:txBody>
      </p:sp>
      <p:sp>
        <p:nvSpPr>
          <p:cNvPr id="7" name="Content Placeholder 2"/>
          <p:cNvSpPr>
            <a:spLocks noGrp="1"/>
          </p:cNvSpPr>
          <p:nvPr>
            <p:ph idx="1"/>
          </p:nvPr>
        </p:nvSpPr>
        <p:spPr>
          <a:xfrm>
            <a:off x="571461" y="1785926"/>
            <a:ext cx="5962653" cy="2493652"/>
          </a:xfrm>
        </p:spPr>
        <p:txBody>
          <a:bodyPr>
            <a:noAutofit/>
          </a:bodyPr>
          <a:lstStyle/>
          <a:p>
            <a:pPr algn="just">
              <a:lnSpc>
                <a:spcPct val="150000"/>
              </a:lnSpc>
            </a:pPr>
            <a:r>
              <a:rPr lang="en-US" sz="1800" dirty="0"/>
              <a:t>In this type of circuit </a:t>
            </a:r>
            <a:r>
              <a:rPr lang="en-US" sz="1800" dirty="0" smtClean="0"/>
              <a:t>breaker</a:t>
            </a:r>
            <a:r>
              <a:rPr lang="en-US" sz="1800" dirty="0"/>
              <a:t> </a:t>
            </a:r>
            <a:r>
              <a:rPr lang="en-US" sz="1800" dirty="0" smtClean="0"/>
              <a:t>minimum </a:t>
            </a:r>
            <a:r>
              <a:rPr lang="en-US" sz="1800" dirty="0"/>
              <a:t>oil is used as an arc quenching medium and it is mounted on a porcelain insulator to insulate it from the earth. The arc chamber of such type of circuit </a:t>
            </a:r>
            <a:r>
              <a:rPr lang="en-US" sz="1800" dirty="0" smtClean="0"/>
              <a:t>breaker</a:t>
            </a:r>
            <a:r>
              <a:rPr lang="en-US" sz="1800" dirty="0"/>
              <a:t> </a:t>
            </a:r>
            <a:r>
              <a:rPr lang="en-US" sz="1800" dirty="0" smtClean="0"/>
              <a:t>is </a:t>
            </a:r>
            <a:r>
              <a:rPr lang="en-US" sz="1800" dirty="0"/>
              <a:t>enclosed in a bakelised paper. The lower portion of this breaker is supported by the porcelain and the upper porcelain enclosed the contacts.</a:t>
            </a:r>
          </a:p>
        </p:txBody>
      </p:sp>
      <p:pic>
        <p:nvPicPr>
          <p:cNvPr id="8" name="Picture 4" descr="Image result for minimum oil circuit breaker diagram"/>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762756" y="1142984"/>
            <a:ext cx="5163705" cy="514353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714736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advantage of bulk oil circui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31371" y="1340768"/>
            <a:ext cx="11137237" cy="50405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684717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11" y="285728"/>
            <a:ext cx="10972800" cy="1143000"/>
          </a:xfrm>
        </p:spPr>
        <p:txBody>
          <a:bodyPr>
            <a:normAutofit/>
          </a:bodyPr>
          <a:lstStyle/>
          <a:p>
            <a:r>
              <a:rPr lang="en-US" sz="3200" dirty="0" smtClean="0"/>
              <a:t>2. Air-Blast Circuit Breakers</a:t>
            </a:r>
            <a:endParaRPr lang="en-US" sz="3200" dirty="0"/>
          </a:p>
        </p:txBody>
      </p:sp>
      <p:sp>
        <p:nvSpPr>
          <p:cNvPr id="3" name="Content Placeholder 2"/>
          <p:cNvSpPr>
            <a:spLocks noGrp="1"/>
          </p:cNvSpPr>
          <p:nvPr>
            <p:ph idx="1"/>
          </p:nvPr>
        </p:nvSpPr>
        <p:spPr>
          <a:xfrm>
            <a:off x="285709" y="1857365"/>
            <a:ext cx="6604000" cy="3840163"/>
          </a:xfrm>
        </p:spPr>
        <p:txBody>
          <a:bodyPr>
            <a:normAutofit/>
          </a:bodyPr>
          <a:lstStyle/>
          <a:p>
            <a:pPr algn="just">
              <a:lnSpc>
                <a:spcPct val="150000"/>
              </a:lnSpc>
              <a:buNone/>
            </a:pPr>
            <a:r>
              <a:rPr lang="en-US" sz="2000" dirty="0"/>
              <a:t>This type of circuit breakers, is those kind of circuit breaker which operates in air at atmospheric pressure. After development of oil circuit breaker, the medium voltage </a:t>
            </a:r>
            <a:r>
              <a:rPr lang="en-US" sz="2000" b="1" dirty="0"/>
              <a:t>air circuit breaker</a:t>
            </a:r>
            <a:r>
              <a:rPr lang="en-US" sz="2000" dirty="0"/>
              <a:t> (ACB) is replaced completely by oil circuit breaker in different countries.</a:t>
            </a:r>
          </a:p>
        </p:txBody>
      </p:sp>
      <p:pic>
        <p:nvPicPr>
          <p:cNvPr id="7170" name="Picture 2" descr="Image result for air blast circuit breaker"/>
          <p:cNvPicPr>
            <a:picLocks noChangeAspect="1" noChangeArrowheads="1"/>
          </p:cNvPicPr>
          <p:nvPr/>
        </p:nvPicPr>
        <p:blipFill>
          <a:blip r:embed="rId2"/>
          <a:srcRect/>
          <a:stretch>
            <a:fillRect/>
          </a:stretch>
        </p:blipFill>
        <p:spPr bwMode="auto">
          <a:xfrm>
            <a:off x="7048507" y="1357298"/>
            <a:ext cx="4775200" cy="4572032"/>
          </a:xfrm>
          <a:prstGeom prst="rect">
            <a:avLst/>
          </a:prstGeom>
          <a:noFill/>
        </p:spPr>
      </p:pic>
    </p:spTree>
    <p:extLst>
      <p:ext uri="{BB962C8B-B14F-4D97-AF65-F5344CB8AC3E}">
        <p14:creationId xmlns="" xmlns:p14="http://schemas.microsoft.com/office/powerpoint/2010/main" val="5113210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air blast circuit breaker advantage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6211" y="1000108"/>
            <a:ext cx="11137237" cy="504056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5333995" y="1571612"/>
            <a:ext cx="2525050" cy="369332"/>
          </a:xfrm>
          <a:prstGeom prst="rect">
            <a:avLst/>
          </a:prstGeom>
          <a:noFill/>
        </p:spPr>
        <p:txBody>
          <a:bodyPr wrap="none" rtlCol="0">
            <a:spAutoFit/>
          </a:bodyPr>
          <a:lstStyle/>
          <a:p>
            <a:r>
              <a:rPr lang="en-IN" dirty="0" smtClean="0">
                <a:solidFill>
                  <a:schemeClr val="bg1"/>
                </a:solidFill>
              </a:rPr>
              <a:t>of Air circuit breakers</a:t>
            </a:r>
            <a:endParaRPr lang="en-IN" dirty="0">
              <a:solidFill>
                <a:schemeClr val="bg1"/>
              </a:solidFill>
            </a:endParaRPr>
          </a:p>
        </p:txBody>
      </p:sp>
    </p:spTree>
    <p:extLst>
      <p:ext uri="{BB962C8B-B14F-4D97-AF65-F5344CB8AC3E}">
        <p14:creationId xmlns="" xmlns:p14="http://schemas.microsoft.com/office/powerpoint/2010/main" val="20920493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280" y="452718"/>
            <a:ext cx="9407173" cy="816042"/>
          </a:xfrm>
        </p:spPr>
        <p:txBody>
          <a:bodyPr/>
          <a:lstStyle/>
          <a:p>
            <a:r>
              <a:rPr lang="en-US" dirty="0" smtClean="0"/>
              <a:t>3. SF6 Circuit Breaker</a:t>
            </a:r>
            <a:endParaRPr lang="en-US" dirty="0"/>
          </a:p>
        </p:txBody>
      </p:sp>
      <p:sp>
        <p:nvSpPr>
          <p:cNvPr id="3" name="Content Placeholder 2"/>
          <p:cNvSpPr>
            <a:spLocks noGrp="1"/>
          </p:cNvSpPr>
          <p:nvPr>
            <p:ph idx="1"/>
          </p:nvPr>
        </p:nvSpPr>
        <p:spPr>
          <a:xfrm>
            <a:off x="380960" y="1643051"/>
            <a:ext cx="5810291" cy="4525963"/>
          </a:xfrm>
        </p:spPr>
        <p:txBody>
          <a:bodyPr>
            <a:normAutofit/>
          </a:bodyPr>
          <a:lstStyle/>
          <a:p>
            <a:pPr algn="just">
              <a:lnSpc>
                <a:spcPct val="150000"/>
              </a:lnSpc>
            </a:pPr>
            <a:r>
              <a:rPr lang="en-US" sz="2000" dirty="0"/>
              <a:t>A circuit breaker in which SF6 under pressure gas is used to extinguish the arc is called </a:t>
            </a:r>
            <a:r>
              <a:rPr lang="en-US" sz="2000" b="1" dirty="0"/>
              <a:t>SF6 circuit breaker</a:t>
            </a:r>
            <a:r>
              <a:rPr lang="en-US" sz="2000" dirty="0"/>
              <a:t>. SF6 (sulphur hexafluoride) gas has excellent dielectric, arc quenching, chemical and other physical properties and has proved its superiority over other arc quenching mediums such as oil or air. </a:t>
            </a:r>
          </a:p>
        </p:txBody>
      </p:sp>
      <p:pic>
        <p:nvPicPr>
          <p:cNvPr id="3074" name="Picture 2" descr="Image result for sf6 circuit breaker"/>
          <p:cNvPicPr>
            <a:picLocks noChangeAspect="1" noChangeArrowheads="1"/>
          </p:cNvPicPr>
          <p:nvPr/>
        </p:nvPicPr>
        <p:blipFill>
          <a:blip r:embed="rId2"/>
          <a:srcRect/>
          <a:stretch>
            <a:fillRect/>
          </a:stretch>
        </p:blipFill>
        <p:spPr bwMode="auto">
          <a:xfrm>
            <a:off x="6286501" y="1428736"/>
            <a:ext cx="5619747" cy="4929222"/>
          </a:xfrm>
          <a:prstGeom prst="rect">
            <a:avLst/>
          </a:prstGeom>
          <a:noFill/>
        </p:spPr>
      </p:pic>
    </p:spTree>
    <p:extLst>
      <p:ext uri="{BB962C8B-B14F-4D97-AF65-F5344CB8AC3E}">
        <p14:creationId xmlns="" xmlns:p14="http://schemas.microsoft.com/office/powerpoint/2010/main" val="9207566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5256" y="620689"/>
            <a:ext cx="8827957" cy="936104"/>
          </a:xfrm>
        </p:spPr>
        <p:txBody>
          <a:bodyPr/>
          <a:lstStyle/>
          <a:p>
            <a:pPr algn="ctr"/>
            <a:r>
              <a:rPr lang="en-US" dirty="0" smtClean="0"/>
              <a:t>What is MCB</a:t>
            </a:r>
            <a:endParaRPr lang="en-US" dirty="0"/>
          </a:p>
        </p:txBody>
      </p:sp>
      <p:sp>
        <p:nvSpPr>
          <p:cNvPr id="3" name="Subtitle 2"/>
          <p:cNvSpPr>
            <a:spLocks noGrp="1"/>
          </p:cNvSpPr>
          <p:nvPr>
            <p:ph type="subTitle" idx="1"/>
          </p:nvPr>
        </p:nvSpPr>
        <p:spPr>
          <a:xfrm>
            <a:off x="571461" y="1785926"/>
            <a:ext cx="5810291" cy="3429024"/>
          </a:xfrm>
        </p:spPr>
        <p:txBody>
          <a:bodyPr>
            <a:normAutofit/>
          </a:bodyPr>
          <a:lstStyle/>
          <a:p>
            <a:pPr algn="just">
              <a:lnSpc>
                <a:spcPct val="150000"/>
              </a:lnSpc>
            </a:pPr>
            <a:r>
              <a:rPr lang="en-US" sz="2400" dirty="0" smtClean="0"/>
              <a:t> A miniature circuit</a:t>
            </a:r>
            <a:r>
              <a:rPr lang="en-US" sz="2400" dirty="0"/>
              <a:t> </a:t>
            </a:r>
            <a:r>
              <a:rPr lang="en-US" sz="2400" dirty="0" smtClean="0"/>
              <a:t>breaker is a </a:t>
            </a:r>
            <a:r>
              <a:rPr lang="en-US" sz="2400" dirty="0"/>
              <a:t>small </a:t>
            </a:r>
            <a:r>
              <a:rPr lang="en-US" sz="2400" dirty="0" smtClean="0"/>
              <a:t>trip</a:t>
            </a:r>
            <a:r>
              <a:rPr lang="en-US" sz="2400" dirty="0"/>
              <a:t> </a:t>
            </a:r>
            <a:r>
              <a:rPr lang="en-US" sz="2400" dirty="0" smtClean="0"/>
              <a:t>switch operated </a:t>
            </a:r>
            <a:r>
              <a:rPr lang="en-US" sz="2400" dirty="0"/>
              <a:t>by an </a:t>
            </a:r>
            <a:r>
              <a:rPr lang="en-US" sz="2400" dirty="0" smtClean="0"/>
              <a:t>overload and </a:t>
            </a:r>
            <a:r>
              <a:rPr lang="en-US" sz="2400" dirty="0"/>
              <a:t>used to protect an electric circuit, </a:t>
            </a:r>
            <a:r>
              <a:rPr lang="en-US" sz="2400" dirty="0" smtClean="0"/>
              <a:t>especially  </a:t>
            </a:r>
            <a:r>
              <a:rPr lang="en-US" sz="2400" dirty="0"/>
              <a:t>a </a:t>
            </a:r>
            <a:r>
              <a:rPr lang="en-US" sz="2400" dirty="0" smtClean="0"/>
              <a:t> domestic</a:t>
            </a:r>
            <a:r>
              <a:rPr lang="en-US" sz="2400" dirty="0"/>
              <a:t> </a:t>
            </a:r>
            <a:r>
              <a:rPr lang="en-US" sz="2400" dirty="0" smtClean="0"/>
              <a:t>circuit </a:t>
            </a:r>
            <a:r>
              <a:rPr lang="en-US" sz="2400" dirty="0"/>
              <a:t>as an </a:t>
            </a:r>
            <a:r>
              <a:rPr lang="en-US" sz="2400" dirty="0" smtClean="0"/>
              <a:t>alternative</a:t>
            </a:r>
            <a:r>
              <a:rPr lang="en-US" sz="2400" dirty="0"/>
              <a:t> </a:t>
            </a:r>
            <a:r>
              <a:rPr lang="en-US" sz="2400" dirty="0" smtClean="0"/>
              <a:t>to </a:t>
            </a:r>
            <a:r>
              <a:rPr lang="en-US" sz="2400" dirty="0"/>
              <a:t>a </a:t>
            </a:r>
            <a:r>
              <a:rPr lang="en-US" sz="2400" dirty="0" smtClean="0"/>
              <a:t>fuse</a:t>
            </a:r>
            <a:endParaRPr lang="en-US" sz="2400" dirty="0"/>
          </a:p>
        </p:txBody>
      </p:sp>
      <p:pic>
        <p:nvPicPr>
          <p:cNvPr id="4" name="Picture 2" descr="Related imag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762755" y="1500174"/>
            <a:ext cx="5143536" cy="471490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04471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555749"/>
            <a:ext cx="9404723" cy="1400530"/>
          </a:xfrm>
        </p:spPr>
        <p:txBody>
          <a:bodyPr/>
          <a:lstStyle/>
          <a:p>
            <a:r>
              <a:rPr lang="en-US" sz="4000" u="sng" dirty="0" smtClean="0"/>
              <a:t>Open </a:t>
            </a:r>
            <a:r>
              <a:rPr lang="en-US" sz="4000" u="sng" dirty="0" err="1" smtClean="0"/>
              <a:t>Circult</a:t>
            </a:r>
            <a:r>
              <a:rPr lang="en-US" sz="4000" u="sng" dirty="0" smtClean="0"/>
              <a:t> faults :</a:t>
            </a:r>
            <a:endParaRPr lang="en-US" sz="4000" u="sng" dirty="0"/>
          </a:p>
        </p:txBody>
      </p:sp>
      <p:sp>
        <p:nvSpPr>
          <p:cNvPr id="3" name="Content Placeholder 2"/>
          <p:cNvSpPr>
            <a:spLocks noGrp="1"/>
          </p:cNvSpPr>
          <p:nvPr>
            <p:ph idx="1"/>
          </p:nvPr>
        </p:nvSpPr>
        <p:spPr>
          <a:xfrm>
            <a:off x="646111" y="1718069"/>
            <a:ext cx="8819861" cy="2699386"/>
          </a:xfrm>
        </p:spPr>
        <p:txBody>
          <a:bodyPr>
            <a:noAutofit/>
          </a:bodyPr>
          <a:lstStyle/>
          <a:p>
            <a:r>
              <a:rPr lang="en-US" dirty="0" smtClean="0"/>
              <a:t>These faults occur due to the failure of one or more conductors. The figure below illustrates the open circuit faults for single, two and three phases (or conductors) open condition. The most common causes of these faults include joint failures of cables and overhead lines, and failure of one or more phase of circuit breaker and also due to melting of a fuse or conductor in one or more phases.</a:t>
            </a:r>
          </a:p>
          <a:p>
            <a:r>
              <a:rPr lang="en-US" dirty="0" smtClean="0"/>
              <a:t>Open circuit faults are also called as series faults. These are unsymmetrical or unbalanced type of faults except three phase open fault.</a:t>
            </a:r>
          </a:p>
          <a:p>
            <a:endParaRPr lang="en-US" dirty="0"/>
          </a:p>
        </p:txBody>
      </p:sp>
    </p:spTree>
    <p:extLst>
      <p:ext uri="{BB962C8B-B14F-4D97-AF65-F5344CB8AC3E}">
        <p14:creationId xmlns:p14="http://schemas.microsoft.com/office/powerpoint/2010/main" xmlns="" val="17595712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50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rot="10800000" flipV="1">
            <a:off x="226716" y="632324"/>
            <a:ext cx="11521280" cy="3583299"/>
          </a:xfrm>
        </p:spPr>
        <p:txBody>
          <a:bodyPr>
            <a:noAutofit/>
          </a:bodyPr>
          <a:lstStyle/>
          <a:p>
            <a:pPr algn="just"/>
            <a:r>
              <a:rPr lang="en-US" sz="2000" b="1" u="sng" dirty="0" smtClean="0"/>
              <a:t>Advantages of MCB</a:t>
            </a:r>
          </a:p>
          <a:p>
            <a:pPr algn="just"/>
            <a:r>
              <a:rPr lang="en-US" sz="1600" dirty="0" smtClean="0"/>
              <a:t>MCB </a:t>
            </a:r>
            <a:r>
              <a:rPr lang="en-US" sz="1600" dirty="0"/>
              <a:t>has several advantages over fuse:</a:t>
            </a:r>
          </a:p>
          <a:p>
            <a:pPr algn="just">
              <a:buFont typeface="Arial" pitchFamily="34" charset="0"/>
              <a:buChar char="•"/>
            </a:pPr>
            <a:endParaRPr lang="en-US" sz="1600" b="1" i="1" dirty="0" smtClean="0"/>
          </a:p>
          <a:p>
            <a:pPr algn="just">
              <a:buFont typeface="Arial" pitchFamily="34" charset="0"/>
              <a:buChar char="•"/>
            </a:pPr>
            <a:r>
              <a:rPr lang="en-US" sz="1600" b="1" i="1" dirty="0" smtClean="0"/>
              <a:t>MCB </a:t>
            </a:r>
            <a:r>
              <a:rPr lang="en-US" sz="1600" b="1" i="1" dirty="0"/>
              <a:t>is more sensitive to current than fuse</a:t>
            </a:r>
            <a:r>
              <a:rPr lang="en-US" sz="1600" dirty="0"/>
              <a:t>. It detects any abnormality in the current flow and automatically switches off the electrical circuit.</a:t>
            </a:r>
          </a:p>
          <a:p>
            <a:pPr algn="just">
              <a:buFont typeface="Arial" pitchFamily="34" charset="0"/>
              <a:buChar char="•"/>
            </a:pPr>
            <a:r>
              <a:rPr lang="en-US" sz="1600" b="1" i="1" dirty="0"/>
              <a:t>In case of MCB, the faulty zone of electrical circuit can be easily identified</a:t>
            </a:r>
            <a:r>
              <a:rPr lang="en-US" sz="1600" dirty="0"/>
              <a:t>. Faulty circuit trips to the </a:t>
            </a:r>
            <a:r>
              <a:rPr lang="en-US" sz="1600" b="1" i="1" dirty="0"/>
              <a:t>off</a:t>
            </a:r>
            <a:r>
              <a:rPr lang="en-US" sz="1600" dirty="0"/>
              <a:t> position. On the other hand in case of fuse, the complete fuse wire needs to be checked by opening fuse grip for confirming the faulty zone</a:t>
            </a:r>
            <a:r>
              <a:rPr lang="en-US" sz="1600" dirty="0" smtClean="0"/>
              <a:t>.</a:t>
            </a:r>
            <a:endParaRPr lang="en-US" sz="1600" dirty="0"/>
          </a:p>
          <a:p>
            <a:pPr algn="just">
              <a:buFont typeface="Arial" pitchFamily="34" charset="0"/>
              <a:buChar char="•"/>
            </a:pPr>
            <a:r>
              <a:rPr lang="en-US" sz="1600" b="1" i="1" dirty="0"/>
              <a:t>MCB provides a better interface</a:t>
            </a:r>
            <a:r>
              <a:rPr lang="en-US" sz="1600" dirty="0"/>
              <a:t> with the help of knob than a fuse. In case of fuse the compete handle needs to be taken care out.</a:t>
            </a:r>
          </a:p>
          <a:p>
            <a:pPr algn="just">
              <a:buFont typeface="Arial" pitchFamily="34" charset="0"/>
              <a:buChar char="•"/>
            </a:pPr>
            <a:r>
              <a:rPr lang="en-US" sz="1600" dirty="0"/>
              <a:t>Handling </a:t>
            </a:r>
            <a:r>
              <a:rPr lang="en-US" sz="1600" b="1" i="1" dirty="0"/>
              <a:t>MCB is electrically safer</a:t>
            </a:r>
            <a:r>
              <a:rPr lang="en-US" sz="1600" dirty="0"/>
              <a:t> than handling a fuse.</a:t>
            </a:r>
          </a:p>
          <a:p>
            <a:pPr algn="just">
              <a:buFont typeface="Arial" pitchFamily="34" charset="0"/>
              <a:buChar char="•"/>
            </a:pPr>
            <a:r>
              <a:rPr lang="en-US" sz="1600" b="1" i="1" dirty="0"/>
              <a:t>MCB is reusable</a:t>
            </a:r>
            <a:r>
              <a:rPr lang="en-US" sz="1600" dirty="0"/>
              <a:t> and hence has</a:t>
            </a:r>
            <a:r>
              <a:rPr lang="en-US" sz="1600" b="1" i="1" dirty="0"/>
              <a:t> less maintenance and replacement cost</a:t>
            </a:r>
            <a:r>
              <a:rPr lang="en-US" sz="1600" dirty="0"/>
              <a:t>. Whereas a fuse needs to be replaced whenever it goes faulty</a:t>
            </a:r>
            <a:r>
              <a:rPr lang="en-US" sz="1600" dirty="0" smtClean="0"/>
              <a:t>.</a:t>
            </a:r>
          </a:p>
          <a:p>
            <a:pPr algn="just"/>
            <a:r>
              <a:rPr lang="en-US" sz="1600" b="1" dirty="0">
                <a:hlinkClick r:id="rId2"/>
              </a:rPr>
              <a:t/>
            </a:r>
            <a:br>
              <a:rPr lang="en-US" sz="1600" b="1" dirty="0">
                <a:hlinkClick r:id="rId2"/>
              </a:rPr>
            </a:br>
            <a:endParaRPr lang="en-US" sz="1600" dirty="0"/>
          </a:p>
        </p:txBody>
      </p:sp>
      <p:sp>
        <p:nvSpPr>
          <p:cNvPr id="4" name="TextBox 3"/>
          <p:cNvSpPr txBox="1"/>
          <p:nvPr/>
        </p:nvSpPr>
        <p:spPr>
          <a:xfrm>
            <a:off x="380961" y="5214951"/>
            <a:ext cx="8943474" cy="1200329"/>
          </a:xfrm>
          <a:prstGeom prst="rect">
            <a:avLst/>
          </a:prstGeom>
          <a:noFill/>
        </p:spPr>
        <p:txBody>
          <a:bodyPr wrap="none" rtlCol="0">
            <a:spAutoFit/>
          </a:bodyPr>
          <a:lstStyle/>
          <a:p>
            <a:r>
              <a:rPr lang="en-IN" b="1" u="sng" dirty="0" smtClean="0"/>
              <a:t>Disadvantages of MCB</a:t>
            </a:r>
          </a:p>
          <a:p>
            <a:endParaRPr lang="en-IN" b="1" u="sng" dirty="0" smtClean="0"/>
          </a:p>
          <a:p>
            <a:r>
              <a:rPr lang="en-IN" dirty="0" smtClean="0"/>
              <a:t>Only one disadvantage is that this system is more costlier that fuse unit system. </a:t>
            </a:r>
          </a:p>
          <a:p>
            <a:endParaRPr lang="en-IN" dirty="0"/>
          </a:p>
        </p:txBody>
      </p:sp>
    </p:spTree>
    <p:extLst>
      <p:ext uri="{BB962C8B-B14F-4D97-AF65-F5344CB8AC3E}">
        <p14:creationId xmlns="" xmlns:p14="http://schemas.microsoft.com/office/powerpoint/2010/main" val="15141160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701BAD-D4CD-4DF6-8249-A5E24B7D0795}"/>
              </a:ext>
            </a:extLst>
          </p:cNvPr>
          <p:cNvSpPr>
            <a:spLocks noGrp="1"/>
          </p:cNvSpPr>
          <p:nvPr>
            <p:ph type="ctrTitle"/>
          </p:nvPr>
        </p:nvSpPr>
        <p:spPr>
          <a:xfrm>
            <a:off x="1382375" y="2580968"/>
            <a:ext cx="10254102" cy="1760814"/>
          </a:xfrm>
        </p:spPr>
        <p:txBody>
          <a:bodyPr/>
          <a:lstStyle/>
          <a:p>
            <a:r>
              <a:rPr lang="en-US" dirty="0"/>
              <a:t>         FUSE &amp; EARTHING		</a:t>
            </a:r>
          </a:p>
        </p:txBody>
      </p:sp>
    </p:spTree>
    <p:extLst>
      <p:ext uri="{BB962C8B-B14F-4D97-AF65-F5344CB8AC3E}">
        <p14:creationId xmlns:p14="http://schemas.microsoft.com/office/powerpoint/2010/main" xmlns="" val="3657451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C71253-A3E8-4CBC-A36C-93EBBC8EE930}"/>
              </a:ext>
            </a:extLst>
          </p:cNvPr>
          <p:cNvSpPr>
            <a:spLocks noGrp="1"/>
          </p:cNvSpPr>
          <p:nvPr>
            <p:ph type="title"/>
          </p:nvPr>
        </p:nvSpPr>
        <p:spPr/>
        <p:txBody>
          <a:bodyPr/>
          <a:lstStyle/>
          <a:p>
            <a:r>
              <a:rPr lang="en-US" dirty="0" smtClean="0"/>
              <a:t>KIT-KAT FUSE</a:t>
            </a:r>
            <a:endParaRPr lang="en-US" dirty="0"/>
          </a:p>
        </p:txBody>
      </p:sp>
      <p:sp>
        <p:nvSpPr>
          <p:cNvPr id="3" name="Content Placeholder 2">
            <a:extLst>
              <a:ext uri="{FF2B5EF4-FFF2-40B4-BE49-F238E27FC236}">
                <a16:creationId xmlns:a16="http://schemas.microsoft.com/office/drawing/2014/main" xmlns="" id="{333C42CB-8FAB-4746-9B9A-0641A1B13B17}"/>
              </a:ext>
            </a:extLst>
          </p:cNvPr>
          <p:cNvSpPr>
            <a:spLocks noGrp="1"/>
          </p:cNvSpPr>
          <p:nvPr>
            <p:ph idx="1"/>
          </p:nvPr>
        </p:nvSpPr>
        <p:spPr>
          <a:xfrm>
            <a:off x="663479" y="1869643"/>
            <a:ext cx="8596668" cy="3880773"/>
          </a:xfrm>
        </p:spPr>
        <p:txBody>
          <a:bodyPr/>
          <a:lstStyle/>
          <a:p>
            <a:r>
              <a:rPr lang="en-US" dirty="0"/>
              <a:t>This is a piece of wire which melts when excess current flows through it. fuse wire has a low melting point. A fuse is connected in series of phase wire. In normal condition it completes the circuit but in abnormal condition i.e., when a fault occur and abnormal current flow through the fuse, as a result the fuse melts and breaks the circuit.</a:t>
            </a:r>
          </a:p>
        </p:txBody>
      </p:sp>
      <p:pic>
        <p:nvPicPr>
          <p:cNvPr id="5" name="Picture 4">
            <a:extLst>
              <a:ext uri="{FF2B5EF4-FFF2-40B4-BE49-F238E27FC236}">
                <a16:creationId xmlns:a16="http://schemas.microsoft.com/office/drawing/2014/main" xmlns="" id="{23BD6E5F-D43C-4B84-B9D9-118EDA28764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626833" y="3796558"/>
            <a:ext cx="3162300" cy="2754644"/>
          </a:xfrm>
          <a:prstGeom prst="rect">
            <a:avLst/>
          </a:prstGeom>
        </p:spPr>
      </p:pic>
      <p:pic>
        <p:nvPicPr>
          <p:cNvPr id="6" name="Picture 5">
            <a:extLst>
              <a:ext uri="{FF2B5EF4-FFF2-40B4-BE49-F238E27FC236}">
                <a16:creationId xmlns:a16="http://schemas.microsoft.com/office/drawing/2014/main" xmlns="" id="{50DFBD57-0C73-4777-83CE-6DCE81084D7B}"/>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35691" y="3713885"/>
            <a:ext cx="4648200" cy="2867025"/>
          </a:xfrm>
          <a:prstGeom prst="rect">
            <a:avLst/>
          </a:prstGeom>
        </p:spPr>
      </p:pic>
    </p:spTree>
    <p:extLst>
      <p:ext uri="{BB962C8B-B14F-4D97-AF65-F5344CB8AC3E}">
        <p14:creationId xmlns:p14="http://schemas.microsoft.com/office/powerpoint/2010/main" xmlns="" val="2785458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DA0D81-1AF4-44AA-AE97-3827D1B6D5E2}"/>
              </a:ext>
            </a:extLst>
          </p:cNvPr>
          <p:cNvSpPr>
            <a:spLocks noGrp="1"/>
          </p:cNvSpPr>
          <p:nvPr>
            <p:ph type="title"/>
          </p:nvPr>
        </p:nvSpPr>
        <p:spPr>
          <a:xfrm>
            <a:off x="497225" y="346364"/>
            <a:ext cx="8596668" cy="1320800"/>
          </a:xfrm>
        </p:spPr>
        <p:txBody>
          <a:bodyPr/>
          <a:lstStyle/>
          <a:p>
            <a:r>
              <a:rPr lang="en-US" dirty="0"/>
              <a:t>Advantages of a </a:t>
            </a:r>
            <a:r>
              <a:rPr lang="en-US" dirty="0" smtClean="0"/>
              <a:t>Kit-Kat Fuse</a:t>
            </a:r>
            <a:endParaRPr lang="en-US" dirty="0"/>
          </a:p>
        </p:txBody>
      </p:sp>
      <p:sp>
        <p:nvSpPr>
          <p:cNvPr id="3" name="Content Placeholder 2">
            <a:extLst>
              <a:ext uri="{FF2B5EF4-FFF2-40B4-BE49-F238E27FC236}">
                <a16:creationId xmlns:a16="http://schemas.microsoft.com/office/drawing/2014/main" xmlns="" id="{6598394A-6A03-4B20-84BC-F6B5D68E8E02}"/>
              </a:ext>
            </a:extLst>
          </p:cNvPr>
          <p:cNvSpPr>
            <a:spLocks noGrp="1"/>
          </p:cNvSpPr>
          <p:nvPr>
            <p:ph idx="1"/>
          </p:nvPr>
        </p:nvSpPr>
        <p:spPr>
          <a:xfrm>
            <a:off x="511079" y="1093789"/>
            <a:ext cx="8596668" cy="1801811"/>
          </a:xfrm>
        </p:spPr>
        <p:txBody>
          <a:bodyPr/>
          <a:lstStyle/>
          <a:p>
            <a:r>
              <a:rPr lang="en-US" dirty="0"/>
              <a:t>It is a very cheap device.</a:t>
            </a:r>
          </a:p>
          <a:p>
            <a:r>
              <a:rPr lang="en-US" dirty="0"/>
              <a:t>It takes immediate action in case of a fault.</a:t>
            </a:r>
          </a:p>
          <a:p>
            <a:r>
              <a:rPr lang="en-US" dirty="0"/>
              <a:t>It requires minimum maintenance.</a:t>
            </a:r>
          </a:p>
          <a:p>
            <a:r>
              <a:rPr lang="en-US" dirty="0"/>
              <a:t>It operates without any noise, smoke, gas etc.</a:t>
            </a:r>
          </a:p>
        </p:txBody>
      </p:sp>
      <p:sp>
        <p:nvSpPr>
          <p:cNvPr id="4" name="Title 1">
            <a:extLst>
              <a:ext uri="{FF2B5EF4-FFF2-40B4-BE49-F238E27FC236}">
                <a16:creationId xmlns:a16="http://schemas.microsoft.com/office/drawing/2014/main" xmlns="" id="{6E0D8F3A-B105-4716-8EBA-400170D3EE66}"/>
              </a:ext>
            </a:extLst>
          </p:cNvPr>
          <p:cNvSpPr txBox="1">
            <a:spLocks/>
          </p:cNvSpPr>
          <p:nvPr/>
        </p:nvSpPr>
        <p:spPr>
          <a:xfrm>
            <a:off x="469515" y="3075709"/>
            <a:ext cx="8596668" cy="928255"/>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accent1"/>
                </a:solidFill>
                <a:effectLst/>
                <a:uLnTx/>
                <a:uFillTx/>
                <a:latin typeface="+mj-lt"/>
                <a:ea typeface="+mj-ea"/>
                <a:cs typeface="+mj-cs"/>
              </a:rPr>
              <a:t>Disadvantages of a Kit-Kat Fuse</a:t>
            </a:r>
            <a:endParaRPr kumimoji="0" lang="en-US" sz="3600" b="0" i="0" u="none" strike="noStrike" kern="1200" cap="none" spc="0" normalizeH="0" baseline="0" noProof="0" dirty="0">
              <a:ln>
                <a:noFill/>
              </a:ln>
              <a:solidFill>
                <a:schemeClr val="accent1"/>
              </a:solidFill>
              <a:effectLst/>
              <a:uLnTx/>
              <a:uFillTx/>
              <a:latin typeface="+mj-lt"/>
              <a:ea typeface="+mj-ea"/>
              <a:cs typeface="+mj-cs"/>
            </a:endParaRPr>
          </a:p>
        </p:txBody>
      </p:sp>
      <p:sp>
        <p:nvSpPr>
          <p:cNvPr id="5" name="Content Placeholder 2">
            <a:extLst>
              <a:ext uri="{FF2B5EF4-FFF2-40B4-BE49-F238E27FC236}">
                <a16:creationId xmlns:a16="http://schemas.microsoft.com/office/drawing/2014/main" xmlns="" id="{8D5FD20E-935D-4423-9CF6-ADB79140F084}"/>
              </a:ext>
            </a:extLst>
          </p:cNvPr>
          <p:cNvSpPr txBox="1">
            <a:spLocks/>
          </p:cNvSpPr>
          <p:nvPr/>
        </p:nvSpPr>
        <p:spPr>
          <a:xfrm>
            <a:off x="621917" y="4335754"/>
            <a:ext cx="8596668" cy="182952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The fuse is not a reliable as other superior devices are.</a:t>
            </a: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The fuse is to be rewired or to be replaced after each operation. This takes time.</a:t>
            </a: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If size of wire is not properly designed, the fuse will not melt when it needed to be.</a:t>
            </a:r>
          </a:p>
          <a:p>
            <a:pPr marL="0" marR="0" lvl="0"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endPar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extLst>
      <p:ext uri="{BB962C8B-B14F-4D97-AF65-F5344CB8AC3E}">
        <p14:creationId xmlns:p14="http://schemas.microsoft.com/office/powerpoint/2010/main" xmlns="" val="2446501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D85223-1DBD-4C18-A00B-93169732DEA5}"/>
              </a:ext>
            </a:extLst>
          </p:cNvPr>
          <p:cNvSpPr>
            <a:spLocks noGrp="1"/>
          </p:cNvSpPr>
          <p:nvPr>
            <p:ph type="title"/>
          </p:nvPr>
        </p:nvSpPr>
        <p:spPr/>
        <p:txBody>
          <a:bodyPr/>
          <a:lstStyle/>
          <a:p>
            <a:r>
              <a:rPr lang="en-US" dirty="0"/>
              <a:t>Characteristics of Fuse &amp; Material used as Fuse wire</a:t>
            </a:r>
          </a:p>
        </p:txBody>
      </p:sp>
      <p:sp>
        <p:nvSpPr>
          <p:cNvPr id="3" name="Content Placeholder 2">
            <a:extLst>
              <a:ext uri="{FF2B5EF4-FFF2-40B4-BE49-F238E27FC236}">
                <a16:creationId xmlns:a16="http://schemas.microsoft.com/office/drawing/2014/main" xmlns="" id="{5301F8D0-EFD4-4699-AE1A-1BF96DE728A6}"/>
              </a:ext>
            </a:extLst>
          </p:cNvPr>
          <p:cNvSpPr>
            <a:spLocks noGrp="1"/>
          </p:cNvSpPr>
          <p:nvPr>
            <p:ph idx="1"/>
          </p:nvPr>
        </p:nvSpPr>
        <p:spPr/>
        <p:txBody>
          <a:bodyPr/>
          <a:lstStyle/>
          <a:p>
            <a:r>
              <a:rPr lang="en-US" dirty="0"/>
              <a:t>A fuse has an “inverse time characteristics” which is desirable for a protective device.</a:t>
            </a:r>
          </a:p>
          <a:p>
            <a:r>
              <a:rPr lang="en-US" dirty="0"/>
              <a:t>This is a curve between current through the fuse, lesser in the time to blow.</a:t>
            </a:r>
          </a:p>
          <a:p>
            <a:pPr marL="0" indent="0">
              <a:buNone/>
            </a:pPr>
            <a:endParaRPr lang="en-US" dirty="0"/>
          </a:p>
          <a:p>
            <a:pPr marL="0" indent="0">
              <a:buNone/>
            </a:pPr>
            <a:r>
              <a:rPr lang="en-US" dirty="0"/>
              <a:t>Lead Tin alloy  -  upto 10 A</a:t>
            </a:r>
          </a:p>
          <a:p>
            <a:pPr marL="0" indent="0">
              <a:buNone/>
            </a:pPr>
            <a:r>
              <a:rPr lang="en-US" dirty="0"/>
              <a:t>Copper and Silver – For more than 10 amp</a:t>
            </a:r>
          </a:p>
          <a:p>
            <a:pPr marL="0" indent="0">
              <a:buNone/>
            </a:pPr>
            <a:r>
              <a:rPr lang="en-US" dirty="0"/>
              <a:t>Aluminium, Zinc – For special applications.</a:t>
            </a:r>
          </a:p>
          <a:p>
            <a:pPr marL="0" indent="0">
              <a:buNone/>
            </a:pPr>
            <a:endParaRPr lang="en-US" dirty="0"/>
          </a:p>
        </p:txBody>
      </p:sp>
    </p:spTree>
    <p:extLst>
      <p:ext uri="{BB962C8B-B14F-4D97-AF65-F5344CB8AC3E}">
        <p14:creationId xmlns:p14="http://schemas.microsoft.com/office/powerpoint/2010/main" xmlns="" val="3666613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FFF0C4-10B5-45B5-8D60-2A2719255449}"/>
              </a:ext>
            </a:extLst>
          </p:cNvPr>
          <p:cNvSpPr>
            <a:spLocks noGrp="1"/>
          </p:cNvSpPr>
          <p:nvPr>
            <p:ph type="title"/>
          </p:nvPr>
        </p:nvSpPr>
        <p:spPr/>
        <p:txBody>
          <a:bodyPr/>
          <a:lstStyle/>
          <a:p>
            <a:r>
              <a:rPr lang="en-US" dirty="0"/>
              <a:t>Properties of Material for Fuse </a:t>
            </a:r>
          </a:p>
        </p:txBody>
      </p:sp>
      <p:sp>
        <p:nvSpPr>
          <p:cNvPr id="3" name="Content Placeholder 2">
            <a:extLst>
              <a:ext uri="{FF2B5EF4-FFF2-40B4-BE49-F238E27FC236}">
                <a16:creationId xmlns:a16="http://schemas.microsoft.com/office/drawing/2014/main" xmlns="" id="{85E70F8E-A615-4D97-B34C-CB3195BFA25C}"/>
              </a:ext>
            </a:extLst>
          </p:cNvPr>
          <p:cNvSpPr>
            <a:spLocks noGrp="1"/>
          </p:cNvSpPr>
          <p:nvPr>
            <p:ph idx="1"/>
          </p:nvPr>
        </p:nvSpPr>
        <p:spPr/>
        <p:txBody>
          <a:bodyPr/>
          <a:lstStyle/>
          <a:p>
            <a:pPr marL="0" indent="0">
              <a:buNone/>
            </a:pPr>
            <a:r>
              <a:rPr lang="en-US" dirty="0"/>
              <a:t>The material used for fuse wire should have the following desirable properties.</a:t>
            </a:r>
          </a:p>
          <a:p>
            <a:pPr marL="514350" indent="-514350">
              <a:buFont typeface="+mj-lt"/>
              <a:buAutoNum type="arabicPeriod"/>
            </a:pPr>
            <a:r>
              <a:rPr lang="en-US" u="sng" dirty="0"/>
              <a:t>Low melting point</a:t>
            </a:r>
            <a:r>
              <a:rPr lang="en-US" dirty="0"/>
              <a:t>: It is should have low M.P., so that it will melt immediately when excess current flow through it.</a:t>
            </a:r>
          </a:p>
          <a:p>
            <a:pPr marL="514350" indent="-514350">
              <a:buFont typeface="+mj-lt"/>
              <a:buAutoNum type="arabicPeriod"/>
            </a:pPr>
            <a:r>
              <a:rPr lang="en-US" u="sng" dirty="0"/>
              <a:t>Less Resistance</a:t>
            </a:r>
            <a:r>
              <a:rPr lang="en-US" dirty="0"/>
              <a:t>: It should have less resistance so that it can carry rated current without over heating.</a:t>
            </a:r>
          </a:p>
          <a:p>
            <a:pPr marL="514350" indent="-514350">
              <a:buFont typeface="+mj-lt"/>
              <a:buAutoNum type="arabicPeriod"/>
            </a:pPr>
            <a:r>
              <a:rPr lang="en-US" u="sng" dirty="0"/>
              <a:t>Free of Oxidation </a:t>
            </a:r>
            <a:r>
              <a:rPr lang="en-US" dirty="0"/>
              <a:t>: The fuse should not oxidise with time, other wise it will be deterioted.</a:t>
            </a:r>
            <a:endParaRPr lang="en-US" u="sng" dirty="0"/>
          </a:p>
        </p:txBody>
      </p:sp>
    </p:spTree>
    <p:extLst>
      <p:ext uri="{BB962C8B-B14F-4D97-AF65-F5344CB8AC3E}">
        <p14:creationId xmlns:p14="http://schemas.microsoft.com/office/powerpoint/2010/main" xmlns="" val="2718415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410010-D544-4037-850B-DF9F7A32E665}"/>
              </a:ext>
            </a:extLst>
          </p:cNvPr>
          <p:cNvSpPr>
            <a:spLocks noGrp="1"/>
          </p:cNvSpPr>
          <p:nvPr>
            <p:ph type="title"/>
          </p:nvPr>
        </p:nvSpPr>
        <p:spPr/>
        <p:txBody>
          <a:bodyPr>
            <a:normAutofit/>
          </a:bodyPr>
          <a:lstStyle/>
          <a:p>
            <a:r>
              <a:rPr lang="en-US" sz="4000" b="1" dirty="0"/>
              <a:t> Important Terms</a:t>
            </a:r>
          </a:p>
        </p:txBody>
      </p:sp>
      <p:sp>
        <p:nvSpPr>
          <p:cNvPr id="3" name="Content Placeholder 2">
            <a:extLst>
              <a:ext uri="{FF2B5EF4-FFF2-40B4-BE49-F238E27FC236}">
                <a16:creationId xmlns:a16="http://schemas.microsoft.com/office/drawing/2014/main" xmlns="" id="{E8E22311-9690-475B-8F2A-ED594DCA8FBF}"/>
              </a:ext>
            </a:extLst>
          </p:cNvPr>
          <p:cNvSpPr>
            <a:spLocks noGrp="1"/>
          </p:cNvSpPr>
          <p:nvPr>
            <p:ph idx="1"/>
          </p:nvPr>
        </p:nvSpPr>
        <p:spPr/>
        <p:txBody>
          <a:bodyPr>
            <a:normAutofit/>
          </a:bodyPr>
          <a:lstStyle/>
          <a:p>
            <a:r>
              <a:rPr lang="en-US" dirty="0"/>
              <a:t>Current carrying capacity : This is the max current, a fuse should carry In normal condition without overheating.</a:t>
            </a:r>
          </a:p>
          <a:p>
            <a:r>
              <a:rPr lang="en-US" dirty="0"/>
              <a:t>Fusing current : This is the minimum value of current, which flows through and melts the fuse. According to fuse law</a:t>
            </a:r>
          </a:p>
          <a:p>
            <a:r>
              <a:rPr lang="en-US" dirty="0"/>
              <a:t>Fusing Factor : This is the ratio of fusing current and the current and the current rating. As fusing current is always more than the current rating, the value of F.F. is more than one.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xmlns="" val="1829444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726946-9D61-4BF1-B47B-EACB75B4C824}"/>
              </a:ext>
            </a:extLst>
          </p:cNvPr>
          <p:cNvSpPr>
            <a:spLocks noGrp="1"/>
          </p:cNvSpPr>
          <p:nvPr>
            <p:ph type="title"/>
          </p:nvPr>
        </p:nvSpPr>
        <p:spPr/>
        <p:txBody>
          <a:bodyPr/>
          <a:lstStyle/>
          <a:p>
            <a:r>
              <a:rPr lang="en-US" dirty="0"/>
              <a:t>Types of Fuses</a:t>
            </a:r>
          </a:p>
        </p:txBody>
      </p:sp>
      <p:sp>
        <p:nvSpPr>
          <p:cNvPr id="3" name="Content Placeholder 2">
            <a:extLst>
              <a:ext uri="{FF2B5EF4-FFF2-40B4-BE49-F238E27FC236}">
                <a16:creationId xmlns:a16="http://schemas.microsoft.com/office/drawing/2014/main" xmlns="" id="{C2ED2A73-41EE-4428-8EA0-7DC6CBC21E11}"/>
              </a:ext>
            </a:extLst>
          </p:cNvPr>
          <p:cNvSpPr>
            <a:spLocks noGrp="1"/>
          </p:cNvSpPr>
          <p:nvPr>
            <p:ph idx="1"/>
          </p:nvPr>
        </p:nvSpPr>
        <p:spPr/>
        <p:txBody>
          <a:bodyPr>
            <a:normAutofit/>
          </a:bodyPr>
          <a:lstStyle/>
          <a:p>
            <a:pPr marL="0" indent="0">
              <a:buNone/>
            </a:pPr>
            <a:r>
              <a:rPr lang="en-US" dirty="0"/>
              <a:t>The fuses are broadly classified as </a:t>
            </a:r>
          </a:p>
          <a:p>
            <a:r>
              <a:rPr lang="en-US" dirty="0"/>
              <a:t>Low Voltage Fuses : Which are used upto 400V. Examples are </a:t>
            </a:r>
          </a:p>
          <a:p>
            <a:pPr marL="571500" indent="-571500">
              <a:buFont typeface="+mj-lt"/>
              <a:buAutoNum type="romanLcPeriod"/>
            </a:pPr>
            <a:r>
              <a:rPr lang="en-US" dirty="0"/>
              <a:t>Kit-Kat Fuse </a:t>
            </a:r>
          </a:p>
          <a:p>
            <a:pPr marL="571500" indent="-571500">
              <a:buFont typeface="+mj-lt"/>
              <a:buAutoNum type="romanLcPeriod"/>
            </a:pPr>
            <a:r>
              <a:rPr lang="en-US" dirty="0"/>
              <a:t>H.R.C. Fuse </a:t>
            </a:r>
          </a:p>
          <a:p>
            <a:r>
              <a:rPr lang="en-US" dirty="0"/>
              <a:t>High voltage Fuses : Which can be used upto 33KV and above examples are</a:t>
            </a:r>
          </a:p>
          <a:p>
            <a:pPr marL="571500" indent="-571500">
              <a:buFont typeface="+mj-lt"/>
              <a:buAutoNum type="romanLcPeriod"/>
            </a:pPr>
            <a:r>
              <a:rPr lang="en-US" dirty="0"/>
              <a:t>Cartridge Fuse </a:t>
            </a:r>
          </a:p>
          <a:p>
            <a:pPr marL="571500" indent="-571500">
              <a:buFont typeface="+mj-lt"/>
              <a:buAutoNum type="romanLcPeriod"/>
            </a:pPr>
            <a:r>
              <a:rPr lang="en-US" dirty="0"/>
              <a:t>CCL</a:t>
            </a:r>
            <a:r>
              <a:rPr lang="en-US" baseline="-25000" dirty="0"/>
              <a:t>4</a:t>
            </a:r>
            <a:r>
              <a:rPr lang="en-US" baseline="30000" dirty="0"/>
              <a:t> </a:t>
            </a:r>
            <a:r>
              <a:rPr lang="en-US" dirty="0"/>
              <a:t>Fuse.</a:t>
            </a:r>
            <a:endParaRPr lang="en-US" baseline="-25000" dirty="0"/>
          </a:p>
        </p:txBody>
      </p:sp>
    </p:spTree>
    <p:extLst>
      <p:ext uri="{BB962C8B-B14F-4D97-AF65-F5344CB8AC3E}">
        <p14:creationId xmlns:p14="http://schemas.microsoft.com/office/powerpoint/2010/main" xmlns="" val="23644676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27B5F5-0FDF-4B93-B714-5456AE800785}"/>
              </a:ext>
            </a:extLst>
          </p:cNvPr>
          <p:cNvSpPr>
            <a:spLocks noGrp="1"/>
          </p:cNvSpPr>
          <p:nvPr>
            <p:ph type="title"/>
          </p:nvPr>
        </p:nvSpPr>
        <p:spPr/>
        <p:txBody>
          <a:bodyPr/>
          <a:lstStyle/>
          <a:p>
            <a:r>
              <a:rPr lang="en-US" dirty="0"/>
              <a:t>Description of Fuses</a:t>
            </a:r>
          </a:p>
        </p:txBody>
      </p:sp>
      <p:sp>
        <p:nvSpPr>
          <p:cNvPr id="3" name="Content Placeholder 2">
            <a:extLst>
              <a:ext uri="{FF2B5EF4-FFF2-40B4-BE49-F238E27FC236}">
                <a16:creationId xmlns:a16="http://schemas.microsoft.com/office/drawing/2014/main" xmlns="" id="{AE2EC0C9-3C57-4896-9453-A8C9FED0C02C}"/>
              </a:ext>
            </a:extLst>
          </p:cNvPr>
          <p:cNvSpPr>
            <a:spLocks noGrp="1"/>
          </p:cNvSpPr>
          <p:nvPr>
            <p:ph idx="1"/>
          </p:nvPr>
        </p:nvSpPr>
        <p:spPr/>
        <p:txBody>
          <a:bodyPr>
            <a:normAutofit lnSpcReduction="10000"/>
          </a:bodyPr>
          <a:lstStyle/>
          <a:p>
            <a:r>
              <a:rPr lang="en-US" b="1" u="sng" dirty="0"/>
              <a:t>Rewireable Kit Kat Fuse</a:t>
            </a:r>
            <a:r>
              <a:rPr lang="en-US" dirty="0"/>
              <a:t>: This fuse is used upto 200A, 400V. The fuse is made up of two parts Fuse carrier and Base. The fuse carriers fuse wire and inserted in the base which is fixed on the board. The fuse carries covers the base. The fuse is used for L.T. supplies in domestic and industrial purposes.</a:t>
            </a:r>
          </a:p>
          <a:p>
            <a:r>
              <a:rPr lang="en-US" u="sng" dirty="0"/>
              <a:t>Advantages:</a:t>
            </a:r>
          </a:p>
          <a:p>
            <a:pPr marL="571500" indent="-571500">
              <a:buFont typeface="+mj-lt"/>
              <a:buAutoNum type="romanLcPeriod"/>
            </a:pPr>
            <a:r>
              <a:rPr lang="en-US" dirty="0"/>
              <a:t>It is simple and easy to use.</a:t>
            </a:r>
          </a:p>
          <a:p>
            <a:pPr marL="571500" indent="-571500">
              <a:buFont typeface="+mj-lt"/>
              <a:buAutoNum type="romanLcPeriod"/>
            </a:pPr>
            <a:r>
              <a:rPr lang="en-US" dirty="0"/>
              <a:t>It is economical for L.T. lines</a:t>
            </a:r>
          </a:p>
          <a:p>
            <a:r>
              <a:rPr lang="en-US" u="sng" dirty="0"/>
              <a:t>Disadvantages</a:t>
            </a:r>
            <a:r>
              <a:rPr lang="en-US" dirty="0"/>
              <a:t>:</a:t>
            </a:r>
          </a:p>
          <a:p>
            <a:pPr marL="571500" indent="-571500">
              <a:buFont typeface="+mj-lt"/>
              <a:buAutoNum type="romanLcPeriod"/>
            </a:pPr>
            <a:r>
              <a:rPr lang="en-US" dirty="0"/>
              <a:t>The fuse wire may oxidise and detereote with time.</a:t>
            </a:r>
          </a:p>
          <a:p>
            <a:pPr marL="571500" indent="-571500">
              <a:buFont typeface="+mj-lt"/>
              <a:buAutoNum type="romanLcPeriod"/>
            </a:pPr>
            <a:r>
              <a:rPr lang="en-US" dirty="0"/>
              <a:t>Usually size of fuse wire cannot be correctly designed and the fuse looses reliability.</a:t>
            </a:r>
          </a:p>
          <a:p>
            <a:pPr marL="0" indent="0">
              <a:buNone/>
            </a:pPr>
            <a:endParaRPr lang="en-US" dirty="0"/>
          </a:p>
        </p:txBody>
      </p:sp>
    </p:spTree>
    <p:extLst>
      <p:ext uri="{BB962C8B-B14F-4D97-AF65-F5344CB8AC3E}">
        <p14:creationId xmlns:p14="http://schemas.microsoft.com/office/powerpoint/2010/main" xmlns="" val="13042387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E0F0C6-01FA-4F18-816E-2FDE21FDFD35}"/>
              </a:ext>
            </a:extLst>
          </p:cNvPr>
          <p:cNvSpPr>
            <a:spLocks noGrp="1"/>
          </p:cNvSpPr>
          <p:nvPr>
            <p:ph type="title"/>
          </p:nvPr>
        </p:nvSpPr>
        <p:spPr/>
        <p:txBody>
          <a:bodyPr>
            <a:normAutofit fontScale="90000"/>
          </a:bodyPr>
          <a:lstStyle/>
          <a:p>
            <a:r>
              <a:rPr lang="en-GB" dirty="0"/>
              <a:t/>
            </a:r>
            <a:br>
              <a:rPr lang="en-GB" dirty="0"/>
            </a:br>
            <a:r>
              <a:rPr lang="en-GB" dirty="0"/>
              <a:t/>
            </a:r>
            <a:br>
              <a:rPr lang="en-GB" dirty="0"/>
            </a:br>
            <a:r>
              <a:rPr lang="en-GB" dirty="0"/>
              <a:t/>
            </a:r>
            <a:br>
              <a:rPr lang="en-GB" dirty="0"/>
            </a:br>
            <a:endParaRPr lang="en-US" dirty="0"/>
          </a:p>
        </p:txBody>
      </p:sp>
      <p:sp>
        <p:nvSpPr>
          <p:cNvPr id="3" name="Content Placeholder 2">
            <a:extLst>
              <a:ext uri="{FF2B5EF4-FFF2-40B4-BE49-F238E27FC236}">
                <a16:creationId xmlns:a16="http://schemas.microsoft.com/office/drawing/2014/main" xmlns="" id="{5A9D1145-DF8C-4312-8217-FCBACCCF5BB4}"/>
              </a:ext>
            </a:extLst>
          </p:cNvPr>
          <p:cNvSpPr>
            <a:spLocks noGrp="1"/>
          </p:cNvSpPr>
          <p:nvPr>
            <p:ph idx="1"/>
          </p:nvPr>
        </p:nvSpPr>
        <p:spPr>
          <a:xfrm>
            <a:off x="552643" y="525752"/>
            <a:ext cx="8596668" cy="3880773"/>
          </a:xfrm>
        </p:spPr>
        <p:txBody>
          <a:bodyPr>
            <a:normAutofit lnSpcReduction="10000"/>
          </a:bodyPr>
          <a:lstStyle/>
          <a:p>
            <a:r>
              <a:rPr lang="en-US" u="sng" dirty="0"/>
              <a:t>High Rupturing Capacity Fuse (HRC)</a:t>
            </a:r>
            <a:r>
              <a:rPr lang="en-US" dirty="0"/>
              <a:t>:This has a high rupturing capacity. It is totally enclosed fuse. Its breaking capacity is upto 25000amp at 400v. This fuse is to be thrown after each operation.</a:t>
            </a:r>
          </a:p>
          <a:p>
            <a:r>
              <a:rPr lang="en-US" u="sng" dirty="0"/>
              <a:t>Advantages</a:t>
            </a:r>
            <a:r>
              <a:rPr lang="en-US" dirty="0"/>
              <a:t>:</a:t>
            </a:r>
          </a:p>
          <a:p>
            <a:pPr marL="514350" indent="-514350">
              <a:buFont typeface="+mj-lt"/>
              <a:buAutoNum type="alphaLcParenR"/>
            </a:pPr>
            <a:r>
              <a:rPr lang="en-US" dirty="0"/>
              <a:t>The are quit reliable.</a:t>
            </a:r>
          </a:p>
          <a:p>
            <a:pPr marL="514350" indent="-514350">
              <a:buFont typeface="+mj-lt"/>
              <a:buAutoNum type="alphaLcParenR"/>
            </a:pPr>
            <a:r>
              <a:rPr lang="en-US" dirty="0"/>
              <a:t>Silver does not oxidise, hence these fuses have long life.</a:t>
            </a:r>
          </a:p>
          <a:p>
            <a:r>
              <a:rPr lang="en-US" u="sng" dirty="0"/>
              <a:t>Disadvantage</a:t>
            </a:r>
            <a:r>
              <a:rPr lang="en-US" dirty="0"/>
              <a:t>:</a:t>
            </a:r>
          </a:p>
          <a:p>
            <a:pPr marL="514350" indent="-514350">
              <a:buFont typeface="+mj-lt"/>
              <a:buAutoNum type="alphaLcParenR"/>
            </a:pPr>
            <a:r>
              <a:rPr lang="en-GB" dirty="0"/>
              <a:t>Due to this, their use is costly than Kit Kat fuse.</a:t>
            </a:r>
          </a:p>
          <a:p>
            <a:pPr marL="514350" indent="-514350">
              <a:buFont typeface="+mj-lt"/>
              <a:buAutoNum type="alphaLcParenR"/>
            </a:pPr>
            <a:r>
              <a:rPr lang="en-GB" dirty="0"/>
              <a:t>They have to be thrown out after every operation as they cannot be repaired.</a:t>
            </a:r>
            <a:endParaRPr lang="en-US" dirty="0"/>
          </a:p>
        </p:txBody>
      </p:sp>
      <p:sp>
        <p:nvSpPr>
          <p:cNvPr id="4" name="Content Placeholder 2">
            <a:extLst>
              <a:ext uri="{FF2B5EF4-FFF2-40B4-BE49-F238E27FC236}">
                <a16:creationId xmlns:a16="http://schemas.microsoft.com/office/drawing/2014/main" xmlns="" id="{CDE9338A-E38E-4C94-BE3E-314BA8679E7E}"/>
              </a:ext>
            </a:extLst>
          </p:cNvPr>
          <p:cNvSpPr txBox="1">
            <a:spLocks/>
          </p:cNvSpPr>
          <p:nvPr/>
        </p:nvSpPr>
        <p:spPr>
          <a:xfrm>
            <a:off x="566498" y="4238771"/>
            <a:ext cx="8596668" cy="2217447"/>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en-GB" sz="1800" b="0" i="0" u="sng" strike="noStrike" kern="1200" cap="none" spc="0" normalizeH="0" baseline="0" noProof="0" smtClean="0">
                <a:ln>
                  <a:noFill/>
                </a:ln>
                <a:solidFill>
                  <a:schemeClr val="tx1">
                    <a:lumMod val="75000"/>
                    <a:lumOff val="25000"/>
                  </a:schemeClr>
                </a:solidFill>
                <a:effectLst/>
                <a:uLnTx/>
                <a:uFillTx/>
                <a:latin typeface="+mn-lt"/>
                <a:ea typeface="+mn-ea"/>
                <a:cs typeface="+mn-cs"/>
              </a:rPr>
              <a:t>Cartridge fuse</a:t>
            </a:r>
            <a:r>
              <a:rPr kumimoji="0" lang="en-GB" sz="18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t>: This is fuse has the same construction as of the HRC fuse except that fuse wire is in helix from to reduce the corona problem at high voltages.</a:t>
            </a: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endParaRPr kumimoji="0" lang="en-GB" sz="1800" b="0" i="0" u="none" strike="noStrike" kern="1200" cap="none" spc="0" normalizeH="0" baseline="0" noProof="0" smtClean="0">
              <a:ln>
                <a:noFill/>
              </a:ln>
              <a:solidFill>
                <a:schemeClr val="tx1">
                  <a:lumMod val="75000"/>
                  <a:lumOff val="25000"/>
                </a:schemeClr>
              </a:solidFill>
              <a:effectLst/>
              <a:uLnTx/>
              <a:uFillTx/>
              <a:latin typeface="+mn-lt"/>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en-GB" sz="18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t>They are used upto 33KV and have breaking capacity upto 8500A</a:t>
            </a:r>
            <a:endPar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extLst>
      <p:ext uri="{BB962C8B-B14F-4D97-AF65-F5344CB8AC3E}">
        <p14:creationId xmlns:p14="http://schemas.microsoft.com/office/powerpoint/2010/main" xmlns="" val="3021990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u="sng" dirty="0" smtClean="0"/>
              <a:t>Causes and effects :</a:t>
            </a:r>
            <a:endParaRPr lang="en-US" sz="4000" u="sng" dirty="0"/>
          </a:p>
        </p:txBody>
      </p:sp>
      <p:sp>
        <p:nvSpPr>
          <p:cNvPr id="4" name="TextBox 3"/>
          <p:cNvSpPr txBox="1"/>
          <p:nvPr/>
        </p:nvSpPr>
        <p:spPr>
          <a:xfrm>
            <a:off x="328473" y="1883234"/>
            <a:ext cx="5908554" cy="1015663"/>
          </a:xfrm>
          <a:prstGeom prst="rect">
            <a:avLst/>
          </a:prstGeom>
          <a:noFill/>
        </p:spPr>
        <p:txBody>
          <a:bodyPr wrap="square" rtlCol="0">
            <a:spAutoFit/>
          </a:bodyPr>
          <a:lstStyle/>
          <a:p>
            <a:r>
              <a:rPr lang="en-US" sz="2000" b="1" dirty="0" smtClean="0"/>
              <a:t>Causes</a:t>
            </a:r>
            <a:r>
              <a:rPr lang="en-US" sz="2000" dirty="0" smtClean="0"/>
              <a:t> : </a:t>
            </a:r>
          </a:p>
          <a:p>
            <a:r>
              <a:rPr lang="en-US" sz="2000" dirty="0"/>
              <a:t> </a:t>
            </a:r>
            <a:r>
              <a:rPr lang="en-US" sz="2000" dirty="0" smtClean="0"/>
              <a:t>Broken </a:t>
            </a:r>
            <a:r>
              <a:rPr lang="en-US" sz="2000" dirty="0"/>
              <a:t>conductor and malfunctioning </a:t>
            </a:r>
            <a:endParaRPr lang="en-US" sz="2000" dirty="0" smtClean="0"/>
          </a:p>
          <a:p>
            <a:r>
              <a:rPr lang="en-US" sz="2000" dirty="0" smtClean="0"/>
              <a:t>of circuit </a:t>
            </a:r>
            <a:r>
              <a:rPr lang="en-US" sz="2000" dirty="0"/>
              <a:t>breaker in one or more phases</a:t>
            </a:r>
          </a:p>
        </p:txBody>
      </p:sp>
      <p:sp>
        <p:nvSpPr>
          <p:cNvPr id="5" name="TextBox 4"/>
          <p:cNvSpPr txBox="1"/>
          <p:nvPr/>
        </p:nvSpPr>
        <p:spPr>
          <a:xfrm>
            <a:off x="328473" y="4099709"/>
            <a:ext cx="11709461" cy="2677656"/>
          </a:xfrm>
          <a:prstGeom prst="rect">
            <a:avLst/>
          </a:prstGeom>
          <a:noFill/>
        </p:spPr>
        <p:txBody>
          <a:bodyPr wrap="square" rtlCol="0">
            <a:spAutoFit/>
          </a:bodyPr>
          <a:lstStyle/>
          <a:p>
            <a:r>
              <a:rPr lang="en-US" sz="2400" b="1" dirty="0"/>
              <a:t>Effects</a:t>
            </a:r>
          </a:p>
          <a:p>
            <a:pPr marL="285750" indent="-285750">
              <a:buFont typeface="Arial" panose="020B0604020202020204" pitchFamily="34" charset="0"/>
              <a:buChar char="•"/>
            </a:pPr>
            <a:r>
              <a:rPr lang="en-US" sz="2400" dirty="0"/>
              <a:t>Abnormal operation of the system</a:t>
            </a:r>
          </a:p>
          <a:p>
            <a:pPr marL="285750" indent="-285750">
              <a:buFont typeface="Arial" panose="020B0604020202020204" pitchFamily="34" charset="0"/>
              <a:buChar char="•"/>
            </a:pPr>
            <a:r>
              <a:rPr lang="en-US" sz="2400" dirty="0"/>
              <a:t>Danger to the personnel as well as animals</a:t>
            </a:r>
          </a:p>
          <a:p>
            <a:pPr marL="285750" indent="-285750">
              <a:buFont typeface="Arial" panose="020B0604020202020204" pitchFamily="34" charset="0"/>
              <a:buChar char="•"/>
            </a:pPr>
            <a:r>
              <a:rPr lang="en-US" sz="2400" dirty="0"/>
              <a:t>Exceeding the voltages beyond normal values in certain parts of the network, which </a:t>
            </a:r>
            <a:r>
              <a:rPr lang="en-US" sz="2400" dirty="0" smtClean="0"/>
              <a:t>further </a:t>
            </a:r>
          </a:p>
          <a:p>
            <a:r>
              <a:rPr lang="en-US" sz="2400" dirty="0" smtClean="0"/>
              <a:t>     leads to </a:t>
            </a:r>
            <a:r>
              <a:rPr lang="en-US" sz="2400" dirty="0"/>
              <a:t>insulation failures and developing of short circuit faults.</a:t>
            </a:r>
          </a:p>
          <a:p>
            <a:pPr marL="342900" indent="-342900">
              <a:buFont typeface="Arial" panose="020B0604020202020204" pitchFamily="34" charset="0"/>
              <a:buChar char="•"/>
            </a:pP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364644" y="1359006"/>
            <a:ext cx="5749533" cy="2710717"/>
          </a:xfrm>
          <a:prstGeom prst="rect">
            <a:avLst/>
          </a:prstGeom>
        </p:spPr>
      </p:pic>
    </p:spTree>
    <p:extLst>
      <p:ext uri="{BB962C8B-B14F-4D97-AF65-F5344CB8AC3E}">
        <p14:creationId xmlns:p14="http://schemas.microsoft.com/office/powerpoint/2010/main" xmlns="" val="24260790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14" presetClass="entr" presetSubtype="10" fill="hold" nodeType="withEffect">
                                  <p:stCondLst>
                                    <p:cond delay="25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par>
                          <p:cTn id="16" fill="hold">
                            <p:stCondLst>
                              <p:cond delay="1500"/>
                            </p:stCondLst>
                            <p:childTnLst>
                              <p:par>
                                <p:cTn id="17" presetID="2" presetClass="entr" presetSubtype="4" fill="hold" grpId="0" nodeType="afterEffect">
                                  <p:stCondLst>
                                    <p:cond delay="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920D3A-C612-4F15-8304-1A863E316E21}"/>
              </a:ext>
            </a:extLst>
          </p:cNvPr>
          <p:cNvSpPr>
            <a:spLocks noGrp="1"/>
          </p:cNvSpPr>
          <p:nvPr>
            <p:ph type="title"/>
          </p:nvPr>
        </p:nvSpPr>
        <p:spPr>
          <a:xfrm>
            <a:off x="621915" y="360218"/>
            <a:ext cx="8596668" cy="1320800"/>
          </a:xfrm>
        </p:spPr>
        <p:txBody>
          <a:bodyPr>
            <a:normAutofit/>
          </a:bodyPr>
          <a:lstStyle/>
          <a:p>
            <a:r>
              <a:rPr lang="en-GB" sz="3200" dirty="0"/>
              <a:t>EARTHING OR GROUNDING</a:t>
            </a:r>
            <a:br>
              <a:rPr lang="en-GB" sz="3200" dirty="0"/>
            </a:br>
            <a:endParaRPr lang="en-US" sz="3200" dirty="0"/>
          </a:p>
        </p:txBody>
      </p:sp>
      <p:sp>
        <p:nvSpPr>
          <p:cNvPr id="3" name="Content Placeholder 2">
            <a:extLst>
              <a:ext uri="{FF2B5EF4-FFF2-40B4-BE49-F238E27FC236}">
                <a16:creationId xmlns:a16="http://schemas.microsoft.com/office/drawing/2014/main" xmlns="" id="{F1AB55CC-D4E6-4B99-880A-E0AC123D3D8A}"/>
              </a:ext>
            </a:extLst>
          </p:cNvPr>
          <p:cNvSpPr>
            <a:spLocks noGrp="1"/>
          </p:cNvSpPr>
          <p:nvPr>
            <p:ph idx="1"/>
          </p:nvPr>
        </p:nvSpPr>
        <p:spPr>
          <a:xfrm>
            <a:off x="469515" y="885971"/>
            <a:ext cx="8596668" cy="1303047"/>
          </a:xfrm>
        </p:spPr>
        <p:txBody>
          <a:bodyPr/>
          <a:lstStyle/>
          <a:p>
            <a:r>
              <a:rPr lang="en-GB" dirty="0"/>
              <a:t>The metallic bodies and metallic parts of electrical equipment are connected with the earth through a wire of negligible resistance. This is called Earthing or Grounding.</a:t>
            </a:r>
            <a:endParaRPr lang="en-US" dirty="0"/>
          </a:p>
        </p:txBody>
      </p:sp>
      <p:sp>
        <p:nvSpPr>
          <p:cNvPr id="4" name="Title 1">
            <a:extLst>
              <a:ext uri="{FF2B5EF4-FFF2-40B4-BE49-F238E27FC236}">
                <a16:creationId xmlns:a16="http://schemas.microsoft.com/office/drawing/2014/main" xmlns="" id="{5D14B2CF-2D2B-4BAA-AB18-92CEB3D9C73C}"/>
              </a:ext>
            </a:extLst>
          </p:cNvPr>
          <p:cNvSpPr txBox="1">
            <a:spLocks/>
          </p:cNvSpPr>
          <p:nvPr/>
        </p:nvSpPr>
        <p:spPr>
          <a:xfrm>
            <a:off x="621916" y="2216727"/>
            <a:ext cx="8596668" cy="504784"/>
          </a:xfrm>
          <a:prstGeom prst="rect">
            <a:avLst/>
          </a:prstGeom>
        </p:spPr>
        <p:txBody>
          <a:bodyPr vert="horz" lIns="91440" tIns="45720" rIns="91440" bIns="45720" rtlCol="0" anchor="t">
            <a:normAutofit fontScale="92500" lnSpcReduction="2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3600" b="0" i="0" u="sng" strike="noStrike" kern="1200" cap="none" spc="0" normalizeH="0" baseline="0" noProof="0" dirty="0" smtClean="0">
                <a:ln>
                  <a:noFill/>
                </a:ln>
                <a:effectLst/>
                <a:uLnTx/>
                <a:uFillTx/>
                <a:latin typeface="+mj-lt"/>
                <a:ea typeface="+mj-ea"/>
                <a:cs typeface="+mj-cs"/>
              </a:rPr>
              <a:t>Purpose of Earthing</a:t>
            </a:r>
            <a:endParaRPr kumimoji="0" lang="en-US" sz="3600" b="0" i="0" u="sng" strike="noStrike" kern="1200" cap="none" spc="0" normalizeH="0" baseline="0" noProof="0" dirty="0">
              <a:ln>
                <a:noFill/>
              </a:ln>
              <a:effectLst/>
              <a:uLnTx/>
              <a:uFillTx/>
              <a:latin typeface="+mj-lt"/>
              <a:ea typeface="+mj-ea"/>
              <a:cs typeface="+mj-cs"/>
            </a:endParaRPr>
          </a:p>
        </p:txBody>
      </p:sp>
      <p:sp>
        <p:nvSpPr>
          <p:cNvPr id="5" name="Content Placeholder 2">
            <a:extLst>
              <a:ext uri="{FF2B5EF4-FFF2-40B4-BE49-F238E27FC236}">
                <a16:creationId xmlns:a16="http://schemas.microsoft.com/office/drawing/2014/main" xmlns="" id="{90C9248D-12C5-4D49-B43D-C4196B3BB764}"/>
              </a:ext>
            </a:extLst>
          </p:cNvPr>
          <p:cNvSpPr txBox="1">
            <a:spLocks/>
          </p:cNvSpPr>
          <p:nvPr/>
        </p:nvSpPr>
        <p:spPr>
          <a:xfrm>
            <a:off x="497224" y="2756335"/>
            <a:ext cx="8596668" cy="1483156"/>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en-GB"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The main purpose of earthing is to save the operator from any electrical shock.</a:t>
            </a:r>
            <a:endPar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6" name="Title 1">
            <a:extLst>
              <a:ext uri="{FF2B5EF4-FFF2-40B4-BE49-F238E27FC236}">
                <a16:creationId xmlns:a16="http://schemas.microsoft.com/office/drawing/2014/main" xmlns="" id="{34BBB583-2F9F-489D-ADD2-C0C584B88A89}"/>
              </a:ext>
            </a:extLst>
          </p:cNvPr>
          <p:cNvSpPr txBox="1">
            <a:spLocks/>
          </p:cNvSpPr>
          <p:nvPr/>
        </p:nvSpPr>
        <p:spPr>
          <a:xfrm>
            <a:off x="774316" y="3934691"/>
            <a:ext cx="8596668" cy="537791"/>
          </a:xfrm>
          <a:prstGeom prst="rect">
            <a:avLst/>
          </a:prstGeom>
        </p:spPr>
        <p:txBody>
          <a:bodyPr vert="horz" lIns="91440" tIns="45720" rIns="91440" bIns="45720" rtlCol="0" anchor="t">
            <a:normAutofit fontScale="92500" lnSpcReduction="2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3600" b="0" i="0" u="sng" strike="noStrike" kern="1200" cap="none" spc="0" normalizeH="0" baseline="0" noProof="0" dirty="0" smtClean="0">
                <a:ln>
                  <a:noFill/>
                </a:ln>
                <a:effectLst/>
                <a:uLnTx/>
                <a:uFillTx/>
                <a:latin typeface="+mj-lt"/>
                <a:ea typeface="+mj-ea"/>
                <a:cs typeface="+mj-cs"/>
              </a:rPr>
              <a:t>How Earthing protect against Shock? </a:t>
            </a:r>
            <a:endParaRPr kumimoji="0" lang="en-US" sz="3600" b="0" i="0" u="sng" strike="noStrike" kern="1200" cap="none" spc="0" normalizeH="0" baseline="0" noProof="0" dirty="0">
              <a:ln>
                <a:noFill/>
              </a:ln>
              <a:effectLst/>
              <a:uLnTx/>
              <a:uFillTx/>
              <a:latin typeface="+mj-lt"/>
              <a:ea typeface="+mj-ea"/>
              <a:cs typeface="+mj-cs"/>
            </a:endParaRPr>
          </a:p>
        </p:txBody>
      </p:sp>
      <p:sp>
        <p:nvSpPr>
          <p:cNvPr id="7" name="Content Placeholder 2">
            <a:extLst>
              <a:ext uri="{FF2B5EF4-FFF2-40B4-BE49-F238E27FC236}">
                <a16:creationId xmlns:a16="http://schemas.microsoft.com/office/drawing/2014/main" xmlns="" id="{0A4C3367-3CCE-48E1-A94A-D53EA908E3C0}"/>
              </a:ext>
            </a:extLst>
          </p:cNvPr>
          <p:cNvSpPr txBox="1">
            <a:spLocks/>
          </p:cNvSpPr>
          <p:nvPr/>
        </p:nvSpPr>
        <p:spPr>
          <a:xfrm>
            <a:off x="635771" y="4515862"/>
            <a:ext cx="8596668" cy="1580138"/>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en-GB"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When the apparatus is connected to the earth, the apparatus attains potential of the earth, which is zero. The resistance of the wire through which the apparatus is connected with the earth has a negligible resistance. The resistance of human body is never less than 5000 ohm.</a:t>
            </a:r>
            <a:endPar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extLst>
      <p:ext uri="{BB962C8B-B14F-4D97-AF65-F5344CB8AC3E}">
        <p14:creationId xmlns:p14="http://schemas.microsoft.com/office/powerpoint/2010/main" xmlns="" val="31520145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8EA6E6-E349-491F-B0E6-6E63A1460593}"/>
              </a:ext>
            </a:extLst>
          </p:cNvPr>
          <p:cNvSpPr>
            <a:spLocks noGrp="1"/>
          </p:cNvSpPr>
          <p:nvPr>
            <p:ph type="title"/>
          </p:nvPr>
        </p:nvSpPr>
        <p:spPr>
          <a:xfrm>
            <a:off x="663480" y="360219"/>
            <a:ext cx="8596668" cy="1320800"/>
          </a:xfrm>
        </p:spPr>
        <p:txBody>
          <a:bodyPr/>
          <a:lstStyle/>
          <a:p>
            <a:r>
              <a:rPr lang="en-GB" dirty="0"/>
              <a:t>Equipment Earthing </a:t>
            </a:r>
            <a:endParaRPr lang="en-US" dirty="0"/>
          </a:p>
        </p:txBody>
      </p:sp>
      <p:sp>
        <p:nvSpPr>
          <p:cNvPr id="3" name="Content Placeholder 2">
            <a:extLst>
              <a:ext uri="{FF2B5EF4-FFF2-40B4-BE49-F238E27FC236}">
                <a16:creationId xmlns:a16="http://schemas.microsoft.com/office/drawing/2014/main" xmlns="" id="{AF07AC11-E563-4F93-8409-7146BDF621CF}"/>
              </a:ext>
            </a:extLst>
          </p:cNvPr>
          <p:cNvSpPr>
            <a:spLocks noGrp="1"/>
          </p:cNvSpPr>
          <p:nvPr>
            <p:ph idx="1"/>
          </p:nvPr>
        </p:nvSpPr>
        <p:spPr>
          <a:xfrm>
            <a:off x="621916" y="1287753"/>
            <a:ext cx="8596668" cy="3880773"/>
          </a:xfrm>
        </p:spPr>
        <p:txBody>
          <a:bodyPr/>
          <a:lstStyle/>
          <a:p>
            <a:r>
              <a:rPr lang="en-GB" dirty="0"/>
              <a:t>Following apparatus is to earthed according to Indian Electricity rules.</a:t>
            </a:r>
          </a:p>
          <a:p>
            <a:pPr marL="571500" indent="-571500">
              <a:buFont typeface="+mj-lt"/>
              <a:buAutoNum type="romanLcPeriod"/>
            </a:pPr>
            <a:r>
              <a:rPr lang="en-GB" dirty="0"/>
              <a:t>All frames of motor, generators, transformers and other machines.</a:t>
            </a:r>
          </a:p>
          <a:p>
            <a:pPr marL="571500" indent="-571500">
              <a:buFont typeface="+mj-lt"/>
              <a:buAutoNum type="romanLcPeriod"/>
            </a:pPr>
            <a:r>
              <a:rPr lang="en-GB" dirty="0"/>
              <a:t>Steel tower and poles.</a:t>
            </a:r>
          </a:p>
          <a:p>
            <a:pPr marL="571500" indent="-571500">
              <a:buFont typeface="+mj-lt"/>
              <a:buAutoNum type="romanLcPeriod"/>
            </a:pPr>
            <a:r>
              <a:rPr lang="en-GB" dirty="0"/>
              <a:t>Bodies of refrigerator, A.C etc.</a:t>
            </a:r>
          </a:p>
          <a:p>
            <a:pPr marL="571500" indent="-571500">
              <a:buFont typeface="+mj-lt"/>
              <a:buAutoNum type="romanLcPeriod"/>
            </a:pPr>
            <a:r>
              <a:rPr lang="en-GB" dirty="0"/>
              <a:t>Earth terminal of 3 pin sockets.</a:t>
            </a:r>
          </a:p>
          <a:p>
            <a:pPr marL="571500" indent="-571500">
              <a:buFont typeface="+mj-lt"/>
              <a:buAutoNum type="romanLcPeriod"/>
            </a:pPr>
            <a:r>
              <a:rPr lang="en-GB" dirty="0"/>
              <a:t>Conduit and other metallic accessories etc. </a:t>
            </a:r>
          </a:p>
        </p:txBody>
      </p:sp>
      <p:sp>
        <p:nvSpPr>
          <p:cNvPr id="4" name="Title 1">
            <a:extLst>
              <a:ext uri="{FF2B5EF4-FFF2-40B4-BE49-F238E27FC236}">
                <a16:creationId xmlns:a16="http://schemas.microsoft.com/office/drawing/2014/main" xmlns="" id="{E6CAA655-E7D9-44D0-A2F9-40BB20D35E2E}"/>
              </a:ext>
            </a:extLst>
          </p:cNvPr>
          <p:cNvSpPr txBox="1">
            <a:spLocks/>
          </p:cNvSpPr>
          <p:nvPr/>
        </p:nvSpPr>
        <p:spPr>
          <a:xfrm>
            <a:off x="749287" y="4498259"/>
            <a:ext cx="8596668" cy="603806"/>
          </a:xfrm>
          <a:prstGeom prst="rect">
            <a:avLst/>
          </a:prstGeom>
        </p:spPr>
        <p:txBody>
          <a:bodyPr vert="horz" lIns="91440" tIns="45720" rIns="91440" bIns="45720" rtlCol="0" anchor="t">
            <a:normAutofit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3600" b="0" i="0" u="sng" strike="noStrike" kern="1200" cap="none" spc="0" normalizeH="0" baseline="0" noProof="0" dirty="0" smtClean="0">
                <a:ln>
                  <a:noFill/>
                </a:ln>
                <a:effectLst/>
                <a:uLnTx/>
                <a:uFillTx/>
                <a:latin typeface="+mj-lt"/>
                <a:ea typeface="+mj-ea"/>
                <a:cs typeface="+mj-cs"/>
              </a:rPr>
              <a:t>Size of Earth wire </a:t>
            </a:r>
            <a:endParaRPr kumimoji="0" lang="en-US" sz="3600" b="0" i="0" u="sng" strike="noStrike" kern="1200" cap="none" spc="0" normalizeH="0" baseline="0" noProof="0" dirty="0">
              <a:ln>
                <a:noFill/>
              </a:ln>
              <a:effectLst/>
              <a:uLnTx/>
              <a:uFillTx/>
              <a:latin typeface="+mj-lt"/>
              <a:ea typeface="+mj-ea"/>
              <a:cs typeface="+mj-cs"/>
            </a:endParaRPr>
          </a:p>
        </p:txBody>
      </p:sp>
      <p:sp>
        <p:nvSpPr>
          <p:cNvPr id="5" name="Content Placeholder 2">
            <a:extLst>
              <a:ext uri="{FF2B5EF4-FFF2-40B4-BE49-F238E27FC236}">
                <a16:creationId xmlns:a16="http://schemas.microsoft.com/office/drawing/2014/main" xmlns="" id="{7401D7B3-5849-407A-B13C-470BF9D8D0E8}"/>
              </a:ext>
            </a:extLst>
          </p:cNvPr>
          <p:cNvSpPr txBox="1">
            <a:spLocks/>
          </p:cNvSpPr>
          <p:nvPr/>
        </p:nvSpPr>
        <p:spPr>
          <a:xfrm>
            <a:off x="666160" y="5273395"/>
            <a:ext cx="8596668" cy="1127405"/>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en-GB"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In case of house hold wiring or installation, a 14 SWG hard drawn bare copper conductor is used as earth wire. For power installation, the size of earth wire depend upon the rating of the motors installed.</a:t>
            </a:r>
            <a:endPar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extLst>
      <p:ext uri="{BB962C8B-B14F-4D97-AF65-F5344CB8AC3E}">
        <p14:creationId xmlns:p14="http://schemas.microsoft.com/office/powerpoint/2010/main" xmlns="" val="1305966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EB76AB-DEC7-4809-B260-D7F31CA63863}"/>
              </a:ext>
            </a:extLst>
          </p:cNvPr>
          <p:cNvSpPr>
            <a:spLocks noGrp="1"/>
          </p:cNvSpPr>
          <p:nvPr>
            <p:ph type="title"/>
          </p:nvPr>
        </p:nvSpPr>
        <p:spPr>
          <a:xfrm>
            <a:off x="677334" y="401782"/>
            <a:ext cx="8596668" cy="1320800"/>
          </a:xfrm>
        </p:spPr>
        <p:txBody>
          <a:bodyPr/>
          <a:lstStyle/>
          <a:p>
            <a:r>
              <a:rPr lang="en-GB" dirty="0"/>
              <a:t>Methods of Earthing</a:t>
            </a:r>
            <a:endParaRPr lang="en-US" dirty="0"/>
          </a:p>
        </p:txBody>
      </p:sp>
      <p:sp>
        <p:nvSpPr>
          <p:cNvPr id="3" name="Content Placeholder 2">
            <a:extLst>
              <a:ext uri="{FF2B5EF4-FFF2-40B4-BE49-F238E27FC236}">
                <a16:creationId xmlns:a16="http://schemas.microsoft.com/office/drawing/2014/main" xmlns="" id="{C35C608F-0EF7-4E3A-8785-295AA1E12866}"/>
              </a:ext>
            </a:extLst>
          </p:cNvPr>
          <p:cNvSpPr>
            <a:spLocks noGrp="1"/>
          </p:cNvSpPr>
          <p:nvPr>
            <p:ph idx="1"/>
          </p:nvPr>
        </p:nvSpPr>
        <p:spPr>
          <a:xfrm>
            <a:off x="649625" y="1076806"/>
            <a:ext cx="8596668" cy="3880773"/>
          </a:xfrm>
        </p:spPr>
        <p:txBody>
          <a:bodyPr/>
          <a:lstStyle/>
          <a:p>
            <a:r>
              <a:rPr lang="en-GB" u="sng" dirty="0"/>
              <a:t>Wire or rod earthing</a:t>
            </a:r>
            <a:r>
              <a:rPr lang="en-GB" dirty="0"/>
              <a:t>: Low voltage equipment is earthed through a wire. Higher voltage equipment is connected through a rod or strip. For strip, usually zinc or brass is used.</a:t>
            </a:r>
          </a:p>
          <a:p>
            <a:r>
              <a:rPr lang="en-GB" u="sng" dirty="0"/>
              <a:t>Pipe earthing</a:t>
            </a:r>
            <a:r>
              <a:rPr lang="en-GB" dirty="0"/>
              <a:t>: For motors we generally use pipe which is hollow and pointed at the bottom for easy hammering. The pipe is connected through a wire of negligible resistance with the earth. The pipe is hammered into earth upto water level.</a:t>
            </a:r>
          </a:p>
          <a:p>
            <a:r>
              <a:rPr lang="en-GB" u="sng" dirty="0"/>
              <a:t>Plate earthing</a:t>
            </a:r>
            <a:r>
              <a:rPr lang="en-GB" dirty="0"/>
              <a:t>: For earthing of very high HP motors, the pipe is replaced by a suitable size of plate. All other details are same as for pipe earthing.</a:t>
            </a:r>
            <a:endParaRPr lang="en-US" dirty="0"/>
          </a:p>
        </p:txBody>
      </p:sp>
      <p:sp>
        <p:nvSpPr>
          <p:cNvPr id="4" name="Content Placeholder 2">
            <a:extLst>
              <a:ext uri="{FF2B5EF4-FFF2-40B4-BE49-F238E27FC236}">
                <a16:creationId xmlns:a16="http://schemas.microsoft.com/office/drawing/2014/main" xmlns="" id="{76924CBC-8A8B-43D4-8640-C3D4C72AE2BA}"/>
              </a:ext>
            </a:extLst>
          </p:cNvPr>
          <p:cNvSpPr txBox="1">
            <a:spLocks/>
          </p:cNvSpPr>
          <p:nvPr/>
        </p:nvSpPr>
        <p:spPr>
          <a:xfrm>
            <a:off x="705936" y="4460444"/>
            <a:ext cx="8596668" cy="2397556"/>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en-GB" sz="1800" b="0" i="0" u="sng" strike="noStrike" kern="1200" cap="none" spc="0" normalizeH="0" baseline="0" noProof="0" dirty="0" smtClean="0">
                <a:ln>
                  <a:noFill/>
                </a:ln>
                <a:solidFill>
                  <a:schemeClr val="tx1">
                    <a:lumMod val="75000"/>
                    <a:lumOff val="25000"/>
                  </a:schemeClr>
                </a:solidFill>
                <a:effectLst/>
                <a:uLnTx/>
                <a:uFillTx/>
                <a:latin typeface="+mn-lt"/>
                <a:ea typeface="+mn-ea"/>
                <a:cs typeface="+mn-cs"/>
              </a:rPr>
              <a:t>Strip Earthing</a:t>
            </a:r>
            <a:r>
              <a:rPr kumimoji="0" lang="en-GB"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This system of earthing employs the use of 5 SWG copper wire or strip of cross section not less than 25*16mm. This type of earthing is used where the earth bed has a rocky soil and excavation work is difficult.</a:t>
            </a: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en-GB" sz="1800" b="0" i="0" u="sng" strike="noStrike" kern="1200" cap="none" spc="0" normalizeH="0" baseline="0" noProof="0" dirty="0" smtClean="0">
                <a:ln>
                  <a:noFill/>
                </a:ln>
                <a:solidFill>
                  <a:schemeClr val="tx1">
                    <a:lumMod val="75000"/>
                    <a:lumOff val="25000"/>
                  </a:schemeClr>
                </a:solidFill>
                <a:effectLst/>
                <a:uLnTx/>
                <a:uFillTx/>
                <a:latin typeface="+mn-lt"/>
                <a:ea typeface="+mn-ea"/>
                <a:cs typeface="+mn-cs"/>
              </a:rPr>
              <a:t>Earthing through water mains</a:t>
            </a:r>
            <a:r>
              <a:rPr kumimoji="0" lang="en-GB"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In this type of earthing, a standard copper lead is used which is rounded on the pipe with the help of a steel binding wire and properly designed earthing clip.</a:t>
            </a:r>
            <a:endPar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extLst>
      <p:ext uri="{BB962C8B-B14F-4D97-AF65-F5344CB8AC3E}">
        <p14:creationId xmlns:p14="http://schemas.microsoft.com/office/powerpoint/2010/main" xmlns="" val="27397764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1725" y="1428736"/>
            <a:ext cx="8229600" cy="1513362"/>
          </a:xfrm>
        </p:spPr>
        <p:txBody>
          <a:bodyPr>
            <a:noAutofit/>
          </a:bodyPr>
          <a:lstStyle/>
          <a:p>
            <a:pPr algn="just"/>
            <a:r>
              <a:rPr lang="en-US" sz="5400" dirty="0" smtClean="0">
                <a:solidFill>
                  <a:srgbClr val="FF0000"/>
                </a:solidFill>
              </a:rPr>
              <a:t>Protective Relay</a:t>
            </a:r>
            <a:endParaRPr lang="en-US" sz="5400" dirty="0">
              <a:solidFill>
                <a:srgbClr val="FF0000"/>
              </a:solidFill>
            </a:endParaRPr>
          </a:p>
        </p:txBody>
      </p:sp>
    </p:spTree>
    <p:extLst>
      <p:ext uri="{BB962C8B-B14F-4D97-AF65-F5344CB8AC3E}">
        <p14:creationId xmlns="" xmlns:p14="http://schemas.microsoft.com/office/powerpoint/2010/main" val="15088314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796908"/>
          </a:xfrm>
        </p:spPr>
        <p:txBody>
          <a:bodyPr>
            <a:normAutofit/>
          </a:bodyPr>
          <a:lstStyle/>
          <a:p>
            <a:r>
              <a:rPr lang="en-US" sz="4000" b="1" dirty="0" smtClean="0">
                <a:solidFill>
                  <a:srgbClr val="FF0000"/>
                </a:solidFill>
              </a:rPr>
              <a:t>Introduction</a:t>
            </a:r>
            <a:endParaRPr lang="en-US" sz="4000" b="1" dirty="0">
              <a:solidFill>
                <a:srgbClr val="FF0000"/>
              </a:solidFill>
            </a:endParaRPr>
          </a:p>
        </p:txBody>
      </p:sp>
      <p:sp>
        <p:nvSpPr>
          <p:cNvPr id="3" name="Content Placeholder 2"/>
          <p:cNvSpPr>
            <a:spLocks noGrp="1"/>
          </p:cNvSpPr>
          <p:nvPr>
            <p:ph sz="quarter" idx="1"/>
          </p:nvPr>
        </p:nvSpPr>
        <p:spPr>
          <a:xfrm>
            <a:off x="571461" y="1285860"/>
            <a:ext cx="9956800" cy="4873752"/>
          </a:xfrm>
        </p:spPr>
        <p:txBody>
          <a:bodyPr>
            <a:normAutofit/>
          </a:bodyPr>
          <a:lstStyle/>
          <a:p>
            <a:pPr algn="just"/>
            <a:r>
              <a:rPr lang="en-US" sz="2000" dirty="0" smtClean="0"/>
              <a:t>Protective Relay is a electromagnetic device. It is designed to trip a circuit breaker when fault is detected. It is operating on moving parts to provide detection of abnormal condition.</a:t>
            </a:r>
          </a:p>
          <a:p>
            <a:pPr marL="0" indent="0" algn="just"/>
            <a:r>
              <a:rPr lang="en-US" sz="2000" dirty="0" smtClean="0"/>
              <a:t>  A Protective relay is a smart device that receive inputs, compares them to set points, and provide outputs. Inputs can be current, voltage, resistance or temperature. Outputs can include visual feedback in the form of indicator lights.</a:t>
            </a:r>
          </a:p>
          <a:p>
            <a:pPr marL="0" indent="0">
              <a:buNone/>
            </a:pPr>
            <a:endParaRPr lang="en-US" sz="2000"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371835" y="4191000"/>
            <a:ext cx="6819900" cy="2324100"/>
          </a:xfrm>
          <a:prstGeom prst="rect">
            <a:avLst/>
          </a:prstGeom>
        </p:spPr>
      </p:pic>
    </p:spTree>
    <p:extLst>
      <p:ext uri="{BB962C8B-B14F-4D97-AF65-F5344CB8AC3E}">
        <p14:creationId xmlns="" xmlns:p14="http://schemas.microsoft.com/office/powerpoint/2010/main" val="19994007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rPr>
              <a:t>Operating Principle</a:t>
            </a:r>
            <a:endParaRPr lang="en-US" sz="4000" b="1" dirty="0">
              <a:solidFill>
                <a:srgbClr val="FF0000"/>
              </a:solidFill>
            </a:endParaRPr>
          </a:p>
        </p:txBody>
      </p:sp>
      <p:sp>
        <p:nvSpPr>
          <p:cNvPr id="3" name="Content Placeholder 2"/>
          <p:cNvSpPr>
            <a:spLocks noGrp="1"/>
          </p:cNvSpPr>
          <p:nvPr>
            <p:ph sz="quarter" idx="1"/>
          </p:nvPr>
        </p:nvSpPr>
        <p:spPr/>
        <p:txBody>
          <a:bodyPr/>
          <a:lstStyle/>
          <a:p>
            <a:r>
              <a:rPr lang="en-US" dirty="0" smtClean="0"/>
              <a:t>There are only two fundamentally different operating principles.</a:t>
            </a:r>
          </a:p>
          <a:p>
            <a:pPr marL="0" indent="0">
              <a:buNone/>
            </a:pPr>
            <a:r>
              <a:rPr lang="en-US" dirty="0"/>
              <a:t> </a:t>
            </a:r>
            <a:r>
              <a:rPr lang="en-US" dirty="0" smtClean="0"/>
              <a:t>          1) Electromagnetic Attraction</a:t>
            </a:r>
          </a:p>
          <a:p>
            <a:pPr marL="0" indent="0">
              <a:buNone/>
            </a:pPr>
            <a:r>
              <a:rPr lang="en-US" dirty="0"/>
              <a:t> </a:t>
            </a:r>
            <a:r>
              <a:rPr lang="en-US" dirty="0" smtClean="0"/>
              <a:t>          2) Electromagnetic Induction</a:t>
            </a:r>
          </a:p>
          <a:p>
            <a:r>
              <a:rPr lang="en-US" dirty="0" smtClean="0"/>
              <a:t>Electromagnetic Attraction Relays operate by virtue of a plunger being drawn into a solenoid.</a:t>
            </a:r>
          </a:p>
          <a:p>
            <a:r>
              <a:rPr lang="en-US" dirty="0" smtClean="0"/>
              <a:t>Electromagnetic Induction Relays use the principle of the induction motor whereby torque is developed by induction in a rotor.</a:t>
            </a:r>
            <a:endParaRPr lang="en-US" dirty="0"/>
          </a:p>
        </p:txBody>
      </p:sp>
    </p:spTree>
    <p:extLst>
      <p:ext uri="{BB962C8B-B14F-4D97-AF65-F5344CB8AC3E}">
        <p14:creationId xmlns="" xmlns:p14="http://schemas.microsoft.com/office/powerpoint/2010/main" val="36592094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rPr>
              <a:t>Electromagnetic Relay</a:t>
            </a:r>
            <a:endParaRPr lang="en-US" sz="4000" b="1" dirty="0">
              <a:solidFill>
                <a:srgbClr val="FF0000"/>
              </a:solidFill>
            </a:endParaRPr>
          </a:p>
        </p:txBody>
      </p:sp>
      <p:sp>
        <p:nvSpPr>
          <p:cNvPr id="3" name="Content Placeholder 2"/>
          <p:cNvSpPr>
            <a:spLocks noGrp="1"/>
          </p:cNvSpPr>
          <p:nvPr>
            <p:ph sz="quarter" idx="1"/>
          </p:nvPr>
        </p:nvSpPr>
        <p:spPr/>
        <p:txBody>
          <a:bodyPr/>
          <a:lstStyle/>
          <a:p>
            <a:r>
              <a:rPr lang="en-US" smtClean="0"/>
              <a:t>It is a </a:t>
            </a:r>
            <a:r>
              <a:rPr lang="en-US" dirty="0" smtClean="0"/>
              <a:t>simple relay. It has two sets of electrically conductive contacts. Relay may be “Normally Open” or “Normally Open”. One pair of contacts are classed as Normally Open.</a:t>
            </a:r>
          </a:p>
          <a:p>
            <a:endParaRPr lang="en-US"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727200" y="3394841"/>
            <a:ext cx="8331200" cy="3082159"/>
          </a:xfrm>
          <a:prstGeom prst="rect">
            <a:avLst/>
          </a:prstGeom>
        </p:spPr>
      </p:pic>
    </p:spTree>
    <p:extLst>
      <p:ext uri="{BB962C8B-B14F-4D97-AF65-F5344CB8AC3E}">
        <p14:creationId xmlns="" xmlns:p14="http://schemas.microsoft.com/office/powerpoint/2010/main" val="25770439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rPr>
              <a:t>Induction Type Relay</a:t>
            </a:r>
            <a:endParaRPr lang="en-US" sz="4000" b="1" dirty="0">
              <a:solidFill>
                <a:srgbClr val="FF0000"/>
              </a:solidFill>
            </a:endParaRPr>
          </a:p>
        </p:txBody>
      </p:sp>
      <p:sp>
        <p:nvSpPr>
          <p:cNvPr id="3" name="Content Placeholder 2"/>
          <p:cNvSpPr>
            <a:spLocks noGrp="1"/>
          </p:cNvSpPr>
          <p:nvPr>
            <p:ph sz="quarter" idx="1"/>
          </p:nvPr>
        </p:nvSpPr>
        <p:spPr/>
        <p:txBody>
          <a:bodyPr>
            <a:normAutofit/>
          </a:bodyPr>
          <a:lstStyle/>
          <a:p>
            <a:r>
              <a:rPr lang="en-US" sz="2000" dirty="0" smtClean="0"/>
              <a:t>An induction type relay works only with the alternating current,</a:t>
            </a:r>
          </a:p>
          <a:p>
            <a:r>
              <a:rPr lang="en-US" sz="2000" dirty="0" smtClean="0"/>
              <a:t>It consist of an electromagnetic system which operates on moving conductors. Generally, in the form of Disc or Cup type. It function through the interaction of electromagnetic flux.</a:t>
            </a:r>
          </a:p>
          <a:p>
            <a:endParaRPr lang="en-US" sz="2000"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930401" y="3505200"/>
            <a:ext cx="8064500" cy="3033712"/>
          </a:xfrm>
          <a:prstGeom prst="rect">
            <a:avLst/>
          </a:prstGeom>
        </p:spPr>
      </p:pic>
    </p:spTree>
    <p:extLst>
      <p:ext uri="{BB962C8B-B14F-4D97-AF65-F5344CB8AC3E}">
        <p14:creationId xmlns="" xmlns:p14="http://schemas.microsoft.com/office/powerpoint/2010/main" val="1947523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rPr>
              <a:t>Single Line Diagram of Relay</a:t>
            </a:r>
            <a:endParaRPr lang="en-US" sz="4000" b="1" dirty="0">
              <a:solidFill>
                <a:srgbClr val="FF0000"/>
              </a:solidFill>
            </a:endParaRPr>
          </a:p>
        </p:txBody>
      </p:sp>
      <p:pic>
        <p:nvPicPr>
          <p:cNvPr id="4" name="Content Placeholder 3"/>
          <p:cNvPicPr>
            <a:picLocks noGrp="1" noChangeAspect="1"/>
          </p:cNvPicPr>
          <p:nvPr>
            <p:ph sz="quarter" idx="1"/>
          </p:nvPr>
        </p:nvPicPr>
        <p:blipFill>
          <a:blip r:embed="rId2">
            <a:extLst>
              <a:ext uri="{28A0092B-C50C-407E-A947-70E740481C1C}">
                <a14:useLocalDpi xmlns="" xmlns:a14="http://schemas.microsoft.com/office/drawing/2010/main" val="0"/>
              </a:ext>
            </a:extLst>
          </a:blip>
          <a:stretch>
            <a:fillRect/>
          </a:stretch>
        </p:blipFill>
        <p:spPr>
          <a:xfrm>
            <a:off x="1524000" y="2133600"/>
            <a:ext cx="8636000" cy="3313112"/>
          </a:xfrm>
        </p:spPr>
      </p:pic>
    </p:spTree>
    <p:extLst>
      <p:ext uri="{BB962C8B-B14F-4D97-AF65-F5344CB8AC3E}">
        <p14:creationId xmlns="" xmlns:p14="http://schemas.microsoft.com/office/powerpoint/2010/main" val="41512121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rPr>
              <a:t>Important Terms Related to Protective Relay</a:t>
            </a:r>
            <a:endParaRPr lang="en-US" sz="4000" b="1" dirty="0">
              <a:solidFill>
                <a:srgbClr val="FF0000"/>
              </a:solidFill>
            </a:endParaRPr>
          </a:p>
        </p:txBody>
      </p:sp>
      <p:sp>
        <p:nvSpPr>
          <p:cNvPr id="3" name="Content Placeholder 2"/>
          <p:cNvSpPr>
            <a:spLocks noGrp="1"/>
          </p:cNvSpPr>
          <p:nvPr>
            <p:ph sz="quarter" idx="1"/>
          </p:nvPr>
        </p:nvSpPr>
        <p:spPr/>
        <p:txBody>
          <a:bodyPr/>
          <a:lstStyle/>
          <a:p>
            <a:pPr marL="457200" indent="-457200">
              <a:buFont typeface="+mj-lt"/>
              <a:buAutoNum type="arabicPeriod"/>
            </a:pPr>
            <a:r>
              <a:rPr lang="en-US" dirty="0" smtClean="0"/>
              <a:t>Peak-up Current</a:t>
            </a:r>
          </a:p>
          <a:p>
            <a:pPr marL="457200" indent="-457200">
              <a:buFont typeface="+mj-lt"/>
              <a:buAutoNum type="arabicPeriod"/>
            </a:pPr>
            <a:r>
              <a:rPr lang="en-US" dirty="0" smtClean="0"/>
              <a:t>Current Setting</a:t>
            </a:r>
          </a:p>
          <a:p>
            <a:pPr marL="457200" indent="-457200">
              <a:buFont typeface="+mj-lt"/>
              <a:buAutoNum type="arabicPeriod"/>
            </a:pPr>
            <a:r>
              <a:rPr lang="en-US" dirty="0" smtClean="0"/>
              <a:t>Plug Setting Multiplier (P.S.M.)</a:t>
            </a:r>
          </a:p>
          <a:p>
            <a:pPr marL="457200" indent="-457200">
              <a:buFont typeface="+mj-lt"/>
              <a:buAutoNum type="arabicPeriod"/>
            </a:pPr>
            <a:r>
              <a:rPr lang="en-US" dirty="0" smtClean="0"/>
              <a:t>Time Setting Multiplier (T.S.M.)</a:t>
            </a:r>
          </a:p>
          <a:p>
            <a:pPr marL="457200" indent="-457200">
              <a:buFont typeface="+mj-lt"/>
              <a:buAutoNum type="arabicPeriod"/>
            </a:pPr>
            <a:r>
              <a:rPr lang="en-US" dirty="0" smtClean="0"/>
              <a:t>Reset Level</a:t>
            </a:r>
          </a:p>
          <a:p>
            <a:pPr marL="457200" indent="-457200">
              <a:buFont typeface="+mj-lt"/>
              <a:buAutoNum type="arabicPeriod"/>
            </a:pPr>
            <a:r>
              <a:rPr lang="en-US" dirty="0" smtClean="0"/>
              <a:t>Operating Time</a:t>
            </a:r>
          </a:p>
          <a:p>
            <a:pPr marL="0" indent="0">
              <a:buNone/>
            </a:pPr>
            <a:endParaRPr lang="en-US" dirty="0"/>
          </a:p>
        </p:txBody>
      </p:sp>
    </p:spTree>
    <p:extLst>
      <p:ext uri="{BB962C8B-B14F-4D97-AF65-F5344CB8AC3E}">
        <p14:creationId xmlns="" xmlns:p14="http://schemas.microsoft.com/office/powerpoint/2010/main" val="229536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 Circuit Faults</a:t>
            </a:r>
            <a:br>
              <a:rPr lang="en-US" dirty="0"/>
            </a:br>
            <a:endParaRPr lang="en-US" dirty="0"/>
          </a:p>
        </p:txBody>
      </p:sp>
      <p:sp>
        <p:nvSpPr>
          <p:cNvPr id="3" name="Content Placeholder 2"/>
          <p:cNvSpPr>
            <a:spLocks noGrp="1"/>
          </p:cNvSpPr>
          <p:nvPr>
            <p:ph idx="1"/>
          </p:nvPr>
        </p:nvSpPr>
        <p:spPr>
          <a:xfrm>
            <a:off x="646111" y="1370530"/>
            <a:ext cx="8946541" cy="4195481"/>
          </a:xfrm>
        </p:spPr>
        <p:txBody>
          <a:bodyPr>
            <a:noAutofit/>
          </a:bodyPr>
          <a:lstStyle/>
          <a:p>
            <a:r>
              <a:rPr lang="en-US" sz="1800" dirty="0"/>
              <a:t>A short circuit can be defined as an abnormal connection of very low impedance between two points of different potential, whether made intentionally or accidentally.</a:t>
            </a:r>
          </a:p>
          <a:p>
            <a:r>
              <a:rPr lang="en-US" sz="1800" dirty="0"/>
              <a:t>These are the most common and severe kind of faults, resulting in the flow of abnormal high currents through the equipment or transmission lines. If these faults are allowed to persist even for a short period, it leads to the extensive damage to the equipment.</a:t>
            </a:r>
          </a:p>
          <a:p>
            <a:r>
              <a:rPr lang="en-US" sz="1800" dirty="0"/>
              <a:t>Short circuit faults are also called as shunt faults. These faults are caused due to the insulation failure between phase conductors or between earth and phase conductors or both.</a:t>
            </a:r>
          </a:p>
          <a:p>
            <a:r>
              <a:rPr lang="en-US" sz="1800" dirty="0"/>
              <a:t>The various possible short circuit fault conditions include three phase to earth, three phase clear of earth, phase to phase, single phase to earth, two phase to earth and phase to phase plus single phase to earth as shown in figure.</a:t>
            </a:r>
          </a:p>
          <a:p>
            <a:r>
              <a:rPr lang="en-US" sz="1800" dirty="0"/>
              <a:t>The three phase fault clear of earth and three phase fault to earth are balanced or symmetrical short circuit faults while other remaining faults are unsymmetrical faults</a:t>
            </a:r>
          </a:p>
          <a:p>
            <a:endParaRPr lang="en-US" sz="1800" dirty="0"/>
          </a:p>
        </p:txBody>
      </p:sp>
    </p:spTree>
    <p:extLst>
      <p:ext uri="{BB962C8B-B14F-4D97-AF65-F5344CB8AC3E}">
        <p14:creationId xmlns:p14="http://schemas.microsoft.com/office/powerpoint/2010/main" xmlns="" val="4195594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715962"/>
          </a:xfrm>
        </p:spPr>
        <p:txBody>
          <a:bodyPr>
            <a:normAutofit/>
          </a:bodyPr>
          <a:lstStyle/>
          <a:p>
            <a:r>
              <a:rPr lang="en-US" sz="4000" b="1" dirty="0" smtClean="0">
                <a:solidFill>
                  <a:srgbClr val="FF0000"/>
                </a:solidFill>
              </a:rPr>
              <a:t>Types of Relay</a:t>
            </a:r>
            <a:endParaRPr lang="en-US" sz="4000" b="1" dirty="0">
              <a:solidFill>
                <a:srgbClr val="FF0000"/>
              </a:solidFill>
            </a:endParaRPr>
          </a:p>
        </p:txBody>
      </p:sp>
      <p:sp>
        <p:nvSpPr>
          <p:cNvPr id="3" name="Content Placeholder 2"/>
          <p:cNvSpPr>
            <a:spLocks noGrp="1"/>
          </p:cNvSpPr>
          <p:nvPr>
            <p:ph sz="quarter" idx="1"/>
          </p:nvPr>
        </p:nvSpPr>
        <p:spPr>
          <a:xfrm>
            <a:off x="565355" y="1037303"/>
            <a:ext cx="9956800" cy="5486400"/>
          </a:xfrm>
        </p:spPr>
        <p:txBody>
          <a:bodyPr>
            <a:noAutofit/>
          </a:bodyPr>
          <a:lstStyle/>
          <a:p>
            <a:pPr marL="0" indent="0">
              <a:buNone/>
            </a:pPr>
            <a:r>
              <a:rPr lang="en-US" sz="1100" dirty="0" smtClean="0"/>
              <a:t>     Types of protective relays are mainly based on their characteristics, logic, on actuating parameter &amp; operating mechanism.</a:t>
            </a:r>
          </a:p>
          <a:p>
            <a:r>
              <a:rPr lang="en-US" sz="1100" dirty="0" smtClean="0"/>
              <a:t>Based on operating of mechanism</a:t>
            </a:r>
          </a:p>
          <a:p>
            <a:pPr marL="0" indent="0">
              <a:buNone/>
            </a:pPr>
            <a:r>
              <a:rPr lang="en-US" sz="1100" dirty="0"/>
              <a:t> </a:t>
            </a:r>
            <a:r>
              <a:rPr lang="en-US" sz="1100" dirty="0" smtClean="0"/>
              <a:t>      1) Electromagnetic Relay</a:t>
            </a:r>
          </a:p>
          <a:p>
            <a:pPr marL="0" indent="0">
              <a:buNone/>
            </a:pPr>
            <a:r>
              <a:rPr lang="en-US" sz="1100" dirty="0"/>
              <a:t> </a:t>
            </a:r>
            <a:r>
              <a:rPr lang="en-US" sz="1100" dirty="0" smtClean="0"/>
              <a:t>      2) Static Relay</a:t>
            </a:r>
          </a:p>
          <a:p>
            <a:pPr marL="0" indent="0">
              <a:buNone/>
            </a:pPr>
            <a:r>
              <a:rPr lang="en-US" sz="1100" dirty="0"/>
              <a:t> </a:t>
            </a:r>
            <a:r>
              <a:rPr lang="en-US" sz="1100" dirty="0" smtClean="0"/>
              <a:t>      3) Mechanical Relay</a:t>
            </a:r>
          </a:p>
          <a:p>
            <a:r>
              <a:rPr lang="en-US" sz="1100" dirty="0" smtClean="0"/>
              <a:t>Based on actuating parameter</a:t>
            </a:r>
          </a:p>
          <a:p>
            <a:pPr marL="0" indent="0">
              <a:buNone/>
            </a:pPr>
            <a:r>
              <a:rPr lang="en-US" sz="1100" dirty="0" smtClean="0"/>
              <a:t>       1) Current Relay</a:t>
            </a:r>
          </a:p>
          <a:p>
            <a:pPr marL="0" indent="0">
              <a:buNone/>
            </a:pPr>
            <a:r>
              <a:rPr lang="en-US" sz="1100" dirty="0"/>
              <a:t> </a:t>
            </a:r>
            <a:r>
              <a:rPr lang="en-US" sz="1100" dirty="0" smtClean="0"/>
              <a:t>      2) Voltage Relay</a:t>
            </a:r>
          </a:p>
          <a:p>
            <a:pPr marL="0" indent="0">
              <a:buNone/>
            </a:pPr>
            <a:r>
              <a:rPr lang="en-US" sz="1100" dirty="0"/>
              <a:t> </a:t>
            </a:r>
            <a:r>
              <a:rPr lang="en-US" sz="1100" dirty="0" smtClean="0"/>
              <a:t>      3) Frequency Relay</a:t>
            </a:r>
          </a:p>
          <a:p>
            <a:pPr marL="0" indent="0">
              <a:buNone/>
            </a:pPr>
            <a:r>
              <a:rPr lang="en-US" sz="1100" dirty="0"/>
              <a:t> </a:t>
            </a:r>
            <a:r>
              <a:rPr lang="en-US" sz="1100" dirty="0" smtClean="0"/>
              <a:t>      4) Power Relay</a:t>
            </a:r>
          </a:p>
          <a:p>
            <a:r>
              <a:rPr lang="en-US" sz="1100" dirty="0" smtClean="0"/>
              <a:t>Based on characteristics</a:t>
            </a:r>
          </a:p>
          <a:p>
            <a:pPr marL="0" indent="0">
              <a:buNone/>
            </a:pPr>
            <a:r>
              <a:rPr lang="en-US" sz="1100" dirty="0"/>
              <a:t> </a:t>
            </a:r>
            <a:r>
              <a:rPr lang="en-US" sz="1100" dirty="0" smtClean="0"/>
              <a:t>      1) Definite Time Relay</a:t>
            </a:r>
          </a:p>
          <a:p>
            <a:pPr marL="0" indent="0">
              <a:buNone/>
            </a:pPr>
            <a:r>
              <a:rPr lang="en-US" sz="1100" dirty="0"/>
              <a:t> </a:t>
            </a:r>
            <a:r>
              <a:rPr lang="en-US" sz="1100" dirty="0" smtClean="0"/>
              <a:t>      2) Inverse Time Relay with definite minimum</a:t>
            </a:r>
          </a:p>
          <a:p>
            <a:pPr marL="0" indent="0">
              <a:buNone/>
            </a:pPr>
            <a:r>
              <a:rPr lang="en-US" sz="1100" dirty="0"/>
              <a:t> </a:t>
            </a:r>
            <a:r>
              <a:rPr lang="en-US" sz="1100" dirty="0" smtClean="0"/>
              <a:t>      3) Instantaneous Relay</a:t>
            </a:r>
          </a:p>
          <a:p>
            <a:pPr marL="0" indent="0">
              <a:buNone/>
            </a:pPr>
            <a:r>
              <a:rPr lang="en-US" sz="1100" dirty="0"/>
              <a:t> </a:t>
            </a:r>
            <a:r>
              <a:rPr lang="en-US" sz="1100" dirty="0" smtClean="0"/>
              <a:t>      4) Stepped Characteristics</a:t>
            </a:r>
          </a:p>
          <a:p>
            <a:pPr marL="0" indent="0">
              <a:buNone/>
            </a:pPr>
            <a:r>
              <a:rPr lang="en-US" sz="1100" dirty="0"/>
              <a:t> </a:t>
            </a:r>
            <a:r>
              <a:rPr lang="en-US" sz="1100" dirty="0" smtClean="0"/>
              <a:t>      5) Programmed Switches</a:t>
            </a:r>
          </a:p>
          <a:p>
            <a:r>
              <a:rPr lang="en-US" sz="1100" dirty="0" smtClean="0"/>
              <a:t>Based on application</a:t>
            </a:r>
          </a:p>
          <a:p>
            <a:pPr marL="0" indent="0">
              <a:buNone/>
            </a:pPr>
            <a:r>
              <a:rPr lang="en-US" sz="1100" dirty="0"/>
              <a:t> </a:t>
            </a:r>
            <a:r>
              <a:rPr lang="en-US" sz="1100" dirty="0" smtClean="0"/>
              <a:t>      1) Primary Relay</a:t>
            </a:r>
          </a:p>
          <a:p>
            <a:pPr marL="0" indent="0">
              <a:buNone/>
            </a:pPr>
            <a:r>
              <a:rPr lang="en-US" sz="1100" dirty="0"/>
              <a:t> </a:t>
            </a:r>
            <a:r>
              <a:rPr lang="en-US" sz="1100" dirty="0" smtClean="0"/>
              <a:t>      2) Back up Relay</a:t>
            </a:r>
            <a:endParaRPr lang="en-US" sz="1100" dirty="0"/>
          </a:p>
        </p:txBody>
      </p:sp>
    </p:spTree>
    <p:extLst>
      <p:ext uri="{BB962C8B-B14F-4D97-AF65-F5344CB8AC3E}">
        <p14:creationId xmlns="" xmlns:p14="http://schemas.microsoft.com/office/powerpoint/2010/main" val="27124824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9" dur="5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randombar(horizontal)">
                                      <p:cBhvr>
                                        <p:cTn id="54" dur="500"/>
                                        <p:tgtEl>
                                          <p:spTgt spid="3">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9" dur="500"/>
                                        <p:tgtEl>
                                          <p:spTgt spid="3">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64" dur="500"/>
                                        <p:tgtEl>
                                          <p:spTgt spid="3">
                                            <p:txEl>
                                              <p:pRg st="10" end="1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69" dur="500"/>
                                        <p:tgtEl>
                                          <p:spTgt spid="3">
                                            <p:txEl>
                                              <p:pRg st="11" end="1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grpId="0" nodeType="clickEffect">
                                  <p:stCondLst>
                                    <p:cond delay="0"/>
                                  </p:stCondLst>
                                  <p:childTnLst>
                                    <p:set>
                                      <p:cBhvr>
                                        <p:cTn id="73" dur="1" fill="hold">
                                          <p:stCondLst>
                                            <p:cond delay="0"/>
                                          </p:stCondLst>
                                        </p:cTn>
                                        <p:tgtEl>
                                          <p:spTgt spid="3">
                                            <p:txEl>
                                              <p:pRg st="12" end="12"/>
                                            </p:txEl>
                                          </p:spTgt>
                                        </p:tgtEl>
                                        <p:attrNameLst>
                                          <p:attrName>style.visibility</p:attrName>
                                        </p:attrNameLst>
                                      </p:cBhvr>
                                      <p:to>
                                        <p:strVal val="visible"/>
                                      </p:to>
                                    </p:set>
                                    <p:animEffect transition="in" filter="randombar(horizontal)">
                                      <p:cBhvr>
                                        <p:cTn id="74" dur="500"/>
                                        <p:tgtEl>
                                          <p:spTgt spid="3">
                                            <p:txEl>
                                              <p:pRg st="12" end="1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3">
                                            <p:txEl>
                                              <p:pRg st="13" end="13"/>
                                            </p:txEl>
                                          </p:spTgt>
                                        </p:tgtEl>
                                        <p:attrNameLst>
                                          <p:attrName>style.visibility</p:attrName>
                                        </p:attrNameLst>
                                      </p:cBhvr>
                                      <p:to>
                                        <p:strVal val="visible"/>
                                      </p:to>
                                    </p:set>
                                    <p:animEffect transition="in" filter="randombar(horizontal)">
                                      <p:cBhvr>
                                        <p:cTn id="79" dur="500"/>
                                        <p:tgtEl>
                                          <p:spTgt spid="3">
                                            <p:txEl>
                                              <p:pRg st="13" end="1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3">
                                            <p:txEl>
                                              <p:pRg st="14" end="14"/>
                                            </p:txEl>
                                          </p:spTgt>
                                        </p:tgtEl>
                                        <p:attrNameLst>
                                          <p:attrName>style.visibility</p:attrName>
                                        </p:attrNameLst>
                                      </p:cBhvr>
                                      <p:to>
                                        <p:strVal val="visible"/>
                                      </p:to>
                                    </p:set>
                                    <p:animEffect transition="in" filter="randombar(horizontal)">
                                      <p:cBhvr>
                                        <p:cTn id="84" dur="500"/>
                                        <p:tgtEl>
                                          <p:spTgt spid="3">
                                            <p:txEl>
                                              <p:pRg st="14" end="1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3">
                                            <p:txEl>
                                              <p:pRg st="15" end="15"/>
                                            </p:txEl>
                                          </p:spTgt>
                                        </p:tgtEl>
                                        <p:attrNameLst>
                                          <p:attrName>style.visibility</p:attrName>
                                        </p:attrNameLst>
                                      </p:cBhvr>
                                      <p:to>
                                        <p:strVal val="visible"/>
                                      </p:to>
                                    </p:set>
                                    <p:animEffect transition="in" filter="randombar(horizontal)">
                                      <p:cBhvr>
                                        <p:cTn id="89" dur="500"/>
                                        <p:tgtEl>
                                          <p:spTgt spid="3">
                                            <p:txEl>
                                              <p:pRg st="15" end="1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4" presetClass="entr" presetSubtype="10" fill="hold" grpId="0" nodeType="clickEffect">
                                  <p:stCondLst>
                                    <p:cond delay="0"/>
                                  </p:stCondLst>
                                  <p:childTnLst>
                                    <p:set>
                                      <p:cBhvr>
                                        <p:cTn id="93" dur="1" fill="hold">
                                          <p:stCondLst>
                                            <p:cond delay="0"/>
                                          </p:stCondLst>
                                        </p:cTn>
                                        <p:tgtEl>
                                          <p:spTgt spid="3">
                                            <p:txEl>
                                              <p:pRg st="16" end="16"/>
                                            </p:txEl>
                                          </p:spTgt>
                                        </p:tgtEl>
                                        <p:attrNameLst>
                                          <p:attrName>style.visibility</p:attrName>
                                        </p:attrNameLst>
                                      </p:cBhvr>
                                      <p:to>
                                        <p:strVal val="visible"/>
                                      </p:to>
                                    </p:set>
                                    <p:animEffect transition="in" filter="randombar(horizontal)">
                                      <p:cBhvr>
                                        <p:cTn id="94" dur="500"/>
                                        <p:tgtEl>
                                          <p:spTgt spid="3">
                                            <p:txEl>
                                              <p:pRg st="16" end="1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grpId="0" nodeType="clickEffect">
                                  <p:stCondLst>
                                    <p:cond delay="0"/>
                                  </p:stCondLst>
                                  <p:childTnLst>
                                    <p:set>
                                      <p:cBhvr>
                                        <p:cTn id="98" dur="1" fill="hold">
                                          <p:stCondLst>
                                            <p:cond delay="0"/>
                                          </p:stCondLst>
                                        </p:cTn>
                                        <p:tgtEl>
                                          <p:spTgt spid="3">
                                            <p:txEl>
                                              <p:pRg st="17" end="17"/>
                                            </p:txEl>
                                          </p:spTgt>
                                        </p:tgtEl>
                                        <p:attrNameLst>
                                          <p:attrName>style.visibility</p:attrName>
                                        </p:attrNameLst>
                                      </p:cBhvr>
                                      <p:to>
                                        <p:strVal val="visible"/>
                                      </p:to>
                                    </p:set>
                                    <p:animEffect transition="in" filter="randombar(horizontal)">
                                      <p:cBhvr>
                                        <p:cTn id="99" dur="500"/>
                                        <p:tgtEl>
                                          <p:spTgt spid="3">
                                            <p:txEl>
                                              <p:pRg st="17" end="17"/>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3">
                                            <p:txEl>
                                              <p:pRg st="18" end="18"/>
                                            </p:txEl>
                                          </p:spTgt>
                                        </p:tgtEl>
                                        <p:attrNameLst>
                                          <p:attrName>style.visibility</p:attrName>
                                        </p:attrNameLst>
                                      </p:cBhvr>
                                      <p:to>
                                        <p:strVal val="visible"/>
                                      </p:to>
                                    </p:set>
                                    <p:animEffect transition="in" filter="randombar(horizontal)">
                                      <p:cBhvr>
                                        <p:cTn id="104"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rPr>
              <a:t>Advantages of Using Protective Relays</a:t>
            </a:r>
            <a:endParaRPr lang="en-US" sz="4000" b="1" dirty="0">
              <a:solidFill>
                <a:srgbClr val="FF0000"/>
              </a:solidFill>
            </a:endParaRPr>
          </a:p>
        </p:txBody>
      </p:sp>
      <p:sp>
        <p:nvSpPr>
          <p:cNvPr id="3" name="Content Placeholder 2"/>
          <p:cNvSpPr>
            <a:spLocks noGrp="1"/>
          </p:cNvSpPr>
          <p:nvPr>
            <p:ph sz="quarter" idx="1"/>
          </p:nvPr>
        </p:nvSpPr>
        <p:spPr/>
        <p:txBody>
          <a:bodyPr/>
          <a:lstStyle/>
          <a:p>
            <a:r>
              <a:rPr lang="en-US" dirty="0" smtClean="0"/>
              <a:t>Detect system failures when they occur and isolate the faulted section from the remaining of the system.</a:t>
            </a:r>
          </a:p>
          <a:p>
            <a:r>
              <a:rPr lang="en-US" dirty="0" smtClean="0"/>
              <a:t>Mitigating the effects of failures after they occur. Minimize risk of fire, danger to personal and other high voltage systems.</a:t>
            </a:r>
            <a:endParaRPr lang="en-US" dirty="0"/>
          </a:p>
        </p:txBody>
      </p:sp>
    </p:spTree>
    <p:extLst>
      <p:ext uri="{BB962C8B-B14F-4D97-AF65-F5344CB8AC3E}">
        <p14:creationId xmlns="" xmlns:p14="http://schemas.microsoft.com/office/powerpoint/2010/main" val="40011618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6211" y="285730"/>
            <a:ext cx="10953827" cy="5170646"/>
          </a:xfrm>
          <a:prstGeom prst="rect">
            <a:avLst/>
          </a:prstGeom>
          <a:noFill/>
        </p:spPr>
        <p:txBody>
          <a:bodyPr wrap="square" rtlCol="0">
            <a:spAutoFit/>
          </a:bodyPr>
          <a:lstStyle/>
          <a:p>
            <a:r>
              <a:rPr lang="en-IN" sz="3600" dirty="0" smtClean="0">
                <a:solidFill>
                  <a:schemeClr val="tx2"/>
                </a:solidFill>
              </a:rPr>
              <a:t>What is Static Relay ?</a:t>
            </a:r>
          </a:p>
          <a:p>
            <a:endParaRPr lang="en-IN" sz="3600" dirty="0" smtClean="0"/>
          </a:p>
          <a:p>
            <a:r>
              <a:rPr lang="en-IN" sz="2000" dirty="0" smtClean="0"/>
              <a:t>The static relay is a electrical operated switch, that has no moving parts. In this relay, The protective function is performed by static devices and output signal may be controlled by electron chemical auxiliary relay. To operate all assembled devices, static relays require separate DC power supply. There are two types of static relay :</a:t>
            </a:r>
          </a:p>
          <a:p>
            <a:endParaRPr lang="en-IN" sz="2000" dirty="0" smtClean="0"/>
          </a:p>
          <a:p>
            <a:pPr marL="342900" indent="-342900">
              <a:buFont typeface="+mj-lt"/>
              <a:buAutoNum type="arabicPeriod"/>
            </a:pPr>
            <a:r>
              <a:rPr lang="en-IN" sz="2000" dirty="0" smtClean="0"/>
              <a:t> </a:t>
            </a:r>
            <a:r>
              <a:rPr lang="en-IN" sz="2000" dirty="0" err="1" smtClean="0"/>
              <a:t>Analog</a:t>
            </a:r>
            <a:r>
              <a:rPr lang="en-IN" sz="2000" dirty="0" smtClean="0"/>
              <a:t> static relays : These are suitable for more complex function and preferred for almost all protective systems.</a:t>
            </a:r>
          </a:p>
          <a:p>
            <a:pPr marL="342900" indent="-342900">
              <a:buFont typeface="+mj-lt"/>
              <a:buAutoNum type="arabicPeriod"/>
            </a:pPr>
            <a:endParaRPr lang="en-IN" sz="2000" dirty="0" smtClean="0"/>
          </a:p>
          <a:p>
            <a:pPr marL="342900" indent="-342900">
              <a:buFont typeface="+mj-lt"/>
              <a:buAutoNum type="arabicPeriod"/>
            </a:pPr>
            <a:r>
              <a:rPr lang="en-IN" sz="2000" dirty="0" smtClean="0"/>
              <a:t>Digital static relays : The logic circuits and digital electronics were used in relay circuits involving several functions. Such relays are preferred for complex protective systems.</a:t>
            </a:r>
          </a:p>
          <a:p>
            <a:endParaRPr lang="en-IN" sz="2000" dirty="0" smtClean="0"/>
          </a:p>
          <a:p>
            <a:endParaRPr lang="en-IN"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000" y="381001"/>
            <a:ext cx="10058400" cy="2246769"/>
          </a:xfrm>
          <a:prstGeom prst="rect">
            <a:avLst/>
          </a:prstGeom>
          <a:noFill/>
        </p:spPr>
        <p:txBody>
          <a:bodyPr wrap="square" rtlCol="0">
            <a:spAutoFit/>
          </a:bodyPr>
          <a:lstStyle/>
          <a:p>
            <a:r>
              <a:rPr lang="en-IN" sz="2800" dirty="0" smtClean="0">
                <a:solidFill>
                  <a:schemeClr val="tx2"/>
                </a:solidFill>
              </a:rPr>
              <a:t>Important properties of Static Relays</a:t>
            </a:r>
          </a:p>
          <a:p>
            <a:pPr algn="just"/>
            <a:endParaRPr lang="en-IN" sz="1600" dirty="0" smtClean="0"/>
          </a:p>
          <a:p>
            <a:pPr algn="just">
              <a:buFont typeface="Arial" pitchFamily="34" charset="0"/>
              <a:buChar char="•"/>
            </a:pPr>
            <a:r>
              <a:rPr lang="en-IN" sz="1600" dirty="0" smtClean="0"/>
              <a:t> Quick response and long life</a:t>
            </a:r>
          </a:p>
          <a:p>
            <a:pPr algn="just">
              <a:buFont typeface="Arial" pitchFamily="34" charset="0"/>
              <a:buChar char="•"/>
            </a:pPr>
            <a:r>
              <a:rPr lang="en-IN" sz="1600" dirty="0" smtClean="0"/>
              <a:t>Small Power consumption</a:t>
            </a:r>
          </a:p>
          <a:p>
            <a:pPr algn="just">
              <a:buFont typeface="Arial" pitchFamily="34" charset="0"/>
              <a:buChar char="•"/>
            </a:pPr>
            <a:r>
              <a:rPr lang="en-IN" sz="1600" dirty="0" smtClean="0"/>
              <a:t>Absence of moving contacts</a:t>
            </a:r>
          </a:p>
          <a:p>
            <a:pPr algn="just">
              <a:buFont typeface="Arial" pitchFamily="34" charset="0"/>
              <a:buChar char="•"/>
            </a:pPr>
            <a:r>
              <a:rPr lang="en-IN" sz="1600" dirty="0" smtClean="0"/>
              <a:t>Greater sensitivity and reliability</a:t>
            </a:r>
          </a:p>
          <a:p>
            <a:pPr algn="just">
              <a:buFont typeface="Arial" pitchFamily="34" charset="0"/>
              <a:buChar char="•"/>
            </a:pPr>
            <a:r>
              <a:rPr lang="en-IN" sz="1600" dirty="0" smtClean="0"/>
              <a:t>Very compact in size</a:t>
            </a:r>
          </a:p>
          <a:p>
            <a:pPr algn="just">
              <a:buFont typeface="Arial" pitchFamily="34" charset="0"/>
              <a:buChar char="•"/>
            </a:pPr>
            <a:r>
              <a:rPr lang="en-IN" sz="1600" dirty="0" smtClean="0"/>
              <a:t>Less risk of unwanted tripping </a:t>
            </a:r>
            <a:endParaRPr lang="en-IN" sz="1600" dirty="0"/>
          </a:p>
        </p:txBody>
      </p:sp>
      <p:sp>
        <p:nvSpPr>
          <p:cNvPr id="3" name="TextBox 2"/>
          <p:cNvSpPr txBox="1"/>
          <p:nvPr/>
        </p:nvSpPr>
        <p:spPr>
          <a:xfrm>
            <a:off x="666712" y="3357563"/>
            <a:ext cx="9855200" cy="2185214"/>
          </a:xfrm>
          <a:prstGeom prst="rect">
            <a:avLst/>
          </a:prstGeom>
          <a:noFill/>
        </p:spPr>
        <p:txBody>
          <a:bodyPr wrap="square" rtlCol="0">
            <a:spAutoFit/>
          </a:bodyPr>
          <a:lstStyle/>
          <a:p>
            <a:pPr algn="just"/>
            <a:r>
              <a:rPr lang="en-IN" sz="2800" dirty="0" smtClean="0">
                <a:solidFill>
                  <a:schemeClr val="tx2"/>
                </a:solidFill>
              </a:rPr>
              <a:t>Disadvantages of Static Relays</a:t>
            </a:r>
          </a:p>
          <a:p>
            <a:pPr algn="just"/>
            <a:endParaRPr lang="en-IN" dirty="0" smtClean="0"/>
          </a:p>
          <a:p>
            <a:pPr algn="just">
              <a:buFont typeface="Arial" pitchFamily="34" charset="0"/>
              <a:buChar char="•"/>
            </a:pPr>
            <a:r>
              <a:rPr lang="en-IN" dirty="0" smtClean="0"/>
              <a:t> Auxiliary DC supply is needed for their operation.</a:t>
            </a:r>
          </a:p>
          <a:p>
            <a:pPr algn="just">
              <a:buFont typeface="Arial" pitchFamily="34" charset="0"/>
              <a:buChar char="•"/>
            </a:pPr>
            <a:r>
              <a:rPr lang="en-IN" dirty="0" smtClean="0"/>
              <a:t> These relays are sensitive to voltage transients.</a:t>
            </a:r>
          </a:p>
          <a:p>
            <a:pPr algn="just">
              <a:buFont typeface="Arial" pitchFamily="34" charset="0"/>
              <a:buChar char="•"/>
            </a:pPr>
            <a:r>
              <a:rPr lang="en-IN" dirty="0" smtClean="0"/>
              <a:t> Characteristics of static relays are influenced by ambient temperature and ageing.</a:t>
            </a:r>
          </a:p>
          <a:p>
            <a:pPr algn="just">
              <a:buFont typeface="Arial" pitchFamily="34" charset="0"/>
              <a:buChar char="•"/>
            </a:pPr>
            <a:r>
              <a:rPr lang="en-IN" dirty="0" smtClean="0"/>
              <a:t> They are more costly.</a:t>
            </a:r>
          </a:p>
          <a:p>
            <a:pPr algn="just">
              <a:buFont typeface="Arial" pitchFamily="34" charset="0"/>
              <a:buChar char="•"/>
            </a:pPr>
            <a:r>
              <a:rPr lang="en-IN" dirty="0" smtClean="0"/>
              <a:t> They have low short time over load capacity. </a:t>
            </a:r>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917" y="398127"/>
            <a:ext cx="9404723" cy="1400530"/>
          </a:xfrm>
        </p:spPr>
        <p:txBody>
          <a:bodyPr/>
          <a:lstStyle/>
          <a:p>
            <a:r>
              <a:rPr lang="en-US" sz="4400" dirty="0" smtClean="0"/>
              <a:t>Types of Shorts circuited Faults</a:t>
            </a:r>
            <a:endParaRPr lang="en-US" sz="4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71161" y="2250880"/>
            <a:ext cx="5779258" cy="2759182"/>
          </a:xfr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58068" y="2250880"/>
            <a:ext cx="5642780" cy="2767576"/>
          </a:xfrm>
          <a:prstGeom prst="rect">
            <a:avLst/>
          </a:prstGeom>
        </p:spPr>
      </p:pic>
    </p:spTree>
    <p:extLst>
      <p:ext uri="{BB962C8B-B14F-4D97-AF65-F5344CB8AC3E}">
        <p14:creationId xmlns:p14="http://schemas.microsoft.com/office/powerpoint/2010/main" xmlns="" val="25763602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Short circuited Faults</a:t>
            </a:r>
            <a:r>
              <a:rPr lang="en-US" dirty="0"/>
              <a:t/>
            </a:r>
            <a:br>
              <a:rPr lang="en-US" dirty="0"/>
            </a:br>
            <a:endParaRPr lang="en-US" dirty="0"/>
          </a:p>
        </p:txBody>
      </p:sp>
      <p:sp>
        <p:nvSpPr>
          <p:cNvPr id="3" name="Content Placeholder 2"/>
          <p:cNvSpPr>
            <a:spLocks noGrp="1"/>
          </p:cNvSpPr>
          <p:nvPr>
            <p:ph idx="1"/>
          </p:nvPr>
        </p:nvSpPr>
        <p:spPr>
          <a:xfrm>
            <a:off x="646111" y="1853248"/>
            <a:ext cx="10640289" cy="4042585"/>
          </a:xfrm>
        </p:spPr>
        <p:txBody>
          <a:bodyPr>
            <a:normAutofit/>
          </a:bodyPr>
          <a:lstStyle/>
          <a:p>
            <a:r>
              <a:rPr lang="en-US" sz="2400" dirty="0"/>
              <a:t>These may be due to internal or external effects</a:t>
            </a:r>
          </a:p>
          <a:p>
            <a:r>
              <a:rPr lang="en-US" sz="2400" dirty="0"/>
              <a:t>Internal effects include breakdown of transmission lines or equipment, aging of insulation, deterioration of insulation in generator, transformer and other electrical equipments, improper installations and inadequate design.</a:t>
            </a:r>
          </a:p>
          <a:p>
            <a:r>
              <a:rPr lang="en-US" sz="2400" dirty="0"/>
              <a:t>External effects include overloading of equipments, insulation failure due to lighting surges and mechanical damage by public.</a:t>
            </a:r>
          </a:p>
          <a:p>
            <a:endParaRPr lang="en-US" sz="2400" dirty="0"/>
          </a:p>
        </p:txBody>
      </p:sp>
    </p:spTree>
    <p:extLst>
      <p:ext uri="{BB962C8B-B14F-4D97-AF65-F5344CB8AC3E}">
        <p14:creationId xmlns:p14="http://schemas.microsoft.com/office/powerpoint/2010/main" xmlns="" val="19103044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Symmetrical Faults</a:t>
            </a:r>
            <a:br>
              <a:rPr lang="en-US" dirty="0"/>
            </a:br>
            <a:endParaRPr lang="en-US" dirty="0"/>
          </a:p>
        </p:txBody>
      </p:sp>
      <p:sp>
        <p:nvSpPr>
          <p:cNvPr id="3" name="Content Placeholder 2"/>
          <p:cNvSpPr>
            <a:spLocks noGrp="1"/>
          </p:cNvSpPr>
          <p:nvPr>
            <p:ph idx="1"/>
          </p:nvPr>
        </p:nvSpPr>
        <p:spPr>
          <a:xfrm>
            <a:off x="646111" y="1425121"/>
            <a:ext cx="8946541" cy="1318079"/>
          </a:xfrm>
        </p:spPr>
        <p:txBody>
          <a:bodyPr/>
          <a:lstStyle/>
          <a:p>
            <a:pPr marL="0" indent="0">
              <a:buNone/>
            </a:pPr>
            <a:r>
              <a:rPr lang="en-US" dirty="0" smtClean="0"/>
              <a:t>In these type of faults all phases are short circuited to earth or some time to each other these fault is balanced when the system is symmetrical or 120</a:t>
            </a:r>
            <a:r>
              <a:rPr lang="en-US" i="1" dirty="0" smtClean="0"/>
              <a:t> </a:t>
            </a:r>
            <a:r>
              <a:rPr lang="en-US" dirty="0" smtClean="0"/>
              <a:t>degree in 3 phase line. This involve a large amount of current but it happens rarely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956883" y="2493597"/>
            <a:ext cx="4812037" cy="2695432"/>
          </a:xfrm>
          <a:prstGeom prst="rect">
            <a:avLst/>
          </a:prstGeom>
        </p:spPr>
      </p:pic>
      <p:sp>
        <p:nvSpPr>
          <p:cNvPr id="5" name="TextBox 4"/>
          <p:cNvSpPr txBox="1"/>
          <p:nvPr/>
        </p:nvSpPr>
        <p:spPr>
          <a:xfrm>
            <a:off x="646110" y="2825651"/>
            <a:ext cx="5764861" cy="2031325"/>
          </a:xfrm>
          <a:prstGeom prst="rect">
            <a:avLst/>
          </a:prstGeom>
          <a:noFill/>
        </p:spPr>
        <p:txBody>
          <a:bodyPr wrap="square" rtlCol="0">
            <a:spAutoFit/>
          </a:bodyPr>
          <a:lstStyle/>
          <a:p>
            <a:r>
              <a:rPr lang="en-US" dirty="0"/>
              <a:t>The analysis of these faults is required for selecting the rupturing capacity of the circuit breakers, choosing set-phase relays and other protective switchgear. These faults are analyzed on per phase basis using bus impedance matrix or Thevenins’s theorem</a:t>
            </a:r>
          </a:p>
          <a:p>
            <a:endParaRPr lang="en-US" dirty="0"/>
          </a:p>
        </p:txBody>
      </p:sp>
    </p:spTree>
    <p:extLst>
      <p:ext uri="{BB962C8B-B14F-4D97-AF65-F5344CB8AC3E}">
        <p14:creationId xmlns:p14="http://schemas.microsoft.com/office/powerpoint/2010/main" xmlns="" val="22725859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Unsymmetrical Faults</a:t>
            </a:r>
            <a:br>
              <a:rPr lang="en-US" dirty="0"/>
            </a:br>
            <a:endParaRPr lang="en-US" dirty="0"/>
          </a:p>
        </p:txBody>
      </p:sp>
      <p:sp>
        <p:nvSpPr>
          <p:cNvPr id="3" name="Content Placeholder 2"/>
          <p:cNvSpPr>
            <a:spLocks noGrp="1"/>
          </p:cNvSpPr>
          <p:nvPr>
            <p:ph idx="1"/>
          </p:nvPr>
        </p:nvSpPr>
        <p:spPr>
          <a:xfrm>
            <a:off x="646111" y="1547951"/>
            <a:ext cx="11172849" cy="4470712"/>
          </a:xfrm>
        </p:spPr>
        <p:txBody>
          <a:bodyPr>
            <a:noAutofit/>
          </a:bodyPr>
          <a:lstStyle/>
          <a:p>
            <a:pPr marL="0" indent="0">
              <a:buNone/>
            </a:pPr>
            <a:r>
              <a:rPr lang="en-US" sz="2400" dirty="0" smtClean="0"/>
              <a:t>These are the faults which leads unequal current with unequal phase shift in 3 phase system </a:t>
            </a:r>
          </a:p>
          <a:p>
            <a:pPr marL="0" indent="0">
              <a:buNone/>
            </a:pPr>
            <a:endParaRPr lang="en-US" sz="2400" dirty="0" smtClean="0"/>
          </a:p>
          <a:p>
            <a:pPr marL="0" indent="0">
              <a:buNone/>
            </a:pPr>
            <a:r>
              <a:rPr lang="en-US" sz="2400" dirty="0" smtClean="0"/>
              <a:t>The unsymmetrical faults occur due to presence of an open circuit or short circuit of distribution line or transmission line it occur either by natural disturbance or manual error </a:t>
            </a:r>
            <a:endParaRPr lang="en-US" sz="2400" dirty="0"/>
          </a:p>
        </p:txBody>
      </p:sp>
    </p:spTree>
    <p:extLst>
      <p:ext uri="{BB962C8B-B14F-4D97-AF65-F5344CB8AC3E}">
        <p14:creationId xmlns:p14="http://schemas.microsoft.com/office/powerpoint/2010/main" xmlns="" val="41407655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197</TotalTime>
  <Words>3036</Words>
  <Application>Microsoft Office PowerPoint</Application>
  <PresentationFormat>Custom</PresentationFormat>
  <Paragraphs>287</Paragraphs>
  <Slides>53</Slides>
  <Notes>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Ion</vt:lpstr>
      <vt:lpstr>FAULTS</vt:lpstr>
      <vt:lpstr>What is Fault ?</vt:lpstr>
      <vt:lpstr>Open Circult faults :</vt:lpstr>
      <vt:lpstr>Causes and effects :</vt:lpstr>
      <vt:lpstr>Short Circuit Faults </vt:lpstr>
      <vt:lpstr>Types of Shorts circuited Faults</vt:lpstr>
      <vt:lpstr>Causes of Short circuited Faults </vt:lpstr>
      <vt:lpstr>Symmetrical Faults </vt:lpstr>
      <vt:lpstr>Unsymmetrical Faults </vt:lpstr>
      <vt:lpstr>SWITCH GEARS</vt:lpstr>
      <vt:lpstr>INTRODUCTION OF SWITCHGEARS</vt:lpstr>
      <vt:lpstr>PURPOSE OF SWITCHGEARS</vt:lpstr>
      <vt:lpstr>COMPONENT OF SWITCHGEAR</vt:lpstr>
      <vt:lpstr>BUS BAR</vt:lpstr>
      <vt:lpstr>Slide 15</vt:lpstr>
      <vt:lpstr>Definition of Circuit Breaker</vt:lpstr>
      <vt:lpstr> PRINCIPLE OF ARC IN CIRCUIT BREAKER</vt:lpstr>
      <vt:lpstr>Important terms related to arc formation in circuit breaker</vt:lpstr>
      <vt:lpstr>Slide 19</vt:lpstr>
      <vt:lpstr>Method of arc extinction</vt:lpstr>
      <vt:lpstr>Types of Circuit Breaker</vt:lpstr>
      <vt:lpstr>1. Oil Circuit Breakers(OCB) </vt:lpstr>
      <vt:lpstr>Slide 23</vt:lpstr>
      <vt:lpstr>b. Minimum Oil Circuit Breakers</vt:lpstr>
      <vt:lpstr>Slide 25</vt:lpstr>
      <vt:lpstr>2. Air-Blast Circuit Breakers</vt:lpstr>
      <vt:lpstr>Slide 27</vt:lpstr>
      <vt:lpstr>3. SF6 Circuit Breaker</vt:lpstr>
      <vt:lpstr>What is MCB</vt:lpstr>
      <vt:lpstr>Slide 30</vt:lpstr>
      <vt:lpstr>         FUSE &amp; EARTHING  </vt:lpstr>
      <vt:lpstr>KIT-KAT FUSE</vt:lpstr>
      <vt:lpstr>Advantages of a Kit-Kat Fuse</vt:lpstr>
      <vt:lpstr>Characteristics of Fuse &amp; Material used as Fuse wire</vt:lpstr>
      <vt:lpstr>Properties of Material for Fuse </vt:lpstr>
      <vt:lpstr> Important Terms</vt:lpstr>
      <vt:lpstr>Types of Fuses</vt:lpstr>
      <vt:lpstr>Description of Fuses</vt:lpstr>
      <vt:lpstr>   </vt:lpstr>
      <vt:lpstr>EARTHING OR GROUNDING </vt:lpstr>
      <vt:lpstr>Equipment Earthing </vt:lpstr>
      <vt:lpstr>Methods of Earthing</vt:lpstr>
      <vt:lpstr>Protective Relay</vt:lpstr>
      <vt:lpstr>Introduction</vt:lpstr>
      <vt:lpstr>Operating Principle</vt:lpstr>
      <vt:lpstr>Electromagnetic Relay</vt:lpstr>
      <vt:lpstr>Induction Type Relay</vt:lpstr>
      <vt:lpstr>Single Line Diagram of Relay</vt:lpstr>
      <vt:lpstr>Important Terms Related to Protective Relay</vt:lpstr>
      <vt:lpstr>Types of Relay</vt:lpstr>
      <vt:lpstr>Advantages of Using Protective Relays</vt:lpstr>
      <vt:lpstr>Slide 52</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FAULTS</dc:title>
  <dc:creator>Aakash Trikha</dc:creator>
  <cp:lastModifiedBy>balajee</cp:lastModifiedBy>
  <cp:revision>24</cp:revision>
  <dcterms:created xsi:type="dcterms:W3CDTF">2018-04-06T05:57:34Z</dcterms:created>
  <dcterms:modified xsi:type="dcterms:W3CDTF">2024-02-27T03:52:28Z</dcterms:modified>
</cp:coreProperties>
</file>