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4775" y="755675"/>
            <a:ext cx="6394450" cy="2701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7045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7045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7045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9908" y="267665"/>
            <a:ext cx="819912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7045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3540" y="1051687"/>
            <a:ext cx="5795010" cy="3514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hyperlink" Target="http://ecomputernotes.com/fundamental/introduction-to-computer/control-unit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755675"/>
            <a:ext cx="7772400" cy="4119076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indent="746760">
              <a:lnSpc>
                <a:spcPts val="10490"/>
              </a:lnSpc>
              <a:spcBef>
                <a:spcPts val="320"/>
              </a:spcBef>
            </a:pPr>
            <a:r>
              <a:rPr sz="8800" b="1" i="1" dirty="0">
                <a:solidFill>
                  <a:srgbClr val="FFFF00"/>
                </a:solidFill>
                <a:latin typeface="Times New Roman"/>
                <a:cs typeface="Times New Roman"/>
              </a:rPr>
              <a:t>Computer </a:t>
            </a:r>
            <a:r>
              <a:rPr sz="8800" b="1" i="1" spc="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8800" b="1" i="1" spc="-2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Organiz</a:t>
            </a:r>
            <a:r>
              <a:rPr sz="8800" b="1" i="1" spc="-204" dirty="0" smtClean="0">
                <a:solidFill>
                  <a:srgbClr val="FFFF00"/>
                </a:solidFill>
                <a:latin typeface="Times New Roman"/>
                <a:cs typeface="Times New Roman"/>
              </a:rPr>
              <a:t>a</a:t>
            </a:r>
            <a:r>
              <a:rPr sz="8800" b="1" i="1" spc="-13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</a:t>
            </a:r>
            <a:r>
              <a:rPr sz="8800" b="1" i="1" spc="-165" dirty="0" smtClean="0">
                <a:solidFill>
                  <a:srgbClr val="FFFF00"/>
                </a:solidFill>
                <a:latin typeface="Times New Roman"/>
                <a:cs typeface="Times New Roman"/>
              </a:rPr>
              <a:t>i</a:t>
            </a:r>
            <a:r>
              <a:rPr sz="8800" b="1" i="1" spc="-204" dirty="0" smtClean="0">
                <a:solidFill>
                  <a:srgbClr val="FFFF00"/>
                </a:solidFill>
                <a:latin typeface="Times New Roman"/>
                <a:cs typeface="Times New Roman"/>
              </a:rPr>
              <a:t>o</a:t>
            </a:r>
            <a:r>
              <a:rPr sz="8800" b="1" i="1" spc="-254" dirty="0" smtClean="0">
                <a:solidFill>
                  <a:srgbClr val="FFFF00"/>
                </a:solidFill>
                <a:latin typeface="Times New Roman"/>
                <a:cs typeface="Times New Roman"/>
              </a:rPr>
              <a:t>n</a:t>
            </a:r>
            <a:r>
              <a:rPr lang="en-US" sz="8800" b="1" i="1" spc="-254" dirty="0" smtClean="0">
                <a:solidFill>
                  <a:srgbClr val="FFFF00"/>
                </a:solidFill>
                <a:latin typeface="Times New Roman"/>
                <a:cs typeface="Times New Roman"/>
              </a:rPr>
              <a:t> and </a:t>
            </a:r>
          </a:p>
          <a:p>
            <a:pPr marL="12700" marR="5080" indent="746760">
              <a:lnSpc>
                <a:spcPts val="10490"/>
              </a:lnSpc>
              <a:spcBef>
                <a:spcPts val="320"/>
              </a:spcBef>
            </a:pPr>
            <a:r>
              <a:rPr lang="en-US" sz="8800" b="1" i="1" spc="-254" dirty="0" smtClean="0">
                <a:solidFill>
                  <a:srgbClr val="FFFF00"/>
                </a:solidFill>
                <a:latin typeface="Times New Roman"/>
                <a:cs typeface="Times New Roman"/>
              </a:rPr>
              <a:t> Architecture</a:t>
            </a:r>
            <a:endParaRPr sz="8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4800" y="5867400"/>
            <a:ext cx="3803142" cy="4105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305">
              <a:lnSpc>
                <a:spcPct val="146800"/>
              </a:lnSpc>
              <a:spcBef>
                <a:spcPts val="100"/>
              </a:spcBef>
              <a:tabLst>
                <a:tab pos="957580" algn="l"/>
              </a:tabLst>
            </a:pPr>
            <a:r>
              <a:rPr sz="2000" b="1" spc="-204" dirty="0" smtClean="0">
                <a:solidFill>
                  <a:srgbClr val="DC9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</a:t>
            </a:r>
            <a:r>
              <a:rPr lang="en-US" sz="2000" b="1" spc="-204" dirty="0" smtClean="0">
                <a:solidFill>
                  <a:srgbClr val="DC9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000" b="1" spc="-180" dirty="0" smtClean="0">
                <a:solidFill>
                  <a:srgbClr val="DC9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b="1" spc="-180" dirty="0">
                <a:solidFill>
                  <a:srgbClr val="DC9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 </a:t>
            </a:r>
            <a:r>
              <a:rPr lang="en-US" sz="2000" b="1" spc="-180" dirty="0" smtClean="0">
                <a:solidFill>
                  <a:srgbClr val="DC9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Poonam</a:t>
            </a:r>
            <a:endParaRPr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6012" y="0"/>
            <a:ext cx="10166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45" dirty="0"/>
              <a:t>R</a:t>
            </a:r>
            <a:r>
              <a:rPr spc="-185" dirty="0"/>
              <a:t>I</a:t>
            </a:r>
            <a:r>
              <a:rPr spc="-490" dirty="0"/>
              <a:t>S</a:t>
            </a:r>
            <a:r>
              <a:rPr spc="-395" dirty="0"/>
              <a:t>C: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01620" y="0"/>
            <a:ext cx="45002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20" dirty="0">
                <a:solidFill>
                  <a:srgbClr val="704522"/>
                </a:solidFill>
                <a:latin typeface="Arial"/>
                <a:cs typeface="Arial"/>
              </a:rPr>
              <a:t>REDUCED</a:t>
            </a:r>
            <a:r>
              <a:rPr sz="3600" b="1" spc="355" dirty="0">
                <a:solidFill>
                  <a:srgbClr val="704522"/>
                </a:solidFill>
                <a:latin typeface="Arial"/>
                <a:cs typeface="Arial"/>
              </a:rPr>
              <a:t> </a:t>
            </a:r>
            <a:r>
              <a:rPr sz="3600" b="1" spc="-455" dirty="0">
                <a:solidFill>
                  <a:srgbClr val="704522"/>
                </a:solidFill>
                <a:latin typeface="Arial"/>
                <a:cs typeface="Arial"/>
              </a:rPr>
              <a:t>INSTRUCTION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715" y="804798"/>
            <a:ext cx="1991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Historical</a:t>
            </a:r>
            <a:r>
              <a:rPr sz="1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Background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34559" y="517982"/>
            <a:ext cx="34290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2675" algn="l"/>
              </a:tabLst>
            </a:pPr>
            <a:r>
              <a:rPr sz="3600" b="1" spc="-484" dirty="0">
                <a:solidFill>
                  <a:srgbClr val="704522"/>
                </a:solidFill>
                <a:latin typeface="Arial"/>
                <a:cs typeface="Arial"/>
              </a:rPr>
              <a:t>SET	</a:t>
            </a:r>
            <a:r>
              <a:rPr sz="3600" b="1" spc="-520" dirty="0">
                <a:solidFill>
                  <a:srgbClr val="704522"/>
                </a:solidFill>
                <a:latin typeface="Arial"/>
                <a:cs typeface="Arial"/>
              </a:rPr>
              <a:t>COMPUTERS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3612" y="1057180"/>
            <a:ext cx="4808855" cy="137858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36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8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96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262255" indent="-100965">
              <a:lnSpc>
                <a:spcPts val="1825"/>
              </a:lnSpc>
              <a:spcBef>
                <a:spcPts val="635"/>
              </a:spcBef>
              <a:buChar char="-"/>
              <a:tabLst>
                <a:tab pos="262890" algn="l"/>
              </a:tabLst>
            </a:pP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55" dirty="0">
                <a:solidFill>
                  <a:srgbClr val="FFFFFF"/>
                </a:solidFill>
                <a:latin typeface="Arial"/>
                <a:cs typeface="Arial"/>
              </a:rPr>
              <a:t>real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beginning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5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modern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computer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architecture</a:t>
            </a:r>
            <a:endParaRPr sz="1600">
              <a:latin typeface="Arial"/>
              <a:cs typeface="Arial"/>
            </a:endParaRPr>
          </a:p>
          <a:p>
            <a:pPr marL="262255" indent="-100965">
              <a:lnSpc>
                <a:spcPts val="1730"/>
              </a:lnSpc>
              <a:buChar char="-"/>
              <a:tabLst>
                <a:tab pos="262890" algn="l"/>
              </a:tabLst>
            </a:pPr>
            <a:r>
              <a:rPr sz="1600" b="1" spc="-155" dirty="0">
                <a:solidFill>
                  <a:srgbClr val="FFFFFF"/>
                </a:solidFill>
                <a:latin typeface="Arial"/>
                <a:cs typeface="Arial"/>
              </a:rPr>
              <a:t>Distinction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between</a:t>
            </a:r>
            <a:r>
              <a:rPr sz="16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i="1" spc="-165" dirty="0">
                <a:solidFill>
                  <a:srgbClr val="FFFFFF"/>
                </a:solidFill>
                <a:latin typeface="Arial"/>
                <a:cs typeface="Arial"/>
              </a:rPr>
              <a:t>Architecture</a:t>
            </a:r>
            <a:r>
              <a:rPr sz="1600" b="1" i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i="1" spc="-175" dirty="0">
                <a:solidFill>
                  <a:srgbClr val="FFFFFF"/>
                </a:solidFill>
                <a:latin typeface="Arial"/>
                <a:cs typeface="Arial"/>
              </a:rPr>
              <a:t>Implementation</a:t>
            </a:r>
            <a:endParaRPr sz="1600">
              <a:latin typeface="Arial"/>
              <a:cs typeface="Arial"/>
            </a:endParaRPr>
          </a:p>
          <a:p>
            <a:pPr marL="259079" indent="-97790">
              <a:lnSpc>
                <a:spcPts val="1755"/>
              </a:lnSpc>
              <a:buChar char="-"/>
              <a:tabLst>
                <a:tab pos="259715" algn="l"/>
              </a:tabLst>
            </a:pP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Architecture: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abstract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structure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5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computer</a:t>
            </a:r>
            <a:endParaRPr sz="1600">
              <a:latin typeface="Arial"/>
              <a:cs typeface="Arial"/>
            </a:endParaRPr>
          </a:p>
          <a:p>
            <a:pPr marL="1360170">
              <a:lnSpc>
                <a:spcPts val="1850"/>
              </a:lnSpc>
            </a:pP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b="1" spc="-1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18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b="1" spc="-1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-3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600" b="1" spc="-7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gu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age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300" dirty="0">
                <a:solidFill>
                  <a:srgbClr val="FFFFFF"/>
                </a:solidFill>
                <a:latin typeface="Arial"/>
                <a:cs typeface="Arial"/>
              </a:rPr>
              <a:t>mm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99990" y="3292855"/>
            <a:ext cx="12026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-14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b="1" spc="-9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400" b="1" spc="-3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eme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b="1" spc="-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b="1" spc="-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-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400" b="1" spc="-1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2956" y="3692397"/>
            <a:ext cx="6375400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6530" algn="ctr">
              <a:lnSpc>
                <a:spcPts val="1955"/>
              </a:lnSpc>
              <a:spcBef>
                <a:spcPts val="100"/>
              </a:spcBef>
            </a:pP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Continuing</a:t>
            </a:r>
            <a:r>
              <a:rPr sz="1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growth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semiconductor</a:t>
            </a:r>
            <a:r>
              <a:rPr sz="1800" b="1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memory</a:t>
            </a:r>
            <a:r>
              <a:rPr sz="1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microprogramming</a:t>
            </a:r>
            <a:endParaRPr sz="1800">
              <a:latin typeface="Arial"/>
              <a:cs typeface="Arial"/>
            </a:endParaRPr>
          </a:p>
          <a:p>
            <a:pPr marR="895350" algn="ctr">
              <a:lnSpc>
                <a:spcPts val="1814"/>
              </a:lnSpc>
            </a:pP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-&gt;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54" dirty="0">
                <a:solidFill>
                  <a:srgbClr val="FFFFFF"/>
                </a:solidFill>
                <a:latin typeface="Arial"/>
                <a:cs typeface="Arial"/>
              </a:rPr>
              <a:t> much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richer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complicated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sets</a:t>
            </a:r>
            <a:endParaRPr sz="1800">
              <a:latin typeface="Arial"/>
              <a:cs typeface="Arial"/>
            </a:endParaRPr>
          </a:p>
          <a:p>
            <a:pPr marR="926465" algn="ctr">
              <a:lnSpc>
                <a:spcPts val="2014"/>
              </a:lnSpc>
            </a:pP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=&gt;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CISC(Complex</a:t>
            </a:r>
            <a:r>
              <a:rPr sz="18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Set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Computer)</a:t>
            </a:r>
            <a:endParaRPr sz="1800">
              <a:latin typeface="Arial"/>
              <a:cs typeface="Arial"/>
            </a:endParaRPr>
          </a:p>
          <a:p>
            <a:pPr marL="119380" indent="-106680">
              <a:lnSpc>
                <a:spcPts val="1995"/>
              </a:lnSpc>
              <a:spcBef>
                <a:spcPts val="1125"/>
              </a:spcBef>
              <a:buChar char="-"/>
              <a:tabLst>
                <a:tab pos="119380" algn="l"/>
              </a:tabLst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gu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anc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endParaRPr sz="1800">
              <a:latin typeface="Arial"/>
              <a:cs typeface="Arial"/>
            </a:endParaRPr>
          </a:p>
          <a:p>
            <a:pPr marL="664845">
              <a:lnSpc>
                <a:spcPts val="1825"/>
              </a:lnSpc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664845">
              <a:lnSpc>
                <a:spcPts val="1825"/>
              </a:lnSpc>
            </a:pP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Richer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sets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would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FFFF"/>
                </a:solidFill>
                <a:latin typeface="Arial"/>
                <a:cs typeface="Arial"/>
              </a:rPr>
              <a:t>alleviate</a:t>
            </a:r>
            <a:r>
              <a:rPr sz="1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software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FFFF"/>
                </a:solidFill>
                <a:latin typeface="Arial"/>
                <a:cs typeface="Arial"/>
              </a:rPr>
              <a:t>crisis</a:t>
            </a:r>
            <a:endParaRPr sz="1800">
              <a:latin typeface="Arial"/>
              <a:cs typeface="Arial"/>
            </a:endParaRPr>
          </a:p>
          <a:p>
            <a:pPr marL="1040130" lvl="1" indent="-116839">
              <a:lnSpc>
                <a:spcPts val="1860"/>
              </a:lnSpc>
              <a:buChar char="-"/>
              <a:tabLst>
                <a:tab pos="1040765" algn="l"/>
              </a:tabLst>
            </a:pPr>
            <a:r>
              <a:rPr sz="1800" b="1" spc="-250" dirty="0">
                <a:solidFill>
                  <a:srgbClr val="FFFFFF"/>
                </a:solidFill>
                <a:latin typeface="Arial"/>
                <a:cs typeface="Arial"/>
              </a:rPr>
              <a:t>move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4" dirty="0">
                <a:solidFill>
                  <a:srgbClr val="FFFFFF"/>
                </a:solidFill>
                <a:latin typeface="Arial"/>
                <a:cs typeface="Arial"/>
              </a:rPr>
              <a:t>much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functions</a:t>
            </a:r>
            <a:r>
              <a:rPr sz="1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hardware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possible</a:t>
            </a:r>
            <a:endParaRPr sz="1800">
              <a:latin typeface="Arial"/>
              <a:cs typeface="Arial"/>
            </a:endParaRPr>
          </a:p>
          <a:p>
            <a:pPr marL="1030605" marR="1073785" lvl="1" indent="-104139">
              <a:lnSpc>
                <a:spcPts val="1850"/>
              </a:lnSpc>
              <a:spcBef>
                <a:spcPts val="190"/>
              </a:spcBef>
              <a:buChar char="-"/>
              <a:tabLst>
                <a:tab pos="1031240" algn="l"/>
              </a:tabLst>
            </a:pP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27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i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i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i="1" spc="-215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800" b="1" i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i="1" spc="-22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i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28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i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i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i="1" spc="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tw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ac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uag</a:t>
            </a:r>
            <a:r>
              <a:rPr sz="1800" b="1" spc="-150" dirty="0">
                <a:solidFill>
                  <a:srgbClr val="FFFFFF"/>
                </a:solidFill>
                <a:latin typeface="Arial"/>
                <a:cs typeface="Arial"/>
              </a:rPr>
              <a:t>e 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8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ge</a:t>
            </a:r>
            <a:endParaRPr sz="1800">
              <a:latin typeface="Arial"/>
              <a:cs typeface="Arial"/>
            </a:endParaRPr>
          </a:p>
          <a:p>
            <a:pPr marL="664845">
              <a:lnSpc>
                <a:spcPts val="1860"/>
              </a:lnSpc>
            </a:pP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Richer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sets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would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improve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180" dirty="0">
                <a:solidFill>
                  <a:srgbClr val="FFFFFF"/>
                </a:solidFill>
                <a:latin typeface="Arial"/>
                <a:cs typeface="Arial"/>
              </a:rPr>
              <a:t>architecture</a:t>
            </a:r>
            <a:r>
              <a:rPr sz="1800" b="1" i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175" dirty="0">
                <a:solidFill>
                  <a:srgbClr val="FFFFFF"/>
                </a:solidFill>
                <a:latin typeface="Arial"/>
                <a:cs typeface="Arial"/>
              </a:rPr>
              <a:t>quality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83919" y="2727960"/>
            <a:ext cx="5535930" cy="598170"/>
            <a:chOff x="883919" y="2727960"/>
            <a:chExt cx="5535930" cy="598170"/>
          </a:xfrm>
        </p:grpSpPr>
        <p:sp>
          <p:nvSpPr>
            <p:cNvPr id="10" name="object 10"/>
            <p:cNvSpPr/>
            <p:nvPr/>
          </p:nvSpPr>
          <p:spPr>
            <a:xfrm>
              <a:off x="896619" y="2740660"/>
              <a:ext cx="3307079" cy="559435"/>
            </a:xfrm>
            <a:custGeom>
              <a:avLst/>
              <a:gdLst/>
              <a:ahLst/>
              <a:cxnLst/>
              <a:rect l="l" t="t" r="r" b="b"/>
              <a:pathLst>
                <a:path w="3307079" h="559435">
                  <a:moveTo>
                    <a:pt x="0" y="279400"/>
                  </a:moveTo>
                  <a:lnTo>
                    <a:pt x="12065" y="226694"/>
                  </a:lnTo>
                  <a:lnTo>
                    <a:pt x="46990" y="176529"/>
                  </a:lnTo>
                  <a:lnTo>
                    <a:pt x="101600" y="131444"/>
                  </a:lnTo>
                  <a:lnTo>
                    <a:pt x="135890" y="110489"/>
                  </a:lnTo>
                  <a:lnTo>
                    <a:pt x="174625" y="90804"/>
                  </a:lnTo>
                  <a:lnTo>
                    <a:pt x="217170" y="73025"/>
                  </a:lnTo>
                  <a:lnTo>
                    <a:pt x="263525" y="57150"/>
                  </a:lnTo>
                  <a:lnTo>
                    <a:pt x="313055" y="42544"/>
                  </a:lnTo>
                  <a:lnTo>
                    <a:pt x="365760" y="29844"/>
                  </a:lnTo>
                  <a:lnTo>
                    <a:pt x="421640" y="19685"/>
                  </a:lnTo>
                  <a:lnTo>
                    <a:pt x="480060" y="11429"/>
                  </a:lnTo>
                  <a:lnTo>
                    <a:pt x="540385" y="5079"/>
                  </a:lnTo>
                  <a:lnTo>
                    <a:pt x="602615" y="1269"/>
                  </a:lnTo>
                  <a:lnTo>
                    <a:pt x="666750" y="0"/>
                  </a:lnTo>
                  <a:lnTo>
                    <a:pt x="731519" y="1269"/>
                  </a:lnTo>
                  <a:lnTo>
                    <a:pt x="793750" y="5079"/>
                  </a:lnTo>
                  <a:lnTo>
                    <a:pt x="854075" y="11429"/>
                  </a:lnTo>
                  <a:lnTo>
                    <a:pt x="912494" y="19685"/>
                  </a:lnTo>
                  <a:lnTo>
                    <a:pt x="967740" y="29844"/>
                  </a:lnTo>
                  <a:lnTo>
                    <a:pt x="1020444" y="42544"/>
                  </a:lnTo>
                  <a:lnTo>
                    <a:pt x="1070610" y="57150"/>
                  </a:lnTo>
                  <a:lnTo>
                    <a:pt x="1116965" y="73025"/>
                  </a:lnTo>
                  <a:lnTo>
                    <a:pt x="1159510" y="90804"/>
                  </a:lnTo>
                  <a:lnTo>
                    <a:pt x="1197610" y="110489"/>
                  </a:lnTo>
                  <a:lnTo>
                    <a:pt x="1232535" y="131444"/>
                  </a:lnTo>
                  <a:lnTo>
                    <a:pt x="1287145" y="176529"/>
                  </a:lnTo>
                  <a:lnTo>
                    <a:pt x="1321435" y="226694"/>
                  </a:lnTo>
                  <a:lnTo>
                    <a:pt x="1333500" y="279400"/>
                  </a:lnTo>
                  <a:lnTo>
                    <a:pt x="1330960" y="306704"/>
                  </a:lnTo>
                  <a:lnTo>
                    <a:pt x="1306830" y="358139"/>
                  </a:lnTo>
                  <a:lnTo>
                    <a:pt x="1262380" y="405764"/>
                  </a:lnTo>
                  <a:lnTo>
                    <a:pt x="1197610" y="448944"/>
                  </a:lnTo>
                  <a:lnTo>
                    <a:pt x="1159510" y="467994"/>
                  </a:lnTo>
                  <a:lnTo>
                    <a:pt x="1116965" y="486410"/>
                  </a:lnTo>
                  <a:lnTo>
                    <a:pt x="1070610" y="502285"/>
                  </a:lnTo>
                  <a:lnTo>
                    <a:pt x="1020444" y="516889"/>
                  </a:lnTo>
                  <a:lnTo>
                    <a:pt x="967740" y="528954"/>
                  </a:lnTo>
                  <a:lnTo>
                    <a:pt x="912494" y="539750"/>
                  </a:lnTo>
                  <a:lnTo>
                    <a:pt x="854075" y="548004"/>
                  </a:lnTo>
                  <a:lnTo>
                    <a:pt x="793750" y="554354"/>
                  </a:lnTo>
                  <a:lnTo>
                    <a:pt x="731519" y="558164"/>
                  </a:lnTo>
                  <a:lnTo>
                    <a:pt x="666750" y="559435"/>
                  </a:lnTo>
                  <a:lnTo>
                    <a:pt x="602615" y="558164"/>
                  </a:lnTo>
                  <a:lnTo>
                    <a:pt x="540385" y="554354"/>
                  </a:lnTo>
                  <a:lnTo>
                    <a:pt x="480060" y="548004"/>
                  </a:lnTo>
                  <a:lnTo>
                    <a:pt x="421640" y="539750"/>
                  </a:lnTo>
                  <a:lnTo>
                    <a:pt x="365760" y="528954"/>
                  </a:lnTo>
                  <a:lnTo>
                    <a:pt x="313055" y="516889"/>
                  </a:lnTo>
                  <a:lnTo>
                    <a:pt x="263525" y="502285"/>
                  </a:lnTo>
                  <a:lnTo>
                    <a:pt x="217170" y="486410"/>
                  </a:lnTo>
                  <a:lnTo>
                    <a:pt x="174625" y="467994"/>
                  </a:lnTo>
                  <a:lnTo>
                    <a:pt x="135890" y="448944"/>
                  </a:lnTo>
                  <a:lnTo>
                    <a:pt x="101600" y="427989"/>
                  </a:lnTo>
                  <a:lnTo>
                    <a:pt x="46990" y="382269"/>
                  </a:lnTo>
                  <a:lnTo>
                    <a:pt x="12065" y="332739"/>
                  </a:lnTo>
                  <a:lnTo>
                    <a:pt x="0" y="279400"/>
                  </a:lnTo>
                  <a:close/>
                </a:path>
                <a:path w="3307079" h="559435">
                  <a:moveTo>
                    <a:pt x="1973580" y="279400"/>
                  </a:moveTo>
                  <a:lnTo>
                    <a:pt x="1985645" y="226694"/>
                  </a:lnTo>
                  <a:lnTo>
                    <a:pt x="2020570" y="176529"/>
                  </a:lnTo>
                  <a:lnTo>
                    <a:pt x="2075180" y="131444"/>
                  </a:lnTo>
                  <a:lnTo>
                    <a:pt x="2109470" y="110489"/>
                  </a:lnTo>
                  <a:lnTo>
                    <a:pt x="2148205" y="90804"/>
                  </a:lnTo>
                  <a:lnTo>
                    <a:pt x="2190750" y="73025"/>
                  </a:lnTo>
                  <a:lnTo>
                    <a:pt x="2237105" y="57150"/>
                  </a:lnTo>
                  <a:lnTo>
                    <a:pt x="2286635" y="42544"/>
                  </a:lnTo>
                  <a:lnTo>
                    <a:pt x="2339340" y="29844"/>
                  </a:lnTo>
                  <a:lnTo>
                    <a:pt x="2395220" y="19685"/>
                  </a:lnTo>
                  <a:lnTo>
                    <a:pt x="2453640" y="11429"/>
                  </a:lnTo>
                  <a:lnTo>
                    <a:pt x="2513965" y="5079"/>
                  </a:lnTo>
                  <a:lnTo>
                    <a:pt x="2576195" y="1269"/>
                  </a:lnTo>
                  <a:lnTo>
                    <a:pt x="2640330" y="0"/>
                  </a:lnTo>
                  <a:lnTo>
                    <a:pt x="2705100" y="1269"/>
                  </a:lnTo>
                  <a:lnTo>
                    <a:pt x="2767330" y="5079"/>
                  </a:lnTo>
                  <a:lnTo>
                    <a:pt x="2827655" y="11429"/>
                  </a:lnTo>
                  <a:lnTo>
                    <a:pt x="2886075" y="19685"/>
                  </a:lnTo>
                  <a:lnTo>
                    <a:pt x="2941320" y="29844"/>
                  </a:lnTo>
                  <a:lnTo>
                    <a:pt x="2994025" y="42544"/>
                  </a:lnTo>
                  <a:lnTo>
                    <a:pt x="3044190" y="57150"/>
                  </a:lnTo>
                  <a:lnTo>
                    <a:pt x="3090545" y="73025"/>
                  </a:lnTo>
                  <a:lnTo>
                    <a:pt x="3133090" y="90804"/>
                  </a:lnTo>
                  <a:lnTo>
                    <a:pt x="3171190" y="110489"/>
                  </a:lnTo>
                  <a:lnTo>
                    <a:pt x="3206115" y="131444"/>
                  </a:lnTo>
                  <a:lnTo>
                    <a:pt x="3260725" y="176529"/>
                  </a:lnTo>
                  <a:lnTo>
                    <a:pt x="3295015" y="226694"/>
                  </a:lnTo>
                  <a:lnTo>
                    <a:pt x="3307079" y="279400"/>
                  </a:lnTo>
                  <a:lnTo>
                    <a:pt x="3304540" y="306704"/>
                  </a:lnTo>
                  <a:lnTo>
                    <a:pt x="3280409" y="358139"/>
                  </a:lnTo>
                  <a:lnTo>
                    <a:pt x="3235960" y="405764"/>
                  </a:lnTo>
                  <a:lnTo>
                    <a:pt x="3171190" y="448944"/>
                  </a:lnTo>
                  <a:lnTo>
                    <a:pt x="3133090" y="467994"/>
                  </a:lnTo>
                  <a:lnTo>
                    <a:pt x="3090545" y="486410"/>
                  </a:lnTo>
                  <a:lnTo>
                    <a:pt x="3044190" y="502285"/>
                  </a:lnTo>
                  <a:lnTo>
                    <a:pt x="2994025" y="516889"/>
                  </a:lnTo>
                  <a:lnTo>
                    <a:pt x="2941320" y="528954"/>
                  </a:lnTo>
                  <a:lnTo>
                    <a:pt x="2886075" y="539750"/>
                  </a:lnTo>
                  <a:lnTo>
                    <a:pt x="2827655" y="548004"/>
                  </a:lnTo>
                  <a:lnTo>
                    <a:pt x="2767330" y="554354"/>
                  </a:lnTo>
                  <a:lnTo>
                    <a:pt x="2705100" y="558164"/>
                  </a:lnTo>
                  <a:lnTo>
                    <a:pt x="2640330" y="559435"/>
                  </a:lnTo>
                  <a:lnTo>
                    <a:pt x="2576195" y="558164"/>
                  </a:lnTo>
                  <a:lnTo>
                    <a:pt x="2513965" y="554354"/>
                  </a:lnTo>
                  <a:lnTo>
                    <a:pt x="2453640" y="548004"/>
                  </a:lnTo>
                  <a:lnTo>
                    <a:pt x="2395220" y="539750"/>
                  </a:lnTo>
                  <a:lnTo>
                    <a:pt x="2339340" y="528954"/>
                  </a:lnTo>
                  <a:lnTo>
                    <a:pt x="2286635" y="516889"/>
                  </a:lnTo>
                  <a:lnTo>
                    <a:pt x="2237105" y="502285"/>
                  </a:lnTo>
                  <a:lnTo>
                    <a:pt x="2190750" y="486410"/>
                  </a:lnTo>
                  <a:lnTo>
                    <a:pt x="2148205" y="467994"/>
                  </a:lnTo>
                  <a:lnTo>
                    <a:pt x="2109470" y="448944"/>
                  </a:lnTo>
                  <a:lnTo>
                    <a:pt x="2075180" y="427989"/>
                  </a:lnTo>
                  <a:lnTo>
                    <a:pt x="2020570" y="382269"/>
                  </a:lnTo>
                  <a:lnTo>
                    <a:pt x="1985645" y="332739"/>
                  </a:lnTo>
                  <a:lnTo>
                    <a:pt x="1973580" y="27940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54250" y="2975610"/>
              <a:ext cx="592455" cy="76200"/>
            </a:xfrm>
            <a:custGeom>
              <a:avLst/>
              <a:gdLst/>
              <a:ahLst/>
              <a:cxnLst/>
              <a:rect l="l" t="t" r="r" b="b"/>
              <a:pathLst>
                <a:path w="592455" h="76200">
                  <a:moveTo>
                    <a:pt x="516255" y="0"/>
                  </a:moveTo>
                  <a:lnTo>
                    <a:pt x="516255" y="76200"/>
                  </a:lnTo>
                  <a:lnTo>
                    <a:pt x="567055" y="50800"/>
                  </a:lnTo>
                  <a:lnTo>
                    <a:pt x="528955" y="50800"/>
                  </a:lnTo>
                  <a:lnTo>
                    <a:pt x="528955" y="25400"/>
                  </a:lnTo>
                  <a:lnTo>
                    <a:pt x="567055" y="25400"/>
                  </a:lnTo>
                  <a:lnTo>
                    <a:pt x="516255" y="0"/>
                  </a:lnTo>
                  <a:close/>
                </a:path>
                <a:path w="592455" h="76200">
                  <a:moveTo>
                    <a:pt x="516255" y="2540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516255" y="50800"/>
                  </a:lnTo>
                  <a:lnTo>
                    <a:pt x="516255" y="25400"/>
                  </a:lnTo>
                  <a:close/>
                </a:path>
                <a:path w="592455" h="76200">
                  <a:moveTo>
                    <a:pt x="567055" y="25400"/>
                  </a:moveTo>
                  <a:lnTo>
                    <a:pt x="528955" y="25400"/>
                  </a:lnTo>
                  <a:lnTo>
                    <a:pt x="528955" y="50800"/>
                  </a:lnTo>
                  <a:lnTo>
                    <a:pt x="567055" y="50800"/>
                  </a:lnTo>
                  <a:lnTo>
                    <a:pt x="592455" y="38100"/>
                  </a:lnTo>
                  <a:lnTo>
                    <a:pt x="567055" y="25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73649" y="2755900"/>
              <a:ext cx="1333500" cy="557530"/>
            </a:xfrm>
            <a:custGeom>
              <a:avLst/>
              <a:gdLst/>
              <a:ahLst/>
              <a:cxnLst/>
              <a:rect l="l" t="t" r="r" b="b"/>
              <a:pathLst>
                <a:path w="1333500" h="557529">
                  <a:moveTo>
                    <a:pt x="0" y="278764"/>
                  </a:moveTo>
                  <a:lnTo>
                    <a:pt x="12064" y="226060"/>
                  </a:lnTo>
                  <a:lnTo>
                    <a:pt x="46354" y="176529"/>
                  </a:lnTo>
                  <a:lnTo>
                    <a:pt x="101600" y="130810"/>
                  </a:lnTo>
                  <a:lnTo>
                    <a:pt x="135889" y="109854"/>
                  </a:lnTo>
                  <a:lnTo>
                    <a:pt x="174625" y="90804"/>
                  </a:lnTo>
                  <a:lnTo>
                    <a:pt x="217170" y="73025"/>
                  </a:lnTo>
                  <a:lnTo>
                    <a:pt x="263525" y="56514"/>
                  </a:lnTo>
                  <a:lnTo>
                    <a:pt x="313054" y="42545"/>
                  </a:lnTo>
                  <a:lnTo>
                    <a:pt x="365760" y="29845"/>
                  </a:lnTo>
                  <a:lnTo>
                    <a:pt x="421004" y="19685"/>
                  </a:lnTo>
                  <a:lnTo>
                    <a:pt x="479425" y="11429"/>
                  </a:lnTo>
                  <a:lnTo>
                    <a:pt x="539750" y="5079"/>
                  </a:lnTo>
                  <a:lnTo>
                    <a:pt x="602614" y="1270"/>
                  </a:lnTo>
                  <a:lnTo>
                    <a:pt x="666750" y="0"/>
                  </a:lnTo>
                  <a:lnTo>
                    <a:pt x="730885" y="1270"/>
                  </a:lnTo>
                  <a:lnTo>
                    <a:pt x="793114" y="5079"/>
                  </a:lnTo>
                  <a:lnTo>
                    <a:pt x="854075" y="11429"/>
                  </a:lnTo>
                  <a:lnTo>
                    <a:pt x="911860" y="19685"/>
                  </a:lnTo>
                  <a:lnTo>
                    <a:pt x="967739" y="29845"/>
                  </a:lnTo>
                  <a:lnTo>
                    <a:pt x="1020445" y="42545"/>
                  </a:lnTo>
                  <a:lnTo>
                    <a:pt x="1069975" y="56514"/>
                  </a:lnTo>
                  <a:lnTo>
                    <a:pt x="1116329" y="73025"/>
                  </a:lnTo>
                  <a:lnTo>
                    <a:pt x="1158875" y="90804"/>
                  </a:lnTo>
                  <a:lnTo>
                    <a:pt x="1197610" y="109854"/>
                  </a:lnTo>
                  <a:lnTo>
                    <a:pt x="1231900" y="130810"/>
                  </a:lnTo>
                  <a:lnTo>
                    <a:pt x="1286510" y="176529"/>
                  </a:lnTo>
                  <a:lnTo>
                    <a:pt x="1321435" y="226060"/>
                  </a:lnTo>
                  <a:lnTo>
                    <a:pt x="1333500" y="278764"/>
                  </a:lnTo>
                  <a:lnTo>
                    <a:pt x="1330325" y="305435"/>
                  </a:lnTo>
                  <a:lnTo>
                    <a:pt x="1306829" y="356870"/>
                  </a:lnTo>
                  <a:lnTo>
                    <a:pt x="1261745" y="404495"/>
                  </a:lnTo>
                  <a:lnTo>
                    <a:pt x="1197610" y="447675"/>
                  </a:lnTo>
                  <a:lnTo>
                    <a:pt x="1158875" y="466725"/>
                  </a:lnTo>
                  <a:lnTo>
                    <a:pt x="1116329" y="484504"/>
                  </a:lnTo>
                  <a:lnTo>
                    <a:pt x="1069975" y="501014"/>
                  </a:lnTo>
                  <a:lnTo>
                    <a:pt x="1020445" y="515620"/>
                  </a:lnTo>
                  <a:lnTo>
                    <a:pt x="967739" y="527685"/>
                  </a:lnTo>
                  <a:lnTo>
                    <a:pt x="911860" y="538479"/>
                  </a:lnTo>
                  <a:lnTo>
                    <a:pt x="854075" y="546735"/>
                  </a:lnTo>
                  <a:lnTo>
                    <a:pt x="793114" y="552450"/>
                  </a:lnTo>
                  <a:lnTo>
                    <a:pt x="730885" y="556260"/>
                  </a:lnTo>
                  <a:lnTo>
                    <a:pt x="666750" y="557529"/>
                  </a:lnTo>
                  <a:lnTo>
                    <a:pt x="602614" y="556260"/>
                  </a:lnTo>
                  <a:lnTo>
                    <a:pt x="539750" y="552450"/>
                  </a:lnTo>
                  <a:lnTo>
                    <a:pt x="479425" y="546735"/>
                  </a:lnTo>
                  <a:lnTo>
                    <a:pt x="421004" y="538479"/>
                  </a:lnTo>
                  <a:lnTo>
                    <a:pt x="365760" y="527685"/>
                  </a:lnTo>
                  <a:lnTo>
                    <a:pt x="313054" y="515620"/>
                  </a:lnTo>
                  <a:lnTo>
                    <a:pt x="263525" y="501014"/>
                  </a:lnTo>
                  <a:lnTo>
                    <a:pt x="217170" y="484504"/>
                  </a:lnTo>
                  <a:lnTo>
                    <a:pt x="174625" y="466725"/>
                  </a:lnTo>
                  <a:lnTo>
                    <a:pt x="135889" y="447675"/>
                  </a:lnTo>
                  <a:lnTo>
                    <a:pt x="101600" y="426720"/>
                  </a:lnTo>
                  <a:lnTo>
                    <a:pt x="46354" y="381635"/>
                  </a:lnTo>
                  <a:lnTo>
                    <a:pt x="12064" y="332104"/>
                  </a:lnTo>
                  <a:lnTo>
                    <a:pt x="0" y="27876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29735" y="2989580"/>
              <a:ext cx="806450" cy="76200"/>
            </a:xfrm>
            <a:custGeom>
              <a:avLst/>
              <a:gdLst/>
              <a:ahLst/>
              <a:cxnLst/>
              <a:rect l="l" t="t" r="r" b="b"/>
              <a:pathLst>
                <a:path w="806450" h="76200">
                  <a:moveTo>
                    <a:pt x="730250" y="0"/>
                  </a:moveTo>
                  <a:lnTo>
                    <a:pt x="730250" y="76200"/>
                  </a:lnTo>
                  <a:lnTo>
                    <a:pt x="781050" y="50800"/>
                  </a:lnTo>
                  <a:lnTo>
                    <a:pt x="742950" y="50800"/>
                  </a:lnTo>
                  <a:lnTo>
                    <a:pt x="742950" y="25400"/>
                  </a:lnTo>
                  <a:lnTo>
                    <a:pt x="781050" y="25400"/>
                  </a:lnTo>
                  <a:lnTo>
                    <a:pt x="730250" y="0"/>
                  </a:lnTo>
                  <a:close/>
                </a:path>
                <a:path w="806450" h="76200">
                  <a:moveTo>
                    <a:pt x="730250" y="2540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730250" y="50800"/>
                  </a:lnTo>
                  <a:lnTo>
                    <a:pt x="730250" y="25400"/>
                  </a:lnTo>
                  <a:close/>
                </a:path>
                <a:path w="806450" h="76200">
                  <a:moveTo>
                    <a:pt x="781050" y="25400"/>
                  </a:moveTo>
                  <a:lnTo>
                    <a:pt x="742950" y="25400"/>
                  </a:lnTo>
                  <a:lnTo>
                    <a:pt x="742950" y="50800"/>
                  </a:lnTo>
                  <a:lnTo>
                    <a:pt x="781050" y="50800"/>
                  </a:lnTo>
                  <a:lnTo>
                    <a:pt x="806450" y="38100"/>
                  </a:lnTo>
                  <a:lnTo>
                    <a:pt x="781050" y="25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97076" y="2777744"/>
            <a:ext cx="749935" cy="43624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560"/>
              </a:lnSpc>
              <a:spcBef>
                <a:spcPts val="240"/>
              </a:spcBef>
            </a:pPr>
            <a:r>
              <a:rPr sz="1400" b="1" spc="-22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400" b="1" spc="-8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-16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400" b="1" spc="-18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400" b="1" spc="-9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400" b="1" spc="-19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400" b="1" spc="-160" dirty="0">
                <a:solidFill>
                  <a:srgbClr val="FFFFFF"/>
                </a:solidFill>
                <a:latin typeface="Arial"/>
                <a:cs typeface="Arial"/>
              </a:rPr>
              <a:t>eve</a:t>
            </a:r>
            <a:r>
              <a:rPr sz="1400" b="1" spc="-90" dirty="0">
                <a:solidFill>
                  <a:srgbClr val="FFFFFF"/>
                </a:solidFill>
                <a:latin typeface="Arial"/>
                <a:cs typeface="Arial"/>
              </a:rPr>
              <a:t>l  </a:t>
            </a:r>
            <a:r>
              <a:rPr sz="1400" b="1" spc="-135" dirty="0">
                <a:solidFill>
                  <a:srgbClr val="FFFFFF"/>
                </a:solidFill>
                <a:latin typeface="Arial"/>
                <a:cs typeface="Arial"/>
              </a:rPr>
              <a:t>Language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27045" y="2808224"/>
            <a:ext cx="909955" cy="72263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96875" marR="40005" indent="-265430">
              <a:lnSpc>
                <a:spcPts val="1540"/>
              </a:lnSpc>
              <a:spcBef>
                <a:spcPts val="260"/>
              </a:spcBef>
            </a:pPr>
            <a:r>
              <a:rPr sz="1400" b="1" spc="-8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-19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400" b="1" spc="-1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b="1" spc="-9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b="1" spc="-19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spc="-1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b="1" spc="-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-140" dirty="0">
                <a:solidFill>
                  <a:srgbClr val="FFFFFF"/>
                </a:solidFill>
                <a:latin typeface="Arial"/>
                <a:cs typeface="Arial"/>
              </a:rPr>
              <a:t>on  </a:t>
            </a:r>
            <a:r>
              <a:rPr sz="1400" b="1" spc="-80" dirty="0">
                <a:solidFill>
                  <a:srgbClr val="FFFFFF"/>
                </a:solidFill>
                <a:latin typeface="Arial"/>
                <a:cs typeface="Arial"/>
              </a:rPr>
              <a:t>Set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400" b="1" spc="-1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400" b="1" spc="-1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400" b="1" spc="-8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b="1" spc="-13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b="1" spc="-16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b="1" spc="-1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36775" y="2640330"/>
            <a:ext cx="28187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061210" algn="l"/>
              </a:tabLst>
            </a:pPr>
            <a:r>
              <a:rPr sz="2100" b="1" spc="-337" baseline="1984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47" baseline="1984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spc="-397" baseline="1984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100" b="1" spc="-284" baseline="198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100" b="1" spc="-127" baseline="1984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2100" b="1" spc="-240" baseline="198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179" baseline="198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baseline="1984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400" spc="-140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400" b="1" spc="-1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b="1" spc="-1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400" b="1" spc="-16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spc="-229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29173" y="2890519"/>
            <a:ext cx="6692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70" dirty="0">
                <a:solidFill>
                  <a:srgbClr val="FFFFFF"/>
                </a:solidFill>
                <a:latin typeface="Arial"/>
                <a:cs typeface="Arial"/>
              </a:rPr>
              <a:t>Hardware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7342" y="407873"/>
            <a:ext cx="55924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17950" algn="l"/>
                <a:tab pos="4652645" algn="l"/>
              </a:tabLst>
            </a:pPr>
            <a:r>
              <a:rPr spc="-400" dirty="0"/>
              <a:t>CH</a:t>
            </a:r>
            <a:r>
              <a:rPr spc="-395" dirty="0"/>
              <a:t>A</a:t>
            </a:r>
            <a:r>
              <a:rPr spc="-400" dirty="0"/>
              <a:t>RA</a:t>
            </a:r>
            <a:r>
              <a:rPr spc="-395" dirty="0"/>
              <a:t>C</a:t>
            </a:r>
            <a:r>
              <a:rPr spc="-335" dirty="0"/>
              <a:t>T</a:t>
            </a:r>
            <a:r>
              <a:rPr spc="-365" dirty="0"/>
              <a:t>E</a:t>
            </a:r>
            <a:r>
              <a:rPr spc="-305" dirty="0"/>
              <a:t>RIS</a:t>
            </a:r>
            <a:r>
              <a:rPr spc="-310" dirty="0"/>
              <a:t>T</a:t>
            </a:r>
            <a:r>
              <a:rPr spc="-305" dirty="0"/>
              <a:t>ICS</a:t>
            </a:r>
            <a:r>
              <a:rPr dirty="0"/>
              <a:t>	</a:t>
            </a:r>
            <a:r>
              <a:rPr spc="-385" dirty="0"/>
              <a:t>OF</a:t>
            </a:r>
            <a:r>
              <a:rPr dirty="0"/>
              <a:t>	</a:t>
            </a:r>
            <a:r>
              <a:rPr spc="-330" dirty="0"/>
              <a:t>RISC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8812" y="1137030"/>
            <a:ext cx="6067425" cy="402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mm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>
              <a:latin typeface="Arial"/>
              <a:cs typeface="Arial"/>
            </a:endParaRPr>
          </a:p>
          <a:p>
            <a:pPr marL="719455" marR="5080" indent="-381000">
              <a:lnSpc>
                <a:spcPts val="1970"/>
              </a:lnSpc>
              <a:buChar char="-"/>
              <a:tabLst>
                <a:tab pos="454659" algn="l"/>
              </a:tabLst>
            </a:pP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Operations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FFFF"/>
                </a:solidFill>
                <a:latin typeface="Arial"/>
                <a:cs typeface="Arial"/>
              </a:rPr>
              <a:t>register-to-register,</a:t>
            </a:r>
            <a:r>
              <a:rPr sz="18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only</a:t>
            </a:r>
            <a:r>
              <a:rPr sz="1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65" dirty="0">
                <a:solidFill>
                  <a:srgbClr val="FFFFFF"/>
                </a:solidFill>
                <a:latin typeface="Arial"/>
                <a:cs typeface="Arial"/>
              </a:rPr>
              <a:t>LOAD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60" dirty="0">
                <a:solidFill>
                  <a:srgbClr val="FFFFFF"/>
                </a:solidFill>
                <a:latin typeface="Arial"/>
                <a:cs typeface="Arial"/>
              </a:rPr>
              <a:t>STORE </a:t>
            </a:r>
            <a:r>
              <a:rPr sz="1800" b="1" spc="-4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accessing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memory</a:t>
            </a:r>
            <a:endParaRPr sz="1800">
              <a:latin typeface="Arial"/>
              <a:cs typeface="Arial"/>
            </a:endParaRPr>
          </a:p>
          <a:p>
            <a:pPr marL="652780" marR="1064260" indent="-314325">
              <a:lnSpc>
                <a:spcPts val="2930"/>
              </a:lnSpc>
              <a:spcBef>
                <a:spcPts val="195"/>
              </a:spcBef>
              <a:buChar char="-"/>
              <a:tabLst>
                <a:tab pos="454659" algn="l"/>
              </a:tabLst>
            </a:pP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operations</a:t>
            </a:r>
            <a:r>
              <a:rPr sz="1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addressing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modes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reduced </a:t>
            </a:r>
            <a:r>
              <a:rPr sz="1800" b="1" spc="-4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0" dirty="0">
                <a:solidFill>
                  <a:srgbClr val="FFFFFF"/>
                </a:solidFill>
                <a:latin typeface="Arial"/>
                <a:cs typeface="Arial"/>
              </a:rPr>
              <a:t>formats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simple</a:t>
            </a:r>
            <a:endParaRPr sz="1800">
              <a:latin typeface="Arial"/>
              <a:cs typeface="Arial"/>
            </a:endParaRPr>
          </a:p>
          <a:p>
            <a:pPr marL="338455">
              <a:lnSpc>
                <a:spcPct val="100000"/>
              </a:lnSpc>
              <a:spcBef>
                <a:spcPts val="540"/>
              </a:spcBef>
            </a:pPr>
            <a:r>
              <a:rPr sz="1800" b="1" spc="-30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024890" lvl="1" indent="-116839">
              <a:lnSpc>
                <a:spcPts val="2100"/>
              </a:lnSpc>
              <a:spcBef>
                <a:spcPts val="25"/>
              </a:spcBef>
              <a:buChar char="-"/>
              <a:tabLst>
                <a:tab pos="1025525" algn="l"/>
              </a:tabLst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fe</a:t>
            </a:r>
            <a:r>
              <a:rPr sz="1800" b="1" spc="-31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1024890" lvl="1" indent="-116839">
              <a:lnSpc>
                <a:spcPts val="2055"/>
              </a:lnSpc>
              <a:buChar char="-"/>
              <a:tabLst>
                <a:tab pos="1025525" algn="l"/>
              </a:tabLst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31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1024890" lvl="1" indent="-116839">
              <a:lnSpc>
                <a:spcPts val="2055"/>
              </a:lnSpc>
              <a:buChar char="-"/>
              <a:tabLst>
                <a:tab pos="1025525" algn="l"/>
              </a:tabLst>
            </a:pPr>
            <a:r>
              <a:rPr sz="1800" b="1" spc="-3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cc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oa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1018540" lvl="1" indent="-110489">
              <a:lnSpc>
                <a:spcPts val="2055"/>
              </a:lnSpc>
              <a:buChar char="-"/>
              <a:tabLst>
                <a:tab pos="1019175" algn="l"/>
              </a:tabLst>
            </a:pPr>
            <a:r>
              <a:rPr sz="1800" b="1" spc="-165" dirty="0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operations</a:t>
            </a:r>
            <a:r>
              <a:rPr sz="1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done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within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registers</a:t>
            </a:r>
            <a:r>
              <a:rPr sz="18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CPU</a:t>
            </a:r>
            <a:endParaRPr sz="1800">
              <a:latin typeface="Arial"/>
              <a:cs typeface="Arial"/>
            </a:endParaRPr>
          </a:p>
          <a:p>
            <a:pPr marL="1024890" lvl="1" indent="-116839">
              <a:lnSpc>
                <a:spcPts val="2065"/>
              </a:lnSpc>
              <a:buChar char="-"/>
              <a:tabLst>
                <a:tab pos="1025525" algn="l"/>
              </a:tabLst>
            </a:pP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Fixed-length,</a:t>
            </a:r>
            <a:r>
              <a:rPr sz="1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easily</a:t>
            </a:r>
            <a:r>
              <a:rPr sz="1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decoded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format</a:t>
            </a:r>
            <a:endParaRPr sz="1800">
              <a:latin typeface="Arial"/>
              <a:cs typeface="Arial"/>
            </a:endParaRPr>
          </a:p>
          <a:p>
            <a:pPr marL="1024890" lvl="1" indent="-116839">
              <a:lnSpc>
                <a:spcPts val="2065"/>
              </a:lnSpc>
              <a:buChar char="-"/>
              <a:tabLst>
                <a:tab pos="1025525" algn="l"/>
              </a:tabLst>
            </a:pP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Single-cycle</a:t>
            </a:r>
            <a:r>
              <a:rPr sz="1800" b="1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format</a:t>
            </a:r>
            <a:endParaRPr sz="1800">
              <a:latin typeface="Arial"/>
              <a:cs typeface="Arial"/>
            </a:endParaRPr>
          </a:p>
          <a:p>
            <a:pPr marL="1024890" lvl="1" indent="-116839">
              <a:lnSpc>
                <a:spcPts val="2115"/>
              </a:lnSpc>
              <a:buChar char="-"/>
              <a:tabLst>
                <a:tab pos="1025525" algn="l"/>
              </a:tabLst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mm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915" y="261569"/>
            <a:ext cx="162941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470" dirty="0"/>
              <a:t>C</a:t>
            </a:r>
            <a:r>
              <a:rPr sz="3200" spc="-520" dirty="0"/>
              <a:t>OM</a:t>
            </a:r>
            <a:r>
              <a:rPr sz="3200" spc="-440" dirty="0"/>
              <a:t>P</a:t>
            </a:r>
            <a:r>
              <a:rPr sz="3200" spc="-395" dirty="0"/>
              <a:t>L</a:t>
            </a:r>
            <a:r>
              <a:rPr sz="3200" spc="-440" dirty="0"/>
              <a:t>EX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246757" y="261569"/>
            <a:ext cx="224663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175" dirty="0">
                <a:solidFill>
                  <a:srgbClr val="704522"/>
                </a:solidFill>
                <a:latin typeface="Arial"/>
                <a:cs typeface="Arial"/>
              </a:rPr>
              <a:t>I</a:t>
            </a:r>
            <a:r>
              <a:rPr sz="3200" b="1" spc="-470" dirty="0">
                <a:solidFill>
                  <a:srgbClr val="704522"/>
                </a:solidFill>
                <a:latin typeface="Arial"/>
                <a:cs typeface="Arial"/>
              </a:rPr>
              <a:t>N</a:t>
            </a:r>
            <a:r>
              <a:rPr sz="3200" b="1" spc="-440" dirty="0">
                <a:solidFill>
                  <a:srgbClr val="704522"/>
                </a:solidFill>
                <a:latin typeface="Arial"/>
                <a:cs typeface="Arial"/>
              </a:rPr>
              <a:t>S</a:t>
            </a:r>
            <a:r>
              <a:rPr sz="3200" b="1" spc="-395" dirty="0">
                <a:solidFill>
                  <a:srgbClr val="704522"/>
                </a:solidFill>
                <a:latin typeface="Arial"/>
                <a:cs typeface="Arial"/>
              </a:rPr>
              <a:t>T</a:t>
            </a:r>
            <a:r>
              <a:rPr sz="3200" b="1" spc="-470" dirty="0">
                <a:solidFill>
                  <a:srgbClr val="704522"/>
                </a:solidFill>
                <a:latin typeface="Arial"/>
                <a:cs typeface="Arial"/>
              </a:rPr>
              <a:t>R</a:t>
            </a:r>
            <a:r>
              <a:rPr sz="3200" b="1" spc="-445" dirty="0">
                <a:solidFill>
                  <a:srgbClr val="704522"/>
                </a:solidFill>
                <a:latin typeface="Arial"/>
                <a:cs typeface="Arial"/>
              </a:rPr>
              <a:t>U</a:t>
            </a:r>
            <a:r>
              <a:rPr sz="3200" b="1" spc="-470" dirty="0">
                <a:solidFill>
                  <a:srgbClr val="704522"/>
                </a:solidFill>
                <a:latin typeface="Arial"/>
                <a:cs typeface="Arial"/>
              </a:rPr>
              <a:t>C</a:t>
            </a:r>
            <a:r>
              <a:rPr sz="3200" b="1" spc="-400" dirty="0">
                <a:solidFill>
                  <a:srgbClr val="704522"/>
                </a:solidFill>
                <a:latin typeface="Arial"/>
                <a:cs typeface="Arial"/>
              </a:rPr>
              <a:t>T</a:t>
            </a:r>
            <a:r>
              <a:rPr sz="3200" b="1" spc="-170" dirty="0">
                <a:solidFill>
                  <a:srgbClr val="704522"/>
                </a:solidFill>
                <a:latin typeface="Arial"/>
                <a:cs typeface="Arial"/>
              </a:rPr>
              <a:t>I</a:t>
            </a:r>
            <a:r>
              <a:rPr sz="3200" b="1" spc="-500" dirty="0">
                <a:solidFill>
                  <a:srgbClr val="704522"/>
                </a:solidFill>
                <a:latin typeface="Arial"/>
                <a:cs typeface="Arial"/>
              </a:rPr>
              <a:t>O</a:t>
            </a:r>
            <a:r>
              <a:rPr sz="3200" b="1" spc="-475" dirty="0">
                <a:solidFill>
                  <a:srgbClr val="704522"/>
                </a:solidFill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8088" y="261569"/>
            <a:ext cx="392557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425" dirty="0">
                <a:solidFill>
                  <a:srgbClr val="704522"/>
                </a:solidFill>
                <a:latin typeface="Arial"/>
                <a:cs typeface="Arial"/>
              </a:rPr>
              <a:t>SET</a:t>
            </a:r>
            <a:r>
              <a:rPr sz="3200" b="1" spc="295" dirty="0">
                <a:solidFill>
                  <a:srgbClr val="704522"/>
                </a:solidFill>
                <a:latin typeface="Arial"/>
                <a:cs typeface="Arial"/>
              </a:rPr>
              <a:t> </a:t>
            </a:r>
            <a:r>
              <a:rPr sz="3200" b="1" spc="-440" dirty="0">
                <a:solidFill>
                  <a:srgbClr val="704522"/>
                </a:solidFill>
                <a:latin typeface="Arial"/>
                <a:cs typeface="Arial"/>
              </a:rPr>
              <a:t>COMPUTERS:</a:t>
            </a:r>
            <a:r>
              <a:rPr sz="3200" b="1" spc="365" dirty="0">
                <a:solidFill>
                  <a:srgbClr val="704522"/>
                </a:solidFill>
                <a:latin typeface="Arial"/>
                <a:cs typeface="Arial"/>
              </a:rPr>
              <a:t> </a:t>
            </a:r>
            <a:r>
              <a:rPr sz="3200" b="1" spc="-390" dirty="0">
                <a:solidFill>
                  <a:srgbClr val="704522"/>
                </a:solidFill>
                <a:latin typeface="Arial"/>
                <a:cs typeface="Arial"/>
              </a:rPr>
              <a:t>CISC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8300" y="1545717"/>
            <a:ext cx="7578090" cy="2284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90"/>
              </a:spcBef>
            </a:pP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rma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2000" b="1" spc="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114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0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0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86690">
              <a:lnSpc>
                <a:spcPct val="100000"/>
              </a:lnSpc>
              <a:spcBef>
                <a:spcPts val="1445"/>
              </a:spcBef>
            </a:pP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1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8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9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8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SC:</a:t>
            </a:r>
            <a:endParaRPr sz="2000">
              <a:latin typeface="Arial"/>
              <a:cs typeface="Arial"/>
            </a:endParaRPr>
          </a:p>
          <a:p>
            <a:pPr marL="473075" indent="-461009">
              <a:lnSpc>
                <a:spcPts val="2175"/>
              </a:lnSpc>
              <a:spcBef>
                <a:spcPts val="1270"/>
              </a:spcBef>
              <a:buClr>
                <a:srgbClr val="FFFFFF"/>
              </a:buClr>
              <a:buFont typeface="Arial"/>
              <a:buAutoNum type="arabicPeriod"/>
              <a:tabLst>
                <a:tab pos="473075" algn="l"/>
                <a:tab pos="473709" algn="l"/>
              </a:tabLst>
            </a:pP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large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instructions</a:t>
            </a:r>
            <a:r>
              <a:rPr sz="2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(from</a:t>
            </a:r>
            <a:r>
              <a:rPr sz="20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FFFFFF"/>
                </a:solidFill>
                <a:latin typeface="Arial"/>
                <a:cs typeface="Arial"/>
              </a:rPr>
              <a:t>100-250</a:t>
            </a:r>
            <a:r>
              <a:rPr sz="20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usually)</a:t>
            </a:r>
            <a:endParaRPr sz="2000">
              <a:latin typeface="Arial"/>
              <a:cs typeface="Arial"/>
            </a:endParaRPr>
          </a:p>
          <a:p>
            <a:pPr marL="473075" indent="-461009">
              <a:lnSpc>
                <a:spcPts val="1935"/>
              </a:lnSpc>
              <a:buAutoNum type="arabicPeriod"/>
              <a:tabLst>
                <a:tab pos="473075" algn="l"/>
                <a:tab pos="473709" algn="l"/>
              </a:tabLst>
            </a:pPr>
            <a:r>
              <a:rPr sz="2000" b="1" spc="-275" dirty="0">
                <a:solidFill>
                  <a:srgbClr val="FFFFFF"/>
                </a:solidFill>
                <a:latin typeface="Arial"/>
                <a:cs typeface="Arial"/>
              </a:rPr>
              <a:t>Some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instructions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performs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certain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tasks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used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frequently.</a:t>
            </a:r>
            <a:endParaRPr sz="2000">
              <a:latin typeface="Arial"/>
              <a:cs typeface="Arial"/>
            </a:endParaRPr>
          </a:p>
          <a:p>
            <a:pPr marL="473075" indent="-461009">
              <a:lnSpc>
                <a:spcPts val="1920"/>
              </a:lnSpc>
              <a:buAutoNum type="arabicPeriod"/>
              <a:tabLst>
                <a:tab pos="473075" algn="l"/>
                <a:tab pos="473709" algn="l"/>
              </a:tabLst>
            </a:pPr>
            <a:r>
              <a:rPr sz="2000" b="1" spc="-3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dd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ress</a:t>
            </a:r>
            <a:r>
              <a:rPr sz="20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20)</a:t>
            </a:r>
            <a:endParaRPr sz="2000">
              <a:latin typeface="Arial"/>
              <a:cs typeface="Arial"/>
            </a:endParaRPr>
          </a:p>
          <a:p>
            <a:pPr marL="473075" indent="-461009">
              <a:lnSpc>
                <a:spcPts val="2005"/>
              </a:lnSpc>
              <a:buClr>
                <a:srgbClr val="FFFFFF"/>
              </a:buClr>
              <a:buFont typeface="Arial"/>
              <a:buAutoNum type="arabicPeriod"/>
              <a:tabLst>
                <a:tab pos="473075" algn="l"/>
                <a:tab pos="473709" algn="l"/>
              </a:tabLst>
            </a:pP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ar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th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39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at.</a:t>
            </a:r>
            <a:endParaRPr sz="2000">
              <a:latin typeface="Arial"/>
              <a:cs typeface="Arial"/>
            </a:endParaRPr>
          </a:p>
          <a:p>
            <a:pPr marL="473075" indent="-461009">
              <a:lnSpc>
                <a:spcPts val="2245"/>
              </a:lnSpc>
              <a:buAutoNum type="arabicPeriod"/>
              <a:tabLst>
                <a:tab pos="473075" algn="l"/>
                <a:tab pos="473709" algn="l"/>
              </a:tabLst>
            </a:pP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Instructions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FFFFFF"/>
                </a:solidFill>
                <a:latin typeface="Arial"/>
                <a:cs typeface="Arial"/>
              </a:rPr>
              <a:t>manipulate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operands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0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memory.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1247" y="231089"/>
            <a:ext cx="61658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9725" algn="l"/>
                <a:tab pos="4594860" algn="l"/>
                <a:tab pos="5332730" algn="l"/>
              </a:tabLst>
            </a:pPr>
            <a:r>
              <a:rPr spc="-430" dirty="0"/>
              <a:t>MA</a:t>
            </a:r>
            <a:r>
              <a:rPr spc="-300" dirty="0"/>
              <a:t>J</a:t>
            </a:r>
            <a:r>
              <a:rPr spc="-415" dirty="0"/>
              <a:t>OR</a:t>
            </a:r>
            <a:r>
              <a:rPr dirty="0"/>
              <a:t>	</a:t>
            </a:r>
            <a:r>
              <a:rPr spc="-430" dirty="0"/>
              <a:t>COM</a:t>
            </a:r>
            <a:r>
              <a:rPr spc="-365" dirty="0"/>
              <a:t>P</a:t>
            </a:r>
            <a:r>
              <a:rPr spc="-409" dirty="0"/>
              <a:t>O</a:t>
            </a:r>
            <a:r>
              <a:rPr spc="-385" dirty="0"/>
              <a:t>NE</a:t>
            </a:r>
            <a:r>
              <a:rPr spc="-395" dirty="0"/>
              <a:t>N</a:t>
            </a:r>
            <a:r>
              <a:rPr spc="-355" dirty="0"/>
              <a:t>TS</a:t>
            </a:r>
            <a:r>
              <a:rPr dirty="0"/>
              <a:t>	</a:t>
            </a:r>
            <a:r>
              <a:rPr spc="-385" dirty="0"/>
              <a:t>OF</a:t>
            </a:r>
            <a:r>
              <a:rPr dirty="0"/>
              <a:t>	</a:t>
            </a:r>
            <a:r>
              <a:rPr spc="-390" dirty="0"/>
              <a:t>CPU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9668" y="941958"/>
            <a:ext cx="6125845" cy="26174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3903979" algn="ctr">
              <a:lnSpc>
                <a:spcPts val="2310"/>
              </a:lnSpc>
              <a:spcBef>
                <a:spcPts val="90"/>
              </a:spcBef>
            </a:pP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ts:</a:t>
            </a:r>
            <a:endParaRPr sz="2000">
              <a:latin typeface="Arial"/>
              <a:cs typeface="Arial"/>
            </a:endParaRPr>
          </a:p>
          <a:p>
            <a:pPr marL="652780" marR="4529455" algn="ctr">
              <a:lnSpc>
                <a:spcPts val="1989"/>
              </a:lnSpc>
              <a:spcBef>
                <a:spcPts val="114"/>
              </a:spcBef>
            </a:pP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s  </a:t>
            </a:r>
            <a:r>
              <a:rPr sz="1800" b="1" spc="-90" dirty="0">
                <a:solidFill>
                  <a:srgbClr val="FFFFFF"/>
                </a:solidFill>
                <a:latin typeface="Arial"/>
                <a:cs typeface="Arial"/>
              </a:rPr>
              <a:t>Flip-flops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310"/>
              </a:lnSpc>
              <a:spcBef>
                <a:spcPts val="1590"/>
              </a:spcBef>
            </a:pP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xec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io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ces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0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ts:</a:t>
            </a:r>
            <a:endParaRPr sz="2000">
              <a:latin typeface="Arial"/>
              <a:cs typeface="Arial"/>
            </a:endParaRPr>
          </a:p>
          <a:p>
            <a:pPr marL="685800">
              <a:lnSpc>
                <a:spcPts val="1985"/>
              </a:lnSpc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685800">
              <a:lnSpc>
                <a:spcPts val="2075"/>
              </a:lnSpc>
            </a:pP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Arithmetic</a:t>
            </a:r>
            <a:r>
              <a:rPr sz="1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calculations,</a:t>
            </a:r>
            <a:r>
              <a:rPr sz="1800" b="1" spc="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Logical</a:t>
            </a:r>
            <a:r>
              <a:rPr sz="180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computations,</a:t>
            </a:r>
            <a:r>
              <a:rPr sz="1800" b="1" spc="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Shifts/Rotates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330"/>
              </a:lnSpc>
              <a:spcBef>
                <a:spcPts val="1625"/>
              </a:spcBef>
            </a:pP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sfer</a:t>
            </a:r>
            <a:r>
              <a:rPr sz="20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pon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ts:</a:t>
            </a:r>
            <a:endParaRPr sz="2000">
              <a:latin typeface="Arial"/>
              <a:cs typeface="Arial"/>
            </a:endParaRPr>
          </a:p>
          <a:p>
            <a:pPr marL="695325">
              <a:lnSpc>
                <a:spcPts val="2090"/>
              </a:lnSpc>
            </a:pP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Bus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668" y="3768597"/>
            <a:ext cx="2134235" cy="5867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335"/>
              </a:lnSpc>
              <a:spcBef>
                <a:spcPts val="90"/>
              </a:spcBef>
            </a:pP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b="1" spc="-150" dirty="0">
                <a:solidFill>
                  <a:srgbClr val="FFFFFF"/>
                </a:solidFill>
                <a:latin typeface="Arial"/>
                <a:cs typeface="Arial"/>
              </a:rPr>
              <a:t>tr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14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0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pon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ts:</a:t>
            </a:r>
            <a:endParaRPr sz="2000">
              <a:latin typeface="Arial"/>
              <a:cs typeface="Arial"/>
            </a:endParaRPr>
          </a:p>
          <a:p>
            <a:pPr marL="695325">
              <a:lnSpc>
                <a:spcPts val="2095"/>
              </a:lnSpc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668520" y="3604259"/>
            <a:ext cx="3911600" cy="2156460"/>
            <a:chOff x="4668520" y="3604259"/>
            <a:chExt cx="3911600" cy="2156460"/>
          </a:xfrm>
        </p:grpSpPr>
        <p:sp>
          <p:nvSpPr>
            <p:cNvPr id="6" name="object 6"/>
            <p:cNvSpPr/>
            <p:nvPr/>
          </p:nvSpPr>
          <p:spPr>
            <a:xfrm>
              <a:off x="7324725" y="4206874"/>
              <a:ext cx="1255395" cy="824230"/>
            </a:xfrm>
            <a:custGeom>
              <a:avLst/>
              <a:gdLst/>
              <a:ahLst/>
              <a:cxnLst/>
              <a:rect l="l" t="t" r="r" b="b"/>
              <a:pathLst>
                <a:path w="1255395" h="824229">
                  <a:moveTo>
                    <a:pt x="25400" y="26035"/>
                  </a:moveTo>
                  <a:lnTo>
                    <a:pt x="531495" y="26035"/>
                  </a:lnTo>
                </a:path>
                <a:path w="1255395" h="824229">
                  <a:moveTo>
                    <a:pt x="519429" y="19685"/>
                  </a:moveTo>
                  <a:lnTo>
                    <a:pt x="619759" y="201294"/>
                  </a:lnTo>
                </a:path>
                <a:path w="1255395" h="824229">
                  <a:moveTo>
                    <a:pt x="630554" y="196214"/>
                  </a:moveTo>
                  <a:lnTo>
                    <a:pt x="705484" y="0"/>
                  </a:lnTo>
                </a:path>
                <a:path w="1255395" h="824229">
                  <a:moveTo>
                    <a:pt x="711200" y="12064"/>
                  </a:moveTo>
                  <a:lnTo>
                    <a:pt x="1255395" y="12064"/>
                  </a:lnTo>
                </a:path>
                <a:path w="1255395" h="824229">
                  <a:moveTo>
                    <a:pt x="1234440" y="26035"/>
                  </a:moveTo>
                  <a:lnTo>
                    <a:pt x="918845" y="798194"/>
                  </a:lnTo>
                </a:path>
                <a:path w="1255395" h="824229">
                  <a:moveTo>
                    <a:pt x="942975" y="810894"/>
                  </a:moveTo>
                  <a:lnTo>
                    <a:pt x="302895" y="810894"/>
                  </a:lnTo>
                </a:path>
                <a:path w="1255395" h="824229">
                  <a:moveTo>
                    <a:pt x="327659" y="824230"/>
                  </a:moveTo>
                  <a:lnTo>
                    <a:pt x="0" y="12064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4120" y="3642994"/>
              <a:ext cx="749935" cy="575945"/>
            </a:xfrm>
            <a:custGeom>
              <a:avLst/>
              <a:gdLst/>
              <a:ahLst/>
              <a:cxnLst/>
              <a:rect l="l" t="t" r="r" b="b"/>
              <a:pathLst>
                <a:path w="749934" h="575945">
                  <a:moveTo>
                    <a:pt x="76200" y="499744"/>
                  </a:moveTo>
                  <a:lnTo>
                    <a:pt x="0" y="499744"/>
                  </a:lnTo>
                  <a:lnTo>
                    <a:pt x="38100" y="575944"/>
                  </a:lnTo>
                  <a:lnTo>
                    <a:pt x="76200" y="499744"/>
                  </a:lnTo>
                  <a:close/>
                </a:path>
                <a:path w="749934" h="575945">
                  <a:moveTo>
                    <a:pt x="50800" y="133984"/>
                  </a:moveTo>
                  <a:lnTo>
                    <a:pt x="25400" y="133984"/>
                  </a:lnTo>
                  <a:lnTo>
                    <a:pt x="25400" y="499744"/>
                  </a:lnTo>
                  <a:lnTo>
                    <a:pt x="50800" y="499744"/>
                  </a:lnTo>
                  <a:lnTo>
                    <a:pt x="50800" y="133984"/>
                  </a:lnTo>
                  <a:close/>
                </a:path>
                <a:path w="749934" h="575945">
                  <a:moveTo>
                    <a:pt x="749934" y="487679"/>
                  </a:moveTo>
                  <a:lnTo>
                    <a:pt x="673734" y="487679"/>
                  </a:lnTo>
                  <a:lnTo>
                    <a:pt x="711834" y="563879"/>
                  </a:lnTo>
                  <a:lnTo>
                    <a:pt x="749934" y="487679"/>
                  </a:lnTo>
                  <a:close/>
                </a:path>
                <a:path w="749934" h="575945">
                  <a:moveTo>
                    <a:pt x="724534" y="0"/>
                  </a:moveTo>
                  <a:lnTo>
                    <a:pt x="699134" y="0"/>
                  </a:lnTo>
                  <a:lnTo>
                    <a:pt x="699134" y="487679"/>
                  </a:lnTo>
                  <a:lnTo>
                    <a:pt x="724534" y="487679"/>
                  </a:lnTo>
                  <a:lnTo>
                    <a:pt x="7245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82490" y="5473699"/>
              <a:ext cx="3814445" cy="0"/>
            </a:xfrm>
            <a:custGeom>
              <a:avLst/>
              <a:gdLst/>
              <a:ahLst/>
              <a:cxnLst/>
              <a:rect l="l" t="t" r="r" b="b"/>
              <a:pathLst>
                <a:path w="3814445">
                  <a:moveTo>
                    <a:pt x="0" y="0"/>
                  </a:moveTo>
                  <a:lnTo>
                    <a:pt x="3814444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102350" y="3604894"/>
              <a:ext cx="1875789" cy="1868170"/>
            </a:xfrm>
            <a:custGeom>
              <a:avLst/>
              <a:gdLst/>
              <a:ahLst/>
              <a:cxnLst/>
              <a:rect l="l" t="t" r="r" b="b"/>
              <a:pathLst>
                <a:path w="1875790" h="1868170">
                  <a:moveTo>
                    <a:pt x="50800" y="1537334"/>
                  </a:moveTo>
                  <a:lnTo>
                    <a:pt x="25400" y="1537334"/>
                  </a:lnTo>
                  <a:lnTo>
                    <a:pt x="25400" y="1868169"/>
                  </a:lnTo>
                  <a:lnTo>
                    <a:pt x="50800" y="1868169"/>
                  </a:lnTo>
                  <a:lnTo>
                    <a:pt x="50800" y="1537334"/>
                  </a:lnTo>
                  <a:close/>
                </a:path>
                <a:path w="1875790" h="1868170">
                  <a:moveTo>
                    <a:pt x="38100" y="1461134"/>
                  </a:moveTo>
                  <a:lnTo>
                    <a:pt x="0" y="1537334"/>
                  </a:lnTo>
                  <a:lnTo>
                    <a:pt x="76200" y="1537334"/>
                  </a:lnTo>
                  <a:lnTo>
                    <a:pt x="38100" y="1461134"/>
                  </a:lnTo>
                  <a:close/>
                </a:path>
                <a:path w="1875790" h="1868170">
                  <a:moveTo>
                    <a:pt x="364489" y="76199"/>
                  </a:moveTo>
                  <a:lnTo>
                    <a:pt x="339089" y="76199"/>
                  </a:lnTo>
                  <a:lnTo>
                    <a:pt x="339089" y="478154"/>
                  </a:lnTo>
                  <a:lnTo>
                    <a:pt x="364489" y="478154"/>
                  </a:lnTo>
                  <a:lnTo>
                    <a:pt x="364489" y="76199"/>
                  </a:lnTo>
                  <a:close/>
                </a:path>
                <a:path w="1875790" h="1868170">
                  <a:moveTo>
                    <a:pt x="351789" y="0"/>
                  </a:moveTo>
                  <a:lnTo>
                    <a:pt x="313689" y="76199"/>
                  </a:lnTo>
                  <a:lnTo>
                    <a:pt x="389889" y="76199"/>
                  </a:lnTo>
                  <a:lnTo>
                    <a:pt x="351789" y="0"/>
                  </a:lnTo>
                  <a:close/>
                </a:path>
                <a:path w="1875790" h="1868170">
                  <a:moveTo>
                    <a:pt x="1875790" y="1779904"/>
                  </a:moveTo>
                  <a:lnTo>
                    <a:pt x="1799590" y="1779904"/>
                  </a:lnTo>
                  <a:lnTo>
                    <a:pt x="1837690" y="1856104"/>
                  </a:lnTo>
                  <a:lnTo>
                    <a:pt x="1875790" y="1779904"/>
                  </a:lnTo>
                  <a:close/>
                </a:path>
                <a:path w="1875790" h="1868170">
                  <a:moveTo>
                    <a:pt x="1850390" y="1412874"/>
                  </a:moveTo>
                  <a:lnTo>
                    <a:pt x="1824990" y="1412874"/>
                  </a:lnTo>
                  <a:lnTo>
                    <a:pt x="1824990" y="1779904"/>
                  </a:lnTo>
                  <a:lnTo>
                    <a:pt x="1850390" y="1779904"/>
                  </a:lnTo>
                  <a:lnTo>
                    <a:pt x="1850390" y="141287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52210" y="5174614"/>
              <a:ext cx="769619" cy="48196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77125" y="4772659"/>
              <a:ext cx="311150" cy="98805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852795" y="3764914"/>
              <a:ext cx="76200" cy="332105"/>
            </a:xfrm>
            <a:custGeom>
              <a:avLst/>
              <a:gdLst/>
              <a:ahLst/>
              <a:cxnLst/>
              <a:rect l="l" t="t" r="r" b="b"/>
              <a:pathLst>
                <a:path w="76200" h="332104">
                  <a:moveTo>
                    <a:pt x="50800" y="63500"/>
                  </a:moveTo>
                  <a:lnTo>
                    <a:pt x="25400" y="63500"/>
                  </a:lnTo>
                  <a:lnTo>
                    <a:pt x="25400" y="332105"/>
                  </a:lnTo>
                  <a:lnTo>
                    <a:pt x="50800" y="332105"/>
                  </a:lnTo>
                  <a:lnTo>
                    <a:pt x="50800" y="63500"/>
                  </a:lnTo>
                  <a:close/>
                </a:path>
                <a:path w="76200" h="332104">
                  <a:moveTo>
                    <a:pt x="38100" y="0"/>
                  </a:moveTo>
                  <a:lnTo>
                    <a:pt x="0" y="76200"/>
                  </a:lnTo>
                  <a:lnTo>
                    <a:pt x="25400" y="76200"/>
                  </a:lnTo>
                  <a:lnTo>
                    <a:pt x="25400" y="63500"/>
                  </a:lnTo>
                  <a:lnTo>
                    <a:pt x="69850" y="63500"/>
                  </a:lnTo>
                  <a:lnTo>
                    <a:pt x="38100" y="0"/>
                  </a:lnTo>
                  <a:close/>
                </a:path>
                <a:path w="76200" h="332104">
                  <a:moveTo>
                    <a:pt x="69850" y="63500"/>
                  </a:moveTo>
                  <a:lnTo>
                    <a:pt x="50800" y="63500"/>
                  </a:lnTo>
                  <a:lnTo>
                    <a:pt x="50800" y="76200"/>
                  </a:lnTo>
                  <a:lnTo>
                    <a:pt x="76200" y="76200"/>
                  </a:lnTo>
                  <a:lnTo>
                    <a:pt x="69850" y="635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68520" y="3616959"/>
              <a:ext cx="3891279" cy="160020"/>
            </a:xfrm>
            <a:custGeom>
              <a:avLst/>
              <a:gdLst/>
              <a:ahLst/>
              <a:cxnLst/>
              <a:rect l="l" t="t" r="r" b="b"/>
              <a:pathLst>
                <a:path w="3891279" h="160020">
                  <a:moveTo>
                    <a:pt x="13969" y="160019"/>
                  </a:moveTo>
                  <a:lnTo>
                    <a:pt x="3891279" y="160019"/>
                  </a:lnTo>
                </a:path>
                <a:path w="3891279" h="160020">
                  <a:moveTo>
                    <a:pt x="0" y="0"/>
                  </a:moveTo>
                  <a:lnTo>
                    <a:pt x="3891279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7783830" y="4497451"/>
            <a:ext cx="3289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5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spc="-175" dirty="0">
                <a:solidFill>
                  <a:srgbClr val="FFFFFF"/>
                </a:solidFill>
                <a:latin typeface="Arial"/>
                <a:cs typeface="Arial"/>
              </a:rPr>
              <a:t>LU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42709" y="5753734"/>
            <a:ext cx="1739264" cy="62992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marL="447675">
              <a:lnSpc>
                <a:spcPct val="100000"/>
              </a:lnSpc>
            </a:pPr>
            <a:r>
              <a:rPr sz="1400" b="1" spc="-22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400" b="1" spc="-16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400" b="1" spc="-19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b="1" spc="-9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b="1" spc="-140" dirty="0">
                <a:solidFill>
                  <a:srgbClr val="FFFFFF"/>
                </a:solidFill>
                <a:latin typeface="Arial"/>
                <a:cs typeface="Arial"/>
              </a:rPr>
              <a:t>ol</a:t>
            </a:r>
            <a:r>
              <a:rPr sz="14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2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spc="-19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400" b="1" spc="-8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-10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63565" y="4083684"/>
            <a:ext cx="1043940" cy="98298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100">
              <a:latin typeface="Times New Roman"/>
              <a:cs typeface="Times New Roman"/>
            </a:endParaRPr>
          </a:p>
          <a:p>
            <a:pPr marL="388620" marR="246379" indent="-165100">
              <a:lnSpc>
                <a:spcPts val="1540"/>
              </a:lnSpc>
            </a:pPr>
            <a:r>
              <a:rPr sz="1400" b="1" spc="-2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b="1" spc="-1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b="1" spc="-19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400" b="1" spc="-8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-1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400" b="1" spc="-1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b="1" spc="-100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File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6012" y="429209"/>
            <a:ext cx="64255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15" dirty="0"/>
              <a:t>MEMORY</a:t>
            </a:r>
            <a:r>
              <a:rPr spc="235" dirty="0"/>
              <a:t> </a:t>
            </a:r>
            <a:r>
              <a:rPr spc="-375" dirty="0"/>
              <a:t>STACK</a:t>
            </a:r>
            <a:r>
              <a:rPr spc="260" dirty="0"/>
              <a:t> </a:t>
            </a:r>
            <a:r>
              <a:rPr spc="-355" dirty="0"/>
              <a:t>ORGANIZATION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1588" y="1124838"/>
            <a:ext cx="2825115" cy="60388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774700" marR="5080" indent="-762635">
              <a:lnSpc>
                <a:spcPts val="2160"/>
              </a:lnSpc>
              <a:spcBef>
                <a:spcPts val="365"/>
              </a:spcBef>
            </a:pPr>
            <a:r>
              <a:rPr sz="2000" b="1" spc="-3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ry</a:t>
            </a:r>
            <a:r>
              <a:rPr sz="20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4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th</a:t>
            </a:r>
            <a:r>
              <a:rPr sz="20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m,</a:t>
            </a:r>
            <a:r>
              <a:rPr sz="20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Data,  a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tack</a:t>
            </a:r>
            <a:r>
              <a:rPr sz="20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4156" y="3497326"/>
            <a:ext cx="4185920" cy="5651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408305" marR="5080" indent="-396240">
              <a:lnSpc>
                <a:spcPts val="2090"/>
              </a:lnSpc>
              <a:spcBef>
                <a:spcPts val="225"/>
              </a:spcBef>
            </a:pP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8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6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204" y="4287139"/>
            <a:ext cx="811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H: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7204" y="4811648"/>
            <a:ext cx="6648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POP</a:t>
            </a:r>
            <a:r>
              <a:rPr sz="1800" b="1" spc="-3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8135" y="4287139"/>
            <a:ext cx="1311275" cy="108966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34925" indent="164465">
              <a:lnSpc>
                <a:spcPts val="2060"/>
              </a:lnSpc>
              <a:spcBef>
                <a:spcPts val="250"/>
              </a:spcBef>
            </a:pP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1  </a:t>
            </a:r>
            <a:r>
              <a:rPr sz="1800" b="1" spc="-2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DR</a:t>
            </a:r>
            <a:endParaRPr sz="1800">
              <a:latin typeface="Arial"/>
              <a:cs typeface="Arial"/>
            </a:endParaRPr>
          </a:p>
          <a:p>
            <a:pPr marL="177165">
              <a:lnSpc>
                <a:spcPts val="1980"/>
              </a:lnSpc>
            </a:pP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M[S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25"/>
              </a:lnSpc>
            </a:pP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7204" y="5601411"/>
            <a:ext cx="4800600" cy="56197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16205" marR="5080" indent="-104139">
              <a:lnSpc>
                <a:spcPts val="2060"/>
              </a:lnSpc>
              <a:spcBef>
                <a:spcPts val="250"/>
              </a:spcBef>
            </a:pP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0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30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50" dirty="0">
                <a:solidFill>
                  <a:srgbClr val="FFFFFF"/>
                </a:solidFill>
                <a:latin typeface="Arial"/>
                <a:cs typeface="Arial"/>
              </a:rPr>
              <a:t>k 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stack</a:t>
            </a:r>
            <a:r>
              <a:rPr sz="18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overflow</a:t>
            </a:r>
            <a:r>
              <a:rPr sz="1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(full</a:t>
            </a:r>
            <a:r>
              <a:rPr sz="1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stack)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underflow(empty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stack)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58994" y="938615"/>
            <a:ext cx="2896870" cy="1767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1325"/>
              </a:lnSpc>
            </a:pPr>
            <a:r>
              <a:rPr sz="1200" b="1" spc="-110" dirty="0">
                <a:latin typeface="Arial"/>
                <a:cs typeface="Arial"/>
              </a:rPr>
              <a:t>1000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285"/>
              </a:lnSpc>
              <a:spcBef>
                <a:spcPts val="335"/>
              </a:spcBef>
              <a:tabLst>
                <a:tab pos="1447800" algn="l"/>
              </a:tabLst>
            </a:pPr>
            <a:r>
              <a:rPr sz="1800" b="1" spc="-165" baseline="-32407" dirty="0">
                <a:latin typeface="Arial"/>
                <a:cs typeface="Arial"/>
              </a:rPr>
              <a:t>PC</a:t>
            </a:r>
            <a:r>
              <a:rPr sz="1800" b="1" baseline="-32407" dirty="0">
                <a:latin typeface="Arial"/>
                <a:cs typeface="Arial"/>
              </a:rPr>
              <a:t>	</a:t>
            </a:r>
            <a:r>
              <a:rPr sz="1800" b="1" spc="-135" baseline="-53240" dirty="0">
                <a:latin typeface="Arial"/>
                <a:cs typeface="Arial"/>
              </a:rPr>
              <a:t>(</a:t>
            </a:r>
            <a:r>
              <a:rPr sz="1800" b="1" spc="-172" baseline="-53240" dirty="0">
                <a:latin typeface="Arial"/>
                <a:cs typeface="Arial"/>
              </a:rPr>
              <a:t>in</a:t>
            </a:r>
            <a:r>
              <a:rPr sz="1800" b="1" spc="-217" baseline="-53240" dirty="0">
                <a:latin typeface="Arial"/>
                <a:cs typeface="Arial"/>
              </a:rPr>
              <a:t> </a:t>
            </a:r>
            <a:r>
              <a:rPr sz="1200" b="1" spc="-85" dirty="0">
                <a:latin typeface="Arial"/>
                <a:cs typeface="Arial"/>
              </a:rPr>
              <a:t>P</a:t>
            </a:r>
            <a:r>
              <a:rPr sz="1200" b="1" spc="-60" dirty="0">
                <a:latin typeface="Arial"/>
                <a:cs typeface="Arial"/>
              </a:rPr>
              <a:t>r</a:t>
            </a:r>
            <a:r>
              <a:rPr sz="1200" b="1" spc="-90" dirty="0">
                <a:latin typeface="Arial"/>
                <a:cs typeface="Arial"/>
              </a:rPr>
              <a:t>o</a:t>
            </a:r>
            <a:r>
              <a:rPr sz="1200" b="1" spc="-70" dirty="0">
                <a:latin typeface="Arial"/>
                <a:cs typeface="Arial"/>
              </a:rPr>
              <a:t>g</a:t>
            </a:r>
            <a:r>
              <a:rPr sz="1200" b="1" spc="-40" dirty="0">
                <a:latin typeface="Arial"/>
                <a:cs typeface="Arial"/>
              </a:rPr>
              <a:t>r</a:t>
            </a:r>
            <a:r>
              <a:rPr sz="1200" b="1" spc="-75" dirty="0">
                <a:latin typeface="Arial"/>
                <a:cs typeface="Arial"/>
              </a:rPr>
              <a:t>a</a:t>
            </a:r>
            <a:r>
              <a:rPr sz="1200" b="1" spc="-90" dirty="0">
                <a:latin typeface="Arial"/>
                <a:cs typeface="Arial"/>
              </a:rPr>
              <a:t>m</a:t>
            </a:r>
            <a:r>
              <a:rPr sz="1800" b="1" spc="-127" baseline="-53240" dirty="0">
                <a:latin typeface="Arial"/>
                <a:cs typeface="Arial"/>
              </a:rPr>
              <a:t>)</a:t>
            </a:r>
            <a:endParaRPr sz="1800" baseline="-53240">
              <a:latin typeface="Arial"/>
              <a:cs typeface="Arial"/>
            </a:endParaRPr>
          </a:p>
          <a:p>
            <a:pPr marL="879475" algn="ctr">
              <a:lnSpc>
                <a:spcPts val="1285"/>
              </a:lnSpc>
            </a:pPr>
            <a:r>
              <a:rPr sz="1200" b="1" spc="-120" dirty="0">
                <a:latin typeface="Arial"/>
                <a:cs typeface="Arial"/>
              </a:rPr>
              <a:t>structions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Arial"/>
              <a:cs typeface="Arial"/>
            </a:endParaRPr>
          </a:p>
          <a:p>
            <a:pPr marL="930275" algn="ctr">
              <a:lnSpc>
                <a:spcPct val="100000"/>
              </a:lnSpc>
            </a:pPr>
            <a:r>
              <a:rPr sz="1200" b="1" spc="-70" dirty="0">
                <a:latin typeface="Arial"/>
                <a:cs typeface="Arial"/>
              </a:rPr>
              <a:t>Data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1725295">
              <a:lnSpc>
                <a:spcPct val="100000"/>
              </a:lnSpc>
              <a:spcBef>
                <a:spcPts val="844"/>
              </a:spcBef>
            </a:pPr>
            <a:r>
              <a:rPr sz="1400" b="1" spc="-85" dirty="0">
                <a:solidFill>
                  <a:srgbClr val="FFFFFF"/>
                </a:solidFill>
                <a:latin typeface="Arial"/>
                <a:cs typeface="Arial"/>
              </a:rPr>
              <a:t>stack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901565" y="899413"/>
            <a:ext cx="2798445" cy="3198495"/>
            <a:chOff x="4901565" y="899413"/>
            <a:chExt cx="2798445" cy="3198495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29070" y="2269489"/>
              <a:ext cx="1144460" cy="59499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623560" y="1272539"/>
              <a:ext cx="885190" cy="76200"/>
            </a:xfrm>
            <a:custGeom>
              <a:avLst/>
              <a:gdLst/>
              <a:ahLst/>
              <a:cxnLst/>
              <a:rect l="l" t="t" r="r" b="b"/>
              <a:pathLst>
                <a:path w="885190" h="76200">
                  <a:moveTo>
                    <a:pt x="808989" y="0"/>
                  </a:moveTo>
                  <a:lnTo>
                    <a:pt x="808989" y="76200"/>
                  </a:lnTo>
                  <a:lnTo>
                    <a:pt x="872489" y="44450"/>
                  </a:lnTo>
                  <a:lnTo>
                    <a:pt x="821689" y="44450"/>
                  </a:lnTo>
                  <a:lnTo>
                    <a:pt x="821689" y="31750"/>
                  </a:lnTo>
                  <a:lnTo>
                    <a:pt x="872489" y="31750"/>
                  </a:lnTo>
                  <a:lnTo>
                    <a:pt x="808989" y="0"/>
                  </a:lnTo>
                  <a:close/>
                </a:path>
                <a:path w="885190" h="76200">
                  <a:moveTo>
                    <a:pt x="808989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808989" y="44450"/>
                  </a:lnTo>
                  <a:lnTo>
                    <a:pt x="808989" y="31750"/>
                  </a:lnTo>
                  <a:close/>
                </a:path>
                <a:path w="885190" h="76200">
                  <a:moveTo>
                    <a:pt x="872489" y="31750"/>
                  </a:moveTo>
                  <a:lnTo>
                    <a:pt x="821689" y="31750"/>
                  </a:lnTo>
                  <a:lnTo>
                    <a:pt x="821689" y="44450"/>
                  </a:lnTo>
                  <a:lnTo>
                    <a:pt x="872489" y="44450"/>
                  </a:lnTo>
                  <a:lnTo>
                    <a:pt x="885189" y="38100"/>
                  </a:lnTo>
                  <a:lnTo>
                    <a:pt x="872489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14265" y="1213484"/>
              <a:ext cx="711835" cy="224154"/>
            </a:xfrm>
            <a:custGeom>
              <a:avLst/>
              <a:gdLst/>
              <a:ahLst/>
              <a:cxnLst/>
              <a:rect l="l" t="t" r="r" b="b"/>
              <a:pathLst>
                <a:path w="711835" h="224155">
                  <a:moveTo>
                    <a:pt x="0" y="224154"/>
                  </a:moveTo>
                  <a:lnTo>
                    <a:pt x="711835" y="224154"/>
                  </a:lnTo>
                  <a:lnTo>
                    <a:pt x="711835" y="0"/>
                  </a:lnTo>
                  <a:lnTo>
                    <a:pt x="0" y="0"/>
                  </a:lnTo>
                  <a:lnTo>
                    <a:pt x="0" y="224154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623560" y="899413"/>
              <a:ext cx="2057400" cy="1360170"/>
            </a:xfrm>
            <a:custGeom>
              <a:avLst/>
              <a:gdLst/>
              <a:ahLst/>
              <a:cxnLst/>
              <a:rect l="l" t="t" r="r" b="b"/>
              <a:pathLst>
                <a:path w="2057400" h="1360170">
                  <a:moveTo>
                    <a:pt x="898271" y="741311"/>
                  </a:moveTo>
                  <a:lnTo>
                    <a:pt x="870839" y="741311"/>
                  </a:lnTo>
                  <a:lnTo>
                    <a:pt x="870839" y="1099693"/>
                  </a:lnTo>
                  <a:lnTo>
                    <a:pt x="819785" y="1074166"/>
                  </a:lnTo>
                  <a:lnTo>
                    <a:pt x="819785" y="1105916"/>
                  </a:lnTo>
                  <a:lnTo>
                    <a:pt x="0" y="1105916"/>
                  </a:lnTo>
                  <a:lnTo>
                    <a:pt x="0" y="1118616"/>
                  </a:lnTo>
                  <a:lnTo>
                    <a:pt x="819785" y="1118616"/>
                  </a:lnTo>
                  <a:lnTo>
                    <a:pt x="819785" y="1150366"/>
                  </a:lnTo>
                  <a:lnTo>
                    <a:pt x="870839" y="1124839"/>
                  </a:lnTo>
                  <a:lnTo>
                    <a:pt x="870839" y="1360043"/>
                  </a:lnTo>
                  <a:lnTo>
                    <a:pt x="898271" y="1360043"/>
                  </a:lnTo>
                  <a:lnTo>
                    <a:pt x="898271" y="741311"/>
                  </a:lnTo>
                  <a:close/>
                </a:path>
                <a:path w="2057400" h="1360170">
                  <a:moveTo>
                    <a:pt x="2029675" y="713562"/>
                  </a:moveTo>
                  <a:lnTo>
                    <a:pt x="898271" y="713562"/>
                  </a:lnTo>
                  <a:lnTo>
                    <a:pt x="898271" y="27508"/>
                  </a:lnTo>
                  <a:lnTo>
                    <a:pt x="870839" y="27508"/>
                  </a:lnTo>
                  <a:lnTo>
                    <a:pt x="870839" y="713562"/>
                  </a:lnTo>
                  <a:lnTo>
                    <a:pt x="870839" y="741299"/>
                  </a:lnTo>
                  <a:lnTo>
                    <a:pt x="898271" y="741299"/>
                  </a:lnTo>
                  <a:lnTo>
                    <a:pt x="2029675" y="741299"/>
                  </a:lnTo>
                  <a:lnTo>
                    <a:pt x="2029675" y="713562"/>
                  </a:lnTo>
                  <a:close/>
                </a:path>
                <a:path w="2057400" h="1360170">
                  <a:moveTo>
                    <a:pt x="2029675" y="0"/>
                  </a:moveTo>
                  <a:lnTo>
                    <a:pt x="898271" y="0"/>
                  </a:lnTo>
                  <a:lnTo>
                    <a:pt x="870839" y="0"/>
                  </a:lnTo>
                  <a:lnTo>
                    <a:pt x="870839" y="27432"/>
                  </a:lnTo>
                  <a:lnTo>
                    <a:pt x="898271" y="27432"/>
                  </a:lnTo>
                  <a:lnTo>
                    <a:pt x="2029675" y="27432"/>
                  </a:lnTo>
                  <a:lnTo>
                    <a:pt x="2029675" y="0"/>
                  </a:lnTo>
                  <a:close/>
                </a:path>
                <a:path w="2057400" h="1360170">
                  <a:moveTo>
                    <a:pt x="2057146" y="741311"/>
                  </a:moveTo>
                  <a:lnTo>
                    <a:pt x="2029714" y="741311"/>
                  </a:lnTo>
                  <a:lnTo>
                    <a:pt x="2029714" y="1360043"/>
                  </a:lnTo>
                  <a:lnTo>
                    <a:pt x="2057146" y="1360043"/>
                  </a:lnTo>
                  <a:lnTo>
                    <a:pt x="2057146" y="741311"/>
                  </a:lnTo>
                  <a:close/>
                </a:path>
                <a:path w="2057400" h="1360170">
                  <a:moveTo>
                    <a:pt x="2057146" y="27508"/>
                  </a:moveTo>
                  <a:lnTo>
                    <a:pt x="2029714" y="27508"/>
                  </a:lnTo>
                  <a:lnTo>
                    <a:pt x="2029714" y="713562"/>
                  </a:lnTo>
                  <a:lnTo>
                    <a:pt x="2029714" y="741299"/>
                  </a:lnTo>
                  <a:lnTo>
                    <a:pt x="2057146" y="741299"/>
                  </a:lnTo>
                  <a:lnTo>
                    <a:pt x="2057146" y="713613"/>
                  </a:lnTo>
                  <a:lnTo>
                    <a:pt x="2057146" y="27508"/>
                  </a:lnTo>
                  <a:close/>
                </a:path>
                <a:path w="2057400" h="1360170">
                  <a:moveTo>
                    <a:pt x="2057146" y="0"/>
                  </a:moveTo>
                  <a:lnTo>
                    <a:pt x="2029714" y="0"/>
                  </a:lnTo>
                  <a:lnTo>
                    <a:pt x="2029714" y="27432"/>
                  </a:lnTo>
                  <a:lnTo>
                    <a:pt x="2057146" y="27432"/>
                  </a:lnTo>
                  <a:lnTo>
                    <a:pt x="205714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520180" y="3885565"/>
              <a:ext cx="1167130" cy="199390"/>
            </a:xfrm>
            <a:custGeom>
              <a:avLst/>
              <a:gdLst/>
              <a:ahLst/>
              <a:cxnLst/>
              <a:rect l="l" t="t" r="r" b="b"/>
              <a:pathLst>
                <a:path w="1167129" h="199389">
                  <a:moveTo>
                    <a:pt x="0" y="199389"/>
                  </a:moveTo>
                  <a:lnTo>
                    <a:pt x="1167129" y="199389"/>
                  </a:lnTo>
                  <a:lnTo>
                    <a:pt x="1167129" y="0"/>
                  </a:lnTo>
                  <a:lnTo>
                    <a:pt x="0" y="0"/>
                  </a:lnTo>
                  <a:lnTo>
                    <a:pt x="0" y="199389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900929" y="1007110"/>
            <a:ext cx="3938270" cy="3336290"/>
            <a:chOff x="4900929" y="1007110"/>
            <a:chExt cx="3938270" cy="3336290"/>
          </a:xfrm>
        </p:grpSpPr>
        <p:sp>
          <p:nvSpPr>
            <p:cNvPr id="17" name="object 17"/>
            <p:cNvSpPr/>
            <p:nvPr/>
          </p:nvSpPr>
          <p:spPr>
            <a:xfrm>
              <a:off x="6491351" y="2259533"/>
              <a:ext cx="1162050" cy="27940"/>
            </a:xfrm>
            <a:custGeom>
              <a:avLst/>
              <a:gdLst/>
              <a:ahLst/>
              <a:cxnLst/>
              <a:rect l="l" t="t" r="r" b="b"/>
              <a:pathLst>
                <a:path w="1162050" h="27939">
                  <a:moveTo>
                    <a:pt x="1161884" y="0"/>
                  </a:moveTo>
                  <a:lnTo>
                    <a:pt x="63995" y="0"/>
                  </a:lnTo>
                  <a:lnTo>
                    <a:pt x="36576" y="0"/>
                  </a:lnTo>
                  <a:lnTo>
                    <a:pt x="0" y="0"/>
                  </a:lnTo>
                  <a:lnTo>
                    <a:pt x="0" y="27736"/>
                  </a:lnTo>
                  <a:lnTo>
                    <a:pt x="36576" y="27736"/>
                  </a:lnTo>
                  <a:lnTo>
                    <a:pt x="63995" y="27736"/>
                  </a:lnTo>
                  <a:lnTo>
                    <a:pt x="1161884" y="27736"/>
                  </a:lnTo>
                  <a:lnTo>
                    <a:pt x="11618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53273" y="2259533"/>
              <a:ext cx="27940" cy="27940"/>
            </a:xfrm>
            <a:custGeom>
              <a:avLst/>
              <a:gdLst/>
              <a:ahLst/>
              <a:cxnLst/>
              <a:rect l="l" t="t" r="r" b="b"/>
              <a:pathLst>
                <a:path w="27940" h="27939">
                  <a:moveTo>
                    <a:pt x="27431" y="0"/>
                  </a:moveTo>
                  <a:lnTo>
                    <a:pt x="0" y="0"/>
                  </a:lnTo>
                  <a:lnTo>
                    <a:pt x="0" y="27736"/>
                  </a:lnTo>
                  <a:lnTo>
                    <a:pt x="27431" y="27736"/>
                  </a:lnTo>
                  <a:lnTo>
                    <a:pt x="274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491351" y="2287269"/>
              <a:ext cx="1189355" cy="597535"/>
            </a:xfrm>
            <a:custGeom>
              <a:avLst/>
              <a:gdLst/>
              <a:ahLst/>
              <a:cxnLst/>
              <a:rect l="l" t="t" r="r" b="b"/>
              <a:pathLst>
                <a:path w="1189354" h="597535">
                  <a:moveTo>
                    <a:pt x="1161884" y="569976"/>
                  </a:moveTo>
                  <a:lnTo>
                    <a:pt x="63995" y="569976"/>
                  </a:lnTo>
                  <a:lnTo>
                    <a:pt x="36576" y="569976"/>
                  </a:lnTo>
                  <a:lnTo>
                    <a:pt x="36576" y="0"/>
                  </a:lnTo>
                  <a:lnTo>
                    <a:pt x="0" y="0"/>
                  </a:lnTo>
                  <a:lnTo>
                    <a:pt x="0" y="569976"/>
                  </a:lnTo>
                  <a:lnTo>
                    <a:pt x="0" y="597408"/>
                  </a:lnTo>
                  <a:lnTo>
                    <a:pt x="36576" y="597408"/>
                  </a:lnTo>
                  <a:lnTo>
                    <a:pt x="63995" y="597408"/>
                  </a:lnTo>
                  <a:lnTo>
                    <a:pt x="1161884" y="597408"/>
                  </a:lnTo>
                  <a:lnTo>
                    <a:pt x="1161884" y="569976"/>
                  </a:lnTo>
                  <a:close/>
                </a:path>
                <a:path w="1189354" h="597535">
                  <a:moveTo>
                    <a:pt x="1189355" y="0"/>
                  </a:moveTo>
                  <a:lnTo>
                    <a:pt x="1161923" y="0"/>
                  </a:lnTo>
                  <a:lnTo>
                    <a:pt x="1161923" y="569976"/>
                  </a:lnTo>
                  <a:lnTo>
                    <a:pt x="1161923" y="597408"/>
                  </a:lnTo>
                  <a:lnTo>
                    <a:pt x="1189355" y="597408"/>
                  </a:lnTo>
                  <a:lnTo>
                    <a:pt x="1189355" y="569976"/>
                  </a:lnTo>
                  <a:lnTo>
                    <a:pt x="1189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94399" y="2884627"/>
              <a:ext cx="1186815" cy="902969"/>
            </a:xfrm>
            <a:custGeom>
              <a:avLst/>
              <a:gdLst/>
              <a:ahLst/>
              <a:cxnLst/>
              <a:rect l="l" t="t" r="r" b="b"/>
              <a:pathLst>
                <a:path w="1186815" h="902970">
                  <a:moveTo>
                    <a:pt x="1158836" y="673925"/>
                  </a:moveTo>
                  <a:lnTo>
                    <a:pt x="27432" y="673925"/>
                  </a:lnTo>
                  <a:lnTo>
                    <a:pt x="0" y="673925"/>
                  </a:lnTo>
                  <a:lnTo>
                    <a:pt x="0" y="686054"/>
                  </a:lnTo>
                  <a:lnTo>
                    <a:pt x="0" y="875334"/>
                  </a:lnTo>
                  <a:lnTo>
                    <a:pt x="0" y="902766"/>
                  </a:lnTo>
                  <a:lnTo>
                    <a:pt x="27432" y="902766"/>
                  </a:lnTo>
                  <a:lnTo>
                    <a:pt x="1158836" y="902766"/>
                  </a:lnTo>
                  <a:lnTo>
                    <a:pt x="1158836" y="875334"/>
                  </a:lnTo>
                  <a:lnTo>
                    <a:pt x="27432" y="875334"/>
                  </a:lnTo>
                  <a:lnTo>
                    <a:pt x="27432" y="686117"/>
                  </a:lnTo>
                  <a:lnTo>
                    <a:pt x="1158836" y="686117"/>
                  </a:lnTo>
                  <a:lnTo>
                    <a:pt x="1158836" y="673925"/>
                  </a:lnTo>
                  <a:close/>
                </a:path>
                <a:path w="1186815" h="902970">
                  <a:moveTo>
                    <a:pt x="1158836" y="503237"/>
                  </a:moveTo>
                  <a:lnTo>
                    <a:pt x="27432" y="503237"/>
                  </a:lnTo>
                  <a:lnTo>
                    <a:pt x="0" y="503237"/>
                  </a:lnTo>
                  <a:lnTo>
                    <a:pt x="0" y="515416"/>
                  </a:lnTo>
                  <a:lnTo>
                    <a:pt x="0" y="673912"/>
                  </a:lnTo>
                  <a:lnTo>
                    <a:pt x="27432" y="673912"/>
                  </a:lnTo>
                  <a:lnTo>
                    <a:pt x="27432" y="515416"/>
                  </a:lnTo>
                  <a:lnTo>
                    <a:pt x="1158836" y="515416"/>
                  </a:lnTo>
                  <a:lnTo>
                    <a:pt x="1158836" y="503237"/>
                  </a:lnTo>
                  <a:close/>
                </a:path>
                <a:path w="1186815" h="902970">
                  <a:moveTo>
                    <a:pt x="1158836" y="332549"/>
                  </a:moveTo>
                  <a:lnTo>
                    <a:pt x="27432" y="332549"/>
                  </a:lnTo>
                  <a:lnTo>
                    <a:pt x="0" y="332549"/>
                  </a:lnTo>
                  <a:lnTo>
                    <a:pt x="0" y="344728"/>
                  </a:lnTo>
                  <a:lnTo>
                    <a:pt x="0" y="503224"/>
                  </a:lnTo>
                  <a:lnTo>
                    <a:pt x="27432" y="503224"/>
                  </a:lnTo>
                  <a:lnTo>
                    <a:pt x="27432" y="344728"/>
                  </a:lnTo>
                  <a:lnTo>
                    <a:pt x="1158836" y="344728"/>
                  </a:lnTo>
                  <a:lnTo>
                    <a:pt x="1158836" y="332549"/>
                  </a:lnTo>
                  <a:close/>
                </a:path>
                <a:path w="1186815" h="902970">
                  <a:moveTo>
                    <a:pt x="1158836" y="158800"/>
                  </a:moveTo>
                  <a:lnTo>
                    <a:pt x="27432" y="158800"/>
                  </a:lnTo>
                  <a:lnTo>
                    <a:pt x="27432" y="0"/>
                  </a:lnTo>
                  <a:lnTo>
                    <a:pt x="0" y="0"/>
                  </a:lnTo>
                  <a:lnTo>
                    <a:pt x="0" y="158800"/>
                  </a:lnTo>
                  <a:lnTo>
                    <a:pt x="0" y="170992"/>
                  </a:lnTo>
                  <a:lnTo>
                    <a:pt x="0" y="332536"/>
                  </a:lnTo>
                  <a:lnTo>
                    <a:pt x="27432" y="332536"/>
                  </a:lnTo>
                  <a:lnTo>
                    <a:pt x="27432" y="170992"/>
                  </a:lnTo>
                  <a:lnTo>
                    <a:pt x="1158836" y="170992"/>
                  </a:lnTo>
                  <a:lnTo>
                    <a:pt x="1158836" y="158800"/>
                  </a:lnTo>
                  <a:close/>
                </a:path>
                <a:path w="1186815" h="902970">
                  <a:moveTo>
                    <a:pt x="1186307" y="673925"/>
                  </a:moveTo>
                  <a:lnTo>
                    <a:pt x="1158875" y="673925"/>
                  </a:lnTo>
                  <a:lnTo>
                    <a:pt x="1158875" y="686054"/>
                  </a:lnTo>
                  <a:lnTo>
                    <a:pt x="1158875" y="875334"/>
                  </a:lnTo>
                  <a:lnTo>
                    <a:pt x="1158875" y="902766"/>
                  </a:lnTo>
                  <a:lnTo>
                    <a:pt x="1186307" y="902766"/>
                  </a:lnTo>
                  <a:lnTo>
                    <a:pt x="1186307" y="875334"/>
                  </a:lnTo>
                  <a:lnTo>
                    <a:pt x="1186307" y="686117"/>
                  </a:lnTo>
                  <a:lnTo>
                    <a:pt x="1186307" y="673925"/>
                  </a:lnTo>
                  <a:close/>
                </a:path>
                <a:path w="1186815" h="902970">
                  <a:moveTo>
                    <a:pt x="1186307" y="503237"/>
                  </a:moveTo>
                  <a:lnTo>
                    <a:pt x="1158875" y="503237"/>
                  </a:lnTo>
                  <a:lnTo>
                    <a:pt x="1158875" y="515416"/>
                  </a:lnTo>
                  <a:lnTo>
                    <a:pt x="1158875" y="673912"/>
                  </a:lnTo>
                  <a:lnTo>
                    <a:pt x="1186307" y="673912"/>
                  </a:lnTo>
                  <a:lnTo>
                    <a:pt x="1186307" y="515416"/>
                  </a:lnTo>
                  <a:lnTo>
                    <a:pt x="1186307" y="503237"/>
                  </a:lnTo>
                  <a:close/>
                </a:path>
                <a:path w="1186815" h="902970">
                  <a:moveTo>
                    <a:pt x="1186307" y="332549"/>
                  </a:moveTo>
                  <a:lnTo>
                    <a:pt x="1158875" y="332549"/>
                  </a:lnTo>
                  <a:lnTo>
                    <a:pt x="1158875" y="344728"/>
                  </a:lnTo>
                  <a:lnTo>
                    <a:pt x="1158875" y="503224"/>
                  </a:lnTo>
                  <a:lnTo>
                    <a:pt x="1186307" y="503224"/>
                  </a:lnTo>
                  <a:lnTo>
                    <a:pt x="1186307" y="344728"/>
                  </a:lnTo>
                  <a:lnTo>
                    <a:pt x="1186307" y="332549"/>
                  </a:lnTo>
                  <a:close/>
                </a:path>
                <a:path w="1186815" h="902970">
                  <a:moveTo>
                    <a:pt x="1186307" y="0"/>
                  </a:moveTo>
                  <a:lnTo>
                    <a:pt x="1158875" y="0"/>
                  </a:lnTo>
                  <a:lnTo>
                    <a:pt x="1158875" y="158800"/>
                  </a:lnTo>
                  <a:lnTo>
                    <a:pt x="1158875" y="170992"/>
                  </a:lnTo>
                  <a:lnTo>
                    <a:pt x="1158875" y="332536"/>
                  </a:lnTo>
                  <a:lnTo>
                    <a:pt x="1186307" y="332536"/>
                  </a:lnTo>
                  <a:lnTo>
                    <a:pt x="1186307" y="170992"/>
                  </a:lnTo>
                  <a:lnTo>
                    <a:pt x="1186307" y="158800"/>
                  </a:lnTo>
                  <a:lnTo>
                    <a:pt x="11863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913629" y="2336800"/>
              <a:ext cx="711835" cy="224154"/>
            </a:xfrm>
            <a:custGeom>
              <a:avLst/>
              <a:gdLst/>
              <a:ahLst/>
              <a:cxnLst/>
              <a:rect l="l" t="t" r="r" b="b"/>
              <a:pathLst>
                <a:path w="711835" h="224155">
                  <a:moveTo>
                    <a:pt x="0" y="224154"/>
                  </a:moveTo>
                  <a:lnTo>
                    <a:pt x="711835" y="224154"/>
                  </a:lnTo>
                  <a:lnTo>
                    <a:pt x="711835" y="0"/>
                  </a:lnTo>
                  <a:lnTo>
                    <a:pt x="0" y="0"/>
                  </a:lnTo>
                  <a:lnTo>
                    <a:pt x="0" y="224154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53329" y="1007110"/>
              <a:ext cx="3785870" cy="3336290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4914265" y="1878329"/>
            <a:ext cx="711835" cy="224154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229235">
              <a:lnSpc>
                <a:spcPct val="100000"/>
              </a:lnSpc>
              <a:spcBef>
                <a:spcPts val="165"/>
              </a:spcBef>
            </a:pPr>
            <a:r>
              <a:rPr sz="1200" b="1" spc="-105" dirty="0">
                <a:latin typeface="Arial"/>
                <a:cs typeface="Arial"/>
              </a:rPr>
              <a:t>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17209" y="2377439"/>
            <a:ext cx="899160" cy="76200"/>
          </a:xfrm>
          <a:custGeom>
            <a:avLst/>
            <a:gdLst/>
            <a:ahLst/>
            <a:cxnLst/>
            <a:rect l="l" t="t" r="r" b="b"/>
            <a:pathLst>
              <a:path w="899159" h="76200">
                <a:moveTo>
                  <a:pt x="822960" y="0"/>
                </a:moveTo>
                <a:lnTo>
                  <a:pt x="822960" y="76200"/>
                </a:lnTo>
                <a:lnTo>
                  <a:pt x="886460" y="44450"/>
                </a:lnTo>
                <a:lnTo>
                  <a:pt x="835660" y="44450"/>
                </a:lnTo>
                <a:lnTo>
                  <a:pt x="835660" y="31750"/>
                </a:lnTo>
                <a:lnTo>
                  <a:pt x="886460" y="31750"/>
                </a:lnTo>
                <a:lnTo>
                  <a:pt x="822960" y="0"/>
                </a:lnTo>
                <a:close/>
              </a:path>
              <a:path w="899159" h="76200">
                <a:moveTo>
                  <a:pt x="82296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22960" y="44450"/>
                </a:lnTo>
                <a:lnTo>
                  <a:pt x="822960" y="31750"/>
                </a:lnTo>
                <a:close/>
              </a:path>
              <a:path w="899159" h="76200">
                <a:moveTo>
                  <a:pt x="886460" y="31750"/>
                </a:moveTo>
                <a:lnTo>
                  <a:pt x="835660" y="31750"/>
                </a:lnTo>
                <a:lnTo>
                  <a:pt x="835660" y="44450"/>
                </a:lnTo>
                <a:lnTo>
                  <a:pt x="886460" y="44450"/>
                </a:lnTo>
                <a:lnTo>
                  <a:pt x="899160" y="38100"/>
                </a:lnTo>
                <a:lnTo>
                  <a:pt x="88646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8070" y="276809"/>
            <a:ext cx="44037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29560" algn="l"/>
              </a:tabLst>
            </a:pPr>
            <a:r>
              <a:rPr spc="-210" dirty="0"/>
              <a:t>I</a:t>
            </a:r>
            <a:r>
              <a:rPr spc="-520" dirty="0"/>
              <a:t>N</a:t>
            </a:r>
            <a:r>
              <a:rPr spc="-500" dirty="0"/>
              <a:t>S</a:t>
            </a:r>
            <a:r>
              <a:rPr spc="-434" dirty="0"/>
              <a:t>T</a:t>
            </a:r>
            <a:r>
              <a:rPr spc="-520" dirty="0"/>
              <a:t>R</a:t>
            </a:r>
            <a:r>
              <a:rPr spc="-545" dirty="0"/>
              <a:t>U</a:t>
            </a:r>
            <a:r>
              <a:rPr spc="-540" dirty="0"/>
              <a:t>C</a:t>
            </a:r>
            <a:r>
              <a:rPr spc="-430" dirty="0"/>
              <a:t>T</a:t>
            </a:r>
            <a:r>
              <a:rPr spc="-210" dirty="0"/>
              <a:t>I</a:t>
            </a:r>
            <a:r>
              <a:rPr spc="-555" dirty="0"/>
              <a:t>O</a:t>
            </a:r>
            <a:r>
              <a:rPr spc="-545" dirty="0"/>
              <a:t>N</a:t>
            </a:r>
            <a:r>
              <a:rPr dirty="0"/>
              <a:t>	</a:t>
            </a:r>
            <a:r>
              <a:rPr spc="-430" dirty="0"/>
              <a:t>F</a:t>
            </a:r>
            <a:r>
              <a:rPr spc="-575" dirty="0"/>
              <a:t>O</a:t>
            </a:r>
            <a:r>
              <a:rPr spc="-520" dirty="0"/>
              <a:t>R</a:t>
            </a:r>
            <a:r>
              <a:rPr spc="-605" dirty="0"/>
              <a:t>M</a:t>
            </a:r>
            <a:r>
              <a:rPr spc="-500" dirty="0"/>
              <a:t>AT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715" y="803043"/>
            <a:ext cx="6840220" cy="101536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412115">
              <a:lnSpc>
                <a:spcPct val="100000"/>
              </a:lnSpc>
              <a:spcBef>
                <a:spcPts val="490"/>
              </a:spcBef>
            </a:pP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OP-code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field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specifies</a:t>
            </a:r>
            <a:r>
              <a:rPr sz="1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operation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performed</a:t>
            </a:r>
            <a:endParaRPr sz="1800">
              <a:latin typeface="Arial"/>
              <a:cs typeface="Arial"/>
            </a:endParaRPr>
          </a:p>
          <a:p>
            <a:pPr marL="412115">
              <a:lnSpc>
                <a:spcPct val="100000"/>
              </a:lnSpc>
              <a:spcBef>
                <a:spcPts val="50"/>
              </a:spcBef>
            </a:pP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field</a:t>
            </a:r>
            <a:r>
              <a:rPr sz="1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designates</a:t>
            </a:r>
            <a:r>
              <a:rPr sz="18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memory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address(s)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processor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FFFF"/>
                </a:solidFill>
                <a:latin typeface="Arial"/>
                <a:cs typeface="Arial"/>
              </a:rPr>
              <a:t>register(s)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7308" y="1780413"/>
            <a:ext cx="929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fi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8175" y="1780413"/>
            <a:ext cx="3368675" cy="56578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33985" marR="5080" indent="-121920">
              <a:lnSpc>
                <a:spcPts val="2090"/>
              </a:lnSpc>
              <a:spcBef>
                <a:spcPts val="225"/>
              </a:spcBef>
            </a:pP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fi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50" dirty="0">
                <a:solidFill>
                  <a:srgbClr val="FFFFFF"/>
                </a:solidFill>
                <a:latin typeface="Arial"/>
                <a:cs typeface="Arial"/>
              </a:rPr>
              <a:t>e 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ff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484" y="2490978"/>
            <a:ext cx="5097145" cy="1926589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774700" marR="260985" indent="-762635">
              <a:lnSpc>
                <a:spcPts val="1950"/>
              </a:lnSpc>
              <a:spcBef>
                <a:spcPts val="340"/>
              </a:spcBef>
            </a:pP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18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fields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format </a:t>
            </a:r>
            <a:r>
              <a:rPr sz="1800" b="1" spc="-4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70"/>
              </a:spcBef>
            </a:pP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mm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iz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024890">
              <a:lnSpc>
                <a:spcPct val="100000"/>
              </a:lnSpc>
              <a:spcBef>
                <a:spcPts val="535"/>
              </a:spcBef>
            </a:pPr>
            <a:r>
              <a:rPr sz="16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18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600" b="1" spc="-3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600" b="1" spc="-7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-114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 marL="1214120">
              <a:lnSpc>
                <a:spcPct val="100000"/>
              </a:lnSpc>
              <a:spcBef>
                <a:spcPts val="530"/>
              </a:spcBef>
              <a:tabLst>
                <a:tab pos="1976120" algn="l"/>
                <a:tab pos="3475990" algn="l"/>
              </a:tabLst>
            </a:pP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50" dirty="0">
                <a:solidFill>
                  <a:srgbClr val="FFFFFF"/>
                </a:solidFill>
                <a:latin typeface="Arial"/>
                <a:cs typeface="Arial"/>
              </a:rPr>
              <a:t>AC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31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spc="-2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25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8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600" b="1" spc="-10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600" b="1" spc="-114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r>
              <a:rPr sz="16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600">
              <a:latin typeface="Arial"/>
              <a:cs typeface="Arial"/>
            </a:endParaRPr>
          </a:p>
          <a:p>
            <a:pPr marL="1024890">
              <a:lnSpc>
                <a:spcPct val="100000"/>
              </a:lnSpc>
              <a:spcBef>
                <a:spcPts val="170"/>
              </a:spcBef>
            </a:pPr>
            <a:r>
              <a:rPr sz="1600" b="1" spc="-26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b="1" spc="-10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n: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86788" y="4432854"/>
          <a:ext cx="4020185" cy="15166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2460"/>
                <a:gridCol w="1329690"/>
                <a:gridCol w="2058035"/>
              </a:tblGrid>
              <a:tr h="259204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6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R1,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2,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5543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6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R1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600" spc="-7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R2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6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R3 </a:t>
                      </a:r>
                      <a:r>
                        <a:rPr sz="1600" b="1" spc="-20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</a:tr>
              <a:tr h="266826">
                <a:tc>
                  <a:txBody>
                    <a:bodyPr/>
                    <a:lstStyle/>
                    <a:p>
                      <a:pPr marL="31750">
                        <a:lnSpc>
                          <a:spcPts val="1914"/>
                        </a:lnSpc>
                        <a:spcBef>
                          <a:spcPts val="85"/>
                        </a:spcBef>
                      </a:pPr>
                      <a:r>
                        <a:rPr sz="16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1914"/>
                        </a:lnSpc>
                        <a:spcBef>
                          <a:spcPts val="8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R1,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ts val="1914"/>
                        </a:lnSpc>
                        <a:spcBef>
                          <a:spcPts val="8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6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R1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600" spc="-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R1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6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R2 </a:t>
                      </a:r>
                      <a:r>
                        <a:rPr sz="160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795" marB="0"/>
                </a:tc>
              </a:tr>
              <a:tr h="26682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MOV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525" marB="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R1,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525" marB="0"/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6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R1</a:t>
                      </a:r>
                      <a:r>
                        <a:rPr sz="16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600" spc="-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R2 </a:t>
                      </a:r>
                      <a:r>
                        <a:rPr sz="1600" b="1" spc="-1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525" marB="0"/>
                </a:tc>
              </a:tr>
              <a:tr h="259204">
                <a:tc>
                  <a:txBody>
                    <a:bodyPr/>
                    <a:lstStyle/>
                    <a:p>
                      <a:pPr marL="31750">
                        <a:lnSpc>
                          <a:spcPts val="1855"/>
                        </a:lnSpc>
                        <a:spcBef>
                          <a:spcPts val="85"/>
                        </a:spcBef>
                      </a:pPr>
                      <a:r>
                        <a:rPr sz="16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1855"/>
                        </a:lnSpc>
                        <a:spcBef>
                          <a:spcPts val="8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R1,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ts val="1855"/>
                        </a:lnSpc>
                        <a:spcBef>
                          <a:spcPts val="8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6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[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]</a:t>
                      </a:r>
                      <a:r>
                        <a:rPr sz="16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795" marB="0"/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780282" y="5759907"/>
            <a:ext cx="13696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600" b="1" spc="-180" dirty="0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235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spc="-2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600" b="1" spc="-8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600" b="1" spc="-85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8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29055" y="5462422"/>
            <a:ext cx="1534160" cy="836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295" marR="5080" indent="-189230">
              <a:lnSpc>
                <a:spcPct val="111300"/>
              </a:lnSpc>
              <a:spcBef>
                <a:spcPts val="95"/>
              </a:spcBef>
              <a:tabLst>
                <a:tab pos="963294" algn="l"/>
              </a:tabLst>
            </a:pPr>
            <a:r>
              <a:rPr sz="16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b="1" spc="-1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ck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-2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-19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600" b="1" spc="-105" dirty="0">
                <a:solidFill>
                  <a:srgbClr val="FFFFFF"/>
                </a:solidFill>
                <a:latin typeface="Arial"/>
                <a:cs typeface="Arial"/>
              </a:rPr>
              <a:t>:  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PUSH	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  <a:p>
            <a:pPr marL="189230">
              <a:lnSpc>
                <a:spcPct val="100000"/>
              </a:lnSpc>
              <a:spcBef>
                <a:spcPts val="195"/>
              </a:spcBef>
            </a:pP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ADD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475" y="224993"/>
            <a:ext cx="84931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73860" algn="l"/>
                <a:tab pos="2799080" algn="l"/>
              </a:tabLst>
            </a:pPr>
            <a:r>
              <a:rPr spc="-450" dirty="0"/>
              <a:t>THREE,	</a:t>
            </a:r>
            <a:r>
              <a:rPr spc="-535" dirty="0"/>
              <a:t>AND	</a:t>
            </a:r>
            <a:r>
              <a:rPr spc="-500" dirty="0"/>
              <a:t>TWO-ADDRESS</a:t>
            </a:r>
            <a:r>
              <a:rPr spc="355" dirty="0"/>
              <a:t> </a:t>
            </a:r>
            <a:r>
              <a:rPr spc="-455" dirty="0"/>
              <a:t>INSTRUCTIONS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96923" y="1916853"/>
          <a:ext cx="4195445" cy="1100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4060"/>
                <a:gridCol w="974725"/>
                <a:gridCol w="2083435"/>
                <a:gridCol w="403225"/>
              </a:tblGrid>
              <a:tr h="287154">
                <a:tc>
                  <a:txBody>
                    <a:bodyPr/>
                    <a:lstStyle/>
                    <a:p>
                      <a:pPr marR="29845" algn="ctr">
                        <a:lnSpc>
                          <a:spcPts val="2125"/>
                        </a:lnSpc>
                        <a:spcBef>
                          <a:spcPts val="30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100330" algn="r">
                        <a:lnSpc>
                          <a:spcPts val="2125"/>
                        </a:lnSpc>
                        <a:spcBef>
                          <a:spcPts val="30"/>
                        </a:spcBef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2150"/>
                        </a:lnSpc>
                        <a:spcBef>
                          <a:spcPts val="10"/>
                        </a:spcBef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 </a:t>
                      </a:r>
                      <a:r>
                        <a:rPr sz="1800" b="1" spc="-2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800" spc="-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[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A]</a:t>
                      </a:r>
                      <a:r>
                        <a:rPr sz="18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[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B]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ts val="2125"/>
                        </a:lnSpc>
                        <a:spcBef>
                          <a:spcPts val="30"/>
                        </a:spcBef>
                      </a:pP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" marB="0"/>
                </a:tc>
              </a:tr>
              <a:tr h="287154">
                <a:tc>
                  <a:txBody>
                    <a:bodyPr/>
                    <a:lstStyle/>
                    <a:p>
                      <a:pPr marR="29845" algn="ctr">
                        <a:lnSpc>
                          <a:spcPts val="2080"/>
                        </a:lnSpc>
                        <a:spcBef>
                          <a:spcPts val="80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93980" algn="r">
                        <a:lnSpc>
                          <a:spcPts val="2080"/>
                        </a:lnSpc>
                        <a:spcBef>
                          <a:spcPts val="80"/>
                        </a:spcBef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2105"/>
                        </a:lnSpc>
                        <a:spcBef>
                          <a:spcPts val="55"/>
                        </a:spcBef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 </a:t>
                      </a:r>
                      <a:r>
                        <a:rPr sz="1800" b="1" spc="-2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800" spc="-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[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C]</a:t>
                      </a:r>
                      <a:r>
                        <a:rPr sz="18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[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D]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ts val="2080"/>
                        </a:lnSpc>
                        <a:spcBef>
                          <a:spcPts val="80"/>
                        </a:spcBef>
                      </a:pP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0160" marB="0"/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245" dirty="0"/>
              <a:t>Th</a:t>
            </a:r>
            <a:r>
              <a:rPr spc="-195" dirty="0"/>
              <a:t>re</a:t>
            </a:r>
            <a:r>
              <a:rPr spc="-220" dirty="0"/>
              <a:t>e</a:t>
            </a:r>
            <a:r>
              <a:rPr spc="-145" dirty="0"/>
              <a:t>-</a:t>
            </a:r>
            <a:r>
              <a:rPr spc="-295" dirty="0"/>
              <a:t>A</a:t>
            </a:r>
            <a:r>
              <a:rPr spc="-245" dirty="0"/>
              <a:t>dd</a:t>
            </a:r>
            <a:r>
              <a:rPr spc="-210" dirty="0"/>
              <a:t>ress</a:t>
            </a:r>
            <a:r>
              <a:rPr spc="80" dirty="0"/>
              <a:t> </a:t>
            </a:r>
            <a:r>
              <a:rPr spc="-105" dirty="0"/>
              <a:t>I</a:t>
            </a:r>
            <a:r>
              <a:rPr spc="-245" dirty="0"/>
              <a:t>n</a:t>
            </a:r>
            <a:r>
              <a:rPr spc="-185" dirty="0"/>
              <a:t>str</a:t>
            </a:r>
            <a:r>
              <a:rPr spc="-245" dirty="0"/>
              <a:t>u</a:t>
            </a:r>
            <a:r>
              <a:rPr spc="-185" dirty="0"/>
              <a:t>ct</a:t>
            </a:r>
            <a:r>
              <a:rPr spc="-105" dirty="0"/>
              <a:t>i</a:t>
            </a:r>
            <a:r>
              <a:rPr spc="-245" dirty="0"/>
              <a:t>on</a:t>
            </a:r>
            <a:r>
              <a:rPr spc="-185" dirty="0"/>
              <a:t>s:</a:t>
            </a:r>
          </a:p>
          <a:p>
            <a:pPr marL="774700">
              <a:lnSpc>
                <a:spcPct val="100000"/>
              </a:lnSpc>
              <a:spcBef>
                <a:spcPts val="1955"/>
              </a:spcBef>
            </a:pPr>
            <a:r>
              <a:rPr sz="1800" spc="-270" dirty="0"/>
              <a:t>P</a:t>
            </a:r>
            <a:r>
              <a:rPr sz="1800" spc="-130" dirty="0"/>
              <a:t>r</a:t>
            </a:r>
            <a:r>
              <a:rPr sz="1800" spc="-215" dirty="0"/>
              <a:t>o</a:t>
            </a:r>
            <a:r>
              <a:rPr sz="1800" spc="-240" dirty="0"/>
              <a:t>g</a:t>
            </a:r>
            <a:r>
              <a:rPr sz="1800" spc="-155" dirty="0"/>
              <a:t>r</a:t>
            </a:r>
            <a:r>
              <a:rPr sz="1800" spc="-190" dirty="0"/>
              <a:t>a</a:t>
            </a:r>
            <a:r>
              <a:rPr sz="1800" spc="-360" dirty="0"/>
              <a:t>m</a:t>
            </a:r>
            <a:r>
              <a:rPr sz="1800" spc="15" dirty="0"/>
              <a:t> </a:t>
            </a:r>
            <a:r>
              <a:rPr sz="1800" spc="-125" dirty="0"/>
              <a:t>t</a:t>
            </a:r>
            <a:r>
              <a:rPr sz="1800" spc="-245" dirty="0"/>
              <a:t>o</a:t>
            </a:r>
            <a:r>
              <a:rPr sz="1800" spc="-40" dirty="0"/>
              <a:t> </a:t>
            </a:r>
            <a:r>
              <a:rPr sz="1800" spc="-215" dirty="0"/>
              <a:t>ev</a:t>
            </a:r>
            <a:r>
              <a:rPr sz="1800" spc="-190" dirty="0"/>
              <a:t>a</a:t>
            </a:r>
            <a:r>
              <a:rPr sz="1800" spc="-100" dirty="0"/>
              <a:t>l</a:t>
            </a:r>
            <a:r>
              <a:rPr sz="1800" spc="-240" dirty="0"/>
              <a:t>u</a:t>
            </a:r>
            <a:r>
              <a:rPr sz="1800" spc="-190" dirty="0"/>
              <a:t>a</a:t>
            </a:r>
            <a:r>
              <a:rPr sz="1800" spc="-145" dirty="0"/>
              <a:t>t</a:t>
            </a:r>
            <a:r>
              <a:rPr sz="1800" spc="-225" dirty="0"/>
              <a:t>e</a:t>
            </a:r>
            <a:r>
              <a:rPr sz="1800" spc="95" dirty="0"/>
              <a:t> </a:t>
            </a:r>
            <a:r>
              <a:rPr sz="1800" spc="-270" dirty="0"/>
              <a:t>X</a:t>
            </a:r>
            <a:r>
              <a:rPr sz="1800" spc="-15" dirty="0"/>
              <a:t> </a:t>
            </a:r>
            <a:r>
              <a:rPr sz="1800" spc="-235" dirty="0"/>
              <a:t>=</a:t>
            </a:r>
            <a:r>
              <a:rPr sz="1800" spc="-25" dirty="0"/>
              <a:t> </a:t>
            </a:r>
            <a:r>
              <a:rPr sz="1800" spc="-125" dirty="0"/>
              <a:t>(</a:t>
            </a:r>
            <a:r>
              <a:rPr sz="1800" spc="-290" dirty="0"/>
              <a:t>A</a:t>
            </a:r>
            <a:r>
              <a:rPr sz="1800" spc="-95" dirty="0"/>
              <a:t> </a:t>
            </a:r>
            <a:r>
              <a:rPr sz="1800" spc="-235" dirty="0"/>
              <a:t>+</a:t>
            </a:r>
            <a:r>
              <a:rPr sz="1800" spc="-25" dirty="0"/>
              <a:t> </a:t>
            </a:r>
            <a:r>
              <a:rPr sz="1800" spc="-270" dirty="0"/>
              <a:t>B</a:t>
            </a:r>
            <a:r>
              <a:rPr sz="1800" spc="-135" dirty="0"/>
              <a:t>)</a:t>
            </a:r>
            <a:r>
              <a:rPr sz="1800" spc="-55" dirty="0"/>
              <a:t> </a:t>
            </a:r>
            <a:r>
              <a:rPr sz="1800" spc="-160" dirty="0"/>
              <a:t>*</a:t>
            </a:r>
            <a:r>
              <a:rPr sz="1800" spc="-35" dirty="0"/>
              <a:t> </a:t>
            </a:r>
            <a:r>
              <a:rPr sz="1800" spc="-125" dirty="0"/>
              <a:t>(</a:t>
            </a:r>
            <a:r>
              <a:rPr sz="1800" spc="-290" dirty="0"/>
              <a:t>C</a:t>
            </a:r>
            <a:r>
              <a:rPr sz="1800" spc="-25" dirty="0"/>
              <a:t> </a:t>
            </a:r>
            <a:r>
              <a:rPr sz="1800" spc="-235" dirty="0"/>
              <a:t>+</a:t>
            </a:r>
            <a:r>
              <a:rPr sz="1800" spc="-25" dirty="0"/>
              <a:t> </a:t>
            </a:r>
            <a:r>
              <a:rPr sz="1800" spc="-270" dirty="0"/>
              <a:t>D</a:t>
            </a:r>
            <a:r>
              <a:rPr sz="1800" spc="-135" dirty="0"/>
              <a:t>)</a:t>
            </a:r>
            <a:r>
              <a:rPr sz="1800" spc="-55" dirty="0"/>
              <a:t> </a:t>
            </a:r>
            <a:r>
              <a:rPr sz="1800" spc="-135" dirty="0"/>
              <a:t>:</a:t>
            </a:r>
            <a:endParaRPr sz="1800" dirty="0"/>
          </a:p>
          <a:p>
            <a:pPr>
              <a:lnSpc>
                <a:spcPct val="100000"/>
              </a:lnSpc>
            </a:pPr>
            <a:endParaRPr sz="1800" dirty="0"/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50" dirty="0"/>
          </a:p>
          <a:p>
            <a:pPr marL="1537335">
              <a:lnSpc>
                <a:spcPct val="100000"/>
              </a:lnSpc>
              <a:tabLst>
                <a:tab pos="2299335" algn="l"/>
                <a:tab pos="3982085" algn="l"/>
              </a:tabLst>
            </a:pPr>
            <a:r>
              <a:rPr sz="1800" spc="-165" dirty="0"/>
              <a:t>M</a:t>
            </a:r>
            <a:r>
              <a:rPr sz="1800" spc="-135" dirty="0"/>
              <a:t>UL</a:t>
            </a:r>
            <a:r>
              <a:rPr sz="1800" dirty="0"/>
              <a:t>	</a:t>
            </a:r>
            <a:r>
              <a:rPr sz="1800" spc="-245" dirty="0"/>
              <a:t>X</a:t>
            </a:r>
            <a:r>
              <a:rPr sz="1800" spc="-114" dirty="0"/>
              <a:t>,</a:t>
            </a:r>
            <a:r>
              <a:rPr sz="1800" spc="-50" dirty="0"/>
              <a:t> </a:t>
            </a:r>
            <a:r>
              <a:rPr sz="1800" spc="-275" dirty="0"/>
              <a:t>R</a:t>
            </a:r>
            <a:r>
              <a:rPr sz="1800" spc="-215" dirty="0"/>
              <a:t>1</a:t>
            </a:r>
            <a:r>
              <a:rPr sz="1800" spc="-114" dirty="0"/>
              <a:t>,</a:t>
            </a:r>
            <a:r>
              <a:rPr sz="1800" spc="-20" dirty="0"/>
              <a:t> </a:t>
            </a:r>
            <a:r>
              <a:rPr sz="1800" spc="-295" dirty="0"/>
              <a:t>R</a:t>
            </a:r>
            <a:r>
              <a:rPr sz="1800" spc="-225" dirty="0"/>
              <a:t>2</a:t>
            </a:r>
            <a:r>
              <a:rPr sz="1800" dirty="0"/>
              <a:t>	</a:t>
            </a:r>
            <a:r>
              <a:rPr sz="1800" spc="-70" dirty="0"/>
              <a:t>/</a:t>
            </a:r>
            <a:r>
              <a:rPr sz="1800" spc="-120" dirty="0"/>
              <a:t>*</a:t>
            </a:r>
            <a:r>
              <a:rPr sz="1800" dirty="0"/>
              <a:t> </a:t>
            </a:r>
            <a:r>
              <a:rPr sz="1800" spc="-195" dirty="0"/>
              <a:t> </a:t>
            </a:r>
            <a:r>
              <a:rPr sz="1800" spc="-250" dirty="0"/>
              <a:t>M</a:t>
            </a:r>
            <a:r>
              <a:rPr sz="1800" spc="-75" dirty="0"/>
              <a:t>[</a:t>
            </a:r>
            <a:r>
              <a:rPr sz="1800" spc="-200" dirty="0"/>
              <a:t>X</a:t>
            </a:r>
            <a:r>
              <a:rPr sz="1800" spc="-100" dirty="0"/>
              <a:t>]</a:t>
            </a:r>
            <a:r>
              <a:rPr sz="1800" spc="-85" dirty="0"/>
              <a:t> </a:t>
            </a:r>
            <a:r>
              <a:rPr sz="1800" b="0" spc="-280" dirty="0">
                <a:latin typeface="Symbol"/>
                <a:cs typeface="Symbol"/>
              </a:rPr>
              <a:t></a:t>
            </a:r>
            <a:r>
              <a:rPr sz="1800" b="0" spc="-30" dirty="0">
                <a:latin typeface="Times New Roman"/>
                <a:cs typeface="Times New Roman"/>
              </a:rPr>
              <a:t> </a:t>
            </a:r>
            <a:r>
              <a:rPr sz="1800" spc="-200" dirty="0"/>
              <a:t>R</a:t>
            </a:r>
            <a:r>
              <a:rPr sz="1800" spc="-170" dirty="0"/>
              <a:t>1</a:t>
            </a:r>
            <a:r>
              <a:rPr sz="1800" spc="-90" dirty="0"/>
              <a:t> </a:t>
            </a:r>
            <a:r>
              <a:rPr sz="1800" spc="-120" dirty="0"/>
              <a:t>*</a:t>
            </a:r>
            <a:r>
              <a:rPr sz="1800" spc="-80" dirty="0"/>
              <a:t> </a:t>
            </a:r>
            <a:r>
              <a:rPr sz="1800" spc="-225" dirty="0"/>
              <a:t>R</a:t>
            </a:r>
            <a:r>
              <a:rPr sz="1800" spc="-170" dirty="0"/>
              <a:t>2</a:t>
            </a:r>
            <a:r>
              <a:rPr sz="1800" spc="-85" dirty="0"/>
              <a:t> </a:t>
            </a:r>
            <a:r>
              <a:rPr sz="1800" spc="-90" dirty="0"/>
              <a:t>*/</a:t>
            </a:r>
            <a:endParaRPr sz="1800" dirty="0">
              <a:latin typeface="Times New Roman"/>
              <a:cs typeface="Times New Roman"/>
            </a:endParaRPr>
          </a:p>
          <a:p>
            <a:pPr marL="2412365" indent="-113030">
              <a:lnSpc>
                <a:spcPts val="2090"/>
              </a:lnSpc>
              <a:spcBef>
                <a:spcPts val="1925"/>
              </a:spcBef>
              <a:buChar char="-"/>
              <a:tabLst>
                <a:tab pos="2412365" algn="l"/>
              </a:tabLst>
            </a:pPr>
            <a:r>
              <a:rPr sz="1800" spc="-275" dirty="0"/>
              <a:t>R</a:t>
            </a:r>
            <a:r>
              <a:rPr sz="1800" spc="-215" dirty="0"/>
              <a:t>e</a:t>
            </a:r>
            <a:r>
              <a:rPr sz="1800" spc="-190" dirty="0"/>
              <a:t>s</a:t>
            </a:r>
            <a:r>
              <a:rPr sz="1800" spc="-240" dirty="0"/>
              <a:t>u</a:t>
            </a:r>
            <a:r>
              <a:rPr sz="1800" spc="-100" dirty="0"/>
              <a:t>l</a:t>
            </a:r>
            <a:r>
              <a:rPr sz="1800" spc="-125" dirty="0"/>
              <a:t>t</a:t>
            </a:r>
            <a:r>
              <a:rPr sz="1800" spc="-225" dirty="0"/>
              <a:t>s</a:t>
            </a:r>
            <a:r>
              <a:rPr sz="1800" spc="50" dirty="0"/>
              <a:t> </a:t>
            </a:r>
            <a:r>
              <a:rPr sz="1800" spc="-125" dirty="0"/>
              <a:t>i</a:t>
            </a:r>
            <a:r>
              <a:rPr sz="1800" spc="-245" dirty="0"/>
              <a:t>n</a:t>
            </a:r>
            <a:r>
              <a:rPr sz="1800" spc="35" dirty="0"/>
              <a:t> </a:t>
            </a:r>
            <a:r>
              <a:rPr sz="1800" spc="-215" dirty="0"/>
              <a:t>sh</a:t>
            </a:r>
            <a:r>
              <a:rPr sz="1800" spc="-240" dirty="0"/>
              <a:t>o</a:t>
            </a:r>
            <a:r>
              <a:rPr sz="1800" spc="-135" dirty="0"/>
              <a:t>rt</a:t>
            </a:r>
            <a:r>
              <a:rPr sz="1800" spc="25" dirty="0"/>
              <a:t> </a:t>
            </a:r>
            <a:r>
              <a:rPr sz="1800" spc="-215" dirty="0"/>
              <a:t>p</a:t>
            </a:r>
            <a:r>
              <a:rPr sz="1800" spc="-155" dirty="0"/>
              <a:t>r</a:t>
            </a:r>
            <a:r>
              <a:rPr sz="1800" spc="-215" dirty="0"/>
              <a:t>o</a:t>
            </a:r>
            <a:r>
              <a:rPr sz="1800" spc="-240" dirty="0"/>
              <a:t>g</a:t>
            </a:r>
            <a:r>
              <a:rPr sz="1800" spc="-135" dirty="0"/>
              <a:t>r</a:t>
            </a:r>
            <a:r>
              <a:rPr sz="1800" spc="-190" dirty="0"/>
              <a:t>a</a:t>
            </a:r>
            <a:r>
              <a:rPr sz="1800" spc="-290" dirty="0"/>
              <a:t>ms</a:t>
            </a:r>
            <a:endParaRPr sz="1800" dirty="0"/>
          </a:p>
          <a:p>
            <a:pPr marL="2412365" indent="-113030">
              <a:lnSpc>
                <a:spcPts val="2090"/>
              </a:lnSpc>
              <a:buChar char="-"/>
              <a:tabLst>
                <a:tab pos="2412365" algn="l"/>
              </a:tabLst>
            </a:pPr>
            <a:r>
              <a:rPr sz="1800" spc="-125" dirty="0"/>
              <a:t>I</a:t>
            </a:r>
            <a:r>
              <a:rPr sz="1800" spc="-215" dirty="0"/>
              <a:t>n</a:t>
            </a:r>
            <a:r>
              <a:rPr sz="1800" spc="-190" dirty="0"/>
              <a:t>s</a:t>
            </a:r>
            <a:r>
              <a:rPr sz="1800" spc="-145" dirty="0"/>
              <a:t>t</a:t>
            </a:r>
            <a:r>
              <a:rPr sz="1800" spc="-135" dirty="0"/>
              <a:t>r</a:t>
            </a:r>
            <a:r>
              <a:rPr sz="1800" spc="-240" dirty="0"/>
              <a:t>u</a:t>
            </a:r>
            <a:r>
              <a:rPr sz="1800" spc="-190" dirty="0"/>
              <a:t>c</a:t>
            </a:r>
            <a:r>
              <a:rPr sz="1800" spc="-125" dirty="0"/>
              <a:t>ti</a:t>
            </a:r>
            <a:r>
              <a:rPr sz="1800" spc="-215" dirty="0"/>
              <a:t>o</a:t>
            </a:r>
            <a:r>
              <a:rPr sz="1800" spc="-245" dirty="0"/>
              <a:t>n</a:t>
            </a:r>
            <a:r>
              <a:rPr sz="1800" spc="50" dirty="0"/>
              <a:t> </a:t>
            </a:r>
            <a:r>
              <a:rPr sz="1800" spc="-240" dirty="0"/>
              <a:t>b</a:t>
            </a:r>
            <a:r>
              <a:rPr sz="1800" spc="-190" dirty="0"/>
              <a:t>e</a:t>
            </a:r>
            <a:r>
              <a:rPr sz="1800" spc="-215" dirty="0"/>
              <a:t>co</a:t>
            </a:r>
            <a:r>
              <a:rPr sz="1800" spc="-335" dirty="0"/>
              <a:t>m</a:t>
            </a:r>
            <a:r>
              <a:rPr sz="1800" spc="-190" dirty="0"/>
              <a:t>e</a:t>
            </a:r>
            <a:r>
              <a:rPr sz="1800" spc="-225" dirty="0"/>
              <a:t>s</a:t>
            </a:r>
            <a:r>
              <a:rPr sz="1800" spc="75" dirty="0"/>
              <a:t> </a:t>
            </a:r>
            <a:r>
              <a:rPr sz="1800" spc="-100" dirty="0"/>
              <a:t>l</a:t>
            </a:r>
            <a:r>
              <a:rPr sz="1800" spc="-240" dirty="0"/>
              <a:t>o</a:t>
            </a:r>
            <a:r>
              <a:rPr sz="1800" spc="-215" dirty="0"/>
              <a:t>n</a:t>
            </a:r>
            <a:r>
              <a:rPr sz="1800" spc="-245" dirty="0"/>
              <a:t>g</a:t>
            </a:r>
            <a:r>
              <a:rPr sz="1800" spc="40" dirty="0"/>
              <a:t> </a:t>
            </a:r>
            <a:r>
              <a:rPr sz="1800" spc="-125" dirty="0"/>
              <a:t>(</a:t>
            </a:r>
            <a:r>
              <a:rPr sz="1800" spc="-360" dirty="0"/>
              <a:t>m</a:t>
            </a:r>
            <a:r>
              <a:rPr sz="1800" spc="-190" dirty="0"/>
              <a:t>a</a:t>
            </a:r>
            <a:r>
              <a:rPr sz="1800" spc="-240" dirty="0"/>
              <a:t>n</a:t>
            </a:r>
            <a:r>
              <a:rPr sz="1800" spc="-225" dirty="0"/>
              <a:t>y</a:t>
            </a:r>
            <a:r>
              <a:rPr sz="1800" spc="70" dirty="0"/>
              <a:t> </a:t>
            </a:r>
            <a:r>
              <a:rPr sz="1800" spc="-240" dirty="0"/>
              <a:t>b</a:t>
            </a:r>
            <a:r>
              <a:rPr sz="1800" spc="-100" dirty="0"/>
              <a:t>i</a:t>
            </a:r>
            <a:r>
              <a:rPr sz="1800" spc="-145" dirty="0"/>
              <a:t>t</a:t>
            </a:r>
            <a:r>
              <a:rPr sz="1800" spc="-190" dirty="0"/>
              <a:t>s</a:t>
            </a:r>
            <a:r>
              <a:rPr sz="1800" spc="-135" dirty="0"/>
              <a:t>)</a:t>
            </a:r>
            <a:endParaRPr sz="1800" dirty="0"/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pc="-280" dirty="0"/>
              <a:t>Tw</a:t>
            </a:r>
            <a:r>
              <a:rPr spc="-235" dirty="0"/>
              <a:t>o</a:t>
            </a:r>
            <a:r>
              <a:rPr spc="-145" dirty="0"/>
              <a:t>-</a:t>
            </a:r>
            <a:r>
              <a:rPr spc="-295" dirty="0"/>
              <a:t>A</a:t>
            </a:r>
            <a:r>
              <a:rPr spc="-245" dirty="0"/>
              <a:t>dd</a:t>
            </a:r>
            <a:r>
              <a:rPr spc="-210" dirty="0"/>
              <a:t>ress</a:t>
            </a:r>
            <a:r>
              <a:rPr spc="5" dirty="0"/>
              <a:t> </a:t>
            </a:r>
            <a:r>
              <a:rPr spc="-105" dirty="0"/>
              <a:t>I</a:t>
            </a:r>
            <a:r>
              <a:rPr spc="-245" dirty="0"/>
              <a:t>n</a:t>
            </a:r>
            <a:r>
              <a:rPr spc="-175" dirty="0"/>
              <a:t>str</a:t>
            </a:r>
            <a:r>
              <a:rPr spc="-240" dirty="0"/>
              <a:t>u</a:t>
            </a:r>
            <a:r>
              <a:rPr spc="-229" dirty="0"/>
              <a:t>c</a:t>
            </a:r>
            <a:r>
              <a:rPr spc="-170" dirty="0"/>
              <a:t>t</a:t>
            </a:r>
            <a:r>
              <a:rPr spc="-105" dirty="0"/>
              <a:t>i</a:t>
            </a:r>
            <a:r>
              <a:rPr spc="-245" dirty="0"/>
              <a:t>on</a:t>
            </a:r>
            <a:r>
              <a:rPr spc="-185" dirty="0"/>
              <a:t>s:</a:t>
            </a:r>
          </a:p>
          <a:p>
            <a:pPr marL="826769">
              <a:lnSpc>
                <a:spcPct val="100000"/>
              </a:lnSpc>
              <a:spcBef>
                <a:spcPts val="1695"/>
              </a:spcBef>
            </a:pPr>
            <a:r>
              <a:rPr sz="1800" spc="-270" dirty="0"/>
              <a:t>P</a:t>
            </a:r>
            <a:r>
              <a:rPr sz="1800" spc="-130" dirty="0"/>
              <a:t>r</a:t>
            </a:r>
            <a:r>
              <a:rPr sz="1800" spc="-215" dirty="0"/>
              <a:t>o</a:t>
            </a:r>
            <a:r>
              <a:rPr sz="1800" spc="-240" dirty="0"/>
              <a:t>g</a:t>
            </a:r>
            <a:r>
              <a:rPr sz="1800" spc="-155" dirty="0"/>
              <a:t>r</a:t>
            </a:r>
            <a:r>
              <a:rPr sz="1800" spc="-190" dirty="0"/>
              <a:t>a</a:t>
            </a:r>
            <a:r>
              <a:rPr sz="1800" spc="-360" dirty="0"/>
              <a:t>m</a:t>
            </a:r>
            <a:r>
              <a:rPr sz="1800" spc="15" dirty="0"/>
              <a:t> </a:t>
            </a:r>
            <a:r>
              <a:rPr sz="1800" spc="-125" dirty="0"/>
              <a:t>t</a:t>
            </a:r>
            <a:r>
              <a:rPr sz="1800" spc="-245" dirty="0"/>
              <a:t>o</a:t>
            </a:r>
            <a:r>
              <a:rPr sz="1800" spc="-35" dirty="0"/>
              <a:t> </a:t>
            </a:r>
            <a:r>
              <a:rPr sz="1800" spc="-215" dirty="0"/>
              <a:t>ev</a:t>
            </a:r>
            <a:r>
              <a:rPr sz="1800" spc="-190" dirty="0"/>
              <a:t>a</a:t>
            </a:r>
            <a:r>
              <a:rPr sz="1800" spc="-100" dirty="0"/>
              <a:t>l</a:t>
            </a:r>
            <a:r>
              <a:rPr sz="1800" spc="-240" dirty="0"/>
              <a:t>u</a:t>
            </a:r>
            <a:r>
              <a:rPr sz="1800" spc="-190" dirty="0"/>
              <a:t>a</a:t>
            </a:r>
            <a:r>
              <a:rPr sz="1800" spc="-145" dirty="0"/>
              <a:t>t</a:t>
            </a:r>
            <a:r>
              <a:rPr sz="1800" spc="-225" dirty="0"/>
              <a:t>e</a:t>
            </a:r>
            <a:r>
              <a:rPr sz="1800" spc="95" dirty="0"/>
              <a:t> </a:t>
            </a:r>
            <a:r>
              <a:rPr sz="1800" spc="-270" dirty="0"/>
              <a:t>X</a:t>
            </a:r>
            <a:r>
              <a:rPr sz="1800" spc="-15" dirty="0"/>
              <a:t> </a:t>
            </a:r>
            <a:r>
              <a:rPr sz="1800" spc="-235" dirty="0"/>
              <a:t>=</a:t>
            </a:r>
            <a:r>
              <a:rPr sz="1800" spc="-25" dirty="0"/>
              <a:t> </a:t>
            </a:r>
            <a:r>
              <a:rPr sz="1800" spc="-125" dirty="0"/>
              <a:t>(</a:t>
            </a:r>
            <a:r>
              <a:rPr sz="1800" spc="-290" dirty="0"/>
              <a:t>A</a:t>
            </a:r>
            <a:r>
              <a:rPr sz="1800" spc="-95" dirty="0"/>
              <a:t> </a:t>
            </a:r>
            <a:r>
              <a:rPr sz="1800" spc="-235" dirty="0"/>
              <a:t>+</a:t>
            </a:r>
            <a:r>
              <a:rPr sz="1800" spc="-25" dirty="0"/>
              <a:t> </a:t>
            </a:r>
            <a:r>
              <a:rPr sz="1800" spc="-270" dirty="0"/>
              <a:t>B</a:t>
            </a:r>
            <a:r>
              <a:rPr sz="1800" spc="-135" dirty="0"/>
              <a:t>)</a:t>
            </a:r>
            <a:r>
              <a:rPr sz="1800" spc="-55" dirty="0"/>
              <a:t> </a:t>
            </a:r>
            <a:r>
              <a:rPr sz="1800" spc="-160" dirty="0"/>
              <a:t>*</a:t>
            </a:r>
            <a:r>
              <a:rPr sz="1800" spc="-40" dirty="0"/>
              <a:t> </a:t>
            </a:r>
            <a:r>
              <a:rPr sz="1800" spc="-125" dirty="0"/>
              <a:t>(</a:t>
            </a:r>
            <a:r>
              <a:rPr sz="1800" spc="-290" dirty="0"/>
              <a:t>C</a:t>
            </a:r>
            <a:r>
              <a:rPr sz="1800" spc="-50" dirty="0"/>
              <a:t> </a:t>
            </a:r>
            <a:r>
              <a:rPr sz="1800" spc="-235" dirty="0"/>
              <a:t>+</a:t>
            </a:r>
            <a:r>
              <a:rPr sz="1800" spc="-25" dirty="0"/>
              <a:t> </a:t>
            </a:r>
            <a:r>
              <a:rPr sz="1800" spc="-270" dirty="0"/>
              <a:t>D</a:t>
            </a:r>
            <a:r>
              <a:rPr sz="1800" spc="-135" dirty="0"/>
              <a:t>)</a:t>
            </a:r>
            <a:r>
              <a:rPr sz="1800" spc="-35" dirty="0"/>
              <a:t> </a:t>
            </a:r>
            <a:r>
              <a:rPr sz="1800" spc="-135" dirty="0"/>
              <a:t>:</a:t>
            </a:r>
            <a:endParaRPr sz="1800"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96923" y="4734729"/>
          <a:ext cx="4041140" cy="17248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545"/>
                <a:gridCol w="1013460"/>
                <a:gridCol w="2021840"/>
                <a:gridCol w="328295"/>
              </a:tblGrid>
              <a:tr h="267934">
                <a:tc>
                  <a:txBody>
                    <a:bodyPr/>
                    <a:lstStyle/>
                    <a:p>
                      <a:pPr marR="78740" algn="r">
                        <a:lnSpc>
                          <a:spcPts val="1975"/>
                        </a:lnSpc>
                        <a:spcBef>
                          <a:spcPts val="30"/>
                        </a:spcBef>
                      </a:pPr>
                      <a:r>
                        <a:rPr sz="18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MOV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1975"/>
                        </a:lnSpc>
                        <a:spcBef>
                          <a:spcPts val="30"/>
                        </a:spcBef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ts val="2000"/>
                        </a:lnSpc>
                        <a:spcBef>
                          <a:spcPts val="10"/>
                        </a:spcBef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R1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[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A]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ts val="1975"/>
                        </a:lnSpc>
                        <a:spcBef>
                          <a:spcPts val="30"/>
                        </a:spcBef>
                      </a:pP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" marB="0"/>
                </a:tc>
              </a:tr>
              <a:tr h="245745">
                <a:tc>
                  <a:txBody>
                    <a:bodyPr/>
                    <a:lstStyle/>
                    <a:p>
                      <a:pPr marR="100330" algn="r">
                        <a:lnSpc>
                          <a:spcPts val="1835"/>
                        </a:lnSpc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835"/>
                        </a:lnSpc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1835"/>
                        </a:lnSpc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8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800" spc="-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[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B]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835"/>
                        </a:lnSpc>
                      </a:pP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45106">
                <a:tc>
                  <a:txBody>
                    <a:bodyPr/>
                    <a:lstStyle/>
                    <a:p>
                      <a:pPr marR="78740" algn="r">
                        <a:lnSpc>
                          <a:spcPts val="1830"/>
                        </a:lnSpc>
                      </a:pPr>
                      <a:r>
                        <a:rPr sz="18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MOV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1830"/>
                        </a:lnSpc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0995">
                        <a:lnSpc>
                          <a:spcPts val="1830"/>
                        </a:lnSpc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R2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[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C]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830"/>
                        </a:lnSpc>
                      </a:pP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50568">
                <a:tc>
                  <a:txBody>
                    <a:bodyPr/>
                    <a:lstStyle/>
                    <a:p>
                      <a:pPr marR="100330" algn="r">
                        <a:lnSpc>
                          <a:spcPts val="1875"/>
                        </a:lnSpc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875"/>
                        </a:lnSpc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1875"/>
                        </a:lnSpc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8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8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[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D]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875"/>
                        </a:lnSpc>
                      </a:pP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72039">
                <a:tc>
                  <a:txBody>
                    <a:bodyPr/>
                    <a:lstStyle/>
                    <a:p>
                      <a:pPr marR="101600" algn="r">
                        <a:lnSpc>
                          <a:spcPts val="2039"/>
                        </a:lnSpc>
                      </a:pPr>
                      <a:r>
                        <a:rPr sz="18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ts val="2039"/>
                        </a:lnSpc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2039"/>
                        </a:lnSpc>
                      </a:pP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8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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sz="1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2039"/>
                        </a:lnSpc>
                      </a:pP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*/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908175" y="6010147"/>
            <a:ext cx="1195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1675" algn="l"/>
              </a:tabLst>
            </a:pP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MOV	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800" b="1" spc="-85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R1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50385" y="6010147"/>
            <a:ext cx="1176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R1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2158" y="6010147"/>
            <a:ext cx="172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3010" algn="l"/>
                <a:tab pos="2345055" algn="l"/>
              </a:tabLst>
            </a:pPr>
            <a:r>
              <a:rPr spc="-450" dirty="0"/>
              <a:t>ONE,	</a:t>
            </a:r>
            <a:r>
              <a:rPr spc="-525" dirty="0"/>
              <a:t>AND	</a:t>
            </a:r>
            <a:r>
              <a:rPr spc="-484" dirty="0"/>
              <a:t>ZERO-ADDRESS</a:t>
            </a:r>
            <a:r>
              <a:rPr spc="330" dirty="0"/>
              <a:t> </a:t>
            </a:r>
            <a:r>
              <a:rPr spc="-455" dirty="0"/>
              <a:t>INSTRUCTIONS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3059" y="807847"/>
            <a:ext cx="5126355" cy="11353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390"/>
              </a:lnSpc>
              <a:spcBef>
                <a:spcPts val="90"/>
              </a:spcBef>
            </a:pPr>
            <a:r>
              <a:rPr sz="2000" b="1" spc="-28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dd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ress</a:t>
            </a:r>
            <a:r>
              <a:rPr sz="20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s:</a:t>
            </a:r>
            <a:endParaRPr sz="2000">
              <a:latin typeface="Arial"/>
              <a:cs typeface="Arial"/>
            </a:endParaRPr>
          </a:p>
          <a:p>
            <a:pPr marL="539750" indent="-116205">
              <a:lnSpc>
                <a:spcPts val="2055"/>
              </a:lnSpc>
              <a:buChar char="-"/>
              <a:tabLst>
                <a:tab pos="540385" algn="l"/>
              </a:tabLst>
            </a:pP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Use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implied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AC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register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manipulation</a:t>
            </a:r>
            <a:endParaRPr sz="1800">
              <a:latin typeface="Arial"/>
              <a:cs typeface="Arial"/>
            </a:endParaRPr>
          </a:p>
          <a:p>
            <a:pPr marL="539750" indent="-116205">
              <a:lnSpc>
                <a:spcPts val="2065"/>
              </a:lnSpc>
              <a:buChar char="-"/>
              <a:tabLst>
                <a:tab pos="540385" algn="l"/>
              </a:tabLst>
            </a:pP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36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ev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400175">
              <a:lnSpc>
                <a:spcPct val="100000"/>
              </a:lnSpc>
              <a:spcBef>
                <a:spcPts val="75"/>
              </a:spcBef>
              <a:tabLst>
                <a:tab pos="2162175" algn="l"/>
                <a:tab pos="2866390" algn="l"/>
                <a:tab pos="4448810" algn="l"/>
              </a:tabLst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LOAD	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A	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/*</a:t>
            </a:r>
            <a:r>
              <a:rPr sz="1800" b="1" spc="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AC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M[A]	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0535" y="1902333"/>
            <a:ext cx="31546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700" algn="l"/>
                <a:tab pos="1485265" algn="l"/>
              </a:tabLst>
            </a:pP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36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0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51678" y="1902333"/>
            <a:ext cx="1447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40535" y="2149602"/>
            <a:ext cx="3221355" cy="541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30"/>
              </a:lnSpc>
              <a:spcBef>
                <a:spcPts val="100"/>
              </a:spcBef>
              <a:tabLst>
                <a:tab pos="1518920" algn="l"/>
                <a:tab pos="3061335" algn="l"/>
              </a:tabLst>
            </a:pP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STORE</a:t>
            </a:r>
            <a:r>
              <a:rPr sz="1800" b="1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	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/*</a:t>
            </a:r>
            <a:r>
              <a:rPr sz="1800" b="1" spc="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M[T]</a:t>
            </a:r>
            <a:r>
              <a:rPr sz="18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AC	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30"/>
              </a:lnSpc>
              <a:tabLst>
                <a:tab pos="774700" algn="l"/>
                <a:tab pos="1485265" algn="l"/>
                <a:tab pos="3061335" algn="l"/>
              </a:tabLst>
            </a:pP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40535" y="2634234"/>
            <a:ext cx="3211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700" algn="l"/>
                <a:tab pos="1485265" algn="l"/>
              </a:tabLst>
            </a:pP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D]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40535" y="2890520"/>
            <a:ext cx="3186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700" algn="l"/>
                <a:tab pos="1518920" algn="l"/>
              </a:tabLst>
            </a:pPr>
            <a:r>
              <a:rPr sz="1800" b="1" spc="-16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UL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51678" y="2634234"/>
            <a:ext cx="161925" cy="556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90"/>
              </a:lnSpc>
              <a:spcBef>
                <a:spcPts val="100"/>
              </a:spcBef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90"/>
              </a:lnSpc>
            </a:pP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4875" y="3104127"/>
            <a:ext cx="4545965" cy="114109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348105">
              <a:lnSpc>
                <a:spcPct val="100000"/>
              </a:lnSpc>
              <a:spcBef>
                <a:spcPts val="360"/>
              </a:spcBef>
              <a:tabLst>
                <a:tab pos="2811780" algn="l"/>
                <a:tab pos="4396740" algn="l"/>
              </a:tabLst>
            </a:pP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TORE</a:t>
            </a:r>
            <a:r>
              <a:rPr sz="1800" b="1" spc="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r>
              <a:rPr sz="18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210"/>
              </a:lnSpc>
              <a:spcBef>
                <a:spcPts val="284"/>
              </a:spcBef>
            </a:pP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2000" b="1" spc="-2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dd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ress</a:t>
            </a:r>
            <a:r>
              <a:rPr sz="20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s:</a:t>
            </a:r>
            <a:endParaRPr sz="2000">
              <a:latin typeface="Arial"/>
              <a:cs typeface="Arial"/>
            </a:endParaRPr>
          </a:p>
          <a:p>
            <a:pPr marL="488315" indent="-116839">
              <a:lnSpc>
                <a:spcPts val="1839"/>
              </a:lnSpc>
              <a:buChar char="-"/>
              <a:tabLst>
                <a:tab pos="488950" algn="l"/>
              </a:tabLst>
            </a:pP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found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stack-organized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computer</a:t>
            </a:r>
            <a:endParaRPr sz="1800">
              <a:latin typeface="Arial"/>
              <a:cs typeface="Arial"/>
            </a:endParaRPr>
          </a:p>
          <a:p>
            <a:pPr marL="488315" indent="-116839">
              <a:lnSpc>
                <a:spcPts val="2030"/>
              </a:lnSpc>
              <a:buChar char="-"/>
              <a:tabLst>
                <a:tab pos="488950" algn="l"/>
              </a:tabLst>
            </a:pP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36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ev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6629" y="4247515"/>
            <a:ext cx="181610" cy="123317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420"/>
              </a:spcBef>
            </a:pP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A  B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Arial"/>
              <a:cs typeface="Arial"/>
            </a:endParaRPr>
          </a:p>
          <a:p>
            <a:pPr marL="12700" marR="5080">
              <a:lnSpc>
                <a:spcPts val="1820"/>
              </a:lnSpc>
            </a:pP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C  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41826" y="4247515"/>
            <a:ext cx="1544955" cy="1233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05"/>
              </a:lnSpc>
              <a:spcBef>
                <a:spcPts val="100"/>
              </a:spcBef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50"/>
              </a:lnSpc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35"/>
              </a:lnSpc>
            </a:pP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36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B)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25"/>
              </a:lnSpc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989"/>
              </a:lnSpc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40322" y="4247515"/>
            <a:ext cx="172085" cy="1233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05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50"/>
              </a:lnSpc>
            </a:pP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35"/>
              </a:lnSpc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25"/>
              </a:lnSpc>
            </a:pP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989"/>
              </a:lnSpc>
            </a:pP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41826" y="5415483"/>
            <a:ext cx="2360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11070" algn="l"/>
              </a:tabLst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41826" y="5647131"/>
            <a:ext cx="25247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36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18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2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78991" y="4247515"/>
            <a:ext cx="626745" cy="19558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ct val="86200"/>
              </a:lnSpc>
              <a:spcBef>
                <a:spcPts val="395"/>
              </a:spcBef>
            </a:pP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H  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H  </a:t>
            </a: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ADD 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H  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H  </a:t>
            </a: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ADD 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MUL </a:t>
            </a: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POP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46629" y="5903163"/>
            <a:ext cx="169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41826" y="5903163"/>
            <a:ext cx="2371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11070" algn="l"/>
              </a:tabLst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]</a:t>
            </a:r>
            <a:r>
              <a:rPr sz="18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80" dirty="0">
                <a:solidFill>
                  <a:srgbClr val="FFFFFF"/>
                </a:solidFill>
                <a:latin typeface="Symbol"/>
                <a:cs typeface="Symbol"/>
              </a:rPr>
              <a:t></a:t>
            </a:r>
            <a:r>
              <a:rPr sz="1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*/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975" y="51257"/>
            <a:ext cx="434276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275" dirty="0"/>
              <a:t>MULTIPROCESSOR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823086"/>
            <a:ext cx="8890000" cy="58648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330" marR="5080" indent="-342265">
              <a:lnSpc>
                <a:spcPts val="2590"/>
              </a:lnSpc>
              <a:spcBef>
                <a:spcPts val="425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</a:tabLst>
            </a:pPr>
            <a:r>
              <a:rPr sz="2400" spc="-33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42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ult</a:t>
            </a:r>
            <a:r>
              <a:rPr sz="2400" spc="-8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spc="-16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oces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sz="2400" spc="1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2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2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42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400" spc="-15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1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345" dirty="0">
                <a:solidFill>
                  <a:srgbClr val="FFFFFF"/>
                </a:solidFill>
                <a:latin typeface="Arial MT"/>
                <a:cs typeface="Arial MT"/>
              </a:rPr>
              <a:t>em</a:t>
            </a:r>
            <a:r>
              <a:rPr sz="2400" spc="1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65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400" spc="1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345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2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8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42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1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al</a:t>
            </a:r>
            <a:r>
              <a:rPr sz="2400" spc="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ess</a:t>
            </a:r>
            <a:r>
              <a:rPr sz="2400" spc="-10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ng 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units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(CPUs),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with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each</a:t>
            </a:r>
            <a:r>
              <a:rPr sz="2400" spc="1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one</a:t>
            </a:r>
            <a:r>
              <a:rPr sz="2400" spc="1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sharing</a:t>
            </a:r>
            <a:r>
              <a:rPr sz="2400" spc="2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2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10" dirty="0">
                <a:solidFill>
                  <a:srgbClr val="FFFFFF"/>
                </a:solidFill>
                <a:latin typeface="Arial MT"/>
                <a:cs typeface="Arial MT"/>
              </a:rPr>
              <a:t>common</a:t>
            </a:r>
            <a:r>
              <a:rPr sz="24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main</a:t>
            </a:r>
            <a:r>
              <a:rPr sz="2400" spc="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00" dirty="0">
                <a:solidFill>
                  <a:srgbClr val="FFFFFF"/>
                </a:solidFill>
                <a:latin typeface="Arial MT"/>
                <a:cs typeface="Arial MT"/>
              </a:rPr>
              <a:t>memory</a:t>
            </a:r>
            <a:r>
              <a:rPr sz="2400" spc="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as</a:t>
            </a:r>
            <a:r>
              <a:rPr sz="2400" spc="1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well</a:t>
            </a:r>
            <a:r>
              <a:rPr sz="2400" spc="2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as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peripherals.</a:t>
            </a:r>
            <a:r>
              <a:rPr sz="2400" spc="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This</a:t>
            </a:r>
            <a:r>
              <a:rPr sz="2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helps</a:t>
            </a:r>
            <a:r>
              <a:rPr sz="2400" spc="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sz="2400" spc="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simultaneous</a:t>
            </a:r>
            <a:r>
              <a:rPr sz="2400" spc="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processing</a:t>
            </a:r>
            <a:r>
              <a:rPr sz="2400" spc="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programs.</a:t>
            </a:r>
            <a:endParaRPr sz="2400">
              <a:latin typeface="Arial MT"/>
              <a:cs typeface="Arial MT"/>
            </a:endParaRPr>
          </a:p>
          <a:p>
            <a:pPr marL="354330" marR="812165" indent="-342265">
              <a:lnSpc>
                <a:spcPct val="90100"/>
              </a:lnSpc>
              <a:spcBef>
                <a:spcPts val="1120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</a:tabLst>
            </a:pPr>
            <a:r>
              <a:rPr sz="2400" spc="-28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key</a:t>
            </a:r>
            <a:r>
              <a:rPr sz="2400" spc="-1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objective</a:t>
            </a:r>
            <a:r>
              <a:rPr sz="2400" spc="1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using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multiprocessor</a:t>
            </a:r>
            <a:r>
              <a:rPr sz="2400" spc="1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2400" spc="1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24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boost</a:t>
            </a:r>
            <a:r>
              <a:rPr sz="2400" spc="1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1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system’s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execution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speed,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with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other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objectives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being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FFFFFF"/>
                </a:solidFill>
                <a:latin typeface="Arial MT"/>
                <a:cs typeface="Arial MT"/>
              </a:rPr>
              <a:t>fault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tolerance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ap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spc="-6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400" spc="-4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7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4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5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400" spc="-4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g</a:t>
            </a:r>
            <a:r>
              <a:rPr sz="2400" spc="-80" dirty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DC9E1F"/>
              </a:buClr>
              <a:buFont typeface="Arial MT"/>
              <a:buChar char="•"/>
            </a:pPr>
            <a:endParaRPr sz="3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u="heavy" spc="-2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Benefits</a:t>
            </a:r>
            <a:r>
              <a:rPr sz="2400" u="heavy" spc="-2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of</a:t>
            </a:r>
            <a:r>
              <a:rPr sz="2400" u="heavy" spc="2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sz="2400" u="heavy" spc="-22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using</a:t>
            </a:r>
            <a:r>
              <a:rPr sz="2400" u="heavy" spc="2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sz="2400" u="heavy" spc="-2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a</a:t>
            </a:r>
            <a:r>
              <a:rPr sz="2400" u="heavy" spc="2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sz="2400" u="heavy" spc="-2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multiprocessor</a:t>
            </a:r>
            <a:r>
              <a:rPr sz="2400" u="heavy" spc="1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sz="2400" u="heavy" spc="-2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include:</a:t>
            </a:r>
            <a:endParaRPr sz="2400">
              <a:latin typeface="Arial MT"/>
              <a:cs typeface="Arial MT"/>
            </a:endParaRPr>
          </a:p>
          <a:p>
            <a:pPr marL="354330" indent="-342265">
              <a:lnSpc>
                <a:spcPct val="100000"/>
              </a:lnSpc>
              <a:spcBef>
                <a:spcPts val="885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  <a:tab pos="1582420" algn="l"/>
              </a:tabLst>
            </a:pP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Enhanced	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performance</a:t>
            </a:r>
            <a:endParaRPr sz="2400">
              <a:latin typeface="Arial MT"/>
              <a:cs typeface="Arial MT"/>
            </a:endParaRPr>
          </a:p>
          <a:p>
            <a:pPr marL="354330" indent="-342265">
              <a:lnSpc>
                <a:spcPct val="100000"/>
              </a:lnSpc>
              <a:spcBef>
                <a:spcPts val="890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</a:tabLst>
            </a:pP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Multiple</a:t>
            </a:r>
            <a:r>
              <a:rPr sz="2400" spc="-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applications</a:t>
            </a:r>
            <a:endParaRPr sz="2400">
              <a:latin typeface="Arial MT"/>
              <a:cs typeface="Arial MT"/>
            </a:endParaRPr>
          </a:p>
          <a:p>
            <a:pPr marL="354330" indent="-342265">
              <a:lnSpc>
                <a:spcPct val="100000"/>
              </a:lnSpc>
              <a:spcBef>
                <a:spcPts val="890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</a:tabLst>
            </a:pP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Multiple</a:t>
            </a:r>
            <a:r>
              <a:rPr sz="2400" spc="1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users</a:t>
            </a:r>
            <a:endParaRPr sz="2400">
              <a:latin typeface="Arial MT"/>
              <a:cs typeface="Arial MT"/>
            </a:endParaRPr>
          </a:p>
          <a:p>
            <a:pPr marL="354330" indent="-342265">
              <a:lnSpc>
                <a:spcPct val="100000"/>
              </a:lnSpc>
              <a:spcBef>
                <a:spcPts val="895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</a:tabLst>
            </a:pP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Multi-tasking</a:t>
            </a:r>
            <a:r>
              <a:rPr sz="2400" spc="-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inside</a:t>
            </a:r>
            <a:r>
              <a:rPr sz="2400" spc="2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MT"/>
                <a:cs typeface="Arial MT"/>
              </a:rPr>
              <a:t>an</a:t>
            </a:r>
            <a:r>
              <a:rPr sz="2400" spc="3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application</a:t>
            </a:r>
            <a:endParaRPr sz="2400">
              <a:latin typeface="Arial MT"/>
              <a:cs typeface="Arial MT"/>
            </a:endParaRPr>
          </a:p>
          <a:p>
            <a:pPr marL="354330" indent="-342265">
              <a:lnSpc>
                <a:spcPct val="100000"/>
              </a:lnSpc>
              <a:spcBef>
                <a:spcPts val="885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  <a:tab pos="981710" algn="l"/>
                <a:tab pos="3091815" algn="l"/>
              </a:tabLst>
            </a:pP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High	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throughput</a:t>
            </a:r>
            <a:r>
              <a:rPr sz="2400" spc="3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and/or	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responsiveness</a:t>
            </a:r>
            <a:endParaRPr sz="2400">
              <a:latin typeface="Arial MT"/>
              <a:cs typeface="Arial MT"/>
            </a:endParaRPr>
          </a:p>
          <a:p>
            <a:pPr marL="354330" indent="-342265">
              <a:lnSpc>
                <a:spcPct val="100000"/>
              </a:lnSpc>
              <a:spcBef>
                <a:spcPts val="890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</a:tabLst>
            </a:pP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Hardware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sharing</a:t>
            </a:r>
            <a:r>
              <a:rPr sz="2400" spc="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00" dirty="0">
                <a:solidFill>
                  <a:srgbClr val="FFFFFF"/>
                </a:solidFill>
                <a:latin typeface="Arial MT"/>
                <a:cs typeface="Arial MT"/>
              </a:rPr>
              <a:t>among</a:t>
            </a:r>
            <a:r>
              <a:rPr sz="2400" spc="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25" dirty="0">
                <a:solidFill>
                  <a:srgbClr val="FFFFFF"/>
                </a:solidFill>
                <a:latin typeface="Arial MT"/>
                <a:cs typeface="Arial MT"/>
              </a:rPr>
              <a:t>CPUs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78689"/>
            <a:ext cx="8522970" cy="12471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570" dirty="0"/>
              <a:t>D</a:t>
            </a:r>
            <a:r>
              <a:rPr sz="4000" spc="-220" dirty="0"/>
              <a:t>I</a:t>
            </a:r>
            <a:r>
              <a:rPr sz="4000" spc="-505" dirty="0"/>
              <a:t>F</a:t>
            </a:r>
            <a:r>
              <a:rPr sz="4000" spc="-484" dirty="0"/>
              <a:t>F</a:t>
            </a:r>
            <a:r>
              <a:rPr sz="4000" spc="-550" dirty="0"/>
              <a:t>E</a:t>
            </a:r>
            <a:r>
              <a:rPr sz="4000" spc="-570" dirty="0"/>
              <a:t>R</a:t>
            </a:r>
            <a:r>
              <a:rPr sz="4000" spc="-530" dirty="0"/>
              <a:t>E</a:t>
            </a:r>
            <a:r>
              <a:rPr sz="4000" spc="-595" dirty="0"/>
              <a:t>N</a:t>
            </a:r>
            <a:r>
              <a:rPr sz="4000" spc="-484" dirty="0"/>
              <a:t>T</a:t>
            </a:r>
            <a:r>
              <a:rPr sz="4000" spc="150" dirty="0"/>
              <a:t> </a:t>
            </a:r>
            <a:r>
              <a:rPr sz="4000" spc="-780" dirty="0"/>
              <a:t>W</a:t>
            </a:r>
            <a:r>
              <a:rPr sz="4000" spc="-590" dirty="0"/>
              <a:t>A</a:t>
            </a:r>
            <a:r>
              <a:rPr sz="4000" spc="-530" dirty="0"/>
              <a:t>YS</a:t>
            </a:r>
            <a:r>
              <a:rPr sz="4000" spc="130" dirty="0"/>
              <a:t> </a:t>
            </a:r>
            <a:r>
              <a:rPr sz="4000" spc="-550" dirty="0"/>
              <a:t>OF</a:t>
            </a:r>
            <a:endParaRPr sz="4000"/>
          </a:p>
          <a:p>
            <a:pPr marL="2756535">
              <a:lnSpc>
                <a:spcPct val="100000"/>
              </a:lnSpc>
            </a:pPr>
            <a:r>
              <a:rPr sz="4000" spc="-570" dirty="0"/>
              <a:t>U</a:t>
            </a:r>
            <a:r>
              <a:rPr sz="4000" spc="-530" dirty="0"/>
              <a:t>S</a:t>
            </a:r>
            <a:r>
              <a:rPr sz="4000" spc="-254" dirty="0"/>
              <a:t>I</a:t>
            </a:r>
            <a:r>
              <a:rPr sz="4000" spc="-570" dirty="0"/>
              <a:t>N</a:t>
            </a:r>
            <a:r>
              <a:rPr sz="4000" spc="-620" dirty="0"/>
              <a:t>G</a:t>
            </a:r>
            <a:r>
              <a:rPr sz="4000" spc="215" dirty="0"/>
              <a:t> </a:t>
            </a:r>
            <a:r>
              <a:rPr sz="4000" spc="-575" dirty="0"/>
              <a:t>A</a:t>
            </a:r>
            <a:r>
              <a:rPr sz="4000" spc="195" dirty="0"/>
              <a:t> </a:t>
            </a:r>
            <a:r>
              <a:rPr sz="4000" spc="-695" dirty="0"/>
              <a:t>M</a:t>
            </a:r>
            <a:r>
              <a:rPr sz="4000" spc="-570" dirty="0"/>
              <a:t>U</a:t>
            </a:r>
            <a:r>
              <a:rPr sz="4000" spc="-505" dirty="0"/>
              <a:t>LT</a:t>
            </a:r>
            <a:r>
              <a:rPr sz="4000" spc="-440" dirty="0"/>
              <a:t>IPR</a:t>
            </a:r>
            <a:r>
              <a:rPr sz="4000" spc="-640" dirty="0"/>
              <a:t>O</a:t>
            </a:r>
            <a:r>
              <a:rPr sz="4000" spc="-570" dirty="0"/>
              <a:t>C</a:t>
            </a:r>
            <a:r>
              <a:rPr sz="4000" spc="-530" dirty="0"/>
              <a:t>ES</a:t>
            </a:r>
            <a:r>
              <a:rPr sz="4000" spc="-545" dirty="0"/>
              <a:t>S</a:t>
            </a:r>
            <a:r>
              <a:rPr sz="4000" spc="-650" dirty="0"/>
              <a:t>O</a:t>
            </a:r>
            <a:r>
              <a:rPr sz="4000" spc="-575" dirty="0"/>
              <a:t>R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6244" y="1494510"/>
            <a:ext cx="7957184" cy="2614295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353695" indent="-341630">
              <a:lnSpc>
                <a:spcPct val="100000"/>
              </a:lnSpc>
              <a:spcBef>
                <a:spcPts val="1130"/>
              </a:spcBef>
              <a:buClr>
                <a:srgbClr val="DC9E1F"/>
              </a:buClr>
              <a:buFont typeface="Arial MT"/>
              <a:buChar char="•"/>
              <a:tabLst>
                <a:tab pos="353695" algn="l"/>
                <a:tab pos="354330" algn="l"/>
              </a:tabLst>
            </a:pPr>
            <a:r>
              <a:rPr sz="1700" b="1" spc="-22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7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700" b="1" spc="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80" dirty="0">
                <a:solidFill>
                  <a:srgbClr val="FFFFFF"/>
                </a:solidFill>
                <a:latin typeface="Arial"/>
                <a:cs typeface="Arial"/>
              </a:rPr>
              <a:t>uniprocessor,</a:t>
            </a:r>
            <a:r>
              <a:rPr sz="1700" b="1" spc="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4" dirty="0">
                <a:solidFill>
                  <a:srgbClr val="FFFFFF"/>
                </a:solidFill>
                <a:latin typeface="Arial"/>
                <a:cs typeface="Arial"/>
              </a:rPr>
              <a:t>such</a:t>
            </a:r>
            <a:r>
              <a:rPr sz="1700" b="1" spc="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9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700" b="1" spc="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sz="1700" b="1" spc="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60" dirty="0">
                <a:solidFill>
                  <a:srgbClr val="FFFFFF"/>
                </a:solidFill>
                <a:latin typeface="Arial"/>
                <a:cs typeface="Arial"/>
              </a:rPr>
              <a:t>instruction,</a:t>
            </a:r>
            <a:r>
              <a:rPr sz="1700" b="1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sz="1700" b="1" spc="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8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700" b="1" spc="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5" dirty="0">
                <a:solidFill>
                  <a:srgbClr val="FFFFFF"/>
                </a:solidFill>
                <a:latin typeface="Arial"/>
                <a:cs typeface="Arial"/>
              </a:rPr>
              <a:t>(SISD)</a:t>
            </a:r>
            <a:endParaRPr sz="1700">
              <a:latin typeface="Arial"/>
              <a:cs typeface="Arial"/>
            </a:endParaRPr>
          </a:p>
          <a:p>
            <a:pPr marL="353695" marR="622300" indent="-341630">
              <a:lnSpc>
                <a:spcPct val="100000"/>
              </a:lnSpc>
              <a:spcBef>
                <a:spcPts val="1030"/>
              </a:spcBef>
              <a:buClr>
                <a:srgbClr val="DC9E1F"/>
              </a:buClr>
              <a:buFont typeface="Arial MT"/>
              <a:buChar char="•"/>
              <a:tabLst>
                <a:tab pos="353695" algn="l"/>
                <a:tab pos="354330" algn="l"/>
              </a:tabLst>
            </a:pP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Inside</a:t>
            </a:r>
            <a:r>
              <a:rPr sz="1700" b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7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sz="17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0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r>
              <a:rPr sz="17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6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7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80" dirty="0">
                <a:solidFill>
                  <a:srgbClr val="FFFFFF"/>
                </a:solidFill>
                <a:latin typeface="Arial"/>
                <a:cs typeface="Arial"/>
              </a:rPr>
              <a:t>executing</a:t>
            </a:r>
            <a:r>
              <a:rPr sz="17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60" dirty="0">
                <a:solidFill>
                  <a:srgbClr val="FFFFFF"/>
                </a:solidFill>
                <a:latin typeface="Arial"/>
                <a:cs typeface="Arial"/>
              </a:rPr>
              <a:t>multiple,</a:t>
            </a:r>
            <a:r>
              <a:rPr sz="17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65" dirty="0">
                <a:solidFill>
                  <a:srgbClr val="FFFFFF"/>
                </a:solidFill>
                <a:latin typeface="Arial"/>
                <a:cs typeface="Arial"/>
              </a:rPr>
              <a:t>individual</a:t>
            </a:r>
            <a:r>
              <a:rPr sz="1700" b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series</a:t>
            </a:r>
            <a:r>
              <a:rPr sz="17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instructions</a:t>
            </a:r>
            <a:r>
              <a:rPr sz="17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5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700" b="1" spc="-4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multiple</a:t>
            </a:r>
            <a:r>
              <a:rPr sz="17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5" dirty="0">
                <a:solidFill>
                  <a:srgbClr val="FFFFFF"/>
                </a:solidFill>
                <a:latin typeface="Arial"/>
                <a:cs typeface="Arial"/>
              </a:rPr>
              <a:t>perspectives,</a:t>
            </a:r>
            <a:r>
              <a:rPr sz="17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0" dirty="0">
                <a:solidFill>
                  <a:srgbClr val="FFFFFF"/>
                </a:solidFill>
                <a:latin typeface="Arial"/>
                <a:cs typeface="Arial"/>
              </a:rPr>
              <a:t>such</a:t>
            </a:r>
            <a:r>
              <a:rPr sz="17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7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65" dirty="0">
                <a:solidFill>
                  <a:srgbClr val="FFFFFF"/>
                </a:solidFill>
                <a:latin typeface="Arial"/>
                <a:cs typeface="Arial"/>
              </a:rPr>
              <a:t>multiple</a:t>
            </a:r>
            <a:r>
              <a:rPr sz="17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60" dirty="0">
                <a:solidFill>
                  <a:srgbClr val="FFFFFF"/>
                </a:solidFill>
                <a:latin typeface="Arial"/>
                <a:cs typeface="Arial"/>
              </a:rPr>
              <a:t>instruction,</a:t>
            </a:r>
            <a:r>
              <a:rPr sz="17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multiple</a:t>
            </a:r>
            <a:r>
              <a:rPr sz="17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8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7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95" dirty="0">
                <a:solidFill>
                  <a:srgbClr val="FFFFFF"/>
                </a:solidFill>
                <a:latin typeface="Arial"/>
                <a:cs typeface="Arial"/>
              </a:rPr>
              <a:t>(MIMD)</a:t>
            </a:r>
            <a:endParaRPr sz="1700">
              <a:latin typeface="Arial"/>
              <a:cs typeface="Arial"/>
            </a:endParaRPr>
          </a:p>
          <a:p>
            <a:pPr marL="353695" marR="455930" indent="-341630">
              <a:lnSpc>
                <a:spcPct val="100000"/>
              </a:lnSpc>
              <a:spcBef>
                <a:spcPts val="1015"/>
              </a:spcBef>
              <a:buClr>
                <a:srgbClr val="DC9E1F"/>
              </a:buClr>
              <a:buFont typeface="Arial MT"/>
              <a:buChar char="•"/>
              <a:tabLst>
                <a:tab pos="353695" algn="l"/>
                <a:tab pos="354330" algn="l"/>
              </a:tabLst>
            </a:pPr>
            <a:r>
              <a:rPr sz="1700" b="1" spc="-25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7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sz="17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series</a:t>
            </a:r>
            <a:r>
              <a:rPr sz="17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7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instructions</a:t>
            </a:r>
            <a:r>
              <a:rPr sz="17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5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7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80" dirty="0">
                <a:solidFill>
                  <a:srgbClr val="FFFFFF"/>
                </a:solidFill>
                <a:latin typeface="Arial"/>
                <a:cs typeface="Arial"/>
              </a:rPr>
              <a:t>various</a:t>
            </a:r>
            <a:r>
              <a:rPr sz="17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5" dirty="0">
                <a:solidFill>
                  <a:srgbClr val="FFFFFF"/>
                </a:solidFill>
                <a:latin typeface="Arial"/>
                <a:cs typeface="Arial"/>
              </a:rPr>
              <a:t>perspectives,</a:t>
            </a:r>
            <a:r>
              <a:rPr sz="17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4" dirty="0">
                <a:solidFill>
                  <a:srgbClr val="FFFFFF"/>
                </a:solidFill>
                <a:latin typeface="Arial"/>
                <a:cs typeface="Arial"/>
              </a:rPr>
              <a:t>such</a:t>
            </a:r>
            <a:r>
              <a:rPr sz="17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7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sz="17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65" dirty="0">
                <a:solidFill>
                  <a:srgbClr val="FFFFFF"/>
                </a:solidFill>
                <a:latin typeface="Arial"/>
                <a:cs typeface="Arial"/>
              </a:rPr>
              <a:t>instruction, </a:t>
            </a:r>
            <a:r>
              <a:rPr sz="1700" b="1" spc="-4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30" dirty="0">
                <a:solidFill>
                  <a:srgbClr val="FFFFFF"/>
                </a:solidFill>
                <a:latin typeface="Arial"/>
                <a:cs typeface="Arial"/>
              </a:rPr>
              <a:t>multiple</a:t>
            </a:r>
            <a:r>
              <a:rPr sz="17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4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7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35" dirty="0">
                <a:solidFill>
                  <a:srgbClr val="FFFFFF"/>
                </a:solidFill>
                <a:latin typeface="Arial"/>
                <a:cs typeface="Arial"/>
              </a:rPr>
              <a:t>(SIMD),</a:t>
            </a:r>
            <a:r>
              <a:rPr sz="17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55" dirty="0">
                <a:solidFill>
                  <a:srgbClr val="FFFFFF"/>
                </a:solidFill>
                <a:latin typeface="Arial"/>
                <a:cs typeface="Arial"/>
              </a:rPr>
              <a:t>which</a:t>
            </a:r>
            <a:r>
              <a:rPr sz="17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2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7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35" dirty="0">
                <a:solidFill>
                  <a:srgbClr val="FFFFFF"/>
                </a:solidFill>
                <a:latin typeface="Arial"/>
                <a:cs typeface="Arial"/>
              </a:rPr>
              <a:t>usually</a:t>
            </a:r>
            <a:r>
              <a:rPr sz="17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60" dirty="0">
                <a:solidFill>
                  <a:srgbClr val="FFFFFF"/>
                </a:solidFill>
                <a:latin typeface="Arial"/>
                <a:cs typeface="Arial"/>
              </a:rPr>
              <a:t>used</a:t>
            </a:r>
            <a:r>
              <a:rPr sz="17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3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7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40" dirty="0">
                <a:solidFill>
                  <a:srgbClr val="FFFFFF"/>
                </a:solidFill>
                <a:latin typeface="Arial"/>
                <a:cs typeface="Arial"/>
              </a:rPr>
              <a:t>vector</a:t>
            </a:r>
            <a:r>
              <a:rPr sz="17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45" dirty="0">
                <a:solidFill>
                  <a:srgbClr val="FFFFFF"/>
                </a:solidFill>
                <a:latin typeface="Arial"/>
                <a:cs typeface="Arial"/>
              </a:rPr>
              <a:t>processing</a:t>
            </a:r>
            <a:endParaRPr sz="1700">
              <a:latin typeface="Arial"/>
              <a:cs typeface="Arial"/>
            </a:endParaRPr>
          </a:p>
          <a:p>
            <a:pPr marL="353695" marR="5080" indent="-341630">
              <a:lnSpc>
                <a:spcPct val="100000"/>
              </a:lnSpc>
              <a:spcBef>
                <a:spcPts val="985"/>
              </a:spcBef>
              <a:buClr>
                <a:srgbClr val="DC9E1F"/>
              </a:buClr>
              <a:buFont typeface="Arial MT"/>
              <a:buChar char="•"/>
              <a:tabLst>
                <a:tab pos="353695" algn="l"/>
                <a:tab pos="354330" algn="l"/>
              </a:tabLst>
            </a:pPr>
            <a:r>
              <a:rPr sz="1700" b="1" spc="-165" dirty="0">
                <a:solidFill>
                  <a:srgbClr val="FFFFFF"/>
                </a:solidFill>
                <a:latin typeface="Arial"/>
                <a:cs typeface="Arial"/>
              </a:rPr>
              <a:t>Multiple series </a:t>
            </a:r>
            <a:r>
              <a:rPr sz="1700" b="1" spc="-17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instructions</a:t>
            </a:r>
            <a:r>
              <a:rPr sz="1700" b="1" spc="4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5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700" b="1" spc="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700" b="1" spc="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sz="1700" b="1" spc="4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perspective,</a:t>
            </a:r>
            <a:r>
              <a:rPr sz="1700" b="1" spc="4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4" dirty="0">
                <a:solidFill>
                  <a:srgbClr val="FFFFFF"/>
                </a:solidFill>
                <a:latin typeface="Arial"/>
                <a:cs typeface="Arial"/>
              </a:rPr>
              <a:t>such</a:t>
            </a:r>
            <a:r>
              <a:rPr sz="17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9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7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multiple</a:t>
            </a:r>
            <a:r>
              <a:rPr sz="1700" b="1" spc="4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65" dirty="0">
                <a:solidFill>
                  <a:srgbClr val="FFFFFF"/>
                </a:solidFill>
                <a:latin typeface="Arial"/>
                <a:cs typeface="Arial"/>
              </a:rPr>
              <a:t>instruction, </a:t>
            </a:r>
            <a:r>
              <a:rPr sz="1700" b="1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sz="17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8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(MISD),</a:t>
            </a:r>
            <a:r>
              <a:rPr sz="17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0" dirty="0">
                <a:solidFill>
                  <a:srgbClr val="FFFFFF"/>
                </a:solidFill>
                <a:latin typeface="Arial"/>
                <a:cs typeface="Arial"/>
              </a:rPr>
              <a:t>which</a:t>
            </a:r>
            <a:r>
              <a:rPr sz="17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4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7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0" dirty="0">
                <a:solidFill>
                  <a:srgbClr val="FFFFFF"/>
                </a:solidFill>
                <a:latin typeface="Arial"/>
                <a:cs typeface="Arial"/>
              </a:rPr>
              <a:t>used</a:t>
            </a:r>
            <a:r>
              <a:rPr sz="1700" b="1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5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700" b="1" spc="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0" dirty="0">
                <a:solidFill>
                  <a:srgbClr val="FFFFFF"/>
                </a:solidFill>
                <a:latin typeface="Arial"/>
                <a:cs typeface="Arial"/>
              </a:rPr>
              <a:t>redundancy</a:t>
            </a:r>
            <a:r>
              <a:rPr sz="1700" b="1" spc="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5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700" b="1" spc="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50" dirty="0">
                <a:solidFill>
                  <a:srgbClr val="FFFFFF"/>
                </a:solidFill>
                <a:latin typeface="Arial"/>
                <a:cs typeface="Arial"/>
              </a:rPr>
              <a:t>failsafe</a:t>
            </a:r>
            <a:r>
              <a:rPr sz="1700" b="1" spc="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0" dirty="0">
                <a:solidFill>
                  <a:srgbClr val="FFFFFF"/>
                </a:solidFill>
                <a:latin typeface="Arial"/>
                <a:cs typeface="Arial"/>
              </a:rPr>
              <a:t>systems</a:t>
            </a:r>
            <a:r>
              <a:rPr sz="1700" b="1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85" dirty="0">
                <a:solidFill>
                  <a:srgbClr val="FFFFFF"/>
                </a:solidFill>
                <a:latin typeface="Arial"/>
                <a:cs typeface="Arial"/>
              </a:rPr>
              <a:t>and,</a:t>
            </a:r>
            <a:r>
              <a:rPr sz="1700" b="1" spc="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70" dirty="0">
                <a:solidFill>
                  <a:srgbClr val="FFFFFF"/>
                </a:solidFill>
                <a:latin typeface="Arial"/>
                <a:cs typeface="Arial"/>
              </a:rPr>
              <a:t>occasionally, </a:t>
            </a:r>
            <a:r>
              <a:rPr sz="1700" b="1" spc="-4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3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7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40" dirty="0">
                <a:solidFill>
                  <a:srgbClr val="FFFFFF"/>
                </a:solidFill>
                <a:latin typeface="Arial"/>
                <a:cs typeface="Arial"/>
              </a:rPr>
              <a:t>describing</a:t>
            </a:r>
            <a:r>
              <a:rPr sz="17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35" dirty="0">
                <a:solidFill>
                  <a:srgbClr val="FFFFFF"/>
                </a:solidFill>
                <a:latin typeface="Arial"/>
                <a:cs typeface="Arial"/>
              </a:rPr>
              <a:t>hyper-threading</a:t>
            </a:r>
            <a:r>
              <a:rPr sz="17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5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7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35" dirty="0">
                <a:solidFill>
                  <a:srgbClr val="FFFFFF"/>
                </a:solidFill>
                <a:latin typeface="Arial"/>
                <a:cs typeface="Arial"/>
              </a:rPr>
              <a:t>pipelined</a:t>
            </a:r>
            <a:r>
              <a:rPr sz="17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50" dirty="0">
                <a:solidFill>
                  <a:srgbClr val="FFFFFF"/>
                </a:solidFill>
                <a:latin typeface="Arial"/>
                <a:cs typeface="Arial"/>
              </a:rPr>
              <a:t>processors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9930" y="2012950"/>
            <a:ext cx="7747000" cy="2535555"/>
            <a:chOff x="709930" y="2012950"/>
            <a:chExt cx="7747000" cy="25355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9930" y="2239645"/>
              <a:ext cx="247014" cy="26352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290" y="2012950"/>
              <a:ext cx="7223125" cy="7874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3290" y="2439669"/>
              <a:ext cx="3308350" cy="7874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9930" y="3039744"/>
              <a:ext cx="263525" cy="26352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9325" y="2813050"/>
              <a:ext cx="6325870" cy="7874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4375" y="3562350"/>
              <a:ext cx="236219" cy="26416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9320" y="3334385"/>
              <a:ext cx="7547609" cy="7874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9320" y="3761104"/>
              <a:ext cx="6203950" cy="787400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309245" y="0"/>
            <a:ext cx="8076565" cy="2292985"/>
            <a:chOff x="309245" y="0"/>
            <a:chExt cx="8076565" cy="2292985"/>
          </a:xfrm>
        </p:grpSpPr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09245" y="908050"/>
              <a:ext cx="8076565" cy="89725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09245" y="1395730"/>
              <a:ext cx="2272030" cy="89725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322195" y="0"/>
              <a:ext cx="1532890" cy="147320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055620" y="190500"/>
              <a:ext cx="3081020" cy="1028064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709930" y="4286884"/>
            <a:ext cx="7721600" cy="787400"/>
            <a:chOff x="709930" y="4286884"/>
            <a:chExt cx="7721600" cy="787400"/>
          </a:xfrm>
        </p:grpSpPr>
        <p:pic>
          <p:nvPicPr>
            <p:cNvPr id="17" name="object 1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09930" y="4514849"/>
              <a:ext cx="263525" cy="26416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49325" y="4286884"/>
              <a:ext cx="7482205" cy="787400"/>
            </a:xfrm>
            <a:prstGeom prst="rect">
              <a:avLst/>
            </a:prstGeom>
          </p:spPr>
        </p:pic>
      </p:grpSp>
      <p:grpSp>
        <p:nvGrpSpPr>
          <p:cNvPr id="19" name="object 19"/>
          <p:cNvGrpSpPr/>
          <p:nvPr/>
        </p:nvGrpSpPr>
        <p:grpSpPr>
          <a:xfrm>
            <a:off x="709930" y="5013959"/>
            <a:ext cx="7774940" cy="787400"/>
            <a:chOff x="709930" y="5013959"/>
            <a:chExt cx="7774940" cy="787400"/>
          </a:xfrm>
        </p:grpSpPr>
        <p:pic>
          <p:nvPicPr>
            <p:cNvPr id="20" name="object 2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09930" y="5241924"/>
              <a:ext cx="271145" cy="26352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62660" y="5013959"/>
              <a:ext cx="7522209" cy="787399"/>
            </a:xfrm>
            <a:prstGeom prst="rect">
              <a:avLst/>
            </a:prstGeom>
          </p:spPr>
        </p:pic>
      </p:grp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2780157" y="8585"/>
            <a:ext cx="304292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i="1" spc="10" dirty="0">
                <a:solidFill>
                  <a:srgbClr val="626262"/>
                </a:solidFill>
                <a:latin typeface="Times New Roman"/>
                <a:cs typeface="Times New Roman"/>
              </a:rPr>
              <a:t>O</a:t>
            </a:r>
            <a:r>
              <a:rPr i="1" dirty="0">
                <a:solidFill>
                  <a:srgbClr val="626262"/>
                </a:solidFill>
                <a:latin typeface="Times New Roman"/>
                <a:cs typeface="Times New Roman"/>
              </a:rPr>
              <a:t>BJECT</a:t>
            </a:r>
            <a:r>
              <a:rPr i="1" spc="-15" dirty="0">
                <a:solidFill>
                  <a:srgbClr val="626262"/>
                </a:solidFill>
                <a:latin typeface="Times New Roman"/>
                <a:cs typeface="Times New Roman"/>
              </a:rPr>
              <a:t>I</a:t>
            </a:r>
            <a:r>
              <a:rPr i="1" dirty="0">
                <a:solidFill>
                  <a:srgbClr val="626262"/>
                </a:solidFill>
                <a:latin typeface="Times New Roman"/>
                <a:cs typeface="Times New Roman"/>
              </a:rPr>
              <a:t>VES</a:t>
            </a:r>
            <a:endParaRPr sz="6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8436" y="1011758"/>
            <a:ext cx="7640955" cy="45339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186055">
              <a:lnSpc>
                <a:spcPts val="3820"/>
              </a:lnSpc>
              <a:spcBef>
                <a:spcPts val="235"/>
              </a:spcBef>
            </a:pP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After</a:t>
            </a:r>
            <a:r>
              <a:rPr sz="3200" b="1" i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reading</a:t>
            </a:r>
            <a:r>
              <a:rPr sz="3200" b="1" i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200" b="1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chapter,</a:t>
            </a:r>
            <a:r>
              <a:rPr sz="3200" b="1" i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b="1" i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FF"/>
                </a:solidFill>
                <a:latin typeface="Times New Roman"/>
                <a:cs typeface="Times New Roman"/>
              </a:rPr>
              <a:t>reader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should </a:t>
            </a:r>
            <a:r>
              <a:rPr sz="3200" b="1" i="1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able</a:t>
            </a:r>
            <a:r>
              <a:rPr sz="32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to:</a:t>
            </a:r>
            <a:endParaRPr sz="3200">
              <a:latin typeface="Times New Roman"/>
              <a:cs typeface="Times New Roman"/>
            </a:endParaRPr>
          </a:p>
          <a:p>
            <a:pPr marL="594360" marR="381635">
              <a:lnSpc>
                <a:spcPts val="3310"/>
              </a:lnSpc>
              <a:spcBef>
                <a:spcPts val="910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Distinguish</a:t>
            </a:r>
            <a:r>
              <a:rPr sz="2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three</a:t>
            </a:r>
            <a:r>
              <a:rPr sz="2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components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2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hardware.</a:t>
            </a:r>
            <a:endParaRPr sz="2800">
              <a:latin typeface="Times New Roman"/>
              <a:cs typeface="Times New Roman"/>
            </a:endParaRPr>
          </a:p>
          <a:p>
            <a:pPr marL="622300">
              <a:lnSpc>
                <a:spcPts val="2975"/>
              </a:lnSpc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List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functionality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component.</a:t>
            </a:r>
            <a:endParaRPr sz="2800">
              <a:latin typeface="Times New Roman"/>
              <a:cs typeface="Times New Roman"/>
            </a:endParaRPr>
          </a:p>
          <a:p>
            <a:pPr marL="582295" marR="68580" indent="-387350">
              <a:lnSpc>
                <a:spcPct val="100000"/>
              </a:lnSpc>
              <a:spcBef>
                <a:spcPts val="625"/>
              </a:spcBef>
              <a:tabLst>
                <a:tab pos="564515" algn="l"/>
              </a:tabLst>
            </a:pPr>
            <a:r>
              <a:rPr sz="2800" u="heavy" dirty="0">
                <a:solidFill>
                  <a:srgbClr val="FFFFFF"/>
                </a:solidFill>
                <a:uFill>
                  <a:solidFill>
                    <a:srgbClr val="1F1F21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memory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addressing and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calculate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bytes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specified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purpose.</a:t>
            </a:r>
            <a:endParaRPr sz="28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775"/>
              </a:spcBef>
              <a:tabLst>
                <a:tab pos="592455" algn="l"/>
              </a:tabLst>
            </a:pPr>
            <a:r>
              <a:rPr sz="2800" u="heavy" dirty="0">
                <a:solidFill>
                  <a:srgbClr val="FFFFFF"/>
                </a:solidFill>
                <a:uFill>
                  <a:solidFill>
                    <a:srgbClr val="1F1F21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Distinguish</a:t>
            </a:r>
            <a:r>
              <a:rPr sz="28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2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28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types</a:t>
            </a:r>
            <a:r>
              <a:rPr sz="28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memories.</a:t>
            </a:r>
            <a:endParaRPr sz="2800">
              <a:latin typeface="Times New Roman"/>
              <a:cs typeface="Times New Roman"/>
            </a:endParaRPr>
          </a:p>
          <a:p>
            <a:pPr marL="634365">
              <a:lnSpc>
                <a:spcPct val="100000"/>
              </a:lnSpc>
              <a:spcBef>
                <a:spcPts val="2375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how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input/output</a:t>
            </a:r>
            <a:r>
              <a:rPr sz="28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device</a:t>
            </a:r>
            <a:r>
              <a:rPr sz="28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works.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6692" y="173177"/>
            <a:ext cx="287210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305" dirty="0"/>
              <a:t>P</a:t>
            </a:r>
            <a:r>
              <a:rPr sz="4400" spc="-120" dirty="0"/>
              <a:t>I</a:t>
            </a:r>
            <a:r>
              <a:rPr sz="4400" spc="-305" dirty="0"/>
              <a:t>P</a:t>
            </a:r>
            <a:r>
              <a:rPr sz="4400" spc="-295" dirty="0"/>
              <a:t>E</a:t>
            </a:r>
            <a:r>
              <a:rPr sz="4400" spc="-275" dirty="0"/>
              <a:t>L</a:t>
            </a:r>
            <a:r>
              <a:rPr sz="4400" spc="-130" dirty="0"/>
              <a:t>I</a:t>
            </a:r>
            <a:r>
              <a:rPr sz="4400" spc="-320" dirty="0"/>
              <a:t>N</a:t>
            </a:r>
            <a:r>
              <a:rPr sz="4400" spc="-130" dirty="0"/>
              <a:t>I</a:t>
            </a:r>
            <a:r>
              <a:rPr sz="4400" spc="-320" dirty="0"/>
              <a:t>N</a:t>
            </a:r>
            <a:r>
              <a:rPr sz="4400" spc="-355" dirty="0"/>
              <a:t>G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1088263"/>
            <a:ext cx="8917940" cy="48590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4330" marR="29209" indent="-342265">
              <a:lnSpc>
                <a:spcPct val="100899"/>
              </a:lnSpc>
              <a:spcBef>
                <a:spcPts val="75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  <a:tab pos="7037070" algn="l"/>
              </a:tabLst>
            </a:pP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Pipelining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2400" spc="-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process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-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accumulating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instruction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from</a:t>
            </a:r>
            <a:r>
              <a:rPr sz="2400" spc="-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the	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processor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through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pipeline.</a:t>
            </a:r>
            <a:r>
              <a:rPr sz="2400" spc="-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It</a:t>
            </a:r>
            <a:r>
              <a:rPr sz="2400" spc="-1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allows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storing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executing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instructions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an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orderly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70" dirty="0">
                <a:solidFill>
                  <a:srgbClr val="FFFFFF"/>
                </a:solidFill>
                <a:latin typeface="Arial MT"/>
                <a:cs typeface="Arial MT"/>
              </a:rPr>
              <a:t>pr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es</a:t>
            </a:r>
            <a:r>
              <a:rPr sz="2400" spc="-17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r>
              <a:rPr sz="2400" spc="-95" dirty="0">
                <a:solidFill>
                  <a:srgbClr val="FFFFFF"/>
                </a:solidFill>
                <a:latin typeface="Arial MT"/>
                <a:cs typeface="Arial MT"/>
              </a:rPr>
              <a:t> I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75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k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1" spc="-22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b="1" spc="-22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b="1" spc="-114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b="1" spc="-225" dirty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r>
              <a:rPr sz="2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b="1" spc="-1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spc="-2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b="1" spc="-215" dirty="0">
                <a:solidFill>
                  <a:srgbClr val="FFFFFF"/>
                </a:solidFill>
                <a:latin typeface="Arial"/>
                <a:cs typeface="Arial"/>
              </a:rPr>
              <a:t>cess</a:t>
            </a:r>
            <a:r>
              <a:rPr sz="24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b="1" spc="-22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b="1" spc="-20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  <a:p>
            <a:pPr marL="354330" marR="90805" indent="-342265">
              <a:lnSpc>
                <a:spcPct val="99500"/>
              </a:lnSpc>
              <a:spcBef>
                <a:spcPts val="1165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  <a:tab pos="3323590" algn="l"/>
                <a:tab pos="3921125" algn="l"/>
                <a:tab pos="4424045" algn="l"/>
              </a:tabLst>
            </a:pP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Pipelining</a:t>
            </a:r>
            <a:r>
              <a:rPr sz="2400" spc="-1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2400" spc="2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technique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where</a:t>
            </a:r>
            <a:r>
              <a:rPr sz="2400" spc="-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multiple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 instructions 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overlapped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during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execution.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 Pipeline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2400" spc="-1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divided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into</a:t>
            </a:r>
            <a:r>
              <a:rPr sz="2400" spc="2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stages</a:t>
            </a:r>
            <a:r>
              <a:rPr sz="24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these</a:t>
            </a:r>
            <a:r>
              <a:rPr sz="24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stages</a:t>
            </a:r>
            <a:r>
              <a:rPr sz="24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2400" spc="1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connected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65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th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ne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f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6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409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	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pe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	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li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ke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	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st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uc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400" spc="-16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e.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ns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ucti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ns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15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f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409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185" dirty="0">
                <a:solidFill>
                  <a:srgbClr val="FFFFFF"/>
                </a:solidFill>
                <a:latin typeface="Arial MT"/>
                <a:cs typeface="Arial MT"/>
              </a:rPr>
              <a:t>e  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en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4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an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400" spc="-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150" dirty="0">
                <a:solidFill>
                  <a:srgbClr val="FFFFFF"/>
                </a:solidFill>
                <a:latin typeface="Arial MT"/>
                <a:cs typeface="Arial MT"/>
              </a:rPr>
              <a:t>x</a:t>
            </a:r>
            <a:r>
              <a:rPr sz="2400" spc="-6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80" dirty="0">
                <a:solidFill>
                  <a:srgbClr val="FFFFFF"/>
                </a:solidFill>
                <a:latin typeface="Arial MT"/>
                <a:cs typeface="Arial MT"/>
              </a:rPr>
              <a:t>t </a:t>
            </a:r>
            <a:r>
              <a:rPr sz="2400" spc="-55" dirty="0">
                <a:solidFill>
                  <a:srgbClr val="FFFFFF"/>
                </a:solidFill>
                <a:latin typeface="Arial MT"/>
                <a:cs typeface="Arial MT"/>
              </a:rPr>
              <a:t>f</a:t>
            </a:r>
            <a:r>
              <a:rPr sz="2400" spc="-9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an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5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he</a:t>
            </a:r>
            <a:r>
              <a:rPr sz="2400" spc="-9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en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400" spc="-80" dirty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  <a:p>
            <a:pPr marL="354330" indent="-342265">
              <a:lnSpc>
                <a:spcPct val="100000"/>
              </a:lnSpc>
              <a:spcBef>
                <a:spcPts val="1205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  <a:tab pos="1536700" algn="l"/>
              </a:tabLst>
            </a:pP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Pipelining	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increases</a:t>
            </a:r>
            <a:r>
              <a:rPr sz="2400" spc="-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3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overall</a:t>
            </a:r>
            <a:r>
              <a:rPr sz="2400" spc="3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instruction</a:t>
            </a:r>
            <a:r>
              <a:rPr sz="2400" spc="2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throughput.</a:t>
            </a:r>
            <a:endParaRPr sz="2400">
              <a:latin typeface="Arial MT"/>
              <a:cs typeface="Arial MT"/>
            </a:endParaRPr>
          </a:p>
          <a:p>
            <a:pPr marL="354330" marR="5080" indent="-342265">
              <a:lnSpc>
                <a:spcPct val="99500"/>
              </a:lnSpc>
              <a:spcBef>
                <a:spcPts val="1190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  <a:tab pos="692150" algn="l"/>
                <a:tab pos="1668145" algn="l"/>
                <a:tab pos="3238500" algn="l"/>
                <a:tab pos="4311650" algn="l"/>
                <a:tab pos="5464175" algn="l"/>
                <a:tab pos="5598160" algn="l"/>
                <a:tab pos="6003925" algn="l"/>
                <a:tab pos="6671309" algn="l"/>
                <a:tab pos="7104380" algn="l"/>
                <a:tab pos="7875905" algn="l"/>
                <a:tab pos="8580120" algn="l"/>
              </a:tabLst>
            </a:pP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In	pipeline	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system,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each	segment	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consists</a:t>
            </a:r>
            <a:r>
              <a:rPr sz="24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of		</a:t>
            </a:r>
            <a:r>
              <a:rPr sz="2400" spc="-280" dirty="0">
                <a:solidFill>
                  <a:srgbClr val="FFFFFF"/>
                </a:solidFill>
                <a:latin typeface="Arial MT"/>
                <a:cs typeface="Arial MT"/>
              </a:rPr>
              <a:t>an	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input	register</a:t>
            </a:r>
            <a:r>
              <a:rPr sz="2400" spc="-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followed	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by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combinational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circuit.</a:t>
            </a:r>
            <a:r>
              <a:rPr sz="2400" spc="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8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1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register</a:t>
            </a:r>
            <a:r>
              <a:rPr sz="2400" spc="1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2400" spc="22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used</a:t>
            </a:r>
            <a:r>
              <a:rPr sz="2400" spc="-1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2400" spc="2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hold</a:t>
            </a:r>
            <a:r>
              <a:rPr sz="2400" spc="-1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data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combinational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FFFFFF"/>
                </a:solidFill>
                <a:latin typeface="Arial MT"/>
                <a:cs typeface="Arial MT"/>
              </a:rPr>
              <a:t>circuit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performs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operations</a:t>
            </a:r>
            <a:r>
              <a:rPr sz="24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on</a:t>
            </a:r>
            <a:r>
              <a:rPr sz="2400" spc="-1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it.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8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output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of	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combinational	</a:t>
            </a:r>
            <a:r>
              <a:rPr sz="2400" spc="-185" dirty="0">
                <a:solidFill>
                  <a:srgbClr val="FFFFFF"/>
                </a:solidFill>
                <a:latin typeface="Arial MT"/>
                <a:cs typeface="Arial MT"/>
              </a:rPr>
              <a:t>circuit	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is </a:t>
            </a:r>
            <a:r>
              <a:rPr sz="2400" spc="-1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applied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14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input</a:t>
            </a:r>
            <a:r>
              <a:rPr sz="2400" spc="-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register</a:t>
            </a:r>
            <a:r>
              <a:rPr sz="2400" spc="-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14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next</a:t>
            </a:r>
            <a:r>
              <a:rPr sz="2400" spc="-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segment.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07340" y="4064634"/>
            <a:ext cx="8709025" cy="148272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>
              <a:lnSpc>
                <a:spcPct val="99500"/>
              </a:lnSpc>
              <a:spcBef>
                <a:spcPts val="115"/>
              </a:spcBef>
            </a:pP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Pipeline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system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FFFFFF"/>
                </a:solidFill>
                <a:latin typeface="Arial MT"/>
                <a:cs typeface="Arial MT"/>
              </a:rPr>
              <a:t>is </a:t>
            </a:r>
            <a:r>
              <a:rPr sz="2400" spc="-185" dirty="0">
                <a:solidFill>
                  <a:srgbClr val="FFFFFF"/>
                </a:solidFill>
                <a:latin typeface="Arial MT"/>
                <a:cs typeface="Arial MT"/>
              </a:rPr>
              <a:t>like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MT"/>
                <a:cs typeface="Arial MT"/>
              </a:rPr>
              <a:t>modern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day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assembly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FFFFFF"/>
                </a:solidFill>
                <a:latin typeface="Arial MT"/>
                <a:cs typeface="Arial MT"/>
              </a:rPr>
              <a:t>line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setup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2400" spc="-200" dirty="0">
                <a:solidFill>
                  <a:srgbClr val="FFFFFF"/>
                </a:solidFill>
                <a:latin typeface="Arial MT"/>
                <a:cs typeface="Arial MT"/>
              </a:rPr>
              <a:t>factories.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For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example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car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manufacturing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industry,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huge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assembly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lines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setup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FFFFFF"/>
                </a:solidFill>
                <a:latin typeface="Arial MT"/>
                <a:cs typeface="Arial MT"/>
              </a:rPr>
              <a:t>at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each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FFFFFF"/>
                </a:solidFill>
                <a:latin typeface="Arial MT"/>
                <a:cs typeface="Arial MT"/>
              </a:rPr>
              <a:t>point,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there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robotic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MT"/>
                <a:cs typeface="Arial MT"/>
              </a:rPr>
              <a:t>arms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perform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certain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task, </a:t>
            </a:r>
            <a:r>
              <a:rPr sz="2400" spc="-28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then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FFFFFF"/>
                </a:solidFill>
                <a:latin typeface="Arial MT"/>
                <a:cs typeface="Arial MT"/>
              </a:rPr>
              <a:t>the car 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v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s o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ahea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ne</a:t>
            </a:r>
            <a:r>
              <a:rPr sz="2400" spc="-150" dirty="0">
                <a:solidFill>
                  <a:srgbClr val="FFFFFF"/>
                </a:solidFill>
                <a:latin typeface="Arial MT"/>
                <a:cs typeface="Arial MT"/>
              </a:rPr>
              <a:t>x</a:t>
            </a:r>
            <a:r>
              <a:rPr sz="2400" spc="-8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m.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600" y="0"/>
            <a:ext cx="7846695" cy="318135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60673"/>
            <a:ext cx="8725535" cy="257175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R="459105" algn="ctr">
              <a:lnSpc>
                <a:spcPct val="100000"/>
              </a:lnSpc>
              <a:spcBef>
                <a:spcPts val="380"/>
              </a:spcBef>
            </a:pPr>
            <a:r>
              <a:rPr sz="4400" spc="-600" dirty="0"/>
              <a:t>MIMD</a:t>
            </a:r>
            <a:r>
              <a:rPr sz="4400" spc="335" dirty="0"/>
              <a:t> </a:t>
            </a:r>
            <a:r>
              <a:rPr sz="4400" spc="-635" dirty="0"/>
              <a:t>COMPUTERS</a:t>
            </a:r>
            <a:endParaRPr sz="4400"/>
          </a:p>
          <a:p>
            <a:pPr marL="12700" marR="5080">
              <a:lnSpc>
                <a:spcPct val="99400"/>
              </a:lnSpc>
              <a:spcBef>
                <a:spcPts val="170"/>
              </a:spcBef>
              <a:tabLst>
                <a:tab pos="4528185" algn="l"/>
                <a:tab pos="5586095" algn="l"/>
                <a:tab pos="6638290" algn="l"/>
                <a:tab pos="6735445" algn="l"/>
                <a:tab pos="7207884" algn="l"/>
                <a:tab pos="7589520" algn="l"/>
                <a:tab pos="7644130" algn="l"/>
              </a:tabLst>
            </a:pPr>
            <a:r>
              <a:rPr sz="2400" b="0" spc="-330" dirty="0">
                <a:solidFill>
                  <a:srgbClr val="FFFFFF"/>
                </a:solidFill>
                <a:latin typeface="Arial MT"/>
                <a:cs typeface="Arial MT"/>
              </a:rPr>
              <a:t>MIMD</a:t>
            </a:r>
            <a:r>
              <a:rPr sz="2400" b="0" spc="-1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54" dirty="0">
                <a:solidFill>
                  <a:srgbClr val="FFFFFF"/>
                </a:solidFill>
                <a:latin typeface="Arial MT"/>
                <a:cs typeface="Arial MT"/>
              </a:rPr>
              <a:t>computers</a:t>
            </a:r>
            <a:r>
              <a:rPr sz="2400" b="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40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2400" b="0" spc="-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15" dirty="0">
                <a:solidFill>
                  <a:srgbClr val="FFFFFF"/>
                </a:solidFill>
                <a:latin typeface="Arial MT"/>
                <a:cs typeface="Arial MT"/>
              </a:rPr>
              <a:t>consisting</a:t>
            </a:r>
            <a:r>
              <a:rPr sz="2400" b="0" spc="-1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b="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150" dirty="0">
                <a:solidFill>
                  <a:srgbClr val="FFFFFF"/>
                </a:solidFill>
                <a:latin typeface="Arial MT"/>
                <a:cs typeface="Arial MT"/>
              </a:rPr>
              <a:t>'n'</a:t>
            </a:r>
            <a:r>
              <a:rPr sz="2400" b="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35" dirty="0">
                <a:solidFill>
                  <a:srgbClr val="FFFFFF"/>
                </a:solidFill>
                <a:latin typeface="Arial MT"/>
                <a:cs typeface="Arial MT"/>
              </a:rPr>
              <a:t>processing</a:t>
            </a:r>
            <a:r>
              <a:rPr sz="2400" b="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195" dirty="0">
                <a:solidFill>
                  <a:srgbClr val="FFFFFF"/>
                </a:solidFill>
                <a:latin typeface="Arial MT"/>
                <a:cs typeface="Arial MT"/>
              </a:rPr>
              <a:t>units;</a:t>
            </a:r>
            <a:r>
              <a:rPr sz="2400" b="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65" dirty="0">
                <a:solidFill>
                  <a:srgbClr val="FFFFFF"/>
                </a:solidFill>
                <a:latin typeface="Arial MT"/>
                <a:cs typeface="Arial MT"/>
              </a:rPr>
              <a:t>each	</a:t>
            </a:r>
            <a:r>
              <a:rPr sz="2400" b="0" spc="-220" dirty="0">
                <a:solidFill>
                  <a:srgbClr val="FFFFFF"/>
                </a:solidFill>
                <a:latin typeface="Arial MT"/>
                <a:cs typeface="Arial MT"/>
              </a:rPr>
              <a:t>with	</a:t>
            </a:r>
            <a:r>
              <a:rPr sz="2400" b="0" spc="-165" dirty="0">
                <a:solidFill>
                  <a:srgbClr val="FFFFFF"/>
                </a:solidFill>
                <a:latin typeface="Arial MT"/>
                <a:cs typeface="Arial MT"/>
              </a:rPr>
              <a:t>its	</a:t>
            </a:r>
            <a:r>
              <a:rPr sz="2400" b="0" spc="-310" dirty="0">
                <a:solidFill>
                  <a:srgbClr val="FFFFFF"/>
                </a:solidFill>
                <a:latin typeface="Arial MT"/>
                <a:cs typeface="Arial MT"/>
              </a:rPr>
              <a:t>own </a:t>
            </a:r>
            <a:r>
              <a:rPr sz="2400" b="0" spc="-3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50" dirty="0">
                <a:solidFill>
                  <a:srgbClr val="FFFFFF"/>
                </a:solidFill>
                <a:latin typeface="Arial MT"/>
                <a:cs typeface="Arial MT"/>
              </a:rPr>
              <a:t>stream</a:t>
            </a:r>
            <a:r>
              <a:rPr sz="2400" b="0" spc="-2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1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b="0" spc="-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00" dirty="0">
                <a:solidFill>
                  <a:srgbClr val="FFFFFF"/>
                </a:solidFill>
                <a:latin typeface="Arial MT"/>
                <a:cs typeface="Arial MT"/>
              </a:rPr>
              <a:t>instruction</a:t>
            </a:r>
            <a:r>
              <a:rPr sz="2400" b="0" spc="-1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7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b="0" spc="-265" dirty="0">
                <a:solidFill>
                  <a:srgbClr val="FFFFFF"/>
                </a:solidFill>
                <a:latin typeface="Arial MT"/>
                <a:cs typeface="Arial MT"/>
              </a:rPr>
              <a:t> each</a:t>
            </a:r>
            <a:r>
              <a:rPr sz="2400" b="0" spc="-2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35" dirty="0">
                <a:solidFill>
                  <a:srgbClr val="FFFFFF"/>
                </a:solidFill>
                <a:latin typeface="Arial MT"/>
                <a:cs typeface="Arial MT"/>
              </a:rPr>
              <a:t>processing</a:t>
            </a:r>
            <a:r>
              <a:rPr sz="2400" b="0" spc="-22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04" dirty="0">
                <a:solidFill>
                  <a:srgbClr val="FFFFFF"/>
                </a:solidFill>
                <a:latin typeface="Arial MT"/>
                <a:cs typeface="Arial MT"/>
              </a:rPr>
              <a:t>unit</a:t>
            </a:r>
            <a:r>
              <a:rPr sz="2400" b="0" spc="-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40" dirty="0">
                <a:solidFill>
                  <a:srgbClr val="FFFFFF"/>
                </a:solidFill>
                <a:latin typeface="Arial MT"/>
                <a:cs typeface="Arial MT"/>
              </a:rPr>
              <a:t>operate</a:t>
            </a:r>
            <a:r>
              <a:rPr sz="2400" b="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80" dirty="0">
                <a:solidFill>
                  <a:srgbClr val="FFFFFF"/>
                </a:solidFill>
                <a:latin typeface="Arial MT"/>
                <a:cs typeface="Arial MT"/>
              </a:rPr>
              <a:t>on</a:t>
            </a:r>
            <a:r>
              <a:rPr sz="2400" b="0" spc="-2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195" dirty="0">
                <a:solidFill>
                  <a:srgbClr val="FFFFFF"/>
                </a:solidFill>
                <a:latin typeface="Arial MT"/>
                <a:cs typeface="Arial MT"/>
              </a:rPr>
              <a:t>unit</a:t>
            </a:r>
            <a:r>
              <a:rPr sz="2400" b="0" spc="-1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40" dirty="0">
                <a:solidFill>
                  <a:srgbClr val="FFFFFF"/>
                </a:solidFill>
                <a:latin typeface="Arial MT"/>
                <a:cs typeface="Arial MT"/>
              </a:rPr>
              <a:t>operates</a:t>
            </a:r>
            <a:r>
              <a:rPr sz="2400" b="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70" dirty="0">
                <a:solidFill>
                  <a:srgbClr val="FFFFFF"/>
                </a:solidFill>
                <a:latin typeface="Arial MT"/>
                <a:cs typeface="Arial MT"/>
              </a:rPr>
              <a:t>on</a:t>
            </a:r>
            <a:r>
              <a:rPr sz="2400" b="0" spc="-2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75" dirty="0">
                <a:solidFill>
                  <a:srgbClr val="FFFFFF"/>
                </a:solidFill>
                <a:latin typeface="Arial MT"/>
                <a:cs typeface="Arial MT"/>
              </a:rPr>
              <a:t>a </a:t>
            </a:r>
            <a:r>
              <a:rPr sz="2400" b="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00" dirty="0">
                <a:solidFill>
                  <a:srgbClr val="FFFFFF"/>
                </a:solidFill>
                <a:latin typeface="Arial MT"/>
                <a:cs typeface="Arial MT"/>
              </a:rPr>
              <a:t>different</a:t>
            </a:r>
            <a:r>
              <a:rPr sz="2400" b="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35" dirty="0">
                <a:solidFill>
                  <a:srgbClr val="FFFFFF"/>
                </a:solidFill>
                <a:latin typeface="Arial MT"/>
                <a:cs typeface="Arial MT"/>
              </a:rPr>
              <a:t>piece</a:t>
            </a:r>
            <a:r>
              <a:rPr sz="2400" b="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b="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20" dirty="0">
                <a:solidFill>
                  <a:srgbClr val="FFFFFF"/>
                </a:solidFill>
                <a:latin typeface="Arial MT"/>
                <a:cs typeface="Arial MT"/>
              </a:rPr>
              <a:t>data.</a:t>
            </a:r>
            <a:r>
              <a:rPr sz="2400" b="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325" dirty="0">
                <a:solidFill>
                  <a:srgbClr val="FFFFFF"/>
                </a:solidFill>
                <a:latin typeface="Arial MT"/>
                <a:cs typeface="Arial MT"/>
              </a:rPr>
              <a:t>MIMD</a:t>
            </a:r>
            <a:r>
              <a:rPr sz="2400" b="0" spc="-1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180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2400" b="0" spc="-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2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b="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65" dirty="0">
                <a:solidFill>
                  <a:srgbClr val="FFFFFF"/>
                </a:solidFill>
                <a:latin typeface="Arial MT"/>
                <a:cs typeface="Arial MT"/>
              </a:rPr>
              <a:t>most	</a:t>
            </a:r>
            <a:r>
              <a:rPr sz="2400" b="0" spc="-235" dirty="0">
                <a:solidFill>
                  <a:srgbClr val="FFFFFF"/>
                </a:solidFill>
                <a:latin typeface="Arial MT"/>
                <a:cs typeface="Arial MT"/>
              </a:rPr>
              <a:t>powerful	</a:t>
            </a:r>
            <a:r>
              <a:rPr sz="2400" b="0" spc="-254" dirty="0">
                <a:solidFill>
                  <a:srgbClr val="FFFFFF"/>
                </a:solidFill>
                <a:latin typeface="Arial MT"/>
                <a:cs typeface="Arial MT"/>
              </a:rPr>
              <a:t>computer		</a:t>
            </a:r>
            <a:r>
              <a:rPr sz="2400" b="0" spc="-260" dirty="0">
                <a:solidFill>
                  <a:srgbClr val="FFFFFF"/>
                </a:solidFill>
                <a:latin typeface="Arial MT"/>
                <a:cs typeface="Arial MT"/>
              </a:rPr>
              <a:t>system		</a:t>
            </a:r>
            <a:r>
              <a:rPr sz="2400" b="0" spc="-204" dirty="0">
                <a:solidFill>
                  <a:srgbClr val="FFFFFF"/>
                </a:solidFill>
                <a:latin typeface="Arial MT"/>
                <a:cs typeface="Arial MT"/>
              </a:rPr>
              <a:t>that </a:t>
            </a:r>
            <a:r>
              <a:rPr sz="2400" b="0" spc="-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45" dirty="0">
                <a:solidFill>
                  <a:srgbClr val="FFFFFF"/>
                </a:solidFill>
                <a:latin typeface="Arial MT"/>
                <a:cs typeface="Arial MT"/>
              </a:rPr>
              <a:t>covers </a:t>
            </a:r>
            <a:r>
              <a:rPr sz="2400" b="0" spc="-22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2400" b="0" spc="-250" dirty="0">
                <a:solidFill>
                  <a:srgbClr val="FFFFFF"/>
                </a:solidFill>
                <a:latin typeface="Arial MT"/>
                <a:cs typeface="Arial MT"/>
              </a:rPr>
              <a:t>range</a:t>
            </a:r>
            <a:r>
              <a:rPr sz="2400" b="0" spc="-2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1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400" b="0" spc="-225" dirty="0">
                <a:solidFill>
                  <a:srgbClr val="FFFFFF"/>
                </a:solidFill>
                <a:latin typeface="Arial MT"/>
                <a:cs typeface="Arial MT"/>
              </a:rPr>
              <a:t>multiprocessor </a:t>
            </a:r>
            <a:r>
              <a:rPr sz="2400" b="0" spc="-245" dirty="0">
                <a:solidFill>
                  <a:srgbClr val="FFFFFF"/>
                </a:solidFill>
                <a:latin typeface="Arial MT"/>
                <a:cs typeface="Arial MT"/>
              </a:rPr>
              <a:t>systems.</a:t>
            </a:r>
            <a:r>
              <a:rPr sz="2400" b="0" spc="-2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8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b="0" spc="-2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29" dirty="0">
                <a:solidFill>
                  <a:srgbClr val="FFFFFF"/>
                </a:solidFill>
                <a:latin typeface="Arial MT"/>
                <a:cs typeface="Arial MT"/>
              </a:rPr>
              <a:t>block </a:t>
            </a:r>
            <a:r>
              <a:rPr sz="2400" b="0" spc="-254" dirty="0">
                <a:solidFill>
                  <a:srgbClr val="FFFFFF"/>
                </a:solidFill>
                <a:latin typeface="Arial MT"/>
                <a:cs typeface="Arial MT"/>
              </a:rPr>
              <a:t>diagram</a:t>
            </a:r>
            <a:r>
              <a:rPr sz="2400" b="0" spc="-2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2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400" b="0" spc="-330" dirty="0">
                <a:solidFill>
                  <a:srgbClr val="FFFFFF"/>
                </a:solidFill>
                <a:latin typeface="Arial MT"/>
                <a:cs typeface="Arial MT"/>
              </a:rPr>
              <a:t>MIMD </a:t>
            </a:r>
            <a:r>
              <a:rPr sz="2400" b="0" spc="-3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13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b="0" spc="-14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b="0" spc="-204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b="0" spc="-145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b="0" spc="-16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400" b="0" spc="-5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b="0" spc="-1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b="0" spc="-9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b="0" spc="-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6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b="0" spc="-14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b="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b="0" spc="-13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b="0" spc="-145" dirty="0">
                <a:solidFill>
                  <a:srgbClr val="FFFFFF"/>
                </a:solidFill>
                <a:latin typeface="Arial MT"/>
                <a:cs typeface="Arial MT"/>
              </a:rPr>
              <a:t>ho</a:t>
            </a:r>
            <a:r>
              <a:rPr sz="2400" b="0" spc="-180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400" b="0" spc="-16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b="0" spc="-80" dirty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" y="3042920"/>
            <a:ext cx="8192770" cy="347281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9991" y="0"/>
            <a:ext cx="45751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615" dirty="0"/>
              <a:t>SIMD</a:t>
            </a:r>
            <a:r>
              <a:rPr sz="4800" spc="375" dirty="0"/>
              <a:t> </a:t>
            </a:r>
            <a:r>
              <a:rPr sz="4800" spc="-690" dirty="0"/>
              <a:t>COMPUTERS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78739" y="938910"/>
            <a:ext cx="8160384" cy="236410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54330" marR="5080" indent="-342265">
              <a:lnSpc>
                <a:spcPct val="99400"/>
              </a:lnSpc>
              <a:spcBef>
                <a:spcPts val="114"/>
              </a:spcBef>
              <a:buClr>
                <a:srgbClr val="DC9E1F"/>
              </a:buClr>
              <a:buChar char="•"/>
              <a:tabLst>
                <a:tab pos="353695" algn="l"/>
                <a:tab pos="354965" algn="l"/>
              </a:tabLst>
            </a:pP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SI</a:t>
            </a:r>
            <a:r>
              <a:rPr sz="2400" spc="-40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35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400" spc="-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405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spc="-290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18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cons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st</a:t>
            </a:r>
            <a:r>
              <a:rPr sz="2400" spc="-8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ng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8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f </a:t>
            </a:r>
            <a:r>
              <a:rPr sz="2400" spc="-80" dirty="0">
                <a:solidFill>
                  <a:srgbClr val="FFFFFF"/>
                </a:solidFill>
                <a:latin typeface="Arial MT"/>
                <a:cs typeface="Arial MT"/>
              </a:rPr>
              <a:t>‘</a:t>
            </a:r>
            <a:r>
              <a:rPr sz="2400" spc="-280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95" dirty="0">
                <a:solidFill>
                  <a:srgbClr val="FFFFFF"/>
                </a:solidFill>
                <a:latin typeface="Arial MT"/>
                <a:cs typeface="Arial MT"/>
              </a:rPr>
              <a:t>'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ocess</a:t>
            </a:r>
            <a:r>
              <a:rPr sz="2400" spc="-7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ng</a:t>
            </a:r>
            <a:r>
              <a:rPr sz="2400" spc="-1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nits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ei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v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ng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7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290" dirty="0">
                <a:solidFill>
                  <a:srgbClr val="FFFFFF"/>
                </a:solidFill>
                <a:latin typeface="Arial MT"/>
                <a:cs typeface="Arial MT"/>
              </a:rPr>
              <a:t>g</a:t>
            </a:r>
            <a:r>
              <a:rPr sz="2400" spc="-105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400" spc="-185" dirty="0">
                <a:solidFill>
                  <a:srgbClr val="FFFFFF"/>
                </a:solidFill>
                <a:latin typeface="Arial MT"/>
                <a:cs typeface="Arial MT"/>
              </a:rPr>
              <a:t>e  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stream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-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instruction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from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FFFFFF"/>
                </a:solidFill>
                <a:latin typeface="Arial MT"/>
                <a:cs typeface="Arial MT"/>
              </a:rPr>
              <a:t>central</a:t>
            </a:r>
            <a:r>
              <a:rPr sz="2400" spc="-135" dirty="0">
                <a:solidFill>
                  <a:srgbClr val="626262"/>
                </a:solidFill>
                <a:latin typeface="Arial MT"/>
                <a:cs typeface="Arial MT"/>
              </a:rPr>
              <a:t> </a:t>
            </a:r>
            <a:r>
              <a:rPr sz="2400" u="heavy" spc="-204" dirty="0">
                <a:solidFill>
                  <a:srgbClr val="626262"/>
                </a:solidFill>
                <a:uFill>
                  <a:solidFill>
                    <a:srgbClr val="626262"/>
                  </a:solidFill>
                </a:uFill>
                <a:latin typeface="Arial MT"/>
                <a:cs typeface="Arial MT"/>
                <a:hlinkClick r:id="rId2"/>
              </a:rPr>
              <a:t>control</a:t>
            </a:r>
            <a:r>
              <a:rPr sz="2400" u="heavy" spc="-130" dirty="0">
                <a:solidFill>
                  <a:srgbClr val="626262"/>
                </a:solidFill>
                <a:uFill>
                  <a:solidFill>
                    <a:srgbClr val="626262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2400" u="heavy" spc="-195" dirty="0">
                <a:solidFill>
                  <a:srgbClr val="626262"/>
                </a:solidFill>
                <a:uFill>
                  <a:solidFill>
                    <a:srgbClr val="626262"/>
                  </a:solidFill>
                </a:uFill>
                <a:latin typeface="Arial MT"/>
                <a:cs typeface="Arial MT"/>
                <a:hlinkClick r:id="rId2"/>
              </a:rPr>
              <a:t>unit</a:t>
            </a:r>
            <a:r>
              <a:rPr sz="2400" spc="-140" dirty="0">
                <a:solidFill>
                  <a:srgbClr val="626262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each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processing</a:t>
            </a:r>
            <a:r>
              <a:rPr sz="24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unit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operates 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on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FFFFFF"/>
                </a:solidFill>
                <a:latin typeface="Arial MT"/>
                <a:cs typeface="Arial MT"/>
              </a:rPr>
              <a:t>different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piece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data. </a:t>
            </a:r>
            <a:r>
              <a:rPr sz="2400" spc="-265" dirty="0">
                <a:solidFill>
                  <a:srgbClr val="FFFFFF"/>
                </a:solidFill>
                <a:latin typeface="Arial MT"/>
                <a:cs typeface="Arial MT"/>
              </a:rPr>
              <a:t>Most</a:t>
            </a:r>
            <a:r>
              <a:rPr sz="2400" spc="-2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10" dirty="0">
                <a:solidFill>
                  <a:srgbClr val="FFFFFF"/>
                </a:solidFill>
                <a:latin typeface="Arial MT"/>
                <a:cs typeface="Arial MT"/>
              </a:rPr>
              <a:t>SIMD</a:t>
            </a:r>
            <a:r>
              <a:rPr sz="2400" spc="-3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4" dirty="0">
                <a:solidFill>
                  <a:srgbClr val="FFFFFF"/>
                </a:solidFill>
                <a:latin typeface="Arial MT"/>
                <a:cs typeface="Arial MT"/>
              </a:rPr>
              <a:t>computers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operate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Arial MT"/>
                <a:cs typeface="Arial MT"/>
              </a:rPr>
              <a:t>synchronously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using </a:t>
            </a:r>
            <a:r>
              <a:rPr sz="2400" spc="-27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2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 MT"/>
                <a:cs typeface="Arial MT"/>
              </a:rPr>
              <a:t>single </a:t>
            </a:r>
            <a:r>
              <a:rPr sz="2400" spc="-220" dirty="0">
                <a:solidFill>
                  <a:srgbClr val="FFFFFF"/>
                </a:solidFill>
                <a:latin typeface="Arial MT"/>
                <a:cs typeface="Arial MT"/>
              </a:rPr>
              <a:t>global </a:t>
            </a:r>
            <a:r>
              <a:rPr sz="2400" spc="-240" dirty="0">
                <a:solidFill>
                  <a:srgbClr val="FFFFFF"/>
                </a:solidFill>
                <a:latin typeface="Arial MT"/>
                <a:cs typeface="Arial MT"/>
              </a:rPr>
              <a:t>dock.</a:t>
            </a:r>
            <a:r>
              <a:rPr sz="240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90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2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Arial MT"/>
                <a:cs typeface="Arial MT"/>
              </a:rPr>
              <a:t>block </a:t>
            </a:r>
            <a:r>
              <a:rPr sz="2400" spc="-250" dirty="0">
                <a:solidFill>
                  <a:srgbClr val="FFFFFF"/>
                </a:solidFill>
                <a:latin typeface="Arial MT"/>
                <a:cs typeface="Arial MT"/>
              </a:rPr>
              <a:t>diagram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400" spc="-310" dirty="0">
                <a:solidFill>
                  <a:srgbClr val="FFFFFF"/>
                </a:solidFill>
                <a:latin typeface="Arial MT"/>
                <a:cs typeface="Arial MT"/>
              </a:rPr>
              <a:t>SIMD </a:t>
            </a:r>
            <a:r>
              <a:rPr sz="2400" spc="-3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400" spc="-5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9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400" spc="-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spc="-14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3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ho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400" spc="-15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4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b</a:t>
            </a:r>
            <a:r>
              <a:rPr sz="2400" spc="-16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4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400" spc="-14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-180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400" spc="-80" dirty="0">
                <a:solidFill>
                  <a:srgbClr val="FFFFFF"/>
                </a:solidFill>
                <a:latin typeface="Arial MT"/>
                <a:cs typeface="Arial MT"/>
              </a:rPr>
              <a:t>: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2400" dirty="0">
                <a:solidFill>
                  <a:srgbClr val="DC9E1F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" y="2967443"/>
            <a:ext cx="73152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05685" y="2595245"/>
            <a:ext cx="3785235" cy="133921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0429" y="2771343"/>
            <a:ext cx="29495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i="1" spc="-610" dirty="0">
                <a:solidFill>
                  <a:srgbClr val="EBC577"/>
                </a:solidFill>
                <a:latin typeface="Arial"/>
                <a:cs typeface="Arial"/>
              </a:rPr>
              <a:t>T</a:t>
            </a:r>
            <a:r>
              <a:rPr sz="4800" i="1" spc="-685" dirty="0">
                <a:solidFill>
                  <a:srgbClr val="EBC577"/>
                </a:solidFill>
                <a:latin typeface="Arial"/>
                <a:cs typeface="Arial"/>
              </a:rPr>
              <a:t>H</a:t>
            </a:r>
            <a:r>
              <a:rPr sz="4800" i="1" spc="-715" dirty="0">
                <a:solidFill>
                  <a:srgbClr val="EBC577"/>
                </a:solidFill>
                <a:latin typeface="Arial"/>
                <a:cs typeface="Arial"/>
              </a:rPr>
              <a:t>A</a:t>
            </a:r>
            <a:r>
              <a:rPr sz="4800" i="1" spc="-695" dirty="0">
                <a:solidFill>
                  <a:srgbClr val="EBC577"/>
                </a:solidFill>
                <a:latin typeface="Arial"/>
                <a:cs typeface="Arial"/>
              </a:rPr>
              <a:t>N</a:t>
            </a:r>
            <a:r>
              <a:rPr sz="4800" i="1" spc="-725" dirty="0">
                <a:solidFill>
                  <a:srgbClr val="EBC577"/>
                </a:solidFill>
                <a:latin typeface="Arial"/>
                <a:cs typeface="Arial"/>
              </a:rPr>
              <a:t>K</a:t>
            </a:r>
            <a:r>
              <a:rPr sz="4800" i="1" spc="15" dirty="0">
                <a:solidFill>
                  <a:srgbClr val="EBC577"/>
                </a:solidFill>
                <a:latin typeface="Arial"/>
                <a:cs typeface="Arial"/>
              </a:rPr>
              <a:t> </a:t>
            </a:r>
            <a:r>
              <a:rPr sz="4800" i="1" spc="-670" dirty="0">
                <a:solidFill>
                  <a:srgbClr val="EBC577"/>
                </a:solidFill>
                <a:latin typeface="Arial"/>
                <a:cs typeface="Arial"/>
              </a:rPr>
              <a:t>Y</a:t>
            </a:r>
            <a:r>
              <a:rPr sz="4800" i="1" spc="-735" dirty="0">
                <a:solidFill>
                  <a:srgbClr val="EBC577"/>
                </a:solidFill>
                <a:latin typeface="Arial"/>
                <a:cs typeface="Arial"/>
              </a:rPr>
              <a:t>O</a:t>
            </a:r>
            <a:r>
              <a:rPr sz="4800" i="1" spc="-725" dirty="0">
                <a:solidFill>
                  <a:srgbClr val="EBC577"/>
                </a:solidFill>
                <a:latin typeface="Arial"/>
                <a:cs typeface="Arial"/>
              </a:rPr>
              <a:t>U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044" y="460070"/>
            <a:ext cx="7665084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494530" algn="l"/>
              </a:tabLst>
            </a:pPr>
            <a:r>
              <a:rPr sz="4000" u="heavy" spc="-560" dirty="0">
                <a:uFill>
                  <a:solidFill>
                    <a:srgbClr val="704522"/>
                  </a:solidFill>
                </a:uFill>
              </a:rPr>
              <a:t>GENERAL</a:t>
            </a:r>
            <a:r>
              <a:rPr sz="4000" u="heavy" spc="470" dirty="0">
                <a:uFill>
                  <a:solidFill>
                    <a:srgbClr val="704522"/>
                  </a:solidFill>
                </a:uFill>
              </a:rPr>
              <a:t> </a:t>
            </a:r>
            <a:r>
              <a:rPr sz="4000" u="heavy" spc="-509" dirty="0">
                <a:uFill>
                  <a:solidFill>
                    <a:srgbClr val="704522"/>
                  </a:solidFill>
                </a:uFill>
              </a:rPr>
              <a:t>REGISTER	</a:t>
            </a:r>
            <a:r>
              <a:rPr sz="4000" u="heavy" spc="-525" dirty="0">
                <a:uFill>
                  <a:solidFill>
                    <a:srgbClr val="704522"/>
                  </a:solidFill>
                </a:uFill>
              </a:rPr>
              <a:t>ORGANISATION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1295400"/>
            <a:ext cx="7666990" cy="516191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7175" y="536270"/>
            <a:ext cx="273748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570" dirty="0"/>
              <a:t>A</a:t>
            </a:r>
            <a:r>
              <a:rPr sz="4000" spc="-590" dirty="0"/>
              <a:t>DD</a:t>
            </a:r>
            <a:r>
              <a:rPr sz="4000" spc="-570" dirty="0"/>
              <a:t>R</a:t>
            </a:r>
            <a:r>
              <a:rPr sz="4000" spc="-530" dirty="0"/>
              <a:t>ES</a:t>
            </a:r>
            <a:r>
              <a:rPr sz="4000" spc="-545" dirty="0"/>
              <a:t>S</a:t>
            </a:r>
            <a:r>
              <a:rPr sz="4000" spc="-250" dirty="0"/>
              <a:t>I</a:t>
            </a:r>
            <a:r>
              <a:rPr sz="4000" spc="-570" dirty="0"/>
              <a:t>N</a:t>
            </a:r>
            <a:r>
              <a:rPr sz="4000" spc="-620" dirty="0"/>
              <a:t>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597400" y="536270"/>
            <a:ext cx="151955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b="1" spc="-585" dirty="0">
                <a:solidFill>
                  <a:srgbClr val="704522"/>
                </a:solidFill>
                <a:latin typeface="Arial"/>
                <a:cs typeface="Arial"/>
              </a:rPr>
              <a:t>MODES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596" y="1570101"/>
            <a:ext cx="2108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Clr>
                <a:srgbClr val="DC9E1F"/>
              </a:buClr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Addressing</a:t>
            </a:r>
            <a:r>
              <a:rPr sz="1800" b="1" spc="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Modes: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5596" y="2177033"/>
            <a:ext cx="5556885" cy="157480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695325" indent="-683260">
              <a:lnSpc>
                <a:spcPct val="100000"/>
              </a:lnSpc>
              <a:spcBef>
                <a:spcPts val="385"/>
              </a:spcBef>
              <a:buClr>
                <a:srgbClr val="DC9E1F"/>
              </a:buClr>
              <a:buFont typeface="Arial MT"/>
              <a:buChar char="•"/>
              <a:tabLst>
                <a:tab pos="695325" algn="l"/>
                <a:tab pos="695960" algn="l"/>
              </a:tabLst>
            </a:pP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spc="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Specifies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rule</a:t>
            </a:r>
            <a:r>
              <a:rPr sz="1800" b="1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800" b="1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interpreting</a:t>
            </a:r>
            <a:r>
              <a:rPr sz="1800" b="1" spc="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800" b="1" spc="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modifying</a:t>
            </a:r>
            <a:r>
              <a:rPr sz="1800" b="1" spc="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  <a:p>
            <a:pPr marL="862965" indent="-850900">
              <a:lnSpc>
                <a:spcPct val="100000"/>
              </a:lnSpc>
              <a:spcBef>
                <a:spcPts val="290"/>
              </a:spcBef>
              <a:buClr>
                <a:srgbClr val="DC9E1F"/>
              </a:buClr>
              <a:buFont typeface="Arial MT"/>
              <a:buChar char="•"/>
              <a:tabLst>
                <a:tab pos="862965" algn="l"/>
                <a:tab pos="863600" algn="l"/>
              </a:tabLst>
            </a:pP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1800" b="1" spc="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field</a:t>
            </a:r>
            <a:r>
              <a:rPr sz="1800" b="1" spc="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(before</a:t>
            </a:r>
            <a:r>
              <a:rPr sz="1800" b="1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operand</a:t>
            </a:r>
            <a:endParaRPr sz="1800">
              <a:latin typeface="Arial"/>
              <a:cs typeface="Arial"/>
            </a:endParaRPr>
          </a:p>
          <a:p>
            <a:pPr marL="862965" indent="-850900">
              <a:lnSpc>
                <a:spcPct val="100000"/>
              </a:lnSpc>
              <a:spcBef>
                <a:spcPts val="265"/>
              </a:spcBef>
              <a:buClr>
                <a:srgbClr val="DC9E1F"/>
              </a:buClr>
              <a:buFont typeface="Arial MT"/>
              <a:buChar char="•"/>
              <a:tabLst>
                <a:tab pos="862965" algn="l"/>
                <a:tab pos="863600" algn="l"/>
              </a:tabLst>
            </a:pP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actually</a:t>
            </a:r>
            <a:r>
              <a:rPr sz="1800" b="1" spc="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referenced)</a:t>
            </a:r>
            <a:endParaRPr sz="18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315"/>
              </a:spcBef>
            </a:pPr>
            <a:r>
              <a:rPr sz="1800" dirty="0">
                <a:solidFill>
                  <a:srgbClr val="DC9E1F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solidFill>
                  <a:srgbClr val="DC9E1F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8678" y="3451605"/>
            <a:ext cx="2764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b="1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Variety</a:t>
            </a:r>
            <a:r>
              <a:rPr sz="1800" b="1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addressing</a:t>
            </a:r>
            <a:r>
              <a:rPr sz="1800" b="1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modes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6735" y="4037202"/>
            <a:ext cx="3994150" cy="95250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365"/>
              </a:spcBef>
              <a:buChar char="-"/>
              <a:tabLst>
                <a:tab pos="156210" algn="l"/>
              </a:tabLst>
            </a:pP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b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give</a:t>
            </a:r>
            <a:r>
              <a:rPr sz="1800" b="1" spc="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programming</a:t>
            </a:r>
            <a:r>
              <a:rPr sz="1800" b="1" spc="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0" dirty="0">
                <a:solidFill>
                  <a:srgbClr val="FFFFFF"/>
                </a:solidFill>
                <a:latin typeface="Arial"/>
                <a:cs typeface="Arial"/>
              </a:rPr>
              <a:t>flexibility</a:t>
            </a:r>
            <a:r>
              <a:rPr sz="1800" b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b="1" spc="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user</a:t>
            </a:r>
            <a:endParaRPr sz="1800">
              <a:latin typeface="Arial"/>
              <a:cs typeface="Arial"/>
            </a:endParaRPr>
          </a:p>
          <a:p>
            <a:pPr marL="125095" marR="142875" indent="-113030">
              <a:lnSpc>
                <a:spcPts val="2450"/>
              </a:lnSpc>
              <a:spcBef>
                <a:spcPts val="70"/>
              </a:spcBef>
              <a:buChar char="-"/>
              <a:tabLst>
                <a:tab pos="147320" algn="l"/>
              </a:tabLst>
            </a:pP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use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bits</a:t>
            </a:r>
            <a:r>
              <a:rPr sz="1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field</a:t>
            </a:r>
            <a:r>
              <a:rPr sz="180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b="1" spc="-4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efficiently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5596" y="4037202"/>
            <a:ext cx="108585" cy="126619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800" dirty="0">
                <a:solidFill>
                  <a:srgbClr val="DC9E1F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800" dirty="0">
                <a:solidFill>
                  <a:srgbClr val="DC9E1F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800" dirty="0">
                <a:solidFill>
                  <a:srgbClr val="DC9E1F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5240">
              <a:lnSpc>
                <a:spcPct val="100000"/>
              </a:lnSpc>
              <a:spcBef>
                <a:spcPts val="315"/>
              </a:spcBef>
            </a:pPr>
            <a:r>
              <a:rPr sz="1800" dirty="0">
                <a:solidFill>
                  <a:srgbClr val="DC9E1F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9812" y="127457"/>
            <a:ext cx="573405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23340" algn="l"/>
                <a:tab pos="1972945" algn="l"/>
                <a:tab pos="4457700" algn="l"/>
              </a:tabLst>
            </a:pPr>
            <a:r>
              <a:rPr sz="3200" u="heavy" spc="-305" dirty="0">
                <a:uFill>
                  <a:solidFill>
                    <a:srgbClr val="704522"/>
                  </a:solidFill>
                </a:uFill>
              </a:rPr>
              <a:t>T</a:t>
            </a:r>
            <a:r>
              <a:rPr sz="3200" u="heavy" spc="-340" dirty="0">
                <a:uFill>
                  <a:solidFill>
                    <a:srgbClr val="704522"/>
                  </a:solidFill>
                </a:uFill>
              </a:rPr>
              <a:t>Y</a:t>
            </a:r>
            <a:r>
              <a:rPr sz="3200" u="heavy" spc="-315" dirty="0">
                <a:uFill>
                  <a:solidFill>
                    <a:srgbClr val="704522"/>
                  </a:solidFill>
                </a:uFill>
              </a:rPr>
              <a:t>P</a:t>
            </a:r>
            <a:r>
              <a:rPr sz="3200" u="heavy" spc="-340" dirty="0">
                <a:uFill>
                  <a:solidFill>
                    <a:srgbClr val="704522"/>
                  </a:solidFill>
                </a:uFill>
              </a:rPr>
              <a:t>ES</a:t>
            </a:r>
            <a:r>
              <a:rPr sz="3200" u="heavy" dirty="0">
                <a:uFill>
                  <a:solidFill>
                    <a:srgbClr val="704522"/>
                  </a:solidFill>
                </a:uFill>
              </a:rPr>
              <a:t>	</a:t>
            </a:r>
            <a:r>
              <a:rPr sz="3200" u="heavy" spc="-380" dirty="0">
                <a:uFill>
                  <a:solidFill>
                    <a:srgbClr val="704522"/>
                  </a:solidFill>
                </a:uFill>
              </a:rPr>
              <a:t>O</a:t>
            </a:r>
            <a:r>
              <a:rPr sz="3200" u="heavy" spc="-310" dirty="0">
                <a:uFill>
                  <a:solidFill>
                    <a:srgbClr val="704522"/>
                  </a:solidFill>
                </a:uFill>
              </a:rPr>
              <a:t>F</a:t>
            </a:r>
            <a:r>
              <a:rPr sz="3200" u="heavy" dirty="0">
                <a:uFill>
                  <a:solidFill>
                    <a:srgbClr val="704522"/>
                  </a:solidFill>
                </a:uFill>
              </a:rPr>
              <a:t>	</a:t>
            </a:r>
            <a:r>
              <a:rPr sz="3200" u="heavy" spc="-350" dirty="0">
                <a:uFill>
                  <a:solidFill>
                    <a:srgbClr val="704522"/>
                  </a:solidFill>
                </a:uFill>
              </a:rPr>
              <a:t>ADDR</a:t>
            </a:r>
            <a:r>
              <a:rPr sz="3200" u="heavy" spc="-340" dirty="0">
                <a:uFill>
                  <a:solidFill>
                    <a:srgbClr val="704522"/>
                  </a:solidFill>
                </a:uFill>
              </a:rPr>
              <a:t>E</a:t>
            </a:r>
            <a:r>
              <a:rPr sz="3200" u="heavy" spc="-315" dirty="0">
                <a:uFill>
                  <a:solidFill>
                    <a:srgbClr val="704522"/>
                  </a:solidFill>
                </a:uFill>
              </a:rPr>
              <a:t>S</a:t>
            </a:r>
            <a:r>
              <a:rPr sz="3200" u="heavy" spc="-340" dirty="0">
                <a:uFill>
                  <a:solidFill>
                    <a:srgbClr val="704522"/>
                  </a:solidFill>
                </a:uFill>
              </a:rPr>
              <a:t>S</a:t>
            </a:r>
            <a:r>
              <a:rPr sz="3200" u="heavy" spc="-130" dirty="0">
                <a:uFill>
                  <a:solidFill>
                    <a:srgbClr val="704522"/>
                  </a:solidFill>
                </a:uFill>
              </a:rPr>
              <a:t>I</a:t>
            </a:r>
            <a:r>
              <a:rPr sz="3200" u="heavy" spc="-365" dirty="0">
                <a:uFill>
                  <a:solidFill>
                    <a:srgbClr val="704522"/>
                  </a:solidFill>
                </a:uFill>
              </a:rPr>
              <a:t>N</a:t>
            </a:r>
            <a:r>
              <a:rPr sz="3200" u="heavy" spc="-395" dirty="0">
                <a:uFill>
                  <a:solidFill>
                    <a:srgbClr val="704522"/>
                  </a:solidFill>
                </a:uFill>
              </a:rPr>
              <a:t>G</a:t>
            </a:r>
            <a:r>
              <a:rPr sz="3200" u="heavy" dirty="0">
                <a:uFill>
                  <a:solidFill>
                    <a:srgbClr val="704522"/>
                  </a:solidFill>
                </a:uFill>
              </a:rPr>
              <a:t>	</a:t>
            </a:r>
            <a:r>
              <a:rPr sz="3200" u="heavy" spc="-420" dirty="0">
                <a:uFill>
                  <a:solidFill>
                    <a:srgbClr val="704522"/>
                  </a:solidFill>
                </a:uFill>
              </a:rPr>
              <a:t>M</a:t>
            </a:r>
            <a:r>
              <a:rPr sz="3200" u="heavy" spc="-360" dirty="0">
                <a:uFill>
                  <a:solidFill>
                    <a:srgbClr val="704522"/>
                  </a:solidFill>
                </a:uFill>
              </a:rPr>
              <a:t>O</a:t>
            </a:r>
            <a:r>
              <a:rPr sz="3200" u="heavy" spc="-350" dirty="0">
                <a:uFill>
                  <a:solidFill>
                    <a:srgbClr val="704522"/>
                  </a:solidFill>
                </a:uFill>
              </a:rPr>
              <a:t>D</a:t>
            </a:r>
            <a:r>
              <a:rPr sz="3200" u="heavy" spc="-340" dirty="0">
                <a:uFill>
                  <a:solidFill>
                    <a:srgbClr val="704522"/>
                  </a:solidFill>
                </a:uFill>
              </a:rPr>
              <a:t>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97204" y="789558"/>
            <a:ext cx="5496560" cy="11557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290"/>
              </a:lnSpc>
              <a:spcBef>
                <a:spcPts val="90"/>
              </a:spcBef>
            </a:pP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774700" marR="5080">
              <a:lnSpc>
                <a:spcPts val="2160"/>
              </a:lnSpc>
              <a:spcBef>
                <a:spcPts val="165"/>
              </a:spcBef>
            </a:pPr>
            <a:r>
              <a:rPr sz="2000" b="1" spc="-23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operands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2000" b="1" spc="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specified 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implicitly </a:t>
            </a:r>
            <a:r>
              <a:rPr sz="2000" b="1" spc="-5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ef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774700">
              <a:lnSpc>
                <a:spcPts val="2130"/>
              </a:lnSpc>
            </a:pP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7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000" b="1" spc="-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need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specify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535" y="1896237"/>
            <a:ext cx="287909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35" dirty="0">
                <a:solidFill>
                  <a:srgbClr val="FFFFFF"/>
                </a:solidFill>
                <a:latin typeface="Arial"/>
                <a:cs typeface="Arial"/>
              </a:rPr>
              <a:t>AC,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tack[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],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57902" y="1920621"/>
            <a:ext cx="2003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ff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7204" y="2408681"/>
            <a:ext cx="6642100" cy="41840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295"/>
              </a:lnSpc>
              <a:spcBef>
                <a:spcPts val="90"/>
              </a:spcBef>
            </a:pP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320" dirty="0">
                <a:solidFill>
                  <a:srgbClr val="FFFFFF"/>
                </a:solidFill>
                <a:latin typeface="Arial"/>
                <a:cs typeface="Arial"/>
              </a:rPr>
              <a:t>mme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ate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774700" marR="1032510">
              <a:lnSpc>
                <a:spcPts val="2160"/>
              </a:lnSpc>
              <a:spcBef>
                <a:spcPts val="165"/>
              </a:spcBef>
            </a:pP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Instead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specifying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0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FFFFFF"/>
                </a:solidFill>
                <a:latin typeface="Arial"/>
                <a:cs typeface="Arial"/>
              </a:rPr>
              <a:t>operand, </a:t>
            </a:r>
            <a:r>
              <a:rPr sz="2000" b="1" spc="-5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op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tse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ec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endParaRPr sz="2000">
              <a:latin typeface="Arial"/>
              <a:cs typeface="Arial"/>
            </a:endParaRPr>
          </a:p>
          <a:p>
            <a:pPr marL="832485">
              <a:lnSpc>
                <a:spcPts val="2010"/>
              </a:lnSpc>
            </a:pP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7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ec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fy</a:t>
            </a:r>
            <a:r>
              <a:rPr sz="2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ress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902969" indent="-128905">
              <a:lnSpc>
                <a:spcPts val="2160"/>
              </a:lnSpc>
              <a:buClr>
                <a:srgbClr val="FFFFFF"/>
              </a:buClr>
              <a:buFont typeface="Arial"/>
              <a:buChar char="-"/>
              <a:tabLst>
                <a:tab pos="903605" algn="l"/>
              </a:tabLst>
            </a:pP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31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ever,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tse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ec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endParaRPr sz="2000">
              <a:latin typeface="Arial"/>
              <a:cs typeface="Arial"/>
            </a:endParaRPr>
          </a:p>
          <a:p>
            <a:pPr marL="902969" indent="-128905">
              <a:lnSpc>
                <a:spcPts val="2200"/>
              </a:lnSpc>
              <a:buClr>
                <a:srgbClr val="FFFFFF"/>
              </a:buClr>
              <a:buFont typeface="Arial"/>
              <a:buChar char="-"/>
              <a:tabLst>
                <a:tab pos="903605" algn="l"/>
              </a:tabLst>
            </a:pP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Sometimes,</a:t>
            </a:r>
            <a:r>
              <a:rPr sz="20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require</a:t>
            </a:r>
            <a:r>
              <a:rPr sz="20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bits</a:t>
            </a:r>
            <a:r>
              <a:rPr sz="20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20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endParaRPr sz="2000">
              <a:latin typeface="Arial"/>
              <a:cs typeface="Arial"/>
            </a:endParaRPr>
          </a:p>
          <a:p>
            <a:pPr marL="902969" indent="-128905">
              <a:lnSpc>
                <a:spcPts val="2320"/>
              </a:lnSpc>
              <a:buChar char="-"/>
              <a:tabLst>
                <a:tab pos="903605" algn="l"/>
              </a:tabLst>
            </a:pP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ast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ac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op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  <a:spcBef>
                <a:spcPts val="1850"/>
              </a:spcBef>
            </a:pP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ster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774700">
              <a:lnSpc>
                <a:spcPts val="2160"/>
              </a:lnSpc>
            </a:pPr>
            <a:r>
              <a:rPr sz="2000" b="1" spc="-23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specified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0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instruction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6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register</a:t>
            </a:r>
            <a:r>
              <a:rPr sz="20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endParaRPr sz="2000">
              <a:latin typeface="Arial"/>
              <a:cs typeface="Arial"/>
            </a:endParaRPr>
          </a:p>
          <a:p>
            <a:pPr marL="902969" indent="-128905">
              <a:lnSpc>
                <a:spcPts val="2160"/>
              </a:lnSpc>
              <a:buClr>
                <a:srgbClr val="FFFFFF"/>
              </a:buClr>
              <a:buFont typeface="Arial"/>
              <a:buChar char="-"/>
              <a:tabLst>
                <a:tab pos="903605" algn="l"/>
              </a:tabLst>
            </a:pP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Des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gn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ated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op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35" dirty="0">
                <a:solidFill>
                  <a:srgbClr val="FFFFFF"/>
                </a:solidFill>
                <a:latin typeface="Arial"/>
                <a:cs typeface="Arial"/>
              </a:rPr>
              <a:t>eed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ster</a:t>
            </a:r>
            <a:endParaRPr sz="2000">
              <a:latin typeface="Arial"/>
              <a:cs typeface="Arial"/>
            </a:endParaRPr>
          </a:p>
          <a:p>
            <a:pPr marL="902969" indent="-128905">
              <a:lnSpc>
                <a:spcPts val="2160"/>
              </a:lnSpc>
              <a:buChar char="-"/>
              <a:tabLst>
                <a:tab pos="903605" algn="l"/>
              </a:tabLst>
            </a:pP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Shorter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memory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endParaRPr sz="2000">
              <a:latin typeface="Arial"/>
              <a:cs typeface="Arial"/>
            </a:endParaRPr>
          </a:p>
          <a:p>
            <a:pPr marL="902969" indent="-128905">
              <a:lnSpc>
                <a:spcPts val="2160"/>
              </a:lnSpc>
              <a:buChar char="-"/>
              <a:tabLst>
                <a:tab pos="903605" algn="l"/>
              </a:tabLst>
            </a:pP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av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ress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902969" indent="-128905">
              <a:lnSpc>
                <a:spcPts val="2195"/>
              </a:lnSpc>
              <a:buClr>
                <a:srgbClr val="FFFFFF"/>
              </a:buClr>
              <a:buFont typeface="Arial"/>
              <a:buChar char="-"/>
              <a:tabLst>
                <a:tab pos="903605" algn="l"/>
              </a:tabLst>
            </a:pP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Faster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0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acquire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operand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0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memory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0" dirty="0">
                <a:solidFill>
                  <a:srgbClr val="FFFFFF"/>
                </a:solidFill>
                <a:latin typeface="Arial"/>
                <a:cs typeface="Arial"/>
              </a:rPr>
              <a:t>addressing</a:t>
            </a:r>
            <a:endParaRPr sz="2000">
              <a:latin typeface="Arial"/>
              <a:cs typeface="Arial"/>
            </a:endParaRPr>
          </a:p>
          <a:p>
            <a:pPr marL="902969" indent="-128905">
              <a:lnSpc>
                <a:spcPts val="2315"/>
              </a:lnSpc>
              <a:buChar char="-"/>
              <a:tabLst>
                <a:tab pos="903605" algn="l"/>
              </a:tabLst>
            </a:pPr>
            <a:r>
              <a:rPr sz="2000" b="1" spc="-275" dirty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IR(R)</a:t>
            </a:r>
            <a:r>
              <a:rPr sz="20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(IR(R):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Register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field</a:t>
            </a:r>
            <a:r>
              <a:rPr sz="20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IR)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4612" y="533222"/>
            <a:ext cx="64395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5265" algn="l"/>
                <a:tab pos="4997450" algn="l"/>
              </a:tabLst>
            </a:pPr>
            <a:r>
              <a:rPr spc="-335" dirty="0"/>
              <a:t>T</a:t>
            </a:r>
            <a:r>
              <a:rPr spc="-365" dirty="0"/>
              <a:t>Y</a:t>
            </a:r>
            <a:r>
              <a:rPr spc="-370" dirty="0"/>
              <a:t>PES</a:t>
            </a:r>
            <a:r>
              <a:rPr dirty="0"/>
              <a:t>	</a:t>
            </a:r>
            <a:r>
              <a:rPr spc="-385" dirty="0"/>
              <a:t>OF</a:t>
            </a:r>
            <a:r>
              <a:rPr spc="470" dirty="0"/>
              <a:t> </a:t>
            </a:r>
            <a:r>
              <a:rPr spc="-400" dirty="0"/>
              <a:t>AD</a:t>
            </a:r>
            <a:r>
              <a:rPr spc="-370" dirty="0"/>
              <a:t>D</a:t>
            </a:r>
            <a:r>
              <a:rPr spc="-385" dirty="0"/>
              <a:t>RE</a:t>
            </a:r>
            <a:r>
              <a:rPr spc="-365" dirty="0"/>
              <a:t>S</a:t>
            </a:r>
            <a:r>
              <a:rPr spc="-340" dirty="0"/>
              <a:t>SING</a:t>
            </a:r>
            <a:r>
              <a:rPr dirty="0"/>
              <a:t>	</a:t>
            </a:r>
            <a:r>
              <a:rPr spc="-459" dirty="0"/>
              <a:t>M</a:t>
            </a:r>
            <a:r>
              <a:rPr spc="-409" dirty="0"/>
              <a:t>O</a:t>
            </a:r>
            <a:r>
              <a:rPr spc="-400" dirty="0"/>
              <a:t>D</a:t>
            </a:r>
            <a:r>
              <a:rPr spc="-340" dirty="0"/>
              <a:t>E</a:t>
            </a:r>
            <a:r>
              <a:rPr spc="-37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708" y="1359788"/>
            <a:ext cx="5292725" cy="22561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305"/>
              </a:lnSpc>
              <a:spcBef>
                <a:spcPts val="90"/>
              </a:spcBef>
            </a:pP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ster</a:t>
            </a:r>
            <a:r>
              <a:rPr sz="20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716280" marR="5080">
              <a:lnSpc>
                <a:spcPts val="2140"/>
              </a:lnSpc>
              <a:spcBef>
                <a:spcPts val="195"/>
              </a:spcBef>
            </a:pP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ec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20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ster</a:t>
            </a:r>
            <a:r>
              <a:rPr sz="20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80" dirty="0">
                <a:solidFill>
                  <a:srgbClr val="FFFFFF"/>
                </a:solidFill>
                <a:latin typeface="Arial"/>
                <a:cs typeface="Arial"/>
              </a:rPr>
              <a:t>wh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0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ta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55" dirty="0">
                <a:solidFill>
                  <a:srgbClr val="FFFFFF"/>
                </a:solidFill>
                <a:latin typeface="Arial"/>
                <a:cs typeface="Arial"/>
              </a:rPr>
              <a:t>s 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20" dirty="0">
                <a:solidFill>
                  <a:srgbClr val="FFFFFF"/>
                </a:solidFill>
                <a:latin typeface="Arial"/>
                <a:cs typeface="Arial"/>
              </a:rPr>
              <a:t>mem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ry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ress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op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000">
              <a:latin typeface="Arial"/>
              <a:cs typeface="Arial"/>
            </a:endParaRPr>
          </a:p>
          <a:p>
            <a:pPr marL="768350" indent="-128905">
              <a:lnSpc>
                <a:spcPts val="1975"/>
              </a:lnSpc>
              <a:buClr>
                <a:srgbClr val="FFFFFF"/>
              </a:buClr>
              <a:buFont typeface="Arial"/>
              <a:buChar char="-"/>
              <a:tabLst>
                <a:tab pos="768985" algn="l"/>
              </a:tabLst>
            </a:pP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av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ts</a:t>
            </a:r>
            <a:r>
              <a:rPr sz="20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20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ster</a:t>
            </a:r>
            <a:r>
              <a:rPr sz="20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dd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ress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ts val="2175"/>
              </a:lnSpc>
            </a:pP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rter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20" dirty="0">
                <a:solidFill>
                  <a:srgbClr val="FFFFFF"/>
                </a:solidFill>
                <a:latin typeface="Arial"/>
                <a:cs typeface="Arial"/>
              </a:rPr>
              <a:t>mem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ry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ress</a:t>
            </a:r>
            <a:endParaRPr sz="2000">
              <a:latin typeface="Arial"/>
              <a:cs typeface="Arial"/>
            </a:endParaRPr>
          </a:p>
          <a:p>
            <a:pPr marL="756285" marR="247650" indent="-116205">
              <a:lnSpc>
                <a:spcPts val="2160"/>
              </a:lnSpc>
              <a:spcBef>
                <a:spcPts val="175"/>
              </a:spcBef>
              <a:buClr>
                <a:srgbClr val="FFFFFF"/>
              </a:buClr>
              <a:buFont typeface="Arial"/>
              <a:buChar char="-"/>
              <a:tabLst>
                <a:tab pos="756920" algn="l"/>
              </a:tabLst>
            </a:pPr>
            <a:r>
              <a:rPr sz="2000" b="1" spc="-220" dirty="0">
                <a:solidFill>
                  <a:srgbClr val="FFFFFF"/>
                </a:solidFill>
                <a:latin typeface="Arial"/>
                <a:cs typeface="Arial"/>
              </a:rPr>
              <a:t>Slower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acquire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operand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0" dirty="0">
                <a:solidFill>
                  <a:srgbClr val="FFFFFF"/>
                </a:solidFill>
                <a:latin typeface="Arial"/>
                <a:cs typeface="Arial"/>
              </a:rPr>
              <a:t>both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b="1" spc="-5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register</a:t>
            </a:r>
            <a:r>
              <a:rPr sz="20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0" dirty="0">
                <a:solidFill>
                  <a:srgbClr val="FFFFFF"/>
                </a:solidFill>
                <a:latin typeface="Arial"/>
                <a:cs typeface="Arial"/>
              </a:rPr>
              <a:t>addressing</a:t>
            </a:r>
            <a:r>
              <a:rPr sz="20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0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memory</a:t>
            </a:r>
            <a:r>
              <a:rPr sz="2000" b="1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0" dirty="0">
                <a:solidFill>
                  <a:srgbClr val="FFFFFF"/>
                </a:solidFill>
                <a:latin typeface="Arial"/>
                <a:cs typeface="Arial"/>
              </a:rPr>
              <a:t>addressing</a:t>
            </a:r>
            <a:endParaRPr sz="2000">
              <a:latin typeface="Arial"/>
              <a:cs typeface="Arial"/>
            </a:endParaRPr>
          </a:p>
          <a:p>
            <a:pPr marL="768350" indent="-128905">
              <a:lnSpc>
                <a:spcPts val="2150"/>
              </a:lnSpc>
              <a:buChar char="-"/>
              <a:tabLst>
                <a:tab pos="768985" algn="l"/>
              </a:tabLst>
            </a:pP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R(R)]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[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x]: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x)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06333" y="4653152"/>
            <a:ext cx="64643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before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0491" y="3832605"/>
            <a:ext cx="7174865" cy="142430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640715" marR="2724150" indent="-576580">
              <a:lnSpc>
                <a:spcPts val="2160"/>
              </a:lnSpc>
              <a:spcBef>
                <a:spcPts val="365"/>
              </a:spcBef>
            </a:pPr>
            <a:r>
              <a:rPr sz="2000" b="1" spc="-215" dirty="0">
                <a:solidFill>
                  <a:srgbClr val="FFFFFF"/>
                </a:solidFill>
                <a:latin typeface="Arial"/>
                <a:cs typeface="Arial"/>
              </a:rPr>
              <a:t>Auto-increment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0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Auto-decrement</a:t>
            </a:r>
            <a:r>
              <a:rPr sz="20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features: </a:t>
            </a:r>
            <a:r>
              <a:rPr sz="2000" b="1" spc="-5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75" dirty="0">
                <a:solidFill>
                  <a:srgbClr val="FFFFFF"/>
                </a:solidFill>
                <a:latin typeface="Arial"/>
                <a:cs typeface="Arial"/>
              </a:rPr>
              <a:t>ame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2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ster</a:t>
            </a:r>
            <a:r>
              <a:rPr sz="20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nd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14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t:</a:t>
            </a:r>
            <a:endParaRPr sz="2000">
              <a:latin typeface="Arial"/>
              <a:cs typeface="Arial"/>
            </a:endParaRPr>
          </a:p>
          <a:p>
            <a:pPr marL="774700">
              <a:lnSpc>
                <a:spcPts val="1989"/>
              </a:lnSpc>
            </a:pP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75" dirty="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address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register</a:t>
            </a:r>
            <a:r>
              <a:rPr sz="2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6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used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access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memory,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2000">
              <a:latin typeface="Arial"/>
              <a:cs typeface="Arial"/>
            </a:endParaRPr>
          </a:p>
          <a:p>
            <a:pPr marL="12700" marR="9525" indent="762000">
              <a:lnSpc>
                <a:spcPts val="2160"/>
              </a:lnSpc>
              <a:spcBef>
                <a:spcPts val="150"/>
              </a:spcBef>
            </a:pP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r>
              <a:rPr sz="2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register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6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5" dirty="0">
                <a:solidFill>
                  <a:srgbClr val="FFFFFF"/>
                </a:solidFill>
                <a:latin typeface="Arial"/>
                <a:cs typeface="Arial"/>
              </a:rPr>
              <a:t>incremented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decremented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35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0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(after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000" b="1" spc="-5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exec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4612" y="289001"/>
            <a:ext cx="64363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5265" algn="l"/>
                <a:tab pos="4997450" algn="l"/>
              </a:tabLst>
            </a:pPr>
            <a:r>
              <a:rPr spc="-335" dirty="0"/>
              <a:t>T</a:t>
            </a:r>
            <a:r>
              <a:rPr spc="-365" dirty="0"/>
              <a:t>Y</a:t>
            </a:r>
            <a:r>
              <a:rPr spc="-370" dirty="0"/>
              <a:t>PES</a:t>
            </a:r>
            <a:r>
              <a:rPr dirty="0"/>
              <a:t>	</a:t>
            </a:r>
            <a:r>
              <a:rPr spc="-385" dirty="0"/>
              <a:t>OF</a:t>
            </a:r>
            <a:r>
              <a:rPr spc="470" dirty="0"/>
              <a:t> </a:t>
            </a:r>
            <a:r>
              <a:rPr spc="-400" dirty="0"/>
              <a:t>AD</a:t>
            </a:r>
            <a:r>
              <a:rPr spc="-370" dirty="0"/>
              <a:t>D</a:t>
            </a:r>
            <a:r>
              <a:rPr spc="-385" dirty="0"/>
              <a:t>RE</a:t>
            </a:r>
            <a:r>
              <a:rPr spc="-365" dirty="0"/>
              <a:t>S</a:t>
            </a:r>
            <a:r>
              <a:rPr spc="-340" dirty="0"/>
              <a:t>SING</a:t>
            </a:r>
            <a:r>
              <a:rPr dirty="0"/>
              <a:t>	</a:t>
            </a:r>
            <a:r>
              <a:rPr spc="-430" dirty="0"/>
              <a:t>MOD</a:t>
            </a:r>
            <a:r>
              <a:rPr spc="-340" dirty="0"/>
              <a:t>E</a:t>
            </a:r>
            <a:r>
              <a:rPr spc="-37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9564" y="1073022"/>
            <a:ext cx="5472430" cy="2131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60" dirty="0">
                <a:solidFill>
                  <a:srgbClr val="FFFFFF"/>
                </a:solidFill>
                <a:latin typeface="Arial"/>
                <a:cs typeface="Arial"/>
              </a:rPr>
              <a:t>Mo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  <a:p>
            <a:pPr marL="774700" marR="351155">
              <a:lnSpc>
                <a:spcPts val="2380"/>
              </a:lnSpc>
              <a:spcBef>
                <a:spcPts val="110"/>
              </a:spcBef>
            </a:pP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10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9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000" spc="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pe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9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f</a:t>
            </a:r>
            <a:r>
              <a:rPr sz="2000" spc="-9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355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355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r>
              <a:rPr sz="20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add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320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000" spc="-9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165" dirty="0">
                <a:solidFill>
                  <a:srgbClr val="FFFFFF"/>
                </a:solidFill>
                <a:latin typeface="Arial MT"/>
                <a:cs typeface="Arial MT"/>
              </a:rPr>
              <a:t>h  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0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b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000" spc="-9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95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ys</a:t>
            </a:r>
            <a:r>
              <a:rPr sz="2000" spc="-9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10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355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355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12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endParaRPr sz="2000">
              <a:latin typeface="Arial MT"/>
              <a:cs typeface="Arial MT"/>
            </a:endParaRPr>
          </a:p>
          <a:p>
            <a:pPr marL="902969" indent="-128905">
              <a:lnSpc>
                <a:spcPts val="2345"/>
              </a:lnSpc>
              <a:buChar char="-"/>
              <a:tabLst>
                <a:tab pos="903605" algn="l"/>
              </a:tabLst>
            </a:pPr>
            <a:r>
              <a:rPr sz="2000" spc="-200" dirty="0">
                <a:solidFill>
                  <a:srgbClr val="FFFFFF"/>
                </a:solidFill>
                <a:latin typeface="Arial MT"/>
                <a:cs typeface="Arial MT"/>
              </a:rPr>
              <a:t>Faster</a:t>
            </a:r>
            <a:r>
              <a:rPr sz="20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10" dirty="0">
                <a:solidFill>
                  <a:srgbClr val="FFFFFF"/>
                </a:solidFill>
                <a:latin typeface="Arial MT"/>
                <a:cs typeface="Arial MT"/>
              </a:rPr>
              <a:t>than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other</a:t>
            </a:r>
            <a:r>
              <a:rPr sz="20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50" dirty="0">
                <a:solidFill>
                  <a:srgbClr val="FFFFFF"/>
                </a:solidFill>
                <a:latin typeface="Arial MT"/>
                <a:cs typeface="Arial MT"/>
              </a:rPr>
              <a:t>memory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addressing</a:t>
            </a:r>
            <a:r>
              <a:rPr sz="20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50" dirty="0">
                <a:solidFill>
                  <a:srgbClr val="FFFFFF"/>
                </a:solidFill>
                <a:latin typeface="Arial MT"/>
                <a:cs typeface="Arial MT"/>
              </a:rPr>
              <a:t>modes</a:t>
            </a:r>
            <a:endParaRPr sz="2000">
              <a:latin typeface="Arial MT"/>
              <a:cs typeface="Arial MT"/>
            </a:endParaRPr>
          </a:p>
          <a:p>
            <a:pPr marL="1438910" marR="121920" indent="-664845">
              <a:lnSpc>
                <a:spcPct val="100000"/>
              </a:lnSpc>
              <a:spcBef>
                <a:spcPts val="5"/>
              </a:spcBef>
              <a:buChar char="-"/>
              <a:tabLst>
                <a:tab pos="900430" algn="l"/>
              </a:tabLst>
            </a:pPr>
            <a:r>
              <a:rPr sz="2000" spc="-27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70" dirty="0">
                <a:solidFill>
                  <a:srgbClr val="FFFFFF"/>
                </a:solidFill>
                <a:latin typeface="Arial MT"/>
                <a:cs typeface="Arial MT"/>
              </a:rPr>
              <a:t>man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b</a:t>
            </a:r>
            <a:r>
              <a:rPr sz="2000" spc="-6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175" dirty="0">
                <a:solidFill>
                  <a:srgbClr val="FFFFFF"/>
                </a:solidFill>
                <a:latin typeface="Arial MT"/>
                <a:cs typeface="Arial MT"/>
              </a:rPr>
              <a:t>ts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neede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9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175" dirty="0">
                <a:solidFill>
                  <a:srgbClr val="FFFFFF"/>
                </a:solidFill>
                <a:latin typeface="Arial MT"/>
                <a:cs typeface="Arial MT"/>
              </a:rPr>
              <a:t>fy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add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150" dirty="0">
                <a:solidFill>
                  <a:srgbClr val="FFFFFF"/>
                </a:solidFill>
                <a:latin typeface="Arial MT"/>
                <a:cs typeface="Arial MT"/>
              </a:rPr>
              <a:t>s  f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15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9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g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ys</a:t>
            </a:r>
            <a:r>
              <a:rPr sz="2000" spc="-9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10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0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355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355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endParaRPr sz="2000">
              <a:latin typeface="Arial MT"/>
              <a:cs typeface="Arial MT"/>
            </a:endParaRPr>
          </a:p>
          <a:p>
            <a:pPr marL="640080">
              <a:lnSpc>
                <a:spcPct val="100000"/>
              </a:lnSpc>
            </a:pPr>
            <a:r>
              <a:rPr sz="2000" spc="-150" dirty="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90" dirty="0">
                <a:solidFill>
                  <a:srgbClr val="FFFFFF"/>
                </a:solidFill>
                <a:latin typeface="Arial MT"/>
                <a:cs typeface="Arial MT"/>
              </a:rPr>
              <a:t>EA</a:t>
            </a:r>
            <a:r>
              <a:rPr sz="20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6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IR(address),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85" dirty="0">
                <a:solidFill>
                  <a:srgbClr val="FFFFFF"/>
                </a:solidFill>
                <a:latin typeface="Arial MT"/>
                <a:cs typeface="Arial MT"/>
              </a:rPr>
              <a:t>(IR(address):</a:t>
            </a:r>
            <a:r>
              <a:rPr sz="20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address</a:t>
            </a:r>
            <a:r>
              <a:rPr sz="20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60" dirty="0">
                <a:solidFill>
                  <a:srgbClr val="FFFFFF"/>
                </a:solidFill>
                <a:latin typeface="Arial MT"/>
                <a:cs typeface="Arial MT"/>
              </a:rPr>
              <a:t>field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6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85" dirty="0">
                <a:solidFill>
                  <a:srgbClr val="FFFFFF"/>
                </a:solidFill>
                <a:latin typeface="Arial MT"/>
                <a:cs typeface="Arial MT"/>
              </a:rPr>
              <a:t>IR)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52054" y="3689350"/>
            <a:ext cx="81216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000" spc="-11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114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11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6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on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67878" y="4247514"/>
            <a:ext cx="25146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225" dirty="0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22742" y="4790313"/>
            <a:ext cx="73215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1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114" dirty="0">
                <a:solidFill>
                  <a:srgbClr val="FFFFFF"/>
                </a:solidFill>
                <a:latin typeface="Arial MT"/>
                <a:cs typeface="Arial MT"/>
              </a:rPr>
              <a:t>cc</a:t>
            </a:r>
            <a:r>
              <a:rPr sz="2000" spc="-11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114" dirty="0">
                <a:solidFill>
                  <a:srgbClr val="FFFFFF"/>
                </a:solidFill>
                <a:latin typeface="Arial MT"/>
                <a:cs typeface="Arial MT"/>
              </a:rPr>
              <a:t>ss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9564" y="3415029"/>
            <a:ext cx="7084695" cy="19850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90"/>
              </a:spcBef>
            </a:pP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dd</a:t>
            </a: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ress</a:t>
            </a:r>
            <a:r>
              <a:rPr sz="20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25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12700" marR="5080" indent="762000">
              <a:lnSpc>
                <a:spcPts val="2160"/>
              </a:lnSpc>
              <a:spcBef>
                <a:spcPts val="150"/>
              </a:spcBef>
            </a:pPr>
            <a:r>
              <a:rPr sz="2000" spc="-250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10" dirty="0">
                <a:solidFill>
                  <a:srgbClr val="FFFFFF"/>
                </a:solidFill>
                <a:latin typeface="Arial MT"/>
                <a:cs typeface="Arial MT"/>
              </a:rPr>
              <a:t>address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60" dirty="0">
                <a:solidFill>
                  <a:srgbClr val="FFFFFF"/>
                </a:solidFill>
                <a:latin typeface="Arial MT"/>
                <a:cs typeface="Arial MT"/>
              </a:rPr>
              <a:t>field </a:t>
            </a:r>
            <a:r>
              <a:rPr sz="2000" spc="-165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000" spc="-240" dirty="0">
                <a:solidFill>
                  <a:srgbClr val="FFFFFF"/>
                </a:solidFill>
                <a:latin typeface="Arial MT"/>
                <a:cs typeface="Arial MT"/>
              </a:rPr>
              <a:t>an</a:t>
            </a:r>
            <a:r>
              <a:rPr sz="2000" spc="-2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75" dirty="0">
                <a:solidFill>
                  <a:srgbClr val="FFFFFF"/>
                </a:solidFill>
                <a:latin typeface="Arial MT"/>
                <a:cs typeface="Arial MT"/>
              </a:rPr>
              <a:t>instruction 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specifies</a:t>
            </a:r>
            <a:r>
              <a:rPr sz="2000" spc="-1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00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2000" spc="-210" dirty="0">
                <a:solidFill>
                  <a:srgbClr val="FFFFFF"/>
                </a:solidFill>
                <a:latin typeface="Arial MT"/>
                <a:cs typeface="Arial MT"/>
              </a:rPr>
              <a:t>address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65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2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memory </a:t>
            </a:r>
            <a:r>
              <a:rPr sz="2000" spc="-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ha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9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add</a:t>
            </a:r>
            <a:r>
              <a:rPr sz="2000" spc="-12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f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pe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an</a:t>
            </a:r>
            <a:r>
              <a:rPr sz="2000" spc="-24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endParaRPr sz="2000">
              <a:latin typeface="Arial MT"/>
              <a:cs typeface="Arial MT"/>
            </a:endParaRPr>
          </a:p>
          <a:p>
            <a:pPr marL="12700" marR="197485" indent="627380">
              <a:lnSpc>
                <a:spcPts val="2160"/>
              </a:lnSpc>
              <a:spcBef>
                <a:spcPts val="75"/>
              </a:spcBef>
              <a:buChar char="-"/>
              <a:tabLst>
                <a:tab pos="768985" algn="l"/>
              </a:tabLst>
            </a:pPr>
            <a:r>
              <a:rPr sz="2000" spc="-280" dirty="0">
                <a:solidFill>
                  <a:srgbClr val="FFFFFF"/>
                </a:solidFill>
                <a:latin typeface="Arial MT"/>
                <a:cs typeface="Arial MT"/>
              </a:rPr>
              <a:t>When</a:t>
            </a:r>
            <a:r>
              <a:rPr sz="2000" spc="-2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00" dirty="0">
                <a:solidFill>
                  <a:srgbClr val="FFFFFF"/>
                </a:solidFill>
                <a:latin typeface="Arial MT"/>
                <a:cs typeface="Arial MT"/>
              </a:rPr>
              <a:t>abbreviated</a:t>
            </a:r>
            <a:r>
              <a:rPr sz="20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10" dirty="0">
                <a:solidFill>
                  <a:srgbClr val="FFFFFF"/>
                </a:solidFill>
                <a:latin typeface="Arial MT"/>
                <a:cs typeface="Arial MT"/>
              </a:rPr>
              <a:t>address</a:t>
            </a:r>
            <a:r>
              <a:rPr sz="20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55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20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used,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large</a:t>
            </a:r>
            <a:r>
              <a:rPr sz="20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physical</a:t>
            </a:r>
            <a:r>
              <a:rPr sz="20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50" dirty="0">
                <a:solidFill>
                  <a:srgbClr val="FFFFFF"/>
                </a:solidFill>
                <a:latin typeface="Arial MT"/>
                <a:cs typeface="Arial MT"/>
              </a:rPr>
              <a:t>memory</a:t>
            </a:r>
            <a:r>
              <a:rPr sz="20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can </a:t>
            </a:r>
            <a:r>
              <a:rPr sz="2000" spc="-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ad</a:t>
            </a:r>
            <a:r>
              <a:rPr sz="2000" spc="-15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000" spc="-150" dirty="0">
                <a:solidFill>
                  <a:srgbClr val="FFFFFF"/>
                </a:solidFill>
                <a:latin typeface="Arial MT"/>
                <a:cs typeface="Arial MT"/>
              </a:rPr>
              <a:t>re</a:t>
            </a:r>
            <a:r>
              <a:rPr sz="2000" spc="-14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17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15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18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0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5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000" spc="-6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8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18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000" spc="-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8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50" dirty="0">
                <a:solidFill>
                  <a:srgbClr val="FFFFFF"/>
                </a:solidFill>
                <a:latin typeface="Arial MT"/>
                <a:cs typeface="Arial MT"/>
              </a:rPr>
              <a:t>re</a:t>
            </a:r>
            <a:r>
              <a:rPr sz="2000" spc="-6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8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6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170" dirty="0">
                <a:solidFill>
                  <a:srgbClr val="FFFFFF"/>
                </a:solidFill>
                <a:latin typeface="Arial MT"/>
                <a:cs typeface="Arial MT"/>
              </a:rPr>
              <a:t>v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65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000" spc="-170" dirty="0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r>
              <a:rPr sz="20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5" dirty="0">
                <a:solidFill>
                  <a:srgbClr val="FFFFFF"/>
                </a:solidFill>
                <a:latin typeface="Arial MT"/>
                <a:cs typeface="Arial MT"/>
              </a:rPr>
              <a:t>sm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65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000" spc="-75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0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nu</a:t>
            </a:r>
            <a:r>
              <a:rPr sz="2000" spc="-28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155" dirty="0">
                <a:solidFill>
                  <a:srgbClr val="FFFFFF"/>
                </a:solidFill>
                <a:latin typeface="Arial MT"/>
                <a:cs typeface="Arial MT"/>
              </a:rPr>
              <a:t>b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114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95" dirty="0">
                <a:solidFill>
                  <a:srgbClr val="FFFFFF"/>
                </a:solidFill>
                <a:latin typeface="Arial MT"/>
                <a:cs typeface="Arial MT"/>
              </a:rPr>
              <a:t>f</a:t>
            </a:r>
            <a:r>
              <a:rPr sz="2000" spc="-1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b</a:t>
            </a:r>
            <a:r>
              <a:rPr sz="2000" spc="-6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8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spc="-17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endParaRPr sz="2000">
              <a:latin typeface="Arial MT"/>
              <a:cs typeface="Arial MT"/>
            </a:endParaRPr>
          </a:p>
          <a:p>
            <a:pPr marL="768350" indent="-128905">
              <a:lnSpc>
                <a:spcPts val="1985"/>
              </a:lnSpc>
              <a:buChar char="-"/>
              <a:tabLst>
                <a:tab pos="768985" algn="l"/>
              </a:tabLst>
            </a:pP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Slow</a:t>
            </a:r>
            <a:r>
              <a:rPr sz="20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00" dirty="0">
                <a:solidFill>
                  <a:srgbClr val="FFFFFF"/>
                </a:solidFill>
                <a:latin typeface="Arial MT"/>
                <a:cs typeface="Arial MT"/>
              </a:rPr>
              <a:t>acquire</a:t>
            </a:r>
            <a:r>
              <a:rPr sz="2000" spc="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40" dirty="0">
                <a:solidFill>
                  <a:srgbClr val="FFFFFF"/>
                </a:solidFill>
                <a:latin typeface="Arial MT"/>
                <a:cs typeface="Arial MT"/>
              </a:rPr>
              <a:t>an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0" dirty="0">
                <a:solidFill>
                  <a:srgbClr val="FFFFFF"/>
                </a:solidFill>
                <a:latin typeface="Arial MT"/>
                <a:cs typeface="Arial MT"/>
              </a:rPr>
              <a:t>operand</a:t>
            </a:r>
            <a:r>
              <a:rPr sz="20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25" dirty="0">
                <a:solidFill>
                  <a:srgbClr val="FFFFFF"/>
                </a:solidFill>
                <a:latin typeface="Arial MT"/>
                <a:cs typeface="Arial MT"/>
              </a:rPr>
              <a:t>because</a:t>
            </a:r>
            <a:r>
              <a:rPr sz="20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40" dirty="0">
                <a:solidFill>
                  <a:srgbClr val="FFFFFF"/>
                </a:solidFill>
                <a:latin typeface="Arial MT"/>
                <a:cs typeface="Arial MT"/>
              </a:rPr>
              <a:t>an</a:t>
            </a:r>
            <a:r>
              <a:rPr sz="20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80" dirty="0">
                <a:solidFill>
                  <a:srgbClr val="FFFFFF"/>
                </a:solidFill>
                <a:latin typeface="Arial MT"/>
                <a:cs typeface="Arial MT"/>
              </a:rPr>
              <a:t>additional</a:t>
            </a:r>
            <a:r>
              <a:rPr sz="20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50" dirty="0">
                <a:solidFill>
                  <a:srgbClr val="FFFFFF"/>
                </a:solidFill>
                <a:latin typeface="Arial MT"/>
                <a:cs typeface="Arial MT"/>
              </a:rPr>
              <a:t>memory</a:t>
            </a:r>
            <a:endParaRPr sz="2000">
              <a:latin typeface="Arial MT"/>
              <a:cs typeface="Arial MT"/>
            </a:endParaRPr>
          </a:p>
          <a:p>
            <a:pPr marL="768350" indent="-128905">
              <a:lnSpc>
                <a:spcPts val="2305"/>
              </a:lnSpc>
              <a:buChar char="-"/>
              <a:tabLst>
                <a:tab pos="768985" algn="l"/>
              </a:tabLst>
            </a:pPr>
            <a:r>
              <a:rPr sz="2000" spc="-28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9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6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33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[</a:t>
            </a:r>
            <a:r>
              <a:rPr sz="2000" spc="-11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spc="-32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(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dd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spc="-229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1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19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000" spc="-145" dirty="0">
                <a:solidFill>
                  <a:srgbClr val="FFFFFF"/>
                </a:solidFill>
                <a:latin typeface="Arial MT"/>
                <a:cs typeface="Arial MT"/>
              </a:rPr>
              <a:t>)</a:t>
            </a:r>
            <a:r>
              <a:rPr sz="2000" spc="-125" dirty="0">
                <a:solidFill>
                  <a:srgbClr val="FFFFFF"/>
                </a:solidFill>
                <a:latin typeface="Arial MT"/>
                <a:cs typeface="Arial MT"/>
              </a:rPr>
              <a:t>]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8967" y="42113"/>
            <a:ext cx="19284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90" dirty="0"/>
              <a:t>P</a:t>
            </a:r>
            <a:r>
              <a:rPr spc="-545" dirty="0"/>
              <a:t>R</a:t>
            </a:r>
            <a:r>
              <a:rPr spc="-575" dirty="0"/>
              <a:t>O</a:t>
            </a:r>
            <a:r>
              <a:rPr spc="-555" dirty="0"/>
              <a:t>G</a:t>
            </a:r>
            <a:r>
              <a:rPr spc="-520" dirty="0"/>
              <a:t>R</a:t>
            </a:r>
            <a:r>
              <a:rPr spc="-585" dirty="0"/>
              <a:t>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90135" y="42113"/>
            <a:ext cx="21139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90" dirty="0">
                <a:solidFill>
                  <a:srgbClr val="704522"/>
                </a:solidFill>
                <a:latin typeface="Arial"/>
                <a:cs typeface="Arial"/>
              </a:rPr>
              <a:t>I</a:t>
            </a:r>
            <a:r>
              <a:rPr sz="3600" b="1" spc="-545" dirty="0">
                <a:solidFill>
                  <a:srgbClr val="704522"/>
                </a:solidFill>
                <a:latin typeface="Arial"/>
                <a:cs typeface="Arial"/>
              </a:rPr>
              <a:t>N</a:t>
            </a:r>
            <a:r>
              <a:rPr sz="3600" b="1" spc="-430" dirty="0">
                <a:solidFill>
                  <a:srgbClr val="704522"/>
                </a:solidFill>
                <a:latin typeface="Arial"/>
                <a:cs typeface="Arial"/>
              </a:rPr>
              <a:t>T</a:t>
            </a:r>
            <a:r>
              <a:rPr sz="3600" b="1" spc="-490" dirty="0">
                <a:solidFill>
                  <a:srgbClr val="704522"/>
                </a:solidFill>
                <a:latin typeface="Arial"/>
                <a:cs typeface="Arial"/>
              </a:rPr>
              <a:t>E</a:t>
            </a:r>
            <a:r>
              <a:rPr sz="3600" b="1" spc="-545" dirty="0">
                <a:solidFill>
                  <a:srgbClr val="704522"/>
                </a:solidFill>
                <a:latin typeface="Arial"/>
                <a:cs typeface="Arial"/>
              </a:rPr>
              <a:t>R</a:t>
            </a:r>
            <a:r>
              <a:rPr sz="3600" b="1" spc="-515" dirty="0">
                <a:solidFill>
                  <a:srgbClr val="704522"/>
                </a:solidFill>
                <a:latin typeface="Arial"/>
                <a:cs typeface="Arial"/>
              </a:rPr>
              <a:t>R</a:t>
            </a:r>
            <a:r>
              <a:rPr sz="3600" b="1" spc="-520" dirty="0">
                <a:solidFill>
                  <a:srgbClr val="704522"/>
                </a:solidFill>
                <a:latin typeface="Arial"/>
                <a:cs typeface="Arial"/>
              </a:rPr>
              <a:t>U</a:t>
            </a:r>
            <a:r>
              <a:rPr sz="3600" b="1" spc="-480" dirty="0">
                <a:solidFill>
                  <a:srgbClr val="704522"/>
                </a:solidFill>
                <a:latin typeface="Arial"/>
                <a:cs typeface="Arial"/>
              </a:rPr>
              <a:t>PT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524" y="580313"/>
            <a:ext cx="7202170" cy="558927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ter</a:t>
            </a:r>
            <a:r>
              <a:rPr sz="2000" b="1" spc="-18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ts:</a:t>
            </a:r>
            <a:endParaRPr sz="2000">
              <a:latin typeface="Arial"/>
              <a:cs typeface="Arial"/>
            </a:endParaRPr>
          </a:p>
          <a:p>
            <a:pPr marL="106680">
              <a:lnSpc>
                <a:spcPct val="100000"/>
              </a:lnSpc>
              <a:spcBef>
                <a:spcPts val="509"/>
              </a:spcBef>
            </a:pPr>
            <a:r>
              <a:rPr sz="2000" b="1" spc="-200" dirty="0">
                <a:solidFill>
                  <a:srgbClr val="FFFFFF"/>
                </a:solidFill>
                <a:latin typeface="Arial"/>
                <a:cs typeface="Arial"/>
              </a:rPr>
              <a:t>External</a:t>
            </a:r>
            <a:r>
              <a:rPr sz="2000" b="1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Arial"/>
                <a:cs typeface="Arial"/>
              </a:rPr>
              <a:t>interrupts</a:t>
            </a:r>
            <a:endParaRPr sz="2000">
              <a:latin typeface="Arial"/>
              <a:cs typeface="Arial"/>
            </a:endParaRPr>
          </a:p>
          <a:p>
            <a:pPr marL="390525">
              <a:lnSpc>
                <a:spcPts val="2125"/>
              </a:lnSpc>
              <a:spcBef>
                <a:spcPts val="80"/>
              </a:spcBef>
            </a:pP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External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Interrupts</a:t>
            </a:r>
            <a:r>
              <a:rPr sz="1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initiated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outside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CPU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 and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Memory</a:t>
            </a:r>
            <a:endParaRPr sz="1800">
              <a:latin typeface="Arial"/>
              <a:cs typeface="Arial"/>
            </a:endParaRPr>
          </a:p>
          <a:p>
            <a:pPr marL="481965" indent="-116839">
              <a:lnSpc>
                <a:spcPts val="2075"/>
              </a:lnSpc>
              <a:buChar char="-"/>
              <a:tabLst>
                <a:tab pos="482600" algn="l"/>
              </a:tabLst>
            </a:pP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I/O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Device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-&gt;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transfer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request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transfer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complete</a:t>
            </a:r>
            <a:endParaRPr sz="1800">
              <a:latin typeface="Arial"/>
              <a:cs typeface="Arial"/>
            </a:endParaRPr>
          </a:p>
          <a:p>
            <a:pPr marL="481965" indent="-116839">
              <a:lnSpc>
                <a:spcPts val="2080"/>
              </a:lnSpc>
              <a:buChar char="-"/>
              <a:tabLst>
                <a:tab pos="482600" algn="l"/>
              </a:tabLst>
            </a:pP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&gt;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36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  <a:p>
            <a:pPr marL="481965" indent="-116839">
              <a:lnSpc>
                <a:spcPts val="2125"/>
              </a:lnSpc>
              <a:buChar char="-"/>
              <a:tabLst>
                <a:tab pos="482600" algn="l"/>
              </a:tabLst>
            </a:pP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Fa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Arial"/>
              <a:buChar char="-"/>
            </a:pPr>
            <a:endParaRPr sz="1700">
              <a:latin typeface="Arial"/>
              <a:cs typeface="Arial"/>
            </a:endParaRPr>
          </a:p>
          <a:p>
            <a:pPr marL="106680">
              <a:lnSpc>
                <a:spcPts val="2355"/>
              </a:lnSpc>
            </a:pP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ter</a:t>
            </a:r>
            <a:r>
              <a:rPr sz="20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ter</a:t>
            </a:r>
            <a:r>
              <a:rPr sz="20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ts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195" dirty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s)</a:t>
            </a:r>
            <a:endParaRPr sz="2000">
              <a:latin typeface="Arial"/>
              <a:cs typeface="Arial"/>
            </a:endParaRPr>
          </a:p>
          <a:p>
            <a:pPr marL="368935">
              <a:lnSpc>
                <a:spcPts val="2055"/>
              </a:lnSpc>
            </a:pP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Internal</a:t>
            </a:r>
            <a:r>
              <a:rPr sz="1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Interrupts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caused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currently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running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program</a:t>
            </a:r>
            <a:endParaRPr sz="1800">
              <a:latin typeface="Arial"/>
              <a:cs typeface="Arial"/>
            </a:endParaRPr>
          </a:p>
          <a:p>
            <a:pPr marL="481965" indent="-116839">
              <a:lnSpc>
                <a:spcPts val="2055"/>
              </a:lnSpc>
              <a:buChar char="-"/>
              <a:tabLst>
                <a:tab pos="482600" algn="l"/>
              </a:tabLst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eg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31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endParaRPr sz="1800">
              <a:latin typeface="Arial"/>
              <a:cs typeface="Arial"/>
            </a:endParaRPr>
          </a:p>
          <a:p>
            <a:pPr marL="481965" indent="-116839">
              <a:lnSpc>
                <a:spcPts val="2090"/>
              </a:lnSpc>
              <a:buChar char="-"/>
              <a:tabLst>
                <a:tab pos="482600" algn="l"/>
              </a:tabLst>
            </a:pPr>
            <a:r>
              <a:rPr sz="1800" b="1" spc="-27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  <a:p>
            <a:pPr marL="481965" indent="-116839">
              <a:lnSpc>
                <a:spcPts val="2090"/>
              </a:lnSpc>
              <a:buChar char="-"/>
              <a:tabLst>
                <a:tab pos="482600" algn="l"/>
              </a:tabLst>
            </a:pP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5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481965" indent="-116839">
              <a:lnSpc>
                <a:spcPts val="2110"/>
              </a:lnSpc>
              <a:buChar char="-"/>
              <a:tabLst>
                <a:tab pos="482600" algn="l"/>
              </a:tabLst>
            </a:pP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ec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Arial"/>
              <a:buChar char="-"/>
            </a:pPr>
            <a:endParaRPr sz="1750">
              <a:latin typeface="Arial"/>
              <a:cs typeface="Arial"/>
            </a:endParaRPr>
          </a:p>
          <a:p>
            <a:pPr marL="106680">
              <a:lnSpc>
                <a:spcPts val="2345"/>
              </a:lnSpc>
            </a:pPr>
            <a:r>
              <a:rPr sz="2000" b="1" spc="-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spc="-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31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20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b="1" spc="-175" dirty="0">
                <a:solidFill>
                  <a:srgbClr val="FFFFFF"/>
                </a:solidFill>
                <a:latin typeface="Arial"/>
                <a:cs typeface="Arial"/>
              </a:rPr>
              <a:t>ter</a:t>
            </a:r>
            <a:r>
              <a:rPr sz="20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b="1" spc="-2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ts</a:t>
            </a:r>
            <a:endParaRPr sz="2000">
              <a:latin typeface="Arial"/>
              <a:cs typeface="Arial"/>
            </a:endParaRPr>
          </a:p>
          <a:p>
            <a:pPr marL="368935" marR="5080">
              <a:lnSpc>
                <a:spcPts val="2060"/>
              </a:lnSpc>
              <a:spcBef>
                <a:spcPts val="100"/>
              </a:spcBef>
            </a:pP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Both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External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Internal</a:t>
            </a:r>
            <a:r>
              <a:rPr sz="1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Interrupts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initiated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computer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Hardware. </a:t>
            </a:r>
            <a:r>
              <a:rPr sz="1800" b="1" spc="-4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Software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Interrupts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65" dirty="0">
                <a:solidFill>
                  <a:srgbClr val="FFFFFF"/>
                </a:solidFill>
                <a:latin typeface="Arial"/>
                <a:cs typeface="Arial"/>
              </a:rPr>
              <a:t>initiated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texecuting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Arial"/>
                <a:cs typeface="Arial"/>
              </a:rPr>
              <a:t>instruction.</a:t>
            </a:r>
            <a:endParaRPr sz="1800">
              <a:latin typeface="Arial"/>
              <a:cs typeface="Arial"/>
            </a:endParaRPr>
          </a:p>
          <a:p>
            <a:pPr marL="481965" indent="-116839">
              <a:lnSpc>
                <a:spcPts val="1995"/>
              </a:lnSpc>
              <a:buChar char="-"/>
              <a:tabLst>
                <a:tab pos="482600" algn="l"/>
              </a:tabLst>
            </a:pP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Supervisor</a:t>
            </a:r>
            <a:r>
              <a:rPr sz="1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Call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-&gt;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Switching</a:t>
            </a:r>
            <a:r>
              <a:rPr sz="1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user</a:t>
            </a:r>
            <a:r>
              <a:rPr sz="1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4" dirty="0">
                <a:solidFill>
                  <a:srgbClr val="FFFFFF"/>
                </a:solidFill>
                <a:latin typeface="Arial"/>
                <a:cs typeface="Arial"/>
              </a:rPr>
              <a:t>mode</a:t>
            </a: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supervisor</a:t>
            </a:r>
            <a:r>
              <a:rPr sz="18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4" dirty="0">
                <a:solidFill>
                  <a:srgbClr val="FFFFFF"/>
                </a:solidFill>
                <a:latin typeface="Arial"/>
                <a:cs typeface="Arial"/>
              </a:rPr>
              <a:t>mode</a:t>
            </a:r>
            <a:endParaRPr sz="1800">
              <a:latin typeface="Arial"/>
              <a:cs typeface="Arial"/>
            </a:endParaRPr>
          </a:p>
          <a:p>
            <a:pPr marL="2698750" marR="974725" indent="-759460">
              <a:lnSpc>
                <a:spcPts val="2060"/>
              </a:lnSpc>
              <a:spcBef>
                <a:spcPts val="100"/>
              </a:spcBef>
            </a:pP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-&gt;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4" dirty="0">
                <a:solidFill>
                  <a:srgbClr val="FFFFFF"/>
                </a:solidFill>
                <a:latin typeface="Arial"/>
                <a:cs typeface="Arial"/>
              </a:rPr>
              <a:t>Allows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execute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Arial"/>
                <a:cs typeface="Arial"/>
              </a:rPr>
              <a:t>certain</a:t>
            </a:r>
            <a:r>
              <a:rPr sz="18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class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Arial"/>
                <a:cs typeface="Arial"/>
              </a:rPr>
              <a:t>operations </a:t>
            </a:r>
            <a:r>
              <a:rPr sz="1800" b="1" spc="-4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0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ll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8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2626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1577</Words>
  <Application>Microsoft Office PowerPoint</Application>
  <PresentationFormat>On-screen Show (4:3)</PresentationFormat>
  <Paragraphs>302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OBJECTIVES</vt:lpstr>
      <vt:lpstr>PowerPoint Presentation</vt:lpstr>
      <vt:lpstr>GENERAL REGISTER ORGANISATION</vt:lpstr>
      <vt:lpstr>ADDRESSING</vt:lpstr>
      <vt:lpstr>TYPES OF ADDRESSING MODES</vt:lpstr>
      <vt:lpstr>TYPES OF ADDRESSING MODES</vt:lpstr>
      <vt:lpstr>TYPES OF ADDRESSING MODES</vt:lpstr>
      <vt:lpstr>PROGRAM</vt:lpstr>
      <vt:lpstr>RISC:</vt:lpstr>
      <vt:lpstr>CHARACTERISTICS OF RISC</vt:lpstr>
      <vt:lpstr>COMPLEX</vt:lpstr>
      <vt:lpstr>MAJOR COMPONENTS OF CPU</vt:lpstr>
      <vt:lpstr>MEMORY STACK ORGANIZATION</vt:lpstr>
      <vt:lpstr>INSTRUCTION FORMAT</vt:lpstr>
      <vt:lpstr>THREE, AND TWO-ADDRESS INSTRUCTIONS</vt:lpstr>
      <vt:lpstr>ONE, AND ZERO-ADDRESS INSTRUCTIONS</vt:lpstr>
      <vt:lpstr>MULTIPROCESSOR</vt:lpstr>
      <vt:lpstr>DIFFERENT WAYS OF USING A MULTIPROCESSOR</vt:lpstr>
      <vt:lpstr>PIPELINING</vt:lpstr>
      <vt:lpstr>PowerPoint Presentation</vt:lpstr>
      <vt:lpstr>MIMD COMPUTERS MIMD computers are consisting of 'n' processing units; each with its own  stream of instruction and each processing unit operate on unit operates on a  different piece of data. MIMD is the most powerful computer  system  that  covers the range of multiprocessor systems. The block diagram of MIMD  computer is shown.</vt:lpstr>
      <vt:lpstr>SIMD COMPUTERS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acer2</dc:creator>
  <cp:lastModifiedBy>DELL</cp:lastModifiedBy>
  <cp:revision>2</cp:revision>
  <dcterms:created xsi:type="dcterms:W3CDTF">2024-02-25T08:49:13Z</dcterms:created>
  <dcterms:modified xsi:type="dcterms:W3CDTF">2024-02-25T09:03:31Z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2024-02-25T00:00:00Z</vt:filetime>
  </property>
</Properties>
</file>