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6" r:id="rId48"/>
    <p:sldId id="317" r:id="rId49"/>
    <p:sldId id="318"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413"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18" autoAdjust="0"/>
    <p:restoredTop sz="94660"/>
  </p:normalViewPr>
  <p:slideViewPr>
    <p:cSldViewPr snapToGrid="0">
      <p:cViewPr varScale="1">
        <p:scale>
          <a:sx n="73" d="100"/>
          <a:sy n="73" d="100"/>
        </p:scale>
        <p:origin x="-46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4C98B-C83E-46E3-9356-2391C46BFD10}" type="doc">
      <dgm:prSet loTypeId="urn:microsoft.com/office/officeart/2016/7/layout/VerticalSolidActionList" loCatId="List" qsTypeId="urn:microsoft.com/office/officeart/2005/8/quickstyle/simple1" qsCatId="simple" csTypeId="urn:microsoft.com/office/officeart/2005/8/colors/accent0_3" csCatId="mainScheme"/>
      <dgm:spPr/>
      <dgm:t>
        <a:bodyPr/>
        <a:lstStyle/>
        <a:p>
          <a:endParaRPr lang="en-US"/>
        </a:p>
      </dgm:t>
    </dgm:pt>
    <dgm:pt modelId="{EF55B45B-B49A-4A72-8A78-EC5A3DF5CBA9}">
      <dgm:prSet/>
      <dgm:spPr/>
      <dgm:t>
        <a:bodyPr/>
        <a:lstStyle/>
        <a:p>
          <a:r>
            <a:rPr lang="en-US"/>
            <a:t>Be</a:t>
          </a:r>
        </a:p>
      </dgm:t>
    </dgm:pt>
    <dgm:pt modelId="{E1D1C72E-E987-4F8B-8B5A-16B3797776E1}" type="parTrans" cxnId="{8C595661-6E6C-44CB-9B49-174D5D8547B2}">
      <dgm:prSet/>
      <dgm:spPr/>
      <dgm:t>
        <a:bodyPr/>
        <a:lstStyle/>
        <a:p>
          <a:endParaRPr lang="en-US"/>
        </a:p>
      </dgm:t>
    </dgm:pt>
    <dgm:pt modelId="{BAE1C5FB-DA93-4291-A2A3-FCA64DFE65FA}" type="sibTrans" cxnId="{8C595661-6E6C-44CB-9B49-174D5D8547B2}">
      <dgm:prSet/>
      <dgm:spPr/>
      <dgm:t>
        <a:bodyPr/>
        <a:lstStyle/>
        <a:p>
          <a:endParaRPr lang="en-US"/>
        </a:p>
      </dgm:t>
    </dgm:pt>
    <dgm:pt modelId="{C28BE32C-0EDF-4135-8C88-A838167F782B}">
      <dgm:prSet/>
      <dgm:spPr/>
      <dgm:t>
        <a:bodyPr/>
        <a:lstStyle/>
        <a:p>
          <a:r>
            <a:rPr lang="en-US"/>
            <a:t>After undergoing this course, the students will be able to:</a:t>
          </a:r>
        </a:p>
      </dgm:t>
    </dgm:pt>
    <dgm:pt modelId="{928414D0-349C-4E04-9B5E-0D4C12BC7167}" type="parTrans" cxnId="{FE367544-21BA-42A8-AF36-EBACA6937FFE}">
      <dgm:prSet/>
      <dgm:spPr/>
      <dgm:t>
        <a:bodyPr/>
        <a:lstStyle/>
        <a:p>
          <a:endParaRPr lang="en-US"/>
        </a:p>
      </dgm:t>
    </dgm:pt>
    <dgm:pt modelId="{28431CA2-542F-4EDC-9765-081C13B8A2A1}" type="sibTrans" cxnId="{FE367544-21BA-42A8-AF36-EBACA6937FFE}">
      <dgm:prSet/>
      <dgm:spPr/>
      <dgm:t>
        <a:bodyPr/>
        <a:lstStyle/>
        <a:p>
          <a:endParaRPr lang="en-US"/>
        </a:p>
      </dgm:t>
    </dgm:pt>
    <dgm:pt modelId="{FD11D669-1244-49B0-A7D7-3DF08830C0B8}">
      <dgm:prSet/>
      <dgm:spPr/>
      <dgm:t>
        <a:bodyPr/>
        <a:lstStyle/>
        <a:p>
          <a:r>
            <a:rPr lang="en-US"/>
            <a:t>Explain</a:t>
          </a:r>
        </a:p>
      </dgm:t>
    </dgm:pt>
    <dgm:pt modelId="{47FE8084-E723-4265-A884-1F4990610239}" type="parTrans" cxnId="{928E56D1-AB63-43AC-9D28-35102D0CDF0E}">
      <dgm:prSet/>
      <dgm:spPr/>
      <dgm:t>
        <a:bodyPr/>
        <a:lstStyle/>
        <a:p>
          <a:endParaRPr lang="en-US"/>
        </a:p>
      </dgm:t>
    </dgm:pt>
    <dgm:pt modelId="{FF511B0F-F143-4106-B683-809A6600393B}" type="sibTrans" cxnId="{928E56D1-AB63-43AC-9D28-35102D0CDF0E}">
      <dgm:prSet/>
      <dgm:spPr/>
      <dgm:t>
        <a:bodyPr/>
        <a:lstStyle/>
        <a:p>
          <a:endParaRPr lang="en-US"/>
        </a:p>
      </dgm:t>
    </dgm:pt>
    <dgm:pt modelId="{CC2D3CA6-9FDD-48C5-97EC-E883CC0FA6A3}">
      <dgm:prSet/>
      <dgm:spPr/>
      <dgm:t>
        <a:bodyPr/>
        <a:lstStyle/>
        <a:p>
          <a:r>
            <a:rPr lang="en-US"/>
            <a:t>Explain working of different types of mechanisms and draw their  inversion.</a:t>
          </a:r>
        </a:p>
      </dgm:t>
    </dgm:pt>
    <dgm:pt modelId="{02858C06-28F0-4E59-9D9A-0E8E6AACF6F2}" type="parTrans" cxnId="{7BE5AB5C-FDFB-417D-B191-D5372623B19F}">
      <dgm:prSet/>
      <dgm:spPr/>
      <dgm:t>
        <a:bodyPr/>
        <a:lstStyle/>
        <a:p>
          <a:endParaRPr lang="en-US"/>
        </a:p>
      </dgm:t>
    </dgm:pt>
    <dgm:pt modelId="{6A7B4A10-A628-4114-91F9-74C3D0E9A47C}" type="sibTrans" cxnId="{7BE5AB5C-FDFB-417D-B191-D5372623B19F}">
      <dgm:prSet/>
      <dgm:spPr/>
      <dgm:t>
        <a:bodyPr/>
        <a:lstStyle/>
        <a:p>
          <a:endParaRPr lang="en-US"/>
        </a:p>
      </dgm:t>
    </dgm:pt>
    <dgm:pt modelId="{A6A02BE1-5BCC-4565-A856-52E2C28347B0}">
      <dgm:prSet/>
      <dgm:spPr/>
      <dgm:t>
        <a:bodyPr/>
        <a:lstStyle/>
        <a:p>
          <a:r>
            <a:rPr lang="en-US"/>
            <a:t>Solve</a:t>
          </a:r>
        </a:p>
      </dgm:t>
    </dgm:pt>
    <dgm:pt modelId="{731499CA-0057-4436-B60E-99061F99EA1A}" type="parTrans" cxnId="{C224FF98-77AE-464F-AB4B-DAA5CF0AB6CB}">
      <dgm:prSet/>
      <dgm:spPr/>
      <dgm:t>
        <a:bodyPr/>
        <a:lstStyle/>
        <a:p>
          <a:endParaRPr lang="en-US"/>
        </a:p>
      </dgm:t>
    </dgm:pt>
    <dgm:pt modelId="{4ECE2B76-6012-440A-9815-DA2D3FAE1449}" type="sibTrans" cxnId="{C224FF98-77AE-464F-AB4B-DAA5CF0AB6CB}">
      <dgm:prSet/>
      <dgm:spPr/>
      <dgm:t>
        <a:bodyPr/>
        <a:lstStyle/>
        <a:p>
          <a:endParaRPr lang="en-US"/>
        </a:p>
      </dgm:t>
    </dgm:pt>
    <dgm:pt modelId="{3870984D-41B4-4242-9111-AF3903A20370}">
      <dgm:prSet/>
      <dgm:spPr/>
      <dgm:t>
        <a:bodyPr/>
        <a:lstStyle/>
        <a:p>
          <a:r>
            <a:rPr lang="en-US"/>
            <a:t>Solve problems on power transmission.</a:t>
          </a:r>
        </a:p>
      </dgm:t>
    </dgm:pt>
    <dgm:pt modelId="{AC62AE05-48B5-480B-8ECD-B1E04CF2CF59}" type="parTrans" cxnId="{8E79FD86-65C5-4AD8-8CA5-9756DAF5827D}">
      <dgm:prSet/>
      <dgm:spPr/>
      <dgm:t>
        <a:bodyPr/>
        <a:lstStyle/>
        <a:p>
          <a:endParaRPr lang="en-US"/>
        </a:p>
      </dgm:t>
    </dgm:pt>
    <dgm:pt modelId="{4750C7D0-E8A6-46E2-8FD8-4D16F0464D7D}" type="sibTrans" cxnId="{8E79FD86-65C5-4AD8-8CA5-9756DAF5827D}">
      <dgm:prSet/>
      <dgm:spPr/>
      <dgm:t>
        <a:bodyPr/>
        <a:lstStyle/>
        <a:p>
          <a:endParaRPr lang="en-US"/>
        </a:p>
      </dgm:t>
    </dgm:pt>
    <dgm:pt modelId="{40C9F2E1-E89D-4707-BBC2-6A36FFBEB204}">
      <dgm:prSet/>
      <dgm:spPr/>
      <dgm:t>
        <a:bodyPr/>
        <a:lstStyle/>
        <a:p>
          <a:r>
            <a:rPr lang="en-US"/>
            <a:t>Determine</a:t>
          </a:r>
        </a:p>
      </dgm:t>
    </dgm:pt>
    <dgm:pt modelId="{F7A4CDA7-AE5C-45AA-814A-FCA3E1646DE2}" type="parTrans" cxnId="{BF964741-4503-4D38-9756-12B48E0383C2}">
      <dgm:prSet/>
      <dgm:spPr/>
      <dgm:t>
        <a:bodyPr/>
        <a:lstStyle/>
        <a:p>
          <a:endParaRPr lang="en-US"/>
        </a:p>
      </dgm:t>
    </dgm:pt>
    <dgm:pt modelId="{7BBF4C4C-54D6-47DF-BF85-7337E80B8AE0}" type="sibTrans" cxnId="{BF964741-4503-4D38-9756-12B48E0383C2}">
      <dgm:prSet/>
      <dgm:spPr/>
      <dgm:t>
        <a:bodyPr/>
        <a:lstStyle/>
        <a:p>
          <a:endParaRPr lang="en-US"/>
        </a:p>
      </dgm:t>
    </dgm:pt>
    <dgm:pt modelId="{8F9E4297-CAAE-4C83-8E2D-2F34F405EE41}">
      <dgm:prSet/>
      <dgm:spPr/>
      <dgm:t>
        <a:bodyPr/>
        <a:lstStyle/>
        <a:p>
          <a:r>
            <a:rPr lang="en-US"/>
            <a:t>Determine ratio of driving tension for flat and V-belt drive.</a:t>
          </a:r>
        </a:p>
      </dgm:t>
    </dgm:pt>
    <dgm:pt modelId="{5611C3EA-8250-423B-8ED2-E6D9664F0D4F}" type="parTrans" cxnId="{74819EA7-19C2-419E-94FA-D4858EE6871D}">
      <dgm:prSet/>
      <dgm:spPr/>
      <dgm:t>
        <a:bodyPr/>
        <a:lstStyle/>
        <a:p>
          <a:endParaRPr lang="en-US"/>
        </a:p>
      </dgm:t>
    </dgm:pt>
    <dgm:pt modelId="{50013198-49BA-4105-9CDF-578C0542CCFE}" type="sibTrans" cxnId="{74819EA7-19C2-419E-94FA-D4858EE6871D}">
      <dgm:prSet/>
      <dgm:spPr/>
      <dgm:t>
        <a:bodyPr/>
        <a:lstStyle/>
        <a:p>
          <a:endParaRPr lang="en-US"/>
        </a:p>
      </dgm:t>
    </dgm:pt>
    <dgm:pt modelId="{D4328D52-5363-4B05-B28B-786A8CBE21FD}">
      <dgm:prSet/>
      <dgm:spPr/>
      <dgm:t>
        <a:bodyPr/>
        <a:lstStyle/>
        <a:p>
          <a:r>
            <a:rPr lang="en-US"/>
            <a:t>Identify</a:t>
          </a:r>
        </a:p>
      </dgm:t>
    </dgm:pt>
    <dgm:pt modelId="{7A98DAD5-00A6-4417-9BC1-13CE98CC4F23}" type="parTrans" cxnId="{AD68DCA0-5C9B-4E3B-9905-53029167E7A5}">
      <dgm:prSet/>
      <dgm:spPr/>
      <dgm:t>
        <a:bodyPr/>
        <a:lstStyle/>
        <a:p>
          <a:endParaRPr lang="en-US"/>
        </a:p>
      </dgm:t>
    </dgm:pt>
    <dgm:pt modelId="{55A3B127-3B43-4B4E-AC62-1020F30AA1A2}" type="sibTrans" cxnId="{AD68DCA0-5C9B-4E3B-9905-53029167E7A5}">
      <dgm:prSet/>
      <dgm:spPr/>
      <dgm:t>
        <a:bodyPr/>
        <a:lstStyle/>
        <a:p>
          <a:endParaRPr lang="en-US"/>
        </a:p>
      </dgm:t>
    </dgm:pt>
    <dgm:pt modelId="{7412B40B-710A-4D22-9FC6-C17D7E42A86D}">
      <dgm:prSet/>
      <dgm:spPr/>
      <dgm:t>
        <a:bodyPr/>
        <a:lstStyle/>
        <a:p>
          <a:r>
            <a:rPr lang="en-US"/>
            <a:t>Identify various types of gears and their applications.</a:t>
          </a:r>
        </a:p>
      </dgm:t>
    </dgm:pt>
    <dgm:pt modelId="{D3F04082-C973-4C93-88EB-72A99FFAE92E}" type="parTrans" cxnId="{FE34B087-BD5A-4E15-A2B5-959A2F45D1B3}">
      <dgm:prSet/>
      <dgm:spPr/>
      <dgm:t>
        <a:bodyPr/>
        <a:lstStyle/>
        <a:p>
          <a:endParaRPr lang="en-US"/>
        </a:p>
      </dgm:t>
    </dgm:pt>
    <dgm:pt modelId="{28092446-7A1C-4F76-948A-81483BBBB98D}" type="sibTrans" cxnId="{FE34B087-BD5A-4E15-A2B5-959A2F45D1B3}">
      <dgm:prSet/>
      <dgm:spPr/>
      <dgm:t>
        <a:bodyPr/>
        <a:lstStyle/>
        <a:p>
          <a:endParaRPr lang="en-US"/>
        </a:p>
      </dgm:t>
    </dgm:pt>
    <dgm:pt modelId="{300FAE32-CD65-4696-A737-E32B3FB7DC76}">
      <dgm:prSet/>
      <dgm:spPr/>
      <dgm:t>
        <a:bodyPr/>
        <a:lstStyle/>
        <a:p>
          <a:r>
            <a:rPr lang="en-US"/>
            <a:t>Construct</a:t>
          </a:r>
        </a:p>
      </dgm:t>
    </dgm:pt>
    <dgm:pt modelId="{F5136B38-E1A0-49CF-82B7-01B2079542C5}" type="parTrans" cxnId="{799EEBE6-6D53-467F-9069-12DD1C78C3C1}">
      <dgm:prSet/>
      <dgm:spPr/>
      <dgm:t>
        <a:bodyPr/>
        <a:lstStyle/>
        <a:p>
          <a:endParaRPr lang="en-US"/>
        </a:p>
      </dgm:t>
    </dgm:pt>
    <dgm:pt modelId="{3E8F40E5-5DEF-4AC1-AF2F-3CF4D6B048B1}" type="sibTrans" cxnId="{799EEBE6-6D53-467F-9069-12DD1C78C3C1}">
      <dgm:prSet/>
      <dgm:spPr/>
      <dgm:t>
        <a:bodyPr/>
        <a:lstStyle/>
        <a:p>
          <a:endParaRPr lang="en-US"/>
        </a:p>
      </dgm:t>
    </dgm:pt>
    <dgm:pt modelId="{BF884DE9-C17D-4B58-A6FD-7163346CF7E6}">
      <dgm:prSet/>
      <dgm:spPr/>
      <dgm:t>
        <a:bodyPr/>
        <a:lstStyle/>
        <a:p>
          <a:r>
            <a:rPr lang="en-US"/>
            <a:t>Construct turning moment diagram of flywheel for different types of  engine.</a:t>
          </a:r>
        </a:p>
      </dgm:t>
    </dgm:pt>
    <dgm:pt modelId="{BF979FEC-5CF8-45D6-AEDD-ADB6BC96784E}" type="parTrans" cxnId="{939A3448-9E2E-4225-B6D5-A023DA155DA8}">
      <dgm:prSet/>
      <dgm:spPr/>
      <dgm:t>
        <a:bodyPr/>
        <a:lstStyle/>
        <a:p>
          <a:endParaRPr lang="en-US"/>
        </a:p>
      </dgm:t>
    </dgm:pt>
    <dgm:pt modelId="{B8A130BC-B4CA-4818-A5B1-B438B8AD2F89}" type="sibTrans" cxnId="{939A3448-9E2E-4225-B6D5-A023DA155DA8}">
      <dgm:prSet/>
      <dgm:spPr/>
      <dgm:t>
        <a:bodyPr/>
        <a:lstStyle/>
        <a:p>
          <a:endParaRPr lang="en-US"/>
        </a:p>
      </dgm:t>
    </dgm:pt>
    <dgm:pt modelId="{27743666-B980-4522-9C7F-EDF47303A223}">
      <dgm:prSet/>
      <dgm:spPr/>
      <dgm:t>
        <a:bodyPr/>
        <a:lstStyle/>
        <a:p>
          <a:r>
            <a:rPr lang="en-US"/>
            <a:t>Explain</a:t>
          </a:r>
        </a:p>
      </dgm:t>
    </dgm:pt>
    <dgm:pt modelId="{5E7CE1D6-04D4-4FAF-8A72-EAFF9A21259E}" type="parTrans" cxnId="{8081F317-1C3E-4425-B897-FE771B00D351}">
      <dgm:prSet/>
      <dgm:spPr/>
      <dgm:t>
        <a:bodyPr/>
        <a:lstStyle/>
        <a:p>
          <a:endParaRPr lang="en-US"/>
        </a:p>
      </dgm:t>
    </dgm:pt>
    <dgm:pt modelId="{95A8082D-2E32-4544-B961-CB0E554B50DF}" type="sibTrans" cxnId="{8081F317-1C3E-4425-B897-FE771B00D351}">
      <dgm:prSet/>
      <dgm:spPr/>
      <dgm:t>
        <a:bodyPr/>
        <a:lstStyle/>
        <a:p>
          <a:endParaRPr lang="en-US"/>
        </a:p>
      </dgm:t>
    </dgm:pt>
    <dgm:pt modelId="{085E1E4E-1029-4DE1-8A1C-D749CB478526}">
      <dgm:prSet/>
      <dgm:spPr/>
      <dgm:t>
        <a:bodyPr/>
        <a:lstStyle/>
        <a:p>
          <a:r>
            <a:rPr lang="en-US"/>
            <a:t>Explain working of different types of governors.</a:t>
          </a:r>
        </a:p>
      </dgm:t>
    </dgm:pt>
    <dgm:pt modelId="{EAC550C0-D462-4283-8A32-913A80A9295C}" type="parTrans" cxnId="{A9261250-E1FA-49F6-B7C5-32A4FD9A0BAA}">
      <dgm:prSet/>
      <dgm:spPr/>
      <dgm:t>
        <a:bodyPr/>
        <a:lstStyle/>
        <a:p>
          <a:endParaRPr lang="en-US"/>
        </a:p>
      </dgm:t>
    </dgm:pt>
    <dgm:pt modelId="{F438D255-3B69-428A-AEDC-00F28F9EC290}" type="sibTrans" cxnId="{A9261250-E1FA-49F6-B7C5-32A4FD9A0BAA}">
      <dgm:prSet/>
      <dgm:spPr/>
      <dgm:t>
        <a:bodyPr/>
        <a:lstStyle/>
        <a:p>
          <a:endParaRPr lang="en-US"/>
        </a:p>
      </dgm:t>
    </dgm:pt>
    <dgm:pt modelId="{80CE6BB6-1C09-4720-9F7F-EFE3CA8687E5}">
      <dgm:prSet/>
      <dgm:spPr/>
      <dgm:t>
        <a:bodyPr/>
        <a:lstStyle/>
        <a:p>
          <a:r>
            <a:rPr lang="en-US"/>
            <a:t>Identify</a:t>
          </a:r>
        </a:p>
      </dgm:t>
    </dgm:pt>
    <dgm:pt modelId="{B5FA78EC-B63A-4C00-AAF9-F444E6EBDC10}" type="parTrans" cxnId="{1E106DB8-727D-4687-9273-E1941CC613BD}">
      <dgm:prSet/>
      <dgm:spPr/>
      <dgm:t>
        <a:bodyPr/>
        <a:lstStyle/>
        <a:p>
          <a:endParaRPr lang="en-US"/>
        </a:p>
      </dgm:t>
    </dgm:pt>
    <dgm:pt modelId="{6B65D6CA-0D71-4FBB-861D-85238EC63F58}" type="sibTrans" cxnId="{1E106DB8-727D-4687-9273-E1941CC613BD}">
      <dgm:prSet/>
      <dgm:spPr/>
      <dgm:t>
        <a:bodyPr/>
        <a:lstStyle/>
        <a:p>
          <a:endParaRPr lang="en-US"/>
        </a:p>
      </dgm:t>
    </dgm:pt>
    <dgm:pt modelId="{7F034D81-7145-4BF0-83EF-9AD9ACC5790D}">
      <dgm:prSet/>
      <dgm:spPr/>
      <dgm:t>
        <a:bodyPr/>
        <a:lstStyle/>
        <a:p>
          <a:r>
            <a:rPr lang="en-US"/>
            <a:t>Identify different types of cams and followers and construct  displacement diagram</a:t>
          </a:r>
        </a:p>
      </dgm:t>
    </dgm:pt>
    <dgm:pt modelId="{C7F4C993-0710-46EE-80BD-7E450E11B06D}" type="parTrans" cxnId="{ADFCD3F3-4D10-478D-863C-B37024A05B06}">
      <dgm:prSet/>
      <dgm:spPr/>
      <dgm:t>
        <a:bodyPr/>
        <a:lstStyle/>
        <a:p>
          <a:endParaRPr lang="en-US"/>
        </a:p>
      </dgm:t>
    </dgm:pt>
    <dgm:pt modelId="{B3C46F71-AEB9-4A59-84F0-AD39F73E87FF}" type="sibTrans" cxnId="{ADFCD3F3-4D10-478D-863C-B37024A05B06}">
      <dgm:prSet/>
      <dgm:spPr/>
      <dgm:t>
        <a:bodyPr/>
        <a:lstStyle/>
        <a:p>
          <a:endParaRPr lang="en-US"/>
        </a:p>
      </dgm:t>
    </dgm:pt>
    <dgm:pt modelId="{6F02BDD6-9603-4F31-B0D1-B48A972264B2}">
      <dgm:prSet/>
      <dgm:spPr/>
      <dgm:t>
        <a:bodyPr/>
        <a:lstStyle/>
        <a:p>
          <a:r>
            <a:rPr lang="en-US"/>
            <a:t>Calculate</a:t>
          </a:r>
        </a:p>
      </dgm:t>
    </dgm:pt>
    <dgm:pt modelId="{8B10062A-62F5-40F6-BB0E-95E3A9313478}" type="parTrans" cxnId="{746DC784-C9F3-400D-9DD6-9EB9C424905E}">
      <dgm:prSet/>
      <dgm:spPr/>
      <dgm:t>
        <a:bodyPr/>
        <a:lstStyle/>
        <a:p>
          <a:endParaRPr lang="en-US"/>
        </a:p>
      </dgm:t>
    </dgm:pt>
    <dgm:pt modelId="{B9EDA2D5-9270-4B37-9D14-3C732E6D1A67}" type="sibTrans" cxnId="{746DC784-C9F3-400D-9DD6-9EB9C424905E}">
      <dgm:prSet/>
      <dgm:spPr/>
      <dgm:t>
        <a:bodyPr/>
        <a:lstStyle/>
        <a:p>
          <a:endParaRPr lang="en-US"/>
        </a:p>
      </dgm:t>
    </dgm:pt>
    <dgm:pt modelId="{06034410-0718-4E14-A9D2-1C1758264BAC}">
      <dgm:prSet/>
      <dgm:spPr/>
      <dgm:t>
        <a:bodyPr/>
        <a:lstStyle/>
        <a:p>
          <a:r>
            <a:rPr lang="en-US"/>
            <a:t>Calculate balancing of rotating mass and its position.</a:t>
          </a:r>
        </a:p>
      </dgm:t>
    </dgm:pt>
    <dgm:pt modelId="{E399446E-5F98-4CAF-8435-877A1591B761}" type="parTrans" cxnId="{9C9CF8D5-9342-4C18-9EBB-302BF3396DC9}">
      <dgm:prSet/>
      <dgm:spPr/>
      <dgm:t>
        <a:bodyPr/>
        <a:lstStyle/>
        <a:p>
          <a:endParaRPr lang="en-US"/>
        </a:p>
      </dgm:t>
    </dgm:pt>
    <dgm:pt modelId="{D3A1AFE2-7FC2-4761-AB8A-0D935337FA10}" type="sibTrans" cxnId="{9C9CF8D5-9342-4C18-9EBB-302BF3396DC9}">
      <dgm:prSet/>
      <dgm:spPr/>
      <dgm:t>
        <a:bodyPr/>
        <a:lstStyle/>
        <a:p>
          <a:endParaRPr lang="en-US"/>
        </a:p>
      </dgm:t>
    </dgm:pt>
    <dgm:pt modelId="{8A7B6417-A82A-4A9A-BE01-DC938405FE99}">
      <dgm:prSet/>
      <dgm:spPr/>
      <dgm:t>
        <a:bodyPr/>
        <a:lstStyle/>
        <a:p>
          <a:r>
            <a:rPr lang="en-US"/>
            <a:t>Identify</a:t>
          </a:r>
        </a:p>
      </dgm:t>
    </dgm:pt>
    <dgm:pt modelId="{223D3660-7AAD-429A-94F6-63793924B65C}" type="parTrans" cxnId="{A3BCC455-14A2-4561-BC2F-0CD30FF09572}">
      <dgm:prSet/>
      <dgm:spPr/>
      <dgm:t>
        <a:bodyPr/>
        <a:lstStyle/>
        <a:p>
          <a:endParaRPr lang="en-US"/>
        </a:p>
      </dgm:t>
    </dgm:pt>
    <dgm:pt modelId="{C7F3ED37-CC6E-4334-BE8A-D1F2442B8493}" type="sibTrans" cxnId="{A3BCC455-14A2-4561-BC2F-0CD30FF09572}">
      <dgm:prSet/>
      <dgm:spPr/>
      <dgm:t>
        <a:bodyPr/>
        <a:lstStyle/>
        <a:p>
          <a:endParaRPr lang="en-US"/>
        </a:p>
      </dgm:t>
    </dgm:pt>
    <dgm:pt modelId="{B2DCBCB3-953F-4832-B311-DBEAFEF31E65}">
      <dgm:prSet/>
      <dgm:spPr/>
      <dgm:t>
        <a:bodyPr/>
        <a:lstStyle/>
        <a:p>
          <a:r>
            <a:rPr lang="en-US"/>
            <a:t>Identify different type of vibrations, their causes, harmful effect and  remedies.</a:t>
          </a:r>
        </a:p>
      </dgm:t>
    </dgm:pt>
    <dgm:pt modelId="{4E5A41C5-F7E0-41B2-AAFA-5B28F9F93E38}" type="parTrans" cxnId="{283CF3BF-A20E-4867-83D0-C65F17997E15}">
      <dgm:prSet/>
      <dgm:spPr/>
      <dgm:t>
        <a:bodyPr/>
        <a:lstStyle/>
        <a:p>
          <a:endParaRPr lang="en-US"/>
        </a:p>
      </dgm:t>
    </dgm:pt>
    <dgm:pt modelId="{A5CAE3D1-9D4B-43EF-93A2-34B14EBB06C3}" type="sibTrans" cxnId="{283CF3BF-A20E-4867-83D0-C65F17997E15}">
      <dgm:prSet/>
      <dgm:spPr/>
      <dgm:t>
        <a:bodyPr/>
        <a:lstStyle/>
        <a:p>
          <a:endParaRPr lang="en-US"/>
        </a:p>
      </dgm:t>
    </dgm:pt>
    <dgm:pt modelId="{220B68D1-B0FD-4B5D-B9B2-759C783110FB}" type="pres">
      <dgm:prSet presAssocID="{B7D4C98B-C83E-46E3-9356-2391C46BFD10}" presName="Name0" presStyleCnt="0">
        <dgm:presLayoutVars>
          <dgm:dir/>
          <dgm:animLvl val="lvl"/>
          <dgm:resizeHandles val="exact"/>
        </dgm:presLayoutVars>
      </dgm:prSet>
      <dgm:spPr/>
      <dgm:t>
        <a:bodyPr/>
        <a:lstStyle/>
        <a:p>
          <a:endParaRPr lang="en-US"/>
        </a:p>
      </dgm:t>
    </dgm:pt>
    <dgm:pt modelId="{B19C0C6E-183D-4A14-A5D9-D428A726D74D}" type="pres">
      <dgm:prSet presAssocID="{EF55B45B-B49A-4A72-8A78-EC5A3DF5CBA9}" presName="linNode" presStyleCnt="0"/>
      <dgm:spPr/>
    </dgm:pt>
    <dgm:pt modelId="{C9320D00-A7BB-4F54-9247-D23E1DE4F3C4}" type="pres">
      <dgm:prSet presAssocID="{EF55B45B-B49A-4A72-8A78-EC5A3DF5CBA9}" presName="parentText" presStyleLbl="alignNode1" presStyleIdx="0" presStyleCnt="10">
        <dgm:presLayoutVars>
          <dgm:chMax val="1"/>
          <dgm:bulletEnabled/>
        </dgm:presLayoutVars>
      </dgm:prSet>
      <dgm:spPr/>
      <dgm:t>
        <a:bodyPr/>
        <a:lstStyle/>
        <a:p>
          <a:endParaRPr lang="en-US"/>
        </a:p>
      </dgm:t>
    </dgm:pt>
    <dgm:pt modelId="{6B338F33-426B-4BA4-AA6E-F7A6D091FF5C}" type="pres">
      <dgm:prSet presAssocID="{EF55B45B-B49A-4A72-8A78-EC5A3DF5CBA9}" presName="descendantText" presStyleLbl="alignAccFollowNode1" presStyleIdx="0" presStyleCnt="10">
        <dgm:presLayoutVars>
          <dgm:bulletEnabled/>
        </dgm:presLayoutVars>
      </dgm:prSet>
      <dgm:spPr/>
      <dgm:t>
        <a:bodyPr/>
        <a:lstStyle/>
        <a:p>
          <a:endParaRPr lang="en-US"/>
        </a:p>
      </dgm:t>
    </dgm:pt>
    <dgm:pt modelId="{454E34C9-A612-4F10-99A5-09CF4EE70499}" type="pres">
      <dgm:prSet presAssocID="{BAE1C5FB-DA93-4291-A2A3-FCA64DFE65FA}" presName="sp" presStyleCnt="0"/>
      <dgm:spPr/>
    </dgm:pt>
    <dgm:pt modelId="{64825B28-BC7E-43EB-BFE8-352544AC9474}" type="pres">
      <dgm:prSet presAssocID="{FD11D669-1244-49B0-A7D7-3DF08830C0B8}" presName="linNode" presStyleCnt="0"/>
      <dgm:spPr/>
    </dgm:pt>
    <dgm:pt modelId="{DA58E68C-CC58-48BF-A680-8685FA218B4B}" type="pres">
      <dgm:prSet presAssocID="{FD11D669-1244-49B0-A7D7-3DF08830C0B8}" presName="parentText" presStyleLbl="alignNode1" presStyleIdx="1" presStyleCnt="10">
        <dgm:presLayoutVars>
          <dgm:chMax val="1"/>
          <dgm:bulletEnabled/>
        </dgm:presLayoutVars>
      </dgm:prSet>
      <dgm:spPr/>
      <dgm:t>
        <a:bodyPr/>
        <a:lstStyle/>
        <a:p>
          <a:endParaRPr lang="en-US"/>
        </a:p>
      </dgm:t>
    </dgm:pt>
    <dgm:pt modelId="{8A12E3ED-ED9F-401B-A5DE-7E0D503C7A7F}" type="pres">
      <dgm:prSet presAssocID="{FD11D669-1244-49B0-A7D7-3DF08830C0B8}" presName="descendantText" presStyleLbl="alignAccFollowNode1" presStyleIdx="1" presStyleCnt="10">
        <dgm:presLayoutVars>
          <dgm:bulletEnabled/>
        </dgm:presLayoutVars>
      </dgm:prSet>
      <dgm:spPr/>
      <dgm:t>
        <a:bodyPr/>
        <a:lstStyle/>
        <a:p>
          <a:endParaRPr lang="en-US"/>
        </a:p>
      </dgm:t>
    </dgm:pt>
    <dgm:pt modelId="{54903DC6-AE8E-4F1F-9A69-81FA4FC8BA85}" type="pres">
      <dgm:prSet presAssocID="{FF511B0F-F143-4106-B683-809A6600393B}" presName="sp" presStyleCnt="0"/>
      <dgm:spPr/>
    </dgm:pt>
    <dgm:pt modelId="{D7BAF72C-D9D5-4406-84D4-E7478E99B392}" type="pres">
      <dgm:prSet presAssocID="{A6A02BE1-5BCC-4565-A856-52E2C28347B0}" presName="linNode" presStyleCnt="0"/>
      <dgm:spPr/>
    </dgm:pt>
    <dgm:pt modelId="{4732E291-4770-4842-B9FA-8BE479D2EBC8}" type="pres">
      <dgm:prSet presAssocID="{A6A02BE1-5BCC-4565-A856-52E2C28347B0}" presName="parentText" presStyleLbl="alignNode1" presStyleIdx="2" presStyleCnt="10">
        <dgm:presLayoutVars>
          <dgm:chMax val="1"/>
          <dgm:bulletEnabled/>
        </dgm:presLayoutVars>
      </dgm:prSet>
      <dgm:spPr/>
      <dgm:t>
        <a:bodyPr/>
        <a:lstStyle/>
        <a:p>
          <a:endParaRPr lang="en-US"/>
        </a:p>
      </dgm:t>
    </dgm:pt>
    <dgm:pt modelId="{C8391701-7479-4C55-BBA7-0D9F53E6F441}" type="pres">
      <dgm:prSet presAssocID="{A6A02BE1-5BCC-4565-A856-52E2C28347B0}" presName="descendantText" presStyleLbl="alignAccFollowNode1" presStyleIdx="2" presStyleCnt="10">
        <dgm:presLayoutVars>
          <dgm:bulletEnabled/>
        </dgm:presLayoutVars>
      </dgm:prSet>
      <dgm:spPr/>
      <dgm:t>
        <a:bodyPr/>
        <a:lstStyle/>
        <a:p>
          <a:endParaRPr lang="en-US"/>
        </a:p>
      </dgm:t>
    </dgm:pt>
    <dgm:pt modelId="{B510B46A-1363-4F1D-9377-DB478085923E}" type="pres">
      <dgm:prSet presAssocID="{4ECE2B76-6012-440A-9815-DA2D3FAE1449}" presName="sp" presStyleCnt="0"/>
      <dgm:spPr/>
    </dgm:pt>
    <dgm:pt modelId="{159A48D8-A7D6-47E1-8962-D0CF94AA0A4A}" type="pres">
      <dgm:prSet presAssocID="{40C9F2E1-E89D-4707-BBC2-6A36FFBEB204}" presName="linNode" presStyleCnt="0"/>
      <dgm:spPr/>
    </dgm:pt>
    <dgm:pt modelId="{4CA39621-44A6-4B1A-9A19-19498F71A38E}" type="pres">
      <dgm:prSet presAssocID="{40C9F2E1-E89D-4707-BBC2-6A36FFBEB204}" presName="parentText" presStyleLbl="alignNode1" presStyleIdx="3" presStyleCnt="10">
        <dgm:presLayoutVars>
          <dgm:chMax val="1"/>
          <dgm:bulletEnabled/>
        </dgm:presLayoutVars>
      </dgm:prSet>
      <dgm:spPr/>
      <dgm:t>
        <a:bodyPr/>
        <a:lstStyle/>
        <a:p>
          <a:endParaRPr lang="en-US"/>
        </a:p>
      </dgm:t>
    </dgm:pt>
    <dgm:pt modelId="{DC39853D-9B2F-40EC-9F78-D9562ECEA161}" type="pres">
      <dgm:prSet presAssocID="{40C9F2E1-E89D-4707-BBC2-6A36FFBEB204}" presName="descendantText" presStyleLbl="alignAccFollowNode1" presStyleIdx="3" presStyleCnt="10">
        <dgm:presLayoutVars>
          <dgm:bulletEnabled/>
        </dgm:presLayoutVars>
      </dgm:prSet>
      <dgm:spPr/>
      <dgm:t>
        <a:bodyPr/>
        <a:lstStyle/>
        <a:p>
          <a:endParaRPr lang="en-US"/>
        </a:p>
      </dgm:t>
    </dgm:pt>
    <dgm:pt modelId="{9C2B7466-BDC3-4974-82FD-190F6E266D1B}" type="pres">
      <dgm:prSet presAssocID="{7BBF4C4C-54D6-47DF-BF85-7337E80B8AE0}" presName="sp" presStyleCnt="0"/>
      <dgm:spPr/>
    </dgm:pt>
    <dgm:pt modelId="{EE9EFB66-56B0-4BD2-8EB2-EB760712089B}" type="pres">
      <dgm:prSet presAssocID="{D4328D52-5363-4B05-B28B-786A8CBE21FD}" presName="linNode" presStyleCnt="0"/>
      <dgm:spPr/>
    </dgm:pt>
    <dgm:pt modelId="{AA226E46-53CB-4A74-99B0-1953219ECB5E}" type="pres">
      <dgm:prSet presAssocID="{D4328D52-5363-4B05-B28B-786A8CBE21FD}" presName="parentText" presStyleLbl="alignNode1" presStyleIdx="4" presStyleCnt="10">
        <dgm:presLayoutVars>
          <dgm:chMax val="1"/>
          <dgm:bulletEnabled/>
        </dgm:presLayoutVars>
      </dgm:prSet>
      <dgm:spPr/>
      <dgm:t>
        <a:bodyPr/>
        <a:lstStyle/>
        <a:p>
          <a:endParaRPr lang="en-US"/>
        </a:p>
      </dgm:t>
    </dgm:pt>
    <dgm:pt modelId="{637B1C6A-E313-4140-8D19-3BFE62DB8373}" type="pres">
      <dgm:prSet presAssocID="{D4328D52-5363-4B05-B28B-786A8CBE21FD}" presName="descendantText" presStyleLbl="alignAccFollowNode1" presStyleIdx="4" presStyleCnt="10">
        <dgm:presLayoutVars>
          <dgm:bulletEnabled/>
        </dgm:presLayoutVars>
      </dgm:prSet>
      <dgm:spPr/>
      <dgm:t>
        <a:bodyPr/>
        <a:lstStyle/>
        <a:p>
          <a:endParaRPr lang="en-US"/>
        </a:p>
      </dgm:t>
    </dgm:pt>
    <dgm:pt modelId="{EA7E81CD-9CF5-4A46-BEAF-6C3F05EBA16D}" type="pres">
      <dgm:prSet presAssocID="{55A3B127-3B43-4B4E-AC62-1020F30AA1A2}" presName="sp" presStyleCnt="0"/>
      <dgm:spPr/>
    </dgm:pt>
    <dgm:pt modelId="{06617A16-B616-4F0B-B1F5-7B8051E31791}" type="pres">
      <dgm:prSet presAssocID="{300FAE32-CD65-4696-A737-E32B3FB7DC76}" presName="linNode" presStyleCnt="0"/>
      <dgm:spPr/>
    </dgm:pt>
    <dgm:pt modelId="{9BB1B3B1-EE2E-4714-A608-D6902DFA523A}" type="pres">
      <dgm:prSet presAssocID="{300FAE32-CD65-4696-A737-E32B3FB7DC76}" presName="parentText" presStyleLbl="alignNode1" presStyleIdx="5" presStyleCnt="10">
        <dgm:presLayoutVars>
          <dgm:chMax val="1"/>
          <dgm:bulletEnabled/>
        </dgm:presLayoutVars>
      </dgm:prSet>
      <dgm:spPr/>
      <dgm:t>
        <a:bodyPr/>
        <a:lstStyle/>
        <a:p>
          <a:endParaRPr lang="en-US"/>
        </a:p>
      </dgm:t>
    </dgm:pt>
    <dgm:pt modelId="{D18A9DD1-1EBA-4AFB-9003-29470C0AB70D}" type="pres">
      <dgm:prSet presAssocID="{300FAE32-CD65-4696-A737-E32B3FB7DC76}" presName="descendantText" presStyleLbl="alignAccFollowNode1" presStyleIdx="5" presStyleCnt="10">
        <dgm:presLayoutVars>
          <dgm:bulletEnabled/>
        </dgm:presLayoutVars>
      </dgm:prSet>
      <dgm:spPr/>
      <dgm:t>
        <a:bodyPr/>
        <a:lstStyle/>
        <a:p>
          <a:endParaRPr lang="en-US"/>
        </a:p>
      </dgm:t>
    </dgm:pt>
    <dgm:pt modelId="{536D2953-6036-49F5-90E5-D35D894BAA14}" type="pres">
      <dgm:prSet presAssocID="{3E8F40E5-5DEF-4AC1-AF2F-3CF4D6B048B1}" presName="sp" presStyleCnt="0"/>
      <dgm:spPr/>
    </dgm:pt>
    <dgm:pt modelId="{F38C783C-06F1-44F0-A4E8-B89D46F37E47}" type="pres">
      <dgm:prSet presAssocID="{27743666-B980-4522-9C7F-EDF47303A223}" presName="linNode" presStyleCnt="0"/>
      <dgm:spPr/>
    </dgm:pt>
    <dgm:pt modelId="{F42B1D4F-7796-47BB-A4D0-0C7072F09552}" type="pres">
      <dgm:prSet presAssocID="{27743666-B980-4522-9C7F-EDF47303A223}" presName="parentText" presStyleLbl="alignNode1" presStyleIdx="6" presStyleCnt="10">
        <dgm:presLayoutVars>
          <dgm:chMax val="1"/>
          <dgm:bulletEnabled/>
        </dgm:presLayoutVars>
      </dgm:prSet>
      <dgm:spPr/>
      <dgm:t>
        <a:bodyPr/>
        <a:lstStyle/>
        <a:p>
          <a:endParaRPr lang="en-US"/>
        </a:p>
      </dgm:t>
    </dgm:pt>
    <dgm:pt modelId="{ADC23D78-F0AC-4761-A0D1-A42954DC693B}" type="pres">
      <dgm:prSet presAssocID="{27743666-B980-4522-9C7F-EDF47303A223}" presName="descendantText" presStyleLbl="alignAccFollowNode1" presStyleIdx="6" presStyleCnt="10">
        <dgm:presLayoutVars>
          <dgm:bulletEnabled/>
        </dgm:presLayoutVars>
      </dgm:prSet>
      <dgm:spPr/>
      <dgm:t>
        <a:bodyPr/>
        <a:lstStyle/>
        <a:p>
          <a:endParaRPr lang="en-US"/>
        </a:p>
      </dgm:t>
    </dgm:pt>
    <dgm:pt modelId="{C4503238-7799-4371-856D-28ABCD7EEDA0}" type="pres">
      <dgm:prSet presAssocID="{95A8082D-2E32-4544-B961-CB0E554B50DF}" presName="sp" presStyleCnt="0"/>
      <dgm:spPr/>
    </dgm:pt>
    <dgm:pt modelId="{30467E4A-EC40-4C1C-90DB-BB3DB6782852}" type="pres">
      <dgm:prSet presAssocID="{80CE6BB6-1C09-4720-9F7F-EFE3CA8687E5}" presName="linNode" presStyleCnt="0"/>
      <dgm:spPr/>
    </dgm:pt>
    <dgm:pt modelId="{01FA751F-66FA-46DD-A3E2-81545628D49C}" type="pres">
      <dgm:prSet presAssocID="{80CE6BB6-1C09-4720-9F7F-EFE3CA8687E5}" presName="parentText" presStyleLbl="alignNode1" presStyleIdx="7" presStyleCnt="10">
        <dgm:presLayoutVars>
          <dgm:chMax val="1"/>
          <dgm:bulletEnabled/>
        </dgm:presLayoutVars>
      </dgm:prSet>
      <dgm:spPr/>
      <dgm:t>
        <a:bodyPr/>
        <a:lstStyle/>
        <a:p>
          <a:endParaRPr lang="en-US"/>
        </a:p>
      </dgm:t>
    </dgm:pt>
    <dgm:pt modelId="{771AFE4A-BE6F-4A89-8446-A36FCA2376C4}" type="pres">
      <dgm:prSet presAssocID="{80CE6BB6-1C09-4720-9F7F-EFE3CA8687E5}" presName="descendantText" presStyleLbl="alignAccFollowNode1" presStyleIdx="7" presStyleCnt="10">
        <dgm:presLayoutVars>
          <dgm:bulletEnabled/>
        </dgm:presLayoutVars>
      </dgm:prSet>
      <dgm:spPr/>
      <dgm:t>
        <a:bodyPr/>
        <a:lstStyle/>
        <a:p>
          <a:endParaRPr lang="en-US"/>
        </a:p>
      </dgm:t>
    </dgm:pt>
    <dgm:pt modelId="{F430A17F-45D3-4272-A904-EBE28E238641}" type="pres">
      <dgm:prSet presAssocID="{6B65D6CA-0D71-4FBB-861D-85238EC63F58}" presName="sp" presStyleCnt="0"/>
      <dgm:spPr/>
    </dgm:pt>
    <dgm:pt modelId="{43C6BF0D-9917-4D96-B69D-342FBF632D01}" type="pres">
      <dgm:prSet presAssocID="{6F02BDD6-9603-4F31-B0D1-B48A972264B2}" presName="linNode" presStyleCnt="0"/>
      <dgm:spPr/>
    </dgm:pt>
    <dgm:pt modelId="{30C4FFA7-B9AE-4934-977A-858CC2672FFC}" type="pres">
      <dgm:prSet presAssocID="{6F02BDD6-9603-4F31-B0D1-B48A972264B2}" presName="parentText" presStyleLbl="alignNode1" presStyleIdx="8" presStyleCnt="10">
        <dgm:presLayoutVars>
          <dgm:chMax val="1"/>
          <dgm:bulletEnabled/>
        </dgm:presLayoutVars>
      </dgm:prSet>
      <dgm:spPr/>
      <dgm:t>
        <a:bodyPr/>
        <a:lstStyle/>
        <a:p>
          <a:endParaRPr lang="en-US"/>
        </a:p>
      </dgm:t>
    </dgm:pt>
    <dgm:pt modelId="{C5438139-B6EC-4DB7-B77E-1B4495F5CC0A}" type="pres">
      <dgm:prSet presAssocID="{6F02BDD6-9603-4F31-B0D1-B48A972264B2}" presName="descendantText" presStyleLbl="alignAccFollowNode1" presStyleIdx="8" presStyleCnt="10">
        <dgm:presLayoutVars>
          <dgm:bulletEnabled/>
        </dgm:presLayoutVars>
      </dgm:prSet>
      <dgm:spPr/>
      <dgm:t>
        <a:bodyPr/>
        <a:lstStyle/>
        <a:p>
          <a:endParaRPr lang="en-US"/>
        </a:p>
      </dgm:t>
    </dgm:pt>
    <dgm:pt modelId="{11E4E09D-5BE5-4800-8D2B-297CB558A69C}" type="pres">
      <dgm:prSet presAssocID="{B9EDA2D5-9270-4B37-9D14-3C732E6D1A67}" presName="sp" presStyleCnt="0"/>
      <dgm:spPr/>
    </dgm:pt>
    <dgm:pt modelId="{BB2AECC4-022E-42DE-A5F6-B72DBEDFEB2C}" type="pres">
      <dgm:prSet presAssocID="{8A7B6417-A82A-4A9A-BE01-DC938405FE99}" presName="linNode" presStyleCnt="0"/>
      <dgm:spPr/>
    </dgm:pt>
    <dgm:pt modelId="{1E747120-A52E-48E0-9057-E81C150D2A16}" type="pres">
      <dgm:prSet presAssocID="{8A7B6417-A82A-4A9A-BE01-DC938405FE99}" presName="parentText" presStyleLbl="alignNode1" presStyleIdx="9" presStyleCnt="10">
        <dgm:presLayoutVars>
          <dgm:chMax val="1"/>
          <dgm:bulletEnabled/>
        </dgm:presLayoutVars>
      </dgm:prSet>
      <dgm:spPr/>
      <dgm:t>
        <a:bodyPr/>
        <a:lstStyle/>
        <a:p>
          <a:endParaRPr lang="en-US"/>
        </a:p>
      </dgm:t>
    </dgm:pt>
    <dgm:pt modelId="{6C796AD2-A533-4B9F-983A-9B0796CEA70A}" type="pres">
      <dgm:prSet presAssocID="{8A7B6417-A82A-4A9A-BE01-DC938405FE99}" presName="descendantText" presStyleLbl="alignAccFollowNode1" presStyleIdx="9" presStyleCnt="10">
        <dgm:presLayoutVars>
          <dgm:bulletEnabled/>
        </dgm:presLayoutVars>
      </dgm:prSet>
      <dgm:spPr/>
      <dgm:t>
        <a:bodyPr/>
        <a:lstStyle/>
        <a:p>
          <a:endParaRPr lang="en-US"/>
        </a:p>
      </dgm:t>
    </dgm:pt>
  </dgm:ptLst>
  <dgm:cxnLst>
    <dgm:cxn modelId="{A971E261-40CE-443A-83BF-A5D23FA01F53}" type="presOf" srcId="{06034410-0718-4E14-A9D2-1C1758264BAC}" destId="{C5438139-B6EC-4DB7-B77E-1B4495F5CC0A}" srcOrd="0" destOrd="0" presId="urn:microsoft.com/office/officeart/2016/7/layout/VerticalSolidActionList"/>
    <dgm:cxn modelId="{A9261250-E1FA-49F6-B7C5-32A4FD9A0BAA}" srcId="{27743666-B980-4522-9C7F-EDF47303A223}" destId="{085E1E4E-1029-4DE1-8A1C-D749CB478526}" srcOrd="0" destOrd="0" parTransId="{EAC550C0-D462-4283-8A32-913A80A9295C}" sibTransId="{F438D255-3B69-428A-AEDC-00F28F9EC290}"/>
    <dgm:cxn modelId="{74819EA7-19C2-419E-94FA-D4858EE6871D}" srcId="{40C9F2E1-E89D-4707-BBC2-6A36FFBEB204}" destId="{8F9E4297-CAAE-4C83-8E2D-2F34F405EE41}" srcOrd="0" destOrd="0" parTransId="{5611C3EA-8250-423B-8ED2-E6D9664F0D4F}" sibTransId="{50013198-49BA-4105-9CDF-578C0542CCFE}"/>
    <dgm:cxn modelId="{746DC784-C9F3-400D-9DD6-9EB9C424905E}" srcId="{B7D4C98B-C83E-46E3-9356-2391C46BFD10}" destId="{6F02BDD6-9603-4F31-B0D1-B48A972264B2}" srcOrd="8" destOrd="0" parTransId="{8B10062A-62F5-40F6-BB0E-95E3A9313478}" sibTransId="{B9EDA2D5-9270-4B37-9D14-3C732E6D1A67}"/>
    <dgm:cxn modelId="{939A3448-9E2E-4225-B6D5-A023DA155DA8}" srcId="{300FAE32-CD65-4696-A737-E32B3FB7DC76}" destId="{BF884DE9-C17D-4B58-A6FD-7163346CF7E6}" srcOrd="0" destOrd="0" parTransId="{BF979FEC-5CF8-45D6-AEDD-ADB6BC96784E}" sibTransId="{B8A130BC-B4CA-4818-A5B1-B438B8AD2F89}"/>
    <dgm:cxn modelId="{3D52B270-C980-4F18-9AAA-DE27BB68B9C8}" type="presOf" srcId="{B2DCBCB3-953F-4832-B311-DBEAFEF31E65}" destId="{6C796AD2-A533-4B9F-983A-9B0796CEA70A}" srcOrd="0" destOrd="0" presId="urn:microsoft.com/office/officeart/2016/7/layout/VerticalSolidActionList"/>
    <dgm:cxn modelId="{A8F9396C-238F-40EB-A37C-8FB7EE358EC8}" type="presOf" srcId="{EF55B45B-B49A-4A72-8A78-EC5A3DF5CBA9}" destId="{C9320D00-A7BB-4F54-9247-D23E1DE4F3C4}" srcOrd="0" destOrd="0" presId="urn:microsoft.com/office/officeart/2016/7/layout/VerticalSolidActionList"/>
    <dgm:cxn modelId="{1CF8C487-0830-468A-AEA5-B9E3F75BAFF8}" type="presOf" srcId="{300FAE32-CD65-4696-A737-E32B3FB7DC76}" destId="{9BB1B3B1-EE2E-4714-A608-D6902DFA523A}" srcOrd="0" destOrd="0" presId="urn:microsoft.com/office/officeart/2016/7/layout/VerticalSolidActionList"/>
    <dgm:cxn modelId="{C0779FFF-3FFB-4E12-AF65-660B7B063B38}" type="presOf" srcId="{085E1E4E-1029-4DE1-8A1C-D749CB478526}" destId="{ADC23D78-F0AC-4761-A0D1-A42954DC693B}" srcOrd="0" destOrd="0" presId="urn:microsoft.com/office/officeart/2016/7/layout/VerticalSolidActionList"/>
    <dgm:cxn modelId="{1DC30D0E-2BBF-4583-9025-E05FC135CDC7}" type="presOf" srcId="{CC2D3CA6-9FDD-48C5-97EC-E883CC0FA6A3}" destId="{8A12E3ED-ED9F-401B-A5DE-7E0D503C7A7F}" srcOrd="0" destOrd="0" presId="urn:microsoft.com/office/officeart/2016/7/layout/VerticalSolidActionList"/>
    <dgm:cxn modelId="{8E79FD86-65C5-4AD8-8CA5-9756DAF5827D}" srcId="{A6A02BE1-5BCC-4565-A856-52E2C28347B0}" destId="{3870984D-41B4-4242-9111-AF3903A20370}" srcOrd="0" destOrd="0" parTransId="{AC62AE05-48B5-480B-8ECD-B1E04CF2CF59}" sibTransId="{4750C7D0-E8A6-46E2-8FD8-4D16F0464D7D}"/>
    <dgm:cxn modelId="{928E56D1-AB63-43AC-9D28-35102D0CDF0E}" srcId="{B7D4C98B-C83E-46E3-9356-2391C46BFD10}" destId="{FD11D669-1244-49B0-A7D7-3DF08830C0B8}" srcOrd="1" destOrd="0" parTransId="{47FE8084-E723-4265-A884-1F4990610239}" sibTransId="{FF511B0F-F143-4106-B683-809A6600393B}"/>
    <dgm:cxn modelId="{1E106DB8-727D-4687-9273-E1941CC613BD}" srcId="{B7D4C98B-C83E-46E3-9356-2391C46BFD10}" destId="{80CE6BB6-1C09-4720-9F7F-EFE3CA8687E5}" srcOrd="7" destOrd="0" parTransId="{B5FA78EC-B63A-4C00-AAF9-F444E6EBDC10}" sibTransId="{6B65D6CA-0D71-4FBB-861D-85238EC63F58}"/>
    <dgm:cxn modelId="{3195F0C2-2E77-49ED-B81F-53FB517C1BC0}" type="presOf" srcId="{FD11D669-1244-49B0-A7D7-3DF08830C0B8}" destId="{DA58E68C-CC58-48BF-A680-8685FA218B4B}" srcOrd="0" destOrd="0" presId="urn:microsoft.com/office/officeart/2016/7/layout/VerticalSolidActionList"/>
    <dgm:cxn modelId="{C224FF98-77AE-464F-AB4B-DAA5CF0AB6CB}" srcId="{B7D4C98B-C83E-46E3-9356-2391C46BFD10}" destId="{A6A02BE1-5BCC-4565-A856-52E2C28347B0}" srcOrd="2" destOrd="0" parTransId="{731499CA-0057-4436-B60E-99061F99EA1A}" sibTransId="{4ECE2B76-6012-440A-9815-DA2D3FAE1449}"/>
    <dgm:cxn modelId="{A3BCC455-14A2-4561-BC2F-0CD30FF09572}" srcId="{B7D4C98B-C83E-46E3-9356-2391C46BFD10}" destId="{8A7B6417-A82A-4A9A-BE01-DC938405FE99}" srcOrd="9" destOrd="0" parTransId="{223D3660-7AAD-429A-94F6-63793924B65C}" sibTransId="{C7F3ED37-CC6E-4334-BE8A-D1F2442B8493}"/>
    <dgm:cxn modelId="{0B34FED2-7BE6-49E7-9B03-962B1F05A53E}" type="presOf" srcId="{40C9F2E1-E89D-4707-BBC2-6A36FFBEB204}" destId="{4CA39621-44A6-4B1A-9A19-19498F71A38E}" srcOrd="0" destOrd="0" presId="urn:microsoft.com/office/officeart/2016/7/layout/VerticalSolidActionList"/>
    <dgm:cxn modelId="{BF964741-4503-4D38-9756-12B48E0383C2}" srcId="{B7D4C98B-C83E-46E3-9356-2391C46BFD10}" destId="{40C9F2E1-E89D-4707-BBC2-6A36FFBEB204}" srcOrd="3" destOrd="0" parTransId="{F7A4CDA7-AE5C-45AA-814A-FCA3E1646DE2}" sibTransId="{7BBF4C4C-54D6-47DF-BF85-7337E80B8AE0}"/>
    <dgm:cxn modelId="{CED91A5B-6963-4CA3-BDA5-0BBF1130F685}" type="presOf" srcId="{80CE6BB6-1C09-4720-9F7F-EFE3CA8687E5}" destId="{01FA751F-66FA-46DD-A3E2-81545628D49C}" srcOrd="0" destOrd="0" presId="urn:microsoft.com/office/officeart/2016/7/layout/VerticalSolidActionList"/>
    <dgm:cxn modelId="{AD68DCA0-5C9B-4E3B-9905-53029167E7A5}" srcId="{B7D4C98B-C83E-46E3-9356-2391C46BFD10}" destId="{D4328D52-5363-4B05-B28B-786A8CBE21FD}" srcOrd="4" destOrd="0" parTransId="{7A98DAD5-00A6-4417-9BC1-13CE98CC4F23}" sibTransId="{55A3B127-3B43-4B4E-AC62-1020F30AA1A2}"/>
    <dgm:cxn modelId="{66D853CD-DD5F-43B7-82DD-513CD4783D75}" type="presOf" srcId="{BF884DE9-C17D-4B58-A6FD-7163346CF7E6}" destId="{D18A9DD1-1EBA-4AFB-9003-29470C0AB70D}" srcOrd="0" destOrd="0" presId="urn:microsoft.com/office/officeart/2016/7/layout/VerticalSolidActionList"/>
    <dgm:cxn modelId="{8081F317-1C3E-4425-B897-FE771B00D351}" srcId="{B7D4C98B-C83E-46E3-9356-2391C46BFD10}" destId="{27743666-B980-4522-9C7F-EDF47303A223}" srcOrd="6" destOrd="0" parTransId="{5E7CE1D6-04D4-4FAF-8A72-EAFF9A21259E}" sibTransId="{95A8082D-2E32-4544-B961-CB0E554B50DF}"/>
    <dgm:cxn modelId="{7C7FF916-0661-474A-8DDC-6EC81661340A}" type="presOf" srcId="{A6A02BE1-5BCC-4565-A856-52E2C28347B0}" destId="{4732E291-4770-4842-B9FA-8BE479D2EBC8}" srcOrd="0" destOrd="0" presId="urn:microsoft.com/office/officeart/2016/7/layout/VerticalSolidActionList"/>
    <dgm:cxn modelId="{9C9CF8D5-9342-4C18-9EBB-302BF3396DC9}" srcId="{6F02BDD6-9603-4F31-B0D1-B48A972264B2}" destId="{06034410-0718-4E14-A9D2-1C1758264BAC}" srcOrd="0" destOrd="0" parTransId="{E399446E-5F98-4CAF-8435-877A1591B761}" sibTransId="{D3A1AFE2-7FC2-4761-AB8A-0D935337FA10}"/>
    <dgm:cxn modelId="{DF1AC232-6DA3-4E7B-BE18-3BF38888F9B1}" type="presOf" srcId="{3870984D-41B4-4242-9111-AF3903A20370}" destId="{C8391701-7479-4C55-BBA7-0D9F53E6F441}" srcOrd="0" destOrd="0" presId="urn:microsoft.com/office/officeart/2016/7/layout/VerticalSolidActionList"/>
    <dgm:cxn modelId="{F9D2FBD8-6ABD-4A7B-B1C6-0F826174059C}" type="presOf" srcId="{8A7B6417-A82A-4A9A-BE01-DC938405FE99}" destId="{1E747120-A52E-48E0-9057-E81C150D2A16}" srcOrd="0" destOrd="0" presId="urn:microsoft.com/office/officeart/2016/7/layout/VerticalSolidActionList"/>
    <dgm:cxn modelId="{FE34B087-BD5A-4E15-A2B5-959A2F45D1B3}" srcId="{D4328D52-5363-4B05-B28B-786A8CBE21FD}" destId="{7412B40B-710A-4D22-9FC6-C17D7E42A86D}" srcOrd="0" destOrd="0" parTransId="{D3F04082-C973-4C93-88EB-72A99FFAE92E}" sibTransId="{28092446-7A1C-4F76-948A-81483BBBB98D}"/>
    <dgm:cxn modelId="{5B071361-48CB-4B7D-A3D3-E74862FD7F06}" type="presOf" srcId="{D4328D52-5363-4B05-B28B-786A8CBE21FD}" destId="{AA226E46-53CB-4A74-99B0-1953219ECB5E}" srcOrd="0" destOrd="0" presId="urn:microsoft.com/office/officeart/2016/7/layout/VerticalSolidActionList"/>
    <dgm:cxn modelId="{ADFCD3F3-4D10-478D-863C-B37024A05B06}" srcId="{80CE6BB6-1C09-4720-9F7F-EFE3CA8687E5}" destId="{7F034D81-7145-4BF0-83EF-9AD9ACC5790D}" srcOrd="0" destOrd="0" parTransId="{C7F4C993-0710-46EE-80BD-7E450E11B06D}" sibTransId="{B3C46F71-AEB9-4A59-84F0-AD39F73E87FF}"/>
    <dgm:cxn modelId="{191A38E4-F926-4D24-BE1F-72961873F7AE}" type="presOf" srcId="{6F02BDD6-9603-4F31-B0D1-B48A972264B2}" destId="{30C4FFA7-B9AE-4934-977A-858CC2672FFC}" srcOrd="0" destOrd="0" presId="urn:microsoft.com/office/officeart/2016/7/layout/VerticalSolidActionList"/>
    <dgm:cxn modelId="{EFB17559-7235-40CA-8D10-20A35AB6A575}" type="presOf" srcId="{B7D4C98B-C83E-46E3-9356-2391C46BFD10}" destId="{220B68D1-B0FD-4B5D-B9B2-759C783110FB}" srcOrd="0" destOrd="0" presId="urn:microsoft.com/office/officeart/2016/7/layout/VerticalSolidActionList"/>
    <dgm:cxn modelId="{FE367544-21BA-42A8-AF36-EBACA6937FFE}" srcId="{EF55B45B-B49A-4A72-8A78-EC5A3DF5CBA9}" destId="{C28BE32C-0EDF-4135-8C88-A838167F782B}" srcOrd="0" destOrd="0" parTransId="{928414D0-349C-4E04-9B5E-0D4C12BC7167}" sibTransId="{28431CA2-542F-4EDC-9765-081C13B8A2A1}"/>
    <dgm:cxn modelId="{710B0606-E2E4-45FA-AF66-26D1D7AA9BC5}" type="presOf" srcId="{7412B40B-710A-4D22-9FC6-C17D7E42A86D}" destId="{637B1C6A-E313-4140-8D19-3BFE62DB8373}" srcOrd="0" destOrd="0" presId="urn:microsoft.com/office/officeart/2016/7/layout/VerticalSolidActionList"/>
    <dgm:cxn modelId="{803CCF75-65F2-46F3-BCFC-48D33677E2C3}" type="presOf" srcId="{27743666-B980-4522-9C7F-EDF47303A223}" destId="{F42B1D4F-7796-47BB-A4D0-0C7072F09552}" srcOrd="0" destOrd="0" presId="urn:microsoft.com/office/officeart/2016/7/layout/VerticalSolidActionList"/>
    <dgm:cxn modelId="{8C595661-6E6C-44CB-9B49-174D5D8547B2}" srcId="{B7D4C98B-C83E-46E3-9356-2391C46BFD10}" destId="{EF55B45B-B49A-4A72-8A78-EC5A3DF5CBA9}" srcOrd="0" destOrd="0" parTransId="{E1D1C72E-E987-4F8B-8B5A-16B3797776E1}" sibTransId="{BAE1C5FB-DA93-4291-A2A3-FCA64DFE65FA}"/>
    <dgm:cxn modelId="{FD5E7CB6-7121-49BA-9652-0DF49B07D57C}" type="presOf" srcId="{C28BE32C-0EDF-4135-8C88-A838167F782B}" destId="{6B338F33-426B-4BA4-AA6E-F7A6D091FF5C}" srcOrd="0" destOrd="0" presId="urn:microsoft.com/office/officeart/2016/7/layout/VerticalSolidActionList"/>
    <dgm:cxn modelId="{A3C84B8D-3F55-4118-BA16-66C15A8402E9}" type="presOf" srcId="{8F9E4297-CAAE-4C83-8E2D-2F34F405EE41}" destId="{DC39853D-9B2F-40EC-9F78-D9562ECEA161}" srcOrd="0" destOrd="0" presId="urn:microsoft.com/office/officeart/2016/7/layout/VerticalSolidActionList"/>
    <dgm:cxn modelId="{7BE5AB5C-FDFB-417D-B191-D5372623B19F}" srcId="{FD11D669-1244-49B0-A7D7-3DF08830C0B8}" destId="{CC2D3CA6-9FDD-48C5-97EC-E883CC0FA6A3}" srcOrd="0" destOrd="0" parTransId="{02858C06-28F0-4E59-9D9A-0E8E6AACF6F2}" sibTransId="{6A7B4A10-A628-4114-91F9-74C3D0E9A47C}"/>
    <dgm:cxn modelId="{283CF3BF-A20E-4867-83D0-C65F17997E15}" srcId="{8A7B6417-A82A-4A9A-BE01-DC938405FE99}" destId="{B2DCBCB3-953F-4832-B311-DBEAFEF31E65}" srcOrd="0" destOrd="0" parTransId="{4E5A41C5-F7E0-41B2-AAFA-5B28F9F93E38}" sibTransId="{A5CAE3D1-9D4B-43EF-93A2-34B14EBB06C3}"/>
    <dgm:cxn modelId="{799EEBE6-6D53-467F-9069-12DD1C78C3C1}" srcId="{B7D4C98B-C83E-46E3-9356-2391C46BFD10}" destId="{300FAE32-CD65-4696-A737-E32B3FB7DC76}" srcOrd="5" destOrd="0" parTransId="{F5136B38-E1A0-49CF-82B7-01B2079542C5}" sibTransId="{3E8F40E5-5DEF-4AC1-AF2F-3CF4D6B048B1}"/>
    <dgm:cxn modelId="{2793B4E3-8C29-463E-AE60-B94642B662B1}" type="presOf" srcId="{7F034D81-7145-4BF0-83EF-9AD9ACC5790D}" destId="{771AFE4A-BE6F-4A89-8446-A36FCA2376C4}" srcOrd="0" destOrd="0" presId="urn:microsoft.com/office/officeart/2016/7/layout/VerticalSolidActionList"/>
    <dgm:cxn modelId="{0F81C5A7-DFAA-4A25-ACF1-F0E795118C1D}" type="presParOf" srcId="{220B68D1-B0FD-4B5D-B9B2-759C783110FB}" destId="{B19C0C6E-183D-4A14-A5D9-D428A726D74D}" srcOrd="0" destOrd="0" presId="urn:microsoft.com/office/officeart/2016/7/layout/VerticalSolidActionList"/>
    <dgm:cxn modelId="{FD197A9C-7F61-4D1E-82C1-C514C3C4B875}" type="presParOf" srcId="{B19C0C6E-183D-4A14-A5D9-D428A726D74D}" destId="{C9320D00-A7BB-4F54-9247-D23E1DE4F3C4}" srcOrd="0" destOrd="0" presId="urn:microsoft.com/office/officeart/2016/7/layout/VerticalSolidActionList"/>
    <dgm:cxn modelId="{6EBB8617-7D24-4AA0-B772-C54D4AE98F59}" type="presParOf" srcId="{B19C0C6E-183D-4A14-A5D9-D428A726D74D}" destId="{6B338F33-426B-4BA4-AA6E-F7A6D091FF5C}" srcOrd="1" destOrd="0" presId="urn:microsoft.com/office/officeart/2016/7/layout/VerticalSolidActionList"/>
    <dgm:cxn modelId="{5B190A82-A528-4553-B73C-2D0E68F64E79}" type="presParOf" srcId="{220B68D1-B0FD-4B5D-B9B2-759C783110FB}" destId="{454E34C9-A612-4F10-99A5-09CF4EE70499}" srcOrd="1" destOrd="0" presId="urn:microsoft.com/office/officeart/2016/7/layout/VerticalSolidActionList"/>
    <dgm:cxn modelId="{582647C0-2D71-4E30-BEB6-625F0A2AA25E}" type="presParOf" srcId="{220B68D1-B0FD-4B5D-B9B2-759C783110FB}" destId="{64825B28-BC7E-43EB-BFE8-352544AC9474}" srcOrd="2" destOrd="0" presId="urn:microsoft.com/office/officeart/2016/7/layout/VerticalSolidActionList"/>
    <dgm:cxn modelId="{26B5DE75-C6CD-4342-A8F0-D1F378E11047}" type="presParOf" srcId="{64825B28-BC7E-43EB-BFE8-352544AC9474}" destId="{DA58E68C-CC58-48BF-A680-8685FA218B4B}" srcOrd="0" destOrd="0" presId="urn:microsoft.com/office/officeart/2016/7/layout/VerticalSolidActionList"/>
    <dgm:cxn modelId="{7B89405E-49FB-44CF-BB6C-8B5E028E84BF}" type="presParOf" srcId="{64825B28-BC7E-43EB-BFE8-352544AC9474}" destId="{8A12E3ED-ED9F-401B-A5DE-7E0D503C7A7F}" srcOrd="1" destOrd="0" presId="urn:microsoft.com/office/officeart/2016/7/layout/VerticalSolidActionList"/>
    <dgm:cxn modelId="{F060F659-DD69-4B86-B603-9348FF8DFC0C}" type="presParOf" srcId="{220B68D1-B0FD-4B5D-B9B2-759C783110FB}" destId="{54903DC6-AE8E-4F1F-9A69-81FA4FC8BA85}" srcOrd="3" destOrd="0" presId="urn:microsoft.com/office/officeart/2016/7/layout/VerticalSolidActionList"/>
    <dgm:cxn modelId="{0E63D64D-F697-4849-9BC9-A8F2AD2A562D}" type="presParOf" srcId="{220B68D1-B0FD-4B5D-B9B2-759C783110FB}" destId="{D7BAF72C-D9D5-4406-84D4-E7478E99B392}" srcOrd="4" destOrd="0" presId="urn:microsoft.com/office/officeart/2016/7/layout/VerticalSolidActionList"/>
    <dgm:cxn modelId="{9A24CEBD-DE7A-417B-BB0B-C9E6A42DFB60}" type="presParOf" srcId="{D7BAF72C-D9D5-4406-84D4-E7478E99B392}" destId="{4732E291-4770-4842-B9FA-8BE479D2EBC8}" srcOrd="0" destOrd="0" presId="urn:microsoft.com/office/officeart/2016/7/layout/VerticalSolidActionList"/>
    <dgm:cxn modelId="{9DE97C62-7610-4C82-A3B8-2FEE1C8F33CE}" type="presParOf" srcId="{D7BAF72C-D9D5-4406-84D4-E7478E99B392}" destId="{C8391701-7479-4C55-BBA7-0D9F53E6F441}" srcOrd="1" destOrd="0" presId="urn:microsoft.com/office/officeart/2016/7/layout/VerticalSolidActionList"/>
    <dgm:cxn modelId="{52AC4267-94D3-4040-A5BF-71C082F7C28B}" type="presParOf" srcId="{220B68D1-B0FD-4B5D-B9B2-759C783110FB}" destId="{B510B46A-1363-4F1D-9377-DB478085923E}" srcOrd="5" destOrd="0" presId="urn:microsoft.com/office/officeart/2016/7/layout/VerticalSolidActionList"/>
    <dgm:cxn modelId="{53F88487-669E-4F58-A9E4-A952BD59AD0D}" type="presParOf" srcId="{220B68D1-B0FD-4B5D-B9B2-759C783110FB}" destId="{159A48D8-A7D6-47E1-8962-D0CF94AA0A4A}" srcOrd="6" destOrd="0" presId="urn:microsoft.com/office/officeart/2016/7/layout/VerticalSolidActionList"/>
    <dgm:cxn modelId="{6A6A3D27-1614-4689-AF6C-B57D5AE4FBE5}" type="presParOf" srcId="{159A48D8-A7D6-47E1-8962-D0CF94AA0A4A}" destId="{4CA39621-44A6-4B1A-9A19-19498F71A38E}" srcOrd="0" destOrd="0" presId="urn:microsoft.com/office/officeart/2016/7/layout/VerticalSolidActionList"/>
    <dgm:cxn modelId="{E877AA9B-BC66-4C87-B826-18D265B5A97C}" type="presParOf" srcId="{159A48D8-A7D6-47E1-8962-D0CF94AA0A4A}" destId="{DC39853D-9B2F-40EC-9F78-D9562ECEA161}" srcOrd="1" destOrd="0" presId="urn:microsoft.com/office/officeart/2016/7/layout/VerticalSolidActionList"/>
    <dgm:cxn modelId="{AF3CD712-80E2-4C61-9892-69D710DF9620}" type="presParOf" srcId="{220B68D1-B0FD-4B5D-B9B2-759C783110FB}" destId="{9C2B7466-BDC3-4974-82FD-190F6E266D1B}" srcOrd="7" destOrd="0" presId="urn:microsoft.com/office/officeart/2016/7/layout/VerticalSolidActionList"/>
    <dgm:cxn modelId="{1DEA304C-9DBF-48AB-9243-4D8871EE2318}" type="presParOf" srcId="{220B68D1-B0FD-4B5D-B9B2-759C783110FB}" destId="{EE9EFB66-56B0-4BD2-8EB2-EB760712089B}" srcOrd="8" destOrd="0" presId="urn:microsoft.com/office/officeart/2016/7/layout/VerticalSolidActionList"/>
    <dgm:cxn modelId="{E7D68334-C0F3-41A0-9E66-16395658FD48}" type="presParOf" srcId="{EE9EFB66-56B0-4BD2-8EB2-EB760712089B}" destId="{AA226E46-53CB-4A74-99B0-1953219ECB5E}" srcOrd="0" destOrd="0" presId="urn:microsoft.com/office/officeart/2016/7/layout/VerticalSolidActionList"/>
    <dgm:cxn modelId="{43EB09A0-94C9-4319-B2D1-CB5F6B0250A5}" type="presParOf" srcId="{EE9EFB66-56B0-4BD2-8EB2-EB760712089B}" destId="{637B1C6A-E313-4140-8D19-3BFE62DB8373}" srcOrd="1" destOrd="0" presId="urn:microsoft.com/office/officeart/2016/7/layout/VerticalSolidActionList"/>
    <dgm:cxn modelId="{1D88F2D1-AD29-4A68-9948-79A991A96C5F}" type="presParOf" srcId="{220B68D1-B0FD-4B5D-B9B2-759C783110FB}" destId="{EA7E81CD-9CF5-4A46-BEAF-6C3F05EBA16D}" srcOrd="9" destOrd="0" presId="urn:microsoft.com/office/officeart/2016/7/layout/VerticalSolidActionList"/>
    <dgm:cxn modelId="{48D5D9C1-61F7-4E7C-982B-4083E3627375}" type="presParOf" srcId="{220B68D1-B0FD-4B5D-B9B2-759C783110FB}" destId="{06617A16-B616-4F0B-B1F5-7B8051E31791}" srcOrd="10" destOrd="0" presId="urn:microsoft.com/office/officeart/2016/7/layout/VerticalSolidActionList"/>
    <dgm:cxn modelId="{874BF5CB-CBD5-4803-8F95-FE3336762494}" type="presParOf" srcId="{06617A16-B616-4F0B-B1F5-7B8051E31791}" destId="{9BB1B3B1-EE2E-4714-A608-D6902DFA523A}" srcOrd="0" destOrd="0" presId="urn:microsoft.com/office/officeart/2016/7/layout/VerticalSolidActionList"/>
    <dgm:cxn modelId="{E0AD6D9C-A22F-4AF1-B73B-72168D3F6313}" type="presParOf" srcId="{06617A16-B616-4F0B-B1F5-7B8051E31791}" destId="{D18A9DD1-1EBA-4AFB-9003-29470C0AB70D}" srcOrd="1" destOrd="0" presId="urn:microsoft.com/office/officeart/2016/7/layout/VerticalSolidActionList"/>
    <dgm:cxn modelId="{D3E0935D-B9A1-4531-8E96-77DAF0C3D175}" type="presParOf" srcId="{220B68D1-B0FD-4B5D-B9B2-759C783110FB}" destId="{536D2953-6036-49F5-90E5-D35D894BAA14}" srcOrd="11" destOrd="0" presId="urn:microsoft.com/office/officeart/2016/7/layout/VerticalSolidActionList"/>
    <dgm:cxn modelId="{817FEDEA-B57A-4C2D-B4E3-14E17FE84FDF}" type="presParOf" srcId="{220B68D1-B0FD-4B5D-B9B2-759C783110FB}" destId="{F38C783C-06F1-44F0-A4E8-B89D46F37E47}" srcOrd="12" destOrd="0" presId="urn:microsoft.com/office/officeart/2016/7/layout/VerticalSolidActionList"/>
    <dgm:cxn modelId="{60D88ABD-D559-429B-AFB0-825CF5D8124A}" type="presParOf" srcId="{F38C783C-06F1-44F0-A4E8-B89D46F37E47}" destId="{F42B1D4F-7796-47BB-A4D0-0C7072F09552}" srcOrd="0" destOrd="0" presId="urn:microsoft.com/office/officeart/2016/7/layout/VerticalSolidActionList"/>
    <dgm:cxn modelId="{BC4CA9B7-FF99-4920-A3BE-3CAC3765CFE0}" type="presParOf" srcId="{F38C783C-06F1-44F0-A4E8-B89D46F37E47}" destId="{ADC23D78-F0AC-4761-A0D1-A42954DC693B}" srcOrd="1" destOrd="0" presId="urn:microsoft.com/office/officeart/2016/7/layout/VerticalSolidActionList"/>
    <dgm:cxn modelId="{3877F5EF-B115-4926-B299-C0A49E575134}" type="presParOf" srcId="{220B68D1-B0FD-4B5D-B9B2-759C783110FB}" destId="{C4503238-7799-4371-856D-28ABCD7EEDA0}" srcOrd="13" destOrd="0" presId="urn:microsoft.com/office/officeart/2016/7/layout/VerticalSolidActionList"/>
    <dgm:cxn modelId="{0344B62C-43DB-440E-B2EA-9EAD7B66BB63}" type="presParOf" srcId="{220B68D1-B0FD-4B5D-B9B2-759C783110FB}" destId="{30467E4A-EC40-4C1C-90DB-BB3DB6782852}" srcOrd="14" destOrd="0" presId="urn:microsoft.com/office/officeart/2016/7/layout/VerticalSolidActionList"/>
    <dgm:cxn modelId="{BA351DC9-5D0C-4251-A879-286D6C341E65}" type="presParOf" srcId="{30467E4A-EC40-4C1C-90DB-BB3DB6782852}" destId="{01FA751F-66FA-46DD-A3E2-81545628D49C}" srcOrd="0" destOrd="0" presId="urn:microsoft.com/office/officeart/2016/7/layout/VerticalSolidActionList"/>
    <dgm:cxn modelId="{7C2941A3-2645-4812-83AE-39647327CD3E}" type="presParOf" srcId="{30467E4A-EC40-4C1C-90DB-BB3DB6782852}" destId="{771AFE4A-BE6F-4A89-8446-A36FCA2376C4}" srcOrd="1" destOrd="0" presId="urn:microsoft.com/office/officeart/2016/7/layout/VerticalSolidActionList"/>
    <dgm:cxn modelId="{C4631457-9369-40E1-9FAD-A491529B6A8D}" type="presParOf" srcId="{220B68D1-B0FD-4B5D-B9B2-759C783110FB}" destId="{F430A17F-45D3-4272-A904-EBE28E238641}" srcOrd="15" destOrd="0" presId="urn:microsoft.com/office/officeart/2016/7/layout/VerticalSolidActionList"/>
    <dgm:cxn modelId="{C6D4A764-5D7C-4881-8EA2-694B618870C9}" type="presParOf" srcId="{220B68D1-B0FD-4B5D-B9B2-759C783110FB}" destId="{43C6BF0D-9917-4D96-B69D-342FBF632D01}" srcOrd="16" destOrd="0" presId="urn:microsoft.com/office/officeart/2016/7/layout/VerticalSolidActionList"/>
    <dgm:cxn modelId="{02F3F404-DF8B-4214-958F-42547E229EF2}" type="presParOf" srcId="{43C6BF0D-9917-4D96-B69D-342FBF632D01}" destId="{30C4FFA7-B9AE-4934-977A-858CC2672FFC}" srcOrd="0" destOrd="0" presId="urn:microsoft.com/office/officeart/2016/7/layout/VerticalSolidActionList"/>
    <dgm:cxn modelId="{574045F3-22A2-4786-9304-5E195AA26ED8}" type="presParOf" srcId="{43C6BF0D-9917-4D96-B69D-342FBF632D01}" destId="{C5438139-B6EC-4DB7-B77E-1B4495F5CC0A}" srcOrd="1" destOrd="0" presId="urn:microsoft.com/office/officeart/2016/7/layout/VerticalSolidActionList"/>
    <dgm:cxn modelId="{19AC58B8-FC13-40C4-B9FF-C16826706CA5}" type="presParOf" srcId="{220B68D1-B0FD-4B5D-B9B2-759C783110FB}" destId="{11E4E09D-5BE5-4800-8D2B-297CB558A69C}" srcOrd="17" destOrd="0" presId="urn:microsoft.com/office/officeart/2016/7/layout/VerticalSolidActionList"/>
    <dgm:cxn modelId="{C853B131-03C6-44B9-9B3C-E3C14A63318B}" type="presParOf" srcId="{220B68D1-B0FD-4B5D-B9B2-759C783110FB}" destId="{BB2AECC4-022E-42DE-A5F6-B72DBEDFEB2C}" srcOrd="18" destOrd="0" presId="urn:microsoft.com/office/officeart/2016/7/layout/VerticalSolidActionList"/>
    <dgm:cxn modelId="{736F9599-DAC1-4553-B983-7BC15E0C7425}" type="presParOf" srcId="{BB2AECC4-022E-42DE-A5F6-B72DBEDFEB2C}" destId="{1E747120-A52E-48E0-9057-E81C150D2A16}" srcOrd="0" destOrd="0" presId="urn:microsoft.com/office/officeart/2016/7/layout/VerticalSolidActionList"/>
    <dgm:cxn modelId="{E80E2E52-8A97-445D-BD04-B66211B8C56E}" type="presParOf" srcId="{BB2AECC4-022E-42DE-A5F6-B72DBEDFEB2C}" destId="{6C796AD2-A533-4B9F-983A-9B0796CEA70A}" srcOrd="1" destOrd="0" presId="urn:microsoft.com/office/officeart/2016/7/layout/VerticalSolidAc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38F33-426B-4BA4-AA6E-F7A6D091FF5C}">
      <dsp:nvSpPr>
        <dsp:cNvPr id="0" name=""/>
        <dsp:cNvSpPr/>
      </dsp:nvSpPr>
      <dsp:spPr>
        <a:xfrm>
          <a:off x="1317738" y="870"/>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After undergoing this course, the students will be able to:</a:t>
          </a:r>
        </a:p>
      </dsp:txBody>
      <dsp:txXfrm>
        <a:off x="1317738" y="870"/>
        <a:ext cx="5270952" cy="559298"/>
      </dsp:txXfrm>
    </dsp:sp>
    <dsp:sp modelId="{C9320D00-A7BB-4F54-9247-D23E1DE4F3C4}">
      <dsp:nvSpPr>
        <dsp:cNvPr id="0" name=""/>
        <dsp:cNvSpPr/>
      </dsp:nvSpPr>
      <dsp:spPr>
        <a:xfrm>
          <a:off x="0" y="870"/>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870"/>
        <a:ext cx="1317738" cy="559298"/>
      </dsp:txXfrm>
    </dsp:sp>
    <dsp:sp modelId="{8A12E3ED-ED9F-401B-A5DE-7E0D503C7A7F}">
      <dsp:nvSpPr>
        <dsp:cNvPr id="0" name=""/>
        <dsp:cNvSpPr/>
      </dsp:nvSpPr>
      <dsp:spPr>
        <a:xfrm>
          <a:off x="1317738" y="593726"/>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Explain working of different types of mechanisms and draw their  inversion.</a:t>
          </a:r>
        </a:p>
      </dsp:txBody>
      <dsp:txXfrm>
        <a:off x="1317738" y="593726"/>
        <a:ext cx="5270952" cy="559298"/>
      </dsp:txXfrm>
    </dsp:sp>
    <dsp:sp modelId="{DA58E68C-CC58-48BF-A680-8685FA218B4B}">
      <dsp:nvSpPr>
        <dsp:cNvPr id="0" name=""/>
        <dsp:cNvSpPr/>
      </dsp:nvSpPr>
      <dsp:spPr>
        <a:xfrm>
          <a:off x="0" y="593726"/>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Explain</a:t>
          </a:r>
        </a:p>
      </dsp:txBody>
      <dsp:txXfrm>
        <a:off x="0" y="593726"/>
        <a:ext cx="1317738" cy="559298"/>
      </dsp:txXfrm>
    </dsp:sp>
    <dsp:sp modelId="{C8391701-7479-4C55-BBA7-0D9F53E6F441}">
      <dsp:nvSpPr>
        <dsp:cNvPr id="0" name=""/>
        <dsp:cNvSpPr/>
      </dsp:nvSpPr>
      <dsp:spPr>
        <a:xfrm>
          <a:off x="1317738" y="1186582"/>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Solve problems on power transmission.</a:t>
          </a:r>
        </a:p>
      </dsp:txBody>
      <dsp:txXfrm>
        <a:off x="1317738" y="1186582"/>
        <a:ext cx="5270952" cy="559298"/>
      </dsp:txXfrm>
    </dsp:sp>
    <dsp:sp modelId="{4732E291-4770-4842-B9FA-8BE479D2EBC8}">
      <dsp:nvSpPr>
        <dsp:cNvPr id="0" name=""/>
        <dsp:cNvSpPr/>
      </dsp:nvSpPr>
      <dsp:spPr>
        <a:xfrm>
          <a:off x="0" y="1186582"/>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Solve</a:t>
          </a:r>
        </a:p>
      </dsp:txBody>
      <dsp:txXfrm>
        <a:off x="0" y="1186582"/>
        <a:ext cx="1317738" cy="559298"/>
      </dsp:txXfrm>
    </dsp:sp>
    <dsp:sp modelId="{DC39853D-9B2F-40EC-9F78-D9562ECEA161}">
      <dsp:nvSpPr>
        <dsp:cNvPr id="0" name=""/>
        <dsp:cNvSpPr/>
      </dsp:nvSpPr>
      <dsp:spPr>
        <a:xfrm>
          <a:off x="1317738" y="1779438"/>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Determine ratio of driving tension for flat and V-belt drive.</a:t>
          </a:r>
        </a:p>
      </dsp:txBody>
      <dsp:txXfrm>
        <a:off x="1317738" y="1779438"/>
        <a:ext cx="5270952" cy="559298"/>
      </dsp:txXfrm>
    </dsp:sp>
    <dsp:sp modelId="{4CA39621-44A6-4B1A-9A19-19498F71A38E}">
      <dsp:nvSpPr>
        <dsp:cNvPr id="0" name=""/>
        <dsp:cNvSpPr/>
      </dsp:nvSpPr>
      <dsp:spPr>
        <a:xfrm>
          <a:off x="0" y="1779438"/>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Determine</a:t>
          </a:r>
        </a:p>
      </dsp:txBody>
      <dsp:txXfrm>
        <a:off x="0" y="1779438"/>
        <a:ext cx="1317738" cy="559298"/>
      </dsp:txXfrm>
    </dsp:sp>
    <dsp:sp modelId="{637B1C6A-E313-4140-8D19-3BFE62DB8373}">
      <dsp:nvSpPr>
        <dsp:cNvPr id="0" name=""/>
        <dsp:cNvSpPr/>
      </dsp:nvSpPr>
      <dsp:spPr>
        <a:xfrm>
          <a:off x="1317738" y="2372294"/>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Identify various types of gears and their applications.</a:t>
          </a:r>
        </a:p>
      </dsp:txBody>
      <dsp:txXfrm>
        <a:off x="1317738" y="2372294"/>
        <a:ext cx="5270952" cy="559298"/>
      </dsp:txXfrm>
    </dsp:sp>
    <dsp:sp modelId="{AA226E46-53CB-4A74-99B0-1953219ECB5E}">
      <dsp:nvSpPr>
        <dsp:cNvPr id="0" name=""/>
        <dsp:cNvSpPr/>
      </dsp:nvSpPr>
      <dsp:spPr>
        <a:xfrm>
          <a:off x="0" y="2372294"/>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Identify</a:t>
          </a:r>
        </a:p>
      </dsp:txBody>
      <dsp:txXfrm>
        <a:off x="0" y="2372294"/>
        <a:ext cx="1317738" cy="559298"/>
      </dsp:txXfrm>
    </dsp:sp>
    <dsp:sp modelId="{D18A9DD1-1EBA-4AFB-9003-29470C0AB70D}">
      <dsp:nvSpPr>
        <dsp:cNvPr id="0" name=""/>
        <dsp:cNvSpPr/>
      </dsp:nvSpPr>
      <dsp:spPr>
        <a:xfrm>
          <a:off x="1317738" y="2965150"/>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Construct turning moment diagram of flywheel for different types of  engine.</a:t>
          </a:r>
        </a:p>
      </dsp:txBody>
      <dsp:txXfrm>
        <a:off x="1317738" y="2965150"/>
        <a:ext cx="5270952" cy="559298"/>
      </dsp:txXfrm>
    </dsp:sp>
    <dsp:sp modelId="{9BB1B3B1-EE2E-4714-A608-D6902DFA523A}">
      <dsp:nvSpPr>
        <dsp:cNvPr id="0" name=""/>
        <dsp:cNvSpPr/>
      </dsp:nvSpPr>
      <dsp:spPr>
        <a:xfrm>
          <a:off x="0" y="2965150"/>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Construct</a:t>
          </a:r>
        </a:p>
      </dsp:txBody>
      <dsp:txXfrm>
        <a:off x="0" y="2965150"/>
        <a:ext cx="1317738" cy="559298"/>
      </dsp:txXfrm>
    </dsp:sp>
    <dsp:sp modelId="{ADC23D78-F0AC-4761-A0D1-A42954DC693B}">
      <dsp:nvSpPr>
        <dsp:cNvPr id="0" name=""/>
        <dsp:cNvSpPr/>
      </dsp:nvSpPr>
      <dsp:spPr>
        <a:xfrm>
          <a:off x="1317738" y="3558006"/>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Explain working of different types of governors.</a:t>
          </a:r>
        </a:p>
      </dsp:txBody>
      <dsp:txXfrm>
        <a:off x="1317738" y="3558006"/>
        <a:ext cx="5270952" cy="559298"/>
      </dsp:txXfrm>
    </dsp:sp>
    <dsp:sp modelId="{F42B1D4F-7796-47BB-A4D0-0C7072F09552}">
      <dsp:nvSpPr>
        <dsp:cNvPr id="0" name=""/>
        <dsp:cNvSpPr/>
      </dsp:nvSpPr>
      <dsp:spPr>
        <a:xfrm>
          <a:off x="0" y="3558006"/>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Explain</a:t>
          </a:r>
        </a:p>
      </dsp:txBody>
      <dsp:txXfrm>
        <a:off x="0" y="3558006"/>
        <a:ext cx="1317738" cy="559298"/>
      </dsp:txXfrm>
    </dsp:sp>
    <dsp:sp modelId="{771AFE4A-BE6F-4A89-8446-A36FCA2376C4}">
      <dsp:nvSpPr>
        <dsp:cNvPr id="0" name=""/>
        <dsp:cNvSpPr/>
      </dsp:nvSpPr>
      <dsp:spPr>
        <a:xfrm>
          <a:off x="1317738" y="4150862"/>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Identify different types of cams and followers and construct  displacement diagram</a:t>
          </a:r>
        </a:p>
      </dsp:txBody>
      <dsp:txXfrm>
        <a:off x="1317738" y="4150862"/>
        <a:ext cx="5270952" cy="559298"/>
      </dsp:txXfrm>
    </dsp:sp>
    <dsp:sp modelId="{01FA751F-66FA-46DD-A3E2-81545628D49C}">
      <dsp:nvSpPr>
        <dsp:cNvPr id="0" name=""/>
        <dsp:cNvSpPr/>
      </dsp:nvSpPr>
      <dsp:spPr>
        <a:xfrm>
          <a:off x="0" y="4150862"/>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Identify</a:t>
          </a:r>
        </a:p>
      </dsp:txBody>
      <dsp:txXfrm>
        <a:off x="0" y="4150862"/>
        <a:ext cx="1317738" cy="559298"/>
      </dsp:txXfrm>
    </dsp:sp>
    <dsp:sp modelId="{C5438139-B6EC-4DB7-B77E-1B4495F5CC0A}">
      <dsp:nvSpPr>
        <dsp:cNvPr id="0" name=""/>
        <dsp:cNvSpPr/>
      </dsp:nvSpPr>
      <dsp:spPr>
        <a:xfrm>
          <a:off x="1317738" y="4743718"/>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Calculate balancing of rotating mass and its position.</a:t>
          </a:r>
        </a:p>
      </dsp:txBody>
      <dsp:txXfrm>
        <a:off x="1317738" y="4743718"/>
        <a:ext cx="5270952" cy="559298"/>
      </dsp:txXfrm>
    </dsp:sp>
    <dsp:sp modelId="{30C4FFA7-B9AE-4934-977A-858CC2672FFC}">
      <dsp:nvSpPr>
        <dsp:cNvPr id="0" name=""/>
        <dsp:cNvSpPr/>
      </dsp:nvSpPr>
      <dsp:spPr>
        <a:xfrm>
          <a:off x="0" y="4743718"/>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Calculate</a:t>
          </a:r>
        </a:p>
      </dsp:txBody>
      <dsp:txXfrm>
        <a:off x="0" y="4743718"/>
        <a:ext cx="1317738" cy="559298"/>
      </dsp:txXfrm>
    </dsp:sp>
    <dsp:sp modelId="{6C796AD2-A533-4B9F-983A-9B0796CEA70A}">
      <dsp:nvSpPr>
        <dsp:cNvPr id="0" name=""/>
        <dsp:cNvSpPr/>
      </dsp:nvSpPr>
      <dsp:spPr>
        <a:xfrm>
          <a:off x="1317738" y="5336574"/>
          <a:ext cx="5270952" cy="5592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271" tIns="142062" rIns="102271" bIns="142062" numCol="1" spcCol="1270" anchor="ctr" anchorCtr="0">
          <a:noAutofit/>
        </a:bodyPr>
        <a:lstStyle/>
        <a:p>
          <a:pPr marL="0" lvl="0" indent="0" algn="l" defTabSz="488950">
            <a:lnSpc>
              <a:spcPct val="90000"/>
            </a:lnSpc>
            <a:spcBef>
              <a:spcPct val="0"/>
            </a:spcBef>
            <a:spcAft>
              <a:spcPct val="35000"/>
            </a:spcAft>
            <a:buNone/>
          </a:pPr>
          <a:r>
            <a:rPr lang="en-US" sz="1100" kern="1200"/>
            <a:t>Identify different type of vibrations, their causes, harmful effect and  remedies.</a:t>
          </a:r>
        </a:p>
      </dsp:txBody>
      <dsp:txXfrm>
        <a:off x="1317738" y="5336574"/>
        <a:ext cx="5270952" cy="559298"/>
      </dsp:txXfrm>
    </dsp:sp>
    <dsp:sp modelId="{1E747120-A52E-48E0-9057-E81C150D2A16}">
      <dsp:nvSpPr>
        <dsp:cNvPr id="0" name=""/>
        <dsp:cNvSpPr/>
      </dsp:nvSpPr>
      <dsp:spPr>
        <a:xfrm>
          <a:off x="0" y="5336574"/>
          <a:ext cx="1317738" cy="55929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30" tIns="55246" rIns="69730" bIns="55246" numCol="1" spcCol="1270" anchor="ctr" anchorCtr="0">
          <a:noAutofit/>
        </a:bodyPr>
        <a:lstStyle/>
        <a:p>
          <a:pPr marL="0" lvl="0" indent="0" algn="ctr" defTabSz="622300">
            <a:lnSpc>
              <a:spcPct val="90000"/>
            </a:lnSpc>
            <a:spcBef>
              <a:spcPct val="0"/>
            </a:spcBef>
            <a:spcAft>
              <a:spcPct val="35000"/>
            </a:spcAft>
            <a:buNone/>
          </a:pPr>
          <a:r>
            <a:rPr lang="en-US" sz="1400" kern="1200"/>
            <a:t>Identify</a:t>
          </a:r>
        </a:p>
      </dsp:txBody>
      <dsp:txXfrm>
        <a:off x="0" y="5336574"/>
        <a:ext cx="1317738" cy="55929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1374E-0E4E-438B-9BF2-8A38456E6E11}" type="datetimeFigureOut">
              <a:rPr lang="en-US" smtClean="0"/>
              <a:pPr/>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27970-5FEE-41F6-B226-838DA4B57C1E}" type="slidenum">
              <a:rPr lang="en-US" smtClean="0"/>
              <a:pPr/>
              <a:t>‹#›</a:t>
            </a:fld>
            <a:endParaRPr lang="en-US"/>
          </a:p>
        </p:txBody>
      </p:sp>
    </p:spTree>
    <p:extLst>
      <p:ext uri="{BB962C8B-B14F-4D97-AF65-F5344CB8AC3E}">
        <p14:creationId xmlns:p14="http://schemas.microsoft.com/office/powerpoint/2010/main" xmlns="" val="382210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95B543-0236-4AEE-9F15-C7CF1150485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5A388-1540-493D-BE56-F7042A101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661F987-5FA7-4BAE-B8BB-130D92A1F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2E9522-B92B-4F0B-88BE-CC2C9B989214}"/>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CBF47E59-F778-402C-95AB-1C16CC9AB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B713B0-06FB-40B8-82CF-887C0B401B8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416297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8AE1B-E3FD-4453-AC23-275FDE46B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B93491-8D44-463D-9BFA-9D605D67C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086AC6-B4DA-4E3D-B6DB-BFA95C450309}"/>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B77D7A95-7641-4FCD-82BB-03167CF88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6BFE99-BDB0-4E81-859A-97E79619CF70}"/>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68729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6D016F-1004-4508-918F-5A74F75D6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679CC4-CEE1-4409-94C5-C68B30776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95E04B-9D3D-4805-B5EE-07B3A7CE774A}"/>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1CBE06C3-5C87-49F8-B533-6725C7A5F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DF0DA-6CA1-4E0B-A458-72D74F81464F}"/>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29535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65E2F-A9A2-481A-9402-DD5BFECC8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FEC706-0FD8-4548-BC42-42861E8BA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C9D995-11AD-494A-80C5-C12DDB69D73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96FE2646-CE69-4891-AFA0-D1C712A09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A29867-42FE-4DA3-9EC1-503949312464}"/>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5362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8445A-4C02-45C2-9EE1-8A1A90B6C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FA1E81A-9BC9-44E4-96B8-2D2C1BAF4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98F2F9-BC28-439E-8A87-34731C820E9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EE1F06C5-EE0A-4DDF-B067-6BB37FDF1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3F3B6F-05DA-4A05-918D-620E279D957A}"/>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30107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6B2EB-C7AD-4246-995E-8FE621AF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BABFD6-5A50-4A01-ADB3-54D88FBE6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7C54B83-BB33-482F-BAC3-708647087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986806-6588-4828-AC68-017A75691A8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2EA2B1AB-2B29-41C6-B182-EF5D49885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A80AED-F45B-4DC8-8047-F2EA70BA6F2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0262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C5060-73C4-4F88-A51A-C2323D3F3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4E791B-F96F-4822-BF8D-E6ACF5463C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B5393F-1182-45B6-AA18-E0CEE32A9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17CB463-BC1A-4F30-BE76-FB4ACCEF4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221B18-AD89-4614-A3A8-9209AC63B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75A555-995B-430A-83C9-A32D7FE3AD9B}"/>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8" name="Footer Placeholder 7">
            <a:extLst>
              <a:ext uri="{FF2B5EF4-FFF2-40B4-BE49-F238E27FC236}">
                <a16:creationId xmlns:a16="http://schemas.microsoft.com/office/drawing/2014/main" xmlns="" id="{3569BB50-EDDC-4CB7-8533-BD0232CA90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1F667E3-0D5B-4701-8954-801B056E39A3}"/>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92444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EA6C3-6B67-46D8-9A45-3A515D78F5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A0C7E01-3C96-4C1F-A44D-EF060626CBC8}"/>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4" name="Footer Placeholder 3">
            <a:extLst>
              <a:ext uri="{FF2B5EF4-FFF2-40B4-BE49-F238E27FC236}">
                <a16:creationId xmlns:a16="http://schemas.microsoft.com/office/drawing/2014/main" xmlns="" id="{0F620796-A3F4-49AB-8216-909D1246F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333DAB-44B8-4C92-B851-0D1EA94A5AED}"/>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19004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9761960-2D26-4C94-969D-9BEDE32A31BD}"/>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3" name="Footer Placeholder 2">
            <a:extLst>
              <a:ext uri="{FF2B5EF4-FFF2-40B4-BE49-F238E27FC236}">
                <a16:creationId xmlns:a16="http://schemas.microsoft.com/office/drawing/2014/main" xmlns="" id="{0EBDFBFA-4C7D-4C96-B366-05E690D4D6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67525B9-1CDF-420A-AEF8-12772B4360A8}"/>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156390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CF9DA-2111-4C02-AA03-29EABECDE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6EBC6C4-046D-4004-8FD2-B36F748B5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136BB9F-3995-44E0-B4BD-23EE948C2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81201A-4B5F-4A1A-BF2F-07D8EB3061FA}"/>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FD08863E-A234-4E7F-9E1C-68D7230AE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FF74F9-DC14-4F02-8ED2-F408B358908E}"/>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07287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44C80-C7B0-4545-9CE3-F0C7FC2EF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DD5258-FD28-41B3-8501-13634424C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5D92C9-9598-48F8-B41C-82D04CAF6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303F85-DA27-4AE6-A4B3-DD6E72BE04B3}"/>
              </a:ext>
            </a:extLst>
          </p:cNvPr>
          <p:cNvSpPr>
            <a:spLocks noGrp="1"/>
          </p:cNvSpPr>
          <p:nvPr>
            <p:ph type="dt" sz="half" idx="10"/>
          </p:nvPr>
        </p:nvSpPr>
        <p:spPr/>
        <p:txBody>
          <a:bodyPr/>
          <a:lstStyle/>
          <a:p>
            <a:fld id="{BA9271ED-8E9C-4B40-A852-5DEE65C91194}" type="datetimeFigureOut">
              <a:rPr lang="en-US" smtClean="0"/>
              <a:pPr/>
              <a:t>11/23/2022</a:t>
            </a:fld>
            <a:endParaRPr lang="en-US"/>
          </a:p>
        </p:txBody>
      </p:sp>
      <p:sp>
        <p:nvSpPr>
          <p:cNvPr id="6" name="Footer Placeholder 5">
            <a:extLst>
              <a:ext uri="{FF2B5EF4-FFF2-40B4-BE49-F238E27FC236}">
                <a16:creationId xmlns:a16="http://schemas.microsoft.com/office/drawing/2014/main" xmlns="" id="{7A1FA5F2-2C85-4680-A674-1C2D95A42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314B7C-7FB2-4E1A-B5F0-65489A2FE1EF}"/>
              </a:ext>
            </a:extLst>
          </p:cNvPr>
          <p:cNvSpPr>
            <a:spLocks noGrp="1"/>
          </p:cNvSpPr>
          <p:nvPr>
            <p:ph type="sldNum" sz="quarter" idx="12"/>
          </p:nvPr>
        </p:nvSpPr>
        <p:spPr/>
        <p:txBody>
          <a:body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243750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255A640-31FA-486C-9B9A-4FDB99D09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96DBB9-E0C7-4B38-B11E-CACC46F4F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B21AA7-E466-4135-8727-509F21C0B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271ED-8E9C-4B40-A852-5DEE65C91194}" type="datetimeFigureOut">
              <a:rPr lang="en-US" smtClean="0"/>
              <a:pPr/>
              <a:t>11/23/2022</a:t>
            </a:fld>
            <a:endParaRPr lang="en-US"/>
          </a:p>
        </p:txBody>
      </p:sp>
      <p:sp>
        <p:nvSpPr>
          <p:cNvPr id="5" name="Footer Placeholder 4">
            <a:extLst>
              <a:ext uri="{FF2B5EF4-FFF2-40B4-BE49-F238E27FC236}">
                <a16:creationId xmlns:a16="http://schemas.microsoft.com/office/drawing/2014/main" xmlns="" id="{8D901ACB-A554-448E-A505-9E4D1FF0E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93B0937-2115-4918-82F1-591F09D72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6B3F2-A72E-445E-B213-EFA67E5DAF6D}" type="slidenum">
              <a:rPr lang="en-US" smtClean="0"/>
              <a:pPr/>
              <a:t>‹#›</a:t>
            </a:fld>
            <a:endParaRPr lang="en-US"/>
          </a:p>
        </p:txBody>
      </p:sp>
    </p:spTree>
    <p:extLst>
      <p:ext uri="{BB962C8B-B14F-4D97-AF65-F5344CB8AC3E}">
        <p14:creationId xmlns:p14="http://schemas.microsoft.com/office/powerpoint/2010/main" xmlns="" val="334939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9.sv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curriculum.vexrobotics.com/glossary/torque" TargetMode="External"/><Relationship Id="rId2" Type="http://schemas.openxmlformats.org/officeDocument/2006/relationships/hyperlink" Target="http://curriculum.vexrobotics.com/glossary/mechanical-advantage"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curriculum.vexrobotics.com/glossary/lever"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urriculum.vexrobotics.com/glossary/gear-rat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curriculum.vexrobotics.com/glossary/transmission"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57" y="2598221"/>
            <a:ext cx="12191887" cy="4454361"/>
          </a:xfrm>
          <a:prstGeom prst="rect">
            <a:avLst/>
          </a:prstGeom>
          <a:blipFill>
            <a:blip r:embed="rId3" cstate="print"/>
            <a:stretch>
              <a:fillRect/>
            </a:stretch>
          </a:blipFill>
        </p:spPr>
        <p:txBody>
          <a:bodyPr wrap="square" lIns="0" tIns="0" rIns="0" bIns="0" rtlCol="0"/>
          <a:lstStyle/>
          <a:p>
            <a:pPr defTabSz="293202"/>
            <a:endParaRPr lang="en-US" sz="1154">
              <a:solidFill>
                <a:prstClr val="black"/>
              </a:solidFill>
              <a:latin typeface="Calibri" panose="020F0502020204030204"/>
            </a:endParaRPr>
          </a:p>
        </p:txBody>
      </p:sp>
      <p:grpSp>
        <p:nvGrpSpPr>
          <p:cNvPr id="24" name="Group 23">
            <a:extLst>
              <a:ext uri="{FF2B5EF4-FFF2-40B4-BE49-F238E27FC236}">
                <a16:creationId xmlns:a16="http://schemas.microsoft.com/office/drawing/2014/main" xmlns="" id="{20F95502-65C6-482A-9B40-DDCB8DAA9D75}"/>
              </a:ext>
            </a:extLst>
          </p:cNvPr>
          <p:cNvGrpSpPr/>
          <p:nvPr/>
        </p:nvGrpSpPr>
        <p:grpSpPr>
          <a:xfrm>
            <a:off x="57" y="1"/>
            <a:ext cx="12191887" cy="713235"/>
            <a:chOff x="-324644" y="2222500"/>
            <a:chExt cx="22261685"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pPr defTabSz="293202"/>
              <a:endParaRPr lang="en-US" sz="1154">
                <a:solidFill>
                  <a:prstClr val="black"/>
                </a:solidFill>
                <a:latin typeface="Calibri" panose="020F0502020204030204"/>
              </a:endParaRPr>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pPr defTabSz="293202"/>
              <a:endParaRPr lang="en-US" sz="1154" dirty="0">
                <a:solidFill>
                  <a:prstClr val="black"/>
                </a:solidFill>
                <a:latin typeface="Calibri" panose="020F0502020204030204"/>
              </a:endParaRPr>
            </a:p>
          </p:txBody>
        </p:sp>
        <p:sp>
          <p:nvSpPr>
            <p:cNvPr id="22" name="object 2">
              <a:extLst>
                <a:ext uri="{FF2B5EF4-FFF2-40B4-BE49-F238E27FC236}">
                  <a16:creationId xmlns:a16="http://schemas.microsoft.com/office/drawing/2014/main" xmlns=""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pPr defTabSz="293202"/>
              <a:endParaRPr lang="en-US" sz="1154">
                <a:solidFill>
                  <a:prstClr val="black"/>
                </a:solidFill>
                <a:latin typeface="Calibri" panose="020F0502020204030204"/>
              </a:endParaRPr>
            </a:p>
          </p:txBody>
        </p:sp>
        <p:sp>
          <p:nvSpPr>
            <p:cNvPr id="23" name="object 2">
              <a:extLst>
                <a:ext uri="{FF2B5EF4-FFF2-40B4-BE49-F238E27FC236}">
                  <a16:creationId xmlns:a16="http://schemas.microsoft.com/office/drawing/2014/main" xmlns=""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pPr defTabSz="293202"/>
              <a:endParaRPr lang="en-US" sz="1154">
                <a:solidFill>
                  <a:prstClr val="black"/>
                </a:solidFill>
                <a:latin typeface="Calibri" panose="020F0502020204030204"/>
              </a:endParaRPr>
            </a:p>
          </p:txBody>
        </p:sp>
      </p:grpSp>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defTabSz="293202">
              <a:spcBef>
                <a:spcPts val="64"/>
              </a:spcBef>
            </a:pPr>
            <a:r>
              <a:rPr lang="en-US" sz="2052" spc="-6" dirty="0">
                <a:solidFill>
                  <a:srgbClr val="FFFFFF"/>
                </a:solidFill>
                <a:latin typeface="Calibri" panose="020F0502020204030204"/>
                <a:cs typeface="Source Sans Pro Light"/>
              </a:rPr>
              <a:t>Session: Aug </a:t>
            </a:r>
            <a:r>
              <a:rPr lang="en-US" sz="2052" spc="-6" dirty="0" smtClean="0">
                <a:solidFill>
                  <a:srgbClr val="FFFFFF"/>
                </a:solidFill>
                <a:latin typeface="Calibri" panose="020F0502020204030204"/>
                <a:cs typeface="Source Sans Pro Light"/>
              </a:rPr>
              <a:t>2022-23</a:t>
            </a:r>
            <a:endParaRPr lang="en-US" sz="2052" dirty="0">
              <a:solidFill>
                <a:prstClr val="black"/>
              </a:solidFill>
              <a:latin typeface="Calibri" panose="020F0502020204030204"/>
              <a:cs typeface="Source Sans Pro Light"/>
            </a:endParaRPr>
          </a:p>
        </p:txBody>
      </p:sp>
      <p:sp>
        <p:nvSpPr>
          <p:cNvPr id="5" name="object 5"/>
          <p:cNvSpPr txBox="1"/>
          <p:nvPr/>
        </p:nvSpPr>
        <p:spPr>
          <a:xfrm>
            <a:off x="3481811" y="154753"/>
            <a:ext cx="3591576" cy="372541"/>
          </a:xfrm>
          <a:prstGeom prst="rect">
            <a:avLst/>
          </a:prstGeom>
          <a:noFill/>
        </p:spPr>
        <p:txBody>
          <a:bodyPr vert="horz" wrap="square" lIns="0" tIns="56200" rIns="0" bIns="0" rtlCol="0">
            <a:spAutoFit/>
          </a:bodyPr>
          <a:lstStyle/>
          <a:p>
            <a:pPr marL="317636" defTabSz="293202">
              <a:spcBef>
                <a:spcPts val="442"/>
              </a:spcBef>
            </a:pPr>
            <a:r>
              <a:rPr lang="en-US" sz="2052" spc="-6" dirty="0">
                <a:solidFill>
                  <a:srgbClr val="FFFFFF"/>
                </a:solidFill>
                <a:latin typeface="Calibri" panose="020F0502020204030204"/>
                <a:cs typeface="Source Sans Pro Light"/>
              </a:rPr>
              <a:t>5</a:t>
            </a:r>
            <a:r>
              <a:rPr lang="en-US" sz="2052" spc="-6" baseline="30000" dirty="0">
                <a:solidFill>
                  <a:srgbClr val="FFFFFF"/>
                </a:solidFill>
                <a:latin typeface="Calibri" panose="020F0502020204030204"/>
                <a:cs typeface="Source Sans Pro Light"/>
              </a:rPr>
              <a:t>th</a:t>
            </a:r>
            <a:r>
              <a:rPr lang="en-US" sz="2052" spc="-6" dirty="0">
                <a:solidFill>
                  <a:srgbClr val="FFFFFF"/>
                </a:solidFill>
                <a:latin typeface="Calibri" panose="020F0502020204030204"/>
                <a:cs typeface="Source Sans Pro Light"/>
              </a:rPr>
              <a:t> SEMESTER</a:t>
            </a:r>
            <a:endParaRPr lang="en-US" sz="2052" dirty="0">
              <a:solidFill>
                <a:prstClr val="black"/>
              </a:solidFill>
              <a:latin typeface="Calibri" panose="020F0502020204030204"/>
              <a:cs typeface="Source Sans Pro Light"/>
            </a:endParaRPr>
          </a:p>
        </p:txBody>
      </p:sp>
      <p:sp>
        <p:nvSpPr>
          <p:cNvPr id="7" name="object 7"/>
          <p:cNvSpPr txBox="1"/>
          <p:nvPr/>
        </p:nvSpPr>
        <p:spPr>
          <a:xfrm>
            <a:off x="9307773" y="203623"/>
            <a:ext cx="2483918" cy="324017"/>
          </a:xfrm>
          <a:prstGeom prst="rect">
            <a:avLst/>
          </a:prstGeom>
        </p:spPr>
        <p:txBody>
          <a:bodyPr vert="horz" wrap="square" lIns="0" tIns="8145" rIns="0" bIns="0" rtlCol="0">
            <a:spAutoFit/>
          </a:bodyPr>
          <a:lstStyle/>
          <a:p>
            <a:pPr marL="8145" defTabSz="293202">
              <a:spcBef>
                <a:spcPts val="64"/>
              </a:spcBef>
            </a:pPr>
            <a:r>
              <a:rPr lang="en-US" sz="2052" spc="-10" dirty="0">
                <a:solidFill>
                  <a:srgbClr val="FFFFFF"/>
                </a:solidFill>
                <a:latin typeface="Calibri" panose="020F0502020204030204"/>
                <a:cs typeface="Source Sans Pro Light"/>
              </a:rPr>
              <a:t>G.P </a:t>
            </a:r>
            <a:r>
              <a:rPr lang="en-US" sz="2052" spc="-10" dirty="0" smtClean="0">
                <a:solidFill>
                  <a:srgbClr val="FFFFFF"/>
                </a:solidFill>
                <a:latin typeface="Calibri" panose="020F0502020204030204"/>
                <a:cs typeface="Source Sans Pro Light"/>
              </a:rPr>
              <a:t>LOHARU,HARYANA</a:t>
            </a:r>
            <a:endParaRPr lang="en-US" sz="2052" dirty="0">
              <a:solidFill>
                <a:prstClr val="black"/>
              </a:solidFill>
              <a:latin typeface="Calibri" panose="020F0502020204030204"/>
              <a:cs typeface="Source Sans Pro Light"/>
            </a:endParaRPr>
          </a:p>
        </p:txBody>
      </p:sp>
      <p:sp>
        <p:nvSpPr>
          <p:cNvPr id="18" name="object 18"/>
          <p:cNvSpPr txBox="1"/>
          <p:nvPr/>
        </p:nvSpPr>
        <p:spPr>
          <a:xfrm>
            <a:off x="231677" y="2625070"/>
            <a:ext cx="6206409" cy="708160"/>
          </a:xfrm>
          <a:prstGeom prst="rect">
            <a:avLst/>
          </a:prstGeom>
        </p:spPr>
        <p:txBody>
          <a:bodyPr vert="horz" wrap="square" lIns="0" tIns="8145" rIns="0" bIns="0" rtlCol="0">
            <a:spAutoFit/>
          </a:bodyPr>
          <a:lstStyle/>
          <a:p>
            <a:pPr marL="8145" marR="3258" indent="231304" algn="ctr" defTabSz="293202">
              <a:lnSpc>
                <a:spcPct val="102400"/>
              </a:lnSpc>
            </a:pPr>
            <a:r>
              <a:rPr lang="en-US" sz="4617" dirty="0">
                <a:solidFill>
                  <a:srgbClr val="4472C4"/>
                </a:solidFill>
                <a:latin typeface="Calibri" panose="020F0502020204030204"/>
                <a:cs typeface="Source Sans Pro"/>
              </a:rPr>
              <a:t>E-CONTENTS</a:t>
            </a:r>
          </a:p>
        </p:txBody>
      </p:sp>
      <p:sp>
        <p:nvSpPr>
          <p:cNvPr id="19" name="object 19"/>
          <p:cNvSpPr/>
          <p:nvPr/>
        </p:nvSpPr>
        <p:spPr>
          <a:xfrm flipV="1">
            <a:off x="329416" y="3135782"/>
            <a:ext cx="6157539" cy="17592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defTabSz="293202"/>
            <a:endParaRPr lang="en-US" sz="1154">
              <a:solidFill>
                <a:prstClr val="black"/>
              </a:solidFill>
              <a:latin typeface="Calibri" panose="020F0502020204030204"/>
            </a:endParaRPr>
          </a:p>
        </p:txBody>
      </p:sp>
      <p:sp>
        <p:nvSpPr>
          <p:cNvPr id="20" name="object 20"/>
          <p:cNvSpPr txBox="1"/>
          <p:nvPr/>
        </p:nvSpPr>
        <p:spPr>
          <a:xfrm>
            <a:off x="805356" y="3319219"/>
            <a:ext cx="5059051" cy="481880"/>
          </a:xfrm>
          <a:prstGeom prst="rect">
            <a:avLst/>
          </a:prstGeom>
        </p:spPr>
        <p:txBody>
          <a:bodyPr vert="horz" wrap="square" lIns="0" tIns="8145" rIns="0" bIns="0" rtlCol="0">
            <a:spAutoFit/>
          </a:bodyPr>
          <a:lstStyle/>
          <a:p>
            <a:pPr marL="8145" algn="ctr" defTabSz="293202">
              <a:spcBef>
                <a:spcPts val="64"/>
              </a:spcBef>
            </a:pPr>
            <a:r>
              <a:rPr lang="en-US" sz="3078" spc="-3" dirty="0">
                <a:solidFill>
                  <a:srgbClr val="00A0EF"/>
                </a:solidFill>
                <a:latin typeface="Calibri" panose="020F0502020204030204"/>
                <a:cs typeface="Source Sans Pro Light"/>
              </a:rPr>
              <a:t>THEORY OF MACHINES</a:t>
            </a:r>
            <a:endParaRPr lang="en-US" sz="3078" dirty="0">
              <a:solidFill>
                <a:prstClr val="black"/>
              </a:solidFill>
              <a:latin typeface="Calibri" panose="020F0502020204030204"/>
              <a:cs typeface="Source Sans Pro Light"/>
            </a:endParaRPr>
          </a:p>
        </p:txBody>
      </p:sp>
      <p:pic>
        <p:nvPicPr>
          <p:cNvPr id="10" name="Picture 9" descr="A close up of a sign&#10;&#10;Description automatically generated">
            <a:extLst>
              <a:ext uri="{FF2B5EF4-FFF2-40B4-BE49-F238E27FC236}">
                <a16:creationId xmlns:a16="http://schemas.microsoft.com/office/drawing/2014/main" xmlns="" id="{E84255AA-A0F3-4A2A-8ABF-1F1AF7C844D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65774" y="1643063"/>
            <a:ext cx="3321326" cy="3392764"/>
          </a:xfrm>
          <a:prstGeom prst="rect">
            <a:avLst/>
          </a:prstGeom>
        </p:spPr>
      </p:pic>
      <p:sp>
        <p:nvSpPr>
          <p:cNvPr id="27" name="object 8">
            <a:extLst>
              <a:ext uri="{FF2B5EF4-FFF2-40B4-BE49-F238E27FC236}">
                <a16:creationId xmlns:a16="http://schemas.microsoft.com/office/drawing/2014/main" xmlns="" id="{114986BA-C808-4E92-A5F4-4F1A39F93106}"/>
              </a:ext>
            </a:extLst>
          </p:cNvPr>
          <p:cNvSpPr/>
          <p:nvPr/>
        </p:nvSpPr>
        <p:spPr>
          <a:xfrm>
            <a:off x="57" y="6415109"/>
            <a:ext cx="12191887" cy="779834"/>
          </a:xfrm>
          <a:prstGeom prst="rect">
            <a:avLst/>
          </a:prstGeom>
          <a:blipFill>
            <a:blip r:embed="rId3" cstate="print"/>
            <a:stretch>
              <a:fillRect/>
            </a:stretch>
          </a:blipFill>
        </p:spPr>
        <p:txBody>
          <a:bodyPr wrap="square" lIns="0" tIns="0" rIns="0" bIns="0" rtlCol="0"/>
          <a:lstStyle/>
          <a:p>
            <a:pPr defTabSz="293202"/>
            <a:endParaRPr lang="en-US" sz="1154">
              <a:solidFill>
                <a:prstClr val="black"/>
              </a:solidFill>
              <a:latin typeface="Calibri" panose="020F0502020204030204"/>
            </a:endParaRPr>
          </a:p>
        </p:txBody>
      </p:sp>
      <p:grpSp>
        <p:nvGrpSpPr>
          <p:cNvPr id="15" name="Group 14">
            <a:extLst>
              <a:ext uri="{FF2B5EF4-FFF2-40B4-BE49-F238E27FC236}">
                <a16:creationId xmlns:a16="http://schemas.microsoft.com/office/drawing/2014/main" xmlns="" id="{B039B7FC-AAAD-44F0-9D83-E2B4B49C5BB9}"/>
              </a:ext>
            </a:extLst>
          </p:cNvPr>
          <p:cNvGrpSpPr/>
          <p:nvPr/>
        </p:nvGrpSpPr>
        <p:grpSpPr>
          <a:xfrm>
            <a:off x="0" y="6205670"/>
            <a:ext cx="12157003" cy="689554"/>
            <a:chOff x="14409" y="6415109"/>
            <a:chExt cx="12157003" cy="689554"/>
          </a:xfrm>
        </p:grpSpPr>
        <p:sp>
          <p:nvSpPr>
            <p:cNvPr id="28" name="Rectangle 27">
              <a:extLst>
                <a:ext uri="{FF2B5EF4-FFF2-40B4-BE49-F238E27FC236}">
                  <a16:creationId xmlns:a16="http://schemas.microsoft.com/office/drawing/2014/main" xmlns="" id="{F10932DB-0E88-4BA7-A2FF-021DF91B55A7}"/>
                </a:ext>
              </a:extLst>
            </p:cNvPr>
            <p:cNvSpPr/>
            <p:nvPr/>
          </p:nvSpPr>
          <p:spPr>
            <a:xfrm>
              <a:off x="14409" y="6415109"/>
              <a:ext cx="6045197" cy="68955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BF6AB107-BF01-4B46-A150-3BAF6879BFE0}"/>
                </a:ext>
              </a:extLst>
            </p:cNvPr>
            <p:cNvSpPr/>
            <p:nvPr/>
          </p:nvSpPr>
          <p:spPr>
            <a:xfrm>
              <a:off x="6045958" y="6415109"/>
              <a:ext cx="6125454" cy="68955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860" y="571431"/>
            <a:ext cx="8614563" cy="4422364"/>
          </a:xfrm>
          <a:prstGeom prst="rect">
            <a:avLst/>
          </a:prstGeom>
        </p:spPr>
        <p:txBody>
          <a:bodyPr vert="horz" wrap="square" lIns="0" tIns="15875" rIns="0" bIns="0" rtlCol="0">
            <a:spAutoFit/>
          </a:bodyPr>
          <a:lstStyle/>
          <a:p>
            <a:pPr>
              <a:spcBef>
                <a:spcPts val="20"/>
              </a:spcBef>
            </a:pPr>
            <a:endParaRPr sz="3800" dirty="0">
              <a:solidFill>
                <a:prstClr val="black"/>
              </a:solidFill>
              <a:latin typeface="Times New Roman"/>
              <a:cs typeface="Times New Roman"/>
            </a:endParaRPr>
          </a:p>
          <a:p>
            <a:pPr marL="527685" indent="-514984">
              <a:buFont typeface="Wingdings" panose="05000000000000000000" pitchFamily="2" charset="2"/>
              <a:buChar char="Ø"/>
              <a:tabLst>
                <a:tab pos="527050" algn="l"/>
                <a:tab pos="527685" algn="l"/>
              </a:tabLst>
            </a:pPr>
            <a:r>
              <a:rPr sz="3200" spc="-15" dirty="0">
                <a:solidFill>
                  <a:schemeClr val="bg2">
                    <a:lumMod val="25000"/>
                  </a:schemeClr>
                </a:solidFill>
                <a:latin typeface="Times New Roman"/>
                <a:cs typeface="Times New Roman"/>
              </a:rPr>
              <a:t>Pendulum pump </a:t>
            </a:r>
            <a:r>
              <a:rPr sz="3200" spc="-10" dirty="0">
                <a:solidFill>
                  <a:schemeClr val="bg2">
                    <a:lumMod val="25000"/>
                  </a:schemeClr>
                </a:solidFill>
                <a:latin typeface="Times New Roman"/>
                <a:cs typeface="Times New Roman"/>
              </a:rPr>
              <a:t>or </a:t>
            </a:r>
            <a:r>
              <a:rPr sz="3200" spc="5" dirty="0">
                <a:solidFill>
                  <a:schemeClr val="bg2">
                    <a:lumMod val="25000"/>
                  </a:schemeClr>
                </a:solidFill>
                <a:latin typeface="Times New Roman"/>
                <a:cs typeface="Times New Roman"/>
              </a:rPr>
              <a:t>Bull</a:t>
            </a:r>
            <a:r>
              <a:rPr sz="3200" spc="185" dirty="0">
                <a:solidFill>
                  <a:schemeClr val="bg2">
                    <a:lumMod val="25000"/>
                  </a:schemeClr>
                </a:solidFill>
                <a:latin typeface="Times New Roman"/>
                <a:cs typeface="Times New Roman"/>
              </a:rPr>
              <a:t> </a:t>
            </a:r>
            <a:r>
              <a:rPr sz="3200" spc="-20" dirty="0">
                <a:solidFill>
                  <a:schemeClr val="bg2">
                    <a:lumMod val="25000"/>
                  </a:schemeClr>
                </a:solidFill>
                <a:latin typeface="Times New Roman"/>
                <a:cs typeface="Times New Roman"/>
              </a:rPr>
              <a:t>engine</a:t>
            </a:r>
            <a:endParaRPr sz="3200" dirty="0">
              <a:solidFill>
                <a:schemeClr val="bg2">
                  <a:lumMod val="25000"/>
                </a:schemeClr>
              </a:solidFill>
              <a:latin typeface="Times New Roman"/>
              <a:cs typeface="Times New Roman"/>
            </a:endParaRPr>
          </a:p>
          <a:p>
            <a:pPr marL="469266" indent="-457200">
              <a:spcBef>
                <a:spcPts val="815"/>
              </a:spcBef>
              <a:buFont typeface="Wingdings" panose="05000000000000000000" pitchFamily="2" charset="2"/>
              <a:buChar char="Ø"/>
              <a:tabLst>
                <a:tab pos="422909" algn="l"/>
              </a:tabLst>
            </a:pPr>
            <a:r>
              <a:rPr sz="3200" dirty="0">
                <a:solidFill>
                  <a:schemeClr val="bg2">
                    <a:lumMod val="25000"/>
                  </a:schemeClr>
                </a:solidFill>
                <a:latin typeface="Times New Roman"/>
                <a:cs typeface="Times New Roman"/>
              </a:rPr>
              <a:t>Oscillating </a:t>
            </a:r>
            <a:r>
              <a:rPr sz="3200" spc="-45" dirty="0">
                <a:solidFill>
                  <a:schemeClr val="bg2">
                    <a:lumMod val="25000"/>
                  </a:schemeClr>
                </a:solidFill>
                <a:latin typeface="Times New Roman"/>
                <a:cs typeface="Times New Roman"/>
              </a:rPr>
              <a:t>cylinder</a:t>
            </a:r>
            <a:r>
              <a:rPr sz="3200" spc="275" dirty="0">
                <a:solidFill>
                  <a:schemeClr val="bg2">
                    <a:lumMod val="25000"/>
                  </a:schemeClr>
                </a:solidFill>
                <a:latin typeface="Times New Roman"/>
                <a:cs typeface="Times New Roman"/>
              </a:rPr>
              <a:t> </a:t>
            </a:r>
            <a:r>
              <a:rPr sz="3200" spc="-20" dirty="0">
                <a:solidFill>
                  <a:schemeClr val="bg2">
                    <a:lumMod val="25000"/>
                  </a:schemeClr>
                </a:solidFill>
                <a:latin typeface="Times New Roman"/>
                <a:cs typeface="Times New Roman"/>
              </a:rPr>
              <a:t>engine</a:t>
            </a:r>
            <a:endParaRPr sz="3200" dirty="0">
              <a:solidFill>
                <a:schemeClr val="bg2">
                  <a:lumMod val="25000"/>
                </a:schemeClr>
              </a:solidFill>
              <a:latin typeface="Times New Roman"/>
              <a:cs typeface="Times New Roman"/>
            </a:endParaRPr>
          </a:p>
          <a:p>
            <a:pPr marL="457200" marR="5080" indent="-457200">
              <a:spcBef>
                <a:spcPts val="745"/>
              </a:spcBef>
              <a:buFont typeface="Wingdings" panose="05000000000000000000" pitchFamily="2" charset="2"/>
              <a:buChar char="Ø"/>
              <a:tabLst>
                <a:tab pos="422275" algn="l"/>
              </a:tabLst>
            </a:pPr>
            <a:r>
              <a:rPr sz="3200" spc="5" dirty="0">
                <a:solidFill>
                  <a:schemeClr val="bg2">
                    <a:lumMod val="25000"/>
                  </a:schemeClr>
                </a:solidFill>
                <a:latin typeface="Times New Roman"/>
                <a:cs typeface="Times New Roman"/>
              </a:rPr>
              <a:t>Rotary </a:t>
            </a:r>
            <a:r>
              <a:rPr sz="3200" spc="-15" dirty="0">
                <a:solidFill>
                  <a:schemeClr val="bg2">
                    <a:lumMod val="25000"/>
                  </a:schemeClr>
                </a:solidFill>
                <a:latin typeface="Times New Roman"/>
                <a:cs typeface="Times New Roman"/>
              </a:rPr>
              <a:t>internal combustion </a:t>
            </a:r>
            <a:r>
              <a:rPr sz="3200" spc="-25" dirty="0">
                <a:solidFill>
                  <a:schemeClr val="bg2">
                    <a:lumMod val="25000"/>
                  </a:schemeClr>
                </a:solidFill>
                <a:latin typeface="Times New Roman"/>
                <a:cs typeface="Times New Roman"/>
              </a:rPr>
              <a:t>engine </a:t>
            </a:r>
            <a:r>
              <a:rPr sz="3200" spc="-10" dirty="0">
                <a:solidFill>
                  <a:schemeClr val="bg2">
                    <a:lumMod val="25000"/>
                  </a:schemeClr>
                </a:solidFill>
                <a:latin typeface="Times New Roman"/>
                <a:cs typeface="Times New Roman"/>
              </a:rPr>
              <a:t>or </a:t>
            </a:r>
            <a:r>
              <a:rPr sz="3200" spc="-25" dirty="0">
                <a:solidFill>
                  <a:schemeClr val="bg2">
                    <a:lumMod val="25000"/>
                  </a:schemeClr>
                </a:solidFill>
                <a:latin typeface="Times New Roman"/>
                <a:cs typeface="Times New Roman"/>
              </a:rPr>
              <a:t>Gnome  </a:t>
            </a:r>
            <a:r>
              <a:rPr sz="3200" spc="-20" dirty="0">
                <a:solidFill>
                  <a:schemeClr val="bg2">
                    <a:lumMod val="25000"/>
                  </a:schemeClr>
                </a:solidFill>
                <a:latin typeface="Times New Roman"/>
                <a:cs typeface="Times New Roman"/>
              </a:rPr>
              <a:t>engine</a:t>
            </a:r>
            <a:endParaRPr sz="3200" dirty="0">
              <a:solidFill>
                <a:schemeClr val="bg2">
                  <a:lumMod val="25000"/>
                </a:schemeClr>
              </a:solidFill>
              <a:latin typeface="Times New Roman"/>
              <a:cs typeface="Times New Roman"/>
            </a:endParaRPr>
          </a:p>
          <a:p>
            <a:pPr marL="527050" marR="153035" indent="-514984">
              <a:lnSpc>
                <a:spcPts val="3829"/>
              </a:lnSpc>
              <a:spcBef>
                <a:spcPts val="940"/>
              </a:spcBef>
              <a:buFont typeface="Wingdings" panose="05000000000000000000" pitchFamily="2" charset="2"/>
              <a:buChar char="Ø"/>
              <a:tabLst>
                <a:tab pos="527050" algn="l"/>
                <a:tab pos="527685" algn="l"/>
              </a:tabLst>
            </a:pPr>
            <a:r>
              <a:rPr sz="3200" dirty="0">
                <a:solidFill>
                  <a:schemeClr val="bg2">
                    <a:lumMod val="25000"/>
                  </a:schemeClr>
                </a:solidFill>
                <a:latin typeface="Times New Roman"/>
                <a:cs typeface="Times New Roman"/>
              </a:rPr>
              <a:t>Crank </a:t>
            </a:r>
            <a:r>
              <a:rPr sz="3200" spc="-5" dirty="0">
                <a:solidFill>
                  <a:schemeClr val="bg2">
                    <a:lumMod val="25000"/>
                  </a:schemeClr>
                </a:solidFill>
                <a:latin typeface="Times New Roman"/>
                <a:cs typeface="Times New Roman"/>
              </a:rPr>
              <a:t>and slotted </a:t>
            </a:r>
            <a:r>
              <a:rPr sz="3200" spc="-30" dirty="0">
                <a:solidFill>
                  <a:schemeClr val="bg2">
                    <a:lumMod val="25000"/>
                  </a:schemeClr>
                </a:solidFill>
                <a:latin typeface="Times New Roman"/>
                <a:cs typeface="Times New Roman"/>
              </a:rPr>
              <a:t>lever </a:t>
            </a:r>
            <a:r>
              <a:rPr sz="3200" spc="-5" dirty="0">
                <a:solidFill>
                  <a:schemeClr val="bg2">
                    <a:lumMod val="25000"/>
                  </a:schemeClr>
                </a:solidFill>
                <a:latin typeface="Times New Roman"/>
                <a:cs typeface="Times New Roman"/>
              </a:rPr>
              <a:t>quick </a:t>
            </a:r>
            <a:r>
              <a:rPr sz="3200" spc="-20" dirty="0">
                <a:solidFill>
                  <a:schemeClr val="bg2">
                    <a:lumMod val="25000"/>
                  </a:schemeClr>
                </a:solidFill>
                <a:latin typeface="Times New Roman"/>
                <a:cs typeface="Times New Roman"/>
              </a:rPr>
              <a:t>return motion  </a:t>
            </a:r>
            <a:r>
              <a:rPr sz="3200" spc="-35" dirty="0">
                <a:solidFill>
                  <a:schemeClr val="bg2">
                    <a:lumMod val="25000"/>
                  </a:schemeClr>
                </a:solidFill>
                <a:latin typeface="Times New Roman"/>
                <a:cs typeface="Times New Roman"/>
              </a:rPr>
              <a:t>mechanism.</a:t>
            </a:r>
            <a:endParaRPr sz="3200" dirty="0">
              <a:solidFill>
                <a:schemeClr val="bg2">
                  <a:lumMod val="25000"/>
                </a:schemeClr>
              </a:solidFill>
              <a:latin typeface="Times New Roman"/>
              <a:cs typeface="Times New Roman"/>
            </a:endParaRPr>
          </a:p>
          <a:p>
            <a:pPr marL="469266" indent="-457200">
              <a:spcBef>
                <a:spcPts val="615"/>
              </a:spcBef>
              <a:buFont typeface="Wingdings" panose="05000000000000000000" pitchFamily="2" charset="2"/>
              <a:buChar char="Ø"/>
              <a:tabLst>
                <a:tab pos="422909" algn="l"/>
              </a:tabLst>
            </a:pPr>
            <a:r>
              <a:rPr sz="3200" spc="-5" dirty="0">
                <a:solidFill>
                  <a:schemeClr val="bg2">
                    <a:lumMod val="25000"/>
                  </a:schemeClr>
                </a:solidFill>
                <a:latin typeface="Times New Roman"/>
                <a:cs typeface="Times New Roman"/>
              </a:rPr>
              <a:t>Whitworth quick </a:t>
            </a:r>
            <a:r>
              <a:rPr sz="3200" spc="-20" dirty="0">
                <a:solidFill>
                  <a:schemeClr val="bg2">
                    <a:lumMod val="25000"/>
                  </a:schemeClr>
                </a:solidFill>
                <a:latin typeface="Times New Roman"/>
                <a:cs typeface="Times New Roman"/>
              </a:rPr>
              <a:t>return motion</a:t>
            </a:r>
            <a:r>
              <a:rPr sz="3200" spc="270" dirty="0">
                <a:solidFill>
                  <a:schemeClr val="bg2">
                    <a:lumMod val="25000"/>
                  </a:schemeClr>
                </a:solidFill>
                <a:latin typeface="Times New Roman"/>
                <a:cs typeface="Times New Roman"/>
              </a:rPr>
              <a:t> </a:t>
            </a:r>
            <a:r>
              <a:rPr sz="3200" spc="-35" dirty="0">
                <a:solidFill>
                  <a:schemeClr val="bg2">
                    <a:lumMod val="25000"/>
                  </a:schemeClr>
                </a:solidFill>
                <a:latin typeface="Times New Roman"/>
                <a:cs typeface="Times New Roman"/>
              </a:rPr>
              <a:t>mechanism.</a:t>
            </a:r>
            <a:endParaRPr sz="3200" dirty="0">
              <a:solidFill>
                <a:schemeClr val="bg2">
                  <a:lumMod val="25000"/>
                </a:schemeClr>
              </a:solidFill>
              <a:latin typeface="Times New Roman"/>
              <a:cs typeface="Times New Roman"/>
            </a:endParaRPr>
          </a:p>
        </p:txBody>
      </p:sp>
      <p:sp>
        <p:nvSpPr>
          <p:cNvPr id="3" name="Rectangle 2">
            <a:extLst>
              <a:ext uri="{FF2B5EF4-FFF2-40B4-BE49-F238E27FC236}">
                <a16:creationId xmlns:a16="http://schemas.microsoft.com/office/drawing/2014/main" xmlns="" id="{EA92B9B0-AB99-4F5C-9858-7C0D6021CDCF}"/>
              </a:ext>
            </a:extLst>
          </p:cNvPr>
          <p:cNvSpPr/>
          <p:nvPr/>
        </p:nvSpPr>
        <p:spPr>
          <a:xfrm>
            <a:off x="0" y="1"/>
            <a:ext cx="9389660" cy="5868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928369" marR="0" lvl="0" indent="0" defTabSz="914400" rtl="0" eaLnBrk="1" fontAlgn="auto" latinLnBrk="0" hangingPunct="1">
              <a:lnSpc>
                <a:spcPct val="100000"/>
              </a:lnSpc>
              <a:spcBef>
                <a:spcPts val="125"/>
              </a:spcBef>
              <a:spcAft>
                <a:spcPts val="0"/>
              </a:spcAft>
              <a:buClrTx/>
              <a:buSzTx/>
              <a:buFontTx/>
              <a:buNone/>
              <a:tabLst/>
              <a:defRPr/>
            </a:pPr>
            <a:endParaRPr lang="en-US" sz="3200" spc="-20" dirty="0">
              <a:solidFill>
                <a:srgbClr val="00AF50"/>
              </a:solidFill>
              <a:latin typeface="Times New Roman"/>
              <a:cs typeface="Times New Roman"/>
            </a:endParaRPr>
          </a:p>
          <a:p>
            <a:pPr marL="928369" marR="0" lvl="0" indent="0" defTabSz="914400" rtl="0" eaLnBrk="1" fontAlgn="auto" latinLnBrk="0" hangingPunct="1">
              <a:lnSpc>
                <a:spcPct val="100000"/>
              </a:lnSpc>
              <a:spcBef>
                <a:spcPts val="125"/>
              </a:spcBef>
              <a:spcAft>
                <a:spcPts val="0"/>
              </a:spcAft>
              <a:buClrTx/>
              <a:buSzTx/>
              <a:buFontTx/>
              <a:buNone/>
              <a:tabLst/>
              <a:defRPr/>
            </a:pPr>
            <a:r>
              <a:rPr kumimoji="0" lang="en-US" sz="3200" b="0" i="0" u="none" strike="noStrike" kern="1200" cap="none" spc="-20" normalizeH="0" baseline="0" noProof="0" dirty="0">
                <a:ln>
                  <a:noFill/>
                </a:ln>
                <a:solidFill>
                  <a:schemeClr val="tx2"/>
                </a:solidFill>
                <a:effectLst/>
                <a:uLnTx/>
                <a:uFillTx/>
                <a:latin typeface="Times New Roman"/>
                <a:ea typeface="+mn-ea"/>
                <a:cs typeface="Times New Roman"/>
              </a:rPr>
              <a:t>Inversions </a:t>
            </a:r>
            <a:r>
              <a:rPr kumimoji="0" lang="en-US" sz="3200" b="0" i="0" u="none" strike="noStrike" kern="1200" cap="none" spc="-10" normalizeH="0" baseline="0" noProof="0" dirty="0">
                <a:ln>
                  <a:noFill/>
                </a:ln>
                <a:solidFill>
                  <a:schemeClr val="tx2"/>
                </a:solidFill>
                <a:effectLst/>
                <a:uLnTx/>
                <a:uFillTx/>
                <a:latin typeface="Times New Roman"/>
                <a:ea typeface="+mn-ea"/>
                <a:cs typeface="Times New Roman"/>
              </a:rPr>
              <a:t>of </a:t>
            </a:r>
            <a:r>
              <a:rPr kumimoji="0" lang="en-US" sz="3200" b="0" i="0" u="none" strike="noStrike" kern="1200" cap="none" spc="-5" normalizeH="0" baseline="0" noProof="0" dirty="0">
                <a:ln>
                  <a:noFill/>
                </a:ln>
                <a:solidFill>
                  <a:schemeClr val="tx2"/>
                </a:solidFill>
                <a:effectLst/>
                <a:uLnTx/>
                <a:uFillTx/>
                <a:latin typeface="Times New Roman"/>
                <a:ea typeface="+mn-ea"/>
                <a:cs typeface="Times New Roman"/>
              </a:rPr>
              <a:t>Single </a:t>
            </a:r>
            <a:r>
              <a:rPr kumimoji="0" lang="en-US" sz="3200" b="0" i="0" u="none" strike="noStrike" kern="1200" cap="none" spc="-10" normalizeH="0" baseline="0" noProof="0" dirty="0">
                <a:ln>
                  <a:noFill/>
                </a:ln>
                <a:solidFill>
                  <a:schemeClr val="tx2"/>
                </a:solidFill>
                <a:effectLst/>
                <a:uLnTx/>
                <a:uFillTx/>
                <a:latin typeface="Times New Roman"/>
                <a:ea typeface="+mn-ea"/>
                <a:cs typeface="Times New Roman"/>
              </a:rPr>
              <a:t>Slider </a:t>
            </a:r>
            <a:r>
              <a:rPr kumimoji="0" lang="en-US" sz="3200" b="0" i="0" u="none" strike="noStrike" kern="1200" cap="none" spc="0" normalizeH="0" baseline="0" noProof="0" dirty="0">
                <a:ln>
                  <a:noFill/>
                </a:ln>
                <a:solidFill>
                  <a:schemeClr val="tx2"/>
                </a:solidFill>
                <a:effectLst/>
                <a:uLnTx/>
                <a:uFillTx/>
                <a:latin typeface="Times New Roman"/>
                <a:ea typeface="+mn-ea"/>
                <a:cs typeface="Times New Roman"/>
              </a:rPr>
              <a:t>Crank</a:t>
            </a:r>
            <a:r>
              <a:rPr kumimoji="0" lang="en-US" sz="3200" b="0" i="0" u="none" strike="noStrike" kern="1200" cap="none" spc="220" normalizeH="0" baseline="0" noProof="0" dirty="0">
                <a:ln>
                  <a:noFill/>
                </a:ln>
                <a:solidFill>
                  <a:schemeClr val="tx2"/>
                </a:solidFill>
                <a:effectLst/>
                <a:uLnTx/>
                <a:uFillTx/>
                <a:latin typeface="Times New Roman"/>
                <a:ea typeface="+mn-ea"/>
                <a:cs typeface="Times New Roman"/>
              </a:rPr>
              <a:t> </a:t>
            </a:r>
            <a:r>
              <a:rPr kumimoji="0" lang="en-US" sz="3200" b="0" i="0" u="none" strike="noStrike" kern="1200" cap="none" spc="5" normalizeH="0" baseline="0" noProof="0" dirty="0">
                <a:ln>
                  <a:noFill/>
                </a:ln>
                <a:solidFill>
                  <a:schemeClr val="tx2"/>
                </a:solidFill>
                <a:effectLst/>
                <a:uLnTx/>
                <a:uFillTx/>
                <a:latin typeface="Times New Roman"/>
                <a:ea typeface="+mn-ea"/>
                <a:cs typeface="Times New Roman"/>
              </a:rPr>
              <a:t>Chain</a:t>
            </a:r>
            <a:endParaRPr kumimoji="0" lang="en-US" sz="3200" b="0" i="0" u="none" strike="noStrike" kern="1200" cap="none" spc="0" normalizeH="0" baseline="0" noProof="0" dirty="0">
              <a:ln>
                <a:noFill/>
              </a:ln>
              <a:solidFill>
                <a:schemeClr val="tx2"/>
              </a:solidFill>
              <a:effectLst/>
              <a:uLnTx/>
              <a:uFillTx/>
              <a:latin typeface="Times New Roman"/>
              <a:ea typeface="+mn-ea"/>
              <a:cs typeface="Times New Roman"/>
            </a:endParaRPr>
          </a:p>
          <a:p>
            <a:pPr algn="ct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62200" y="1"/>
            <a:ext cx="7543800" cy="6637655"/>
            <a:chOff x="838200" y="0"/>
            <a:chExt cx="7543800" cy="6637655"/>
          </a:xfrm>
        </p:grpSpPr>
        <p:sp>
          <p:nvSpPr>
            <p:cNvPr id="3" name="object 3"/>
            <p:cNvSpPr/>
            <p:nvPr/>
          </p:nvSpPr>
          <p:spPr>
            <a:xfrm>
              <a:off x="838200" y="0"/>
              <a:ext cx="7346960" cy="6637337"/>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7908919" y="117470"/>
              <a:ext cx="473075" cy="457200"/>
            </a:xfrm>
            <a:custGeom>
              <a:avLst/>
              <a:gdLst/>
              <a:ahLst/>
              <a:cxnLst/>
              <a:rect l="l" t="t" r="r" b="b"/>
              <a:pathLst>
                <a:path w="473075" h="457200">
                  <a:moveTo>
                    <a:pt x="473070" y="0"/>
                  </a:moveTo>
                  <a:lnTo>
                    <a:pt x="0" y="0"/>
                  </a:lnTo>
                  <a:lnTo>
                    <a:pt x="0" y="457199"/>
                  </a:lnTo>
                  <a:lnTo>
                    <a:pt x="473070" y="457199"/>
                  </a:lnTo>
                  <a:lnTo>
                    <a:pt x="473070" y="0"/>
                  </a:lnTo>
                  <a:close/>
                </a:path>
              </a:pathLst>
            </a:custGeom>
            <a:solidFill>
              <a:srgbClr val="FFFFFF"/>
            </a:solidFill>
          </p:spPr>
          <p:txBody>
            <a:bodyPr wrap="square" lIns="0" tIns="0" rIns="0" bIns="0" rtlCol="0"/>
            <a:lstStyle/>
            <a:p>
              <a:endParaRPr>
                <a:solidFill>
                  <a:prstClr val="black"/>
                </a:solidFill>
                <a:latin typeface="Calibri"/>
              </a:endParaRPr>
            </a:p>
          </p:txBody>
        </p:sp>
      </p:gr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100</a:t>
            </a:fld>
            <a:endParaRPr spc="15" dirty="0">
              <a:solidFill>
                <a:prstClr val="black"/>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00163" y="1"/>
            <a:ext cx="9544050" cy="68579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101</a:t>
            </a:fld>
            <a:endParaRPr spc="15" dirty="0">
              <a:solidFill>
                <a:prstClr val="black"/>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4632" y="6307165"/>
            <a:ext cx="287020" cy="205184"/>
          </a:xfrm>
          <a:prstGeom prst="rect">
            <a:avLst/>
          </a:prstGeom>
        </p:spPr>
        <p:txBody>
          <a:bodyPr vert="horz" wrap="square" lIns="0" tIns="0" rIns="0" bIns="0" rtlCol="0">
            <a:spAutoFit/>
          </a:bodyPr>
          <a:lstStyle/>
          <a:p>
            <a:pPr>
              <a:lnSpc>
                <a:spcPts val="1570"/>
              </a:lnSpc>
            </a:pPr>
            <a:r>
              <a:rPr sz="1400" spc="-30" dirty="0">
                <a:solidFill>
                  <a:prstClr val="black"/>
                </a:solidFill>
                <a:latin typeface="Arial"/>
                <a:cs typeface="Arial"/>
              </a:rPr>
              <a:t>111</a:t>
            </a:r>
            <a:endParaRPr sz="1400">
              <a:solidFill>
                <a:prstClr val="black"/>
              </a:solidFill>
              <a:latin typeface="Arial"/>
              <a:cs typeface="Arial"/>
            </a:endParaRPr>
          </a:p>
        </p:txBody>
      </p:sp>
      <p:grpSp>
        <p:nvGrpSpPr>
          <p:cNvPr id="3" name="object 3"/>
          <p:cNvGrpSpPr/>
          <p:nvPr/>
        </p:nvGrpSpPr>
        <p:grpSpPr>
          <a:xfrm>
            <a:off x="1524000" y="0"/>
            <a:ext cx="9144000" cy="6858000"/>
            <a:chOff x="0" y="0"/>
            <a:chExt cx="9144000" cy="6858000"/>
          </a:xfrm>
        </p:grpSpPr>
        <p:sp>
          <p:nvSpPr>
            <p:cNvPr id="4" name="object 4"/>
            <p:cNvSpPr/>
            <p:nvPr/>
          </p:nvSpPr>
          <p:spPr>
            <a:xfrm>
              <a:off x="0" y="8309"/>
              <a:ext cx="9144000" cy="684969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0" y="0"/>
              <a:ext cx="8959850" cy="457200"/>
            </a:xfrm>
            <a:custGeom>
              <a:avLst/>
              <a:gdLst/>
              <a:ahLst/>
              <a:cxnLst/>
              <a:rect l="l" t="t" r="r" b="b"/>
              <a:pathLst>
                <a:path w="8959850" h="457200">
                  <a:moveTo>
                    <a:pt x="8959839" y="0"/>
                  </a:moveTo>
                  <a:lnTo>
                    <a:pt x="0" y="0"/>
                  </a:lnTo>
                  <a:lnTo>
                    <a:pt x="0" y="457199"/>
                  </a:lnTo>
                  <a:lnTo>
                    <a:pt x="8959839" y="457199"/>
                  </a:lnTo>
                  <a:lnTo>
                    <a:pt x="8959839" y="0"/>
                  </a:lnTo>
                  <a:close/>
                </a:path>
              </a:pathLst>
            </a:custGeom>
            <a:solidFill>
              <a:srgbClr val="FFFFFF"/>
            </a:solidFill>
          </p:spPr>
          <p:txBody>
            <a:bodyPr wrap="square" lIns="0" tIns="0" rIns="0" bIns="0" rtlCol="0"/>
            <a:lstStyle/>
            <a:p>
              <a:endParaRPr>
                <a:solidFill>
                  <a:prstClr val="black"/>
                </a:solidFill>
                <a:latin typeface="Calibri"/>
              </a:endParaRPr>
            </a:p>
          </p:txBody>
        </p:sp>
      </p:grpSp>
      <p:sp>
        <p:nvSpPr>
          <p:cNvPr id="6" name="object 6"/>
          <p:cNvSpPr txBox="1">
            <a:spLocks noGrp="1"/>
          </p:cNvSpPr>
          <p:nvPr>
            <p:ph type="title"/>
          </p:nvPr>
        </p:nvSpPr>
        <p:spPr>
          <a:xfrm>
            <a:off x="1602740" y="23426"/>
            <a:ext cx="8159750" cy="334645"/>
          </a:xfrm>
          <a:prstGeom prst="rect">
            <a:avLst/>
          </a:prstGeom>
        </p:spPr>
        <p:txBody>
          <a:bodyPr vert="horz" wrap="square" lIns="0" tIns="15875" rIns="0" bIns="0" rtlCol="0">
            <a:spAutoFit/>
          </a:bodyPr>
          <a:lstStyle/>
          <a:p>
            <a:pPr marL="12700">
              <a:spcBef>
                <a:spcPts val="125"/>
              </a:spcBef>
            </a:pPr>
            <a:r>
              <a:rPr sz="2000" spc="-30" dirty="0">
                <a:solidFill>
                  <a:schemeClr val="tx2"/>
                </a:solidFill>
              </a:rPr>
              <a:t>SVAJ </a:t>
            </a:r>
            <a:r>
              <a:rPr sz="2000" spc="25" dirty="0">
                <a:solidFill>
                  <a:schemeClr val="tx2"/>
                </a:solidFill>
              </a:rPr>
              <a:t>diagrams:</a:t>
            </a:r>
            <a:r>
              <a:rPr sz="2000" spc="-175" dirty="0">
                <a:solidFill>
                  <a:schemeClr val="tx2"/>
                </a:solidFill>
              </a:rPr>
              <a:t> </a:t>
            </a:r>
            <a:r>
              <a:rPr sz="2000" spc="30" dirty="0">
                <a:solidFill>
                  <a:schemeClr val="tx2"/>
                </a:solidFill>
              </a:rPr>
              <a:t>show</a:t>
            </a:r>
            <a:r>
              <a:rPr sz="2000" spc="-180" dirty="0">
                <a:solidFill>
                  <a:schemeClr val="tx2"/>
                </a:solidFill>
              </a:rPr>
              <a:t> </a:t>
            </a:r>
            <a:r>
              <a:rPr sz="2000" spc="10" dirty="0">
                <a:solidFill>
                  <a:schemeClr val="tx2"/>
                </a:solidFill>
              </a:rPr>
              <a:t>displacement,</a:t>
            </a:r>
            <a:r>
              <a:rPr sz="2000" spc="-210" dirty="0">
                <a:solidFill>
                  <a:schemeClr val="tx2"/>
                </a:solidFill>
              </a:rPr>
              <a:t> </a:t>
            </a:r>
            <a:r>
              <a:rPr sz="2000" spc="5" dirty="0">
                <a:solidFill>
                  <a:schemeClr val="tx2"/>
                </a:solidFill>
              </a:rPr>
              <a:t>velocity,</a:t>
            </a:r>
            <a:r>
              <a:rPr sz="2000" spc="-220" dirty="0">
                <a:solidFill>
                  <a:schemeClr val="tx2"/>
                </a:solidFill>
              </a:rPr>
              <a:t> </a:t>
            </a:r>
            <a:r>
              <a:rPr sz="2000" spc="10" dirty="0">
                <a:solidFill>
                  <a:schemeClr val="tx2"/>
                </a:solidFill>
              </a:rPr>
              <a:t>acceleration</a:t>
            </a:r>
            <a:r>
              <a:rPr sz="2000" spc="-140" dirty="0">
                <a:solidFill>
                  <a:schemeClr val="tx2"/>
                </a:solidFill>
              </a:rPr>
              <a:t> </a:t>
            </a:r>
            <a:r>
              <a:rPr sz="2000" spc="20" dirty="0">
                <a:solidFill>
                  <a:schemeClr val="tx2"/>
                </a:solidFill>
              </a:rPr>
              <a:t>versus</a:t>
            </a:r>
            <a:r>
              <a:rPr sz="2000" spc="-204" dirty="0">
                <a:solidFill>
                  <a:schemeClr val="tx2"/>
                </a:solidFill>
              </a:rPr>
              <a:t> </a:t>
            </a:r>
            <a:r>
              <a:rPr sz="2000" spc="10" dirty="0">
                <a:solidFill>
                  <a:schemeClr val="tx2"/>
                </a:solidFill>
                <a:latin typeface="Symbol"/>
                <a:cs typeface="Symbol"/>
              </a:rPr>
              <a:t></a:t>
            </a:r>
            <a:endParaRPr sz="2000" dirty="0">
              <a:solidFill>
                <a:schemeClr val="tx2"/>
              </a:solidFill>
              <a:latin typeface="Symbol"/>
              <a:cs typeface="Symbo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958974" y="6412258"/>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2</a:t>
            </a:r>
            <a:endParaRPr sz="1400">
              <a:solidFill>
                <a:prstClr val="black"/>
              </a:solidFill>
              <a:latin typeface="Arial"/>
              <a:cs typeface="Arial"/>
            </a:endParaRPr>
          </a:p>
        </p:txBody>
      </p:sp>
      <p:sp>
        <p:nvSpPr>
          <p:cNvPr id="2" name="object 2"/>
          <p:cNvSpPr txBox="1">
            <a:spLocks noGrp="1"/>
          </p:cNvSpPr>
          <p:nvPr>
            <p:ph type="title"/>
          </p:nvPr>
        </p:nvSpPr>
        <p:spPr>
          <a:xfrm>
            <a:off x="1" y="378708"/>
            <a:ext cx="9514524" cy="690574"/>
          </a:xfrm>
          <a:prstGeom prst="rect">
            <a:avLst/>
          </a:prstGeom>
        </p:spPr>
        <p:txBody>
          <a:bodyPr vert="horz" wrap="square" lIns="0" tIns="13335" rIns="0" bIns="0" rtlCol="0">
            <a:spAutoFit/>
          </a:bodyPr>
          <a:lstStyle/>
          <a:p>
            <a:pPr marL="12700">
              <a:spcBef>
                <a:spcPts val="105"/>
              </a:spcBef>
              <a:tabLst>
                <a:tab pos="1184910" algn="l"/>
              </a:tabLst>
            </a:pPr>
            <a:r>
              <a:rPr sz="4400" spc="45" dirty="0">
                <a:solidFill>
                  <a:schemeClr val="tx2"/>
                </a:solidFill>
              </a:rPr>
              <a:t>Unit</a:t>
            </a:r>
            <a:r>
              <a:rPr sz="4400" b="0" spc="45" dirty="0">
                <a:solidFill>
                  <a:schemeClr val="tx2"/>
                </a:solidFill>
                <a:latin typeface="Times New Roman"/>
                <a:cs typeface="Times New Roman"/>
              </a:rPr>
              <a:t>	</a:t>
            </a:r>
            <a:r>
              <a:rPr sz="4400" spc="-140" dirty="0">
                <a:solidFill>
                  <a:schemeClr val="tx2"/>
                </a:solidFill>
              </a:rPr>
              <a:t>Balancing</a:t>
            </a:r>
            <a:r>
              <a:rPr sz="4400" spc="-575" dirty="0">
                <a:solidFill>
                  <a:schemeClr val="tx2"/>
                </a:solidFill>
              </a:rPr>
              <a:t> </a:t>
            </a:r>
            <a:r>
              <a:rPr sz="4400" spc="-55" dirty="0">
                <a:solidFill>
                  <a:schemeClr val="tx2"/>
                </a:solidFill>
              </a:rPr>
              <a:t>of</a:t>
            </a:r>
            <a:r>
              <a:rPr sz="4400" spc="-100" dirty="0">
                <a:solidFill>
                  <a:schemeClr val="tx2"/>
                </a:solidFill>
              </a:rPr>
              <a:t> </a:t>
            </a:r>
            <a:r>
              <a:rPr sz="4400" spc="-75" dirty="0">
                <a:solidFill>
                  <a:schemeClr val="tx2"/>
                </a:solidFill>
              </a:rPr>
              <a:t>Rotating</a:t>
            </a:r>
            <a:r>
              <a:rPr sz="4400" spc="-345" dirty="0">
                <a:solidFill>
                  <a:schemeClr val="tx2"/>
                </a:solidFill>
              </a:rPr>
              <a:t> </a:t>
            </a:r>
            <a:r>
              <a:rPr sz="4400" spc="-225" dirty="0">
                <a:solidFill>
                  <a:schemeClr val="tx2"/>
                </a:solidFill>
              </a:rPr>
              <a:t>Masses</a:t>
            </a:r>
            <a:endParaRPr sz="4400" dirty="0">
              <a:solidFill>
                <a:schemeClr val="tx2"/>
              </a:solidFill>
              <a:latin typeface="Times New Roman"/>
              <a:cs typeface="Times New Roman"/>
            </a:endParaRPr>
          </a:p>
        </p:txBody>
      </p:sp>
      <p:sp>
        <p:nvSpPr>
          <p:cNvPr id="3" name="object 3"/>
          <p:cNvSpPr txBox="1"/>
          <p:nvPr/>
        </p:nvSpPr>
        <p:spPr>
          <a:xfrm>
            <a:off x="1752914" y="1120643"/>
            <a:ext cx="7548245" cy="3794052"/>
          </a:xfrm>
          <a:prstGeom prst="rect">
            <a:avLst/>
          </a:prstGeom>
        </p:spPr>
        <p:txBody>
          <a:bodyPr vert="horz" wrap="square" lIns="0" tIns="115570" rIns="0" bIns="0" rtlCol="0">
            <a:spAutoFit/>
          </a:bodyPr>
          <a:lstStyle/>
          <a:p>
            <a:pPr marL="469265" indent="-457200">
              <a:spcBef>
                <a:spcPts val="910"/>
              </a:spcBef>
              <a:buFont typeface="Wingdings" panose="05000000000000000000" pitchFamily="2" charset="2"/>
              <a:buChar char="Ø"/>
              <a:tabLst>
                <a:tab pos="355600" algn="l"/>
                <a:tab pos="356235" algn="l"/>
              </a:tabLst>
            </a:pPr>
            <a:r>
              <a:rPr sz="3200" b="1" spc="5" dirty="0">
                <a:solidFill>
                  <a:schemeClr val="tx2"/>
                </a:solidFill>
                <a:latin typeface="Arial"/>
                <a:cs typeface="Arial"/>
              </a:rPr>
              <a:t>Static and dynamic</a:t>
            </a:r>
            <a:r>
              <a:rPr sz="3200" b="1" spc="-229" dirty="0">
                <a:solidFill>
                  <a:schemeClr val="tx2"/>
                </a:solidFill>
                <a:latin typeface="Arial"/>
                <a:cs typeface="Arial"/>
              </a:rPr>
              <a:t> </a:t>
            </a:r>
            <a:r>
              <a:rPr sz="3200" b="1" spc="5" dirty="0">
                <a:solidFill>
                  <a:schemeClr val="tx2"/>
                </a:solidFill>
                <a:latin typeface="Arial"/>
                <a:cs typeface="Arial"/>
              </a:rPr>
              <a:t>balancing</a:t>
            </a:r>
            <a:endParaRPr sz="3200" dirty="0">
              <a:solidFill>
                <a:schemeClr val="tx2"/>
              </a:solidFill>
              <a:latin typeface="Arial"/>
              <a:cs typeface="Arial"/>
            </a:endParaRPr>
          </a:p>
          <a:p>
            <a:pPr marL="469265" marR="31115" indent="-457200">
              <a:lnSpc>
                <a:spcPct val="100699"/>
              </a:lnSpc>
              <a:spcBef>
                <a:spcPts val="790"/>
              </a:spcBef>
              <a:buFont typeface="Wingdings" panose="05000000000000000000" pitchFamily="2" charset="2"/>
              <a:buChar char="Ø"/>
              <a:tabLst>
                <a:tab pos="355600" algn="l"/>
                <a:tab pos="356235" algn="l"/>
                <a:tab pos="2343785" algn="l"/>
              </a:tabLst>
            </a:pPr>
            <a:r>
              <a:rPr sz="3200" b="1" spc="5" dirty="0">
                <a:solidFill>
                  <a:schemeClr val="tx2"/>
                </a:solidFill>
                <a:latin typeface="Arial"/>
                <a:cs typeface="Arial"/>
              </a:rPr>
              <a:t>Balancing </a:t>
            </a:r>
            <a:r>
              <a:rPr sz="3200" b="1" dirty="0">
                <a:solidFill>
                  <a:schemeClr val="tx2"/>
                </a:solidFill>
                <a:latin typeface="Arial"/>
                <a:cs typeface="Arial"/>
              </a:rPr>
              <a:t>of </a:t>
            </a:r>
            <a:r>
              <a:rPr sz="3200" spc="15" dirty="0">
                <a:solidFill>
                  <a:schemeClr val="tx2"/>
                </a:solidFill>
                <a:latin typeface="Trebuchet MS"/>
                <a:cs typeface="Trebuchet MS"/>
              </a:rPr>
              <a:t>single rotating mass </a:t>
            </a:r>
            <a:r>
              <a:rPr sz="3200" spc="10" dirty="0">
                <a:solidFill>
                  <a:schemeClr val="tx2"/>
                </a:solidFill>
                <a:latin typeface="Trebuchet MS"/>
                <a:cs typeface="Trebuchet MS"/>
              </a:rPr>
              <a:t>by  </a:t>
            </a:r>
            <a:r>
              <a:rPr sz="3200" spc="20" dirty="0">
                <a:solidFill>
                  <a:schemeClr val="tx2"/>
                </a:solidFill>
                <a:latin typeface="Trebuchet MS"/>
                <a:cs typeface="Trebuchet MS"/>
              </a:rPr>
              <a:t>balancing</a:t>
            </a:r>
            <a:r>
              <a:rPr sz="3200" spc="20" dirty="0">
                <a:solidFill>
                  <a:schemeClr val="tx2"/>
                </a:solidFill>
                <a:latin typeface="Times New Roman"/>
                <a:cs typeface="Times New Roman"/>
              </a:rPr>
              <a:t>	</a:t>
            </a:r>
            <a:r>
              <a:rPr sz="3200" dirty="0">
                <a:solidFill>
                  <a:schemeClr val="tx2"/>
                </a:solidFill>
                <a:latin typeface="Trebuchet MS"/>
                <a:cs typeface="Trebuchet MS"/>
              </a:rPr>
              <a:t>masses in </a:t>
            </a:r>
            <a:r>
              <a:rPr sz="3200" spc="15" dirty="0">
                <a:solidFill>
                  <a:schemeClr val="tx2"/>
                </a:solidFill>
                <a:latin typeface="Trebuchet MS"/>
                <a:cs typeface="Trebuchet MS"/>
              </a:rPr>
              <a:t>same </a:t>
            </a:r>
            <a:r>
              <a:rPr sz="3200" spc="25" dirty="0">
                <a:solidFill>
                  <a:schemeClr val="tx2"/>
                </a:solidFill>
                <a:latin typeface="Trebuchet MS"/>
                <a:cs typeface="Trebuchet MS"/>
              </a:rPr>
              <a:t>plane </a:t>
            </a:r>
            <a:r>
              <a:rPr sz="3200" spc="30" dirty="0">
                <a:solidFill>
                  <a:schemeClr val="tx2"/>
                </a:solidFill>
                <a:latin typeface="Trebuchet MS"/>
                <a:cs typeface="Trebuchet MS"/>
              </a:rPr>
              <a:t>and</a:t>
            </a:r>
            <a:r>
              <a:rPr sz="3200" spc="-405" dirty="0">
                <a:solidFill>
                  <a:schemeClr val="tx2"/>
                </a:solidFill>
                <a:latin typeface="Trebuchet MS"/>
                <a:cs typeface="Trebuchet MS"/>
              </a:rPr>
              <a:t> </a:t>
            </a:r>
            <a:r>
              <a:rPr sz="3200" dirty="0">
                <a:solidFill>
                  <a:schemeClr val="tx2"/>
                </a:solidFill>
                <a:latin typeface="Trebuchet MS"/>
                <a:cs typeface="Trebuchet MS"/>
              </a:rPr>
              <a:t>in  </a:t>
            </a:r>
            <a:r>
              <a:rPr sz="3200" spc="5" dirty="0">
                <a:solidFill>
                  <a:schemeClr val="tx2"/>
                </a:solidFill>
                <a:latin typeface="Trebuchet MS"/>
                <a:cs typeface="Trebuchet MS"/>
              </a:rPr>
              <a:t>different</a:t>
            </a:r>
            <a:r>
              <a:rPr sz="3200" spc="-80" dirty="0">
                <a:solidFill>
                  <a:schemeClr val="tx2"/>
                </a:solidFill>
                <a:latin typeface="Trebuchet MS"/>
                <a:cs typeface="Trebuchet MS"/>
              </a:rPr>
              <a:t> </a:t>
            </a:r>
            <a:r>
              <a:rPr sz="3200" spc="10" dirty="0">
                <a:solidFill>
                  <a:schemeClr val="tx2"/>
                </a:solidFill>
                <a:latin typeface="Trebuchet MS"/>
                <a:cs typeface="Trebuchet MS"/>
              </a:rPr>
              <a:t>planes.</a:t>
            </a:r>
            <a:endParaRPr sz="3200" dirty="0">
              <a:solidFill>
                <a:schemeClr val="tx2"/>
              </a:solidFill>
              <a:latin typeface="Trebuchet MS"/>
              <a:cs typeface="Trebuchet MS"/>
            </a:endParaRPr>
          </a:p>
          <a:p>
            <a:pPr marL="469265" marR="5080" indent="-457200">
              <a:lnSpc>
                <a:spcPts val="3829"/>
              </a:lnSpc>
              <a:spcBef>
                <a:spcPts val="950"/>
              </a:spcBef>
              <a:buFont typeface="Wingdings" panose="05000000000000000000" pitchFamily="2" charset="2"/>
              <a:buChar char="Ø"/>
              <a:tabLst>
                <a:tab pos="356235" algn="l"/>
                <a:tab pos="2230120" algn="l"/>
              </a:tabLst>
            </a:pPr>
            <a:r>
              <a:rPr sz="3200" spc="15" dirty="0">
                <a:solidFill>
                  <a:schemeClr val="tx2"/>
                </a:solidFill>
                <a:latin typeface="Trebuchet MS"/>
                <a:cs typeface="Trebuchet MS"/>
              </a:rPr>
              <a:t>Balancing </a:t>
            </a:r>
            <a:r>
              <a:rPr sz="3200" spc="10" dirty="0">
                <a:solidFill>
                  <a:schemeClr val="tx2"/>
                </a:solidFill>
                <a:latin typeface="Trebuchet MS"/>
                <a:cs typeface="Trebuchet MS"/>
              </a:rPr>
              <a:t>of </a:t>
            </a:r>
            <a:r>
              <a:rPr sz="3200" dirty="0">
                <a:solidFill>
                  <a:schemeClr val="tx2"/>
                </a:solidFill>
                <a:latin typeface="Trebuchet MS"/>
                <a:cs typeface="Trebuchet MS"/>
              </a:rPr>
              <a:t>several </a:t>
            </a:r>
            <a:r>
              <a:rPr sz="3200" spc="15" dirty="0">
                <a:solidFill>
                  <a:schemeClr val="tx2"/>
                </a:solidFill>
                <a:latin typeface="Trebuchet MS"/>
                <a:cs typeface="Trebuchet MS"/>
              </a:rPr>
              <a:t>rotating </a:t>
            </a:r>
            <a:r>
              <a:rPr sz="3200" dirty="0">
                <a:solidFill>
                  <a:schemeClr val="tx2"/>
                </a:solidFill>
                <a:latin typeface="Trebuchet MS"/>
                <a:cs typeface="Trebuchet MS"/>
              </a:rPr>
              <a:t>masses</a:t>
            </a:r>
            <a:r>
              <a:rPr sz="3200" spc="-440" dirty="0">
                <a:solidFill>
                  <a:schemeClr val="tx2"/>
                </a:solidFill>
                <a:latin typeface="Trebuchet MS"/>
                <a:cs typeface="Trebuchet MS"/>
              </a:rPr>
              <a:t> </a:t>
            </a:r>
            <a:r>
              <a:rPr sz="3200" spc="10" dirty="0">
                <a:solidFill>
                  <a:schemeClr val="tx2"/>
                </a:solidFill>
                <a:latin typeface="Trebuchet MS"/>
                <a:cs typeface="Trebuchet MS"/>
              </a:rPr>
              <a:t>by  </a:t>
            </a:r>
            <a:r>
              <a:rPr sz="3200" spc="20" dirty="0">
                <a:solidFill>
                  <a:schemeClr val="tx2"/>
                </a:solidFill>
                <a:latin typeface="Trebuchet MS"/>
                <a:cs typeface="Trebuchet MS"/>
              </a:rPr>
              <a:t>balancing </a:t>
            </a:r>
            <a:r>
              <a:rPr sz="3200" dirty="0">
                <a:solidFill>
                  <a:schemeClr val="tx2"/>
                </a:solidFill>
                <a:latin typeface="Trebuchet MS"/>
                <a:cs typeface="Trebuchet MS"/>
              </a:rPr>
              <a:t>masses in </a:t>
            </a:r>
            <a:r>
              <a:rPr sz="3200" spc="15" dirty="0">
                <a:solidFill>
                  <a:schemeClr val="tx2"/>
                </a:solidFill>
                <a:latin typeface="Trebuchet MS"/>
                <a:cs typeface="Trebuchet MS"/>
              </a:rPr>
              <a:t>same </a:t>
            </a:r>
            <a:r>
              <a:rPr sz="3200" spc="25" dirty="0">
                <a:solidFill>
                  <a:schemeClr val="tx2"/>
                </a:solidFill>
                <a:latin typeface="Trebuchet MS"/>
                <a:cs typeface="Trebuchet MS"/>
              </a:rPr>
              <a:t>plane </a:t>
            </a:r>
            <a:r>
              <a:rPr sz="3200" spc="30" dirty="0">
                <a:solidFill>
                  <a:schemeClr val="tx2"/>
                </a:solidFill>
                <a:latin typeface="Trebuchet MS"/>
                <a:cs typeface="Trebuchet MS"/>
              </a:rPr>
              <a:t>and </a:t>
            </a:r>
            <a:r>
              <a:rPr sz="3200" dirty="0">
                <a:solidFill>
                  <a:schemeClr val="tx2"/>
                </a:solidFill>
                <a:latin typeface="Trebuchet MS"/>
                <a:cs typeface="Trebuchet MS"/>
              </a:rPr>
              <a:t>in  </a:t>
            </a:r>
            <a:r>
              <a:rPr sz="3200" spc="5" dirty="0">
                <a:solidFill>
                  <a:schemeClr val="tx2"/>
                </a:solidFill>
                <a:latin typeface="Trebuchet MS"/>
                <a:cs typeface="Trebuchet MS"/>
              </a:rPr>
              <a:t>different</a:t>
            </a:r>
            <a:r>
              <a:rPr sz="3200" spc="5" dirty="0">
                <a:solidFill>
                  <a:schemeClr val="tx2"/>
                </a:solidFill>
                <a:latin typeface="Times New Roman"/>
                <a:cs typeface="Times New Roman"/>
              </a:rPr>
              <a:t>	</a:t>
            </a:r>
            <a:r>
              <a:rPr sz="3200" spc="10" dirty="0">
                <a:solidFill>
                  <a:schemeClr val="tx2"/>
                </a:solidFill>
                <a:latin typeface="Trebuchet MS"/>
                <a:cs typeface="Trebuchet MS"/>
              </a:rPr>
              <a:t>planes.</a:t>
            </a:r>
            <a:endParaRPr sz="3200" dirty="0">
              <a:solidFill>
                <a:schemeClr val="tx2"/>
              </a:solidFill>
              <a:latin typeface="Trebuchet MS"/>
              <a:cs typeface="Trebuchet M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958974" y="6412258"/>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3</a:t>
            </a:r>
            <a:endParaRPr sz="1400">
              <a:solidFill>
                <a:prstClr val="black"/>
              </a:solidFill>
              <a:latin typeface="Arial"/>
              <a:cs typeface="Arial"/>
            </a:endParaRPr>
          </a:p>
        </p:txBody>
      </p:sp>
      <p:sp>
        <p:nvSpPr>
          <p:cNvPr id="2" name="object 2"/>
          <p:cNvSpPr txBox="1"/>
          <p:nvPr/>
        </p:nvSpPr>
        <p:spPr>
          <a:xfrm>
            <a:off x="0" y="128837"/>
            <a:ext cx="4391347" cy="382156"/>
          </a:xfrm>
          <a:prstGeom prst="rect">
            <a:avLst/>
          </a:prstGeom>
        </p:spPr>
        <p:txBody>
          <a:bodyPr vert="horz" wrap="square" lIns="0" tIns="12700" rIns="0" bIns="0" rtlCol="0">
            <a:spAutoFit/>
          </a:bodyPr>
          <a:lstStyle/>
          <a:p>
            <a:pPr marL="12700">
              <a:spcBef>
                <a:spcPts val="100"/>
              </a:spcBef>
            </a:pPr>
            <a:r>
              <a:rPr sz="2400" b="1" spc="-70" dirty="0">
                <a:solidFill>
                  <a:schemeClr val="tx2"/>
                </a:solidFill>
                <a:latin typeface="Arial"/>
                <a:cs typeface="Arial"/>
              </a:rPr>
              <a:t>What </a:t>
            </a:r>
            <a:r>
              <a:rPr sz="2400" b="1" spc="-170" dirty="0">
                <a:solidFill>
                  <a:schemeClr val="tx2"/>
                </a:solidFill>
                <a:latin typeface="Arial"/>
                <a:cs typeface="Arial"/>
              </a:rPr>
              <a:t>is </a:t>
            </a:r>
            <a:r>
              <a:rPr sz="2400" b="1" spc="-160" dirty="0">
                <a:solidFill>
                  <a:schemeClr val="tx2"/>
                </a:solidFill>
                <a:latin typeface="Arial"/>
                <a:cs typeface="Arial"/>
              </a:rPr>
              <a:t>Balancing</a:t>
            </a:r>
            <a:r>
              <a:rPr sz="2400" b="1" spc="-254" dirty="0">
                <a:solidFill>
                  <a:schemeClr val="tx2"/>
                </a:solidFill>
                <a:latin typeface="Arial"/>
                <a:cs typeface="Arial"/>
              </a:rPr>
              <a:t> </a:t>
            </a:r>
            <a:r>
              <a:rPr sz="2400" b="1" spc="-265" dirty="0">
                <a:solidFill>
                  <a:schemeClr val="tx2"/>
                </a:solidFill>
                <a:latin typeface="Arial"/>
                <a:cs typeface="Arial"/>
              </a:rPr>
              <a:t>?</a:t>
            </a:r>
            <a:endParaRPr sz="2400" dirty="0">
              <a:solidFill>
                <a:schemeClr val="tx2"/>
              </a:solidFill>
              <a:latin typeface="Arial"/>
              <a:cs typeface="Arial"/>
            </a:endParaRPr>
          </a:p>
        </p:txBody>
      </p:sp>
      <p:sp>
        <p:nvSpPr>
          <p:cNvPr id="3" name="object 3"/>
          <p:cNvSpPr txBox="1"/>
          <p:nvPr/>
        </p:nvSpPr>
        <p:spPr>
          <a:xfrm>
            <a:off x="0" y="621407"/>
            <a:ext cx="10615934" cy="2868295"/>
          </a:xfrm>
          <a:prstGeom prst="rect">
            <a:avLst/>
          </a:prstGeom>
        </p:spPr>
        <p:txBody>
          <a:bodyPr vert="horz" wrap="square" lIns="0" tIns="13335" rIns="0" bIns="0" rtlCol="0">
            <a:spAutoFit/>
          </a:bodyPr>
          <a:lstStyle/>
          <a:p>
            <a:pPr marL="469265" marR="5080" indent="-457200" algn="just">
              <a:spcBef>
                <a:spcPts val="105"/>
              </a:spcBef>
              <a:buFont typeface="Wingdings" panose="05000000000000000000" pitchFamily="2" charset="2"/>
              <a:buChar char="Ø"/>
              <a:tabLst>
                <a:tab pos="356235" algn="l"/>
              </a:tabLst>
            </a:pPr>
            <a:r>
              <a:rPr sz="3000" spc="-90" dirty="0">
                <a:solidFill>
                  <a:srgbClr val="006EC0"/>
                </a:solidFill>
                <a:latin typeface="Arial"/>
                <a:cs typeface="Arial"/>
              </a:rPr>
              <a:t>Often </a:t>
            </a:r>
            <a:r>
              <a:rPr sz="3000" spc="-170" dirty="0">
                <a:solidFill>
                  <a:srgbClr val="006EC0"/>
                </a:solidFill>
                <a:latin typeface="Arial"/>
                <a:cs typeface="Arial"/>
              </a:rPr>
              <a:t>an </a:t>
            </a:r>
            <a:r>
              <a:rPr sz="3000" spc="-135" dirty="0">
                <a:solidFill>
                  <a:srgbClr val="006EC0"/>
                </a:solidFill>
                <a:latin typeface="Arial"/>
                <a:cs typeface="Arial"/>
              </a:rPr>
              <a:t>unbalance </a:t>
            </a:r>
            <a:r>
              <a:rPr sz="3000" spc="-5" dirty="0">
                <a:solidFill>
                  <a:srgbClr val="006EC0"/>
                </a:solidFill>
                <a:latin typeface="Arial"/>
                <a:cs typeface="Arial"/>
              </a:rPr>
              <a:t>of </a:t>
            </a:r>
            <a:r>
              <a:rPr sz="3000" spc="-120" dirty="0">
                <a:solidFill>
                  <a:srgbClr val="006EC0"/>
                </a:solidFill>
                <a:latin typeface="Arial"/>
                <a:cs typeface="Arial"/>
              </a:rPr>
              <a:t>forces </a:t>
            </a:r>
            <a:r>
              <a:rPr sz="3000" spc="-160" dirty="0">
                <a:solidFill>
                  <a:srgbClr val="006EC0"/>
                </a:solidFill>
                <a:latin typeface="Arial"/>
                <a:cs typeface="Arial"/>
              </a:rPr>
              <a:t>is </a:t>
            </a:r>
            <a:r>
              <a:rPr sz="3000" spc="-105" dirty="0">
                <a:solidFill>
                  <a:srgbClr val="006EC0"/>
                </a:solidFill>
                <a:latin typeface="Arial"/>
                <a:cs typeface="Arial"/>
              </a:rPr>
              <a:t>produced </a:t>
            </a:r>
            <a:r>
              <a:rPr sz="3000" spc="-45" dirty="0">
                <a:solidFill>
                  <a:srgbClr val="006EC0"/>
                </a:solidFill>
                <a:latin typeface="Arial"/>
                <a:cs typeface="Arial"/>
              </a:rPr>
              <a:t>in </a:t>
            </a:r>
            <a:r>
              <a:rPr sz="3000" spc="-40" dirty="0">
                <a:solidFill>
                  <a:srgbClr val="006EC0"/>
                </a:solidFill>
                <a:latin typeface="Arial"/>
                <a:cs typeface="Arial"/>
              </a:rPr>
              <a:t>rotary </a:t>
            </a:r>
            <a:r>
              <a:rPr sz="3000" spc="45" dirty="0">
                <a:solidFill>
                  <a:srgbClr val="006EC0"/>
                </a:solidFill>
                <a:latin typeface="Arial"/>
                <a:cs typeface="Arial"/>
              </a:rPr>
              <a:t>or  </a:t>
            </a:r>
            <a:r>
              <a:rPr sz="3000" spc="-90" dirty="0">
                <a:solidFill>
                  <a:srgbClr val="006EC0"/>
                </a:solidFill>
                <a:latin typeface="Arial"/>
                <a:cs typeface="Arial"/>
              </a:rPr>
              <a:t>reciprocating </a:t>
            </a:r>
            <a:r>
              <a:rPr sz="3000" spc="-114" dirty="0">
                <a:solidFill>
                  <a:srgbClr val="006EC0"/>
                </a:solidFill>
                <a:latin typeface="Arial"/>
                <a:cs typeface="Arial"/>
              </a:rPr>
              <a:t>machinery</a:t>
            </a:r>
            <a:r>
              <a:rPr sz="3000" spc="600" dirty="0">
                <a:solidFill>
                  <a:srgbClr val="006EC0"/>
                </a:solidFill>
                <a:latin typeface="Arial"/>
                <a:cs typeface="Arial"/>
              </a:rPr>
              <a:t> </a:t>
            </a:r>
            <a:r>
              <a:rPr sz="3000" spc="-120" dirty="0">
                <a:solidFill>
                  <a:srgbClr val="006EC0"/>
                </a:solidFill>
                <a:latin typeface="Arial"/>
                <a:cs typeface="Arial"/>
              </a:rPr>
              <a:t>due </a:t>
            </a:r>
            <a:r>
              <a:rPr sz="3000" spc="25" dirty="0">
                <a:solidFill>
                  <a:srgbClr val="006EC0"/>
                </a:solidFill>
                <a:latin typeface="Arial"/>
                <a:cs typeface="Arial"/>
              </a:rPr>
              <a:t>to </a:t>
            </a:r>
            <a:r>
              <a:rPr sz="3000" spc="-45" dirty="0">
                <a:solidFill>
                  <a:srgbClr val="006EC0"/>
                </a:solidFill>
                <a:latin typeface="Arial"/>
                <a:cs typeface="Arial"/>
              </a:rPr>
              <a:t>the inertia </a:t>
            </a:r>
            <a:r>
              <a:rPr sz="3000" spc="-120" dirty="0">
                <a:solidFill>
                  <a:srgbClr val="006EC0"/>
                </a:solidFill>
                <a:latin typeface="Arial"/>
                <a:cs typeface="Arial"/>
              </a:rPr>
              <a:t>forces  </a:t>
            </a:r>
            <a:r>
              <a:rPr sz="3000" spc="-155" dirty="0">
                <a:solidFill>
                  <a:srgbClr val="006EC0"/>
                </a:solidFill>
                <a:latin typeface="Arial"/>
                <a:cs typeface="Arial"/>
              </a:rPr>
              <a:t>associated </a:t>
            </a:r>
            <a:r>
              <a:rPr sz="3000" spc="15" dirty="0">
                <a:solidFill>
                  <a:srgbClr val="006EC0"/>
                </a:solidFill>
                <a:latin typeface="Arial"/>
                <a:cs typeface="Arial"/>
              </a:rPr>
              <a:t>with </a:t>
            </a:r>
            <a:r>
              <a:rPr sz="3000" spc="-45" dirty="0">
                <a:solidFill>
                  <a:srgbClr val="006EC0"/>
                </a:solidFill>
                <a:latin typeface="Arial"/>
                <a:cs typeface="Arial"/>
              </a:rPr>
              <a:t>the </a:t>
            </a:r>
            <a:r>
              <a:rPr sz="3000" spc="-114" dirty="0">
                <a:solidFill>
                  <a:srgbClr val="006EC0"/>
                </a:solidFill>
                <a:latin typeface="Arial"/>
                <a:cs typeface="Arial"/>
              </a:rPr>
              <a:t>moving</a:t>
            </a:r>
            <a:r>
              <a:rPr sz="3000" spc="-450" dirty="0">
                <a:solidFill>
                  <a:srgbClr val="006EC0"/>
                </a:solidFill>
                <a:latin typeface="Arial"/>
                <a:cs typeface="Arial"/>
              </a:rPr>
              <a:t> </a:t>
            </a:r>
            <a:r>
              <a:rPr sz="3000" spc="-215" dirty="0">
                <a:solidFill>
                  <a:srgbClr val="006EC0"/>
                </a:solidFill>
                <a:latin typeface="Arial"/>
                <a:cs typeface="Arial"/>
              </a:rPr>
              <a:t>masses.</a:t>
            </a:r>
            <a:endParaRPr sz="3000" dirty="0">
              <a:solidFill>
                <a:prstClr val="black"/>
              </a:solidFill>
              <a:latin typeface="Arial"/>
              <a:cs typeface="Arial"/>
            </a:endParaRPr>
          </a:p>
          <a:p>
            <a:pPr marL="469265" marR="12700" indent="-457200" algn="just">
              <a:spcBef>
                <a:spcPts val="765"/>
              </a:spcBef>
              <a:buFont typeface="Wingdings" panose="05000000000000000000" pitchFamily="2" charset="2"/>
              <a:buChar char="Ø"/>
              <a:tabLst>
                <a:tab pos="356235" algn="l"/>
              </a:tabLst>
            </a:pPr>
            <a:r>
              <a:rPr sz="3000" spc="-170" dirty="0">
                <a:solidFill>
                  <a:srgbClr val="006EC0"/>
                </a:solidFill>
                <a:latin typeface="Arial"/>
                <a:cs typeface="Arial"/>
              </a:rPr>
              <a:t>Balancing </a:t>
            </a:r>
            <a:r>
              <a:rPr sz="3000" spc="-160" dirty="0">
                <a:solidFill>
                  <a:srgbClr val="006EC0"/>
                </a:solidFill>
                <a:latin typeface="Arial"/>
                <a:cs typeface="Arial"/>
              </a:rPr>
              <a:t>is </a:t>
            </a:r>
            <a:r>
              <a:rPr sz="3000" spc="-45" dirty="0">
                <a:solidFill>
                  <a:srgbClr val="006EC0"/>
                </a:solidFill>
                <a:latin typeface="Arial"/>
                <a:cs typeface="Arial"/>
              </a:rPr>
              <a:t>the </a:t>
            </a:r>
            <a:r>
              <a:rPr sz="3000" spc="-170" dirty="0">
                <a:solidFill>
                  <a:srgbClr val="006EC0"/>
                </a:solidFill>
                <a:latin typeface="Arial"/>
                <a:cs typeface="Arial"/>
              </a:rPr>
              <a:t>process </a:t>
            </a:r>
            <a:r>
              <a:rPr sz="3000" spc="-10" dirty="0">
                <a:solidFill>
                  <a:srgbClr val="006EC0"/>
                </a:solidFill>
                <a:latin typeface="Arial"/>
                <a:cs typeface="Arial"/>
              </a:rPr>
              <a:t>of </a:t>
            </a:r>
            <a:r>
              <a:rPr sz="3000" spc="-140" dirty="0">
                <a:solidFill>
                  <a:srgbClr val="006EC0"/>
                </a:solidFill>
                <a:latin typeface="Arial"/>
                <a:cs typeface="Arial"/>
              </a:rPr>
              <a:t>designing </a:t>
            </a:r>
            <a:r>
              <a:rPr sz="3000" spc="-25" dirty="0">
                <a:solidFill>
                  <a:srgbClr val="006EC0"/>
                </a:solidFill>
                <a:latin typeface="Arial"/>
                <a:cs typeface="Arial"/>
              </a:rPr>
              <a:t>or </a:t>
            </a:r>
            <a:r>
              <a:rPr sz="3000" spc="-70" dirty="0">
                <a:solidFill>
                  <a:srgbClr val="006EC0"/>
                </a:solidFill>
                <a:latin typeface="Arial"/>
                <a:cs typeface="Arial"/>
              </a:rPr>
              <a:t>modifying  </a:t>
            </a:r>
            <a:r>
              <a:rPr sz="3000" spc="-114" dirty="0">
                <a:solidFill>
                  <a:srgbClr val="006EC0"/>
                </a:solidFill>
                <a:latin typeface="Arial"/>
                <a:cs typeface="Arial"/>
              </a:rPr>
              <a:t>machinery </a:t>
            </a:r>
            <a:r>
              <a:rPr sz="3000" spc="-195" dirty="0">
                <a:solidFill>
                  <a:srgbClr val="006EC0"/>
                </a:solidFill>
                <a:latin typeface="Arial"/>
                <a:cs typeface="Arial"/>
              </a:rPr>
              <a:t>so </a:t>
            </a:r>
            <a:r>
              <a:rPr sz="3000" spc="-10" dirty="0">
                <a:solidFill>
                  <a:srgbClr val="006EC0"/>
                </a:solidFill>
                <a:latin typeface="Arial"/>
                <a:cs typeface="Arial"/>
              </a:rPr>
              <a:t>that </a:t>
            </a:r>
            <a:r>
              <a:rPr sz="3000" spc="-45" dirty="0">
                <a:solidFill>
                  <a:srgbClr val="006EC0"/>
                </a:solidFill>
                <a:latin typeface="Arial"/>
                <a:cs typeface="Arial"/>
              </a:rPr>
              <a:t>the </a:t>
            </a:r>
            <a:r>
              <a:rPr sz="3000" spc="-135" dirty="0">
                <a:solidFill>
                  <a:srgbClr val="006EC0"/>
                </a:solidFill>
                <a:latin typeface="Arial"/>
                <a:cs typeface="Arial"/>
              </a:rPr>
              <a:t>unbalance </a:t>
            </a:r>
            <a:r>
              <a:rPr sz="3000" spc="-160" dirty="0">
                <a:solidFill>
                  <a:srgbClr val="006EC0"/>
                </a:solidFill>
                <a:latin typeface="Arial"/>
                <a:cs typeface="Arial"/>
              </a:rPr>
              <a:t>is </a:t>
            </a:r>
            <a:r>
              <a:rPr sz="3000" spc="-114" dirty="0">
                <a:solidFill>
                  <a:srgbClr val="006EC0"/>
                </a:solidFill>
                <a:latin typeface="Arial"/>
                <a:cs typeface="Arial"/>
              </a:rPr>
              <a:t>reduced </a:t>
            </a:r>
            <a:r>
              <a:rPr sz="3000" spc="25" dirty="0">
                <a:solidFill>
                  <a:srgbClr val="006EC0"/>
                </a:solidFill>
                <a:latin typeface="Arial"/>
                <a:cs typeface="Arial"/>
              </a:rPr>
              <a:t>to </a:t>
            </a:r>
            <a:r>
              <a:rPr sz="3000" spc="-175" dirty="0">
                <a:solidFill>
                  <a:srgbClr val="006EC0"/>
                </a:solidFill>
                <a:latin typeface="Arial"/>
                <a:cs typeface="Arial"/>
              </a:rPr>
              <a:t>an  </a:t>
            </a:r>
            <a:r>
              <a:rPr sz="3000" spc="-135" dirty="0">
                <a:solidFill>
                  <a:srgbClr val="006EC0"/>
                </a:solidFill>
                <a:latin typeface="Arial"/>
                <a:cs typeface="Arial"/>
              </a:rPr>
              <a:t>acceptable </a:t>
            </a:r>
            <a:r>
              <a:rPr sz="3000" spc="-95" dirty="0">
                <a:solidFill>
                  <a:srgbClr val="006EC0"/>
                </a:solidFill>
                <a:latin typeface="Arial"/>
                <a:cs typeface="Arial"/>
              </a:rPr>
              <a:t>level </a:t>
            </a:r>
            <a:r>
              <a:rPr sz="3000" spc="-145" dirty="0">
                <a:solidFill>
                  <a:srgbClr val="006EC0"/>
                </a:solidFill>
                <a:latin typeface="Arial"/>
                <a:cs typeface="Arial"/>
              </a:rPr>
              <a:t>and </a:t>
            </a:r>
            <a:r>
              <a:rPr sz="3000" spc="45" dirty="0">
                <a:solidFill>
                  <a:srgbClr val="006EC0"/>
                </a:solidFill>
                <a:latin typeface="Arial"/>
                <a:cs typeface="Arial"/>
              </a:rPr>
              <a:t>if </a:t>
            </a:r>
            <a:r>
              <a:rPr sz="3000" spc="-135" dirty="0">
                <a:solidFill>
                  <a:srgbClr val="006EC0"/>
                </a:solidFill>
                <a:latin typeface="Arial"/>
                <a:cs typeface="Arial"/>
              </a:rPr>
              <a:t>possible </a:t>
            </a:r>
            <a:r>
              <a:rPr sz="3000" spc="-160" dirty="0">
                <a:solidFill>
                  <a:srgbClr val="006EC0"/>
                </a:solidFill>
                <a:latin typeface="Arial"/>
                <a:cs typeface="Arial"/>
              </a:rPr>
              <a:t>is </a:t>
            </a:r>
            <a:r>
              <a:rPr sz="3000" spc="-70" dirty="0">
                <a:solidFill>
                  <a:srgbClr val="006EC0"/>
                </a:solidFill>
                <a:latin typeface="Arial"/>
                <a:cs typeface="Arial"/>
              </a:rPr>
              <a:t>eliminated</a:t>
            </a:r>
            <a:r>
              <a:rPr sz="3000" spc="-430" dirty="0">
                <a:solidFill>
                  <a:srgbClr val="006EC0"/>
                </a:solidFill>
                <a:latin typeface="Arial"/>
                <a:cs typeface="Arial"/>
              </a:rPr>
              <a:t> </a:t>
            </a:r>
            <a:r>
              <a:rPr sz="3000" spc="-50" dirty="0">
                <a:solidFill>
                  <a:srgbClr val="006EC0"/>
                </a:solidFill>
                <a:latin typeface="Arial"/>
                <a:cs typeface="Arial"/>
              </a:rPr>
              <a:t>entirely.</a:t>
            </a:r>
            <a:endParaRPr sz="3000" dirty="0">
              <a:solidFill>
                <a:prstClr val="black"/>
              </a:solidFill>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05200" y="4270376"/>
            <a:ext cx="4419600" cy="2587623"/>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1600204" y="1"/>
            <a:ext cx="8864600" cy="4422877"/>
          </a:xfrm>
          <a:prstGeom prst="rect">
            <a:avLst/>
          </a:prstGeom>
        </p:spPr>
        <p:txBody>
          <a:bodyPr vert="horz" wrap="square" lIns="0" tIns="27305" rIns="0" bIns="0" rtlCol="0">
            <a:spAutoFit/>
          </a:bodyPr>
          <a:lstStyle/>
          <a:p>
            <a:pPr marL="355600" marR="891540" indent="-343535">
              <a:lnSpc>
                <a:spcPts val="2860"/>
              </a:lnSpc>
              <a:spcBef>
                <a:spcPts val="215"/>
              </a:spcBef>
              <a:buFontTx/>
              <a:buChar char="•"/>
              <a:tabLst>
                <a:tab pos="355600" algn="l"/>
                <a:tab pos="356235" algn="l"/>
                <a:tab pos="1843405" algn="l"/>
              </a:tabLst>
            </a:pPr>
            <a:r>
              <a:rPr sz="2400" spc="-215" dirty="0">
                <a:solidFill>
                  <a:srgbClr val="006EC0"/>
                </a:solidFill>
                <a:latin typeface="Arial"/>
                <a:cs typeface="Arial"/>
              </a:rPr>
              <a:t>A </a:t>
            </a:r>
            <a:r>
              <a:rPr sz="2400" spc="-55" dirty="0">
                <a:solidFill>
                  <a:srgbClr val="006EC0"/>
                </a:solidFill>
                <a:latin typeface="Arial"/>
                <a:cs typeface="Arial"/>
              </a:rPr>
              <a:t>particle </a:t>
            </a:r>
            <a:r>
              <a:rPr sz="2400" spc="-15" dirty="0">
                <a:solidFill>
                  <a:srgbClr val="006EC0"/>
                </a:solidFill>
                <a:latin typeface="Arial"/>
                <a:cs typeface="Arial"/>
              </a:rPr>
              <a:t>or </a:t>
            </a:r>
            <a:r>
              <a:rPr sz="2400" spc="-190" dirty="0">
                <a:solidFill>
                  <a:srgbClr val="006EC0"/>
                </a:solidFill>
                <a:latin typeface="Arial"/>
                <a:cs typeface="Arial"/>
              </a:rPr>
              <a:t>mass </a:t>
            </a:r>
            <a:r>
              <a:rPr sz="2400" spc="-95" dirty="0">
                <a:solidFill>
                  <a:srgbClr val="006EC0"/>
                </a:solidFill>
                <a:latin typeface="Arial"/>
                <a:cs typeface="Arial"/>
              </a:rPr>
              <a:t>moving </a:t>
            </a:r>
            <a:r>
              <a:rPr sz="2400" spc="-45" dirty="0">
                <a:solidFill>
                  <a:srgbClr val="006EC0"/>
                </a:solidFill>
                <a:latin typeface="Arial"/>
                <a:cs typeface="Arial"/>
              </a:rPr>
              <a:t>in </a:t>
            </a:r>
            <a:r>
              <a:rPr sz="2400" spc="-185" dirty="0">
                <a:solidFill>
                  <a:srgbClr val="006EC0"/>
                </a:solidFill>
                <a:latin typeface="Arial"/>
                <a:cs typeface="Arial"/>
              </a:rPr>
              <a:t>a </a:t>
            </a:r>
            <a:r>
              <a:rPr sz="2400" spc="-70" dirty="0">
                <a:solidFill>
                  <a:srgbClr val="006EC0"/>
                </a:solidFill>
                <a:latin typeface="Arial"/>
                <a:cs typeface="Arial"/>
              </a:rPr>
              <a:t>circular </a:t>
            </a:r>
            <a:r>
              <a:rPr sz="2400" spc="-50" dirty="0">
                <a:solidFill>
                  <a:srgbClr val="006EC0"/>
                </a:solidFill>
                <a:latin typeface="Arial"/>
                <a:cs typeface="Arial"/>
              </a:rPr>
              <a:t>path </a:t>
            </a:r>
            <a:r>
              <a:rPr sz="2400" spc="-110" dirty="0">
                <a:solidFill>
                  <a:srgbClr val="006EC0"/>
                </a:solidFill>
                <a:latin typeface="Arial"/>
                <a:cs typeface="Arial"/>
              </a:rPr>
              <a:t>experiences </a:t>
            </a:r>
            <a:r>
              <a:rPr sz="2400" spc="-185" dirty="0">
                <a:solidFill>
                  <a:srgbClr val="006EC0"/>
                </a:solidFill>
                <a:latin typeface="Arial"/>
                <a:cs typeface="Arial"/>
              </a:rPr>
              <a:t>a  </a:t>
            </a:r>
            <a:r>
              <a:rPr sz="2400" spc="-40" dirty="0">
                <a:solidFill>
                  <a:srgbClr val="006EC0"/>
                </a:solidFill>
                <a:latin typeface="Arial"/>
                <a:cs typeface="Arial"/>
              </a:rPr>
              <a:t>centripetal</a:t>
            </a:r>
            <a:r>
              <a:rPr sz="2400" spc="-40" dirty="0">
                <a:solidFill>
                  <a:srgbClr val="006EC0"/>
                </a:solidFill>
                <a:latin typeface="Times New Roman"/>
                <a:cs typeface="Times New Roman"/>
              </a:rPr>
              <a:t>	</a:t>
            </a:r>
            <a:r>
              <a:rPr sz="2400" spc="-85" dirty="0">
                <a:solidFill>
                  <a:srgbClr val="006EC0"/>
                </a:solidFill>
                <a:latin typeface="Arial"/>
                <a:cs typeface="Arial"/>
              </a:rPr>
              <a:t>acceleration </a:t>
            </a:r>
            <a:r>
              <a:rPr sz="2400" spc="-114" dirty="0">
                <a:solidFill>
                  <a:srgbClr val="006EC0"/>
                </a:solidFill>
                <a:latin typeface="Arial"/>
                <a:cs typeface="Arial"/>
              </a:rPr>
              <a:t>and </a:t>
            </a:r>
            <a:r>
              <a:rPr sz="2400" spc="-185" dirty="0">
                <a:solidFill>
                  <a:srgbClr val="006EC0"/>
                </a:solidFill>
                <a:latin typeface="Arial"/>
                <a:cs typeface="Arial"/>
              </a:rPr>
              <a:t>a </a:t>
            </a:r>
            <a:r>
              <a:rPr sz="2400" spc="-55" dirty="0">
                <a:solidFill>
                  <a:srgbClr val="006EC0"/>
                </a:solidFill>
                <a:latin typeface="Arial"/>
                <a:cs typeface="Arial"/>
              </a:rPr>
              <a:t>force </a:t>
            </a:r>
            <a:r>
              <a:rPr sz="2400" spc="-140" dirty="0">
                <a:solidFill>
                  <a:srgbClr val="006EC0"/>
                </a:solidFill>
                <a:latin typeface="Arial"/>
                <a:cs typeface="Arial"/>
              </a:rPr>
              <a:t>is </a:t>
            </a:r>
            <a:r>
              <a:rPr sz="2400" spc="-55" dirty="0">
                <a:solidFill>
                  <a:srgbClr val="006EC0"/>
                </a:solidFill>
                <a:latin typeface="Arial"/>
                <a:cs typeface="Arial"/>
              </a:rPr>
              <a:t>required </a:t>
            </a:r>
            <a:r>
              <a:rPr sz="2400" spc="40" dirty="0">
                <a:solidFill>
                  <a:srgbClr val="006EC0"/>
                </a:solidFill>
                <a:latin typeface="Arial"/>
                <a:cs typeface="Arial"/>
              </a:rPr>
              <a:t>to </a:t>
            </a:r>
            <a:r>
              <a:rPr sz="2400" spc="-80" dirty="0">
                <a:solidFill>
                  <a:srgbClr val="006EC0"/>
                </a:solidFill>
                <a:latin typeface="Arial"/>
                <a:cs typeface="Arial"/>
              </a:rPr>
              <a:t>produce</a:t>
            </a:r>
            <a:r>
              <a:rPr sz="2400" spc="-525" dirty="0">
                <a:solidFill>
                  <a:srgbClr val="006EC0"/>
                </a:solidFill>
                <a:latin typeface="Arial"/>
                <a:cs typeface="Arial"/>
              </a:rPr>
              <a:t> </a:t>
            </a:r>
            <a:r>
              <a:rPr sz="2400" spc="25" dirty="0">
                <a:solidFill>
                  <a:srgbClr val="006EC0"/>
                </a:solidFill>
                <a:latin typeface="Arial"/>
                <a:cs typeface="Arial"/>
              </a:rPr>
              <a:t>it.</a:t>
            </a:r>
            <a:endParaRPr sz="2400">
              <a:solidFill>
                <a:prstClr val="black"/>
              </a:solidFill>
              <a:latin typeface="Arial"/>
              <a:cs typeface="Arial"/>
            </a:endParaRPr>
          </a:p>
          <a:p>
            <a:pPr marL="355600" indent="-343535">
              <a:lnSpc>
                <a:spcPts val="2865"/>
              </a:lnSpc>
              <a:spcBef>
                <a:spcPts val="550"/>
              </a:spcBef>
              <a:buFontTx/>
              <a:buChar char="•"/>
              <a:tabLst>
                <a:tab pos="355600" algn="l"/>
                <a:tab pos="356235" algn="l"/>
              </a:tabLst>
            </a:pPr>
            <a:r>
              <a:rPr sz="2400" spc="-130" dirty="0">
                <a:solidFill>
                  <a:srgbClr val="006EC0"/>
                </a:solidFill>
                <a:latin typeface="Arial"/>
                <a:cs typeface="Arial"/>
              </a:rPr>
              <a:t>An</a:t>
            </a:r>
            <a:r>
              <a:rPr sz="2400" spc="-204" dirty="0">
                <a:solidFill>
                  <a:srgbClr val="006EC0"/>
                </a:solidFill>
                <a:latin typeface="Arial"/>
                <a:cs typeface="Arial"/>
              </a:rPr>
              <a:t> </a:t>
            </a:r>
            <a:r>
              <a:rPr sz="2400" spc="-90" dirty="0">
                <a:solidFill>
                  <a:srgbClr val="006EC0"/>
                </a:solidFill>
                <a:latin typeface="Arial"/>
                <a:cs typeface="Arial"/>
              </a:rPr>
              <a:t>equal</a:t>
            </a:r>
            <a:r>
              <a:rPr sz="2400" spc="-100" dirty="0">
                <a:solidFill>
                  <a:srgbClr val="006EC0"/>
                </a:solidFill>
                <a:latin typeface="Arial"/>
                <a:cs typeface="Arial"/>
              </a:rPr>
              <a:t> </a:t>
            </a:r>
            <a:r>
              <a:rPr sz="2400" spc="-114" dirty="0">
                <a:solidFill>
                  <a:srgbClr val="006EC0"/>
                </a:solidFill>
                <a:latin typeface="Arial"/>
                <a:cs typeface="Arial"/>
              </a:rPr>
              <a:t>and</a:t>
            </a:r>
            <a:r>
              <a:rPr sz="2400" spc="-125" dirty="0">
                <a:solidFill>
                  <a:srgbClr val="006EC0"/>
                </a:solidFill>
                <a:latin typeface="Arial"/>
                <a:cs typeface="Arial"/>
              </a:rPr>
              <a:t> </a:t>
            </a:r>
            <a:r>
              <a:rPr sz="2400" spc="-60" dirty="0">
                <a:solidFill>
                  <a:srgbClr val="006EC0"/>
                </a:solidFill>
                <a:latin typeface="Arial"/>
                <a:cs typeface="Arial"/>
              </a:rPr>
              <a:t>opposite</a:t>
            </a:r>
            <a:r>
              <a:rPr sz="2400" spc="-210" dirty="0">
                <a:solidFill>
                  <a:srgbClr val="006EC0"/>
                </a:solidFill>
                <a:latin typeface="Arial"/>
                <a:cs typeface="Arial"/>
              </a:rPr>
              <a:t> </a:t>
            </a:r>
            <a:r>
              <a:rPr sz="2400" spc="-50" dirty="0">
                <a:solidFill>
                  <a:srgbClr val="006EC0"/>
                </a:solidFill>
                <a:latin typeface="Arial"/>
                <a:cs typeface="Arial"/>
              </a:rPr>
              <a:t>force</a:t>
            </a:r>
            <a:r>
              <a:rPr sz="2400" spc="-135" dirty="0">
                <a:solidFill>
                  <a:srgbClr val="006EC0"/>
                </a:solidFill>
                <a:latin typeface="Arial"/>
                <a:cs typeface="Arial"/>
              </a:rPr>
              <a:t> </a:t>
            </a:r>
            <a:r>
              <a:rPr sz="2400" spc="-85" dirty="0">
                <a:solidFill>
                  <a:srgbClr val="006EC0"/>
                </a:solidFill>
                <a:latin typeface="Arial"/>
                <a:cs typeface="Arial"/>
              </a:rPr>
              <a:t>acting</a:t>
            </a:r>
            <a:r>
              <a:rPr sz="2400" spc="-220" dirty="0">
                <a:solidFill>
                  <a:srgbClr val="006EC0"/>
                </a:solidFill>
                <a:latin typeface="Arial"/>
                <a:cs typeface="Arial"/>
              </a:rPr>
              <a:t> </a:t>
            </a:r>
            <a:r>
              <a:rPr sz="2400" spc="-75" dirty="0">
                <a:solidFill>
                  <a:srgbClr val="006EC0"/>
                </a:solidFill>
                <a:latin typeface="Arial"/>
                <a:cs typeface="Arial"/>
              </a:rPr>
              <a:t>radially</a:t>
            </a:r>
            <a:r>
              <a:rPr sz="2400" spc="55" dirty="0">
                <a:solidFill>
                  <a:srgbClr val="006EC0"/>
                </a:solidFill>
                <a:latin typeface="Arial"/>
                <a:cs typeface="Arial"/>
              </a:rPr>
              <a:t> </a:t>
            </a:r>
            <a:r>
              <a:rPr sz="2400" spc="-65" dirty="0">
                <a:solidFill>
                  <a:srgbClr val="006EC0"/>
                </a:solidFill>
                <a:latin typeface="Arial"/>
                <a:cs typeface="Arial"/>
              </a:rPr>
              <a:t>outwards</a:t>
            </a:r>
            <a:r>
              <a:rPr sz="2400" spc="-185" dirty="0">
                <a:solidFill>
                  <a:srgbClr val="006EC0"/>
                </a:solidFill>
                <a:latin typeface="Arial"/>
                <a:cs typeface="Arial"/>
              </a:rPr>
              <a:t> </a:t>
            </a:r>
            <a:r>
              <a:rPr sz="2400" spc="-120" dirty="0">
                <a:solidFill>
                  <a:srgbClr val="006EC0"/>
                </a:solidFill>
                <a:latin typeface="Arial"/>
                <a:cs typeface="Arial"/>
              </a:rPr>
              <a:t>acts</a:t>
            </a:r>
            <a:r>
              <a:rPr sz="2400" spc="-180" dirty="0">
                <a:solidFill>
                  <a:srgbClr val="006EC0"/>
                </a:solidFill>
                <a:latin typeface="Arial"/>
                <a:cs typeface="Arial"/>
              </a:rPr>
              <a:t> </a:t>
            </a:r>
            <a:r>
              <a:rPr sz="2400" spc="-70" dirty="0">
                <a:solidFill>
                  <a:srgbClr val="006EC0"/>
                </a:solidFill>
                <a:latin typeface="Arial"/>
                <a:cs typeface="Arial"/>
              </a:rPr>
              <a:t>on</a:t>
            </a:r>
            <a:r>
              <a:rPr sz="2400" spc="-130" dirty="0">
                <a:solidFill>
                  <a:srgbClr val="006EC0"/>
                </a:solidFill>
                <a:latin typeface="Arial"/>
                <a:cs typeface="Arial"/>
              </a:rPr>
              <a:t> </a:t>
            </a:r>
            <a:r>
              <a:rPr sz="2400" spc="-20" dirty="0">
                <a:solidFill>
                  <a:srgbClr val="006EC0"/>
                </a:solidFill>
                <a:latin typeface="Arial"/>
                <a:cs typeface="Arial"/>
              </a:rPr>
              <a:t>the</a:t>
            </a:r>
            <a:r>
              <a:rPr sz="2400" spc="-135" dirty="0">
                <a:solidFill>
                  <a:srgbClr val="006EC0"/>
                </a:solidFill>
                <a:latin typeface="Arial"/>
                <a:cs typeface="Arial"/>
              </a:rPr>
              <a:t> </a:t>
            </a:r>
            <a:r>
              <a:rPr sz="2400" spc="-160" dirty="0">
                <a:solidFill>
                  <a:srgbClr val="006EC0"/>
                </a:solidFill>
                <a:latin typeface="Arial"/>
                <a:cs typeface="Arial"/>
              </a:rPr>
              <a:t>axis</a:t>
            </a:r>
            <a:endParaRPr sz="2400">
              <a:solidFill>
                <a:prstClr val="black"/>
              </a:solidFill>
              <a:latin typeface="Arial"/>
              <a:cs typeface="Arial"/>
            </a:endParaRPr>
          </a:p>
          <a:p>
            <a:pPr marL="355600">
              <a:lnSpc>
                <a:spcPts val="2865"/>
              </a:lnSpc>
            </a:pPr>
            <a:r>
              <a:rPr sz="2400" dirty="0">
                <a:solidFill>
                  <a:srgbClr val="006EC0"/>
                </a:solidFill>
                <a:latin typeface="Arial"/>
                <a:cs typeface="Arial"/>
              </a:rPr>
              <a:t>of</a:t>
            </a:r>
            <a:r>
              <a:rPr sz="2400" spc="-130" dirty="0">
                <a:solidFill>
                  <a:srgbClr val="006EC0"/>
                </a:solidFill>
                <a:latin typeface="Arial"/>
                <a:cs typeface="Arial"/>
              </a:rPr>
              <a:t> </a:t>
            </a:r>
            <a:r>
              <a:rPr sz="2400" spc="-15" dirty="0">
                <a:solidFill>
                  <a:srgbClr val="006EC0"/>
                </a:solidFill>
                <a:latin typeface="Arial"/>
                <a:cs typeface="Arial"/>
              </a:rPr>
              <a:t>rotation</a:t>
            </a:r>
            <a:r>
              <a:rPr sz="2400" spc="-130" dirty="0">
                <a:solidFill>
                  <a:srgbClr val="006EC0"/>
                </a:solidFill>
                <a:latin typeface="Arial"/>
                <a:cs typeface="Arial"/>
              </a:rPr>
              <a:t> </a:t>
            </a:r>
            <a:r>
              <a:rPr sz="2400" spc="-114" dirty="0">
                <a:solidFill>
                  <a:srgbClr val="006EC0"/>
                </a:solidFill>
                <a:latin typeface="Arial"/>
                <a:cs typeface="Arial"/>
              </a:rPr>
              <a:t>and</a:t>
            </a:r>
            <a:r>
              <a:rPr sz="2400" spc="-130" dirty="0">
                <a:solidFill>
                  <a:srgbClr val="006EC0"/>
                </a:solidFill>
                <a:latin typeface="Arial"/>
                <a:cs typeface="Arial"/>
              </a:rPr>
              <a:t> </a:t>
            </a:r>
            <a:r>
              <a:rPr sz="2400" spc="-140" dirty="0">
                <a:solidFill>
                  <a:srgbClr val="006EC0"/>
                </a:solidFill>
                <a:latin typeface="Arial"/>
                <a:cs typeface="Arial"/>
              </a:rPr>
              <a:t>is</a:t>
            </a:r>
            <a:r>
              <a:rPr sz="2400" spc="-105" dirty="0">
                <a:solidFill>
                  <a:srgbClr val="006EC0"/>
                </a:solidFill>
                <a:latin typeface="Arial"/>
                <a:cs typeface="Arial"/>
              </a:rPr>
              <a:t> </a:t>
            </a:r>
            <a:r>
              <a:rPr sz="2400" spc="-60" dirty="0">
                <a:solidFill>
                  <a:srgbClr val="006EC0"/>
                </a:solidFill>
                <a:latin typeface="Arial"/>
                <a:cs typeface="Arial"/>
              </a:rPr>
              <a:t>known</a:t>
            </a:r>
            <a:r>
              <a:rPr sz="2400" spc="-210" dirty="0">
                <a:solidFill>
                  <a:srgbClr val="006EC0"/>
                </a:solidFill>
                <a:latin typeface="Arial"/>
                <a:cs typeface="Arial"/>
              </a:rPr>
              <a:t> </a:t>
            </a:r>
            <a:r>
              <a:rPr sz="2400" spc="-235" dirty="0">
                <a:solidFill>
                  <a:srgbClr val="006EC0"/>
                </a:solidFill>
                <a:latin typeface="Arial"/>
                <a:cs typeface="Arial"/>
              </a:rPr>
              <a:t>as</a:t>
            </a:r>
            <a:r>
              <a:rPr sz="2400" spc="-105" dirty="0">
                <a:solidFill>
                  <a:srgbClr val="006EC0"/>
                </a:solidFill>
                <a:latin typeface="Arial"/>
                <a:cs typeface="Arial"/>
              </a:rPr>
              <a:t> </a:t>
            </a:r>
            <a:r>
              <a:rPr sz="2400" spc="-55" dirty="0">
                <a:solidFill>
                  <a:srgbClr val="006EC0"/>
                </a:solidFill>
                <a:latin typeface="Arial"/>
                <a:cs typeface="Arial"/>
              </a:rPr>
              <a:t>centrifugal</a:t>
            </a:r>
            <a:r>
              <a:rPr sz="2400" spc="-165" dirty="0">
                <a:solidFill>
                  <a:srgbClr val="006EC0"/>
                </a:solidFill>
                <a:latin typeface="Arial"/>
                <a:cs typeface="Arial"/>
              </a:rPr>
              <a:t> </a:t>
            </a:r>
            <a:r>
              <a:rPr sz="2400" spc="-55" dirty="0">
                <a:solidFill>
                  <a:srgbClr val="006EC0"/>
                </a:solidFill>
                <a:latin typeface="Arial"/>
                <a:cs typeface="Arial"/>
              </a:rPr>
              <a:t>force</a:t>
            </a:r>
            <a:r>
              <a:rPr sz="2400" spc="-215" dirty="0">
                <a:solidFill>
                  <a:srgbClr val="006EC0"/>
                </a:solidFill>
                <a:latin typeface="Arial"/>
                <a:cs typeface="Arial"/>
              </a:rPr>
              <a:t> </a:t>
            </a:r>
            <a:r>
              <a:rPr sz="2400" spc="-65" dirty="0">
                <a:solidFill>
                  <a:srgbClr val="006EC0"/>
                </a:solidFill>
                <a:latin typeface="Arial"/>
                <a:cs typeface="Arial"/>
              </a:rPr>
              <a:t>.</a:t>
            </a:r>
            <a:endParaRPr sz="2400">
              <a:solidFill>
                <a:prstClr val="black"/>
              </a:solidFill>
              <a:latin typeface="Arial"/>
              <a:cs typeface="Arial"/>
            </a:endParaRPr>
          </a:p>
          <a:p>
            <a:pPr marL="355600" marR="142875" indent="-343535">
              <a:lnSpc>
                <a:spcPct val="99100"/>
              </a:lnSpc>
              <a:spcBef>
                <a:spcPts val="675"/>
              </a:spcBef>
              <a:buFontTx/>
              <a:buChar char="•"/>
              <a:tabLst>
                <a:tab pos="355600" algn="l"/>
                <a:tab pos="356235" algn="l"/>
              </a:tabLst>
            </a:pPr>
            <a:r>
              <a:rPr sz="2400" spc="-150" dirty="0">
                <a:solidFill>
                  <a:srgbClr val="006EC0"/>
                </a:solidFill>
                <a:latin typeface="Arial"/>
                <a:cs typeface="Arial"/>
              </a:rPr>
              <a:t>This </a:t>
            </a:r>
            <a:r>
              <a:rPr sz="2400" spc="-140" dirty="0">
                <a:solidFill>
                  <a:srgbClr val="006EC0"/>
                </a:solidFill>
                <a:latin typeface="Arial"/>
                <a:cs typeface="Arial"/>
              </a:rPr>
              <a:t>is </a:t>
            </a:r>
            <a:r>
              <a:rPr sz="2400" spc="-185" dirty="0">
                <a:solidFill>
                  <a:srgbClr val="006EC0"/>
                </a:solidFill>
                <a:latin typeface="Arial"/>
                <a:cs typeface="Arial"/>
              </a:rPr>
              <a:t>a </a:t>
            </a:r>
            <a:r>
              <a:rPr sz="2400" spc="-55" dirty="0">
                <a:solidFill>
                  <a:srgbClr val="006EC0"/>
                </a:solidFill>
                <a:latin typeface="Arial"/>
                <a:cs typeface="Arial"/>
              </a:rPr>
              <a:t>disturbing force </a:t>
            </a:r>
            <a:r>
              <a:rPr sz="2400" spc="-70" dirty="0">
                <a:solidFill>
                  <a:srgbClr val="006EC0"/>
                </a:solidFill>
                <a:latin typeface="Arial"/>
                <a:cs typeface="Arial"/>
              </a:rPr>
              <a:t>on </a:t>
            </a:r>
            <a:r>
              <a:rPr sz="2400" spc="-20" dirty="0">
                <a:solidFill>
                  <a:srgbClr val="006EC0"/>
                </a:solidFill>
                <a:latin typeface="Arial"/>
                <a:cs typeface="Arial"/>
              </a:rPr>
              <a:t>the </a:t>
            </a:r>
            <a:r>
              <a:rPr sz="2400" spc="-160" dirty="0">
                <a:solidFill>
                  <a:srgbClr val="006EC0"/>
                </a:solidFill>
                <a:latin typeface="Arial"/>
                <a:cs typeface="Arial"/>
              </a:rPr>
              <a:t>axis </a:t>
            </a:r>
            <a:r>
              <a:rPr sz="2400" dirty="0">
                <a:solidFill>
                  <a:srgbClr val="006EC0"/>
                </a:solidFill>
                <a:latin typeface="Arial"/>
                <a:cs typeface="Arial"/>
              </a:rPr>
              <a:t>of </a:t>
            </a:r>
            <a:r>
              <a:rPr sz="2400" spc="-20" dirty="0">
                <a:solidFill>
                  <a:srgbClr val="006EC0"/>
                </a:solidFill>
                <a:latin typeface="Arial"/>
                <a:cs typeface="Arial"/>
              </a:rPr>
              <a:t>rotation, the </a:t>
            </a:r>
            <a:r>
              <a:rPr sz="2400" spc="-75" dirty="0">
                <a:solidFill>
                  <a:srgbClr val="006EC0"/>
                </a:solidFill>
                <a:latin typeface="Arial"/>
                <a:cs typeface="Arial"/>
              </a:rPr>
              <a:t>magnitude </a:t>
            </a:r>
            <a:r>
              <a:rPr sz="2400" dirty="0">
                <a:solidFill>
                  <a:srgbClr val="006EC0"/>
                </a:solidFill>
                <a:latin typeface="Arial"/>
                <a:cs typeface="Arial"/>
              </a:rPr>
              <a:t>of  </a:t>
            </a:r>
            <a:r>
              <a:rPr sz="2400" spc="-65" dirty="0">
                <a:solidFill>
                  <a:srgbClr val="006EC0"/>
                </a:solidFill>
                <a:latin typeface="Arial"/>
                <a:cs typeface="Arial"/>
              </a:rPr>
              <a:t>which</a:t>
            </a:r>
            <a:r>
              <a:rPr sz="2400" spc="-200" dirty="0">
                <a:solidFill>
                  <a:srgbClr val="006EC0"/>
                </a:solidFill>
                <a:latin typeface="Arial"/>
                <a:cs typeface="Arial"/>
              </a:rPr>
              <a:t> </a:t>
            </a:r>
            <a:r>
              <a:rPr sz="2400" spc="-140" dirty="0">
                <a:solidFill>
                  <a:srgbClr val="006EC0"/>
                </a:solidFill>
                <a:latin typeface="Arial"/>
                <a:cs typeface="Arial"/>
              </a:rPr>
              <a:t>is</a:t>
            </a:r>
            <a:r>
              <a:rPr sz="2400" spc="-95" dirty="0">
                <a:solidFill>
                  <a:srgbClr val="006EC0"/>
                </a:solidFill>
                <a:latin typeface="Arial"/>
                <a:cs typeface="Arial"/>
              </a:rPr>
              <a:t> </a:t>
            </a:r>
            <a:r>
              <a:rPr sz="2400" spc="-65" dirty="0">
                <a:solidFill>
                  <a:srgbClr val="006EC0"/>
                </a:solidFill>
                <a:latin typeface="Arial"/>
                <a:cs typeface="Arial"/>
              </a:rPr>
              <a:t>constant</a:t>
            </a:r>
            <a:r>
              <a:rPr sz="2400" spc="-195" dirty="0">
                <a:solidFill>
                  <a:srgbClr val="006EC0"/>
                </a:solidFill>
                <a:latin typeface="Arial"/>
                <a:cs typeface="Arial"/>
              </a:rPr>
              <a:t> </a:t>
            </a:r>
            <a:r>
              <a:rPr sz="2400" dirty="0">
                <a:solidFill>
                  <a:srgbClr val="006EC0"/>
                </a:solidFill>
                <a:latin typeface="Arial"/>
                <a:cs typeface="Arial"/>
              </a:rPr>
              <a:t>but</a:t>
            </a:r>
            <a:r>
              <a:rPr sz="2400" spc="-190" dirty="0">
                <a:solidFill>
                  <a:srgbClr val="006EC0"/>
                </a:solidFill>
                <a:latin typeface="Arial"/>
                <a:cs typeface="Arial"/>
              </a:rPr>
              <a:t> </a:t>
            </a:r>
            <a:r>
              <a:rPr sz="2400" spc="-20" dirty="0">
                <a:solidFill>
                  <a:srgbClr val="006EC0"/>
                </a:solidFill>
                <a:latin typeface="Arial"/>
                <a:cs typeface="Arial"/>
              </a:rPr>
              <a:t>the</a:t>
            </a:r>
            <a:r>
              <a:rPr sz="2400" spc="-130" dirty="0">
                <a:solidFill>
                  <a:srgbClr val="006EC0"/>
                </a:solidFill>
                <a:latin typeface="Arial"/>
                <a:cs typeface="Arial"/>
              </a:rPr>
              <a:t> </a:t>
            </a:r>
            <a:r>
              <a:rPr sz="2400" spc="-40" dirty="0">
                <a:solidFill>
                  <a:srgbClr val="006EC0"/>
                </a:solidFill>
                <a:latin typeface="Arial"/>
                <a:cs typeface="Arial"/>
              </a:rPr>
              <a:t>direction</a:t>
            </a:r>
            <a:r>
              <a:rPr sz="2400" spc="-120" dirty="0">
                <a:solidFill>
                  <a:srgbClr val="006EC0"/>
                </a:solidFill>
                <a:latin typeface="Arial"/>
                <a:cs typeface="Arial"/>
              </a:rPr>
              <a:t> </a:t>
            </a:r>
            <a:r>
              <a:rPr sz="2400" spc="-160" dirty="0">
                <a:solidFill>
                  <a:srgbClr val="006EC0"/>
                </a:solidFill>
                <a:latin typeface="Arial"/>
                <a:cs typeface="Arial"/>
              </a:rPr>
              <a:t>changes</a:t>
            </a:r>
            <a:r>
              <a:rPr sz="2400" spc="-170" dirty="0">
                <a:solidFill>
                  <a:srgbClr val="006EC0"/>
                </a:solidFill>
                <a:latin typeface="Arial"/>
                <a:cs typeface="Arial"/>
              </a:rPr>
              <a:t> </a:t>
            </a:r>
            <a:r>
              <a:rPr sz="2400" spc="10" dirty="0">
                <a:solidFill>
                  <a:srgbClr val="006EC0"/>
                </a:solidFill>
                <a:latin typeface="Arial"/>
                <a:cs typeface="Arial"/>
              </a:rPr>
              <a:t>with</a:t>
            </a:r>
            <a:r>
              <a:rPr sz="2400" spc="-125" dirty="0">
                <a:solidFill>
                  <a:srgbClr val="006EC0"/>
                </a:solidFill>
                <a:latin typeface="Arial"/>
                <a:cs typeface="Arial"/>
              </a:rPr>
              <a:t> </a:t>
            </a:r>
            <a:r>
              <a:rPr sz="2400" spc="-20" dirty="0">
                <a:solidFill>
                  <a:srgbClr val="006EC0"/>
                </a:solidFill>
                <a:latin typeface="Arial"/>
                <a:cs typeface="Arial"/>
              </a:rPr>
              <a:t>the</a:t>
            </a:r>
            <a:r>
              <a:rPr sz="2400" spc="-200" dirty="0">
                <a:solidFill>
                  <a:srgbClr val="006EC0"/>
                </a:solidFill>
                <a:latin typeface="Arial"/>
                <a:cs typeface="Arial"/>
              </a:rPr>
              <a:t> </a:t>
            </a:r>
            <a:r>
              <a:rPr sz="2400" spc="-15" dirty="0">
                <a:solidFill>
                  <a:srgbClr val="006EC0"/>
                </a:solidFill>
                <a:latin typeface="Arial"/>
                <a:cs typeface="Arial"/>
              </a:rPr>
              <a:t>rotation</a:t>
            </a:r>
            <a:r>
              <a:rPr sz="2400" spc="-120" dirty="0">
                <a:solidFill>
                  <a:srgbClr val="006EC0"/>
                </a:solidFill>
                <a:latin typeface="Arial"/>
                <a:cs typeface="Arial"/>
              </a:rPr>
              <a:t> </a:t>
            </a:r>
            <a:r>
              <a:rPr sz="2400" dirty="0">
                <a:solidFill>
                  <a:srgbClr val="006EC0"/>
                </a:solidFill>
                <a:latin typeface="Arial"/>
                <a:cs typeface="Arial"/>
              </a:rPr>
              <a:t>of</a:t>
            </a:r>
            <a:r>
              <a:rPr sz="2400" spc="-120" dirty="0">
                <a:solidFill>
                  <a:srgbClr val="006EC0"/>
                </a:solidFill>
                <a:latin typeface="Arial"/>
                <a:cs typeface="Arial"/>
              </a:rPr>
              <a:t> </a:t>
            </a:r>
            <a:r>
              <a:rPr sz="2400" spc="-20" dirty="0">
                <a:solidFill>
                  <a:srgbClr val="006EC0"/>
                </a:solidFill>
                <a:latin typeface="Arial"/>
                <a:cs typeface="Arial"/>
              </a:rPr>
              <a:t>the  </a:t>
            </a:r>
            <a:r>
              <a:rPr sz="2400" spc="-155" dirty="0">
                <a:solidFill>
                  <a:srgbClr val="006EC0"/>
                </a:solidFill>
                <a:latin typeface="Arial"/>
                <a:cs typeface="Arial"/>
              </a:rPr>
              <a:t>mass.</a:t>
            </a:r>
            <a:endParaRPr sz="2400">
              <a:solidFill>
                <a:prstClr val="black"/>
              </a:solidFill>
              <a:latin typeface="Arial"/>
              <a:cs typeface="Arial"/>
            </a:endParaRPr>
          </a:p>
          <a:p>
            <a:pPr marL="355600" marR="271780" indent="-343535">
              <a:lnSpc>
                <a:spcPts val="2850"/>
              </a:lnSpc>
              <a:spcBef>
                <a:spcPts val="770"/>
              </a:spcBef>
              <a:buFontTx/>
              <a:buChar char="•"/>
              <a:tabLst>
                <a:tab pos="355600" algn="l"/>
                <a:tab pos="356235" algn="l"/>
                <a:tab pos="756285" algn="l"/>
              </a:tabLst>
            </a:pPr>
            <a:r>
              <a:rPr sz="2400" spc="-70" dirty="0">
                <a:solidFill>
                  <a:srgbClr val="006EC0"/>
                </a:solidFill>
                <a:latin typeface="Arial"/>
                <a:cs typeface="Arial"/>
              </a:rPr>
              <a:t>In </a:t>
            </a:r>
            <a:r>
              <a:rPr sz="2400" spc="-185" dirty="0">
                <a:solidFill>
                  <a:srgbClr val="006EC0"/>
                </a:solidFill>
                <a:latin typeface="Arial"/>
                <a:cs typeface="Arial"/>
              </a:rPr>
              <a:t>a </a:t>
            </a:r>
            <a:r>
              <a:rPr sz="2400" spc="-85" dirty="0">
                <a:solidFill>
                  <a:srgbClr val="006EC0"/>
                </a:solidFill>
                <a:latin typeface="Arial"/>
                <a:cs typeface="Arial"/>
              </a:rPr>
              <a:t>revolving </a:t>
            </a:r>
            <a:r>
              <a:rPr sz="2400" dirty="0">
                <a:solidFill>
                  <a:srgbClr val="006EC0"/>
                </a:solidFill>
                <a:latin typeface="Arial"/>
                <a:cs typeface="Arial"/>
              </a:rPr>
              <a:t>rotor, </a:t>
            </a:r>
            <a:r>
              <a:rPr sz="2400" spc="-20" dirty="0">
                <a:solidFill>
                  <a:srgbClr val="006EC0"/>
                </a:solidFill>
                <a:latin typeface="Arial"/>
                <a:cs typeface="Arial"/>
              </a:rPr>
              <a:t>the </a:t>
            </a:r>
            <a:r>
              <a:rPr sz="2400" spc="-55" dirty="0">
                <a:solidFill>
                  <a:srgbClr val="006EC0"/>
                </a:solidFill>
                <a:latin typeface="Arial"/>
                <a:cs typeface="Arial"/>
              </a:rPr>
              <a:t>centrifugal force </a:t>
            </a:r>
            <a:r>
              <a:rPr sz="2400" spc="-105" dirty="0">
                <a:solidFill>
                  <a:srgbClr val="006EC0"/>
                </a:solidFill>
                <a:latin typeface="Arial"/>
                <a:cs typeface="Arial"/>
              </a:rPr>
              <a:t>remains </a:t>
            </a:r>
            <a:r>
              <a:rPr sz="2400" spc="-120" dirty="0">
                <a:solidFill>
                  <a:srgbClr val="006EC0"/>
                </a:solidFill>
                <a:latin typeface="Arial"/>
                <a:cs typeface="Arial"/>
              </a:rPr>
              <a:t>balanced</a:t>
            </a:r>
            <a:r>
              <a:rPr sz="2400" spc="-415" dirty="0">
                <a:solidFill>
                  <a:srgbClr val="006EC0"/>
                </a:solidFill>
                <a:latin typeface="Arial"/>
                <a:cs typeface="Arial"/>
              </a:rPr>
              <a:t> </a:t>
            </a:r>
            <a:r>
              <a:rPr sz="2400" spc="-235" dirty="0">
                <a:solidFill>
                  <a:srgbClr val="006EC0"/>
                </a:solidFill>
                <a:latin typeface="Arial"/>
                <a:cs typeface="Arial"/>
              </a:rPr>
              <a:t>as </a:t>
            </a:r>
            <a:r>
              <a:rPr sz="2400" spc="-90" dirty="0">
                <a:solidFill>
                  <a:srgbClr val="006EC0"/>
                </a:solidFill>
                <a:latin typeface="Arial"/>
                <a:cs typeface="Arial"/>
              </a:rPr>
              <a:t>long  </a:t>
            </a:r>
            <a:r>
              <a:rPr sz="2400" spc="-235" dirty="0">
                <a:solidFill>
                  <a:srgbClr val="006EC0"/>
                </a:solidFill>
                <a:latin typeface="Arial"/>
                <a:cs typeface="Arial"/>
              </a:rPr>
              <a:t>as</a:t>
            </a:r>
            <a:r>
              <a:rPr sz="2400" spc="-235" dirty="0">
                <a:solidFill>
                  <a:srgbClr val="006EC0"/>
                </a:solidFill>
                <a:latin typeface="Times New Roman"/>
                <a:cs typeface="Times New Roman"/>
              </a:rPr>
              <a:t>	</a:t>
            </a:r>
            <a:r>
              <a:rPr sz="2400" spc="-20" dirty="0">
                <a:solidFill>
                  <a:srgbClr val="006EC0"/>
                </a:solidFill>
                <a:latin typeface="Arial"/>
                <a:cs typeface="Arial"/>
              </a:rPr>
              <a:t>the</a:t>
            </a:r>
            <a:r>
              <a:rPr sz="2400" spc="-135" dirty="0">
                <a:solidFill>
                  <a:srgbClr val="006EC0"/>
                </a:solidFill>
                <a:latin typeface="Arial"/>
                <a:cs typeface="Arial"/>
              </a:rPr>
              <a:t> </a:t>
            </a:r>
            <a:r>
              <a:rPr sz="2400" spc="-55" dirty="0">
                <a:solidFill>
                  <a:srgbClr val="006EC0"/>
                </a:solidFill>
                <a:latin typeface="Arial"/>
                <a:cs typeface="Arial"/>
              </a:rPr>
              <a:t>centre</a:t>
            </a:r>
            <a:r>
              <a:rPr sz="2400" spc="-210" dirty="0">
                <a:solidFill>
                  <a:srgbClr val="006EC0"/>
                </a:solidFill>
                <a:latin typeface="Arial"/>
                <a:cs typeface="Arial"/>
              </a:rPr>
              <a:t> </a:t>
            </a:r>
            <a:r>
              <a:rPr sz="2400" dirty="0">
                <a:solidFill>
                  <a:srgbClr val="006EC0"/>
                </a:solidFill>
                <a:latin typeface="Arial"/>
                <a:cs typeface="Arial"/>
              </a:rPr>
              <a:t>of</a:t>
            </a:r>
            <a:r>
              <a:rPr sz="2400" spc="-120" dirty="0">
                <a:solidFill>
                  <a:srgbClr val="006EC0"/>
                </a:solidFill>
                <a:latin typeface="Arial"/>
                <a:cs typeface="Arial"/>
              </a:rPr>
              <a:t> </a:t>
            </a:r>
            <a:r>
              <a:rPr sz="2400" spc="-20" dirty="0">
                <a:solidFill>
                  <a:srgbClr val="006EC0"/>
                </a:solidFill>
                <a:latin typeface="Arial"/>
                <a:cs typeface="Arial"/>
              </a:rPr>
              <a:t>the</a:t>
            </a:r>
            <a:r>
              <a:rPr sz="2400" spc="-135" dirty="0">
                <a:solidFill>
                  <a:srgbClr val="006EC0"/>
                </a:solidFill>
                <a:latin typeface="Arial"/>
                <a:cs typeface="Arial"/>
              </a:rPr>
              <a:t> </a:t>
            </a:r>
            <a:r>
              <a:rPr sz="2400" spc="-190" dirty="0">
                <a:solidFill>
                  <a:srgbClr val="006EC0"/>
                </a:solidFill>
                <a:latin typeface="Arial"/>
                <a:cs typeface="Arial"/>
              </a:rPr>
              <a:t>mass</a:t>
            </a:r>
            <a:r>
              <a:rPr sz="2400" spc="-180" dirty="0">
                <a:solidFill>
                  <a:srgbClr val="006EC0"/>
                </a:solidFill>
                <a:latin typeface="Arial"/>
                <a:cs typeface="Arial"/>
              </a:rPr>
              <a:t> </a:t>
            </a:r>
            <a:r>
              <a:rPr sz="2400" dirty="0">
                <a:solidFill>
                  <a:srgbClr val="006EC0"/>
                </a:solidFill>
                <a:latin typeface="Arial"/>
                <a:cs typeface="Arial"/>
              </a:rPr>
              <a:t>of</a:t>
            </a:r>
            <a:r>
              <a:rPr sz="2400" spc="-200" dirty="0">
                <a:solidFill>
                  <a:srgbClr val="006EC0"/>
                </a:solidFill>
                <a:latin typeface="Arial"/>
                <a:cs typeface="Arial"/>
              </a:rPr>
              <a:t> </a:t>
            </a:r>
            <a:r>
              <a:rPr sz="2400" spc="-20" dirty="0">
                <a:solidFill>
                  <a:srgbClr val="006EC0"/>
                </a:solidFill>
                <a:latin typeface="Arial"/>
                <a:cs typeface="Arial"/>
              </a:rPr>
              <a:t>the</a:t>
            </a:r>
            <a:r>
              <a:rPr sz="2400" spc="-130" dirty="0">
                <a:solidFill>
                  <a:srgbClr val="006EC0"/>
                </a:solidFill>
                <a:latin typeface="Arial"/>
                <a:cs typeface="Arial"/>
              </a:rPr>
              <a:t> </a:t>
            </a:r>
            <a:r>
              <a:rPr sz="2400" spc="15" dirty="0">
                <a:solidFill>
                  <a:srgbClr val="006EC0"/>
                </a:solidFill>
                <a:latin typeface="Arial"/>
                <a:cs typeface="Arial"/>
              </a:rPr>
              <a:t>rotor</a:t>
            </a:r>
            <a:r>
              <a:rPr sz="2400" spc="-150" dirty="0">
                <a:solidFill>
                  <a:srgbClr val="006EC0"/>
                </a:solidFill>
                <a:latin typeface="Arial"/>
                <a:cs typeface="Arial"/>
              </a:rPr>
              <a:t> </a:t>
            </a:r>
            <a:r>
              <a:rPr sz="2400" spc="-110" dirty="0">
                <a:solidFill>
                  <a:srgbClr val="006EC0"/>
                </a:solidFill>
                <a:latin typeface="Arial"/>
                <a:cs typeface="Arial"/>
              </a:rPr>
              <a:t>lies</a:t>
            </a:r>
            <a:r>
              <a:rPr sz="2400" spc="-95" dirty="0">
                <a:solidFill>
                  <a:srgbClr val="006EC0"/>
                </a:solidFill>
                <a:latin typeface="Arial"/>
                <a:cs typeface="Arial"/>
              </a:rPr>
              <a:t> </a:t>
            </a:r>
            <a:r>
              <a:rPr sz="2400" spc="-70" dirty="0">
                <a:solidFill>
                  <a:srgbClr val="006EC0"/>
                </a:solidFill>
                <a:latin typeface="Arial"/>
                <a:cs typeface="Arial"/>
              </a:rPr>
              <a:t>on</a:t>
            </a:r>
            <a:r>
              <a:rPr sz="2400" spc="-130" dirty="0">
                <a:solidFill>
                  <a:srgbClr val="006EC0"/>
                </a:solidFill>
                <a:latin typeface="Arial"/>
                <a:cs typeface="Arial"/>
              </a:rPr>
              <a:t> </a:t>
            </a:r>
            <a:r>
              <a:rPr sz="2400" spc="-20" dirty="0">
                <a:solidFill>
                  <a:srgbClr val="006EC0"/>
                </a:solidFill>
                <a:latin typeface="Arial"/>
                <a:cs typeface="Arial"/>
              </a:rPr>
              <a:t>the</a:t>
            </a:r>
            <a:r>
              <a:rPr sz="2400" spc="-135" dirty="0">
                <a:solidFill>
                  <a:srgbClr val="006EC0"/>
                </a:solidFill>
                <a:latin typeface="Arial"/>
                <a:cs typeface="Arial"/>
              </a:rPr>
              <a:t> </a:t>
            </a:r>
            <a:r>
              <a:rPr sz="2400" spc="-160" dirty="0">
                <a:solidFill>
                  <a:srgbClr val="006EC0"/>
                </a:solidFill>
                <a:latin typeface="Arial"/>
                <a:cs typeface="Arial"/>
              </a:rPr>
              <a:t>axis</a:t>
            </a:r>
            <a:r>
              <a:rPr sz="2400" spc="-100" dirty="0">
                <a:solidFill>
                  <a:srgbClr val="006EC0"/>
                </a:solidFill>
                <a:latin typeface="Arial"/>
                <a:cs typeface="Arial"/>
              </a:rPr>
              <a:t> </a:t>
            </a:r>
            <a:r>
              <a:rPr sz="2400" spc="-5" dirty="0">
                <a:solidFill>
                  <a:srgbClr val="006EC0"/>
                </a:solidFill>
                <a:latin typeface="Arial"/>
                <a:cs typeface="Arial"/>
              </a:rPr>
              <a:t>of</a:t>
            </a:r>
            <a:r>
              <a:rPr sz="2400" spc="-125" dirty="0">
                <a:solidFill>
                  <a:srgbClr val="006EC0"/>
                </a:solidFill>
                <a:latin typeface="Arial"/>
                <a:cs typeface="Arial"/>
              </a:rPr>
              <a:t> </a:t>
            </a:r>
            <a:r>
              <a:rPr sz="2400" spc="-20" dirty="0">
                <a:solidFill>
                  <a:srgbClr val="006EC0"/>
                </a:solidFill>
                <a:latin typeface="Arial"/>
                <a:cs typeface="Arial"/>
              </a:rPr>
              <a:t>the</a:t>
            </a:r>
            <a:r>
              <a:rPr sz="2400" spc="-210" dirty="0">
                <a:solidFill>
                  <a:srgbClr val="006EC0"/>
                </a:solidFill>
                <a:latin typeface="Arial"/>
                <a:cs typeface="Arial"/>
              </a:rPr>
              <a:t> </a:t>
            </a:r>
            <a:r>
              <a:rPr sz="2400" spc="-55" dirty="0">
                <a:solidFill>
                  <a:srgbClr val="006EC0"/>
                </a:solidFill>
                <a:latin typeface="Arial"/>
                <a:cs typeface="Arial"/>
              </a:rPr>
              <a:t>shaft.</a:t>
            </a:r>
            <a:endParaRPr sz="2400">
              <a:solidFill>
                <a:prstClr val="black"/>
              </a:solidFill>
              <a:latin typeface="Arial"/>
              <a:cs typeface="Arial"/>
            </a:endParaRPr>
          </a:p>
          <a:p>
            <a:pPr marL="355600" indent="-343535">
              <a:lnSpc>
                <a:spcPts val="2865"/>
              </a:lnSpc>
              <a:spcBef>
                <a:spcPts val="565"/>
              </a:spcBef>
              <a:buFontTx/>
              <a:buChar char="•"/>
              <a:tabLst>
                <a:tab pos="355600" algn="l"/>
                <a:tab pos="356235" algn="l"/>
              </a:tabLst>
            </a:pPr>
            <a:r>
              <a:rPr sz="2400" spc="-110" dirty="0">
                <a:solidFill>
                  <a:srgbClr val="006EC0"/>
                </a:solidFill>
                <a:latin typeface="Arial"/>
                <a:cs typeface="Arial"/>
              </a:rPr>
              <a:t>When</a:t>
            </a:r>
            <a:r>
              <a:rPr sz="2400" spc="-130" dirty="0">
                <a:solidFill>
                  <a:srgbClr val="006EC0"/>
                </a:solidFill>
                <a:latin typeface="Arial"/>
                <a:cs typeface="Arial"/>
              </a:rPr>
              <a:t> </a:t>
            </a:r>
            <a:r>
              <a:rPr sz="2400" spc="-20" dirty="0">
                <a:solidFill>
                  <a:srgbClr val="006EC0"/>
                </a:solidFill>
                <a:latin typeface="Arial"/>
                <a:cs typeface="Arial"/>
              </a:rPr>
              <a:t>the</a:t>
            </a:r>
            <a:r>
              <a:rPr sz="2400" spc="-135" dirty="0">
                <a:solidFill>
                  <a:srgbClr val="006EC0"/>
                </a:solidFill>
                <a:latin typeface="Arial"/>
                <a:cs typeface="Arial"/>
              </a:rPr>
              <a:t> </a:t>
            </a:r>
            <a:r>
              <a:rPr sz="2400" spc="-55" dirty="0">
                <a:solidFill>
                  <a:srgbClr val="006EC0"/>
                </a:solidFill>
                <a:latin typeface="Arial"/>
                <a:cs typeface="Arial"/>
              </a:rPr>
              <a:t>centre</a:t>
            </a:r>
            <a:r>
              <a:rPr sz="2400" spc="-210" dirty="0">
                <a:solidFill>
                  <a:srgbClr val="006EC0"/>
                </a:solidFill>
                <a:latin typeface="Arial"/>
                <a:cs typeface="Arial"/>
              </a:rPr>
              <a:t> </a:t>
            </a:r>
            <a:r>
              <a:rPr sz="2400" dirty="0">
                <a:solidFill>
                  <a:srgbClr val="006EC0"/>
                </a:solidFill>
                <a:latin typeface="Arial"/>
                <a:cs typeface="Arial"/>
              </a:rPr>
              <a:t>of</a:t>
            </a:r>
            <a:r>
              <a:rPr sz="2400" spc="-125" dirty="0">
                <a:solidFill>
                  <a:srgbClr val="006EC0"/>
                </a:solidFill>
                <a:latin typeface="Arial"/>
                <a:cs typeface="Arial"/>
              </a:rPr>
              <a:t> </a:t>
            </a:r>
            <a:r>
              <a:rPr sz="2400" spc="-190" dirty="0">
                <a:solidFill>
                  <a:srgbClr val="006EC0"/>
                </a:solidFill>
                <a:latin typeface="Arial"/>
                <a:cs typeface="Arial"/>
              </a:rPr>
              <a:t>mass </a:t>
            </a:r>
            <a:r>
              <a:rPr sz="2400" spc="-130" dirty="0">
                <a:solidFill>
                  <a:srgbClr val="006EC0"/>
                </a:solidFill>
                <a:latin typeface="Arial"/>
                <a:cs typeface="Arial"/>
              </a:rPr>
              <a:t>does</a:t>
            </a:r>
            <a:r>
              <a:rPr sz="2400" spc="-180" dirty="0">
                <a:solidFill>
                  <a:srgbClr val="006EC0"/>
                </a:solidFill>
                <a:latin typeface="Arial"/>
                <a:cs typeface="Arial"/>
              </a:rPr>
              <a:t> </a:t>
            </a:r>
            <a:r>
              <a:rPr sz="2400" spc="5" dirty="0">
                <a:solidFill>
                  <a:srgbClr val="006EC0"/>
                </a:solidFill>
                <a:latin typeface="Arial"/>
                <a:cs typeface="Arial"/>
              </a:rPr>
              <a:t>not</a:t>
            </a:r>
            <a:r>
              <a:rPr sz="2400" spc="-125" dirty="0">
                <a:solidFill>
                  <a:srgbClr val="006EC0"/>
                </a:solidFill>
                <a:latin typeface="Arial"/>
                <a:cs typeface="Arial"/>
              </a:rPr>
              <a:t> </a:t>
            </a:r>
            <a:r>
              <a:rPr sz="2400" spc="-55" dirty="0">
                <a:solidFill>
                  <a:srgbClr val="006EC0"/>
                </a:solidFill>
                <a:latin typeface="Arial"/>
                <a:cs typeface="Arial"/>
              </a:rPr>
              <a:t>lie</a:t>
            </a:r>
            <a:r>
              <a:rPr sz="2400" spc="-65" dirty="0">
                <a:solidFill>
                  <a:srgbClr val="006EC0"/>
                </a:solidFill>
                <a:latin typeface="Arial"/>
                <a:cs typeface="Arial"/>
              </a:rPr>
              <a:t> </a:t>
            </a:r>
            <a:r>
              <a:rPr sz="2400" spc="-70" dirty="0">
                <a:solidFill>
                  <a:srgbClr val="006EC0"/>
                </a:solidFill>
                <a:latin typeface="Arial"/>
                <a:cs typeface="Arial"/>
              </a:rPr>
              <a:t>on</a:t>
            </a:r>
            <a:r>
              <a:rPr sz="2400" spc="-135" dirty="0">
                <a:solidFill>
                  <a:srgbClr val="006EC0"/>
                </a:solidFill>
                <a:latin typeface="Arial"/>
                <a:cs typeface="Arial"/>
              </a:rPr>
              <a:t> </a:t>
            </a:r>
            <a:r>
              <a:rPr sz="2400" spc="-20" dirty="0">
                <a:solidFill>
                  <a:srgbClr val="006EC0"/>
                </a:solidFill>
                <a:latin typeface="Arial"/>
                <a:cs typeface="Arial"/>
              </a:rPr>
              <a:t>the</a:t>
            </a:r>
            <a:r>
              <a:rPr sz="2400" spc="-210" dirty="0">
                <a:solidFill>
                  <a:srgbClr val="006EC0"/>
                </a:solidFill>
                <a:latin typeface="Arial"/>
                <a:cs typeface="Arial"/>
              </a:rPr>
              <a:t> </a:t>
            </a:r>
            <a:r>
              <a:rPr sz="2400" spc="-160" dirty="0">
                <a:solidFill>
                  <a:srgbClr val="006EC0"/>
                </a:solidFill>
                <a:latin typeface="Arial"/>
                <a:cs typeface="Arial"/>
              </a:rPr>
              <a:t>axis</a:t>
            </a:r>
            <a:r>
              <a:rPr sz="2400" spc="-110" dirty="0">
                <a:solidFill>
                  <a:srgbClr val="006EC0"/>
                </a:solidFill>
                <a:latin typeface="Arial"/>
                <a:cs typeface="Arial"/>
              </a:rPr>
              <a:t> </a:t>
            </a:r>
            <a:r>
              <a:rPr sz="2400" spc="-15" dirty="0">
                <a:solidFill>
                  <a:srgbClr val="006EC0"/>
                </a:solidFill>
                <a:latin typeface="Arial"/>
                <a:cs typeface="Arial"/>
              </a:rPr>
              <a:t>or</a:t>
            </a:r>
            <a:r>
              <a:rPr sz="2400" spc="-80" dirty="0">
                <a:solidFill>
                  <a:srgbClr val="006EC0"/>
                </a:solidFill>
                <a:latin typeface="Arial"/>
                <a:cs typeface="Arial"/>
              </a:rPr>
              <a:t> </a:t>
            </a:r>
            <a:r>
              <a:rPr sz="2400" spc="-30" dirty="0">
                <a:solidFill>
                  <a:srgbClr val="006EC0"/>
                </a:solidFill>
                <a:latin typeface="Arial"/>
                <a:cs typeface="Arial"/>
              </a:rPr>
              <a:t>there</a:t>
            </a:r>
            <a:r>
              <a:rPr sz="2400" spc="-225" dirty="0">
                <a:solidFill>
                  <a:srgbClr val="006EC0"/>
                </a:solidFill>
                <a:latin typeface="Arial"/>
                <a:cs typeface="Arial"/>
              </a:rPr>
              <a:t> </a:t>
            </a:r>
            <a:r>
              <a:rPr sz="2400" spc="-140" dirty="0">
                <a:solidFill>
                  <a:srgbClr val="006EC0"/>
                </a:solidFill>
                <a:latin typeface="Arial"/>
                <a:cs typeface="Arial"/>
              </a:rPr>
              <a:t>is</a:t>
            </a:r>
            <a:r>
              <a:rPr sz="2400" spc="-125" dirty="0">
                <a:solidFill>
                  <a:srgbClr val="006EC0"/>
                </a:solidFill>
                <a:latin typeface="Arial"/>
                <a:cs typeface="Arial"/>
              </a:rPr>
              <a:t> </a:t>
            </a:r>
            <a:r>
              <a:rPr sz="2400" spc="-140" dirty="0">
                <a:solidFill>
                  <a:srgbClr val="006EC0"/>
                </a:solidFill>
                <a:latin typeface="Arial"/>
                <a:cs typeface="Arial"/>
              </a:rPr>
              <a:t>an</a:t>
            </a:r>
            <a:endParaRPr sz="2400">
              <a:solidFill>
                <a:prstClr val="black"/>
              </a:solidFill>
              <a:latin typeface="Arial"/>
              <a:cs typeface="Arial"/>
            </a:endParaRPr>
          </a:p>
          <a:p>
            <a:pPr marL="355600">
              <a:lnSpc>
                <a:spcPts val="2865"/>
              </a:lnSpc>
            </a:pPr>
            <a:r>
              <a:rPr sz="2400" spc="-55" dirty="0">
                <a:solidFill>
                  <a:srgbClr val="006EC0"/>
                </a:solidFill>
                <a:latin typeface="Arial"/>
                <a:cs typeface="Arial"/>
              </a:rPr>
              <a:t>eccentricity, </a:t>
            </a:r>
            <a:r>
              <a:rPr sz="2400" spc="-145" dirty="0">
                <a:solidFill>
                  <a:srgbClr val="006EC0"/>
                </a:solidFill>
                <a:latin typeface="Arial"/>
                <a:cs typeface="Arial"/>
              </a:rPr>
              <a:t>an </a:t>
            </a:r>
            <a:r>
              <a:rPr sz="2400" spc="-105" dirty="0">
                <a:solidFill>
                  <a:srgbClr val="006EC0"/>
                </a:solidFill>
                <a:latin typeface="Arial"/>
                <a:cs typeface="Arial"/>
              </a:rPr>
              <a:t>unbalanced </a:t>
            </a:r>
            <a:r>
              <a:rPr sz="2400" spc="-55" dirty="0">
                <a:solidFill>
                  <a:srgbClr val="006EC0"/>
                </a:solidFill>
                <a:latin typeface="Arial"/>
                <a:cs typeface="Arial"/>
              </a:rPr>
              <a:t>force </a:t>
            </a:r>
            <a:r>
              <a:rPr sz="2400" spc="-140" dirty="0">
                <a:solidFill>
                  <a:srgbClr val="006EC0"/>
                </a:solidFill>
                <a:latin typeface="Arial"/>
                <a:cs typeface="Arial"/>
              </a:rPr>
              <a:t>is</a:t>
            </a:r>
            <a:r>
              <a:rPr sz="2400" spc="-360" dirty="0">
                <a:solidFill>
                  <a:srgbClr val="006EC0"/>
                </a:solidFill>
                <a:latin typeface="Arial"/>
                <a:cs typeface="Arial"/>
              </a:rPr>
              <a:t> </a:t>
            </a:r>
            <a:r>
              <a:rPr sz="2400" spc="-75" dirty="0">
                <a:solidFill>
                  <a:srgbClr val="006EC0"/>
                </a:solidFill>
                <a:latin typeface="Arial"/>
                <a:cs typeface="Arial"/>
              </a:rPr>
              <a:t>produced</a:t>
            </a:r>
            <a:endParaRPr sz="2400">
              <a:solidFill>
                <a:prstClr val="black"/>
              </a:solidFill>
              <a:latin typeface="Arial"/>
              <a:cs typeface="Arial"/>
            </a:endParaRPr>
          </a:p>
        </p:txBody>
      </p:sp>
      <p:sp>
        <p:nvSpPr>
          <p:cNvPr id="4" name="object 4"/>
          <p:cNvSpPr txBox="1"/>
          <p:nvPr/>
        </p:nvSpPr>
        <p:spPr>
          <a:xfrm>
            <a:off x="4968623" y="6303010"/>
            <a:ext cx="2252980" cy="605155"/>
          </a:xfrm>
          <a:prstGeom prst="rect">
            <a:avLst/>
          </a:prstGeom>
        </p:spPr>
        <p:txBody>
          <a:bodyPr vert="horz" wrap="square" lIns="0" tIns="76835" rIns="0" bIns="0" rtlCol="0">
            <a:spAutoFit/>
          </a:bodyPr>
          <a:lstStyle/>
          <a:p>
            <a:pPr marL="12700" marR="5080" algn="ctr">
              <a:lnSpc>
                <a:spcPct val="71600"/>
              </a:lnSpc>
              <a:spcBef>
                <a:spcPts val="605"/>
              </a:spcBef>
            </a:pPr>
            <a:r>
              <a:rPr sz="1400" dirty="0">
                <a:solidFill>
                  <a:prstClr val="black"/>
                </a:solidFill>
                <a:latin typeface="Arial"/>
                <a:cs typeface="Arial"/>
              </a:rPr>
              <a:t>Hareesha</a:t>
            </a:r>
            <a:r>
              <a:rPr sz="1400" spc="-150" dirty="0">
                <a:solidFill>
                  <a:prstClr val="black"/>
                </a:solidFill>
                <a:latin typeface="Arial"/>
                <a:cs typeface="Arial"/>
              </a:rPr>
              <a:t> </a:t>
            </a:r>
            <a:r>
              <a:rPr sz="1400" spc="15" dirty="0">
                <a:solidFill>
                  <a:prstClr val="black"/>
                </a:solidFill>
                <a:latin typeface="Arial"/>
                <a:cs typeface="Arial"/>
              </a:rPr>
              <a:t>N</a:t>
            </a:r>
            <a:r>
              <a:rPr sz="1400" dirty="0">
                <a:solidFill>
                  <a:prstClr val="black"/>
                </a:solidFill>
                <a:latin typeface="Arial"/>
                <a:cs typeface="Arial"/>
              </a:rPr>
              <a:t> </a:t>
            </a:r>
            <a:r>
              <a:rPr sz="1400" spc="20" dirty="0">
                <a:solidFill>
                  <a:prstClr val="black"/>
                </a:solidFill>
                <a:latin typeface="Arial"/>
                <a:cs typeface="Arial"/>
              </a:rPr>
              <a:t>G,</a:t>
            </a:r>
            <a:r>
              <a:rPr sz="1400" spc="-40" dirty="0">
                <a:solidFill>
                  <a:prstClr val="black"/>
                </a:solidFill>
                <a:latin typeface="Arial"/>
                <a:cs typeface="Arial"/>
              </a:rPr>
              <a:t> </a:t>
            </a:r>
            <a:r>
              <a:rPr sz="1400" spc="30" dirty="0">
                <a:solidFill>
                  <a:prstClr val="black"/>
                </a:solidFill>
                <a:latin typeface="Arial"/>
                <a:cs typeface="Arial"/>
              </a:rPr>
              <a:t>Dept</a:t>
            </a:r>
            <a:r>
              <a:rPr sz="1400" spc="-190" dirty="0">
                <a:solidFill>
                  <a:prstClr val="black"/>
                </a:solidFill>
                <a:latin typeface="Arial"/>
                <a:cs typeface="Arial"/>
              </a:rPr>
              <a:t> </a:t>
            </a:r>
            <a:r>
              <a:rPr sz="1400" spc="25" dirty="0">
                <a:solidFill>
                  <a:prstClr val="black"/>
                </a:solidFill>
                <a:latin typeface="Arial"/>
                <a:cs typeface="Arial"/>
              </a:rPr>
              <a:t>of</a:t>
            </a:r>
            <a:r>
              <a:rPr sz="1400" spc="-114" dirty="0">
                <a:solidFill>
                  <a:prstClr val="black"/>
                </a:solidFill>
                <a:latin typeface="Arial"/>
                <a:cs typeface="Arial"/>
              </a:rPr>
              <a:t> </a:t>
            </a:r>
            <a:r>
              <a:rPr sz="1400" spc="15" dirty="0">
                <a:solidFill>
                  <a:prstClr val="black"/>
                </a:solidFill>
                <a:latin typeface="Arial"/>
                <a:cs typeface="Arial"/>
              </a:rPr>
              <a:t>Aero  </a:t>
            </a:r>
            <a:r>
              <a:rPr sz="1400" spc="20" dirty="0">
                <a:solidFill>
                  <a:prstClr val="black"/>
                </a:solidFill>
                <a:latin typeface="Arial"/>
                <a:cs typeface="Arial"/>
              </a:rPr>
              <a:t>Engg,</a:t>
            </a:r>
            <a:r>
              <a:rPr sz="1400" spc="-200" dirty="0">
                <a:solidFill>
                  <a:prstClr val="black"/>
                </a:solidFill>
                <a:latin typeface="Arial"/>
                <a:cs typeface="Arial"/>
              </a:rPr>
              <a:t> </a:t>
            </a:r>
            <a:r>
              <a:rPr sz="1400" spc="30" dirty="0">
                <a:solidFill>
                  <a:prstClr val="black"/>
                </a:solidFill>
                <a:latin typeface="Arial"/>
                <a:cs typeface="Arial"/>
              </a:rPr>
              <a:t>DSCE,</a:t>
            </a:r>
            <a:endParaRPr sz="1400">
              <a:solidFill>
                <a:prstClr val="black"/>
              </a:solidFill>
              <a:latin typeface="Arial"/>
              <a:cs typeface="Arial"/>
            </a:endParaRPr>
          </a:p>
          <a:p>
            <a:pPr marL="8890" algn="ctr">
              <a:lnSpc>
                <a:spcPts val="1650"/>
              </a:lnSpc>
            </a:pPr>
            <a:r>
              <a:rPr sz="1400" spc="10" dirty="0">
                <a:solidFill>
                  <a:prstClr val="black"/>
                </a:solidFill>
                <a:latin typeface="Arial"/>
                <a:cs typeface="Arial"/>
              </a:rPr>
              <a:t>Blore</a:t>
            </a:r>
            <a:endParaRPr sz="1400">
              <a:solidFill>
                <a:prstClr val="black"/>
              </a:solidFill>
              <a:latin typeface="Arial"/>
              <a:cs typeface="Arial"/>
            </a:endParaRPr>
          </a:p>
        </p:txBody>
      </p:sp>
      <p:sp>
        <p:nvSpPr>
          <p:cNvPr id="5" name="object 5"/>
          <p:cNvSpPr txBox="1"/>
          <p:nvPr/>
        </p:nvSpPr>
        <p:spPr>
          <a:xfrm>
            <a:off x="2086603" y="6395081"/>
            <a:ext cx="631825" cy="375103"/>
          </a:xfrm>
          <a:prstGeom prst="rect">
            <a:avLst/>
          </a:prstGeom>
        </p:spPr>
        <p:txBody>
          <a:bodyPr vert="horz" wrap="square" lIns="0" tIns="15875" rIns="0" bIns="0" rtlCol="0">
            <a:spAutoFit/>
          </a:bodyPr>
          <a:lstStyle/>
          <a:p>
            <a:pPr algn="ctr">
              <a:lnSpc>
                <a:spcPts val="1440"/>
              </a:lnSpc>
              <a:spcBef>
                <a:spcPts val="125"/>
              </a:spcBef>
            </a:pPr>
            <a:r>
              <a:rPr sz="1400" spc="-30" dirty="0">
                <a:solidFill>
                  <a:prstClr val="black"/>
                </a:solidFill>
                <a:latin typeface="Arial"/>
                <a:cs typeface="Arial"/>
              </a:rPr>
              <a:t>1</a:t>
            </a:r>
            <a:r>
              <a:rPr sz="1400" spc="45" dirty="0">
                <a:solidFill>
                  <a:prstClr val="black"/>
                </a:solidFill>
                <a:latin typeface="Arial"/>
                <a:cs typeface="Arial"/>
              </a:rPr>
              <a:t>1</a:t>
            </a:r>
            <a:r>
              <a:rPr sz="1400" spc="-20" dirty="0">
                <a:solidFill>
                  <a:prstClr val="black"/>
                </a:solidFill>
                <a:latin typeface="Arial"/>
                <a:cs typeface="Arial"/>
              </a:rPr>
              <a:t>/</a:t>
            </a:r>
            <a:r>
              <a:rPr sz="1400" spc="45" dirty="0">
                <a:solidFill>
                  <a:prstClr val="black"/>
                </a:solidFill>
                <a:latin typeface="Arial"/>
                <a:cs typeface="Arial"/>
              </a:rPr>
              <a:t>6</a:t>
            </a:r>
            <a:r>
              <a:rPr sz="1400" spc="-20" dirty="0">
                <a:solidFill>
                  <a:prstClr val="black"/>
                </a:solidFill>
                <a:latin typeface="Arial"/>
                <a:cs typeface="Arial"/>
              </a:rPr>
              <a:t>/</a:t>
            </a:r>
            <a:r>
              <a:rPr sz="1400" spc="45" dirty="0">
                <a:solidFill>
                  <a:prstClr val="black"/>
                </a:solidFill>
                <a:latin typeface="Arial"/>
                <a:cs typeface="Arial"/>
              </a:rPr>
              <a:t>2</a:t>
            </a:r>
            <a:r>
              <a:rPr sz="1400" spc="15" dirty="0">
                <a:solidFill>
                  <a:prstClr val="black"/>
                </a:solidFill>
                <a:latin typeface="Arial"/>
                <a:cs typeface="Arial"/>
              </a:rPr>
              <a:t>0</a:t>
            </a:r>
            <a:endParaRPr sz="1400">
              <a:solidFill>
                <a:prstClr val="black"/>
              </a:solidFill>
              <a:latin typeface="Arial"/>
              <a:cs typeface="Arial"/>
            </a:endParaRPr>
          </a:p>
          <a:p>
            <a:pPr marL="3810" algn="ctr">
              <a:lnSpc>
                <a:spcPts val="1440"/>
              </a:lnSpc>
            </a:pPr>
            <a:r>
              <a:rPr sz="1400" spc="45" dirty="0">
                <a:solidFill>
                  <a:prstClr val="black"/>
                </a:solidFill>
                <a:latin typeface="Arial"/>
                <a:cs typeface="Arial"/>
              </a:rPr>
              <a:t>14</a:t>
            </a:r>
            <a:endParaRPr sz="1400">
              <a:solidFill>
                <a:prstClr val="black"/>
              </a:solidFill>
              <a:latin typeface="Arial"/>
              <a:cs typeface="Arial"/>
            </a:endParaRPr>
          </a:p>
        </p:txBody>
      </p:sp>
      <p:sp>
        <p:nvSpPr>
          <p:cNvPr id="6" name="object 6"/>
          <p:cNvSpPr txBox="1"/>
          <p:nvPr/>
        </p:nvSpPr>
        <p:spPr>
          <a:xfrm>
            <a:off x="9958961" y="6395081"/>
            <a:ext cx="215900" cy="375103"/>
          </a:xfrm>
          <a:prstGeom prst="rect">
            <a:avLst/>
          </a:prstGeom>
        </p:spPr>
        <p:txBody>
          <a:bodyPr vert="horz" wrap="square" lIns="0" tIns="15875" rIns="0" bIns="0" rtlCol="0">
            <a:spAutoFit/>
          </a:bodyPr>
          <a:lstStyle/>
          <a:p>
            <a:pPr marL="12700">
              <a:lnSpc>
                <a:spcPts val="1440"/>
              </a:lnSpc>
              <a:spcBef>
                <a:spcPts val="125"/>
              </a:spcBef>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4</a:t>
            </a:r>
            <a:endParaRPr sz="1400">
              <a:solidFill>
                <a:prstClr val="black"/>
              </a:solidFill>
              <a:latin typeface="Arial"/>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958966" y="6412254"/>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5</a:t>
            </a:r>
            <a:endParaRPr sz="1400">
              <a:solidFill>
                <a:prstClr val="black"/>
              </a:solidFill>
              <a:latin typeface="Arial"/>
              <a:cs typeface="Arial"/>
            </a:endParaRPr>
          </a:p>
        </p:txBody>
      </p:sp>
      <p:sp>
        <p:nvSpPr>
          <p:cNvPr id="2" name="object 2"/>
          <p:cNvSpPr txBox="1">
            <a:spLocks noGrp="1"/>
          </p:cNvSpPr>
          <p:nvPr>
            <p:ph type="title"/>
          </p:nvPr>
        </p:nvSpPr>
        <p:spPr>
          <a:xfrm>
            <a:off x="114300" y="128837"/>
            <a:ext cx="5561966" cy="382156"/>
          </a:xfrm>
          <a:prstGeom prst="rect">
            <a:avLst/>
          </a:prstGeom>
        </p:spPr>
        <p:txBody>
          <a:bodyPr vert="horz" wrap="square" lIns="0" tIns="12700" rIns="0" bIns="0" rtlCol="0">
            <a:spAutoFit/>
          </a:bodyPr>
          <a:lstStyle/>
          <a:p>
            <a:pPr marL="12700">
              <a:spcBef>
                <a:spcPts val="100"/>
              </a:spcBef>
            </a:pPr>
            <a:r>
              <a:rPr spc="-110" dirty="0">
                <a:solidFill>
                  <a:schemeClr val="tx2"/>
                </a:solidFill>
              </a:rPr>
              <a:t>Why </a:t>
            </a:r>
            <a:r>
              <a:rPr spc="-160" dirty="0">
                <a:solidFill>
                  <a:schemeClr val="tx2"/>
                </a:solidFill>
              </a:rPr>
              <a:t>Balancing </a:t>
            </a:r>
            <a:r>
              <a:rPr spc="-170" dirty="0">
                <a:solidFill>
                  <a:schemeClr val="tx2"/>
                </a:solidFill>
              </a:rPr>
              <a:t>is</a:t>
            </a:r>
            <a:r>
              <a:rPr spc="-225" dirty="0">
                <a:solidFill>
                  <a:schemeClr val="tx2"/>
                </a:solidFill>
              </a:rPr>
              <a:t> </a:t>
            </a:r>
            <a:r>
              <a:rPr spc="-170" dirty="0">
                <a:solidFill>
                  <a:schemeClr val="tx2"/>
                </a:solidFill>
              </a:rPr>
              <a:t>necessary?</a:t>
            </a:r>
            <a:endParaRPr dirty="0">
              <a:solidFill>
                <a:schemeClr val="tx2"/>
              </a:solidFill>
            </a:endParaRPr>
          </a:p>
        </p:txBody>
      </p:sp>
      <p:sp>
        <p:nvSpPr>
          <p:cNvPr id="3" name="object 3"/>
          <p:cNvSpPr txBox="1"/>
          <p:nvPr/>
        </p:nvSpPr>
        <p:spPr>
          <a:xfrm>
            <a:off x="1600205" y="621407"/>
            <a:ext cx="9018905" cy="4871085"/>
          </a:xfrm>
          <a:prstGeom prst="rect">
            <a:avLst/>
          </a:prstGeom>
        </p:spPr>
        <p:txBody>
          <a:bodyPr vert="horz" wrap="square" lIns="0" tIns="13335" rIns="0" bIns="0" rtlCol="0">
            <a:spAutoFit/>
          </a:bodyPr>
          <a:lstStyle/>
          <a:p>
            <a:pPr marL="469265" marR="5080" indent="-457200" algn="just">
              <a:spcBef>
                <a:spcPts val="105"/>
              </a:spcBef>
              <a:buFont typeface="Wingdings" panose="05000000000000000000" pitchFamily="2" charset="2"/>
              <a:buChar char="Ø"/>
              <a:tabLst>
                <a:tab pos="356235" algn="l"/>
              </a:tabLst>
            </a:pPr>
            <a:r>
              <a:rPr sz="3000" spc="-204" dirty="0">
                <a:solidFill>
                  <a:schemeClr val="tx2"/>
                </a:solidFill>
                <a:latin typeface="Arial"/>
                <a:cs typeface="Arial"/>
              </a:rPr>
              <a:t>The </a:t>
            </a:r>
            <a:r>
              <a:rPr sz="3000" spc="-110" dirty="0">
                <a:solidFill>
                  <a:schemeClr val="tx2"/>
                </a:solidFill>
                <a:latin typeface="Arial"/>
                <a:cs typeface="Arial"/>
              </a:rPr>
              <a:t>high </a:t>
            </a:r>
            <a:r>
              <a:rPr sz="3000" spc="-170" dirty="0">
                <a:solidFill>
                  <a:schemeClr val="tx2"/>
                </a:solidFill>
                <a:latin typeface="Arial"/>
                <a:cs typeface="Arial"/>
              </a:rPr>
              <a:t>speed </a:t>
            </a:r>
            <a:r>
              <a:rPr sz="3000" spc="-5" dirty="0">
                <a:solidFill>
                  <a:schemeClr val="tx2"/>
                </a:solidFill>
                <a:latin typeface="Arial"/>
                <a:cs typeface="Arial"/>
              </a:rPr>
              <a:t>of </a:t>
            </a:r>
            <a:r>
              <a:rPr sz="3000" spc="-170" dirty="0">
                <a:solidFill>
                  <a:schemeClr val="tx2"/>
                </a:solidFill>
                <a:latin typeface="Arial"/>
                <a:cs typeface="Arial"/>
              </a:rPr>
              <a:t>engines </a:t>
            </a:r>
            <a:r>
              <a:rPr sz="3000" spc="-145" dirty="0">
                <a:solidFill>
                  <a:schemeClr val="tx2"/>
                </a:solidFill>
                <a:latin typeface="Arial"/>
                <a:cs typeface="Arial"/>
              </a:rPr>
              <a:t>and </a:t>
            </a:r>
            <a:r>
              <a:rPr sz="3000" spc="-40" dirty="0">
                <a:solidFill>
                  <a:schemeClr val="tx2"/>
                </a:solidFill>
                <a:latin typeface="Arial"/>
                <a:cs typeface="Arial"/>
              </a:rPr>
              <a:t>other </a:t>
            </a:r>
            <a:r>
              <a:rPr sz="3000" spc="-155" dirty="0">
                <a:solidFill>
                  <a:schemeClr val="tx2"/>
                </a:solidFill>
                <a:latin typeface="Arial"/>
                <a:cs typeface="Arial"/>
              </a:rPr>
              <a:t>machines </a:t>
            </a:r>
            <a:r>
              <a:rPr sz="3000" spc="-160" dirty="0">
                <a:solidFill>
                  <a:schemeClr val="tx2"/>
                </a:solidFill>
                <a:latin typeface="Arial"/>
                <a:cs typeface="Arial"/>
              </a:rPr>
              <a:t>is </a:t>
            </a:r>
            <a:r>
              <a:rPr sz="3000" spc="-229" dirty="0">
                <a:solidFill>
                  <a:schemeClr val="tx2"/>
                </a:solidFill>
                <a:latin typeface="Arial"/>
                <a:cs typeface="Arial"/>
              </a:rPr>
              <a:t>a  </a:t>
            </a:r>
            <a:r>
              <a:rPr sz="3000" spc="-120" dirty="0">
                <a:solidFill>
                  <a:schemeClr val="tx2"/>
                </a:solidFill>
                <a:latin typeface="Arial"/>
                <a:cs typeface="Arial"/>
              </a:rPr>
              <a:t>common </a:t>
            </a:r>
            <a:r>
              <a:rPr sz="3000" spc="-114" dirty="0">
                <a:solidFill>
                  <a:schemeClr val="tx2"/>
                </a:solidFill>
                <a:latin typeface="Arial"/>
                <a:cs typeface="Arial"/>
              </a:rPr>
              <a:t>phenomenon</a:t>
            </a:r>
            <a:r>
              <a:rPr sz="3000" spc="-204" dirty="0">
                <a:solidFill>
                  <a:schemeClr val="tx2"/>
                </a:solidFill>
                <a:latin typeface="Arial"/>
                <a:cs typeface="Arial"/>
              </a:rPr>
              <a:t> </a:t>
            </a:r>
            <a:r>
              <a:rPr sz="3000" spc="-140" dirty="0">
                <a:solidFill>
                  <a:schemeClr val="tx2"/>
                </a:solidFill>
                <a:latin typeface="Arial"/>
                <a:cs typeface="Arial"/>
              </a:rPr>
              <a:t>now-a-days.</a:t>
            </a:r>
            <a:endParaRPr sz="3000" dirty="0">
              <a:solidFill>
                <a:schemeClr val="tx2"/>
              </a:solidFill>
              <a:latin typeface="Arial"/>
              <a:cs typeface="Arial"/>
            </a:endParaRPr>
          </a:p>
          <a:p>
            <a:pPr marL="469265" marR="15875" indent="-457200" algn="just">
              <a:spcBef>
                <a:spcPts val="760"/>
              </a:spcBef>
              <a:buFont typeface="Wingdings" panose="05000000000000000000" pitchFamily="2" charset="2"/>
              <a:buChar char="Ø"/>
              <a:tabLst>
                <a:tab pos="356235" algn="l"/>
              </a:tabLst>
            </a:pPr>
            <a:r>
              <a:rPr sz="3000" spc="45" dirty="0">
                <a:solidFill>
                  <a:schemeClr val="tx2"/>
                </a:solidFill>
                <a:latin typeface="Arial"/>
                <a:cs typeface="Arial"/>
              </a:rPr>
              <a:t>It </a:t>
            </a:r>
            <a:r>
              <a:rPr sz="3000" spc="-130" dirty="0">
                <a:solidFill>
                  <a:schemeClr val="tx2"/>
                </a:solidFill>
                <a:latin typeface="Arial"/>
                <a:cs typeface="Arial"/>
              </a:rPr>
              <a:t>is, </a:t>
            </a:r>
            <a:r>
              <a:rPr sz="3000" spc="-50" dirty="0">
                <a:solidFill>
                  <a:schemeClr val="tx2"/>
                </a:solidFill>
                <a:latin typeface="Arial"/>
                <a:cs typeface="Arial"/>
              </a:rPr>
              <a:t>therefore, </a:t>
            </a:r>
            <a:r>
              <a:rPr sz="3000" spc="-105" dirty="0">
                <a:solidFill>
                  <a:schemeClr val="tx2"/>
                </a:solidFill>
                <a:latin typeface="Arial"/>
                <a:cs typeface="Arial"/>
              </a:rPr>
              <a:t>very </a:t>
            </a:r>
            <a:r>
              <a:rPr sz="3000" spc="-125" dirty="0">
                <a:solidFill>
                  <a:schemeClr val="tx2"/>
                </a:solidFill>
                <a:latin typeface="Arial"/>
                <a:cs typeface="Arial"/>
              </a:rPr>
              <a:t>essential </a:t>
            </a:r>
            <a:r>
              <a:rPr sz="3000" spc="10" dirty="0">
                <a:solidFill>
                  <a:schemeClr val="tx2"/>
                </a:solidFill>
                <a:latin typeface="Arial"/>
                <a:cs typeface="Arial"/>
              </a:rPr>
              <a:t>that </a:t>
            </a:r>
            <a:r>
              <a:rPr sz="3000" spc="-50" dirty="0">
                <a:solidFill>
                  <a:schemeClr val="tx2"/>
                </a:solidFill>
                <a:latin typeface="Arial"/>
                <a:cs typeface="Arial"/>
              </a:rPr>
              <a:t>all </a:t>
            </a:r>
            <a:r>
              <a:rPr sz="3000" spc="-45" dirty="0">
                <a:solidFill>
                  <a:schemeClr val="tx2"/>
                </a:solidFill>
                <a:latin typeface="Arial"/>
                <a:cs typeface="Arial"/>
              </a:rPr>
              <a:t>the </a:t>
            </a:r>
            <a:r>
              <a:rPr sz="3000" spc="-35" dirty="0">
                <a:solidFill>
                  <a:schemeClr val="tx2"/>
                </a:solidFill>
                <a:latin typeface="Arial"/>
                <a:cs typeface="Arial"/>
              </a:rPr>
              <a:t>rotating </a:t>
            </a:r>
            <a:r>
              <a:rPr sz="3000" spc="-120" dirty="0">
                <a:solidFill>
                  <a:schemeClr val="tx2"/>
                </a:solidFill>
                <a:latin typeface="Arial"/>
                <a:cs typeface="Arial"/>
              </a:rPr>
              <a:t>and  </a:t>
            </a:r>
            <a:r>
              <a:rPr sz="3000" spc="-90" dirty="0">
                <a:solidFill>
                  <a:schemeClr val="tx2"/>
                </a:solidFill>
                <a:latin typeface="Arial"/>
                <a:cs typeface="Arial"/>
              </a:rPr>
              <a:t>reciprocating </a:t>
            </a:r>
            <a:r>
              <a:rPr sz="3000" spc="-95" dirty="0">
                <a:solidFill>
                  <a:schemeClr val="tx2"/>
                </a:solidFill>
                <a:latin typeface="Arial"/>
                <a:cs typeface="Arial"/>
              </a:rPr>
              <a:t>parts </a:t>
            </a:r>
            <a:r>
              <a:rPr sz="3000" spc="-114" dirty="0">
                <a:solidFill>
                  <a:schemeClr val="tx2"/>
                </a:solidFill>
                <a:latin typeface="Arial"/>
                <a:cs typeface="Arial"/>
              </a:rPr>
              <a:t>should </a:t>
            </a:r>
            <a:r>
              <a:rPr sz="3000" spc="-135" dirty="0">
                <a:solidFill>
                  <a:schemeClr val="tx2"/>
                </a:solidFill>
                <a:latin typeface="Arial"/>
                <a:cs typeface="Arial"/>
              </a:rPr>
              <a:t>be </a:t>
            </a:r>
            <a:r>
              <a:rPr sz="3000" spc="-85" dirty="0">
                <a:solidFill>
                  <a:schemeClr val="tx2"/>
                </a:solidFill>
                <a:latin typeface="Arial"/>
                <a:cs typeface="Arial"/>
              </a:rPr>
              <a:t>completely </a:t>
            </a:r>
            <a:r>
              <a:rPr sz="3000" spc="-140" dirty="0">
                <a:solidFill>
                  <a:schemeClr val="tx2"/>
                </a:solidFill>
                <a:latin typeface="Arial"/>
                <a:cs typeface="Arial"/>
              </a:rPr>
              <a:t>balanced </a:t>
            </a:r>
            <a:r>
              <a:rPr sz="3000" spc="-295" dirty="0">
                <a:solidFill>
                  <a:schemeClr val="tx2"/>
                </a:solidFill>
                <a:latin typeface="Arial"/>
                <a:cs typeface="Arial"/>
              </a:rPr>
              <a:t>as  </a:t>
            </a:r>
            <a:r>
              <a:rPr sz="3000" spc="-45" dirty="0">
                <a:solidFill>
                  <a:schemeClr val="tx2"/>
                </a:solidFill>
                <a:latin typeface="Arial"/>
                <a:cs typeface="Arial"/>
              </a:rPr>
              <a:t>far </a:t>
            </a:r>
            <a:r>
              <a:rPr sz="3000" spc="-285" dirty="0">
                <a:solidFill>
                  <a:schemeClr val="tx2"/>
                </a:solidFill>
                <a:latin typeface="Arial"/>
                <a:cs typeface="Arial"/>
              </a:rPr>
              <a:t>as</a:t>
            </a:r>
            <a:r>
              <a:rPr sz="3000" spc="-254" dirty="0">
                <a:solidFill>
                  <a:schemeClr val="tx2"/>
                </a:solidFill>
                <a:latin typeface="Arial"/>
                <a:cs typeface="Arial"/>
              </a:rPr>
              <a:t> </a:t>
            </a:r>
            <a:r>
              <a:rPr sz="3000" spc="-125" dirty="0">
                <a:solidFill>
                  <a:schemeClr val="tx2"/>
                </a:solidFill>
                <a:latin typeface="Arial"/>
                <a:cs typeface="Arial"/>
              </a:rPr>
              <a:t>possible.</a:t>
            </a:r>
            <a:endParaRPr sz="3000" dirty="0">
              <a:solidFill>
                <a:schemeClr val="tx2"/>
              </a:solidFill>
              <a:latin typeface="Arial"/>
              <a:cs typeface="Arial"/>
            </a:endParaRPr>
          </a:p>
          <a:p>
            <a:pPr marL="469265" marR="19050" indent="-457200" algn="just">
              <a:spcBef>
                <a:spcPts val="690"/>
              </a:spcBef>
              <a:buFont typeface="Wingdings" panose="05000000000000000000" pitchFamily="2" charset="2"/>
              <a:buChar char="Ø"/>
              <a:tabLst>
                <a:tab pos="356235" algn="l"/>
              </a:tabLst>
            </a:pPr>
            <a:r>
              <a:rPr sz="3000" dirty="0">
                <a:solidFill>
                  <a:schemeClr val="tx2"/>
                </a:solidFill>
                <a:latin typeface="Arial"/>
                <a:cs typeface="Arial"/>
              </a:rPr>
              <a:t>If </a:t>
            </a:r>
            <a:r>
              <a:rPr sz="3000" spc="-125" dirty="0">
                <a:solidFill>
                  <a:schemeClr val="tx2"/>
                </a:solidFill>
                <a:latin typeface="Arial"/>
                <a:cs typeface="Arial"/>
              </a:rPr>
              <a:t>these </a:t>
            </a:r>
            <a:r>
              <a:rPr sz="3000" spc="-95" dirty="0">
                <a:solidFill>
                  <a:schemeClr val="tx2"/>
                </a:solidFill>
                <a:latin typeface="Arial"/>
                <a:cs typeface="Arial"/>
              </a:rPr>
              <a:t>parts </a:t>
            </a:r>
            <a:r>
              <a:rPr sz="3000" spc="-125" dirty="0">
                <a:solidFill>
                  <a:schemeClr val="tx2"/>
                </a:solidFill>
                <a:latin typeface="Arial"/>
                <a:cs typeface="Arial"/>
              </a:rPr>
              <a:t>are </a:t>
            </a:r>
            <a:r>
              <a:rPr sz="3000" spc="-5" dirty="0">
                <a:solidFill>
                  <a:schemeClr val="tx2"/>
                </a:solidFill>
                <a:latin typeface="Arial"/>
                <a:cs typeface="Arial"/>
              </a:rPr>
              <a:t>not </a:t>
            </a:r>
            <a:r>
              <a:rPr sz="3000" spc="-65" dirty="0">
                <a:solidFill>
                  <a:schemeClr val="tx2"/>
                </a:solidFill>
                <a:latin typeface="Arial"/>
                <a:cs typeface="Arial"/>
              </a:rPr>
              <a:t>properly </a:t>
            </a:r>
            <a:r>
              <a:rPr sz="3000" spc="-140" dirty="0">
                <a:solidFill>
                  <a:schemeClr val="tx2"/>
                </a:solidFill>
                <a:latin typeface="Arial"/>
                <a:cs typeface="Arial"/>
              </a:rPr>
              <a:t>balanced, </a:t>
            </a:r>
            <a:r>
              <a:rPr sz="3000" spc="-45" dirty="0">
                <a:solidFill>
                  <a:schemeClr val="tx2"/>
                </a:solidFill>
                <a:latin typeface="Arial"/>
                <a:cs typeface="Arial"/>
              </a:rPr>
              <a:t>the </a:t>
            </a:r>
            <a:r>
              <a:rPr sz="3000" spc="-120" dirty="0">
                <a:solidFill>
                  <a:schemeClr val="tx2"/>
                </a:solidFill>
                <a:latin typeface="Arial"/>
                <a:cs typeface="Arial"/>
              </a:rPr>
              <a:t>dynamic  forces </a:t>
            </a:r>
            <a:r>
              <a:rPr sz="3000" spc="-125" dirty="0">
                <a:solidFill>
                  <a:schemeClr val="tx2"/>
                </a:solidFill>
                <a:latin typeface="Arial"/>
                <a:cs typeface="Arial"/>
              </a:rPr>
              <a:t>are </a:t>
            </a:r>
            <a:r>
              <a:rPr sz="3000" spc="-105" dirty="0">
                <a:solidFill>
                  <a:schemeClr val="tx2"/>
                </a:solidFill>
                <a:latin typeface="Arial"/>
                <a:cs typeface="Arial"/>
              </a:rPr>
              <a:t>set</a:t>
            </a:r>
            <a:r>
              <a:rPr sz="3000" spc="-300" dirty="0">
                <a:solidFill>
                  <a:schemeClr val="tx2"/>
                </a:solidFill>
                <a:latin typeface="Arial"/>
                <a:cs typeface="Arial"/>
              </a:rPr>
              <a:t> </a:t>
            </a:r>
            <a:r>
              <a:rPr sz="3000" spc="-90" dirty="0">
                <a:solidFill>
                  <a:schemeClr val="tx2"/>
                </a:solidFill>
                <a:latin typeface="Arial"/>
                <a:cs typeface="Arial"/>
              </a:rPr>
              <a:t>up.</a:t>
            </a:r>
            <a:endParaRPr sz="3000" dirty="0">
              <a:solidFill>
                <a:schemeClr val="tx2"/>
              </a:solidFill>
              <a:latin typeface="Arial"/>
              <a:cs typeface="Arial"/>
            </a:endParaRPr>
          </a:p>
          <a:p>
            <a:pPr marL="469265" marR="7620" indent="-457200" algn="just">
              <a:spcBef>
                <a:spcPts val="685"/>
              </a:spcBef>
              <a:buFont typeface="Wingdings" panose="05000000000000000000" pitchFamily="2" charset="2"/>
              <a:buChar char="Ø"/>
              <a:tabLst>
                <a:tab pos="356235" algn="l"/>
              </a:tabLst>
            </a:pPr>
            <a:r>
              <a:rPr sz="3000" spc="-220" dirty="0">
                <a:solidFill>
                  <a:schemeClr val="tx2"/>
                </a:solidFill>
                <a:latin typeface="Arial"/>
                <a:cs typeface="Arial"/>
              </a:rPr>
              <a:t>These </a:t>
            </a:r>
            <a:r>
              <a:rPr sz="3000" spc="-120" dirty="0">
                <a:solidFill>
                  <a:schemeClr val="tx2"/>
                </a:solidFill>
                <a:latin typeface="Arial"/>
                <a:cs typeface="Arial"/>
              </a:rPr>
              <a:t>forces </a:t>
            </a:r>
            <a:r>
              <a:rPr sz="3000" spc="-5" dirty="0">
                <a:solidFill>
                  <a:schemeClr val="tx2"/>
                </a:solidFill>
                <a:latin typeface="Arial"/>
                <a:cs typeface="Arial"/>
              </a:rPr>
              <a:t>not </a:t>
            </a:r>
            <a:r>
              <a:rPr sz="3000" spc="-80" dirty="0">
                <a:solidFill>
                  <a:schemeClr val="tx2"/>
                </a:solidFill>
                <a:latin typeface="Arial"/>
                <a:cs typeface="Arial"/>
              </a:rPr>
              <a:t>only </a:t>
            </a:r>
            <a:r>
              <a:rPr sz="3000" spc="-145" dirty="0">
                <a:solidFill>
                  <a:schemeClr val="tx2"/>
                </a:solidFill>
                <a:latin typeface="Arial"/>
                <a:cs typeface="Arial"/>
              </a:rPr>
              <a:t>increase </a:t>
            </a:r>
            <a:r>
              <a:rPr sz="3000" spc="-45" dirty="0">
                <a:solidFill>
                  <a:schemeClr val="tx2"/>
                </a:solidFill>
                <a:latin typeface="Arial"/>
                <a:cs typeface="Arial"/>
              </a:rPr>
              <a:t>the </a:t>
            </a:r>
            <a:r>
              <a:rPr sz="3000" spc="-150" dirty="0">
                <a:solidFill>
                  <a:schemeClr val="tx2"/>
                </a:solidFill>
                <a:latin typeface="Arial"/>
                <a:cs typeface="Arial"/>
              </a:rPr>
              <a:t>loads </a:t>
            </a:r>
            <a:r>
              <a:rPr sz="3000" spc="-95" dirty="0">
                <a:solidFill>
                  <a:schemeClr val="tx2"/>
                </a:solidFill>
                <a:latin typeface="Arial"/>
                <a:cs typeface="Arial"/>
              </a:rPr>
              <a:t>on </a:t>
            </a:r>
            <a:r>
              <a:rPr sz="3000" spc="-145" dirty="0">
                <a:solidFill>
                  <a:schemeClr val="tx2"/>
                </a:solidFill>
                <a:latin typeface="Arial"/>
                <a:cs typeface="Arial"/>
              </a:rPr>
              <a:t>bearings  and </a:t>
            </a:r>
            <a:r>
              <a:rPr sz="3000" spc="-185" dirty="0">
                <a:solidFill>
                  <a:schemeClr val="tx2"/>
                </a:solidFill>
                <a:latin typeface="Arial"/>
                <a:cs typeface="Arial"/>
              </a:rPr>
              <a:t>stresses </a:t>
            </a:r>
            <a:r>
              <a:rPr sz="3000" spc="-45" dirty="0">
                <a:solidFill>
                  <a:schemeClr val="tx2"/>
                </a:solidFill>
                <a:latin typeface="Arial"/>
                <a:cs typeface="Arial"/>
              </a:rPr>
              <a:t>in the </a:t>
            </a:r>
            <a:r>
              <a:rPr sz="3000" spc="-125" dirty="0">
                <a:solidFill>
                  <a:schemeClr val="tx2"/>
                </a:solidFill>
                <a:latin typeface="Arial"/>
                <a:cs typeface="Arial"/>
              </a:rPr>
              <a:t>various </a:t>
            </a:r>
            <a:r>
              <a:rPr sz="3000" spc="-135" dirty="0">
                <a:solidFill>
                  <a:schemeClr val="tx2"/>
                </a:solidFill>
                <a:latin typeface="Arial"/>
                <a:cs typeface="Arial"/>
              </a:rPr>
              <a:t>members, </a:t>
            </a:r>
            <a:r>
              <a:rPr sz="3000" spc="-5" dirty="0">
                <a:solidFill>
                  <a:schemeClr val="tx2"/>
                </a:solidFill>
                <a:latin typeface="Arial"/>
                <a:cs typeface="Arial"/>
              </a:rPr>
              <a:t>but </a:t>
            </a:r>
            <a:r>
              <a:rPr sz="3000" spc="-160" dirty="0">
                <a:solidFill>
                  <a:schemeClr val="tx2"/>
                </a:solidFill>
                <a:latin typeface="Arial"/>
                <a:cs typeface="Arial"/>
              </a:rPr>
              <a:t>also </a:t>
            </a:r>
            <a:r>
              <a:rPr sz="3000" spc="-105" dirty="0">
                <a:solidFill>
                  <a:schemeClr val="tx2"/>
                </a:solidFill>
                <a:latin typeface="Arial"/>
                <a:cs typeface="Arial"/>
              </a:rPr>
              <a:t>produce  </a:t>
            </a:r>
            <a:r>
              <a:rPr sz="3000" spc="-120" dirty="0">
                <a:solidFill>
                  <a:schemeClr val="tx2"/>
                </a:solidFill>
                <a:latin typeface="Arial"/>
                <a:cs typeface="Arial"/>
              </a:rPr>
              <a:t>unpleasant </a:t>
            </a:r>
            <a:r>
              <a:rPr sz="3000" spc="-145" dirty="0">
                <a:solidFill>
                  <a:schemeClr val="tx2"/>
                </a:solidFill>
                <a:latin typeface="Arial"/>
                <a:cs typeface="Arial"/>
              </a:rPr>
              <a:t>and even </a:t>
            </a:r>
            <a:r>
              <a:rPr sz="3000" spc="-150" dirty="0">
                <a:solidFill>
                  <a:schemeClr val="tx2"/>
                </a:solidFill>
                <a:latin typeface="Arial"/>
                <a:cs typeface="Arial"/>
              </a:rPr>
              <a:t>dangerous</a:t>
            </a:r>
            <a:r>
              <a:rPr sz="3000" spc="-240" dirty="0">
                <a:solidFill>
                  <a:schemeClr val="tx2"/>
                </a:solidFill>
                <a:latin typeface="Arial"/>
                <a:cs typeface="Arial"/>
              </a:rPr>
              <a:t> </a:t>
            </a:r>
            <a:r>
              <a:rPr sz="3000" spc="-80" dirty="0">
                <a:solidFill>
                  <a:schemeClr val="tx2"/>
                </a:solidFill>
                <a:latin typeface="Arial"/>
                <a:cs typeface="Arial"/>
              </a:rPr>
              <a:t>vibrations</a:t>
            </a:r>
            <a:r>
              <a:rPr sz="3000" spc="-80" dirty="0">
                <a:solidFill>
                  <a:srgbClr val="006EC0"/>
                </a:solidFill>
                <a:latin typeface="Arial"/>
                <a:cs typeface="Arial"/>
              </a:rPr>
              <a:t>.</a:t>
            </a:r>
            <a:endParaRPr sz="3000" dirty="0">
              <a:solidFill>
                <a:prstClr val="black"/>
              </a:solidFill>
              <a:latin typeface="Arial"/>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58966" y="6412254"/>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6</a:t>
            </a:r>
            <a:endParaRPr sz="1400">
              <a:solidFill>
                <a:prstClr val="black"/>
              </a:solidFill>
              <a:latin typeface="Arial"/>
              <a:cs typeface="Arial"/>
            </a:endParaRPr>
          </a:p>
        </p:txBody>
      </p:sp>
      <p:sp>
        <p:nvSpPr>
          <p:cNvPr id="2" name="object 2"/>
          <p:cNvSpPr txBox="1"/>
          <p:nvPr/>
        </p:nvSpPr>
        <p:spPr>
          <a:xfrm>
            <a:off x="1600205" y="1"/>
            <a:ext cx="8916035" cy="6285888"/>
          </a:xfrm>
          <a:prstGeom prst="rect">
            <a:avLst/>
          </a:prstGeom>
        </p:spPr>
        <p:txBody>
          <a:bodyPr vert="horz" wrap="square" lIns="0" tIns="165100" rIns="0" bIns="0" rtlCol="0">
            <a:spAutoFit/>
          </a:bodyPr>
          <a:lstStyle/>
          <a:p>
            <a:pPr marL="1251585">
              <a:spcBef>
                <a:spcPts val="1300"/>
              </a:spcBef>
            </a:pPr>
            <a:r>
              <a:rPr sz="3200" b="1" spc="-175" dirty="0">
                <a:solidFill>
                  <a:schemeClr val="tx2"/>
                </a:solidFill>
                <a:latin typeface="Arial"/>
                <a:cs typeface="Arial"/>
              </a:rPr>
              <a:t>Balancing </a:t>
            </a:r>
            <a:r>
              <a:rPr sz="3200" b="1" spc="-65" dirty="0">
                <a:solidFill>
                  <a:schemeClr val="tx2"/>
                </a:solidFill>
                <a:latin typeface="Arial"/>
                <a:cs typeface="Arial"/>
              </a:rPr>
              <a:t>of </a:t>
            </a:r>
            <a:r>
              <a:rPr sz="3200" b="1" spc="-130" dirty="0">
                <a:solidFill>
                  <a:schemeClr val="tx2"/>
                </a:solidFill>
                <a:latin typeface="Arial"/>
                <a:cs typeface="Arial"/>
              </a:rPr>
              <a:t>Rotating</a:t>
            </a:r>
            <a:r>
              <a:rPr sz="3200" b="1" spc="-305" dirty="0">
                <a:solidFill>
                  <a:schemeClr val="tx2"/>
                </a:solidFill>
                <a:latin typeface="Arial"/>
                <a:cs typeface="Arial"/>
              </a:rPr>
              <a:t> </a:t>
            </a:r>
            <a:r>
              <a:rPr sz="3200" b="1" spc="-165" dirty="0">
                <a:solidFill>
                  <a:schemeClr val="tx2"/>
                </a:solidFill>
                <a:latin typeface="Arial"/>
                <a:cs typeface="Arial"/>
              </a:rPr>
              <a:t>Masses</a:t>
            </a:r>
            <a:endParaRPr sz="3200" dirty="0">
              <a:solidFill>
                <a:schemeClr val="tx2"/>
              </a:solidFill>
              <a:latin typeface="Arial"/>
              <a:cs typeface="Arial"/>
            </a:endParaRPr>
          </a:p>
          <a:p>
            <a:pPr marL="469265" marR="5080" indent="-457200" algn="just">
              <a:lnSpc>
                <a:spcPct val="102400"/>
              </a:lnSpc>
              <a:spcBef>
                <a:spcPts val="1555"/>
              </a:spcBef>
              <a:buFont typeface="Wingdings" panose="05000000000000000000" pitchFamily="2" charset="2"/>
              <a:buChar char="Ø"/>
              <a:tabLst>
                <a:tab pos="356235" algn="l"/>
              </a:tabLst>
            </a:pPr>
            <a:r>
              <a:rPr sz="2750" spc="-95" dirty="0">
                <a:solidFill>
                  <a:schemeClr val="tx2"/>
                </a:solidFill>
                <a:latin typeface="Arial"/>
                <a:cs typeface="Arial"/>
              </a:rPr>
              <a:t>Whenever </a:t>
            </a:r>
            <a:r>
              <a:rPr sz="2750" spc="-200" dirty="0">
                <a:solidFill>
                  <a:schemeClr val="tx2"/>
                </a:solidFill>
                <a:latin typeface="Arial"/>
                <a:cs typeface="Arial"/>
              </a:rPr>
              <a:t>a </a:t>
            </a:r>
            <a:r>
              <a:rPr sz="2750" spc="-40" dirty="0">
                <a:solidFill>
                  <a:schemeClr val="tx2"/>
                </a:solidFill>
                <a:latin typeface="Arial"/>
                <a:cs typeface="Arial"/>
              </a:rPr>
              <a:t>certain </a:t>
            </a:r>
            <a:r>
              <a:rPr sz="2750" spc="-195" dirty="0">
                <a:solidFill>
                  <a:schemeClr val="tx2"/>
                </a:solidFill>
                <a:latin typeface="Arial"/>
                <a:cs typeface="Arial"/>
              </a:rPr>
              <a:t>mass </a:t>
            </a:r>
            <a:r>
              <a:rPr sz="2750" spc="-114" dirty="0">
                <a:solidFill>
                  <a:schemeClr val="tx2"/>
                </a:solidFill>
                <a:latin typeface="Arial"/>
                <a:cs typeface="Arial"/>
              </a:rPr>
              <a:t>is </a:t>
            </a:r>
            <a:r>
              <a:rPr sz="2750" spc="-55" dirty="0">
                <a:solidFill>
                  <a:schemeClr val="tx2"/>
                </a:solidFill>
                <a:latin typeface="Arial"/>
                <a:cs typeface="Arial"/>
              </a:rPr>
              <a:t>attached </a:t>
            </a:r>
            <a:r>
              <a:rPr sz="2750" spc="35" dirty="0">
                <a:solidFill>
                  <a:schemeClr val="tx2"/>
                </a:solidFill>
                <a:latin typeface="Arial"/>
                <a:cs typeface="Arial"/>
              </a:rPr>
              <a:t>to </a:t>
            </a:r>
            <a:r>
              <a:rPr sz="2750" spc="-200" dirty="0">
                <a:solidFill>
                  <a:schemeClr val="tx2"/>
                </a:solidFill>
                <a:latin typeface="Arial"/>
                <a:cs typeface="Arial"/>
              </a:rPr>
              <a:t>a </a:t>
            </a:r>
            <a:r>
              <a:rPr sz="2750" spc="-10" dirty="0">
                <a:solidFill>
                  <a:schemeClr val="tx2"/>
                </a:solidFill>
                <a:latin typeface="Arial"/>
                <a:cs typeface="Arial"/>
              </a:rPr>
              <a:t>rotating </a:t>
            </a:r>
            <a:r>
              <a:rPr sz="2750" spc="-60" dirty="0">
                <a:solidFill>
                  <a:schemeClr val="tx2"/>
                </a:solidFill>
                <a:latin typeface="Arial"/>
                <a:cs typeface="Arial"/>
              </a:rPr>
              <a:t>shaft, </a:t>
            </a:r>
            <a:r>
              <a:rPr sz="2750" spc="114" dirty="0">
                <a:solidFill>
                  <a:schemeClr val="tx2"/>
                </a:solidFill>
                <a:latin typeface="Arial"/>
                <a:cs typeface="Arial"/>
              </a:rPr>
              <a:t>it  </a:t>
            </a:r>
            <a:r>
              <a:rPr sz="2750" spc="-95" dirty="0">
                <a:solidFill>
                  <a:schemeClr val="tx2"/>
                </a:solidFill>
                <a:latin typeface="Arial"/>
                <a:cs typeface="Arial"/>
              </a:rPr>
              <a:t>exerts </a:t>
            </a:r>
            <a:r>
              <a:rPr sz="2750" spc="-140" dirty="0">
                <a:solidFill>
                  <a:schemeClr val="tx2"/>
                </a:solidFill>
                <a:latin typeface="Arial"/>
                <a:cs typeface="Arial"/>
              </a:rPr>
              <a:t>some </a:t>
            </a:r>
            <a:r>
              <a:rPr sz="2750" spc="-40" dirty="0">
                <a:solidFill>
                  <a:schemeClr val="tx2"/>
                </a:solidFill>
                <a:latin typeface="Arial"/>
                <a:cs typeface="Arial"/>
              </a:rPr>
              <a:t>centrifugal </a:t>
            </a:r>
            <a:r>
              <a:rPr sz="2750" spc="-45" dirty="0">
                <a:solidFill>
                  <a:schemeClr val="tx2"/>
                </a:solidFill>
                <a:latin typeface="Arial"/>
                <a:cs typeface="Arial"/>
              </a:rPr>
              <a:t>force, </a:t>
            </a:r>
            <a:r>
              <a:rPr sz="2750" spc="-114" dirty="0">
                <a:solidFill>
                  <a:schemeClr val="tx2"/>
                </a:solidFill>
                <a:latin typeface="Arial"/>
                <a:cs typeface="Arial"/>
              </a:rPr>
              <a:t>whose </a:t>
            </a:r>
            <a:r>
              <a:rPr sz="2750" spc="-30" dirty="0">
                <a:solidFill>
                  <a:schemeClr val="tx2"/>
                </a:solidFill>
                <a:latin typeface="Arial"/>
                <a:cs typeface="Arial"/>
              </a:rPr>
              <a:t>effect </a:t>
            </a:r>
            <a:r>
              <a:rPr sz="2750" spc="-155" dirty="0">
                <a:solidFill>
                  <a:schemeClr val="tx2"/>
                </a:solidFill>
                <a:latin typeface="Arial"/>
                <a:cs typeface="Arial"/>
              </a:rPr>
              <a:t>is </a:t>
            </a:r>
            <a:r>
              <a:rPr sz="2750" spc="35" dirty="0">
                <a:solidFill>
                  <a:schemeClr val="tx2"/>
                </a:solidFill>
                <a:latin typeface="Arial"/>
                <a:cs typeface="Arial"/>
              </a:rPr>
              <a:t>to </a:t>
            </a:r>
            <a:r>
              <a:rPr sz="2750" spc="-80" dirty="0">
                <a:solidFill>
                  <a:schemeClr val="tx2"/>
                </a:solidFill>
                <a:latin typeface="Arial"/>
                <a:cs typeface="Arial"/>
              </a:rPr>
              <a:t>bend </a:t>
            </a:r>
            <a:r>
              <a:rPr sz="2750" spc="-15" dirty="0">
                <a:solidFill>
                  <a:schemeClr val="tx2"/>
                </a:solidFill>
                <a:latin typeface="Arial"/>
                <a:cs typeface="Arial"/>
              </a:rPr>
              <a:t>the  </a:t>
            </a:r>
            <a:r>
              <a:rPr sz="2750" spc="-80" dirty="0">
                <a:solidFill>
                  <a:schemeClr val="tx2"/>
                </a:solidFill>
                <a:latin typeface="Arial"/>
                <a:cs typeface="Arial"/>
              </a:rPr>
              <a:t>shaft </a:t>
            </a:r>
            <a:r>
              <a:rPr sz="2750" spc="-120" dirty="0">
                <a:solidFill>
                  <a:schemeClr val="tx2"/>
                </a:solidFill>
                <a:latin typeface="Arial"/>
                <a:cs typeface="Arial"/>
              </a:rPr>
              <a:t>and </a:t>
            </a:r>
            <a:r>
              <a:rPr sz="2750" spc="35" dirty="0">
                <a:solidFill>
                  <a:schemeClr val="tx2"/>
                </a:solidFill>
                <a:latin typeface="Arial"/>
                <a:cs typeface="Arial"/>
              </a:rPr>
              <a:t>to </a:t>
            </a:r>
            <a:r>
              <a:rPr sz="2750" spc="-90" dirty="0">
                <a:solidFill>
                  <a:schemeClr val="tx2"/>
                </a:solidFill>
                <a:latin typeface="Arial"/>
                <a:cs typeface="Arial"/>
              </a:rPr>
              <a:t>produce </a:t>
            </a:r>
            <a:r>
              <a:rPr sz="2750" spc="-65" dirty="0">
                <a:solidFill>
                  <a:schemeClr val="tx2"/>
                </a:solidFill>
                <a:latin typeface="Arial"/>
                <a:cs typeface="Arial"/>
              </a:rPr>
              <a:t>vibrations </a:t>
            </a:r>
            <a:r>
              <a:rPr sz="2750" spc="-45" dirty="0">
                <a:solidFill>
                  <a:schemeClr val="tx2"/>
                </a:solidFill>
                <a:latin typeface="Arial"/>
                <a:cs typeface="Arial"/>
              </a:rPr>
              <a:t>in</a:t>
            </a:r>
            <a:r>
              <a:rPr sz="2750" spc="85" dirty="0">
                <a:solidFill>
                  <a:schemeClr val="tx2"/>
                </a:solidFill>
                <a:latin typeface="Arial"/>
                <a:cs typeface="Arial"/>
              </a:rPr>
              <a:t> </a:t>
            </a:r>
            <a:r>
              <a:rPr sz="2750" spc="20" dirty="0">
                <a:solidFill>
                  <a:schemeClr val="tx2"/>
                </a:solidFill>
                <a:latin typeface="Arial"/>
                <a:cs typeface="Arial"/>
              </a:rPr>
              <a:t>it.</a:t>
            </a:r>
            <a:endParaRPr sz="2750" dirty="0">
              <a:solidFill>
                <a:schemeClr val="tx2"/>
              </a:solidFill>
              <a:latin typeface="Arial"/>
              <a:cs typeface="Arial"/>
            </a:endParaRPr>
          </a:p>
          <a:p>
            <a:pPr marL="469265" marR="167005" indent="-457200">
              <a:lnSpc>
                <a:spcPct val="101699"/>
              </a:lnSpc>
              <a:spcBef>
                <a:spcPts val="700"/>
              </a:spcBef>
              <a:buFont typeface="Wingdings" panose="05000000000000000000" pitchFamily="2" charset="2"/>
              <a:buChar char="Ø"/>
              <a:tabLst>
                <a:tab pos="355600" algn="l"/>
                <a:tab pos="356235" algn="l"/>
                <a:tab pos="688975" algn="l"/>
                <a:tab pos="1261745" algn="l"/>
              </a:tabLst>
            </a:pPr>
            <a:r>
              <a:rPr sz="2750" spc="-80" dirty="0">
                <a:solidFill>
                  <a:schemeClr val="tx2"/>
                </a:solidFill>
                <a:latin typeface="Arial"/>
                <a:cs typeface="Arial"/>
              </a:rPr>
              <a:t>In </a:t>
            </a:r>
            <a:r>
              <a:rPr sz="2750" spc="-40" dirty="0">
                <a:solidFill>
                  <a:schemeClr val="tx2"/>
                </a:solidFill>
                <a:latin typeface="Arial"/>
                <a:cs typeface="Arial"/>
              </a:rPr>
              <a:t>order </a:t>
            </a:r>
            <a:r>
              <a:rPr sz="2750" spc="35" dirty="0">
                <a:solidFill>
                  <a:schemeClr val="tx2"/>
                </a:solidFill>
                <a:latin typeface="Arial"/>
                <a:cs typeface="Arial"/>
              </a:rPr>
              <a:t>to </a:t>
            </a:r>
            <a:r>
              <a:rPr sz="2750" spc="-65" dirty="0">
                <a:solidFill>
                  <a:schemeClr val="tx2"/>
                </a:solidFill>
                <a:latin typeface="Arial"/>
                <a:cs typeface="Arial"/>
              </a:rPr>
              <a:t>prevent </a:t>
            </a:r>
            <a:r>
              <a:rPr sz="2750" spc="-40" dirty="0">
                <a:solidFill>
                  <a:schemeClr val="tx2"/>
                </a:solidFill>
                <a:latin typeface="Arial"/>
                <a:cs typeface="Arial"/>
              </a:rPr>
              <a:t>the effect </a:t>
            </a:r>
            <a:r>
              <a:rPr sz="2750" spc="25" dirty="0">
                <a:solidFill>
                  <a:schemeClr val="tx2"/>
                </a:solidFill>
                <a:latin typeface="Arial"/>
                <a:cs typeface="Arial"/>
              </a:rPr>
              <a:t>of </a:t>
            </a:r>
            <a:r>
              <a:rPr sz="2750" spc="-65" dirty="0">
                <a:solidFill>
                  <a:schemeClr val="tx2"/>
                </a:solidFill>
                <a:latin typeface="Arial"/>
                <a:cs typeface="Arial"/>
              </a:rPr>
              <a:t>centrifugal </a:t>
            </a:r>
            <a:r>
              <a:rPr sz="2750" spc="-60" dirty="0">
                <a:solidFill>
                  <a:schemeClr val="tx2"/>
                </a:solidFill>
                <a:latin typeface="Arial"/>
                <a:cs typeface="Arial"/>
              </a:rPr>
              <a:t>force, another  </a:t>
            </a:r>
            <a:r>
              <a:rPr sz="2750" spc="-210" dirty="0">
                <a:solidFill>
                  <a:schemeClr val="tx2"/>
                </a:solidFill>
                <a:latin typeface="Arial"/>
                <a:cs typeface="Arial"/>
              </a:rPr>
              <a:t>mass </a:t>
            </a:r>
            <a:r>
              <a:rPr sz="2750" spc="-155" dirty="0">
                <a:solidFill>
                  <a:schemeClr val="tx2"/>
                </a:solidFill>
                <a:latin typeface="Arial"/>
                <a:cs typeface="Arial"/>
              </a:rPr>
              <a:t>is </a:t>
            </a:r>
            <a:r>
              <a:rPr sz="2750" spc="-80" dirty="0">
                <a:solidFill>
                  <a:schemeClr val="tx2"/>
                </a:solidFill>
                <a:latin typeface="Arial"/>
                <a:cs typeface="Arial"/>
              </a:rPr>
              <a:t>attached </a:t>
            </a:r>
            <a:r>
              <a:rPr sz="2750" spc="35" dirty="0">
                <a:solidFill>
                  <a:schemeClr val="tx2"/>
                </a:solidFill>
                <a:latin typeface="Arial"/>
                <a:cs typeface="Arial"/>
              </a:rPr>
              <a:t>to </a:t>
            </a:r>
            <a:r>
              <a:rPr sz="2750" spc="-40" dirty="0">
                <a:solidFill>
                  <a:schemeClr val="tx2"/>
                </a:solidFill>
                <a:latin typeface="Arial"/>
                <a:cs typeface="Arial"/>
              </a:rPr>
              <a:t>the </a:t>
            </a:r>
            <a:r>
              <a:rPr sz="2750" spc="-80" dirty="0">
                <a:solidFill>
                  <a:schemeClr val="tx2"/>
                </a:solidFill>
                <a:latin typeface="Arial"/>
                <a:cs typeface="Arial"/>
              </a:rPr>
              <a:t>opposite </a:t>
            </a:r>
            <a:r>
              <a:rPr sz="2750" spc="-150" dirty="0">
                <a:solidFill>
                  <a:schemeClr val="tx2"/>
                </a:solidFill>
                <a:latin typeface="Arial"/>
                <a:cs typeface="Arial"/>
              </a:rPr>
              <a:t>side </a:t>
            </a:r>
            <a:r>
              <a:rPr sz="2750" spc="25" dirty="0">
                <a:solidFill>
                  <a:schemeClr val="tx2"/>
                </a:solidFill>
                <a:latin typeface="Arial"/>
                <a:cs typeface="Arial"/>
              </a:rPr>
              <a:t>of </a:t>
            </a:r>
            <a:r>
              <a:rPr sz="2750" spc="-40" dirty="0">
                <a:solidFill>
                  <a:schemeClr val="tx2"/>
                </a:solidFill>
                <a:latin typeface="Arial"/>
                <a:cs typeface="Arial"/>
              </a:rPr>
              <a:t>the </a:t>
            </a:r>
            <a:r>
              <a:rPr sz="2750" spc="-85" dirty="0">
                <a:solidFill>
                  <a:schemeClr val="tx2"/>
                </a:solidFill>
                <a:latin typeface="Arial"/>
                <a:cs typeface="Arial"/>
              </a:rPr>
              <a:t>shaft, </a:t>
            </a:r>
            <a:r>
              <a:rPr sz="2750" spc="-10" dirty="0">
                <a:solidFill>
                  <a:schemeClr val="tx2"/>
                </a:solidFill>
                <a:latin typeface="Arial"/>
                <a:cs typeface="Arial"/>
              </a:rPr>
              <a:t>at </a:t>
            </a:r>
            <a:r>
              <a:rPr sz="2750" spc="-170" dirty="0">
                <a:solidFill>
                  <a:schemeClr val="tx2"/>
                </a:solidFill>
                <a:latin typeface="Arial"/>
                <a:cs typeface="Arial"/>
              </a:rPr>
              <a:t>such  </a:t>
            </a:r>
            <a:r>
              <a:rPr sz="2750" spc="-200" dirty="0">
                <a:solidFill>
                  <a:schemeClr val="tx2"/>
                </a:solidFill>
                <a:latin typeface="Arial"/>
                <a:cs typeface="Arial"/>
              </a:rPr>
              <a:t>a</a:t>
            </a:r>
            <a:r>
              <a:rPr sz="2750" spc="-200" dirty="0">
                <a:solidFill>
                  <a:schemeClr val="tx2"/>
                </a:solidFill>
                <a:latin typeface="Times New Roman"/>
                <a:cs typeface="Times New Roman"/>
              </a:rPr>
              <a:t>	</a:t>
            </a:r>
            <a:r>
              <a:rPr sz="2750" spc="-60" dirty="0">
                <a:solidFill>
                  <a:schemeClr val="tx2"/>
                </a:solidFill>
                <a:latin typeface="Arial"/>
                <a:cs typeface="Arial"/>
              </a:rPr>
              <a:t>position </a:t>
            </a:r>
            <a:r>
              <a:rPr sz="2750" spc="-195" dirty="0">
                <a:solidFill>
                  <a:schemeClr val="tx2"/>
                </a:solidFill>
                <a:latin typeface="Arial"/>
                <a:cs typeface="Arial"/>
              </a:rPr>
              <a:t>so </a:t>
            </a:r>
            <a:r>
              <a:rPr sz="2750" spc="-240" dirty="0">
                <a:solidFill>
                  <a:schemeClr val="tx2"/>
                </a:solidFill>
                <a:latin typeface="Arial"/>
                <a:cs typeface="Arial"/>
              </a:rPr>
              <a:t>as </a:t>
            </a:r>
            <a:r>
              <a:rPr sz="2750" spc="35" dirty="0">
                <a:solidFill>
                  <a:schemeClr val="tx2"/>
                </a:solidFill>
                <a:latin typeface="Arial"/>
                <a:cs typeface="Arial"/>
              </a:rPr>
              <a:t>to </a:t>
            </a:r>
            <a:r>
              <a:rPr sz="2750" spc="-130" dirty="0">
                <a:solidFill>
                  <a:schemeClr val="tx2"/>
                </a:solidFill>
                <a:latin typeface="Arial"/>
                <a:cs typeface="Arial"/>
              </a:rPr>
              <a:t>balance </a:t>
            </a:r>
            <a:r>
              <a:rPr sz="2750" spc="-40" dirty="0">
                <a:solidFill>
                  <a:schemeClr val="tx2"/>
                </a:solidFill>
                <a:latin typeface="Arial"/>
                <a:cs typeface="Arial"/>
              </a:rPr>
              <a:t>the effect </a:t>
            </a:r>
            <a:r>
              <a:rPr sz="2750" spc="25" dirty="0">
                <a:solidFill>
                  <a:schemeClr val="tx2"/>
                </a:solidFill>
                <a:latin typeface="Arial"/>
                <a:cs typeface="Arial"/>
              </a:rPr>
              <a:t>of </a:t>
            </a:r>
            <a:r>
              <a:rPr sz="2750" spc="-40" dirty="0">
                <a:solidFill>
                  <a:schemeClr val="tx2"/>
                </a:solidFill>
                <a:latin typeface="Arial"/>
                <a:cs typeface="Arial"/>
              </a:rPr>
              <a:t>the </a:t>
            </a:r>
            <a:r>
              <a:rPr sz="2750" spc="-65" dirty="0">
                <a:solidFill>
                  <a:schemeClr val="tx2"/>
                </a:solidFill>
                <a:latin typeface="Arial"/>
                <a:cs typeface="Arial"/>
              </a:rPr>
              <a:t>centrifugal  </a:t>
            </a:r>
            <a:r>
              <a:rPr sz="2750" spc="-50" dirty="0">
                <a:solidFill>
                  <a:schemeClr val="tx2"/>
                </a:solidFill>
                <a:latin typeface="Arial"/>
                <a:cs typeface="Arial"/>
              </a:rPr>
              <a:t>force</a:t>
            </a:r>
            <a:r>
              <a:rPr sz="2750" spc="-50" dirty="0">
                <a:solidFill>
                  <a:schemeClr val="tx2"/>
                </a:solidFill>
                <a:latin typeface="Times New Roman"/>
                <a:cs typeface="Times New Roman"/>
              </a:rPr>
              <a:t>	</a:t>
            </a:r>
            <a:r>
              <a:rPr sz="2750" spc="25" dirty="0">
                <a:solidFill>
                  <a:schemeClr val="tx2"/>
                </a:solidFill>
                <a:latin typeface="Arial"/>
                <a:cs typeface="Arial"/>
              </a:rPr>
              <a:t>of </a:t>
            </a:r>
            <a:r>
              <a:rPr sz="2750" spc="-40" dirty="0">
                <a:solidFill>
                  <a:schemeClr val="tx2"/>
                </a:solidFill>
                <a:latin typeface="Arial"/>
                <a:cs typeface="Arial"/>
              </a:rPr>
              <a:t>the </a:t>
            </a:r>
            <a:r>
              <a:rPr sz="2750" spc="-10" dirty="0">
                <a:solidFill>
                  <a:schemeClr val="tx2"/>
                </a:solidFill>
                <a:latin typeface="Arial"/>
                <a:cs typeface="Arial"/>
              </a:rPr>
              <a:t>first</a:t>
            </a:r>
            <a:r>
              <a:rPr sz="2750" spc="-190" dirty="0">
                <a:solidFill>
                  <a:schemeClr val="tx2"/>
                </a:solidFill>
                <a:latin typeface="Arial"/>
                <a:cs typeface="Arial"/>
              </a:rPr>
              <a:t> mass.</a:t>
            </a:r>
            <a:endParaRPr sz="2750" dirty="0">
              <a:solidFill>
                <a:schemeClr val="tx2"/>
              </a:solidFill>
              <a:latin typeface="Arial"/>
              <a:cs typeface="Arial"/>
            </a:endParaRPr>
          </a:p>
          <a:p>
            <a:pPr marL="469265" marR="747395" indent="-457200">
              <a:lnSpc>
                <a:spcPct val="102400"/>
              </a:lnSpc>
              <a:spcBef>
                <a:spcPts val="675"/>
              </a:spcBef>
              <a:buFont typeface="Wingdings" panose="05000000000000000000" pitchFamily="2" charset="2"/>
              <a:buChar char="Ø"/>
              <a:tabLst>
                <a:tab pos="355600" algn="l"/>
                <a:tab pos="356235" algn="l"/>
                <a:tab pos="1194435" algn="l"/>
              </a:tabLst>
            </a:pPr>
            <a:r>
              <a:rPr sz="2750" spc="-185" dirty="0">
                <a:solidFill>
                  <a:schemeClr val="tx2"/>
                </a:solidFill>
                <a:latin typeface="Arial"/>
                <a:cs typeface="Arial"/>
              </a:rPr>
              <a:t>This </a:t>
            </a:r>
            <a:r>
              <a:rPr sz="2750" spc="-155" dirty="0">
                <a:solidFill>
                  <a:schemeClr val="tx2"/>
                </a:solidFill>
                <a:latin typeface="Arial"/>
                <a:cs typeface="Arial"/>
              </a:rPr>
              <a:t>is </a:t>
            </a:r>
            <a:r>
              <a:rPr sz="2750" spc="-100" dirty="0">
                <a:solidFill>
                  <a:schemeClr val="tx2"/>
                </a:solidFill>
                <a:latin typeface="Arial"/>
                <a:cs typeface="Arial"/>
              </a:rPr>
              <a:t>done </a:t>
            </a:r>
            <a:r>
              <a:rPr sz="2750" spc="-45" dirty="0">
                <a:solidFill>
                  <a:schemeClr val="tx2"/>
                </a:solidFill>
                <a:latin typeface="Arial"/>
                <a:cs typeface="Arial"/>
              </a:rPr>
              <a:t>in </a:t>
            </a:r>
            <a:r>
              <a:rPr sz="2750" spc="-170" dirty="0">
                <a:solidFill>
                  <a:schemeClr val="tx2"/>
                </a:solidFill>
                <a:latin typeface="Arial"/>
                <a:cs typeface="Arial"/>
              </a:rPr>
              <a:t>such </a:t>
            </a:r>
            <a:r>
              <a:rPr sz="2750" spc="-200" dirty="0">
                <a:solidFill>
                  <a:schemeClr val="tx2"/>
                </a:solidFill>
                <a:latin typeface="Arial"/>
                <a:cs typeface="Arial"/>
              </a:rPr>
              <a:t>a </a:t>
            </a:r>
            <a:r>
              <a:rPr sz="2750" spc="-114" dirty="0">
                <a:solidFill>
                  <a:schemeClr val="tx2"/>
                </a:solidFill>
                <a:latin typeface="Arial"/>
                <a:cs typeface="Arial"/>
              </a:rPr>
              <a:t>way </a:t>
            </a:r>
            <a:r>
              <a:rPr sz="2750" dirty="0">
                <a:solidFill>
                  <a:schemeClr val="tx2"/>
                </a:solidFill>
                <a:latin typeface="Arial"/>
                <a:cs typeface="Arial"/>
              </a:rPr>
              <a:t>that </a:t>
            </a:r>
            <a:r>
              <a:rPr sz="2750" spc="-40" dirty="0">
                <a:solidFill>
                  <a:schemeClr val="tx2"/>
                </a:solidFill>
                <a:latin typeface="Arial"/>
                <a:cs typeface="Arial"/>
              </a:rPr>
              <a:t>the </a:t>
            </a:r>
            <a:r>
              <a:rPr sz="2750" spc="-65" dirty="0">
                <a:solidFill>
                  <a:schemeClr val="tx2"/>
                </a:solidFill>
                <a:latin typeface="Arial"/>
                <a:cs typeface="Arial"/>
              </a:rPr>
              <a:t>centrifugal </a:t>
            </a:r>
            <a:r>
              <a:rPr sz="2750" spc="-50" dirty="0">
                <a:solidFill>
                  <a:schemeClr val="tx2"/>
                </a:solidFill>
                <a:latin typeface="Arial"/>
                <a:cs typeface="Arial"/>
              </a:rPr>
              <a:t>force </a:t>
            </a:r>
            <a:r>
              <a:rPr sz="2750" spc="25" dirty="0">
                <a:solidFill>
                  <a:schemeClr val="tx2"/>
                </a:solidFill>
                <a:latin typeface="Arial"/>
                <a:cs typeface="Arial"/>
              </a:rPr>
              <a:t>of  </a:t>
            </a:r>
            <a:r>
              <a:rPr sz="2750" spc="-20" dirty="0">
                <a:solidFill>
                  <a:schemeClr val="tx2"/>
                </a:solidFill>
                <a:latin typeface="Arial"/>
                <a:cs typeface="Arial"/>
              </a:rPr>
              <a:t>both</a:t>
            </a:r>
            <a:r>
              <a:rPr sz="2750" spc="-20" dirty="0">
                <a:solidFill>
                  <a:schemeClr val="tx2"/>
                </a:solidFill>
                <a:latin typeface="Times New Roman"/>
                <a:cs typeface="Times New Roman"/>
              </a:rPr>
              <a:t>	</a:t>
            </a:r>
            <a:r>
              <a:rPr sz="2750" spc="-40" dirty="0">
                <a:solidFill>
                  <a:schemeClr val="tx2"/>
                </a:solidFill>
                <a:latin typeface="Arial"/>
                <a:cs typeface="Arial"/>
              </a:rPr>
              <a:t>the </a:t>
            </a:r>
            <a:r>
              <a:rPr sz="2750" spc="-225" dirty="0">
                <a:solidFill>
                  <a:schemeClr val="tx2"/>
                </a:solidFill>
                <a:latin typeface="Arial"/>
                <a:cs typeface="Arial"/>
              </a:rPr>
              <a:t>masses </a:t>
            </a:r>
            <a:r>
              <a:rPr sz="2750" spc="-95" dirty="0">
                <a:solidFill>
                  <a:schemeClr val="tx2"/>
                </a:solidFill>
                <a:latin typeface="Arial"/>
                <a:cs typeface="Arial"/>
              </a:rPr>
              <a:t>are </a:t>
            </a:r>
            <a:r>
              <a:rPr sz="2750" spc="-120" dirty="0">
                <a:solidFill>
                  <a:schemeClr val="tx2"/>
                </a:solidFill>
                <a:latin typeface="Arial"/>
                <a:cs typeface="Arial"/>
              </a:rPr>
              <a:t>made </a:t>
            </a:r>
            <a:r>
              <a:rPr sz="2750" spc="35" dirty="0">
                <a:solidFill>
                  <a:schemeClr val="tx2"/>
                </a:solidFill>
                <a:latin typeface="Arial"/>
                <a:cs typeface="Arial"/>
              </a:rPr>
              <a:t>to </a:t>
            </a:r>
            <a:r>
              <a:rPr sz="2750" spc="-125" dirty="0">
                <a:solidFill>
                  <a:schemeClr val="tx2"/>
                </a:solidFill>
                <a:latin typeface="Arial"/>
                <a:cs typeface="Arial"/>
              </a:rPr>
              <a:t>be </a:t>
            </a:r>
            <a:r>
              <a:rPr sz="2750" spc="-110" dirty="0">
                <a:solidFill>
                  <a:schemeClr val="tx2"/>
                </a:solidFill>
                <a:latin typeface="Arial"/>
                <a:cs typeface="Arial"/>
              </a:rPr>
              <a:t>equal </a:t>
            </a:r>
            <a:r>
              <a:rPr sz="2750" spc="-120" dirty="0">
                <a:solidFill>
                  <a:schemeClr val="tx2"/>
                </a:solidFill>
                <a:latin typeface="Arial"/>
                <a:cs typeface="Arial"/>
              </a:rPr>
              <a:t>and</a:t>
            </a:r>
            <a:r>
              <a:rPr sz="2750" spc="175" dirty="0">
                <a:solidFill>
                  <a:schemeClr val="tx2"/>
                </a:solidFill>
                <a:latin typeface="Arial"/>
                <a:cs typeface="Arial"/>
              </a:rPr>
              <a:t> </a:t>
            </a:r>
            <a:r>
              <a:rPr sz="2750" spc="-80" dirty="0">
                <a:solidFill>
                  <a:schemeClr val="tx2"/>
                </a:solidFill>
                <a:latin typeface="Arial"/>
                <a:cs typeface="Arial"/>
              </a:rPr>
              <a:t>opposite.</a:t>
            </a:r>
            <a:endParaRPr sz="2750" dirty="0">
              <a:solidFill>
                <a:schemeClr val="tx2"/>
              </a:solidFill>
              <a:latin typeface="Arial"/>
              <a:cs typeface="Arial"/>
            </a:endParaRPr>
          </a:p>
          <a:p>
            <a:pPr marL="469265" marR="504825" indent="-457200">
              <a:lnSpc>
                <a:spcPct val="102400"/>
              </a:lnSpc>
              <a:spcBef>
                <a:spcPts val="675"/>
              </a:spcBef>
              <a:buFont typeface="Wingdings" panose="05000000000000000000" pitchFamily="2" charset="2"/>
              <a:buChar char="Ø"/>
              <a:tabLst>
                <a:tab pos="355600" algn="l"/>
                <a:tab pos="356235" algn="l"/>
              </a:tabLst>
            </a:pPr>
            <a:r>
              <a:rPr sz="2750" spc="-195" dirty="0">
                <a:solidFill>
                  <a:schemeClr val="tx2"/>
                </a:solidFill>
                <a:latin typeface="Arial"/>
                <a:cs typeface="Arial"/>
              </a:rPr>
              <a:t>The </a:t>
            </a:r>
            <a:r>
              <a:rPr sz="2750" spc="-150" dirty="0">
                <a:solidFill>
                  <a:schemeClr val="tx2"/>
                </a:solidFill>
                <a:latin typeface="Arial"/>
                <a:cs typeface="Arial"/>
              </a:rPr>
              <a:t>process </a:t>
            </a:r>
            <a:r>
              <a:rPr sz="2750" spc="25" dirty="0">
                <a:solidFill>
                  <a:schemeClr val="tx2"/>
                </a:solidFill>
                <a:latin typeface="Arial"/>
                <a:cs typeface="Arial"/>
              </a:rPr>
              <a:t>of </a:t>
            </a:r>
            <a:r>
              <a:rPr sz="2750" spc="-70" dirty="0">
                <a:solidFill>
                  <a:schemeClr val="tx2"/>
                </a:solidFill>
                <a:latin typeface="Arial"/>
                <a:cs typeface="Arial"/>
              </a:rPr>
              <a:t>providing </a:t>
            </a:r>
            <a:r>
              <a:rPr sz="2750" spc="-40" dirty="0">
                <a:solidFill>
                  <a:schemeClr val="tx2"/>
                </a:solidFill>
                <a:latin typeface="Arial"/>
                <a:cs typeface="Arial"/>
              </a:rPr>
              <a:t>the </a:t>
            </a:r>
            <a:r>
              <a:rPr sz="2750" spc="-150" dirty="0">
                <a:solidFill>
                  <a:schemeClr val="tx2"/>
                </a:solidFill>
                <a:latin typeface="Arial"/>
                <a:cs typeface="Arial"/>
              </a:rPr>
              <a:t>second </a:t>
            </a:r>
            <a:r>
              <a:rPr sz="2750" spc="-210" dirty="0">
                <a:solidFill>
                  <a:schemeClr val="tx2"/>
                </a:solidFill>
                <a:latin typeface="Arial"/>
                <a:cs typeface="Arial"/>
              </a:rPr>
              <a:t>mass </a:t>
            </a:r>
            <a:r>
              <a:rPr sz="2750" spc="-45" dirty="0">
                <a:solidFill>
                  <a:schemeClr val="tx2"/>
                </a:solidFill>
                <a:latin typeface="Arial"/>
                <a:cs typeface="Arial"/>
              </a:rPr>
              <a:t>in </a:t>
            </a:r>
            <a:r>
              <a:rPr sz="2750" spc="-40" dirty="0">
                <a:solidFill>
                  <a:schemeClr val="tx2"/>
                </a:solidFill>
                <a:latin typeface="Arial"/>
                <a:cs typeface="Arial"/>
              </a:rPr>
              <a:t>order </a:t>
            </a:r>
            <a:r>
              <a:rPr sz="2750" spc="35" dirty="0">
                <a:solidFill>
                  <a:schemeClr val="tx2"/>
                </a:solidFill>
                <a:latin typeface="Arial"/>
                <a:cs typeface="Arial"/>
              </a:rPr>
              <a:t>to  </a:t>
            </a:r>
            <a:r>
              <a:rPr sz="2750" spc="-60" dirty="0">
                <a:solidFill>
                  <a:schemeClr val="tx2"/>
                </a:solidFill>
                <a:latin typeface="Arial"/>
                <a:cs typeface="Arial"/>
              </a:rPr>
              <a:t>counteract </a:t>
            </a:r>
            <a:r>
              <a:rPr sz="2750" spc="-40" dirty="0">
                <a:solidFill>
                  <a:schemeClr val="tx2"/>
                </a:solidFill>
                <a:latin typeface="Arial"/>
                <a:cs typeface="Arial"/>
              </a:rPr>
              <a:t>the effect </a:t>
            </a:r>
            <a:r>
              <a:rPr sz="2750" spc="25" dirty="0">
                <a:solidFill>
                  <a:schemeClr val="tx2"/>
                </a:solidFill>
                <a:latin typeface="Arial"/>
                <a:cs typeface="Arial"/>
              </a:rPr>
              <a:t>of </a:t>
            </a:r>
            <a:r>
              <a:rPr sz="2750" spc="-40" dirty="0">
                <a:solidFill>
                  <a:schemeClr val="tx2"/>
                </a:solidFill>
                <a:latin typeface="Arial"/>
                <a:cs typeface="Arial"/>
              </a:rPr>
              <a:t>the </a:t>
            </a:r>
            <a:r>
              <a:rPr sz="2750" spc="-65" dirty="0">
                <a:solidFill>
                  <a:schemeClr val="tx2"/>
                </a:solidFill>
                <a:latin typeface="Arial"/>
                <a:cs typeface="Arial"/>
              </a:rPr>
              <a:t>centrifugal </a:t>
            </a:r>
            <a:r>
              <a:rPr sz="2750" spc="-50" dirty="0">
                <a:solidFill>
                  <a:schemeClr val="tx2"/>
                </a:solidFill>
                <a:latin typeface="Arial"/>
                <a:cs typeface="Arial"/>
              </a:rPr>
              <a:t>force </a:t>
            </a:r>
            <a:r>
              <a:rPr sz="2750" spc="25" dirty="0">
                <a:solidFill>
                  <a:schemeClr val="tx2"/>
                </a:solidFill>
                <a:latin typeface="Arial"/>
                <a:cs typeface="Arial"/>
              </a:rPr>
              <a:t>of </a:t>
            </a:r>
            <a:r>
              <a:rPr sz="2750" spc="-40" dirty="0">
                <a:solidFill>
                  <a:schemeClr val="tx2"/>
                </a:solidFill>
                <a:latin typeface="Arial"/>
                <a:cs typeface="Arial"/>
              </a:rPr>
              <a:t>the</a:t>
            </a:r>
            <a:r>
              <a:rPr sz="2750" spc="-180" dirty="0">
                <a:solidFill>
                  <a:schemeClr val="tx2"/>
                </a:solidFill>
                <a:latin typeface="Arial"/>
                <a:cs typeface="Arial"/>
              </a:rPr>
              <a:t> </a:t>
            </a:r>
            <a:r>
              <a:rPr sz="2750" spc="-10" dirty="0">
                <a:solidFill>
                  <a:schemeClr val="tx2"/>
                </a:solidFill>
                <a:latin typeface="Arial"/>
                <a:cs typeface="Arial"/>
              </a:rPr>
              <a:t>first  </a:t>
            </a:r>
            <a:r>
              <a:rPr sz="2750" spc="-190" dirty="0">
                <a:solidFill>
                  <a:schemeClr val="tx2"/>
                </a:solidFill>
                <a:latin typeface="Arial"/>
                <a:cs typeface="Arial"/>
              </a:rPr>
              <a:t>mass, </a:t>
            </a:r>
            <a:r>
              <a:rPr sz="2750" spc="-155" dirty="0">
                <a:solidFill>
                  <a:schemeClr val="tx2"/>
                </a:solidFill>
                <a:latin typeface="Arial"/>
                <a:cs typeface="Arial"/>
              </a:rPr>
              <a:t>is </a:t>
            </a:r>
            <a:r>
              <a:rPr sz="2750" spc="-105" dirty="0">
                <a:solidFill>
                  <a:schemeClr val="tx2"/>
                </a:solidFill>
                <a:latin typeface="Arial"/>
                <a:cs typeface="Arial"/>
              </a:rPr>
              <a:t>called </a:t>
            </a:r>
            <a:r>
              <a:rPr sz="2750" b="1" i="1" spc="-160" dirty="0">
                <a:solidFill>
                  <a:schemeClr val="tx2"/>
                </a:solidFill>
                <a:latin typeface="Arial"/>
                <a:cs typeface="Arial"/>
              </a:rPr>
              <a:t>balancing </a:t>
            </a:r>
            <a:r>
              <a:rPr sz="2750" b="1" i="1" spc="-110" dirty="0">
                <a:solidFill>
                  <a:schemeClr val="tx2"/>
                </a:solidFill>
                <a:latin typeface="Arial"/>
                <a:cs typeface="Arial"/>
              </a:rPr>
              <a:t>of </a:t>
            </a:r>
            <a:r>
              <a:rPr sz="2750" b="1" i="1" spc="-85" dirty="0">
                <a:solidFill>
                  <a:schemeClr val="tx2"/>
                </a:solidFill>
                <a:latin typeface="Arial"/>
                <a:cs typeface="Arial"/>
              </a:rPr>
              <a:t>rotating</a:t>
            </a:r>
            <a:r>
              <a:rPr sz="2750" b="1" i="1" spc="-5" dirty="0">
                <a:solidFill>
                  <a:schemeClr val="tx2"/>
                </a:solidFill>
                <a:latin typeface="Arial"/>
                <a:cs typeface="Arial"/>
              </a:rPr>
              <a:t> </a:t>
            </a:r>
            <a:r>
              <a:rPr sz="2750" b="1" i="1" spc="-235" dirty="0">
                <a:solidFill>
                  <a:schemeClr val="tx2"/>
                </a:solidFill>
                <a:latin typeface="Arial"/>
                <a:cs typeface="Arial"/>
              </a:rPr>
              <a:t>masses.</a:t>
            </a:r>
            <a:endParaRPr sz="2750" dirty="0">
              <a:solidFill>
                <a:schemeClr val="tx2"/>
              </a:solidFill>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958966" y="6412254"/>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7</a:t>
            </a:r>
            <a:endParaRPr sz="1400">
              <a:solidFill>
                <a:prstClr val="black"/>
              </a:solidFill>
              <a:latin typeface="Arial"/>
              <a:cs typeface="Arial"/>
            </a:endParaRPr>
          </a:p>
        </p:txBody>
      </p:sp>
      <p:sp>
        <p:nvSpPr>
          <p:cNvPr id="2" name="object 2"/>
          <p:cNvSpPr txBox="1"/>
          <p:nvPr/>
        </p:nvSpPr>
        <p:spPr>
          <a:xfrm>
            <a:off x="1" y="101912"/>
            <a:ext cx="5472118" cy="443711"/>
          </a:xfrm>
          <a:prstGeom prst="rect">
            <a:avLst/>
          </a:prstGeom>
        </p:spPr>
        <p:txBody>
          <a:bodyPr vert="horz" wrap="square" lIns="0" tIns="12700" rIns="0" bIns="0" rtlCol="0">
            <a:spAutoFit/>
          </a:bodyPr>
          <a:lstStyle/>
          <a:p>
            <a:pPr marL="12700">
              <a:spcBef>
                <a:spcPts val="100"/>
              </a:spcBef>
            </a:pPr>
            <a:r>
              <a:rPr sz="2800" b="1" spc="-160" dirty="0">
                <a:solidFill>
                  <a:schemeClr val="tx2"/>
                </a:solidFill>
                <a:latin typeface="Arial"/>
                <a:cs typeface="Arial"/>
              </a:rPr>
              <a:t>Balancing </a:t>
            </a:r>
            <a:r>
              <a:rPr sz="2800" b="1" spc="-80" dirty="0">
                <a:solidFill>
                  <a:schemeClr val="tx2"/>
                </a:solidFill>
                <a:latin typeface="Arial"/>
                <a:cs typeface="Arial"/>
              </a:rPr>
              <a:t>of </a:t>
            </a:r>
            <a:r>
              <a:rPr sz="2800" b="1" spc="-114" dirty="0">
                <a:solidFill>
                  <a:schemeClr val="tx2"/>
                </a:solidFill>
                <a:latin typeface="Arial"/>
                <a:cs typeface="Arial"/>
              </a:rPr>
              <a:t>Rotating</a:t>
            </a:r>
            <a:r>
              <a:rPr sz="2800" b="1" spc="-405" dirty="0">
                <a:solidFill>
                  <a:schemeClr val="tx2"/>
                </a:solidFill>
                <a:latin typeface="Arial"/>
                <a:cs typeface="Arial"/>
              </a:rPr>
              <a:t> </a:t>
            </a:r>
            <a:r>
              <a:rPr sz="2800" b="1" spc="-155" dirty="0">
                <a:solidFill>
                  <a:schemeClr val="tx2"/>
                </a:solidFill>
                <a:latin typeface="Arial"/>
                <a:cs typeface="Arial"/>
              </a:rPr>
              <a:t>Masses</a:t>
            </a:r>
            <a:endParaRPr sz="2800" dirty="0">
              <a:solidFill>
                <a:schemeClr val="tx2"/>
              </a:solidFill>
              <a:latin typeface="Arial"/>
              <a:cs typeface="Arial"/>
            </a:endParaRPr>
          </a:p>
        </p:txBody>
      </p:sp>
      <p:sp>
        <p:nvSpPr>
          <p:cNvPr id="3" name="object 3"/>
          <p:cNvSpPr txBox="1"/>
          <p:nvPr/>
        </p:nvSpPr>
        <p:spPr>
          <a:xfrm>
            <a:off x="1600205" y="563812"/>
            <a:ext cx="8620125" cy="3425553"/>
          </a:xfrm>
          <a:prstGeom prst="rect">
            <a:avLst/>
          </a:prstGeom>
        </p:spPr>
        <p:txBody>
          <a:bodyPr vert="horz" wrap="square" lIns="0" tIns="5715" rIns="0" bIns="0" rtlCol="0">
            <a:spAutoFit/>
          </a:bodyPr>
          <a:lstStyle/>
          <a:p>
            <a:pPr marL="469265" marR="41275" indent="-457200">
              <a:lnSpc>
                <a:spcPct val="102499"/>
              </a:lnSpc>
              <a:spcBef>
                <a:spcPts val="45"/>
              </a:spcBef>
              <a:buFont typeface="Wingdings" panose="05000000000000000000" pitchFamily="2" charset="2"/>
              <a:buChar char="Ø"/>
              <a:tabLst>
                <a:tab pos="355600" algn="l"/>
                <a:tab pos="356235" algn="l"/>
                <a:tab pos="812800" algn="l"/>
              </a:tabLst>
            </a:pPr>
            <a:r>
              <a:rPr sz="2750" spc="-195" dirty="0">
                <a:solidFill>
                  <a:schemeClr val="tx2"/>
                </a:solidFill>
                <a:latin typeface="Arial"/>
                <a:cs typeface="Arial"/>
              </a:rPr>
              <a:t>The </a:t>
            </a:r>
            <a:r>
              <a:rPr sz="2750" spc="-45" dirty="0">
                <a:solidFill>
                  <a:schemeClr val="tx2"/>
                </a:solidFill>
                <a:latin typeface="Arial"/>
                <a:cs typeface="Arial"/>
              </a:rPr>
              <a:t>following </a:t>
            </a:r>
            <a:r>
              <a:rPr sz="2750" spc="-229" dirty="0">
                <a:solidFill>
                  <a:schemeClr val="tx2"/>
                </a:solidFill>
                <a:latin typeface="Arial"/>
                <a:cs typeface="Arial"/>
              </a:rPr>
              <a:t>cases </a:t>
            </a:r>
            <a:r>
              <a:rPr sz="2750" spc="-95" dirty="0">
                <a:solidFill>
                  <a:schemeClr val="tx2"/>
                </a:solidFill>
                <a:latin typeface="Arial"/>
                <a:cs typeface="Arial"/>
              </a:rPr>
              <a:t>are </a:t>
            </a:r>
            <a:r>
              <a:rPr sz="2750" spc="-15" dirty="0">
                <a:solidFill>
                  <a:schemeClr val="tx2"/>
                </a:solidFill>
                <a:latin typeface="Arial"/>
                <a:cs typeface="Arial"/>
              </a:rPr>
              <a:t>important </a:t>
            </a:r>
            <a:r>
              <a:rPr sz="2750" spc="5" dirty="0">
                <a:solidFill>
                  <a:schemeClr val="tx2"/>
                </a:solidFill>
                <a:latin typeface="Arial"/>
                <a:cs typeface="Arial"/>
              </a:rPr>
              <a:t>from </a:t>
            </a:r>
            <a:r>
              <a:rPr sz="2750" spc="-40" dirty="0">
                <a:solidFill>
                  <a:schemeClr val="tx2"/>
                </a:solidFill>
                <a:latin typeface="Arial"/>
                <a:cs typeface="Arial"/>
              </a:rPr>
              <a:t>the </a:t>
            </a:r>
            <a:r>
              <a:rPr sz="2750" spc="-95" dirty="0">
                <a:solidFill>
                  <a:schemeClr val="tx2"/>
                </a:solidFill>
                <a:latin typeface="Arial"/>
                <a:cs typeface="Arial"/>
              </a:rPr>
              <a:t>subject </a:t>
            </a:r>
            <a:r>
              <a:rPr sz="2750" spc="-20" dirty="0">
                <a:solidFill>
                  <a:schemeClr val="tx2"/>
                </a:solidFill>
                <a:latin typeface="Arial"/>
                <a:cs typeface="Arial"/>
              </a:rPr>
              <a:t>point  </a:t>
            </a:r>
            <a:r>
              <a:rPr sz="2750" spc="25" dirty="0">
                <a:solidFill>
                  <a:schemeClr val="tx2"/>
                </a:solidFill>
                <a:latin typeface="Arial"/>
                <a:cs typeface="Arial"/>
              </a:rPr>
              <a:t>of</a:t>
            </a:r>
            <a:r>
              <a:rPr sz="2750" spc="25" dirty="0">
                <a:solidFill>
                  <a:schemeClr val="tx2"/>
                </a:solidFill>
                <a:latin typeface="Times New Roman"/>
                <a:cs typeface="Times New Roman"/>
              </a:rPr>
              <a:t>	</a:t>
            </a:r>
            <a:r>
              <a:rPr sz="2750" spc="-70" dirty="0">
                <a:solidFill>
                  <a:schemeClr val="tx2"/>
                </a:solidFill>
                <a:latin typeface="Arial"/>
                <a:cs typeface="Arial"/>
              </a:rPr>
              <a:t>view</a:t>
            </a:r>
            <a:r>
              <a:rPr sz="2750" spc="-70" dirty="0">
                <a:solidFill>
                  <a:srgbClr val="006EC0"/>
                </a:solidFill>
                <a:latin typeface="Arial"/>
                <a:cs typeface="Arial"/>
              </a:rPr>
              <a:t>:</a:t>
            </a:r>
            <a:endParaRPr sz="2750" dirty="0">
              <a:solidFill>
                <a:prstClr val="black"/>
              </a:solidFill>
              <a:latin typeface="Arial"/>
              <a:cs typeface="Arial"/>
            </a:endParaRPr>
          </a:p>
          <a:p>
            <a:pPr marL="927735" lvl="1" indent="-515620">
              <a:lnSpc>
                <a:spcPts val="2865"/>
              </a:lnSpc>
              <a:spcBef>
                <a:spcPts val="655"/>
              </a:spcBef>
              <a:buFontTx/>
              <a:buAutoNum type="arabicPeriod"/>
              <a:tabLst>
                <a:tab pos="927735" algn="l"/>
                <a:tab pos="928369" algn="l"/>
              </a:tabLst>
            </a:pPr>
            <a:r>
              <a:rPr sz="2400" spc="-140" dirty="0">
                <a:solidFill>
                  <a:schemeClr val="tx2"/>
                </a:solidFill>
                <a:latin typeface="Arial"/>
                <a:cs typeface="Arial"/>
              </a:rPr>
              <a:t>Balancing </a:t>
            </a:r>
            <a:r>
              <a:rPr sz="2400" dirty="0">
                <a:solidFill>
                  <a:schemeClr val="tx2"/>
                </a:solidFill>
                <a:latin typeface="Arial"/>
                <a:cs typeface="Arial"/>
              </a:rPr>
              <a:t>of </a:t>
            </a:r>
            <a:r>
              <a:rPr sz="2400" spc="-185" dirty="0">
                <a:solidFill>
                  <a:schemeClr val="tx2"/>
                </a:solidFill>
                <a:latin typeface="Arial"/>
                <a:cs typeface="Arial"/>
              </a:rPr>
              <a:t>a </a:t>
            </a:r>
            <a:r>
              <a:rPr sz="2400" spc="-110" dirty="0">
                <a:solidFill>
                  <a:schemeClr val="tx2"/>
                </a:solidFill>
                <a:latin typeface="Arial"/>
                <a:cs typeface="Arial"/>
              </a:rPr>
              <a:t>single </a:t>
            </a:r>
            <a:r>
              <a:rPr sz="2400" spc="-30" dirty="0">
                <a:solidFill>
                  <a:schemeClr val="tx2"/>
                </a:solidFill>
                <a:latin typeface="Arial"/>
                <a:cs typeface="Arial"/>
              </a:rPr>
              <a:t>rotating </a:t>
            </a:r>
            <a:r>
              <a:rPr sz="2400" spc="-190" dirty="0">
                <a:solidFill>
                  <a:schemeClr val="tx2"/>
                </a:solidFill>
                <a:latin typeface="Arial"/>
                <a:cs typeface="Arial"/>
              </a:rPr>
              <a:t>mass </a:t>
            </a:r>
            <a:r>
              <a:rPr sz="2400" spc="-90" dirty="0">
                <a:solidFill>
                  <a:schemeClr val="tx2"/>
                </a:solidFill>
                <a:latin typeface="Arial"/>
                <a:cs typeface="Arial"/>
              </a:rPr>
              <a:t>by </a:t>
            </a:r>
            <a:r>
              <a:rPr sz="2400" spc="-185" dirty="0">
                <a:solidFill>
                  <a:schemeClr val="tx2"/>
                </a:solidFill>
                <a:latin typeface="Arial"/>
                <a:cs typeface="Arial"/>
              </a:rPr>
              <a:t>a </a:t>
            </a:r>
            <a:r>
              <a:rPr sz="2400" spc="-110" dirty="0">
                <a:solidFill>
                  <a:schemeClr val="tx2"/>
                </a:solidFill>
                <a:latin typeface="Arial"/>
                <a:cs typeface="Arial"/>
              </a:rPr>
              <a:t>single </a:t>
            </a:r>
            <a:r>
              <a:rPr sz="2400" spc="-190" dirty="0">
                <a:solidFill>
                  <a:schemeClr val="tx2"/>
                </a:solidFill>
                <a:latin typeface="Arial"/>
                <a:cs typeface="Arial"/>
              </a:rPr>
              <a:t>mass </a:t>
            </a:r>
            <a:r>
              <a:rPr sz="2400" spc="-30" dirty="0">
                <a:solidFill>
                  <a:schemeClr val="tx2"/>
                </a:solidFill>
                <a:latin typeface="Arial"/>
                <a:cs typeface="Arial"/>
              </a:rPr>
              <a:t>rotating</a:t>
            </a:r>
            <a:r>
              <a:rPr sz="2400" spc="-280" dirty="0">
                <a:solidFill>
                  <a:schemeClr val="tx2"/>
                </a:solidFill>
                <a:latin typeface="Arial"/>
                <a:cs typeface="Arial"/>
              </a:rPr>
              <a:t> </a:t>
            </a:r>
            <a:r>
              <a:rPr sz="2400" spc="-45" dirty="0">
                <a:solidFill>
                  <a:schemeClr val="tx2"/>
                </a:solidFill>
                <a:latin typeface="Arial"/>
                <a:cs typeface="Arial"/>
              </a:rPr>
              <a:t>in</a:t>
            </a:r>
            <a:endParaRPr sz="2400" dirty="0">
              <a:solidFill>
                <a:schemeClr val="tx2"/>
              </a:solidFill>
              <a:latin typeface="Arial"/>
              <a:cs typeface="Arial"/>
            </a:endParaRPr>
          </a:p>
          <a:p>
            <a:pPr marL="927735">
              <a:lnSpc>
                <a:spcPts val="2865"/>
              </a:lnSpc>
            </a:pPr>
            <a:r>
              <a:rPr sz="2400" spc="-20" dirty="0">
                <a:solidFill>
                  <a:schemeClr val="tx2"/>
                </a:solidFill>
                <a:latin typeface="Arial"/>
                <a:cs typeface="Arial"/>
              </a:rPr>
              <a:t>the </a:t>
            </a:r>
            <a:r>
              <a:rPr sz="2400" spc="-160" dirty="0">
                <a:solidFill>
                  <a:schemeClr val="tx2"/>
                </a:solidFill>
                <a:latin typeface="Arial"/>
                <a:cs typeface="Arial"/>
              </a:rPr>
              <a:t>same</a:t>
            </a:r>
            <a:r>
              <a:rPr sz="2400" spc="-330" dirty="0">
                <a:solidFill>
                  <a:schemeClr val="tx2"/>
                </a:solidFill>
                <a:latin typeface="Arial"/>
                <a:cs typeface="Arial"/>
              </a:rPr>
              <a:t> </a:t>
            </a:r>
            <a:r>
              <a:rPr sz="2400" spc="-95" dirty="0">
                <a:solidFill>
                  <a:schemeClr val="tx2"/>
                </a:solidFill>
                <a:latin typeface="Arial"/>
                <a:cs typeface="Arial"/>
              </a:rPr>
              <a:t>plane.</a:t>
            </a:r>
            <a:endParaRPr sz="2400" dirty="0">
              <a:solidFill>
                <a:schemeClr val="tx2"/>
              </a:solidFill>
              <a:latin typeface="Arial"/>
              <a:cs typeface="Arial"/>
            </a:endParaRPr>
          </a:p>
          <a:p>
            <a:pPr marL="927735" marR="183515" lvl="1" indent="-514984">
              <a:lnSpc>
                <a:spcPct val="101699"/>
              </a:lnSpc>
              <a:spcBef>
                <a:spcPts val="525"/>
              </a:spcBef>
              <a:buFontTx/>
              <a:buAutoNum type="arabicPeriod" startAt="2"/>
              <a:tabLst>
                <a:tab pos="927735" algn="l"/>
                <a:tab pos="928369" algn="l"/>
              </a:tabLst>
            </a:pPr>
            <a:r>
              <a:rPr sz="2400" spc="-140" dirty="0">
                <a:solidFill>
                  <a:schemeClr val="tx2"/>
                </a:solidFill>
                <a:latin typeface="Arial"/>
                <a:cs typeface="Arial"/>
              </a:rPr>
              <a:t>Balancing </a:t>
            </a:r>
            <a:r>
              <a:rPr sz="2400" dirty="0">
                <a:solidFill>
                  <a:schemeClr val="tx2"/>
                </a:solidFill>
                <a:latin typeface="Arial"/>
                <a:cs typeface="Arial"/>
              </a:rPr>
              <a:t>of </a:t>
            </a:r>
            <a:r>
              <a:rPr sz="2400" spc="-185" dirty="0">
                <a:solidFill>
                  <a:schemeClr val="tx2"/>
                </a:solidFill>
                <a:latin typeface="Arial"/>
                <a:cs typeface="Arial"/>
              </a:rPr>
              <a:t>a </a:t>
            </a:r>
            <a:r>
              <a:rPr sz="2400" spc="-110" dirty="0">
                <a:solidFill>
                  <a:schemeClr val="tx2"/>
                </a:solidFill>
                <a:latin typeface="Arial"/>
                <a:cs typeface="Arial"/>
              </a:rPr>
              <a:t>single </a:t>
            </a:r>
            <a:r>
              <a:rPr sz="2400" spc="-30" dirty="0">
                <a:solidFill>
                  <a:schemeClr val="tx2"/>
                </a:solidFill>
                <a:latin typeface="Arial"/>
                <a:cs typeface="Arial"/>
              </a:rPr>
              <a:t>rotating </a:t>
            </a:r>
            <a:r>
              <a:rPr sz="2400" spc="-190" dirty="0">
                <a:solidFill>
                  <a:schemeClr val="tx2"/>
                </a:solidFill>
                <a:latin typeface="Arial"/>
                <a:cs typeface="Arial"/>
              </a:rPr>
              <a:t>mass </a:t>
            </a:r>
            <a:r>
              <a:rPr sz="2400" spc="-90" dirty="0">
                <a:solidFill>
                  <a:schemeClr val="tx2"/>
                </a:solidFill>
                <a:latin typeface="Arial"/>
                <a:cs typeface="Arial"/>
              </a:rPr>
              <a:t>by </a:t>
            </a:r>
            <a:r>
              <a:rPr sz="2400" spc="20" dirty="0">
                <a:solidFill>
                  <a:schemeClr val="tx2"/>
                </a:solidFill>
                <a:latin typeface="Arial"/>
                <a:cs typeface="Arial"/>
              </a:rPr>
              <a:t>two</a:t>
            </a:r>
            <a:r>
              <a:rPr sz="2400" spc="-525" dirty="0">
                <a:solidFill>
                  <a:schemeClr val="tx2"/>
                </a:solidFill>
                <a:latin typeface="Arial"/>
                <a:cs typeface="Arial"/>
              </a:rPr>
              <a:t> </a:t>
            </a:r>
            <a:r>
              <a:rPr sz="2400" spc="-185" dirty="0">
                <a:solidFill>
                  <a:schemeClr val="tx2"/>
                </a:solidFill>
                <a:latin typeface="Arial"/>
                <a:cs typeface="Arial"/>
              </a:rPr>
              <a:t>masses </a:t>
            </a:r>
            <a:r>
              <a:rPr sz="2400" spc="-30" dirty="0">
                <a:solidFill>
                  <a:schemeClr val="tx2"/>
                </a:solidFill>
                <a:latin typeface="Arial"/>
                <a:cs typeface="Arial"/>
              </a:rPr>
              <a:t>rotating </a:t>
            </a:r>
            <a:r>
              <a:rPr sz="2400" spc="-45" dirty="0">
                <a:solidFill>
                  <a:schemeClr val="tx2"/>
                </a:solidFill>
                <a:latin typeface="Arial"/>
                <a:cs typeface="Arial"/>
              </a:rPr>
              <a:t>in  </a:t>
            </a:r>
            <a:r>
              <a:rPr sz="2400" spc="-10" dirty="0">
                <a:solidFill>
                  <a:schemeClr val="tx2"/>
                </a:solidFill>
                <a:latin typeface="Arial"/>
                <a:cs typeface="Arial"/>
              </a:rPr>
              <a:t>different</a:t>
            </a:r>
            <a:r>
              <a:rPr sz="2400" spc="-125" dirty="0">
                <a:solidFill>
                  <a:schemeClr val="tx2"/>
                </a:solidFill>
                <a:latin typeface="Arial"/>
                <a:cs typeface="Arial"/>
              </a:rPr>
              <a:t> </a:t>
            </a:r>
            <a:r>
              <a:rPr sz="2400" spc="-110" dirty="0">
                <a:solidFill>
                  <a:schemeClr val="tx2"/>
                </a:solidFill>
                <a:latin typeface="Arial"/>
                <a:cs typeface="Arial"/>
              </a:rPr>
              <a:t>planes.</a:t>
            </a:r>
            <a:endParaRPr sz="2400" dirty="0">
              <a:solidFill>
                <a:schemeClr val="tx2"/>
              </a:solidFill>
              <a:latin typeface="Arial"/>
              <a:cs typeface="Arial"/>
            </a:endParaRPr>
          </a:p>
          <a:p>
            <a:pPr marL="927735" lvl="1" indent="-515620">
              <a:spcBef>
                <a:spcPts val="575"/>
              </a:spcBef>
              <a:buFontTx/>
              <a:buAutoNum type="arabicPeriod" startAt="2"/>
              <a:tabLst>
                <a:tab pos="927735" algn="l"/>
                <a:tab pos="928369" algn="l"/>
              </a:tabLst>
            </a:pPr>
            <a:r>
              <a:rPr sz="2400" spc="-140" dirty="0">
                <a:solidFill>
                  <a:schemeClr val="tx2"/>
                </a:solidFill>
                <a:latin typeface="Arial"/>
                <a:cs typeface="Arial"/>
              </a:rPr>
              <a:t>Balancing</a:t>
            </a:r>
            <a:r>
              <a:rPr sz="2400" spc="-80" dirty="0">
                <a:solidFill>
                  <a:schemeClr val="tx2"/>
                </a:solidFill>
                <a:latin typeface="Arial"/>
                <a:cs typeface="Arial"/>
              </a:rPr>
              <a:t> </a:t>
            </a:r>
            <a:r>
              <a:rPr sz="2400" dirty="0">
                <a:solidFill>
                  <a:schemeClr val="tx2"/>
                </a:solidFill>
                <a:latin typeface="Arial"/>
                <a:cs typeface="Arial"/>
              </a:rPr>
              <a:t>of</a:t>
            </a:r>
            <a:r>
              <a:rPr sz="2400" spc="-125" dirty="0">
                <a:solidFill>
                  <a:schemeClr val="tx2"/>
                </a:solidFill>
                <a:latin typeface="Arial"/>
                <a:cs typeface="Arial"/>
              </a:rPr>
              <a:t> </a:t>
            </a:r>
            <a:r>
              <a:rPr sz="2400" spc="-10" dirty="0">
                <a:solidFill>
                  <a:schemeClr val="tx2"/>
                </a:solidFill>
                <a:latin typeface="Arial"/>
                <a:cs typeface="Arial"/>
              </a:rPr>
              <a:t>different</a:t>
            </a:r>
            <a:r>
              <a:rPr sz="2400" spc="-200" dirty="0">
                <a:solidFill>
                  <a:schemeClr val="tx2"/>
                </a:solidFill>
                <a:latin typeface="Arial"/>
                <a:cs typeface="Arial"/>
              </a:rPr>
              <a:t> </a:t>
            </a:r>
            <a:r>
              <a:rPr sz="2400" spc="-185" dirty="0">
                <a:solidFill>
                  <a:schemeClr val="tx2"/>
                </a:solidFill>
                <a:latin typeface="Arial"/>
                <a:cs typeface="Arial"/>
              </a:rPr>
              <a:t>masses</a:t>
            </a:r>
            <a:r>
              <a:rPr sz="2400" spc="-175" dirty="0">
                <a:solidFill>
                  <a:schemeClr val="tx2"/>
                </a:solidFill>
                <a:latin typeface="Arial"/>
                <a:cs typeface="Arial"/>
              </a:rPr>
              <a:t> </a:t>
            </a:r>
            <a:r>
              <a:rPr sz="2400" spc="-30" dirty="0">
                <a:solidFill>
                  <a:schemeClr val="tx2"/>
                </a:solidFill>
                <a:latin typeface="Arial"/>
                <a:cs typeface="Arial"/>
              </a:rPr>
              <a:t>rotating</a:t>
            </a:r>
            <a:r>
              <a:rPr sz="2400" spc="-150" dirty="0">
                <a:solidFill>
                  <a:schemeClr val="tx2"/>
                </a:solidFill>
                <a:latin typeface="Arial"/>
                <a:cs typeface="Arial"/>
              </a:rPr>
              <a:t> </a:t>
            </a:r>
            <a:r>
              <a:rPr sz="2400" spc="-45" dirty="0">
                <a:solidFill>
                  <a:schemeClr val="tx2"/>
                </a:solidFill>
                <a:latin typeface="Arial"/>
                <a:cs typeface="Arial"/>
              </a:rPr>
              <a:t>in</a:t>
            </a:r>
            <a:r>
              <a:rPr sz="2400" spc="-130" dirty="0">
                <a:solidFill>
                  <a:schemeClr val="tx2"/>
                </a:solidFill>
                <a:latin typeface="Arial"/>
                <a:cs typeface="Arial"/>
              </a:rPr>
              <a:t> </a:t>
            </a:r>
            <a:r>
              <a:rPr sz="2400" spc="-20" dirty="0">
                <a:solidFill>
                  <a:schemeClr val="tx2"/>
                </a:solidFill>
                <a:latin typeface="Arial"/>
                <a:cs typeface="Arial"/>
              </a:rPr>
              <a:t>the</a:t>
            </a:r>
            <a:r>
              <a:rPr sz="2400" spc="-135" dirty="0">
                <a:solidFill>
                  <a:schemeClr val="tx2"/>
                </a:solidFill>
                <a:latin typeface="Arial"/>
                <a:cs typeface="Arial"/>
              </a:rPr>
              <a:t> </a:t>
            </a:r>
            <a:r>
              <a:rPr sz="2400" spc="-160" dirty="0">
                <a:solidFill>
                  <a:schemeClr val="tx2"/>
                </a:solidFill>
                <a:latin typeface="Arial"/>
                <a:cs typeface="Arial"/>
              </a:rPr>
              <a:t>same</a:t>
            </a:r>
            <a:r>
              <a:rPr sz="2400" spc="-210" dirty="0">
                <a:solidFill>
                  <a:schemeClr val="tx2"/>
                </a:solidFill>
                <a:latin typeface="Arial"/>
                <a:cs typeface="Arial"/>
              </a:rPr>
              <a:t> </a:t>
            </a:r>
            <a:r>
              <a:rPr sz="2400" spc="-95" dirty="0">
                <a:solidFill>
                  <a:schemeClr val="tx2"/>
                </a:solidFill>
                <a:latin typeface="Arial"/>
                <a:cs typeface="Arial"/>
              </a:rPr>
              <a:t>plane.</a:t>
            </a:r>
            <a:endParaRPr sz="2400" dirty="0">
              <a:solidFill>
                <a:schemeClr val="tx2"/>
              </a:solidFill>
              <a:latin typeface="Arial"/>
              <a:cs typeface="Arial"/>
            </a:endParaRPr>
          </a:p>
          <a:p>
            <a:pPr marL="927735" lvl="1" indent="-515620">
              <a:spcBef>
                <a:spcPts val="650"/>
              </a:spcBef>
              <a:buFontTx/>
              <a:buAutoNum type="arabicPeriod" startAt="2"/>
              <a:tabLst>
                <a:tab pos="927735" algn="l"/>
                <a:tab pos="928369" algn="l"/>
              </a:tabLst>
            </a:pPr>
            <a:r>
              <a:rPr sz="2400" spc="-140" dirty="0">
                <a:solidFill>
                  <a:schemeClr val="tx2"/>
                </a:solidFill>
                <a:latin typeface="Arial"/>
                <a:cs typeface="Arial"/>
              </a:rPr>
              <a:t>Balancing</a:t>
            </a:r>
            <a:r>
              <a:rPr sz="2400" spc="-80" dirty="0">
                <a:solidFill>
                  <a:schemeClr val="tx2"/>
                </a:solidFill>
                <a:latin typeface="Arial"/>
                <a:cs typeface="Arial"/>
              </a:rPr>
              <a:t> </a:t>
            </a:r>
            <a:r>
              <a:rPr sz="2400" dirty="0">
                <a:solidFill>
                  <a:schemeClr val="tx2"/>
                </a:solidFill>
                <a:latin typeface="Arial"/>
                <a:cs typeface="Arial"/>
              </a:rPr>
              <a:t>of</a:t>
            </a:r>
            <a:r>
              <a:rPr sz="2400" spc="-130" dirty="0">
                <a:solidFill>
                  <a:schemeClr val="tx2"/>
                </a:solidFill>
                <a:latin typeface="Arial"/>
                <a:cs typeface="Arial"/>
              </a:rPr>
              <a:t> </a:t>
            </a:r>
            <a:r>
              <a:rPr sz="2400" spc="-10" dirty="0">
                <a:solidFill>
                  <a:schemeClr val="tx2"/>
                </a:solidFill>
                <a:latin typeface="Arial"/>
                <a:cs typeface="Arial"/>
              </a:rPr>
              <a:t>different</a:t>
            </a:r>
            <a:r>
              <a:rPr sz="2400" spc="-200" dirty="0">
                <a:solidFill>
                  <a:schemeClr val="tx2"/>
                </a:solidFill>
                <a:latin typeface="Arial"/>
                <a:cs typeface="Arial"/>
              </a:rPr>
              <a:t> </a:t>
            </a:r>
            <a:r>
              <a:rPr sz="2400" spc="-185" dirty="0">
                <a:solidFill>
                  <a:schemeClr val="tx2"/>
                </a:solidFill>
                <a:latin typeface="Arial"/>
                <a:cs typeface="Arial"/>
              </a:rPr>
              <a:t>masses</a:t>
            </a:r>
            <a:r>
              <a:rPr sz="2400" spc="-180" dirty="0">
                <a:solidFill>
                  <a:schemeClr val="tx2"/>
                </a:solidFill>
                <a:latin typeface="Arial"/>
                <a:cs typeface="Arial"/>
              </a:rPr>
              <a:t> </a:t>
            </a:r>
            <a:r>
              <a:rPr sz="2400" spc="-30" dirty="0">
                <a:solidFill>
                  <a:schemeClr val="tx2"/>
                </a:solidFill>
                <a:latin typeface="Arial"/>
                <a:cs typeface="Arial"/>
              </a:rPr>
              <a:t>rotating</a:t>
            </a:r>
            <a:r>
              <a:rPr sz="2400" spc="-145" dirty="0">
                <a:solidFill>
                  <a:schemeClr val="tx2"/>
                </a:solidFill>
                <a:latin typeface="Arial"/>
                <a:cs typeface="Arial"/>
              </a:rPr>
              <a:t> </a:t>
            </a:r>
            <a:r>
              <a:rPr sz="2400" spc="-45" dirty="0">
                <a:solidFill>
                  <a:schemeClr val="tx2"/>
                </a:solidFill>
                <a:latin typeface="Arial"/>
                <a:cs typeface="Arial"/>
              </a:rPr>
              <a:t>in</a:t>
            </a:r>
            <a:r>
              <a:rPr sz="2400" spc="-135" dirty="0">
                <a:solidFill>
                  <a:schemeClr val="tx2"/>
                </a:solidFill>
                <a:latin typeface="Arial"/>
                <a:cs typeface="Arial"/>
              </a:rPr>
              <a:t> </a:t>
            </a:r>
            <a:r>
              <a:rPr sz="2400" spc="-10" dirty="0">
                <a:solidFill>
                  <a:schemeClr val="tx2"/>
                </a:solidFill>
                <a:latin typeface="Arial"/>
                <a:cs typeface="Arial"/>
              </a:rPr>
              <a:t>different</a:t>
            </a:r>
            <a:r>
              <a:rPr sz="2400" spc="-125" dirty="0">
                <a:solidFill>
                  <a:schemeClr val="tx2"/>
                </a:solidFill>
                <a:latin typeface="Arial"/>
                <a:cs typeface="Arial"/>
              </a:rPr>
              <a:t> </a:t>
            </a:r>
            <a:r>
              <a:rPr sz="2400" spc="-110" dirty="0">
                <a:solidFill>
                  <a:schemeClr val="tx2"/>
                </a:solidFill>
                <a:latin typeface="Arial"/>
                <a:cs typeface="Arial"/>
              </a:rPr>
              <a:t>planes</a:t>
            </a:r>
            <a:r>
              <a:rPr sz="2400" spc="-110" dirty="0">
                <a:solidFill>
                  <a:srgbClr val="006EC0"/>
                </a:solidFill>
                <a:latin typeface="Arial"/>
                <a:cs typeface="Arial"/>
              </a:rPr>
              <a:t>.</a:t>
            </a:r>
            <a:endParaRPr sz="2400" dirty="0">
              <a:solidFill>
                <a:prstClr val="black"/>
              </a:solidFill>
              <a:latin typeface="Arial"/>
              <a:cs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13037"/>
            <a:ext cx="11972925" cy="3960700"/>
          </a:xfrm>
          <a:prstGeom prst="rect">
            <a:avLst/>
          </a:prstGeom>
        </p:spPr>
        <p:txBody>
          <a:bodyPr vert="horz" wrap="square" lIns="0" tIns="15875" rIns="0" bIns="0" rtlCol="0">
            <a:spAutoFit/>
          </a:bodyPr>
          <a:lstStyle/>
          <a:p>
            <a:pPr marL="4128770" marR="435609" indent="-3632835">
              <a:spcBef>
                <a:spcPts val="125"/>
              </a:spcBef>
            </a:pPr>
            <a:r>
              <a:rPr sz="2400" b="1" spc="-175" dirty="0">
                <a:solidFill>
                  <a:schemeClr val="tx2"/>
                </a:solidFill>
                <a:latin typeface="Arial"/>
                <a:cs typeface="Arial"/>
              </a:rPr>
              <a:t>Balancing </a:t>
            </a:r>
            <a:r>
              <a:rPr sz="2400" b="1" spc="-65" dirty="0">
                <a:solidFill>
                  <a:schemeClr val="tx2"/>
                </a:solidFill>
                <a:latin typeface="Arial"/>
                <a:cs typeface="Arial"/>
              </a:rPr>
              <a:t>of </a:t>
            </a:r>
            <a:r>
              <a:rPr sz="2400" b="1" spc="-114" dirty="0">
                <a:solidFill>
                  <a:schemeClr val="tx2"/>
                </a:solidFill>
                <a:latin typeface="Arial"/>
                <a:cs typeface="Arial"/>
              </a:rPr>
              <a:t>a </a:t>
            </a:r>
            <a:r>
              <a:rPr sz="2400" b="1" spc="-160" dirty="0">
                <a:solidFill>
                  <a:schemeClr val="tx2"/>
                </a:solidFill>
                <a:latin typeface="Arial"/>
                <a:cs typeface="Arial"/>
              </a:rPr>
              <a:t>Single </a:t>
            </a:r>
            <a:r>
              <a:rPr sz="2400" b="1" spc="-130" dirty="0">
                <a:solidFill>
                  <a:schemeClr val="tx2"/>
                </a:solidFill>
                <a:latin typeface="Arial"/>
                <a:cs typeface="Arial"/>
              </a:rPr>
              <a:t>Rotating </a:t>
            </a:r>
            <a:r>
              <a:rPr sz="2400" b="1" spc="-150" dirty="0">
                <a:solidFill>
                  <a:schemeClr val="tx2"/>
                </a:solidFill>
                <a:latin typeface="Arial"/>
                <a:cs typeface="Arial"/>
              </a:rPr>
              <a:t>Mass </a:t>
            </a:r>
            <a:r>
              <a:rPr sz="2400" b="1" spc="-235" dirty="0">
                <a:solidFill>
                  <a:schemeClr val="tx2"/>
                </a:solidFill>
                <a:latin typeface="Arial"/>
                <a:cs typeface="Arial"/>
              </a:rPr>
              <a:t>By </a:t>
            </a:r>
            <a:r>
              <a:rPr sz="2400" b="1" spc="-114" dirty="0">
                <a:solidFill>
                  <a:schemeClr val="tx2"/>
                </a:solidFill>
                <a:latin typeface="Arial"/>
                <a:cs typeface="Arial"/>
              </a:rPr>
              <a:t>a </a:t>
            </a:r>
            <a:r>
              <a:rPr sz="2400" b="1" spc="-160" dirty="0">
                <a:solidFill>
                  <a:schemeClr val="tx2"/>
                </a:solidFill>
                <a:latin typeface="Arial"/>
                <a:cs typeface="Arial"/>
              </a:rPr>
              <a:t>Single </a:t>
            </a:r>
            <a:r>
              <a:rPr sz="2400" b="1" spc="-150" dirty="0">
                <a:solidFill>
                  <a:schemeClr val="tx2"/>
                </a:solidFill>
                <a:latin typeface="Arial"/>
                <a:cs typeface="Arial"/>
              </a:rPr>
              <a:t>Mass</a:t>
            </a:r>
            <a:r>
              <a:rPr lang="en-US" sz="2400" b="1" spc="-150" dirty="0">
                <a:solidFill>
                  <a:schemeClr val="tx2"/>
                </a:solidFill>
                <a:latin typeface="Arial"/>
                <a:cs typeface="Arial"/>
              </a:rPr>
              <a:t> </a:t>
            </a:r>
            <a:r>
              <a:rPr sz="2400" b="1" spc="-130" dirty="0">
                <a:solidFill>
                  <a:schemeClr val="tx2"/>
                </a:solidFill>
                <a:latin typeface="Arial"/>
                <a:cs typeface="Arial"/>
              </a:rPr>
              <a:t>Rotating </a:t>
            </a:r>
            <a:r>
              <a:rPr sz="2400" b="1" spc="-85" dirty="0">
                <a:solidFill>
                  <a:schemeClr val="tx2"/>
                </a:solidFill>
                <a:latin typeface="Arial"/>
                <a:cs typeface="Arial"/>
              </a:rPr>
              <a:t>in </a:t>
            </a:r>
            <a:r>
              <a:rPr sz="2400" b="1" spc="-90" dirty="0">
                <a:solidFill>
                  <a:schemeClr val="tx2"/>
                </a:solidFill>
                <a:latin typeface="Arial"/>
                <a:cs typeface="Arial"/>
              </a:rPr>
              <a:t>the </a:t>
            </a:r>
            <a:r>
              <a:rPr sz="2400" b="1" spc="-185" dirty="0">
                <a:solidFill>
                  <a:schemeClr val="tx2"/>
                </a:solidFill>
                <a:latin typeface="Arial"/>
                <a:cs typeface="Arial"/>
              </a:rPr>
              <a:t>Same  </a:t>
            </a:r>
            <a:r>
              <a:rPr sz="2400" b="1" spc="-145" dirty="0">
                <a:solidFill>
                  <a:schemeClr val="tx2"/>
                </a:solidFill>
                <a:latin typeface="Arial"/>
                <a:cs typeface="Arial"/>
              </a:rPr>
              <a:t>Plane</a:t>
            </a:r>
            <a:endParaRPr sz="2400" dirty="0">
              <a:solidFill>
                <a:schemeClr val="tx2"/>
              </a:solidFill>
              <a:latin typeface="Arial"/>
              <a:cs typeface="Arial"/>
            </a:endParaRPr>
          </a:p>
          <a:p>
            <a:pPr marL="355600" indent="-343535">
              <a:lnSpc>
                <a:spcPts val="2160"/>
              </a:lnSpc>
              <a:buFont typeface="Wingdings" panose="05000000000000000000" pitchFamily="2" charset="2"/>
              <a:buChar char="Ø"/>
              <a:tabLst>
                <a:tab pos="355600" algn="l"/>
                <a:tab pos="356235" algn="l"/>
              </a:tabLst>
            </a:pPr>
            <a:r>
              <a:rPr sz="2000" spc="-110" dirty="0">
                <a:solidFill>
                  <a:schemeClr val="tx2"/>
                </a:solidFill>
                <a:latin typeface="Arial"/>
                <a:cs typeface="Arial"/>
              </a:rPr>
              <a:t>Consider</a:t>
            </a:r>
            <a:r>
              <a:rPr sz="2000" spc="-135" dirty="0">
                <a:solidFill>
                  <a:schemeClr val="tx2"/>
                </a:solidFill>
                <a:latin typeface="Arial"/>
                <a:cs typeface="Arial"/>
              </a:rPr>
              <a:t> </a:t>
            </a:r>
            <a:r>
              <a:rPr sz="2000" spc="-145" dirty="0">
                <a:solidFill>
                  <a:schemeClr val="tx2"/>
                </a:solidFill>
                <a:latin typeface="Arial"/>
                <a:cs typeface="Arial"/>
              </a:rPr>
              <a:t>a</a:t>
            </a:r>
            <a:r>
              <a:rPr sz="2000" spc="-100" dirty="0">
                <a:solidFill>
                  <a:schemeClr val="tx2"/>
                </a:solidFill>
                <a:latin typeface="Arial"/>
                <a:cs typeface="Arial"/>
              </a:rPr>
              <a:t> </a:t>
            </a:r>
            <a:r>
              <a:rPr sz="2000" spc="-45" dirty="0">
                <a:solidFill>
                  <a:schemeClr val="tx2"/>
                </a:solidFill>
                <a:latin typeface="Arial"/>
                <a:cs typeface="Arial"/>
              </a:rPr>
              <a:t>disturbing</a:t>
            </a:r>
            <a:r>
              <a:rPr sz="2000" spc="-80" dirty="0">
                <a:solidFill>
                  <a:schemeClr val="tx2"/>
                </a:solidFill>
                <a:latin typeface="Arial"/>
                <a:cs typeface="Arial"/>
              </a:rPr>
              <a:t> </a:t>
            </a:r>
            <a:r>
              <a:rPr sz="2000" spc="-140" dirty="0">
                <a:solidFill>
                  <a:schemeClr val="tx2"/>
                </a:solidFill>
                <a:latin typeface="Arial"/>
                <a:cs typeface="Arial"/>
              </a:rPr>
              <a:t>mass</a:t>
            </a:r>
            <a:r>
              <a:rPr sz="2000" spc="-229" dirty="0">
                <a:solidFill>
                  <a:schemeClr val="tx2"/>
                </a:solidFill>
                <a:latin typeface="Arial"/>
                <a:cs typeface="Arial"/>
              </a:rPr>
              <a:t> </a:t>
            </a:r>
            <a:r>
              <a:rPr sz="2000" i="1" spc="-90" dirty="0">
                <a:solidFill>
                  <a:schemeClr val="tx2"/>
                </a:solidFill>
                <a:latin typeface="Arial"/>
                <a:cs typeface="Arial"/>
              </a:rPr>
              <a:t>m</a:t>
            </a:r>
            <a:r>
              <a:rPr sz="2000" spc="-90" dirty="0">
                <a:solidFill>
                  <a:schemeClr val="tx2"/>
                </a:solidFill>
                <a:latin typeface="Arial"/>
                <a:cs typeface="Arial"/>
              </a:rPr>
              <a:t>1</a:t>
            </a:r>
            <a:r>
              <a:rPr sz="2000" spc="-80" dirty="0">
                <a:solidFill>
                  <a:schemeClr val="tx2"/>
                </a:solidFill>
                <a:latin typeface="Arial"/>
                <a:cs typeface="Arial"/>
              </a:rPr>
              <a:t> </a:t>
            </a:r>
            <a:r>
              <a:rPr sz="2000" spc="-60" dirty="0">
                <a:solidFill>
                  <a:schemeClr val="tx2"/>
                </a:solidFill>
                <a:latin typeface="Arial"/>
                <a:cs typeface="Arial"/>
              </a:rPr>
              <a:t>attached</a:t>
            </a:r>
            <a:r>
              <a:rPr sz="2000" spc="-114" dirty="0">
                <a:solidFill>
                  <a:schemeClr val="tx2"/>
                </a:solidFill>
                <a:latin typeface="Arial"/>
                <a:cs typeface="Arial"/>
              </a:rPr>
              <a:t> </a:t>
            </a:r>
            <a:r>
              <a:rPr sz="2000" spc="40" dirty="0">
                <a:solidFill>
                  <a:schemeClr val="tx2"/>
                </a:solidFill>
                <a:latin typeface="Arial"/>
                <a:cs typeface="Arial"/>
              </a:rPr>
              <a:t>to</a:t>
            </a:r>
            <a:r>
              <a:rPr sz="2000" spc="-120" dirty="0">
                <a:solidFill>
                  <a:schemeClr val="tx2"/>
                </a:solidFill>
                <a:latin typeface="Arial"/>
                <a:cs typeface="Arial"/>
              </a:rPr>
              <a:t> </a:t>
            </a:r>
            <a:r>
              <a:rPr sz="2000" spc="-145" dirty="0">
                <a:solidFill>
                  <a:schemeClr val="tx2"/>
                </a:solidFill>
                <a:latin typeface="Arial"/>
                <a:cs typeface="Arial"/>
              </a:rPr>
              <a:t>a</a:t>
            </a:r>
            <a:r>
              <a:rPr sz="2000" spc="-100" dirty="0">
                <a:solidFill>
                  <a:schemeClr val="tx2"/>
                </a:solidFill>
                <a:latin typeface="Arial"/>
                <a:cs typeface="Arial"/>
              </a:rPr>
              <a:t> </a:t>
            </a:r>
            <a:r>
              <a:rPr sz="2000" spc="-45" dirty="0">
                <a:solidFill>
                  <a:schemeClr val="tx2"/>
                </a:solidFill>
                <a:latin typeface="Arial"/>
                <a:cs typeface="Arial"/>
              </a:rPr>
              <a:t>shaft</a:t>
            </a:r>
            <a:r>
              <a:rPr sz="2000" spc="-185" dirty="0">
                <a:solidFill>
                  <a:schemeClr val="tx2"/>
                </a:solidFill>
                <a:latin typeface="Arial"/>
                <a:cs typeface="Arial"/>
              </a:rPr>
              <a:t> </a:t>
            </a:r>
            <a:r>
              <a:rPr sz="2000" spc="-25" dirty="0">
                <a:solidFill>
                  <a:schemeClr val="tx2"/>
                </a:solidFill>
                <a:latin typeface="Arial"/>
                <a:cs typeface="Arial"/>
              </a:rPr>
              <a:t>rotating</a:t>
            </a:r>
            <a:r>
              <a:rPr sz="2000" spc="-80" dirty="0">
                <a:solidFill>
                  <a:schemeClr val="tx2"/>
                </a:solidFill>
                <a:latin typeface="Arial"/>
                <a:cs typeface="Arial"/>
              </a:rPr>
              <a:t> </a:t>
            </a:r>
            <a:r>
              <a:rPr sz="2000" spc="-10" dirty="0">
                <a:solidFill>
                  <a:schemeClr val="tx2"/>
                </a:solidFill>
                <a:latin typeface="Arial"/>
                <a:cs typeface="Arial"/>
              </a:rPr>
              <a:t>at</a:t>
            </a:r>
            <a:r>
              <a:rPr sz="2000" spc="-105" dirty="0">
                <a:solidFill>
                  <a:schemeClr val="tx2"/>
                </a:solidFill>
                <a:latin typeface="Arial"/>
                <a:cs typeface="Arial"/>
              </a:rPr>
              <a:t> </a:t>
            </a:r>
            <a:r>
              <a:rPr sz="2000" spc="-150" dirty="0">
                <a:solidFill>
                  <a:schemeClr val="tx2"/>
                </a:solidFill>
                <a:latin typeface="Arial"/>
                <a:cs typeface="Arial"/>
              </a:rPr>
              <a:t>ω</a:t>
            </a:r>
            <a:r>
              <a:rPr sz="2000" spc="-90" dirty="0">
                <a:solidFill>
                  <a:schemeClr val="tx2"/>
                </a:solidFill>
                <a:latin typeface="Arial"/>
                <a:cs typeface="Arial"/>
              </a:rPr>
              <a:t> </a:t>
            </a:r>
            <a:r>
              <a:rPr sz="2000" spc="-45" dirty="0">
                <a:solidFill>
                  <a:schemeClr val="tx2"/>
                </a:solidFill>
                <a:latin typeface="Arial"/>
                <a:cs typeface="Arial"/>
              </a:rPr>
              <a:t>rad/s</a:t>
            </a:r>
            <a:r>
              <a:rPr sz="2000" spc="-70" dirty="0">
                <a:solidFill>
                  <a:schemeClr val="tx2"/>
                </a:solidFill>
                <a:latin typeface="Arial"/>
                <a:cs typeface="Arial"/>
              </a:rPr>
              <a:t> </a:t>
            </a:r>
            <a:r>
              <a:rPr sz="2000" spc="-175" dirty="0">
                <a:solidFill>
                  <a:schemeClr val="tx2"/>
                </a:solidFill>
                <a:latin typeface="Arial"/>
                <a:cs typeface="Arial"/>
              </a:rPr>
              <a:t>as</a:t>
            </a:r>
            <a:r>
              <a:rPr sz="2000" spc="-145" dirty="0">
                <a:solidFill>
                  <a:schemeClr val="tx2"/>
                </a:solidFill>
                <a:latin typeface="Arial"/>
                <a:cs typeface="Arial"/>
              </a:rPr>
              <a:t> </a:t>
            </a:r>
            <a:r>
              <a:rPr sz="2000" spc="-75" dirty="0">
                <a:solidFill>
                  <a:schemeClr val="tx2"/>
                </a:solidFill>
                <a:latin typeface="Arial"/>
                <a:cs typeface="Arial"/>
              </a:rPr>
              <a:t>shown</a:t>
            </a:r>
            <a:r>
              <a:rPr sz="2000" spc="-190" dirty="0">
                <a:solidFill>
                  <a:schemeClr val="tx2"/>
                </a:solidFill>
                <a:latin typeface="Arial"/>
                <a:cs typeface="Arial"/>
              </a:rPr>
              <a:t> </a:t>
            </a:r>
            <a:r>
              <a:rPr sz="2000" spc="-25" dirty="0">
                <a:solidFill>
                  <a:schemeClr val="tx2"/>
                </a:solidFill>
                <a:latin typeface="Arial"/>
                <a:cs typeface="Arial"/>
              </a:rPr>
              <a:t>in</a:t>
            </a:r>
            <a:endParaRPr sz="2000" dirty="0">
              <a:solidFill>
                <a:schemeClr val="tx2"/>
              </a:solidFill>
              <a:latin typeface="Arial"/>
              <a:cs typeface="Arial"/>
            </a:endParaRPr>
          </a:p>
          <a:p>
            <a:pPr marL="698500" indent="-342900">
              <a:spcBef>
                <a:spcPts val="5"/>
              </a:spcBef>
              <a:buFont typeface="Wingdings" panose="05000000000000000000" pitchFamily="2" charset="2"/>
              <a:buChar char="Ø"/>
            </a:pPr>
            <a:r>
              <a:rPr sz="2000" spc="-130" dirty="0">
                <a:solidFill>
                  <a:schemeClr val="tx2"/>
                </a:solidFill>
                <a:latin typeface="Arial"/>
                <a:cs typeface="Arial"/>
              </a:rPr>
              <a:t>Fig.</a:t>
            </a:r>
            <a:endParaRPr sz="2000" dirty="0">
              <a:solidFill>
                <a:schemeClr val="tx2"/>
              </a:solidFill>
              <a:latin typeface="Arial"/>
              <a:cs typeface="Arial"/>
            </a:endParaRPr>
          </a:p>
          <a:p>
            <a:pPr marL="355600" marR="189865" indent="-342900">
              <a:spcBef>
                <a:spcPts val="525"/>
              </a:spcBef>
              <a:buFont typeface="Wingdings" panose="05000000000000000000" pitchFamily="2" charset="2"/>
              <a:buChar char="Ø"/>
              <a:tabLst>
                <a:tab pos="355600" algn="l"/>
                <a:tab pos="356235" algn="l"/>
              </a:tabLst>
            </a:pPr>
            <a:r>
              <a:rPr sz="2000" spc="-105" dirty="0">
                <a:solidFill>
                  <a:schemeClr val="tx2"/>
                </a:solidFill>
                <a:latin typeface="Arial"/>
                <a:cs typeface="Arial"/>
              </a:rPr>
              <a:t>Let</a:t>
            </a:r>
            <a:r>
              <a:rPr sz="2000" spc="-110" dirty="0">
                <a:solidFill>
                  <a:schemeClr val="tx2"/>
                </a:solidFill>
                <a:latin typeface="Arial"/>
                <a:cs typeface="Arial"/>
              </a:rPr>
              <a:t> </a:t>
            </a:r>
            <a:r>
              <a:rPr sz="2000" i="1" spc="-40" dirty="0">
                <a:solidFill>
                  <a:schemeClr val="tx2"/>
                </a:solidFill>
                <a:latin typeface="Arial"/>
                <a:cs typeface="Arial"/>
              </a:rPr>
              <a:t>r</a:t>
            </a:r>
            <a:r>
              <a:rPr sz="2000" spc="-40" dirty="0">
                <a:solidFill>
                  <a:schemeClr val="tx2"/>
                </a:solidFill>
                <a:latin typeface="Arial"/>
                <a:cs typeface="Arial"/>
              </a:rPr>
              <a:t>1</a:t>
            </a:r>
            <a:r>
              <a:rPr sz="2000" spc="-80" dirty="0">
                <a:solidFill>
                  <a:schemeClr val="tx2"/>
                </a:solidFill>
                <a:latin typeface="Arial"/>
                <a:cs typeface="Arial"/>
              </a:rPr>
              <a:t> </a:t>
            </a:r>
            <a:r>
              <a:rPr sz="2000" spc="-85" dirty="0">
                <a:solidFill>
                  <a:schemeClr val="tx2"/>
                </a:solidFill>
                <a:latin typeface="Arial"/>
                <a:cs typeface="Arial"/>
              </a:rPr>
              <a:t>be</a:t>
            </a:r>
            <a:r>
              <a:rPr sz="2000" spc="-135" dirty="0">
                <a:solidFill>
                  <a:schemeClr val="tx2"/>
                </a:solidFill>
                <a:latin typeface="Arial"/>
                <a:cs typeface="Arial"/>
              </a:rPr>
              <a:t> </a:t>
            </a:r>
            <a:r>
              <a:rPr sz="2000" spc="-15" dirty="0">
                <a:solidFill>
                  <a:schemeClr val="tx2"/>
                </a:solidFill>
                <a:latin typeface="Arial"/>
                <a:cs typeface="Arial"/>
              </a:rPr>
              <a:t>the</a:t>
            </a:r>
            <a:r>
              <a:rPr sz="2000" spc="-65" dirty="0">
                <a:solidFill>
                  <a:schemeClr val="tx2"/>
                </a:solidFill>
                <a:latin typeface="Arial"/>
                <a:cs typeface="Arial"/>
              </a:rPr>
              <a:t> </a:t>
            </a:r>
            <a:r>
              <a:rPr sz="2000" spc="-80" dirty="0">
                <a:solidFill>
                  <a:schemeClr val="tx2"/>
                </a:solidFill>
                <a:latin typeface="Arial"/>
                <a:cs typeface="Arial"/>
              </a:rPr>
              <a:t>radius</a:t>
            </a:r>
            <a:r>
              <a:rPr sz="2000" spc="-70" dirty="0">
                <a:solidFill>
                  <a:schemeClr val="tx2"/>
                </a:solidFill>
                <a:latin typeface="Arial"/>
                <a:cs typeface="Arial"/>
              </a:rPr>
              <a:t> </a:t>
            </a:r>
            <a:r>
              <a:rPr sz="2000" dirty="0">
                <a:solidFill>
                  <a:schemeClr val="tx2"/>
                </a:solidFill>
                <a:latin typeface="Arial"/>
                <a:cs typeface="Arial"/>
              </a:rPr>
              <a:t>of</a:t>
            </a:r>
            <a:r>
              <a:rPr sz="2000" spc="-120" dirty="0">
                <a:solidFill>
                  <a:schemeClr val="tx2"/>
                </a:solidFill>
                <a:latin typeface="Arial"/>
                <a:cs typeface="Arial"/>
              </a:rPr>
              <a:t> </a:t>
            </a:r>
            <a:r>
              <a:rPr sz="2000" spc="-10" dirty="0">
                <a:solidFill>
                  <a:schemeClr val="tx2"/>
                </a:solidFill>
                <a:latin typeface="Arial"/>
                <a:cs typeface="Arial"/>
              </a:rPr>
              <a:t>rotation</a:t>
            </a:r>
            <a:r>
              <a:rPr sz="2000" spc="-120" dirty="0">
                <a:solidFill>
                  <a:schemeClr val="tx2"/>
                </a:solidFill>
                <a:latin typeface="Arial"/>
                <a:cs typeface="Arial"/>
              </a:rPr>
              <a:t> </a:t>
            </a:r>
            <a:r>
              <a:rPr sz="2000" dirty="0">
                <a:solidFill>
                  <a:schemeClr val="tx2"/>
                </a:solidFill>
                <a:latin typeface="Arial"/>
                <a:cs typeface="Arial"/>
              </a:rPr>
              <a:t>of</a:t>
            </a:r>
            <a:r>
              <a:rPr sz="2000" spc="-120" dirty="0">
                <a:solidFill>
                  <a:schemeClr val="tx2"/>
                </a:solidFill>
                <a:latin typeface="Arial"/>
                <a:cs typeface="Arial"/>
              </a:rPr>
              <a:t> </a:t>
            </a:r>
            <a:r>
              <a:rPr sz="2000" spc="-15" dirty="0">
                <a:solidFill>
                  <a:schemeClr val="tx2"/>
                </a:solidFill>
                <a:latin typeface="Arial"/>
                <a:cs typeface="Arial"/>
              </a:rPr>
              <a:t>the</a:t>
            </a:r>
            <a:r>
              <a:rPr sz="2000" spc="-60" dirty="0">
                <a:solidFill>
                  <a:schemeClr val="tx2"/>
                </a:solidFill>
                <a:latin typeface="Arial"/>
                <a:cs typeface="Arial"/>
              </a:rPr>
              <a:t> </a:t>
            </a:r>
            <a:r>
              <a:rPr sz="2000" spc="-140" dirty="0">
                <a:solidFill>
                  <a:schemeClr val="tx2"/>
                </a:solidFill>
                <a:latin typeface="Arial"/>
                <a:cs typeface="Arial"/>
              </a:rPr>
              <a:t>mass</a:t>
            </a:r>
            <a:r>
              <a:rPr sz="2000" spc="-240" dirty="0">
                <a:solidFill>
                  <a:schemeClr val="tx2"/>
                </a:solidFill>
                <a:latin typeface="Arial"/>
                <a:cs typeface="Arial"/>
              </a:rPr>
              <a:t> </a:t>
            </a:r>
            <a:r>
              <a:rPr sz="2000" i="1" spc="-90" dirty="0">
                <a:solidFill>
                  <a:schemeClr val="tx2"/>
                </a:solidFill>
                <a:latin typeface="Arial"/>
                <a:cs typeface="Arial"/>
              </a:rPr>
              <a:t>m</a:t>
            </a:r>
            <a:r>
              <a:rPr sz="2000" spc="-90" dirty="0">
                <a:solidFill>
                  <a:schemeClr val="tx2"/>
                </a:solidFill>
                <a:latin typeface="Arial"/>
                <a:cs typeface="Arial"/>
              </a:rPr>
              <a:t>1</a:t>
            </a:r>
            <a:r>
              <a:rPr sz="2000" spc="-155" dirty="0">
                <a:solidFill>
                  <a:schemeClr val="tx2"/>
                </a:solidFill>
                <a:latin typeface="Arial"/>
                <a:cs typeface="Arial"/>
              </a:rPr>
              <a:t> </a:t>
            </a:r>
            <a:r>
              <a:rPr sz="2000" spc="-60" dirty="0">
                <a:solidFill>
                  <a:schemeClr val="tx2"/>
                </a:solidFill>
                <a:latin typeface="Arial"/>
                <a:cs typeface="Arial"/>
              </a:rPr>
              <a:t>(</a:t>
            </a:r>
            <a:r>
              <a:rPr sz="2000" i="1" spc="-60" dirty="0">
                <a:solidFill>
                  <a:schemeClr val="tx2"/>
                </a:solidFill>
                <a:latin typeface="Arial"/>
                <a:cs typeface="Arial"/>
              </a:rPr>
              <a:t>i.e.</a:t>
            </a:r>
            <a:r>
              <a:rPr sz="2000" i="1" spc="-95" dirty="0">
                <a:solidFill>
                  <a:schemeClr val="tx2"/>
                </a:solidFill>
                <a:latin typeface="Arial"/>
                <a:cs typeface="Arial"/>
              </a:rPr>
              <a:t> </a:t>
            </a:r>
            <a:r>
              <a:rPr sz="2000" i="1" spc="-75" dirty="0">
                <a:solidFill>
                  <a:schemeClr val="tx2"/>
                </a:solidFill>
                <a:latin typeface="Arial"/>
                <a:cs typeface="Arial"/>
              </a:rPr>
              <a:t>distance</a:t>
            </a:r>
            <a:r>
              <a:rPr sz="2000" i="1" spc="-245" dirty="0">
                <a:solidFill>
                  <a:schemeClr val="tx2"/>
                </a:solidFill>
                <a:latin typeface="Arial"/>
                <a:cs typeface="Arial"/>
              </a:rPr>
              <a:t> </a:t>
            </a:r>
            <a:r>
              <a:rPr sz="2000" i="1" spc="-65" dirty="0">
                <a:solidFill>
                  <a:schemeClr val="tx2"/>
                </a:solidFill>
                <a:latin typeface="Arial"/>
                <a:cs typeface="Arial"/>
              </a:rPr>
              <a:t>between</a:t>
            </a:r>
            <a:r>
              <a:rPr sz="2000" i="1" spc="-250" dirty="0">
                <a:solidFill>
                  <a:schemeClr val="tx2"/>
                </a:solidFill>
                <a:latin typeface="Arial"/>
                <a:cs typeface="Arial"/>
              </a:rPr>
              <a:t> </a:t>
            </a:r>
            <a:r>
              <a:rPr sz="2000" i="1" spc="-30" dirty="0">
                <a:solidFill>
                  <a:schemeClr val="tx2"/>
                </a:solidFill>
                <a:latin typeface="Arial"/>
                <a:cs typeface="Arial"/>
              </a:rPr>
              <a:t>the</a:t>
            </a:r>
            <a:r>
              <a:rPr sz="2000" i="1" spc="-95" dirty="0">
                <a:solidFill>
                  <a:schemeClr val="tx2"/>
                </a:solidFill>
                <a:latin typeface="Arial"/>
                <a:cs typeface="Arial"/>
              </a:rPr>
              <a:t> axis</a:t>
            </a:r>
            <a:r>
              <a:rPr sz="2000" i="1" spc="-220" dirty="0">
                <a:solidFill>
                  <a:schemeClr val="tx2"/>
                </a:solidFill>
                <a:latin typeface="Arial"/>
                <a:cs typeface="Arial"/>
              </a:rPr>
              <a:t> </a:t>
            </a:r>
            <a:r>
              <a:rPr sz="2000" i="1" spc="-5" dirty="0">
                <a:solidFill>
                  <a:schemeClr val="tx2"/>
                </a:solidFill>
                <a:latin typeface="Arial"/>
                <a:cs typeface="Arial"/>
              </a:rPr>
              <a:t>of  rotation</a:t>
            </a:r>
            <a:r>
              <a:rPr sz="2000" i="1" spc="-180" dirty="0">
                <a:solidFill>
                  <a:schemeClr val="tx2"/>
                </a:solidFill>
                <a:latin typeface="Arial"/>
                <a:cs typeface="Arial"/>
              </a:rPr>
              <a:t> </a:t>
            </a:r>
            <a:r>
              <a:rPr sz="2000" i="1" spc="-5" dirty="0">
                <a:solidFill>
                  <a:schemeClr val="tx2"/>
                </a:solidFill>
                <a:latin typeface="Arial"/>
                <a:cs typeface="Arial"/>
              </a:rPr>
              <a:t>of</a:t>
            </a:r>
            <a:r>
              <a:rPr sz="2000" i="1" spc="-125" dirty="0">
                <a:solidFill>
                  <a:schemeClr val="tx2"/>
                </a:solidFill>
                <a:latin typeface="Arial"/>
                <a:cs typeface="Arial"/>
              </a:rPr>
              <a:t> </a:t>
            </a:r>
            <a:r>
              <a:rPr sz="2000" i="1" spc="-30" dirty="0">
                <a:solidFill>
                  <a:schemeClr val="tx2"/>
                </a:solidFill>
                <a:latin typeface="Arial"/>
                <a:cs typeface="Arial"/>
              </a:rPr>
              <a:t>the</a:t>
            </a:r>
            <a:r>
              <a:rPr sz="2000" i="1" spc="-175" dirty="0">
                <a:solidFill>
                  <a:schemeClr val="tx2"/>
                </a:solidFill>
                <a:latin typeface="Arial"/>
                <a:cs typeface="Arial"/>
              </a:rPr>
              <a:t> </a:t>
            </a:r>
            <a:r>
              <a:rPr sz="2000" i="1" spc="-30" dirty="0">
                <a:solidFill>
                  <a:schemeClr val="tx2"/>
                </a:solidFill>
                <a:latin typeface="Arial"/>
                <a:cs typeface="Arial"/>
              </a:rPr>
              <a:t>shaft</a:t>
            </a:r>
            <a:r>
              <a:rPr sz="2000" i="1" spc="-180" dirty="0">
                <a:solidFill>
                  <a:schemeClr val="tx2"/>
                </a:solidFill>
                <a:latin typeface="Arial"/>
                <a:cs typeface="Arial"/>
              </a:rPr>
              <a:t> </a:t>
            </a:r>
            <a:r>
              <a:rPr sz="2000" spc="-85" dirty="0">
                <a:solidFill>
                  <a:schemeClr val="tx2"/>
                </a:solidFill>
                <a:latin typeface="Arial"/>
                <a:cs typeface="Arial"/>
              </a:rPr>
              <a:t>and</a:t>
            </a:r>
            <a:r>
              <a:rPr sz="2000" spc="-120"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a:t>
            </a:r>
            <a:r>
              <a:rPr sz="2000" spc="-60" dirty="0">
                <a:solidFill>
                  <a:schemeClr val="tx2"/>
                </a:solidFill>
                <a:latin typeface="Arial"/>
                <a:cs typeface="Arial"/>
              </a:rPr>
              <a:t>centre</a:t>
            </a:r>
            <a:r>
              <a:rPr sz="2000" spc="-65" dirty="0">
                <a:solidFill>
                  <a:schemeClr val="tx2"/>
                </a:solidFill>
                <a:latin typeface="Arial"/>
                <a:cs typeface="Arial"/>
              </a:rPr>
              <a:t> </a:t>
            </a:r>
            <a:r>
              <a:rPr sz="2000" dirty="0">
                <a:solidFill>
                  <a:schemeClr val="tx2"/>
                </a:solidFill>
                <a:latin typeface="Arial"/>
                <a:cs typeface="Arial"/>
              </a:rPr>
              <a:t>of</a:t>
            </a:r>
            <a:r>
              <a:rPr sz="2000" spc="-55" dirty="0">
                <a:solidFill>
                  <a:schemeClr val="tx2"/>
                </a:solidFill>
                <a:latin typeface="Arial"/>
                <a:cs typeface="Arial"/>
              </a:rPr>
              <a:t> </a:t>
            </a:r>
            <a:r>
              <a:rPr sz="2000" spc="-50" dirty="0">
                <a:solidFill>
                  <a:schemeClr val="tx2"/>
                </a:solidFill>
                <a:latin typeface="Arial"/>
                <a:cs typeface="Arial"/>
              </a:rPr>
              <a:t>gravity</a:t>
            </a:r>
            <a:r>
              <a:rPr sz="2000" spc="-200" dirty="0">
                <a:solidFill>
                  <a:schemeClr val="tx2"/>
                </a:solidFill>
                <a:latin typeface="Arial"/>
                <a:cs typeface="Arial"/>
              </a:rPr>
              <a:t> </a:t>
            </a:r>
            <a:r>
              <a:rPr sz="2000" dirty="0">
                <a:solidFill>
                  <a:schemeClr val="tx2"/>
                </a:solidFill>
                <a:latin typeface="Arial"/>
                <a:cs typeface="Arial"/>
              </a:rPr>
              <a:t>of</a:t>
            </a:r>
            <a:r>
              <a:rPr sz="2000" spc="-55"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mass</a:t>
            </a:r>
            <a:r>
              <a:rPr sz="2000" spc="-235" dirty="0">
                <a:solidFill>
                  <a:schemeClr val="tx2"/>
                </a:solidFill>
                <a:latin typeface="Arial"/>
                <a:cs typeface="Arial"/>
              </a:rPr>
              <a:t> </a:t>
            </a:r>
            <a:r>
              <a:rPr sz="2000" i="1" spc="-70" dirty="0">
                <a:solidFill>
                  <a:schemeClr val="tx2"/>
                </a:solidFill>
                <a:latin typeface="Arial"/>
                <a:cs typeface="Arial"/>
              </a:rPr>
              <a:t>m</a:t>
            </a:r>
            <a:r>
              <a:rPr sz="2000" spc="-70" dirty="0">
                <a:solidFill>
                  <a:schemeClr val="tx2"/>
                </a:solidFill>
                <a:latin typeface="Arial"/>
                <a:cs typeface="Arial"/>
              </a:rPr>
              <a:t>1).</a:t>
            </a:r>
            <a:endParaRPr sz="2000" dirty="0">
              <a:solidFill>
                <a:schemeClr val="tx2"/>
              </a:solidFill>
              <a:latin typeface="Arial"/>
              <a:cs typeface="Arial"/>
            </a:endParaRPr>
          </a:p>
          <a:p>
            <a:pPr marL="355600" indent="-343535">
              <a:spcBef>
                <a:spcPts val="459"/>
              </a:spcBef>
              <a:buFont typeface="Wingdings" panose="05000000000000000000" pitchFamily="2" charset="2"/>
              <a:buChar char="Ø"/>
              <a:tabLst>
                <a:tab pos="355600" algn="l"/>
                <a:tab pos="356235" algn="l"/>
              </a:tabLst>
            </a:pPr>
            <a:r>
              <a:rPr sz="2000" spc="-95" dirty="0">
                <a:solidFill>
                  <a:schemeClr val="tx2"/>
                </a:solidFill>
                <a:latin typeface="Arial"/>
                <a:cs typeface="Arial"/>
              </a:rPr>
              <a:t>We</a:t>
            </a:r>
            <a:r>
              <a:rPr sz="2000" spc="-140" dirty="0">
                <a:solidFill>
                  <a:schemeClr val="tx2"/>
                </a:solidFill>
                <a:latin typeface="Arial"/>
                <a:cs typeface="Arial"/>
              </a:rPr>
              <a:t> </a:t>
            </a:r>
            <a:r>
              <a:rPr sz="2000" spc="-55" dirty="0">
                <a:solidFill>
                  <a:schemeClr val="tx2"/>
                </a:solidFill>
                <a:latin typeface="Arial"/>
                <a:cs typeface="Arial"/>
              </a:rPr>
              <a:t>know</a:t>
            </a:r>
            <a:r>
              <a:rPr sz="2000" spc="-135" dirty="0">
                <a:solidFill>
                  <a:schemeClr val="tx2"/>
                </a:solidFill>
                <a:latin typeface="Arial"/>
                <a:cs typeface="Arial"/>
              </a:rPr>
              <a:t> </a:t>
            </a:r>
            <a:r>
              <a:rPr sz="2000" spc="10" dirty="0">
                <a:solidFill>
                  <a:schemeClr val="tx2"/>
                </a:solidFill>
                <a:latin typeface="Arial"/>
                <a:cs typeface="Arial"/>
              </a:rPr>
              <a:t>that</a:t>
            </a:r>
            <a:r>
              <a:rPr sz="2000" spc="-110"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a:t>
            </a:r>
            <a:r>
              <a:rPr sz="2000" spc="-50" dirty="0">
                <a:solidFill>
                  <a:schemeClr val="tx2"/>
                </a:solidFill>
                <a:latin typeface="Arial"/>
                <a:cs typeface="Arial"/>
              </a:rPr>
              <a:t>centrifugal</a:t>
            </a:r>
            <a:r>
              <a:rPr sz="2000" spc="-45" dirty="0">
                <a:solidFill>
                  <a:schemeClr val="tx2"/>
                </a:solidFill>
                <a:latin typeface="Arial"/>
                <a:cs typeface="Arial"/>
              </a:rPr>
              <a:t> </a:t>
            </a:r>
            <a:r>
              <a:rPr sz="2000" spc="-60" dirty="0">
                <a:solidFill>
                  <a:schemeClr val="tx2"/>
                </a:solidFill>
                <a:latin typeface="Arial"/>
                <a:cs typeface="Arial"/>
              </a:rPr>
              <a:t>force</a:t>
            </a:r>
            <a:r>
              <a:rPr sz="2000" spc="-65" dirty="0">
                <a:solidFill>
                  <a:schemeClr val="tx2"/>
                </a:solidFill>
                <a:latin typeface="Arial"/>
                <a:cs typeface="Arial"/>
              </a:rPr>
              <a:t> exerted</a:t>
            </a:r>
            <a:r>
              <a:rPr sz="2000" spc="-45" dirty="0">
                <a:solidFill>
                  <a:schemeClr val="tx2"/>
                </a:solidFill>
                <a:latin typeface="Arial"/>
                <a:cs typeface="Arial"/>
              </a:rPr>
              <a:t> </a:t>
            </a:r>
            <a:r>
              <a:rPr sz="2000" spc="-75" dirty="0">
                <a:solidFill>
                  <a:schemeClr val="tx2"/>
                </a:solidFill>
                <a:latin typeface="Arial"/>
                <a:cs typeface="Arial"/>
              </a:rPr>
              <a:t>by</a:t>
            </a:r>
            <a:r>
              <a:rPr sz="2000" spc="-125"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mass</a:t>
            </a:r>
            <a:r>
              <a:rPr sz="2000" spc="-175" dirty="0">
                <a:solidFill>
                  <a:schemeClr val="tx2"/>
                </a:solidFill>
                <a:latin typeface="Arial"/>
                <a:cs typeface="Arial"/>
              </a:rPr>
              <a:t> </a:t>
            </a:r>
            <a:r>
              <a:rPr sz="2000" i="1" spc="-90" dirty="0">
                <a:solidFill>
                  <a:schemeClr val="tx2"/>
                </a:solidFill>
                <a:latin typeface="Arial"/>
                <a:cs typeface="Arial"/>
              </a:rPr>
              <a:t>m</a:t>
            </a:r>
            <a:r>
              <a:rPr sz="2000" spc="-90" dirty="0">
                <a:solidFill>
                  <a:schemeClr val="tx2"/>
                </a:solidFill>
                <a:latin typeface="Arial"/>
                <a:cs typeface="Arial"/>
              </a:rPr>
              <a:t>1</a:t>
            </a:r>
            <a:r>
              <a:rPr sz="2000" spc="-160" dirty="0">
                <a:solidFill>
                  <a:schemeClr val="tx2"/>
                </a:solidFill>
                <a:latin typeface="Arial"/>
                <a:cs typeface="Arial"/>
              </a:rPr>
              <a:t> </a:t>
            </a:r>
            <a:r>
              <a:rPr sz="2000" spc="-60" dirty="0">
                <a:solidFill>
                  <a:schemeClr val="tx2"/>
                </a:solidFill>
                <a:latin typeface="Arial"/>
                <a:cs typeface="Arial"/>
              </a:rPr>
              <a:t>on</a:t>
            </a:r>
            <a:r>
              <a:rPr sz="2000" spc="-125" dirty="0">
                <a:solidFill>
                  <a:schemeClr val="tx2"/>
                </a:solidFill>
                <a:latin typeface="Arial"/>
                <a:cs typeface="Arial"/>
              </a:rPr>
              <a:t> </a:t>
            </a:r>
            <a:r>
              <a:rPr sz="2000" spc="-15" dirty="0">
                <a:solidFill>
                  <a:schemeClr val="tx2"/>
                </a:solidFill>
                <a:latin typeface="Arial"/>
                <a:cs typeface="Arial"/>
              </a:rPr>
              <a:t>the</a:t>
            </a:r>
            <a:r>
              <a:rPr sz="2000" spc="-60" dirty="0">
                <a:solidFill>
                  <a:schemeClr val="tx2"/>
                </a:solidFill>
                <a:latin typeface="Arial"/>
                <a:cs typeface="Arial"/>
              </a:rPr>
              <a:t> </a:t>
            </a:r>
            <a:r>
              <a:rPr sz="2000" spc="-45" dirty="0">
                <a:solidFill>
                  <a:schemeClr val="tx2"/>
                </a:solidFill>
                <a:latin typeface="Arial"/>
                <a:cs typeface="Arial"/>
              </a:rPr>
              <a:t>shaft,</a:t>
            </a:r>
            <a:endParaRPr sz="2000" dirty="0">
              <a:solidFill>
                <a:schemeClr val="tx2"/>
              </a:solidFill>
              <a:latin typeface="Arial"/>
              <a:cs typeface="Arial"/>
            </a:endParaRPr>
          </a:p>
          <a:p>
            <a:pPr marL="342900" indent="-342900">
              <a:buFont typeface="Wingdings" panose="05000000000000000000" pitchFamily="2" charset="2"/>
              <a:buChar char="Ø"/>
            </a:pPr>
            <a:endParaRPr sz="2000" dirty="0">
              <a:solidFill>
                <a:schemeClr val="tx2"/>
              </a:solidFill>
              <a:latin typeface="Arial"/>
              <a:cs typeface="Arial"/>
            </a:endParaRPr>
          </a:p>
          <a:p>
            <a:pPr marL="342900" indent="-342900">
              <a:spcBef>
                <a:spcPts val="35"/>
              </a:spcBef>
              <a:buFont typeface="Wingdings" panose="05000000000000000000" pitchFamily="2" charset="2"/>
              <a:buChar char="Ø"/>
            </a:pPr>
            <a:endParaRPr sz="2150" dirty="0">
              <a:solidFill>
                <a:schemeClr val="tx2"/>
              </a:solidFill>
              <a:latin typeface="Arial"/>
              <a:cs typeface="Arial"/>
            </a:endParaRPr>
          </a:p>
          <a:p>
            <a:pPr marL="355600" marR="100330" indent="-343535">
              <a:buFont typeface="Wingdings" panose="05000000000000000000" pitchFamily="2" charset="2"/>
              <a:buChar char="Ø"/>
              <a:tabLst>
                <a:tab pos="355600" algn="l"/>
                <a:tab pos="356235" algn="l"/>
              </a:tabLst>
            </a:pPr>
            <a:r>
              <a:rPr sz="2000" spc="-130" dirty="0">
                <a:solidFill>
                  <a:schemeClr val="tx2"/>
                </a:solidFill>
                <a:latin typeface="Arial"/>
                <a:cs typeface="Arial"/>
              </a:rPr>
              <a:t>This </a:t>
            </a:r>
            <a:r>
              <a:rPr sz="2000" spc="-50" dirty="0">
                <a:solidFill>
                  <a:schemeClr val="tx2"/>
                </a:solidFill>
                <a:latin typeface="Arial"/>
                <a:cs typeface="Arial"/>
              </a:rPr>
              <a:t>centrifugal </a:t>
            </a:r>
            <a:r>
              <a:rPr sz="2000" spc="-60" dirty="0">
                <a:solidFill>
                  <a:schemeClr val="tx2"/>
                </a:solidFill>
                <a:latin typeface="Arial"/>
                <a:cs typeface="Arial"/>
              </a:rPr>
              <a:t>force </a:t>
            </a:r>
            <a:r>
              <a:rPr sz="2000" spc="-105" dirty="0">
                <a:solidFill>
                  <a:schemeClr val="tx2"/>
                </a:solidFill>
                <a:latin typeface="Arial"/>
                <a:cs typeface="Arial"/>
              </a:rPr>
              <a:t>acts </a:t>
            </a:r>
            <a:r>
              <a:rPr sz="2000" spc="-55" dirty="0">
                <a:solidFill>
                  <a:schemeClr val="tx2"/>
                </a:solidFill>
                <a:latin typeface="Arial"/>
                <a:cs typeface="Arial"/>
              </a:rPr>
              <a:t>radially outwards </a:t>
            </a:r>
            <a:r>
              <a:rPr sz="2000" spc="-85" dirty="0">
                <a:solidFill>
                  <a:schemeClr val="tx2"/>
                </a:solidFill>
                <a:latin typeface="Arial"/>
                <a:cs typeface="Arial"/>
              </a:rPr>
              <a:t>and </a:t>
            </a:r>
            <a:r>
              <a:rPr sz="2000" spc="-55" dirty="0">
                <a:solidFill>
                  <a:schemeClr val="tx2"/>
                </a:solidFill>
                <a:latin typeface="Arial"/>
                <a:cs typeface="Arial"/>
              </a:rPr>
              <a:t>thus </a:t>
            </a:r>
            <a:r>
              <a:rPr sz="2000" spc="-100" dirty="0">
                <a:solidFill>
                  <a:schemeClr val="tx2"/>
                </a:solidFill>
                <a:latin typeface="Arial"/>
                <a:cs typeface="Arial"/>
              </a:rPr>
              <a:t>produces </a:t>
            </a:r>
            <a:r>
              <a:rPr sz="2000" spc="-80" dirty="0">
                <a:solidFill>
                  <a:schemeClr val="tx2"/>
                </a:solidFill>
                <a:latin typeface="Arial"/>
                <a:cs typeface="Arial"/>
              </a:rPr>
              <a:t>bending </a:t>
            </a:r>
            <a:r>
              <a:rPr sz="2000" spc="-30" dirty="0">
                <a:solidFill>
                  <a:schemeClr val="tx2"/>
                </a:solidFill>
                <a:latin typeface="Arial"/>
                <a:cs typeface="Arial"/>
              </a:rPr>
              <a:t>moment  </a:t>
            </a:r>
            <a:r>
              <a:rPr sz="2000" spc="-70" dirty="0">
                <a:solidFill>
                  <a:schemeClr val="tx2"/>
                </a:solidFill>
                <a:latin typeface="Arial"/>
                <a:cs typeface="Arial"/>
              </a:rPr>
              <a:t>on</a:t>
            </a:r>
            <a:endParaRPr sz="2000" dirty="0">
              <a:solidFill>
                <a:schemeClr val="tx2"/>
              </a:solidFill>
              <a:latin typeface="Arial"/>
              <a:cs typeface="Arial"/>
            </a:endParaRPr>
          </a:p>
          <a:p>
            <a:pPr marL="355600" indent="-342900">
              <a:spcBef>
                <a:spcPts val="10"/>
              </a:spcBef>
              <a:buFont typeface="Wingdings" panose="05000000000000000000" pitchFamily="2" charset="2"/>
              <a:buChar char="Ø"/>
            </a:pPr>
            <a:r>
              <a:rPr sz="2000" spc="-15" dirty="0">
                <a:solidFill>
                  <a:schemeClr val="tx2"/>
                </a:solidFill>
                <a:latin typeface="Arial"/>
                <a:cs typeface="Arial"/>
              </a:rPr>
              <a:t>the</a:t>
            </a:r>
            <a:r>
              <a:rPr sz="2000" spc="-145" dirty="0">
                <a:solidFill>
                  <a:schemeClr val="tx2"/>
                </a:solidFill>
                <a:latin typeface="Arial"/>
                <a:cs typeface="Arial"/>
              </a:rPr>
              <a:t> </a:t>
            </a:r>
            <a:r>
              <a:rPr sz="2000" spc="-45" dirty="0">
                <a:solidFill>
                  <a:schemeClr val="tx2"/>
                </a:solidFill>
                <a:latin typeface="Arial"/>
                <a:cs typeface="Arial"/>
              </a:rPr>
              <a:t>shaft.</a:t>
            </a:r>
            <a:endParaRPr sz="2000" dirty="0">
              <a:solidFill>
                <a:schemeClr val="tx2"/>
              </a:solidFill>
              <a:latin typeface="Arial"/>
              <a:cs typeface="Arial"/>
            </a:endParaRPr>
          </a:p>
          <a:p>
            <a:pPr marL="355600" marR="160655" indent="-343535">
              <a:spcBef>
                <a:spcPts val="450"/>
              </a:spcBef>
              <a:buFont typeface="Wingdings" panose="05000000000000000000" pitchFamily="2" charset="2"/>
              <a:buChar char="Ø"/>
              <a:tabLst>
                <a:tab pos="355600" algn="l"/>
                <a:tab pos="356235" algn="l"/>
              </a:tabLst>
            </a:pPr>
            <a:r>
              <a:rPr sz="2000" spc="-45" dirty="0">
                <a:solidFill>
                  <a:schemeClr val="tx2"/>
                </a:solidFill>
                <a:latin typeface="Arial"/>
                <a:cs typeface="Arial"/>
              </a:rPr>
              <a:t>In order </a:t>
            </a:r>
            <a:r>
              <a:rPr sz="2000" spc="40" dirty="0">
                <a:solidFill>
                  <a:schemeClr val="tx2"/>
                </a:solidFill>
                <a:latin typeface="Arial"/>
                <a:cs typeface="Arial"/>
              </a:rPr>
              <a:t>to </a:t>
            </a:r>
            <a:r>
              <a:rPr sz="2000" spc="-60" dirty="0">
                <a:solidFill>
                  <a:schemeClr val="tx2"/>
                </a:solidFill>
                <a:latin typeface="Arial"/>
                <a:cs typeface="Arial"/>
              </a:rPr>
              <a:t>counteract </a:t>
            </a:r>
            <a:r>
              <a:rPr sz="2000" spc="-15" dirty="0">
                <a:solidFill>
                  <a:schemeClr val="tx2"/>
                </a:solidFill>
                <a:latin typeface="Arial"/>
                <a:cs typeface="Arial"/>
              </a:rPr>
              <a:t>the </a:t>
            </a:r>
            <a:r>
              <a:rPr sz="2000" spc="-45" dirty="0">
                <a:solidFill>
                  <a:schemeClr val="tx2"/>
                </a:solidFill>
                <a:latin typeface="Arial"/>
                <a:cs typeface="Arial"/>
              </a:rPr>
              <a:t>effect </a:t>
            </a:r>
            <a:r>
              <a:rPr sz="2000" dirty="0">
                <a:solidFill>
                  <a:schemeClr val="tx2"/>
                </a:solidFill>
                <a:latin typeface="Arial"/>
                <a:cs typeface="Arial"/>
              </a:rPr>
              <a:t>of </a:t>
            </a:r>
            <a:r>
              <a:rPr sz="2000" spc="-40" dirty="0">
                <a:solidFill>
                  <a:schemeClr val="tx2"/>
                </a:solidFill>
                <a:latin typeface="Arial"/>
                <a:cs typeface="Arial"/>
              </a:rPr>
              <a:t>this </a:t>
            </a:r>
            <a:r>
              <a:rPr sz="2000" spc="-65" dirty="0">
                <a:solidFill>
                  <a:schemeClr val="tx2"/>
                </a:solidFill>
                <a:latin typeface="Arial"/>
                <a:cs typeface="Arial"/>
              </a:rPr>
              <a:t>force, </a:t>
            </a:r>
            <a:r>
              <a:rPr sz="2000" spc="-145" dirty="0">
                <a:solidFill>
                  <a:schemeClr val="tx2"/>
                </a:solidFill>
                <a:latin typeface="Arial"/>
                <a:cs typeface="Arial"/>
              </a:rPr>
              <a:t>a </a:t>
            </a:r>
            <a:r>
              <a:rPr sz="2000" spc="-90" dirty="0">
                <a:solidFill>
                  <a:schemeClr val="tx2"/>
                </a:solidFill>
                <a:latin typeface="Arial"/>
                <a:cs typeface="Arial"/>
              </a:rPr>
              <a:t>balancing </a:t>
            </a:r>
            <a:r>
              <a:rPr sz="2000" spc="-140" dirty="0">
                <a:solidFill>
                  <a:schemeClr val="tx2"/>
                </a:solidFill>
                <a:latin typeface="Arial"/>
                <a:cs typeface="Arial"/>
              </a:rPr>
              <a:t>mass </a:t>
            </a:r>
            <a:r>
              <a:rPr sz="2000" spc="-75" dirty="0">
                <a:solidFill>
                  <a:schemeClr val="tx2"/>
                </a:solidFill>
                <a:latin typeface="Arial"/>
                <a:cs typeface="Arial"/>
              </a:rPr>
              <a:t>(</a:t>
            </a:r>
            <a:r>
              <a:rPr sz="2000" i="1" spc="-75" dirty="0">
                <a:solidFill>
                  <a:schemeClr val="tx2"/>
                </a:solidFill>
                <a:latin typeface="Arial"/>
                <a:cs typeface="Arial"/>
              </a:rPr>
              <a:t>m</a:t>
            </a:r>
            <a:r>
              <a:rPr sz="2000" spc="-75" dirty="0">
                <a:solidFill>
                  <a:schemeClr val="tx2"/>
                </a:solidFill>
                <a:latin typeface="Arial"/>
                <a:cs typeface="Arial"/>
              </a:rPr>
              <a:t>2) </a:t>
            </a:r>
            <a:r>
              <a:rPr sz="2000" spc="-80" dirty="0">
                <a:solidFill>
                  <a:schemeClr val="tx2"/>
                </a:solidFill>
                <a:latin typeface="Arial"/>
                <a:cs typeface="Arial"/>
              </a:rPr>
              <a:t>may </a:t>
            </a:r>
            <a:r>
              <a:rPr sz="2000" spc="-85" dirty="0">
                <a:solidFill>
                  <a:schemeClr val="tx2"/>
                </a:solidFill>
                <a:latin typeface="Arial"/>
                <a:cs typeface="Arial"/>
              </a:rPr>
              <a:t>be  </a:t>
            </a:r>
            <a:r>
              <a:rPr sz="2000" spc="-60" dirty="0">
                <a:solidFill>
                  <a:schemeClr val="tx2"/>
                </a:solidFill>
                <a:latin typeface="Arial"/>
                <a:cs typeface="Arial"/>
              </a:rPr>
              <a:t>attached</a:t>
            </a:r>
            <a:r>
              <a:rPr sz="2000" spc="-120" dirty="0">
                <a:solidFill>
                  <a:schemeClr val="tx2"/>
                </a:solidFill>
                <a:latin typeface="Arial"/>
                <a:cs typeface="Arial"/>
              </a:rPr>
              <a:t> </a:t>
            </a:r>
            <a:r>
              <a:rPr sz="2000" spc="-25" dirty="0">
                <a:solidFill>
                  <a:schemeClr val="tx2"/>
                </a:solidFill>
                <a:latin typeface="Arial"/>
                <a:cs typeface="Arial"/>
              </a:rPr>
              <a:t>in</a:t>
            </a:r>
            <a:r>
              <a:rPr sz="2000" spc="-120" dirty="0">
                <a:solidFill>
                  <a:schemeClr val="tx2"/>
                </a:solidFill>
                <a:latin typeface="Arial"/>
                <a:cs typeface="Arial"/>
              </a:rPr>
              <a:t> </a:t>
            </a:r>
            <a:r>
              <a:rPr sz="2000" spc="-15" dirty="0">
                <a:solidFill>
                  <a:schemeClr val="tx2"/>
                </a:solidFill>
                <a:latin typeface="Arial"/>
                <a:cs typeface="Arial"/>
              </a:rPr>
              <a:t>the</a:t>
            </a:r>
            <a:r>
              <a:rPr sz="2000" spc="-65" dirty="0">
                <a:solidFill>
                  <a:schemeClr val="tx2"/>
                </a:solidFill>
                <a:latin typeface="Arial"/>
                <a:cs typeface="Arial"/>
              </a:rPr>
              <a:t> </a:t>
            </a:r>
            <a:r>
              <a:rPr sz="2000" spc="-110" dirty="0">
                <a:solidFill>
                  <a:schemeClr val="tx2"/>
                </a:solidFill>
                <a:latin typeface="Arial"/>
                <a:cs typeface="Arial"/>
              </a:rPr>
              <a:t>same</a:t>
            </a:r>
            <a:r>
              <a:rPr sz="2000" spc="-215" dirty="0">
                <a:solidFill>
                  <a:schemeClr val="tx2"/>
                </a:solidFill>
                <a:latin typeface="Arial"/>
                <a:cs typeface="Arial"/>
              </a:rPr>
              <a:t> </a:t>
            </a:r>
            <a:r>
              <a:rPr sz="2000" spc="-75" dirty="0">
                <a:solidFill>
                  <a:schemeClr val="tx2"/>
                </a:solidFill>
                <a:latin typeface="Arial"/>
                <a:cs typeface="Arial"/>
              </a:rPr>
              <a:t>plane</a:t>
            </a:r>
            <a:r>
              <a:rPr sz="2000" spc="-140" dirty="0">
                <a:solidFill>
                  <a:schemeClr val="tx2"/>
                </a:solidFill>
                <a:latin typeface="Arial"/>
                <a:cs typeface="Arial"/>
              </a:rPr>
              <a:t> </a:t>
            </a:r>
            <a:r>
              <a:rPr sz="2000" dirty="0">
                <a:solidFill>
                  <a:schemeClr val="tx2"/>
                </a:solidFill>
                <a:latin typeface="Arial"/>
                <a:cs typeface="Arial"/>
              </a:rPr>
              <a:t>of</a:t>
            </a:r>
            <a:r>
              <a:rPr sz="2000" spc="-125" dirty="0">
                <a:solidFill>
                  <a:schemeClr val="tx2"/>
                </a:solidFill>
                <a:latin typeface="Arial"/>
                <a:cs typeface="Arial"/>
              </a:rPr>
              <a:t> </a:t>
            </a:r>
            <a:r>
              <a:rPr sz="2000" spc="-10" dirty="0">
                <a:solidFill>
                  <a:schemeClr val="tx2"/>
                </a:solidFill>
                <a:latin typeface="Arial"/>
                <a:cs typeface="Arial"/>
              </a:rPr>
              <a:t>rotation</a:t>
            </a:r>
            <a:r>
              <a:rPr sz="2000" spc="-45" dirty="0">
                <a:solidFill>
                  <a:schemeClr val="tx2"/>
                </a:solidFill>
                <a:latin typeface="Arial"/>
                <a:cs typeface="Arial"/>
              </a:rPr>
              <a:t> </a:t>
            </a:r>
            <a:r>
              <a:rPr sz="2000" spc="-175" dirty="0">
                <a:solidFill>
                  <a:schemeClr val="tx2"/>
                </a:solidFill>
                <a:latin typeface="Arial"/>
                <a:cs typeface="Arial"/>
              </a:rPr>
              <a:t>as</a:t>
            </a:r>
            <a:r>
              <a:rPr sz="2000" spc="-150" dirty="0">
                <a:solidFill>
                  <a:schemeClr val="tx2"/>
                </a:solidFill>
                <a:latin typeface="Arial"/>
                <a:cs typeface="Arial"/>
              </a:rPr>
              <a:t> </a:t>
            </a:r>
            <a:r>
              <a:rPr sz="2000" spc="10" dirty="0">
                <a:solidFill>
                  <a:schemeClr val="tx2"/>
                </a:solidFill>
                <a:latin typeface="Arial"/>
                <a:cs typeface="Arial"/>
              </a:rPr>
              <a:t>that</a:t>
            </a:r>
            <a:r>
              <a:rPr sz="2000" spc="-110" dirty="0">
                <a:solidFill>
                  <a:schemeClr val="tx2"/>
                </a:solidFill>
                <a:latin typeface="Arial"/>
                <a:cs typeface="Arial"/>
              </a:rPr>
              <a:t> </a:t>
            </a:r>
            <a:r>
              <a:rPr sz="2000" dirty="0">
                <a:solidFill>
                  <a:schemeClr val="tx2"/>
                </a:solidFill>
                <a:latin typeface="Arial"/>
                <a:cs typeface="Arial"/>
              </a:rPr>
              <a:t>of</a:t>
            </a:r>
            <a:r>
              <a:rPr sz="2000" spc="-120" dirty="0">
                <a:solidFill>
                  <a:schemeClr val="tx2"/>
                </a:solidFill>
                <a:latin typeface="Arial"/>
                <a:cs typeface="Arial"/>
              </a:rPr>
              <a:t> </a:t>
            </a:r>
            <a:r>
              <a:rPr sz="2000" spc="-45" dirty="0">
                <a:solidFill>
                  <a:schemeClr val="tx2"/>
                </a:solidFill>
                <a:latin typeface="Arial"/>
                <a:cs typeface="Arial"/>
              </a:rPr>
              <a:t>disturbing</a:t>
            </a:r>
            <a:r>
              <a:rPr sz="2000" spc="-90" dirty="0">
                <a:solidFill>
                  <a:schemeClr val="tx2"/>
                </a:solidFill>
                <a:latin typeface="Arial"/>
                <a:cs typeface="Arial"/>
              </a:rPr>
              <a:t> </a:t>
            </a:r>
            <a:r>
              <a:rPr sz="2000" spc="-140" dirty="0">
                <a:solidFill>
                  <a:schemeClr val="tx2"/>
                </a:solidFill>
                <a:latin typeface="Arial"/>
                <a:cs typeface="Arial"/>
              </a:rPr>
              <a:t>mass</a:t>
            </a:r>
            <a:r>
              <a:rPr sz="2000" spc="-225" dirty="0">
                <a:solidFill>
                  <a:schemeClr val="tx2"/>
                </a:solidFill>
                <a:latin typeface="Arial"/>
                <a:cs typeface="Arial"/>
              </a:rPr>
              <a:t> </a:t>
            </a:r>
            <a:r>
              <a:rPr sz="2000" spc="-75" dirty="0">
                <a:solidFill>
                  <a:schemeClr val="tx2"/>
                </a:solidFill>
                <a:latin typeface="Arial"/>
                <a:cs typeface="Arial"/>
              </a:rPr>
              <a:t>(</a:t>
            </a:r>
            <a:r>
              <a:rPr sz="2000" i="1" spc="-75" dirty="0">
                <a:solidFill>
                  <a:schemeClr val="tx2"/>
                </a:solidFill>
                <a:latin typeface="Arial"/>
                <a:cs typeface="Arial"/>
              </a:rPr>
              <a:t>m</a:t>
            </a:r>
            <a:r>
              <a:rPr sz="2000" spc="-75" dirty="0">
                <a:solidFill>
                  <a:schemeClr val="tx2"/>
                </a:solidFill>
                <a:latin typeface="Arial"/>
                <a:cs typeface="Arial"/>
              </a:rPr>
              <a:t>1)</a:t>
            </a:r>
            <a:r>
              <a:rPr sz="2000" spc="-120" dirty="0">
                <a:solidFill>
                  <a:schemeClr val="tx2"/>
                </a:solidFill>
                <a:latin typeface="Arial"/>
                <a:cs typeface="Arial"/>
              </a:rPr>
              <a:t> such </a:t>
            </a:r>
            <a:r>
              <a:rPr sz="2000" spc="10" dirty="0">
                <a:solidFill>
                  <a:schemeClr val="tx2"/>
                </a:solidFill>
                <a:latin typeface="Arial"/>
                <a:cs typeface="Arial"/>
              </a:rPr>
              <a:t>that  </a:t>
            </a:r>
            <a:r>
              <a:rPr sz="2000" spc="-15" dirty="0">
                <a:solidFill>
                  <a:schemeClr val="tx2"/>
                </a:solidFill>
                <a:latin typeface="Arial"/>
                <a:cs typeface="Arial"/>
              </a:rPr>
              <a:t>the</a:t>
            </a:r>
            <a:r>
              <a:rPr sz="2000" spc="-145" dirty="0">
                <a:solidFill>
                  <a:schemeClr val="tx2"/>
                </a:solidFill>
                <a:latin typeface="Arial"/>
                <a:cs typeface="Arial"/>
              </a:rPr>
              <a:t> </a:t>
            </a:r>
            <a:r>
              <a:rPr sz="2000" spc="-50" dirty="0">
                <a:solidFill>
                  <a:schemeClr val="tx2"/>
                </a:solidFill>
                <a:latin typeface="Arial"/>
                <a:cs typeface="Arial"/>
              </a:rPr>
              <a:t>centrifugal </a:t>
            </a:r>
            <a:r>
              <a:rPr sz="2000" spc="-90" dirty="0">
                <a:solidFill>
                  <a:schemeClr val="tx2"/>
                </a:solidFill>
                <a:latin typeface="Arial"/>
                <a:cs typeface="Arial"/>
              </a:rPr>
              <a:t>forces</a:t>
            </a:r>
            <a:r>
              <a:rPr sz="2000" dirty="0">
                <a:solidFill>
                  <a:schemeClr val="tx2"/>
                </a:solidFill>
                <a:latin typeface="Arial"/>
                <a:cs typeface="Arial"/>
              </a:rPr>
              <a:t> </a:t>
            </a:r>
            <a:r>
              <a:rPr sz="2000" spc="-80" dirty="0">
                <a:solidFill>
                  <a:schemeClr val="tx2"/>
                </a:solidFill>
                <a:latin typeface="Arial"/>
                <a:cs typeface="Arial"/>
              </a:rPr>
              <a:t>due</a:t>
            </a:r>
            <a:r>
              <a:rPr sz="2000" spc="-140" dirty="0">
                <a:solidFill>
                  <a:schemeClr val="tx2"/>
                </a:solidFill>
                <a:latin typeface="Arial"/>
                <a:cs typeface="Arial"/>
              </a:rPr>
              <a:t> </a:t>
            </a:r>
            <a:r>
              <a:rPr sz="2000" spc="40" dirty="0">
                <a:solidFill>
                  <a:schemeClr val="tx2"/>
                </a:solidFill>
                <a:latin typeface="Arial"/>
                <a:cs typeface="Arial"/>
              </a:rPr>
              <a:t>to</a:t>
            </a:r>
            <a:r>
              <a:rPr sz="2000" spc="-130"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a:t>
            </a:r>
            <a:r>
              <a:rPr sz="2000" spc="20" dirty="0">
                <a:solidFill>
                  <a:schemeClr val="tx2"/>
                </a:solidFill>
                <a:latin typeface="Arial"/>
                <a:cs typeface="Arial"/>
              </a:rPr>
              <a:t>two</a:t>
            </a:r>
            <a:r>
              <a:rPr sz="2000" spc="-125" dirty="0">
                <a:solidFill>
                  <a:schemeClr val="tx2"/>
                </a:solidFill>
                <a:latin typeface="Arial"/>
                <a:cs typeface="Arial"/>
              </a:rPr>
              <a:t> </a:t>
            </a:r>
            <a:r>
              <a:rPr sz="2000" spc="-145" dirty="0">
                <a:solidFill>
                  <a:schemeClr val="tx2"/>
                </a:solidFill>
                <a:latin typeface="Arial"/>
                <a:cs typeface="Arial"/>
              </a:rPr>
              <a:t>masses</a:t>
            </a:r>
            <a:r>
              <a:rPr sz="2000" spc="-225" dirty="0">
                <a:solidFill>
                  <a:schemeClr val="tx2"/>
                </a:solidFill>
                <a:latin typeface="Arial"/>
                <a:cs typeface="Arial"/>
              </a:rPr>
              <a:t> </a:t>
            </a:r>
            <a:r>
              <a:rPr sz="2000" spc="-55" dirty="0">
                <a:solidFill>
                  <a:schemeClr val="tx2"/>
                </a:solidFill>
                <a:latin typeface="Arial"/>
                <a:cs typeface="Arial"/>
              </a:rPr>
              <a:t>ar</a:t>
            </a:r>
            <a:endParaRPr sz="2000" dirty="0">
              <a:solidFill>
                <a:schemeClr val="tx2"/>
              </a:solidFill>
              <a:latin typeface="Arial"/>
              <a:cs typeface="Arial"/>
            </a:endParaRPr>
          </a:p>
        </p:txBody>
      </p:sp>
      <p:sp>
        <p:nvSpPr>
          <p:cNvPr id="3" name="object 3"/>
          <p:cNvSpPr txBox="1"/>
          <p:nvPr/>
        </p:nvSpPr>
        <p:spPr>
          <a:xfrm>
            <a:off x="6830859" y="4713266"/>
            <a:ext cx="2240280" cy="243656"/>
          </a:xfrm>
          <a:prstGeom prst="rect">
            <a:avLst/>
          </a:prstGeom>
        </p:spPr>
        <p:txBody>
          <a:bodyPr vert="horz" wrap="square" lIns="0" tIns="0" rIns="0" bIns="0" rtlCol="0">
            <a:spAutoFit/>
          </a:bodyPr>
          <a:lstStyle/>
          <a:p>
            <a:pPr>
              <a:lnSpc>
                <a:spcPts val="1920"/>
              </a:lnSpc>
            </a:pPr>
            <a:r>
              <a:rPr sz="2000" spc="-105" dirty="0">
                <a:solidFill>
                  <a:prstClr val="black"/>
                </a:solidFill>
                <a:latin typeface="Arial"/>
                <a:cs typeface="Arial"/>
              </a:rPr>
              <a:t>e </a:t>
            </a:r>
            <a:r>
              <a:rPr sz="2000" spc="-80" dirty="0">
                <a:solidFill>
                  <a:prstClr val="black"/>
                </a:solidFill>
                <a:latin typeface="Arial"/>
                <a:cs typeface="Arial"/>
              </a:rPr>
              <a:t>equal </a:t>
            </a:r>
            <a:r>
              <a:rPr sz="2000" spc="-85" dirty="0">
                <a:solidFill>
                  <a:prstClr val="black"/>
                </a:solidFill>
                <a:latin typeface="Arial"/>
                <a:cs typeface="Arial"/>
              </a:rPr>
              <a:t>and</a:t>
            </a:r>
            <a:r>
              <a:rPr sz="2000" spc="-195" dirty="0">
                <a:solidFill>
                  <a:prstClr val="black"/>
                </a:solidFill>
                <a:latin typeface="Arial"/>
                <a:cs typeface="Arial"/>
              </a:rPr>
              <a:t> </a:t>
            </a:r>
            <a:r>
              <a:rPr sz="2000" spc="-55" dirty="0">
                <a:solidFill>
                  <a:prstClr val="black"/>
                </a:solidFill>
                <a:latin typeface="Arial"/>
                <a:cs typeface="Arial"/>
              </a:rPr>
              <a:t>opposite.</a:t>
            </a:r>
            <a:endParaRPr sz="2000">
              <a:solidFill>
                <a:prstClr val="black"/>
              </a:solidFill>
              <a:latin typeface="Arial"/>
              <a:cs typeface="Arial"/>
            </a:endParaRPr>
          </a:p>
        </p:txBody>
      </p:sp>
      <p:sp>
        <p:nvSpPr>
          <p:cNvPr id="4" name="object 4"/>
          <p:cNvSpPr/>
          <p:nvPr/>
        </p:nvSpPr>
        <p:spPr>
          <a:xfrm>
            <a:off x="5095891" y="2657459"/>
            <a:ext cx="1095375" cy="2286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945630" y="5035511"/>
            <a:ext cx="3857640" cy="1868504"/>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6" name="object 6"/>
          <p:cNvSpPr txBox="1"/>
          <p:nvPr/>
        </p:nvSpPr>
        <p:spPr>
          <a:xfrm>
            <a:off x="9958966" y="6412254"/>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8</a:t>
            </a:r>
            <a:endParaRPr sz="1400">
              <a:solidFill>
                <a:prstClr val="black"/>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29864"/>
            <a:ext cx="9286877" cy="632460"/>
          </a:xfrm>
          <a:prstGeom prst="rect">
            <a:avLst/>
          </a:prstGeom>
        </p:spPr>
        <p:txBody>
          <a:bodyPr vert="horz" wrap="square" lIns="0" tIns="16510" rIns="0" bIns="0" rtlCol="0">
            <a:spAutoFit/>
          </a:bodyPr>
          <a:lstStyle/>
          <a:p>
            <a:pPr marL="12700">
              <a:spcBef>
                <a:spcPts val="130"/>
              </a:spcBef>
            </a:pPr>
            <a:r>
              <a:rPr sz="3950" b="0" spc="30" dirty="0">
                <a:solidFill>
                  <a:schemeClr val="tx2"/>
                </a:solidFill>
                <a:latin typeface="Times New Roman"/>
                <a:cs typeface="Times New Roman"/>
              </a:rPr>
              <a:t>Pendulum </a:t>
            </a:r>
            <a:r>
              <a:rPr sz="3950" b="0" spc="5" dirty="0">
                <a:solidFill>
                  <a:schemeClr val="tx2"/>
                </a:solidFill>
                <a:latin typeface="Times New Roman"/>
                <a:cs typeface="Times New Roman"/>
              </a:rPr>
              <a:t>pump </a:t>
            </a:r>
            <a:r>
              <a:rPr sz="3950" b="0" spc="25" dirty="0">
                <a:solidFill>
                  <a:schemeClr val="tx2"/>
                </a:solidFill>
                <a:latin typeface="Times New Roman"/>
                <a:cs typeface="Times New Roman"/>
              </a:rPr>
              <a:t>or </a:t>
            </a:r>
            <a:r>
              <a:rPr sz="3950" b="0" spc="15" dirty="0">
                <a:solidFill>
                  <a:schemeClr val="tx2"/>
                </a:solidFill>
                <a:latin typeface="Times New Roman"/>
                <a:cs typeface="Times New Roman"/>
              </a:rPr>
              <a:t>Bull</a:t>
            </a:r>
            <a:r>
              <a:rPr sz="3950" b="0" spc="-140" dirty="0">
                <a:solidFill>
                  <a:schemeClr val="tx2"/>
                </a:solidFill>
                <a:latin typeface="Times New Roman"/>
                <a:cs typeface="Times New Roman"/>
              </a:rPr>
              <a:t> </a:t>
            </a:r>
            <a:r>
              <a:rPr sz="3950" b="0" spc="20" dirty="0">
                <a:solidFill>
                  <a:schemeClr val="tx2"/>
                </a:solidFill>
                <a:latin typeface="Times New Roman"/>
                <a:cs typeface="Times New Roman"/>
              </a:rPr>
              <a:t>engine</a:t>
            </a:r>
            <a:endParaRPr sz="3950" dirty="0">
              <a:solidFill>
                <a:schemeClr val="tx2"/>
              </a:solidFill>
              <a:latin typeface="Times New Roman"/>
              <a:cs typeface="Times New Roman"/>
            </a:endParaRPr>
          </a:p>
        </p:txBody>
      </p:sp>
      <p:sp>
        <p:nvSpPr>
          <p:cNvPr id="3" name="object 3"/>
          <p:cNvSpPr/>
          <p:nvPr/>
        </p:nvSpPr>
        <p:spPr>
          <a:xfrm>
            <a:off x="3923453" y="1447800"/>
            <a:ext cx="5068146" cy="44958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9799"/>
            <a:ext cx="13043410" cy="731546"/>
          </a:xfrm>
          <a:prstGeom prst="rect">
            <a:avLst/>
          </a:prstGeom>
        </p:spPr>
        <p:txBody>
          <a:bodyPr vert="horz" wrap="square" lIns="0" tIns="358711" rIns="0" bIns="0" rtlCol="0">
            <a:spAutoFit/>
          </a:bodyPr>
          <a:lstStyle/>
          <a:p>
            <a:pPr marL="3776345" marR="5080" indent="-3632835">
              <a:spcBef>
                <a:spcPts val="125"/>
              </a:spcBef>
            </a:pPr>
            <a:r>
              <a:rPr spc="-175" dirty="0">
                <a:solidFill>
                  <a:schemeClr val="tx2"/>
                </a:solidFill>
              </a:rPr>
              <a:t>Balancing </a:t>
            </a:r>
            <a:r>
              <a:rPr spc="-65" dirty="0">
                <a:solidFill>
                  <a:schemeClr val="tx2"/>
                </a:solidFill>
              </a:rPr>
              <a:t>of </a:t>
            </a:r>
            <a:r>
              <a:rPr spc="-114" dirty="0">
                <a:solidFill>
                  <a:schemeClr val="tx2"/>
                </a:solidFill>
              </a:rPr>
              <a:t>a </a:t>
            </a:r>
            <a:r>
              <a:rPr spc="-160" dirty="0">
                <a:solidFill>
                  <a:schemeClr val="tx2"/>
                </a:solidFill>
              </a:rPr>
              <a:t>Single </a:t>
            </a:r>
            <a:r>
              <a:rPr spc="-130" dirty="0">
                <a:solidFill>
                  <a:schemeClr val="tx2"/>
                </a:solidFill>
              </a:rPr>
              <a:t>Rotating </a:t>
            </a:r>
            <a:r>
              <a:rPr spc="-155" dirty="0">
                <a:solidFill>
                  <a:schemeClr val="tx2"/>
                </a:solidFill>
              </a:rPr>
              <a:t>Mass </a:t>
            </a:r>
            <a:r>
              <a:rPr spc="-240" dirty="0">
                <a:solidFill>
                  <a:schemeClr val="tx2"/>
                </a:solidFill>
              </a:rPr>
              <a:t>By </a:t>
            </a:r>
            <a:r>
              <a:rPr spc="-114" dirty="0">
                <a:solidFill>
                  <a:schemeClr val="tx2"/>
                </a:solidFill>
              </a:rPr>
              <a:t>a </a:t>
            </a:r>
            <a:r>
              <a:rPr spc="-160" dirty="0">
                <a:solidFill>
                  <a:schemeClr val="tx2"/>
                </a:solidFill>
              </a:rPr>
              <a:t>Single </a:t>
            </a:r>
            <a:r>
              <a:rPr spc="-155" dirty="0">
                <a:solidFill>
                  <a:schemeClr val="tx2"/>
                </a:solidFill>
              </a:rPr>
              <a:t>Mass </a:t>
            </a:r>
            <a:r>
              <a:rPr spc="-130" dirty="0">
                <a:solidFill>
                  <a:schemeClr val="tx2"/>
                </a:solidFill>
              </a:rPr>
              <a:t>Rotating </a:t>
            </a:r>
            <a:r>
              <a:rPr spc="-85" dirty="0">
                <a:solidFill>
                  <a:schemeClr val="tx2"/>
                </a:solidFill>
              </a:rPr>
              <a:t>in </a:t>
            </a:r>
            <a:r>
              <a:rPr spc="-90" dirty="0">
                <a:solidFill>
                  <a:schemeClr val="tx2"/>
                </a:solidFill>
              </a:rPr>
              <a:t>the</a:t>
            </a:r>
            <a:r>
              <a:rPr spc="-135" dirty="0">
                <a:solidFill>
                  <a:schemeClr val="tx2"/>
                </a:solidFill>
              </a:rPr>
              <a:t> </a:t>
            </a:r>
            <a:r>
              <a:rPr spc="-185" dirty="0">
                <a:solidFill>
                  <a:schemeClr val="tx2"/>
                </a:solidFill>
              </a:rPr>
              <a:t>Same  </a:t>
            </a:r>
            <a:r>
              <a:rPr spc="-145" dirty="0">
                <a:solidFill>
                  <a:schemeClr val="tx2"/>
                </a:solidFill>
              </a:rPr>
              <a:t>Plane</a:t>
            </a:r>
            <a:endParaRPr dirty="0">
              <a:solidFill>
                <a:schemeClr val="tx2"/>
              </a:solidFill>
            </a:endParaRPr>
          </a:p>
        </p:txBody>
      </p:sp>
      <p:sp>
        <p:nvSpPr>
          <p:cNvPr id="3" name="object 3"/>
          <p:cNvSpPr/>
          <p:nvPr/>
        </p:nvSpPr>
        <p:spPr>
          <a:xfrm>
            <a:off x="6962761" y="4667251"/>
            <a:ext cx="3705239" cy="219074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1604963" y="1071621"/>
            <a:ext cx="8808963" cy="327343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9958966" y="6412254"/>
            <a:ext cx="238125" cy="359073"/>
          </a:xfrm>
          <a:prstGeom prst="rect">
            <a:avLst/>
          </a:prstGeom>
        </p:spPr>
        <p:txBody>
          <a:bodyPr vert="horz" wrap="square" lIns="0" tIns="0" rIns="0" bIns="0" rtlCol="0">
            <a:spAutoFit/>
          </a:bodyPr>
          <a:lstStyle/>
          <a:p>
            <a:pPr marL="12700">
              <a:lnSpc>
                <a:spcPts val="1435"/>
              </a:lnSpc>
            </a:pPr>
            <a:r>
              <a:rPr sz="1400" spc="-30" dirty="0">
                <a:solidFill>
                  <a:prstClr val="black"/>
                </a:solidFill>
                <a:latin typeface="Arial"/>
                <a:cs typeface="Arial"/>
              </a:rPr>
              <a:t>11</a:t>
            </a:r>
            <a:endParaRPr sz="1400">
              <a:solidFill>
                <a:prstClr val="black"/>
              </a:solidFill>
              <a:latin typeface="Arial"/>
              <a:cs typeface="Arial"/>
            </a:endParaRPr>
          </a:p>
          <a:p>
            <a:pPr marL="98425">
              <a:lnSpc>
                <a:spcPts val="1440"/>
              </a:lnSpc>
            </a:pPr>
            <a:r>
              <a:rPr sz="1400" spc="15" dirty="0">
                <a:solidFill>
                  <a:prstClr val="black"/>
                </a:solidFill>
                <a:latin typeface="Arial"/>
                <a:cs typeface="Arial"/>
              </a:rPr>
              <a:t>9</a:t>
            </a:r>
            <a:endParaRPr sz="1400">
              <a:solidFill>
                <a:prstClr val="black"/>
              </a:solidFill>
              <a:latin typeface="Arial"/>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450" y="211133"/>
            <a:ext cx="10130794" cy="2742417"/>
          </a:xfrm>
          <a:prstGeom prst="rect">
            <a:avLst/>
          </a:prstGeom>
        </p:spPr>
        <p:txBody>
          <a:bodyPr vert="horz" wrap="square" lIns="0" tIns="15875" rIns="0" bIns="0" rtlCol="0">
            <a:spAutoFit/>
          </a:bodyPr>
          <a:lstStyle/>
          <a:p>
            <a:pPr marL="1715770">
              <a:spcBef>
                <a:spcPts val="125"/>
              </a:spcBef>
            </a:pPr>
            <a:r>
              <a:rPr sz="2400" b="1" spc="-114" dirty="0">
                <a:solidFill>
                  <a:schemeClr val="tx2"/>
                </a:solidFill>
                <a:latin typeface="Arial"/>
                <a:cs typeface="Arial"/>
              </a:rPr>
              <a:t>Balancing</a:t>
            </a:r>
            <a:r>
              <a:rPr sz="2400" b="1" spc="-170" dirty="0">
                <a:solidFill>
                  <a:schemeClr val="tx2"/>
                </a:solidFill>
                <a:latin typeface="Arial"/>
                <a:cs typeface="Arial"/>
              </a:rPr>
              <a:t> </a:t>
            </a:r>
            <a:r>
              <a:rPr sz="2400" b="1" spc="-65" dirty="0">
                <a:solidFill>
                  <a:schemeClr val="tx2"/>
                </a:solidFill>
                <a:latin typeface="Arial"/>
                <a:cs typeface="Arial"/>
              </a:rPr>
              <a:t>of</a:t>
            </a:r>
            <a:r>
              <a:rPr sz="2400" b="1" spc="-95" dirty="0">
                <a:solidFill>
                  <a:schemeClr val="tx2"/>
                </a:solidFill>
                <a:latin typeface="Arial"/>
                <a:cs typeface="Arial"/>
              </a:rPr>
              <a:t> </a:t>
            </a:r>
            <a:r>
              <a:rPr sz="2400" b="1" spc="-75" dirty="0">
                <a:solidFill>
                  <a:schemeClr val="tx2"/>
                </a:solidFill>
                <a:latin typeface="Arial"/>
                <a:cs typeface="Arial"/>
              </a:rPr>
              <a:t>a</a:t>
            </a:r>
            <a:r>
              <a:rPr sz="2400" b="1" spc="-114" dirty="0">
                <a:solidFill>
                  <a:schemeClr val="tx2"/>
                </a:solidFill>
                <a:latin typeface="Arial"/>
                <a:cs typeface="Arial"/>
              </a:rPr>
              <a:t> </a:t>
            </a:r>
            <a:r>
              <a:rPr sz="2400" b="1" spc="-110" dirty="0">
                <a:solidFill>
                  <a:schemeClr val="tx2"/>
                </a:solidFill>
                <a:latin typeface="Arial"/>
                <a:cs typeface="Arial"/>
              </a:rPr>
              <a:t>Single</a:t>
            </a:r>
            <a:r>
              <a:rPr sz="2400" b="1" spc="-135" dirty="0">
                <a:solidFill>
                  <a:schemeClr val="tx2"/>
                </a:solidFill>
                <a:latin typeface="Arial"/>
                <a:cs typeface="Arial"/>
              </a:rPr>
              <a:t> </a:t>
            </a:r>
            <a:r>
              <a:rPr sz="2400" b="1" spc="-75" dirty="0">
                <a:solidFill>
                  <a:schemeClr val="tx2"/>
                </a:solidFill>
                <a:latin typeface="Arial"/>
                <a:cs typeface="Arial"/>
              </a:rPr>
              <a:t>Rotating</a:t>
            </a:r>
            <a:r>
              <a:rPr sz="2400" b="1" spc="-170" dirty="0">
                <a:solidFill>
                  <a:schemeClr val="tx2"/>
                </a:solidFill>
                <a:latin typeface="Arial"/>
                <a:cs typeface="Arial"/>
              </a:rPr>
              <a:t> </a:t>
            </a:r>
            <a:r>
              <a:rPr sz="2400" b="1" spc="-100" dirty="0">
                <a:solidFill>
                  <a:schemeClr val="tx2"/>
                </a:solidFill>
                <a:latin typeface="Arial"/>
                <a:cs typeface="Arial"/>
              </a:rPr>
              <a:t>Mass</a:t>
            </a:r>
            <a:r>
              <a:rPr sz="2400" b="1" spc="-140" dirty="0">
                <a:solidFill>
                  <a:schemeClr val="tx2"/>
                </a:solidFill>
                <a:latin typeface="Arial"/>
                <a:cs typeface="Arial"/>
              </a:rPr>
              <a:t> </a:t>
            </a:r>
            <a:r>
              <a:rPr sz="2400" b="1" spc="-150" dirty="0">
                <a:solidFill>
                  <a:schemeClr val="tx2"/>
                </a:solidFill>
                <a:latin typeface="Arial"/>
                <a:cs typeface="Arial"/>
              </a:rPr>
              <a:t>By</a:t>
            </a:r>
            <a:r>
              <a:rPr sz="2400" b="1" spc="-165" dirty="0">
                <a:solidFill>
                  <a:schemeClr val="tx2"/>
                </a:solidFill>
                <a:latin typeface="Arial"/>
                <a:cs typeface="Arial"/>
              </a:rPr>
              <a:t> </a:t>
            </a:r>
            <a:r>
              <a:rPr sz="2400" b="1" spc="-105" dirty="0">
                <a:solidFill>
                  <a:schemeClr val="tx2"/>
                </a:solidFill>
                <a:latin typeface="Arial"/>
                <a:cs typeface="Arial"/>
              </a:rPr>
              <a:t>Two</a:t>
            </a:r>
            <a:r>
              <a:rPr sz="2400" b="1" spc="-185" dirty="0">
                <a:solidFill>
                  <a:schemeClr val="tx2"/>
                </a:solidFill>
                <a:latin typeface="Arial"/>
                <a:cs typeface="Arial"/>
              </a:rPr>
              <a:t> </a:t>
            </a:r>
            <a:r>
              <a:rPr sz="2400" b="1" spc="-105" dirty="0">
                <a:solidFill>
                  <a:schemeClr val="tx2"/>
                </a:solidFill>
                <a:latin typeface="Arial"/>
                <a:cs typeface="Arial"/>
              </a:rPr>
              <a:t>Masses</a:t>
            </a:r>
            <a:r>
              <a:rPr sz="2400" b="1" spc="-140" dirty="0">
                <a:solidFill>
                  <a:schemeClr val="tx2"/>
                </a:solidFill>
                <a:latin typeface="Arial"/>
                <a:cs typeface="Arial"/>
              </a:rPr>
              <a:t> </a:t>
            </a:r>
            <a:r>
              <a:rPr sz="2400" b="1" spc="-75" dirty="0">
                <a:solidFill>
                  <a:schemeClr val="tx2"/>
                </a:solidFill>
                <a:latin typeface="Arial"/>
                <a:cs typeface="Arial"/>
              </a:rPr>
              <a:t>Rotating</a:t>
            </a:r>
            <a:r>
              <a:rPr sz="2400" b="1" spc="-165" dirty="0">
                <a:solidFill>
                  <a:schemeClr val="tx2"/>
                </a:solidFill>
                <a:latin typeface="Arial"/>
                <a:cs typeface="Arial"/>
              </a:rPr>
              <a:t> </a:t>
            </a:r>
            <a:r>
              <a:rPr sz="2400" b="1" spc="-55" dirty="0">
                <a:solidFill>
                  <a:schemeClr val="tx2"/>
                </a:solidFill>
                <a:latin typeface="Arial"/>
                <a:cs typeface="Arial"/>
              </a:rPr>
              <a:t>in</a:t>
            </a:r>
            <a:r>
              <a:rPr sz="2400" b="1" spc="114" dirty="0">
                <a:solidFill>
                  <a:schemeClr val="tx2"/>
                </a:solidFill>
                <a:latin typeface="Arial"/>
                <a:cs typeface="Arial"/>
              </a:rPr>
              <a:t> </a:t>
            </a:r>
            <a:r>
              <a:rPr sz="2400" b="1" spc="-40" dirty="0">
                <a:solidFill>
                  <a:schemeClr val="tx2"/>
                </a:solidFill>
                <a:latin typeface="Arial"/>
                <a:cs typeface="Arial"/>
              </a:rPr>
              <a:t>Different</a:t>
            </a:r>
            <a:r>
              <a:rPr sz="2400" b="1" spc="-210" dirty="0">
                <a:solidFill>
                  <a:schemeClr val="tx2"/>
                </a:solidFill>
                <a:latin typeface="Arial"/>
                <a:cs typeface="Arial"/>
              </a:rPr>
              <a:t> </a:t>
            </a:r>
            <a:r>
              <a:rPr sz="2400" b="1" spc="-114" dirty="0">
                <a:solidFill>
                  <a:schemeClr val="tx2"/>
                </a:solidFill>
                <a:latin typeface="Arial"/>
                <a:cs typeface="Arial"/>
              </a:rPr>
              <a:t>Planes</a:t>
            </a:r>
            <a:endParaRPr sz="2400" dirty="0">
              <a:solidFill>
                <a:schemeClr val="tx2"/>
              </a:solidFill>
              <a:latin typeface="Arial"/>
              <a:cs typeface="Arial"/>
            </a:endParaRPr>
          </a:p>
          <a:p>
            <a:endParaRPr sz="1400" dirty="0">
              <a:solidFill>
                <a:prstClr val="black"/>
              </a:solidFill>
              <a:latin typeface="Arial"/>
              <a:cs typeface="Arial"/>
            </a:endParaRPr>
          </a:p>
          <a:p>
            <a:pPr>
              <a:spcBef>
                <a:spcPts val="20"/>
              </a:spcBef>
            </a:pPr>
            <a:endParaRPr sz="1100" dirty="0">
              <a:solidFill>
                <a:prstClr val="black"/>
              </a:solidFill>
              <a:latin typeface="Arial"/>
              <a:cs typeface="Arial"/>
            </a:endParaRPr>
          </a:p>
          <a:p>
            <a:pPr marL="355600" marR="169545" indent="-343535">
              <a:spcBef>
                <a:spcPts val="5"/>
              </a:spcBef>
              <a:buFont typeface="Wingdings" panose="05000000000000000000" pitchFamily="2" charset="2"/>
              <a:buChar char="Ø"/>
              <a:tabLst>
                <a:tab pos="355600" algn="l"/>
                <a:tab pos="356235" algn="l"/>
              </a:tabLst>
            </a:pPr>
            <a:r>
              <a:rPr sz="2000" spc="-45" dirty="0">
                <a:solidFill>
                  <a:schemeClr val="tx2"/>
                </a:solidFill>
                <a:latin typeface="Arial"/>
                <a:cs typeface="Arial"/>
              </a:rPr>
              <a:t>In</a:t>
            </a:r>
            <a:r>
              <a:rPr sz="2000" spc="-120"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a:t>
            </a:r>
            <a:r>
              <a:rPr sz="2000" spc="-80" dirty="0">
                <a:solidFill>
                  <a:schemeClr val="tx2"/>
                </a:solidFill>
                <a:latin typeface="Arial"/>
                <a:cs typeface="Arial"/>
              </a:rPr>
              <a:t>previous</a:t>
            </a:r>
            <a:r>
              <a:rPr sz="2000" spc="-70" dirty="0">
                <a:solidFill>
                  <a:schemeClr val="tx2"/>
                </a:solidFill>
                <a:latin typeface="Arial"/>
                <a:cs typeface="Arial"/>
              </a:rPr>
              <a:t> </a:t>
            </a:r>
            <a:r>
              <a:rPr sz="2000" spc="-65" dirty="0">
                <a:solidFill>
                  <a:schemeClr val="tx2"/>
                </a:solidFill>
                <a:latin typeface="Arial"/>
                <a:cs typeface="Arial"/>
              </a:rPr>
              <a:t>arrangement</a:t>
            </a:r>
            <a:r>
              <a:rPr sz="2000" spc="-110" dirty="0">
                <a:solidFill>
                  <a:schemeClr val="tx2"/>
                </a:solidFill>
                <a:latin typeface="Arial"/>
                <a:cs typeface="Arial"/>
              </a:rPr>
              <a:t> </a:t>
            </a:r>
            <a:r>
              <a:rPr sz="2000" spc="5" dirty="0">
                <a:solidFill>
                  <a:schemeClr val="tx2"/>
                </a:solidFill>
                <a:latin typeface="Arial"/>
                <a:cs typeface="Arial"/>
              </a:rPr>
              <a:t>for</a:t>
            </a:r>
            <a:r>
              <a:rPr sz="2000" spc="-60" dirty="0">
                <a:solidFill>
                  <a:schemeClr val="tx2"/>
                </a:solidFill>
                <a:latin typeface="Arial"/>
                <a:cs typeface="Arial"/>
              </a:rPr>
              <a:t> </a:t>
            </a:r>
            <a:r>
              <a:rPr sz="2000" spc="-90" dirty="0">
                <a:solidFill>
                  <a:schemeClr val="tx2"/>
                </a:solidFill>
                <a:latin typeface="Arial"/>
                <a:cs typeface="Arial"/>
              </a:rPr>
              <a:t>balancing</a:t>
            </a:r>
            <a:r>
              <a:rPr sz="2000" spc="-160" dirty="0">
                <a:solidFill>
                  <a:schemeClr val="tx2"/>
                </a:solidFill>
                <a:latin typeface="Arial"/>
                <a:cs typeface="Arial"/>
              </a:rPr>
              <a:t> </a:t>
            </a:r>
            <a:r>
              <a:rPr sz="2000" spc="-120" dirty="0">
                <a:solidFill>
                  <a:schemeClr val="tx2"/>
                </a:solidFill>
                <a:latin typeface="Arial"/>
                <a:cs typeface="Arial"/>
              </a:rPr>
              <a:t>gives</a:t>
            </a:r>
            <a:r>
              <a:rPr sz="2000" spc="-75" dirty="0">
                <a:solidFill>
                  <a:schemeClr val="tx2"/>
                </a:solidFill>
                <a:latin typeface="Arial"/>
                <a:cs typeface="Arial"/>
              </a:rPr>
              <a:t> </a:t>
            </a:r>
            <a:r>
              <a:rPr sz="2000" spc="-70" dirty="0">
                <a:solidFill>
                  <a:schemeClr val="tx2"/>
                </a:solidFill>
                <a:latin typeface="Arial"/>
                <a:cs typeface="Arial"/>
              </a:rPr>
              <a:t>rise</a:t>
            </a:r>
            <a:r>
              <a:rPr sz="2000" spc="-135" dirty="0">
                <a:solidFill>
                  <a:schemeClr val="tx2"/>
                </a:solidFill>
                <a:latin typeface="Arial"/>
                <a:cs typeface="Arial"/>
              </a:rPr>
              <a:t> </a:t>
            </a:r>
            <a:r>
              <a:rPr sz="2000" spc="40" dirty="0">
                <a:solidFill>
                  <a:schemeClr val="tx2"/>
                </a:solidFill>
                <a:latin typeface="Arial"/>
                <a:cs typeface="Arial"/>
              </a:rPr>
              <a:t>to</a:t>
            </a:r>
            <a:r>
              <a:rPr sz="2000" spc="-125" dirty="0">
                <a:solidFill>
                  <a:schemeClr val="tx2"/>
                </a:solidFill>
                <a:latin typeface="Arial"/>
                <a:cs typeface="Arial"/>
              </a:rPr>
              <a:t> </a:t>
            </a:r>
            <a:r>
              <a:rPr sz="2000" spc="-145" dirty="0">
                <a:solidFill>
                  <a:schemeClr val="tx2"/>
                </a:solidFill>
                <a:latin typeface="Arial"/>
                <a:cs typeface="Arial"/>
              </a:rPr>
              <a:t>a</a:t>
            </a:r>
            <a:r>
              <a:rPr sz="2000" spc="-100" dirty="0">
                <a:solidFill>
                  <a:schemeClr val="tx2"/>
                </a:solidFill>
                <a:latin typeface="Arial"/>
                <a:cs typeface="Arial"/>
              </a:rPr>
              <a:t> </a:t>
            </a:r>
            <a:r>
              <a:rPr sz="2000" spc="-80" dirty="0">
                <a:solidFill>
                  <a:schemeClr val="tx2"/>
                </a:solidFill>
                <a:latin typeface="Arial"/>
                <a:cs typeface="Arial"/>
              </a:rPr>
              <a:t>couple</a:t>
            </a:r>
            <a:r>
              <a:rPr sz="2000" spc="-65" dirty="0">
                <a:solidFill>
                  <a:schemeClr val="tx2"/>
                </a:solidFill>
                <a:latin typeface="Arial"/>
                <a:cs typeface="Arial"/>
              </a:rPr>
              <a:t> which</a:t>
            </a:r>
            <a:r>
              <a:rPr sz="2000" spc="-120" dirty="0">
                <a:solidFill>
                  <a:schemeClr val="tx2"/>
                </a:solidFill>
                <a:latin typeface="Arial"/>
                <a:cs typeface="Arial"/>
              </a:rPr>
              <a:t> </a:t>
            </a:r>
            <a:r>
              <a:rPr sz="2000" spc="-70" dirty="0">
                <a:solidFill>
                  <a:schemeClr val="tx2"/>
                </a:solidFill>
                <a:latin typeface="Arial"/>
                <a:cs typeface="Arial"/>
              </a:rPr>
              <a:t>tends </a:t>
            </a:r>
            <a:r>
              <a:rPr sz="2000" spc="40" dirty="0">
                <a:solidFill>
                  <a:schemeClr val="tx2"/>
                </a:solidFill>
                <a:latin typeface="Arial"/>
                <a:cs typeface="Arial"/>
              </a:rPr>
              <a:t>to  </a:t>
            </a:r>
            <a:r>
              <a:rPr sz="2000" spc="-80" dirty="0">
                <a:solidFill>
                  <a:schemeClr val="tx2"/>
                </a:solidFill>
                <a:latin typeface="Arial"/>
                <a:cs typeface="Arial"/>
              </a:rPr>
              <a:t>rock </a:t>
            </a:r>
            <a:r>
              <a:rPr sz="2000" spc="-15" dirty="0">
                <a:solidFill>
                  <a:schemeClr val="tx2"/>
                </a:solidFill>
                <a:latin typeface="Arial"/>
                <a:cs typeface="Arial"/>
              </a:rPr>
              <a:t>the </a:t>
            </a:r>
            <a:r>
              <a:rPr sz="2000" spc="-45" dirty="0">
                <a:solidFill>
                  <a:schemeClr val="tx2"/>
                </a:solidFill>
                <a:latin typeface="Arial"/>
                <a:cs typeface="Arial"/>
              </a:rPr>
              <a:t>shaft </a:t>
            </a:r>
            <a:r>
              <a:rPr sz="2000" spc="-25" dirty="0">
                <a:solidFill>
                  <a:schemeClr val="tx2"/>
                </a:solidFill>
                <a:latin typeface="Arial"/>
                <a:cs typeface="Arial"/>
              </a:rPr>
              <a:t>in </a:t>
            </a:r>
            <a:r>
              <a:rPr sz="2000" spc="-30" dirty="0">
                <a:solidFill>
                  <a:schemeClr val="tx2"/>
                </a:solidFill>
                <a:latin typeface="Arial"/>
                <a:cs typeface="Arial"/>
              </a:rPr>
              <a:t>its</a:t>
            </a:r>
            <a:r>
              <a:rPr sz="2000" spc="-420" dirty="0">
                <a:solidFill>
                  <a:schemeClr val="tx2"/>
                </a:solidFill>
                <a:latin typeface="Arial"/>
                <a:cs typeface="Arial"/>
              </a:rPr>
              <a:t> </a:t>
            </a:r>
            <a:r>
              <a:rPr sz="2000" spc="-85" dirty="0">
                <a:solidFill>
                  <a:schemeClr val="tx2"/>
                </a:solidFill>
                <a:latin typeface="Arial"/>
                <a:cs typeface="Arial"/>
              </a:rPr>
              <a:t>bearings.</a:t>
            </a:r>
            <a:endParaRPr sz="2000" dirty="0">
              <a:solidFill>
                <a:schemeClr val="tx2"/>
              </a:solidFill>
              <a:latin typeface="Arial"/>
              <a:cs typeface="Arial"/>
            </a:endParaRPr>
          </a:p>
          <a:p>
            <a:pPr marL="355600" marR="5080" indent="-343535">
              <a:spcBef>
                <a:spcPts val="530"/>
              </a:spcBef>
              <a:buFont typeface="Wingdings" panose="05000000000000000000" pitchFamily="2" charset="2"/>
              <a:buChar char="Ø"/>
              <a:tabLst>
                <a:tab pos="355600" algn="l"/>
                <a:tab pos="356235" algn="l"/>
              </a:tabLst>
            </a:pPr>
            <a:r>
              <a:rPr sz="2000" spc="-80" dirty="0">
                <a:solidFill>
                  <a:schemeClr val="tx2"/>
                </a:solidFill>
                <a:latin typeface="Arial"/>
                <a:cs typeface="Arial"/>
              </a:rPr>
              <a:t>Therefore</a:t>
            </a:r>
            <a:r>
              <a:rPr sz="2000" spc="10" dirty="0">
                <a:solidFill>
                  <a:schemeClr val="tx2"/>
                </a:solidFill>
                <a:latin typeface="Arial"/>
                <a:cs typeface="Arial"/>
              </a:rPr>
              <a:t> </a:t>
            </a:r>
            <a:r>
              <a:rPr sz="2000" spc="-25" dirty="0">
                <a:solidFill>
                  <a:schemeClr val="tx2"/>
                </a:solidFill>
                <a:latin typeface="Arial"/>
                <a:cs typeface="Arial"/>
              </a:rPr>
              <a:t>in</a:t>
            </a:r>
            <a:r>
              <a:rPr sz="2000" spc="-114" dirty="0">
                <a:solidFill>
                  <a:schemeClr val="tx2"/>
                </a:solidFill>
                <a:latin typeface="Arial"/>
                <a:cs typeface="Arial"/>
              </a:rPr>
              <a:t> </a:t>
            </a:r>
            <a:r>
              <a:rPr sz="2000" spc="-45" dirty="0">
                <a:solidFill>
                  <a:schemeClr val="tx2"/>
                </a:solidFill>
                <a:latin typeface="Arial"/>
                <a:cs typeface="Arial"/>
              </a:rPr>
              <a:t>order</a:t>
            </a:r>
            <a:r>
              <a:rPr sz="2000" spc="-65" dirty="0">
                <a:solidFill>
                  <a:schemeClr val="tx2"/>
                </a:solidFill>
                <a:latin typeface="Arial"/>
                <a:cs typeface="Arial"/>
              </a:rPr>
              <a:t> </a:t>
            </a:r>
            <a:r>
              <a:rPr sz="2000" spc="40" dirty="0">
                <a:solidFill>
                  <a:schemeClr val="tx2"/>
                </a:solidFill>
                <a:latin typeface="Arial"/>
                <a:cs typeface="Arial"/>
              </a:rPr>
              <a:t>to</a:t>
            </a:r>
            <a:r>
              <a:rPr sz="2000" spc="-120" dirty="0">
                <a:solidFill>
                  <a:schemeClr val="tx2"/>
                </a:solidFill>
                <a:latin typeface="Arial"/>
                <a:cs typeface="Arial"/>
              </a:rPr>
              <a:t> </a:t>
            </a:r>
            <a:r>
              <a:rPr sz="2000" spc="-5" dirty="0">
                <a:solidFill>
                  <a:schemeClr val="tx2"/>
                </a:solidFill>
                <a:latin typeface="Arial"/>
                <a:cs typeface="Arial"/>
              </a:rPr>
              <a:t>put</a:t>
            </a:r>
            <a:r>
              <a:rPr sz="2000" spc="-105" dirty="0">
                <a:solidFill>
                  <a:schemeClr val="tx2"/>
                </a:solidFill>
                <a:latin typeface="Arial"/>
                <a:cs typeface="Arial"/>
              </a:rPr>
              <a:t> </a:t>
            </a:r>
            <a:r>
              <a:rPr sz="2000" spc="-15" dirty="0">
                <a:solidFill>
                  <a:schemeClr val="tx2"/>
                </a:solidFill>
                <a:latin typeface="Arial"/>
                <a:cs typeface="Arial"/>
              </a:rPr>
              <a:t>the</a:t>
            </a:r>
            <a:r>
              <a:rPr sz="2000" spc="-140" dirty="0">
                <a:solidFill>
                  <a:schemeClr val="tx2"/>
                </a:solidFill>
                <a:latin typeface="Arial"/>
                <a:cs typeface="Arial"/>
              </a:rPr>
              <a:t> </a:t>
            </a:r>
            <a:r>
              <a:rPr sz="2000" spc="-90" dirty="0">
                <a:solidFill>
                  <a:schemeClr val="tx2"/>
                </a:solidFill>
                <a:latin typeface="Arial"/>
                <a:cs typeface="Arial"/>
              </a:rPr>
              <a:t>system</a:t>
            </a:r>
            <a:r>
              <a:rPr sz="2000" spc="-145" dirty="0">
                <a:solidFill>
                  <a:schemeClr val="tx2"/>
                </a:solidFill>
                <a:latin typeface="Arial"/>
                <a:cs typeface="Arial"/>
              </a:rPr>
              <a:t> </a:t>
            </a:r>
            <a:r>
              <a:rPr sz="2000" spc="-25" dirty="0">
                <a:solidFill>
                  <a:schemeClr val="tx2"/>
                </a:solidFill>
                <a:latin typeface="Arial"/>
                <a:cs typeface="Arial"/>
              </a:rPr>
              <a:t>in</a:t>
            </a:r>
            <a:r>
              <a:rPr sz="2000" spc="-120" dirty="0">
                <a:solidFill>
                  <a:schemeClr val="tx2"/>
                </a:solidFill>
                <a:latin typeface="Arial"/>
                <a:cs typeface="Arial"/>
              </a:rPr>
              <a:t> </a:t>
            </a:r>
            <a:r>
              <a:rPr sz="2000" spc="-55" dirty="0">
                <a:solidFill>
                  <a:schemeClr val="tx2"/>
                </a:solidFill>
                <a:latin typeface="Arial"/>
                <a:cs typeface="Arial"/>
              </a:rPr>
              <a:t>complete</a:t>
            </a:r>
            <a:r>
              <a:rPr sz="2000" spc="-65" dirty="0">
                <a:solidFill>
                  <a:schemeClr val="tx2"/>
                </a:solidFill>
                <a:latin typeface="Arial"/>
                <a:cs typeface="Arial"/>
              </a:rPr>
              <a:t> </a:t>
            </a:r>
            <a:r>
              <a:rPr sz="2000" spc="-100" dirty="0">
                <a:solidFill>
                  <a:schemeClr val="tx2"/>
                </a:solidFill>
                <a:latin typeface="Arial"/>
                <a:cs typeface="Arial"/>
              </a:rPr>
              <a:t>balance,</a:t>
            </a:r>
            <a:r>
              <a:rPr sz="2000" spc="-90" dirty="0">
                <a:solidFill>
                  <a:schemeClr val="tx2"/>
                </a:solidFill>
                <a:latin typeface="Arial"/>
                <a:cs typeface="Arial"/>
              </a:rPr>
              <a:t> </a:t>
            </a:r>
            <a:r>
              <a:rPr sz="2000" spc="20" dirty="0">
                <a:solidFill>
                  <a:schemeClr val="tx2"/>
                </a:solidFill>
                <a:latin typeface="Arial"/>
                <a:cs typeface="Arial"/>
              </a:rPr>
              <a:t>two</a:t>
            </a:r>
            <a:r>
              <a:rPr sz="2000" spc="-120" dirty="0">
                <a:solidFill>
                  <a:schemeClr val="tx2"/>
                </a:solidFill>
                <a:latin typeface="Arial"/>
                <a:cs typeface="Arial"/>
              </a:rPr>
              <a:t> </a:t>
            </a:r>
            <a:r>
              <a:rPr sz="2000" spc="-90" dirty="0">
                <a:solidFill>
                  <a:schemeClr val="tx2"/>
                </a:solidFill>
                <a:latin typeface="Arial"/>
                <a:cs typeface="Arial"/>
              </a:rPr>
              <a:t>balancing</a:t>
            </a:r>
            <a:r>
              <a:rPr sz="2000" spc="-85" dirty="0">
                <a:solidFill>
                  <a:schemeClr val="tx2"/>
                </a:solidFill>
                <a:latin typeface="Arial"/>
                <a:cs typeface="Arial"/>
              </a:rPr>
              <a:t> </a:t>
            </a:r>
            <a:r>
              <a:rPr sz="2000" spc="-145" dirty="0">
                <a:solidFill>
                  <a:schemeClr val="tx2"/>
                </a:solidFill>
                <a:latin typeface="Arial"/>
                <a:cs typeface="Arial"/>
              </a:rPr>
              <a:t>masses  </a:t>
            </a:r>
            <a:r>
              <a:rPr sz="2000" spc="-80" dirty="0">
                <a:solidFill>
                  <a:schemeClr val="tx2"/>
                </a:solidFill>
                <a:latin typeface="Arial"/>
                <a:cs typeface="Arial"/>
              </a:rPr>
              <a:t>are </a:t>
            </a:r>
            <a:r>
              <a:rPr sz="2000" spc="-95" dirty="0">
                <a:solidFill>
                  <a:schemeClr val="tx2"/>
                </a:solidFill>
                <a:latin typeface="Arial"/>
                <a:cs typeface="Arial"/>
              </a:rPr>
              <a:t>placed </a:t>
            </a:r>
            <a:r>
              <a:rPr sz="2000" spc="-25" dirty="0">
                <a:solidFill>
                  <a:schemeClr val="tx2"/>
                </a:solidFill>
                <a:latin typeface="Arial"/>
                <a:cs typeface="Arial"/>
              </a:rPr>
              <a:t>in </a:t>
            </a:r>
            <a:r>
              <a:rPr sz="2000" spc="20" dirty="0">
                <a:solidFill>
                  <a:schemeClr val="tx2"/>
                </a:solidFill>
                <a:latin typeface="Arial"/>
                <a:cs typeface="Arial"/>
              </a:rPr>
              <a:t>two </a:t>
            </a:r>
            <a:r>
              <a:rPr sz="2000" spc="-20" dirty="0">
                <a:solidFill>
                  <a:schemeClr val="tx2"/>
                </a:solidFill>
                <a:latin typeface="Arial"/>
                <a:cs typeface="Arial"/>
              </a:rPr>
              <a:t>different </a:t>
            </a:r>
            <a:r>
              <a:rPr sz="2000" spc="-90" dirty="0">
                <a:solidFill>
                  <a:schemeClr val="tx2"/>
                </a:solidFill>
                <a:latin typeface="Arial"/>
                <a:cs typeface="Arial"/>
              </a:rPr>
              <a:t>planes, </a:t>
            </a:r>
            <a:r>
              <a:rPr sz="2000" spc="-60" dirty="0">
                <a:solidFill>
                  <a:schemeClr val="tx2"/>
                </a:solidFill>
                <a:latin typeface="Arial"/>
                <a:cs typeface="Arial"/>
              </a:rPr>
              <a:t>parallel </a:t>
            </a:r>
            <a:r>
              <a:rPr sz="2000" spc="40" dirty="0">
                <a:solidFill>
                  <a:schemeClr val="tx2"/>
                </a:solidFill>
                <a:latin typeface="Arial"/>
                <a:cs typeface="Arial"/>
              </a:rPr>
              <a:t>to </a:t>
            </a:r>
            <a:r>
              <a:rPr sz="2000" spc="-15" dirty="0">
                <a:solidFill>
                  <a:schemeClr val="tx2"/>
                </a:solidFill>
                <a:latin typeface="Arial"/>
                <a:cs typeface="Arial"/>
              </a:rPr>
              <a:t>the </a:t>
            </a:r>
            <a:r>
              <a:rPr sz="2000" spc="-75" dirty="0">
                <a:solidFill>
                  <a:schemeClr val="tx2"/>
                </a:solidFill>
                <a:latin typeface="Arial"/>
                <a:cs typeface="Arial"/>
              </a:rPr>
              <a:t>plane </a:t>
            </a:r>
            <a:r>
              <a:rPr sz="2000" dirty="0">
                <a:solidFill>
                  <a:schemeClr val="tx2"/>
                </a:solidFill>
                <a:latin typeface="Arial"/>
                <a:cs typeface="Arial"/>
              </a:rPr>
              <a:t>of </a:t>
            </a:r>
            <a:r>
              <a:rPr sz="2000" spc="-10" dirty="0">
                <a:solidFill>
                  <a:schemeClr val="tx2"/>
                </a:solidFill>
                <a:latin typeface="Arial"/>
                <a:cs typeface="Arial"/>
              </a:rPr>
              <a:t>rotation </a:t>
            </a:r>
            <a:r>
              <a:rPr sz="2000" dirty="0">
                <a:solidFill>
                  <a:schemeClr val="tx2"/>
                </a:solidFill>
                <a:latin typeface="Arial"/>
                <a:cs typeface="Arial"/>
              </a:rPr>
              <a:t>of </a:t>
            </a:r>
            <a:r>
              <a:rPr sz="2000" spc="-15" dirty="0">
                <a:solidFill>
                  <a:schemeClr val="tx2"/>
                </a:solidFill>
                <a:latin typeface="Arial"/>
                <a:cs typeface="Arial"/>
              </a:rPr>
              <a:t>the  </a:t>
            </a:r>
            <a:r>
              <a:rPr sz="2000" spc="-45" dirty="0">
                <a:solidFill>
                  <a:schemeClr val="tx2"/>
                </a:solidFill>
                <a:latin typeface="Arial"/>
                <a:cs typeface="Arial"/>
              </a:rPr>
              <a:t>disturbing </a:t>
            </a:r>
            <a:r>
              <a:rPr sz="2000" spc="-114" dirty="0">
                <a:solidFill>
                  <a:schemeClr val="tx2"/>
                </a:solidFill>
                <a:latin typeface="Arial"/>
                <a:cs typeface="Arial"/>
              </a:rPr>
              <a:t>mass, </a:t>
            </a:r>
            <a:r>
              <a:rPr sz="2000" spc="-25" dirty="0">
                <a:solidFill>
                  <a:schemeClr val="tx2"/>
                </a:solidFill>
                <a:latin typeface="Arial"/>
                <a:cs typeface="Arial"/>
              </a:rPr>
              <a:t>in </a:t>
            </a:r>
            <a:r>
              <a:rPr sz="2000" spc="-120" dirty="0">
                <a:solidFill>
                  <a:schemeClr val="tx2"/>
                </a:solidFill>
                <a:latin typeface="Arial"/>
                <a:cs typeface="Arial"/>
              </a:rPr>
              <a:t>such </a:t>
            </a:r>
            <a:r>
              <a:rPr sz="2000" spc="-145" dirty="0">
                <a:solidFill>
                  <a:schemeClr val="tx2"/>
                </a:solidFill>
                <a:latin typeface="Arial"/>
                <a:cs typeface="Arial"/>
              </a:rPr>
              <a:t>a </a:t>
            </a:r>
            <a:r>
              <a:rPr sz="2000" spc="-85" dirty="0">
                <a:solidFill>
                  <a:schemeClr val="tx2"/>
                </a:solidFill>
                <a:latin typeface="Arial"/>
                <a:cs typeface="Arial"/>
              </a:rPr>
              <a:t>way </a:t>
            </a:r>
            <a:r>
              <a:rPr sz="2000" spc="10" dirty="0">
                <a:solidFill>
                  <a:schemeClr val="tx2"/>
                </a:solidFill>
                <a:latin typeface="Arial"/>
                <a:cs typeface="Arial"/>
              </a:rPr>
              <a:t>that </a:t>
            </a:r>
            <a:r>
              <a:rPr sz="2000" spc="-40" dirty="0">
                <a:solidFill>
                  <a:schemeClr val="tx2"/>
                </a:solidFill>
                <a:latin typeface="Arial"/>
                <a:cs typeface="Arial"/>
              </a:rPr>
              <a:t>they </a:t>
            </a:r>
            <a:r>
              <a:rPr sz="2000" spc="-60" dirty="0">
                <a:solidFill>
                  <a:schemeClr val="tx2"/>
                </a:solidFill>
                <a:latin typeface="Arial"/>
                <a:cs typeface="Arial"/>
              </a:rPr>
              <a:t>satisfy </a:t>
            </a:r>
            <a:r>
              <a:rPr sz="2000" spc="-15" dirty="0">
                <a:solidFill>
                  <a:schemeClr val="tx2"/>
                </a:solidFill>
                <a:latin typeface="Arial"/>
                <a:cs typeface="Arial"/>
              </a:rPr>
              <a:t>the </a:t>
            </a:r>
            <a:r>
              <a:rPr sz="2000" spc="-40" dirty="0">
                <a:solidFill>
                  <a:schemeClr val="tx2"/>
                </a:solidFill>
                <a:latin typeface="Arial"/>
                <a:cs typeface="Arial"/>
              </a:rPr>
              <a:t>following </a:t>
            </a:r>
            <a:r>
              <a:rPr sz="2000" spc="20" dirty="0">
                <a:solidFill>
                  <a:schemeClr val="tx2"/>
                </a:solidFill>
                <a:latin typeface="Arial"/>
                <a:cs typeface="Arial"/>
              </a:rPr>
              <a:t>two </a:t>
            </a:r>
            <a:r>
              <a:rPr sz="2000" spc="-60" dirty="0">
                <a:solidFill>
                  <a:schemeClr val="tx2"/>
                </a:solidFill>
                <a:latin typeface="Arial"/>
                <a:cs typeface="Arial"/>
              </a:rPr>
              <a:t>conditions </a:t>
            </a:r>
            <a:r>
              <a:rPr sz="2000" dirty="0">
                <a:solidFill>
                  <a:schemeClr val="tx2"/>
                </a:solidFill>
                <a:latin typeface="Arial"/>
                <a:cs typeface="Arial"/>
              </a:rPr>
              <a:t>of  </a:t>
            </a:r>
            <a:r>
              <a:rPr sz="2000" spc="-40" dirty="0">
                <a:solidFill>
                  <a:schemeClr val="tx2"/>
                </a:solidFill>
                <a:latin typeface="Arial"/>
                <a:cs typeface="Arial"/>
              </a:rPr>
              <a:t>equilibrium.</a:t>
            </a:r>
            <a:endParaRPr sz="2000" dirty="0">
              <a:solidFill>
                <a:schemeClr val="tx2"/>
              </a:solidFill>
              <a:latin typeface="Arial"/>
              <a:cs typeface="Arial"/>
            </a:endParaRPr>
          </a:p>
        </p:txBody>
      </p:sp>
      <p:sp>
        <p:nvSpPr>
          <p:cNvPr id="3" name="object 3"/>
          <p:cNvSpPr/>
          <p:nvPr/>
        </p:nvSpPr>
        <p:spPr>
          <a:xfrm>
            <a:off x="452439" y="3074117"/>
            <a:ext cx="8343900" cy="16002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txBox="1"/>
          <p:nvPr/>
        </p:nvSpPr>
        <p:spPr>
          <a:xfrm>
            <a:off x="3125725" y="4730685"/>
            <a:ext cx="3716654" cy="577215"/>
          </a:xfrm>
          <a:prstGeom prst="rect">
            <a:avLst/>
          </a:prstGeom>
        </p:spPr>
        <p:txBody>
          <a:bodyPr vert="horz" wrap="square" lIns="0" tIns="12700" rIns="0" bIns="0" rtlCol="0">
            <a:spAutoFit/>
          </a:bodyPr>
          <a:lstStyle/>
          <a:p>
            <a:pPr marL="12700">
              <a:spcBef>
                <a:spcPts val="100"/>
              </a:spcBef>
            </a:pPr>
            <a:r>
              <a:rPr spc="-114" dirty="0">
                <a:solidFill>
                  <a:prstClr val="black"/>
                </a:solidFill>
                <a:latin typeface="Arial"/>
                <a:cs typeface="Arial"/>
              </a:rPr>
              <a:t>The </a:t>
            </a:r>
            <a:r>
              <a:rPr spc="-40" dirty="0">
                <a:solidFill>
                  <a:prstClr val="black"/>
                </a:solidFill>
                <a:latin typeface="Arial"/>
                <a:cs typeface="Arial"/>
              </a:rPr>
              <a:t>conditions </a:t>
            </a:r>
            <a:r>
              <a:rPr b="1" spc="-75" dirty="0">
                <a:solidFill>
                  <a:prstClr val="black"/>
                </a:solidFill>
                <a:latin typeface="Arial"/>
                <a:cs typeface="Arial"/>
              </a:rPr>
              <a:t>(1) </a:t>
            </a:r>
            <a:r>
              <a:rPr b="1" spc="-125" dirty="0">
                <a:solidFill>
                  <a:prstClr val="black"/>
                </a:solidFill>
                <a:latin typeface="Arial"/>
                <a:cs typeface="Arial"/>
              </a:rPr>
              <a:t>and </a:t>
            </a:r>
            <a:r>
              <a:rPr b="1" spc="-75" dirty="0">
                <a:solidFill>
                  <a:prstClr val="black"/>
                </a:solidFill>
                <a:latin typeface="Arial"/>
                <a:cs typeface="Arial"/>
              </a:rPr>
              <a:t>(2) </a:t>
            </a:r>
            <a:r>
              <a:rPr b="1" spc="-100" dirty="0">
                <a:solidFill>
                  <a:prstClr val="black"/>
                </a:solidFill>
                <a:latin typeface="Arial"/>
                <a:cs typeface="Arial"/>
              </a:rPr>
              <a:t>together</a:t>
            </a:r>
            <a:r>
              <a:rPr b="1" spc="-335" dirty="0">
                <a:solidFill>
                  <a:prstClr val="black"/>
                </a:solidFill>
                <a:latin typeface="Arial"/>
                <a:cs typeface="Arial"/>
              </a:rPr>
              <a:t> </a:t>
            </a:r>
            <a:r>
              <a:rPr b="1" spc="-150" dirty="0">
                <a:solidFill>
                  <a:prstClr val="black"/>
                </a:solidFill>
                <a:latin typeface="Arial"/>
                <a:cs typeface="Arial"/>
              </a:rPr>
              <a:t>give</a:t>
            </a:r>
            <a:endParaRPr>
              <a:solidFill>
                <a:prstClr val="black"/>
              </a:solidFill>
              <a:latin typeface="Arial"/>
              <a:cs typeface="Arial"/>
            </a:endParaRPr>
          </a:p>
          <a:p>
            <a:pPr marL="12700">
              <a:spcBef>
                <a:spcPts val="20"/>
              </a:spcBef>
            </a:pPr>
            <a:r>
              <a:rPr b="1" i="1" spc="-140" dirty="0">
                <a:solidFill>
                  <a:prstClr val="black"/>
                </a:solidFill>
                <a:latin typeface="Arial"/>
                <a:cs typeface="Arial"/>
              </a:rPr>
              <a:t>dynamic</a:t>
            </a:r>
            <a:r>
              <a:rPr b="1" i="1" spc="-120" dirty="0">
                <a:solidFill>
                  <a:prstClr val="black"/>
                </a:solidFill>
                <a:latin typeface="Arial"/>
                <a:cs typeface="Arial"/>
              </a:rPr>
              <a:t> </a:t>
            </a:r>
            <a:r>
              <a:rPr b="1" i="1" spc="-100" dirty="0">
                <a:solidFill>
                  <a:prstClr val="black"/>
                </a:solidFill>
                <a:latin typeface="Arial"/>
                <a:cs typeface="Arial"/>
              </a:rPr>
              <a:t>balancing.</a:t>
            </a:r>
            <a:endParaRPr>
              <a:solidFill>
                <a:prstClr val="black"/>
              </a:solidFill>
              <a:latin typeface="Arial"/>
              <a:cs typeface="Arial"/>
            </a:endParaRPr>
          </a:p>
        </p:txBody>
      </p:sp>
      <p:sp>
        <p:nvSpPr>
          <p:cNvPr id="6" name="object 6"/>
          <p:cNvSpPr txBox="1"/>
          <p:nvPr/>
        </p:nvSpPr>
        <p:spPr>
          <a:xfrm>
            <a:off x="10045072" y="6564980"/>
            <a:ext cx="126364" cy="359073"/>
          </a:xfrm>
          <a:prstGeom prst="rect">
            <a:avLst/>
          </a:prstGeom>
        </p:spPr>
        <p:txBody>
          <a:bodyPr vert="horz" wrap="square" lIns="0" tIns="0" rIns="0" bIns="0" rtlCol="0">
            <a:spAutoFit/>
          </a:bodyPr>
          <a:lstStyle/>
          <a:p>
            <a:pPr marL="12700">
              <a:lnSpc>
                <a:spcPts val="1435"/>
              </a:lnSpc>
            </a:pPr>
            <a:r>
              <a:rPr sz="1400" spc="15" dirty="0">
                <a:solidFill>
                  <a:prstClr val="black"/>
                </a:solidFill>
                <a:latin typeface="Arial"/>
                <a:cs typeface="Arial"/>
              </a:rPr>
              <a:t>2</a:t>
            </a:r>
            <a:endParaRPr sz="1400">
              <a:solidFill>
                <a:prstClr val="black"/>
              </a:solidFill>
              <a:latin typeface="Arial"/>
              <a:cs typeface="Arial"/>
            </a:endParaRPr>
          </a:p>
          <a:p>
            <a:pPr marL="12700">
              <a:lnSpc>
                <a:spcPts val="1440"/>
              </a:lnSpc>
            </a:pPr>
            <a:r>
              <a:rPr sz="1400" spc="15" dirty="0">
                <a:solidFill>
                  <a:prstClr val="black"/>
                </a:solidFill>
                <a:latin typeface="Arial"/>
                <a:cs typeface="Arial"/>
              </a:rPr>
              <a:t>0</a:t>
            </a:r>
            <a:endParaRPr sz="1400">
              <a:solidFill>
                <a:prstClr val="black"/>
              </a:solidFill>
              <a:latin typeface="Arial"/>
              <a:cs typeface="Arial"/>
            </a:endParaRPr>
          </a:p>
        </p:txBody>
      </p:sp>
      <p:sp>
        <p:nvSpPr>
          <p:cNvPr id="5" name="object 5"/>
          <p:cNvSpPr txBox="1"/>
          <p:nvPr/>
        </p:nvSpPr>
        <p:spPr>
          <a:xfrm>
            <a:off x="10045072" y="6395084"/>
            <a:ext cx="126364" cy="231474"/>
          </a:xfrm>
          <a:prstGeom prst="rect">
            <a:avLst/>
          </a:prstGeom>
        </p:spPr>
        <p:txBody>
          <a:bodyPr vert="horz" wrap="square" lIns="0" tIns="15875" rIns="0" bIns="0" rtlCol="0">
            <a:spAutoFit/>
          </a:bodyPr>
          <a:lstStyle/>
          <a:p>
            <a:pPr marL="12700">
              <a:spcBef>
                <a:spcPts val="125"/>
              </a:spcBef>
            </a:pPr>
            <a:r>
              <a:rPr sz="1400" spc="15" dirty="0">
                <a:solidFill>
                  <a:prstClr val="black"/>
                </a:solidFill>
                <a:latin typeface="Arial"/>
                <a:cs typeface="Arial"/>
              </a:rPr>
              <a:t>1</a:t>
            </a:r>
            <a:endParaRPr sz="1400">
              <a:solidFill>
                <a:prstClr val="black"/>
              </a:solidFill>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4163"/>
            <a:ext cx="11430000" cy="517525"/>
          </a:xfrm>
          <a:prstGeom prst="rect">
            <a:avLst/>
          </a:prstGeom>
        </p:spPr>
        <p:txBody>
          <a:bodyPr vert="horz" wrap="square" lIns="0" tIns="15875" rIns="0" bIns="0" rtlCol="0">
            <a:spAutoFit/>
          </a:bodyPr>
          <a:lstStyle/>
          <a:p>
            <a:pPr marL="12700">
              <a:spcBef>
                <a:spcPts val="125"/>
              </a:spcBef>
            </a:pPr>
            <a:r>
              <a:rPr sz="3200" spc="-265" dirty="0">
                <a:solidFill>
                  <a:schemeClr val="tx2"/>
                </a:solidFill>
              </a:rPr>
              <a:t>Balancing </a:t>
            </a:r>
            <a:r>
              <a:rPr sz="3200" spc="-140" dirty="0">
                <a:solidFill>
                  <a:schemeClr val="tx2"/>
                </a:solidFill>
              </a:rPr>
              <a:t>of </a:t>
            </a:r>
            <a:r>
              <a:rPr sz="3200" spc="-190" dirty="0">
                <a:solidFill>
                  <a:schemeClr val="tx2"/>
                </a:solidFill>
              </a:rPr>
              <a:t>a </a:t>
            </a:r>
            <a:r>
              <a:rPr sz="3200" spc="-270" dirty="0">
                <a:solidFill>
                  <a:schemeClr val="tx2"/>
                </a:solidFill>
              </a:rPr>
              <a:t>Single </a:t>
            </a:r>
            <a:r>
              <a:rPr sz="3200" spc="-195" dirty="0">
                <a:solidFill>
                  <a:schemeClr val="tx2"/>
                </a:solidFill>
              </a:rPr>
              <a:t>Rotating </a:t>
            </a:r>
            <a:r>
              <a:rPr sz="3200" spc="-260" dirty="0">
                <a:solidFill>
                  <a:schemeClr val="tx2"/>
                </a:solidFill>
              </a:rPr>
              <a:t>Mass </a:t>
            </a:r>
            <a:r>
              <a:rPr sz="3200" spc="-385" dirty="0">
                <a:solidFill>
                  <a:schemeClr val="tx2"/>
                </a:solidFill>
              </a:rPr>
              <a:t>By</a:t>
            </a:r>
            <a:r>
              <a:rPr sz="3200" spc="-325" dirty="0">
                <a:solidFill>
                  <a:schemeClr val="tx2"/>
                </a:solidFill>
              </a:rPr>
              <a:t> </a:t>
            </a:r>
            <a:r>
              <a:rPr sz="3200" spc="-235" dirty="0">
                <a:solidFill>
                  <a:schemeClr val="tx2"/>
                </a:solidFill>
              </a:rPr>
              <a:t>Two</a:t>
            </a:r>
            <a:endParaRPr sz="3200" dirty="0">
              <a:solidFill>
                <a:schemeClr val="tx2"/>
              </a:solidFill>
            </a:endParaRPr>
          </a:p>
        </p:txBody>
      </p:sp>
      <p:sp>
        <p:nvSpPr>
          <p:cNvPr id="3" name="object 3"/>
          <p:cNvSpPr txBox="1"/>
          <p:nvPr/>
        </p:nvSpPr>
        <p:spPr>
          <a:xfrm>
            <a:off x="0" y="810569"/>
            <a:ext cx="9165211" cy="517525"/>
          </a:xfrm>
          <a:prstGeom prst="rect">
            <a:avLst/>
          </a:prstGeom>
        </p:spPr>
        <p:txBody>
          <a:bodyPr vert="horz" wrap="square" lIns="0" tIns="15875" rIns="0" bIns="0" rtlCol="0">
            <a:spAutoFit/>
          </a:bodyPr>
          <a:lstStyle/>
          <a:p>
            <a:pPr marL="12700">
              <a:spcBef>
                <a:spcPts val="125"/>
              </a:spcBef>
              <a:tabLst>
                <a:tab pos="1440180" algn="l"/>
              </a:tabLst>
            </a:pPr>
            <a:r>
              <a:rPr sz="3200" b="1" spc="-280" dirty="0">
                <a:solidFill>
                  <a:schemeClr val="tx2"/>
                </a:solidFill>
                <a:latin typeface="Arial"/>
                <a:cs typeface="Arial"/>
              </a:rPr>
              <a:t>Masses</a:t>
            </a:r>
            <a:r>
              <a:rPr sz="3200" spc="-280" dirty="0">
                <a:solidFill>
                  <a:schemeClr val="tx2"/>
                </a:solidFill>
                <a:latin typeface="Times New Roman"/>
                <a:cs typeface="Times New Roman"/>
              </a:rPr>
              <a:t>	</a:t>
            </a:r>
            <a:r>
              <a:rPr sz="3200" b="1" spc="-195" dirty="0">
                <a:solidFill>
                  <a:schemeClr val="tx2"/>
                </a:solidFill>
                <a:latin typeface="Arial"/>
                <a:cs typeface="Arial"/>
              </a:rPr>
              <a:t>Rotating </a:t>
            </a:r>
            <a:r>
              <a:rPr sz="3200" b="1" spc="-145" dirty="0">
                <a:solidFill>
                  <a:schemeClr val="tx2"/>
                </a:solidFill>
                <a:latin typeface="Arial"/>
                <a:cs typeface="Arial"/>
              </a:rPr>
              <a:t>in </a:t>
            </a:r>
            <a:r>
              <a:rPr sz="3200" b="1" spc="-110" dirty="0">
                <a:solidFill>
                  <a:schemeClr val="tx2"/>
                </a:solidFill>
                <a:latin typeface="Arial"/>
                <a:cs typeface="Arial"/>
              </a:rPr>
              <a:t>Different</a:t>
            </a:r>
            <a:r>
              <a:rPr sz="3200" b="1" spc="-565" dirty="0">
                <a:solidFill>
                  <a:schemeClr val="tx2"/>
                </a:solidFill>
                <a:latin typeface="Arial"/>
                <a:cs typeface="Arial"/>
              </a:rPr>
              <a:t> </a:t>
            </a:r>
            <a:r>
              <a:rPr sz="3200" b="1" spc="-260" dirty="0">
                <a:solidFill>
                  <a:schemeClr val="tx2"/>
                </a:solidFill>
                <a:latin typeface="Arial"/>
                <a:cs typeface="Arial"/>
              </a:rPr>
              <a:t>Planes</a:t>
            </a:r>
            <a:endParaRPr sz="3200" dirty="0">
              <a:solidFill>
                <a:schemeClr val="tx2"/>
              </a:solidFill>
              <a:latin typeface="Arial"/>
              <a:cs typeface="Arial"/>
            </a:endParaRPr>
          </a:p>
        </p:txBody>
      </p:sp>
      <p:sp>
        <p:nvSpPr>
          <p:cNvPr id="4" name="object 4"/>
          <p:cNvSpPr txBox="1"/>
          <p:nvPr/>
        </p:nvSpPr>
        <p:spPr>
          <a:xfrm>
            <a:off x="1600204" y="1053143"/>
            <a:ext cx="8422640" cy="4354012"/>
          </a:xfrm>
          <a:prstGeom prst="rect">
            <a:avLst/>
          </a:prstGeom>
        </p:spPr>
        <p:txBody>
          <a:bodyPr vert="horz" wrap="square" lIns="0" tIns="33020" rIns="0" bIns="0" rtlCol="0">
            <a:spAutoFit/>
          </a:bodyPr>
          <a:lstStyle/>
          <a:p>
            <a:pPr marL="469265" marR="385445" indent="-457200" algn="just">
              <a:lnSpc>
                <a:spcPts val="3829"/>
              </a:lnSpc>
              <a:spcBef>
                <a:spcPts val="260"/>
              </a:spcBef>
              <a:buFont typeface="Wingdings" panose="05000000000000000000" pitchFamily="2" charset="2"/>
              <a:buChar char="Ø"/>
              <a:tabLst>
                <a:tab pos="356235" algn="l"/>
              </a:tabLst>
            </a:pPr>
            <a:endParaRPr lang="en-US" sz="3200" spc="-204" dirty="0">
              <a:solidFill>
                <a:srgbClr val="006EC0"/>
              </a:solidFill>
              <a:latin typeface="Arial"/>
              <a:cs typeface="Arial"/>
            </a:endParaRPr>
          </a:p>
          <a:p>
            <a:pPr marL="469265" marR="385445" indent="-457200" algn="just">
              <a:lnSpc>
                <a:spcPts val="3829"/>
              </a:lnSpc>
              <a:spcBef>
                <a:spcPts val="260"/>
              </a:spcBef>
              <a:buFont typeface="Wingdings" panose="05000000000000000000" pitchFamily="2" charset="2"/>
              <a:buChar char="Ø"/>
              <a:tabLst>
                <a:tab pos="356235" algn="l"/>
              </a:tabLst>
            </a:pPr>
            <a:endParaRPr lang="en-IN" sz="3200" spc="-204" dirty="0">
              <a:solidFill>
                <a:srgbClr val="006EC0"/>
              </a:solidFill>
              <a:latin typeface="Arial"/>
              <a:cs typeface="Arial"/>
            </a:endParaRPr>
          </a:p>
          <a:p>
            <a:pPr marL="469265" marR="385445" indent="-457200" algn="just">
              <a:lnSpc>
                <a:spcPts val="3829"/>
              </a:lnSpc>
              <a:spcBef>
                <a:spcPts val="260"/>
              </a:spcBef>
              <a:buFont typeface="Wingdings" panose="05000000000000000000" pitchFamily="2" charset="2"/>
              <a:buChar char="Ø"/>
              <a:tabLst>
                <a:tab pos="356235" algn="l"/>
              </a:tabLst>
            </a:pPr>
            <a:r>
              <a:rPr sz="3200" spc="-204" dirty="0">
                <a:solidFill>
                  <a:schemeClr val="tx2"/>
                </a:solidFill>
                <a:latin typeface="Arial"/>
                <a:cs typeface="Arial"/>
              </a:rPr>
              <a:t>The</a:t>
            </a:r>
            <a:r>
              <a:rPr sz="3200" spc="-240" dirty="0">
                <a:solidFill>
                  <a:schemeClr val="tx2"/>
                </a:solidFill>
                <a:latin typeface="Arial"/>
                <a:cs typeface="Arial"/>
              </a:rPr>
              <a:t> </a:t>
            </a:r>
            <a:r>
              <a:rPr sz="3200" spc="-30" dirty="0">
                <a:solidFill>
                  <a:schemeClr val="tx2"/>
                </a:solidFill>
                <a:latin typeface="Arial"/>
                <a:cs typeface="Arial"/>
              </a:rPr>
              <a:t>following</a:t>
            </a:r>
            <a:r>
              <a:rPr sz="3200" spc="-380" dirty="0">
                <a:solidFill>
                  <a:schemeClr val="tx2"/>
                </a:solidFill>
                <a:latin typeface="Arial"/>
                <a:cs typeface="Arial"/>
              </a:rPr>
              <a:t> </a:t>
            </a:r>
            <a:r>
              <a:rPr sz="3200" spc="30" dirty="0">
                <a:solidFill>
                  <a:schemeClr val="tx2"/>
                </a:solidFill>
                <a:latin typeface="Arial"/>
                <a:cs typeface="Arial"/>
              </a:rPr>
              <a:t>two</a:t>
            </a:r>
            <a:r>
              <a:rPr sz="3200" spc="-195" dirty="0">
                <a:solidFill>
                  <a:schemeClr val="tx2"/>
                </a:solidFill>
                <a:latin typeface="Arial"/>
                <a:cs typeface="Arial"/>
              </a:rPr>
              <a:t> </a:t>
            </a:r>
            <a:r>
              <a:rPr sz="3200" spc="-80" dirty="0">
                <a:solidFill>
                  <a:schemeClr val="tx2"/>
                </a:solidFill>
                <a:latin typeface="Arial"/>
                <a:cs typeface="Arial"/>
              </a:rPr>
              <a:t>possibilities</a:t>
            </a:r>
            <a:r>
              <a:rPr sz="3200" spc="-355" dirty="0">
                <a:solidFill>
                  <a:schemeClr val="tx2"/>
                </a:solidFill>
                <a:latin typeface="Arial"/>
                <a:cs typeface="Arial"/>
              </a:rPr>
              <a:t> </a:t>
            </a:r>
            <a:r>
              <a:rPr sz="3200" spc="-160" dirty="0">
                <a:solidFill>
                  <a:schemeClr val="tx2"/>
                </a:solidFill>
                <a:latin typeface="Arial"/>
                <a:cs typeface="Arial"/>
              </a:rPr>
              <a:t>may</a:t>
            </a:r>
            <a:r>
              <a:rPr sz="3200" spc="-180" dirty="0">
                <a:solidFill>
                  <a:schemeClr val="tx2"/>
                </a:solidFill>
                <a:latin typeface="Arial"/>
                <a:cs typeface="Arial"/>
              </a:rPr>
              <a:t> </a:t>
            </a:r>
            <a:r>
              <a:rPr sz="3200" spc="-125" dirty="0">
                <a:solidFill>
                  <a:schemeClr val="tx2"/>
                </a:solidFill>
                <a:latin typeface="Arial"/>
                <a:cs typeface="Arial"/>
              </a:rPr>
              <a:t>arise</a:t>
            </a:r>
            <a:r>
              <a:rPr sz="3200" spc="-240" dirty="0">
                <a:solidFill>
                  <a:schemeClr val="tx2"/>
                </a:solidFill>
                <a:latin typeface="Arial"/>
                <a:cs typeface="Arial"/>
              </a:rPr>
              <a:t> </a:t>
            </a:r>
            <a:r>
              <a:rPr sz="3200" spc="-35" dirty="0">
                <a:solidFill>
                  <a:schemeClr val="tx2"/>
                </a:solidFill>
                <a:latin typeface="Arial"/>
                <a:cs typeface="Arial"/>
              </a:rPr>
              <a:t>while  </a:t>
            </a:r>
            <a:r>
              <a:rPr sz="3200" spc="-75" dirty="0">
                <a:solidFill>
                  <a:schemeClr val="tx2"/>
                </a:solidFill>
                <a:latin typeface="Arial"/>
                <a:cs typeface="Arial"/>
              </a:rPr>
              <a:t>attaching</a:t>
            </a:r>
            <a:r>
              <a:rPr sz="3200" spc="-315" dirty="0">
                <a:solidFill>
                  <a:schemeClr val="tx2"/>
                </a:solidFill>
                <a:latin typeface="Arial"/>
                <a:cs typeface="Arial"/>
              </a:rPr>
              <a:t> </a:t>
            </a:r>
            <a:r>
              <a:rPr sz="3200" spc="-25" dirty="0">
                <a:solidFill>
                  <a:schemeClr val="tx2"/>
                </a:solidFill>
                <a:latin typeface="Arial"/>
                <a:cs typeface="Arial"/>
              </a:rPr>
              <a:t>the</a:t>
            </a:r>
            <a:r>
              <a:rPr sz="3200" spc="-175" dirty="0">
                <a:solidFill>
                  <a:schemeClr val="tx2"/>
                </a:solidFill>
                <a:latin typeface="Arial"/>
                <a:cs typeface="Arial"/>
              </a:rPr>
              <a:t> </a:t>
            </a:r>
            <a:r>
              <a:rPr sz="3200" spc="30" dirty="0">
                <a:solidFill>
                  <a:schemeClr val="tx2"/>
                </a:solidFill>
                <a:latin typeface="Arial"/>
                <a:cs typeface="Arial"/>
              </a:rPr>
              <a:t>two</a:t>
            </a:r>
            <a:r>
              <a:rPr sz="3200" spc="-195" dirty="0">
                <a:solidFill>
                  <a:schemeClr val="tx2"/>
                </a:solidFill>
                <a:latin typeface="Arial"/>
                <a:cs typeface="Arial"/>
              </a:rPr>
              <a:t> </a:t>
            </a:r>
            <a:r>
              <a:rPr sz="3200" spc="-114" dirty="0">
                <a:solidFill>
                  <a:schemeClr val="tx2"/>
                </a:solidFill>
                <a:latin typeface="Arial"/>
                <a:cs typeface="Arial"/>
              </a:rPr>
              <a:t>balancing</a:t>
            </a:r>
            <a:r>
              <a:rPr sz="3200" spc="-385" dirty="0">
                <a:solidFill>
                  <a:schemeClr val="tx2"/>
                </a:solidFill>
                <a:latin typeface="Arial"/>
                <a:cs typeface="Arial"/>
              </a:rPr>
              <a:t> </a:t>
            </a:r>
            <a:r>
              <a:rPr sz="3200" spc="-254" dirty="0">
                <a:solidFill>
                  <a:schemeClr val="tx2"/>
                </a:solidFill>
                <a:latin typeface="Arial"/>
                <a:cs typeface="Arial"/>
              </a:rPr>
              <a:t>masses</a:t>
            </a:r>
            <a:r>
              <a:rPr sz="3200" spc="-285" dirty="0">
                <a:solidFill>
                  <a:schemeClr val="tx2"/>
                </a:solidFill>
                <a:latin typeface="Arial"/>
                <a:cs typeface="Arial"/>
              </a:rPr>
              <a:t> </a:t>
            </a:r>
            <a:r>
              <a:rPr sz="3200" spc="-25" dirty="0">
                <a:solidFill>
                  <a:schemeClr val="tx2"/>
                </a:solidFill>
                <a:latin typeface="Arial"/>
                <a:cs typeface="Arial"/>
              </a:rPr>
              <a:t>:</a:t>
            </a:r>
            <a:endParaRPr sz="3200" dirty="0">
              <a:solidFill>
                <a:schemeClr val="tx2"/>
              </a:solidFill>
              <a:latin typeface="Arial"/>
              <a:cs typeface="Arial"/>
            </a:endParaRPr>
          </a:p>
          <a:p>
            <a:pPr marL="870585" marR="5080" lvl="1" indent="-457834" algn="just">
              <a:spcBef>
                <a:spcPts val="695"/>
              </a:spcBef>
              <a:buFont typeface="Wingdings" panose="05000000000000000000" pitchFamily="2" charset="2"/>
              <a:buChar char="v"/>
              <a:tabLst>
                <a:tab pos="871219" algn="l"/>
              </a:tabLst>
            </a:pPr>
            <a:r>
              <a:rPr sz="2750" spc="-195" dirty="0">
                <a:solidFill>
                  <a:schemeClr val="tx2"/>
                </a:solidFill>
                <a:latin typeface="Arial"/>
                <a:cs typeface="Arial"/>
              </a:rPr>
              <a:t>The </a:t>
            </a:r>
            <a:r>
              <a:rPr sz="2750" spc="-114" dirty="0">
                <a:solidFill>
                  <a:schemeClr val="tx2"/>
                </a:solidFill>
                <a:latin typeface="Arial"/>
                <a:cs typeface="Arial"/>
              </a:rPr>
              <a:t>plane </a:t>
            </a:r>
            <a:r>
              <a:rPr sz="2750" spc="25" dirty="0">
                <a:solidFill>
                  <a:schemeClr val="tx2"/>
                </a:solidFill>
                <a:latin typeface="Arial"/>
                <a:cs typeface="Arial"/>
              </a:rPr>
              <a:t>of </a:t>
            </a:r>
            <a:r>
              <a:rPr sz="2750" spc="-40" dirty="0">
                <a:solidFill>
                  <a:schemeClr val="tx2"/>
                </a:solidFill>
                <a:latin typeface="Arial"/>
                <a:cs typeface="Arial"/>
              </a:rPr>
              <a:t>the </a:t>
            </a:r>
            <a:r>
              <a:rPr sz="2750" spc="-80" dirty="0">
                <a:solidFill>
                  <a:schemeClr val="tx2"/>
                </a:solidFill>
                <a:latin typeface="Arial"/>
                <a:cs typeface="Arial"/>
              </a:rPr>
              <a:t>disturbing </a:t>
            </a:r>
            <a:r>
              <a:rPr sz="2750" spc="-210" dirty="0">
                <a:solidFill>
                  <a:schemeClr val="tx2"/>
                </a:solidFill>
                <a:latin typeface="Arial"/>
                <a:cs typeface="Arial"/>
              </a:rPr>
              <a:t>mass </a:t>
            </a:r>
            <a:r>
              <a:rPr sz="2750" spc="-114" dirty="0">
                <a:solidFill>
                  <a:schemeClr val="tx2"/>
                </a:solidFill>
                <a:latin typeface="Arial"/>
                <a:cs typeface="Arial"/>
              </a:rPr>
              <a:t>may </a:t>
            </a:r>
            <a:r>
              <a:rPr sz="2750" spc="-130" dirty="0">
                <a:solidFill>
                  <a:schemeClr val="tx2"/>
                </a:solidFill>
                <a:latin typeface="Arial"/>
                <a:cs typeface="Arial"/>
              </a:rPr>
              <a:t>be </a:t>
            </a:r>
            <a:r>
              <a:rPr sz="2750" spc="-45" dirty="0">
                <a:solidFill>
                  <a:schemeClr val="tx2"/>
                </a:solidFill>
                <a:latin typeface="Arial"/>
                <a:cs typeface="Arial"/>
              </a:rPr>
              <a:t>in </a:t>
            </a:r>
            <a:r>
              <a:rPr sz="2750" spc="-90" dirty="0">
                <a:solidFill>
                  <a:schemeClr val="tx2"/>
                </a:solidFill>
                <a:latin typeface="Arial"/>
                <a:cs typeface="Arial"/>
              </a:rPr>
              <a:t>between  </a:t>
            </a:r>
            <a:r>
              <a:rPr sz="2750" spc="-40" dirty="0">
                <a:solidFill>
                  <a:schemeClr val="tx2"/>
                </a:solidFill>
                <a:latin typeface="Arial"/>
                <a:cs typeface="Arial"/>
              </a:rPr>
              <a:t>the </a:t>
            </a:r>
            <a:r>
              <a:rPr sz="2750" spc="-145" dirty="0">
                <a:solidFill>
                  <a:schemeClr val="tx2"/>
                </a:solidFill>
                <a:latin typeface="Arial"/>
                <a:cs typeface="Arial"/>
              </a:rPr>
              <a:t>planes </a:t>
            </a:r>
            <a:r>
              <a:rPr sz="2750" spc="25" dirty="0">
                <a:solidFill>
                  <a:schemeClr val="tx2"/>
                </a:solidFill>
                <a:latin typeface="Arial"/>
                <a:cs typeface="Arial"/>
              </a:rPr>
              <a:t>of </a:t>
            </a:r>
            <a:r>
              <a:rPr sz="2750" spc="-40" dirty="0">
                <a:solidFill>
                  <a:schemeClr val="tx2"/>
                </a:solidFill>
                <a:latin typeface="Arial"/>
                <a:cs typeface="Arial"/>
              </a:rPr>
              <a:t>the </a:t>
            </a:r>
            <a:r>
              <a:rPr sz="2750" spc="10" dirty="0">
                <a:solidFill>
                  <a:schemeClr val="tx2"/>
                </a:solidFill>
                <a:latin typeface="Arial"/>
                <a:cs typeface="Arial"/>
              </a:rPr>
              <a:t>two </a:t>
            </a:r>
            <a:r>
              <a:rPr sz="2750" spc="-125" dirty="0">
                <a:solidFill>
                  <a:schemeClr val="tx2"/>
                </a:solidFill>
                <a:latin typeface="Arial"/>
                <a:cs typeface="Arial"/>
              </a:rPr>
              <a:t>balancing </a:t>
            </a:r>
            <a:r>
              <a:rPr sz="2750" spc="-210" dirty="0">
                <a:solidFill>
                  <a:schemeClr val="tx2"/>
                </a:solidFill>
                <a:latin typeface="Arial"/>
                <a:cs typeface="Arial"/>
              </a:rPr>
              <a:t>masses,</a:t>
            </a:r>
            <a:r>
              <a:rPr sz="2750" spc="-425" dirty="0">
                <a:solidFill>
                  <a:schemeClr val="tx2"/>
                </a:solidFill>
                <a:latin typeface="Arial"/>
                <a:cs typeface="Arial"/>
              </a:rPr>
              <a:t> </a:t>
            </a:r>
            <a:r>
              <a:rPr sz="2750" spc="-120" dirty="0">
                <a:solidFill>
                  <a:schemeClr val="tx2"/>
                </a:solidFill>
                <a:latin typeface="Arial"/>
                <a:cs typeface="Arial"/>
              </a:rPr>
              <a:t>and</a:t>
            </a:r>
            <a:endParaRPr sz="2750" dirty="0">
              <a:solidFill>
                <a:schemeClr val="tx2"/>
              </a:solidFill>
              <a:latin typeface="Arial"/>
              <a:cs typeface="Arial"/>
            </a:endParaRPr>
          </a:p>
          <a:p>
            <a:pPr marL="870585" marR="139065" lvl="1" indent="-457834" algn="just">
              <a:lnSpc>
                <a:spcPct val="101299"/>
              </a:lnSpc>
              <a:spcBef>
                <a:spcPts val="790"/>
              </a:spcBef>
              <a:buFont typeface="Wingdings" panose="05000000000000000000" pitchFamily="2" charset="2"/>
              <a:buChar char="v"/>
              <a:tabLst>
                <a:tab pos="871219" algn="l"/>
              </a:tabLst>
            </a:pPr>
            <a:r>
              <a:rPr sz="2750" spc="-195" dirty="0">
                <a:solidFill>
                  <a:schemeClr val="tx2"/>
                </a:solidFill>
                <a:latin typeface="Arial"/>
                <a:cs typeface="Arial"/>
              </a:rPr>
              <a:t>The </a:t>
            </a:r>
            <a:r>
              <a:rPr sz="2750" spc="-114" dirty="0">
                <a:solidFill>
                  <a:schemeClr val="tx2"/>
                </a:solidFill>
                <a:latin typeface="Arial"/>
                <a:cs typeface="Arial"/>
              </a:rPr>
              <a:t>plane </a:t>
            </a:r>
            <a:r>
              <a:rPr sz="2750" spc="25" dirty="0">
                <a:solidFill>
                  <a:schemeClr val="tx2"/>
                </a:solidFill>
                <a:latin typeface="Arial"/>
                <a:cs typeface="Arial"/>
              </a:rPr>
              <a:t>of </a:t>
            </a:r>
            <a:r>
              <a:rPr sz="2750" spc="-40" dirty="0">
                <a:solidFill>
                  <a:schemeClr val="tx2"/>
                </a:solidFill>
                <a:latin typeface="Arial"/>
                <a:cs typeface="Arial"/>
              </a:rPr>
              <a:t>the </a:t>
            </a:r>
            <a:r>
              <a:rPr sz="2750" spc="-80" dirty="0">
                <a:solidFill>
                  <a:schemeClr val="tx2"/>
                </a:solidFill>
                <a:latin typeface="Arial"/>
                <a:cs typeface="Arial"/>
              </a:rPr>
              <a:t>disturbing </a:t>
            </a:r>
            <a:r>
              <a:rPr sz="2750" spc="-210" dirty="0">
                <a:solidFill>
                  <a:schemeClr val="tx2"/>
                </a:solidFill>
                <a:latin typeface="Arial"/>
                <a:cs typeface="Arial"/>
              </a:rPr>
              <a:t>mass </a:t>
            </a:r>
            <a:r>
              <a:rPr sz="2750" spc="-114" dirty="0">
                <a:solidFill>
                  <a:schemeClr val="tx2"/>
                </a:solidFill>
                <a:latin typeface="Arial"/>
                <a:cs typeface="Arial"/>
              </a:rPr>
              <a:t>may </a:t>
            </a:r>
            <a:r>
              <a:rPr sz="2750" spc="-60" dirty="0">
                <a:solidFill>
                  <a:schemeClr val="tx2"/>
                </a:solidFill>
                <a:latin typeface="Arial"/>
                <a:cs typeface="Arial"/>
              </a:rPr>
              <a:t>lie </a:t>
            </a:r>
            <a:r>
              <a:rPr sz="2750" spc="-50" dirty="0">
                <a:solidFill>
                  <a:schemeClr val="tx2"/>
                </a:solidFill>
                <a:latin typeface="Arial"/>
                <a:cs typeface="Arial"/>
              </a:rPr>
              <a:t>on </a:t>
            </a:r>
            <a:r>
              <a:rPr sz="2750" spc="-40" dirty="0">
                <a:solidFill>
                  <a:schemeClr val="tx2"/>
                </a:solidFill>
                <a:latin typeface="Arial"/>
                <a:cs typeface="Arial"/>
              </a:rPr>
              <a:t>the </a:t>
            </a:r>
            <a:r>
              <a:rPr sz="2750" spc="5" dirty="0">
                <a:solidFill>
                  <a:schemeClr val="tx2"/>
                </a:solidFill>
                <a:latin typeface="Arial"/>
                <a:cs typeface="Arial"/>
              </a:rPr>
              <a:t>left  </a:t>
            </a:r>
            <a:r>
              <a:rPr sz="2750" spc="10" dirty="0">
                <a:solidFill>
                  <a:schemeClr val="tx2"/>
                </a:solidFill>
                <a:latin typeface="Arial"/>
                <a:cs typeface="Arial"/>
              </a:rPr>
              <a:t>or </a:t>
            </a:r>
            <a:r>
              <a:rPr sz="2750" spc="-30" dirty="0">
                <a:solidFill>
                  <a:schemeClr val="tx2"/>
                </a:solidFill>
                <a:latin typeface="Arial"/>
                <a:cs typeface="Arial"/>
              </a:rPr>
              <a:t>right </a:t>
            </a:r>
            <a:r>
              <a:rPr sz="2750" spc="25" dirty="0">
                <a:solidFill>
                  <a:schemeClr val="tx2"/>
                </a:solidFill>
                <a:latin typeface="Arial"/>
                <a:cs typeface="Arial"/>
              </a:rPr>
              <a:t>of </a:t>
            </a:r>
            <a:r>
              <a:rPr sz="2750" spc="-40" dirty="0">
                <a:solidFill>
                  <a:schemeClr val="tx2"/>
                </a:solidFill>
                <a:latin typeface="Arial"/>
                <a:cs typeface="Arial"/>
              </a:rPr>
              <a:t>the </a:t>
            </a:r>
            <a:r>
              <a:rPr sz="2750" spc="10" dirty="0">
                <a:solidFill>
                  <a:schemeClr val="tx2"/>
                </a:solidFill>
                <a:latin typeface="Arial"/>
                <a:cs typeface="Arial"/>
              </a:rPr>
              <a:t>two </a:t>
            </a:r>
            <a:r>
              <a:rPr sz="2750" spc="-145" dirty="0">
                <a:solidFill>
                  <a:schemeClr val="tx2"/>
                </a:solidFill>
                <a:latin typeface="Arial"/>
                <a:cs typeface="Arial"/>
              </a:rPr>
              <a:t>planes </a:t>
            </a:r>
            <a:r>
              <a:rPr sz="2750" spc="-85" dirty="0">
                <a:solidFill>
                  <a:schemeClr val="tx2"/>
                </a:solidFill>
                <a:latin typeface="Arial"/>
                <a:cs typeface="Arial"/>
              </a:rPr>
              <a:t>containing </a:t>
            </a:r>
            <a:r>
              <a:rPr sz="2750" spc="-40" dirty="0">
                <a:solidFill>
                  <a:schemeClr val="tx2"/>
                </a:solidFill>
                <a:latin typeface="Arial"/>
                <a:cs typeface="Arial"/>
              </a:rPr>
              <a:t>the </a:t>
            </a:r>
            <a:r>
              <a:rPr sz="2750" spc="-125" dirty="0">
                <a:solidFill>
                  <a:schemeClr val="tx2"/>
                </a:solidFill>
                <a:latin typeface="Arial"/>
                <a:cs typeface="Arial"/>
              </a:rPr>
              <a:t>balancing  </a:t>
            </a:r>
            <a:r>
              <a:rPr sz="2750" spc="-204" dirty="0">
                <a:solidFill>
                  <a:schemeClr val="tx2"/>
                </a:solidFill>
                <a:latin typeface="Arial"/>
                <a:cs typeface="Arial"/>
              </a:rPr>
              <a:t>masses.</a:t>
            </a:r>
            <a:endParaRPr sz="2750" dirty="0">
              <a:solidFill>
                <a:schemeClr val="tx2"/>
              </a:solidFill>
              <a:latin typeface="Arial"/>
              <a:cs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xmlns="" id="{2CCAFB3E-E6E2-4587-A5FC-061F9AED9A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2">
            <a:extLst>
              <a:ext uri="{FF2B5EF4-FFF2-40B4-BE49-F238E27FC236}">
                <a16:creationId xmlns:a16="http://schemas.microsoft.com/office/drawing/2014/main" xmlns="" id="{5975841F-9161-4650-BCE5-20FFE7E296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bject 2"/>
          <p:cNvSpPr txBox="1">
            <a:spLocks noGrp="1"/>
          </p:cNvSpPr>
          <p:nvPr>
            <p:ph type="title" idx="4294967295"/>
          </p:nvPr>
        </p:nvSpPr>
        <p:spPr>
          <a:xfrm>
            <a:off x="726057" y="3121701"/>
            <a:ext cx="3658053" cy="1786515"/>
          </a:xfrm>
          <a:prstGeom prst="rect">
            <a:avLst/>
          </a:prstGeom>
        </p:spPr>
        <p:txBody>
          <a:bodyPr vert="horz" lIns="91440" tIns="45720" rIns="91440" bIns="45720" rtlCol="0" anchor="t">
            <a:normAutofit/>
          </a:bodyPr>
          <a:lstStyle/>
          <a:p>
            <a:pPr marL="12700"/>
            <a:r>
              <a:rPr lang="en-US" b="1" kern="1200" spc="5">
                <a:solidFill>
                  <a:srgbClr val="FFFFFF"/>
                </a:solidFill>
                <a:latin typeface="+mj-lt"/>
                <a:ea typeface="+mj-ea"/>
                <a:cs typeface="+mj-cs"/>
              </a:rPr>
              <a:t>Thank</a:t>
            </a:r>
            <a:r>
              <a:rPr lang="en-US" b="1" kern="1200" spc="-120">
                <a:solidFill>
                  <a:srgbClr val="FFFFFF"/>
                </a:solidFill>
                <a:latin typeface="+mj-lt"/>
                <a:ea typeface="+mj-ea"/>
                <a:cs typeface="+mj-cs"/>
              </a:rPr>
              <a:t> </a:t>
            </a:r>
            <a:r>
              <a:rPr lang="en-US" b="1" kern="1200" spc="-20">
                <a:solidFill>
                  <a:srgbClr val="FFFFFF"/>
                </a:solidFill>
                <a:latin typeface="+mj-lt"/>
                <a:ea typeface="+mj-ea"/>
                <a:cs typeface="+mj-cs"/>
              </a:rPr>
              <a:t>You</a:t>
            </a:r>
            <a:endParaRPr lang="en-US" b="1" kern="1200">
              <a:solidFill>
                <a:srgbClr val="FFFFFF"/>
              </a:solidFill>
              <a:latin typeface="+mj-lt"/>
              <a:ea typeface="+mj-ea"/>
              <a:cs typeface="+mj-cs"/>
            </a:endParaRPr>
          </a:p>
        </p:txBody>
      </p:sp>
      <p:sp>
        <p:nvSpPr>
          <p:cNvPr id="15" name="Rectangle 14">
            <a:extLst>
              <a:ext uri="{FF2B5EF4-FFF2-40B4-BE49-F238E27FC236}">
                <a16:creationId xmlns:a16="http://schemas.microsoft.com/office/drawing/2014/main" xmlns="" id="{640086A0-762B-44EE-AA70-A7268A72A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andshake">
            <a:extLst>
              <a:ext uri="{FF2B5EF4-FFF2-40B4-BE49-F238E27FC236}">
                <a16:creationId xmlns:a16="http://schemas.microsoft.com/office/drawing/2014/main" xmlns="" id="{20611368-AA16-4282-8D23-FE413ED1D9D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970876" y="743798"/>
            <a:ext cx="5367528" cy="5367528"/>
          </a:xfrm>
          <a:custGeom>
            <a:avLst/>
            <a:gdLst/>
            <a:ahLst/>
            <a:cxnLst/>
            <a:rect l="l" t="t" r="r" b="b"/>
            <a:pathLst>
              <a:path w="5017317" h="5380277">
                <a:moveTo>
                  <a:pt x="0" y="0"/>
                </a:moveTo>
                <a:lnTo>
                  <a:pt x="5017317" y="0"/>
                </a:lnTo>
                <a:lnTo>
                  <a:pt x="5017317" y="5380277"/>
                </a:lnTo>
                <a:lnTo>
                  <a:pt x="0" y="5380277"/>
                </a:ln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79737"/>
            <a:ext cx="9137270" cy="701040"/>
          </a:xfrm>
          <a:prstGeom prst="rect">
            <a:avLst/>
          </a:prstGeom>
        </p:spPr>
        <p:txBody>
          <a:bodyPr vert="horz" wrap="square" lIns="0" tIns="16510" rIns="0" bIns="0" rtlCol="0">
            <a:spAutoFit/>
          </a:bodyPr>
          <a:lstStyle/>
          <a:p>
            <a:pPr marL="12700">
              <a:spcBef>
                <a:spcPts val="130"/>
              </a:spcBef>
            </a:pPr>
            <a:r>
              <a:rPr sz="4400" b="0" spc="-15" dirty="0">
                <a:solidFill>
                  <a:schemeClr val="tx2"/>
                </a:solidFill>
                <a:latin typeface="Times New Roman"/>
                <a:cs typeface="Times New Roman"/>
              </a:rPr>
              <a:t>Oscillating </a:t>
            </a:r>
            <a:r>
              <a:rPr sz="4400" b="0" spc="-20" dirty="0">
                <a:solidFill>
                  <a:schemeClr val="tx2"/>
                </a:solidFill>
                <a:latin typeface="Times New Roman"/>
                <a:cs typeface="Times New Roman"/>
              </a:rPr>
              <a:t>cylinder</a:t>
            </a:r>
            <a:r>
              <a:rPr sz="4400" b="0" spc="204" dirty="0">
                <a:solidFill>
                  <a:schemeClr val="tx2"/>
                </a:solidFill>
                <a:latin typeface="Times New Roman"/>
                <a:cs typeface="Times New Roman"/>
              </a:rPr>
              <a:t> </a:t>
            </a:r>
            <a:r>
              <a:rPr sz="4400" b="0" spc="5" dirty="0">
                <a:solidFill>
                  <a:schemeClr val="tx2"/>
                </a:solidFill>
                <a:latin typeface="Times New Roman"/>
                <a:cs typeface="Times New Roman"/>
              </a:rPr>
              <a:t>engine</a:t>
            </a:r>
            <a:endParaRPr sz="4400" dirty="0">
              <a:solidFill>
                <a:schemeClr val="tx2"/>
              </a:solidFill>
              <a:latin typeface="Times New Roman"/>
              <a:cs typeface="Times New Roman"/>
            </a:endParaRPr>
          </a:p>
        </p:txBody>
      </p:sp>
      <p:sp>
        <p:nvSpPr>
          <p:cNvPr id="3" name="object 3"/>
          <p:cNvSpPr/>
          <p:nvPr/>
        </p:nvSpPr>
        <p:spPr>
          <a:xfrm>
            <a:off x="3812989" y="1600200"/>
            <a:ext cx="5407211" cy="38862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9799"/>
            <a:ext cx="13043410" cy="935897"/>
          </a:xfrm>
          <a:prstGeom prst="rect">
            <a:avLst/>
          </a:prstGeom>
        </p:spPr>
        <p:txBody>
          <a:bodyPr vert="horz" wrap="square" lIns="0" tIns="404114" rIns="0" bIns="0" rtlCol="0">
            <a:spAutoFit/>
          </a:bodyPr>
          <a:lstStyle/>
          <a:p>
            <a:pPr marL="2752725" marR="5080" indent="-2097405">
              <a:lnSpc>
                <a:spcPct val="100899"/>
              </a:lnSpc>
              <a:spcBef>
                <a:spcPts val="65"/>
              </a:spcBef>
            </a:pPr>
            <a:r>
              <a:rPr sz="3600" b="0" spc="-25" dirty="0">
                <a:solidFill>
                  <a:schemeClr val="tx2"/>
                </a:solidFill>
                <a:latin typeface="Times New Roman"/>
                <a:cs typeface="Times New Roman"/>
              </a:rPr>
              <a:t>Rotary </a:t>
            </a:r>
            <a:r>
              <a:rPr sz="3600" b="0" spc="-45" dirty="0">
                <a:solidFill>
                  <a:schemeClr val="tx2"/>
                </a:solidFill>
                <a:latin typeface="Times New Roman"/>
                <a:cs typeface="Times New Roman"/>
              </a:rPr>
              <a:t>internal </a:t>
            </a:r>
            <a:r>
              <a:rPr sz="3600" b="0" spc="-35" dirty="0">
                <a:solidFill>
                  <a:schemeClr val="tx2"/>
                </a:solidFill>
                <a:latin typeface="Times New Roman"/>
                <a:cs typeface="Times New Roman"/>
              </a:rPr>
              <a:t>combustion </a:t>
            </a:r>
            <a:r>
              <a:rPr sz="3600" b="0" spc="-50" dirty="0">
                <a:solidFill>
                  <a:schemeClr val="tx2"/>
                </a:solidFill>
                <a:latin typeface="Times New Roman"/>
                <a:cs typeface="Times New Roman"/>
              </a:rPr>
              <a:t>engine</a:t>
            </a:r>
            <a:endParaRPr sz="3600" dirty="0">
              <a:solidFill>
                <a:schemeClr val="tx2"/>
              </a:solidFill>
              <a:latin typeface="Times New Roman"/>
              <a:cs typeface="Times New Roman"/>
            </a:endParaRPr>
          </a:p>
        </p:txBody>
      </p:sp>
      <p:sp>
        <p:nvSpPr>
          <p:cNvPr id="3" name="object 3"/>
          <p:cNvSpPr/>
          <p:nvPr/>
        </p:nvSpPr>
        <p:spPr>
          <a:xfrm>
            <a:off x="2906259" y="1943100"/>
            <a:ext cx="6923541" cy="39243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9799"/>
            <a:ext cx="13043410" cy="909615"/>
          </a:xfrm>
          <a:prstGeom prst="rect">
            <a:avLst/>
          </a:prstGeom>
        </p:spPr>
        <p:txBody>
          <a:bodyPr vert="horz" wrap="square" lIns="0" tIns="378086" rIns="0" bIns="0" rtlCol="0">
            <a:spAutoFit/>
          </a:bodyPr>
          <a:lstStyle/>
          <a:p>
            <a:pPr marL="3048000" marR="5080" indent="-2955925">
              <a:lnSpc>
                <a:spcPct val="100800"/>
              </a:lnSpc>
              <a:spcBef>
                <a:spcPts val="70"/>
              </a:spcBef>
            </a:pPr>
            <a:r>
              <a:rPr sz="3600" b="0" spc="-20" dirty="0">
                <a:solidFill>
                  <a:schemeClr val="tx2"/>
                </a:solidFill>
                <a:latin typeface="Times New Roman"/>
                <a:cs typeface="Times New Roman"/>
              </a:rPr>
              <a:t>Crank </a:t>
            </a:r>
            <a:r>
              <a:rPr sz="3600" b="0" spc="-35" dirty="0">
                <a:solidFill>
                  <a:schemeClr val="tx2"/>
                </a:solidFill>
                <a:latin typeface="Times New Roman"/>
                <a:cs typeface="Times New Roman"/>
              </a:rPr>
              <a:t>and slotted </a:t>
            </a:r>
            <a:r>
              <a:rPr sz="3600" b="0" spc="-50" dirty="0">
                <a:solidFill>
                  <a:schemeClr val="tx2"/>
                </a:solidFill>
                <a:latin typeface="Times New Roman"/>
                <a:cs typeface="Times New Roman"/>
              </a:rPr>
              <a:t>lever </a:t>
            </a:r>
            <a:r>
              <a:rPr sz="3600" b="0" spc="-30" dirty="0">
                <a:solidFill>
                  <a:schemeClr val="tx2"/>
                </a:solidFill>
                <a:latin typeface="Times New Roman"/>
                <a:cs typeface="Times New Roman"/>
              </a:rPr>
              <a:t>quick </a:t>
            </a:r>
            <a:r>
              <a:rPr sz="3600" b="0" spc="-10" dirty="0">
                <a:solidFill>
                  <a:schemeClr val="tx2"/>
                </a:solidFill>
                <a:latin typeface="Times New Roman"/>
                <a:cs typeface="Times New Roman"/>
              </a:rPr>
              <a:t>return </a:t>
            </a:r>
            <a:r>
              <a:rPr sz="3600" b="0" spc="-55" dirty="0">
                <a:solidFill>
                  <a:schemeClr val="tx2"/>
                </a:solidFill>
                <a:latin typeface="Times New Roman"/>
                <a:cs typeface="Times New Roman"/>
              </a:rPr>
              <a:t>motion  </a:t>
            </a:r>
            <a:r>
              <a:rPr sz="3600" b="0" spc="-40" dirty="0">
                <a:solidFill>
                  <a:schemeClr val="tx2"/>
                </a:solidFill>
                <a:latin typeface="Times New Roman"/>
                <a:cs typeface="Times New Roman"/>
              </a:rPr>
              <a:t>mechanism</a:t>
            </a:r>
            <a:endParaRPr sz="3600" dirty="0">
              <a:solidFill>
                <a:schemeClr val="tx2"/>
              </a:solidFill>
              <a:latin typeface="Times New Roman"/>
              <a:cs typeface="Times New Roman"/>
            </a:endParaRPr>
          </a:p>
        </p:txBody>
      </p:sp>
      <p:sp>
        <p:nvSpPr>
          <p:cNvPr id="3" name="object 3"/>
          <p:cNvSpPr/>
          <p:nvPr/>
        </p:nvSpPr>
        <p:spPr>
          <a:xfrm>
            <a:off x="2992321" y="1524000"/>
            <a:ext cx="6913679" cy="470535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35579"/>
            <a:ext cx="7924800" cy="575310"/>
          </a:xfrm>
          <a:prstGeom prst="rect">
            <a:avLst/>
          </a:prstGeom>
        </p:spPr>
        <p:txBody>
          <a:bodyPr vert="horz" wrap="square" lIns="0" tIns="13335" rIns="0" bIns="0" rtlCol="0">
            <a:spAutoFit/>
          </a:bodyPr>
          <a:lstStyle/>
          <a:p>
            <a:pPr marL="12700">
              <a:spcBef>
                <a:spcPts val="105"/>
              </a:spcBef>
            </a:pPr>
            <a:r>
              <a:rPr sz="3600" b="0" spc="-35" dirty="0">
                <a:solidFill>
                  <a:schemeClr val="tx2"/>
                </a:solidFill>
                <a:latin typeface="Times New Roman"/>
                <a:cs typeface="Times New Roman"/>
              </a:rPr>
              <a:t>Whitworth </a:t>
            </a:r>
            <a:r>
              <a:rPr sz="3600" b="0" spc="-30" dirty="0">
                <a:solidFill>
                  <a:schemeClr val="tx2"/>
                </a:solidFill>
                <a:latin typeface="Times New Roman"/>
                <a:cs typeface="Times New Roman"/>
              </a:rPr>
              <a:t>quick </a:t>
            </a:r>
            <a:r>
              <a:rPr sz="3600" b="0" spc="-10" dirty="0">
                <a:solidFill>
                  <a:schemeClr val="tx2"/>
                </a:solidFill>
                <a:latin typeface="Times New Roman"/>
                <a:cs typeface="Times New Roman"/>
              </a:rPr>
              <a:t>return </a:t>
            </a:r>
            <a:r>
              <a:rPr sz="3600" b="0" spc="-55" dirty="0">
                <a:solidFill>
                  <a:schemeClr val="tx2"/>
                </a:solidFill>
                <a:latin typeface="Times New Roman"/>
                <a:cs typeface="Times New Roman"/>
              </a:rPr>
              <a:t>motion</a:t>
            </a:r>
            <a:r>
              <a:rPr sz="3600" b="0" spc="-90" dirty="0">
                <a:solidFill>
                  <a:schemeClr val="tx2"/>
                </a:solidFill>
                <a:latin typeface="Times New Roman"/>
                <a:cs typeface="Times New Roman"/>
              </a:rPr>
              <a:t> </a:t>
            </a:r>
            <a:r>
              <a:rPr sz="3600" b="0" spc="-40" dirty="0">
                <a:solidFill>
                  <a:schemeClr val="tx2"/>
                </a:solidFill>
                <a:latin typeface="Times New Roman"/>
                <a:cs typeface="Times New Roman"/>
              </a:rPr>
              <a:t>mechanism</a:t>
            </a:r>
            <a:endParaRPr sz="3600" dirty="0">
              <a:solidFill>
                <a:schemeClr val="tx2"/>
              </a:solidFill>
              <a:latin typeface="Times New Roman"/>
              <a:cs typeface="Times New Roman"/>
            </a:endParaRPr>
          </a:p>
        </p:txBody>
      </p:sp>
      <p:sp>
        <p:nvSpPr>
          <p:cNvPr id="3" name="object 3"/>
          <p:cNvSpPr/>
          <p:nvPr/>
        </p:nvSpPr>
        <p:spPr>
          <a:xfrm>
            <a:off x="2910822" y="1495409"/>
            <a:ext cx="7147511" cy="444819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79737"/>
            <a:ext cx="6215270" cy="701040"/>
          </a:xfrm>
          <a:prstGeom prst="rect">
            <a:avLst/>
          </a:prstGeom>
        </p:spPr>
        <p:txBody>
          <a:bodyPr vert="horz" wrap="square" lIns="0" tIns="16510" rIns="0" bIns="0" rtlCol="0">
            <a:spAutoFit/>
          </a:bodyPr>
          <a:lstStyle/>
          <a:p>
            <a:pPr marL="12700">
              <a:spcBef>
                <a:spcPts val="130"/>
              </a:spcBef>
            </a:pPr>
            <a:r>
              <a:rPr sz="4400" b="0" dirty="0">
                <a:solidFill>
                  <a:schemeClr val="tx2"/>
                </a:solidFill>
                <a:latin typeface="Times New Roman"/>
                <a:cs typeface="Times New Roman"/>
              </a:rPr>
              <a:t>Double </a:t>
            </a:r>
            <a:r>
              <a:rPr sz="4400" b="0" spc="-10" dirty="0">
                <a:solidFill>
                  <a:schemeClr val="tx2"/>
                </a:solidFill>
                <a:latin typeface="Times New Roman"/>
                <a:cs typeface="Times New Roman"/>
              </a:rPr>
              <a:t>Slider </a:t>
            </a:r>
            <a:r>
              <a:rPr sz="4400" b="0" spc="10" dirty="0">
                <a:solidFill>
                  <a:schemeClr val="tx2"/>
                </a:solidFill>
                <a:latin typeface="Times New Roman"/>
                <a:cs typeface="Times New Roman"/>
              </a:rPr>
              <a:t>Crank</a:t>
            </a:r>
            <a:r>
              <a:rPr sz="4400" b="0" spc="-135" dirty="0">
                <a:solidFill>
                  <a:schemeClr val="tx2"/>
                </a:solidFill>
                <a:latin typeface="Times New Roman"/>
                <a:cs typeface="Times New Roman"/>
              </a:rPr>
              <a:t> </a:t>
            </a:r>
            <a:r>
              <a:rPr sz="4400" b="0" dirty="0">
                <a:solidFill>
                  <a:schemeClr val="tx2"/>
                </a:solidFill>
                <a:latin typeface="Times New Roman"/>
                <a:cs typeface="Times New Roman"/>
              </a:rPr>
              <a:t>Chain</a:t>
            </a:r>
            <a:endParaRPr sz="4400" dirty="0">
              <a:solidFill>
                <a:schemeClr val="tx2"/>
              </a:solidFill>
              <a:latin typeface="Times New Roman"/>
              <a:cs typeface="Times New Roman"/>
            </a:endParaRPr>
          </a:p>
        </p:txBody>
      </p:sp>
      <p:sp>
        <p:nvSpPr>
          <p:cNvPr id="3" name="object 3"/>
          <p:cNvSpPr txBox="1"/>
          <p:nvPr/>
        </p:nvSpPr>
        <p:spPr>
          <a:xfrm>
            <a:off x="2060572" y="1593066"/>
            <a:ext cx="4563745" cy="1790700"/>
          </a:xfrm>
          <a:prstGeom prst="rect">
            <a:avLst/>
          </a:prstGeom>
        </p:spPr>
        <p:txBody>
          <a:bodyPr vert="horz" wrap="square" lIns="0" tIns="116205" rIns="0" bIns="0" rtlCol="0">
            <a:spAutoFit/>
          </a:bodyPr>
          <a:lstStyle/>
          <a:p>
            <a:pPr marL="527050" indent="-514984">
              <a:spcBef>
                <a:spcPts val="915"/>
              </a:spcBef>
              <a:buFont typeface="Wingdings" panose="05000000000000000000" pitchFamily="2" charset="2"/>
              <a:buChar char="Ø"/>
              <a:tabLst>
                <a:tab pos="527050" algn="l"/>
                <a:tab pos="527685" algn="l"/>
              </a:tabLst>
            </a:pPr>
            <a:r>
              <a:rPr sz="3200" dirty="0">
                <a:solidFill>
                  <a:srgbClr val="0070C0"/>
                </a:solidFill>
                <a:latin typeface="Times New Roman"/>
                <a:cs typeface="Times New Roman"/>
              </a:rPr>
              <a:t>Elliptical</a:t>
            </a:r>
            <a:r>
              <a:rPr sz="3200" spc="-65" dirty="0">
                <a:solidFill>
                  <a:srgbClr val="0070C0"/>
                </a:solidFill>
                <a:latin typeface="Times New Roman"/>
                <a:cs typeface="Times New Roman"/>
              </a:rPr>
              <a:t> </a:t>
            </a:r>
            <a:r>
              <a:rPr sz="3200" spc="-30" dirty="0">
                <a:solidFill>
                  <a:srgbClr val="0070C0"/>
                </a:solidFill>
                <a:latin typeface="Times New Roman"/>
                <a:cs typeface="Times New Roman"/>
              </a:rPr>
              <a:t>trammels</a:t>
            </a:r>
            <a:endParaRPr sz="3200" dirty="0">
              <a:solidFill>
                <a:srgbClr val="0070C0"/>
              </a:solidFill>
              <a:latin typeface="Times New Roman"/>
              <a:cs typeface="Times New Roman"/>
            </a:endParaRPr>
          </a:p>
          <a:p>
            <a:pPr marL="632460" indent="-620395">
              <a:spcBef>
                <a:spcPts val="815"/>
              </a:spcBef>
              <a:buFont typeface="Wingdings" panose="05000000000000000000" pitchFamily="2" charset="2"/>
              <a:buChar char="Ø"/>
              <a:tabLst>
                <a:tab pos="631825" algn="l"/>
                <a:tab pos="633095" algn="l"/>
              </a:tabLst>
            </a:pPr>
            <a:r>
              <a:rPr sz="3200" spc="-25" dirty="0">
                <a:solidFill>
                  <a:srgbClr val="0070C0"/>
                </a:solidFill>
                <a:latin typeface="Times New Roman"/>
                <a:cs typeface="Times New Roman"/>
              </a:rPr>
              <a:t>Scotch </a:t>
            </a:r>
            <a:r>
              <a:rPr sz="3200" spc="-55" dirty="0">
                <a:solidFill>
                  <a:srgbClr val="0070C0"/>
                </a:solidFill>
                <a:latin typeface="Times New Roman"/>
                <a:cs typeface="Times New Roman"/>
              </a:rPr>
              <a:t>yoke</a:t>
            </a:r>
            <a:r>
              <a:rPr sz="3200" spc="280" dirty="0">
                <a:solidFill>
                  <a:srgbClr val="0070C0"/>
                </a:solidFill>
                <a:latin typeface="Times New Roman"/>
                <a:cs typeface="Times New Roman"/>
              </a:rPr>
              <a:t> </a:t>
            </a:r>
            <a:r>
              <a:rPr sz="3200" spc="-30" dirty="0">
                <a:solidFill>
                  <a:srgbClr val="0070C0"/>
                </a:solidFill>
                <a:latin typeface="Times New Roman"/>
                <a:cs typeface="Times New Roman"/>
              </a:rPr>
              <a:t>mechanism</a:t>
            </a:r>
            <a:endParaRPr sz="3200" dirty="0">
              <a:solidFill>
                <a:srgbClr val="0070C0"/>
              </a:solidFill>
              <a:latin typeface="Times New Roman"/>
              <a:cs typeface="Times New Roman"/>
            </a:endParaRPr>
          </a:p>
          <a:p>
            <a:pPr marL="527050" indent="-514984">
              <a:spcBef>
                <a:spcPts val="740"/>
              </a:spcBef>
              <a:buFont typeface="Wingdings" panose="05000000000000000000" pitchFamily="2" charset="2"/>
              <a:buChar char="Ø"/>
              <a:tabLst>
                <a:tab pos="527050" algn="l"/>
                <a:tab pos="527685" algn="l"/>
              </a:tabLst>
            </a:pPr>
            <a:r>
              <a:rPr sz="3200" spc="-20" dirty="0">
                <a:solidFill>
                  <a:srgbClr val="0070C0"/>
                </a:solidFill>
                <a:latin typeface="Times New Roman"/>
                <a:cs typeface="Times New Roman"/>
              </a:rPr>
              <a:t>Oldham’s</a:t>
            </a:r>
            <a:r>
              <a:rPr sz="3200" spc="100" dirty="0">
                <a:solidFill>
                  <a:srgbClr val="0070C0"/>
                </a:solidFill>
                <a:latin typeface="Times New Roman"/>
                <a:cs typeface="Times New Roman"/>
              </a:rPr>
              <a:t> </a:t>
            </a:r>
            <a:r>
              <a:rPr sz="3200" spc="-10" dirty="0">
                <a:solidFill>
                  <a:srgbClr val="0070C0"/>
                </a:solidFill>
                <a:latin typeface="Times New Roman"/>
                <a:cs typeface="Times New Roman"/>
              </a:rPr>
              <a:t>coupling</a:t>
            </a:r>
            <a:endParaRPr sz="3200" dirty="0">
              <a:solidFill>
                <a:srgbClr val="0070C0"/>
              </a:solidFill>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14624"/>
            <a:ext cx="8036944" cy="632460"/>
          </a:xfrm>
          <a:prstGeom prst="rect">
            <a:avLst/>
          </a:prstGeom>
        </p:spPr>
        <p:txBody>
          <a:bodyPr vert="horz" wrap="square" lIns="0" tIns="16510" rIns="0" bIns="0" rtlCol="0">
            <a:spAutoFit/>
          </a:bodyPr>
          <a:lstStyle/>
          <a:p>
            <a:pPr marL="12700">
              <a:spcBef>
                <a:spcPts val="130"/>
              </a:spcBef>
            </a:pPr>
            <a:r>
              <a:rPr sz="3950" b="0" spc="10" dirty="0">
                <a:solidFill>
                  <a:schemeClr val="tx2"/>
                </a:solidFill>
                <a:latin typeface="Times New Roman"/>
                <a:cs typeface="Times New Roman"/>
              </a:rPr>
              <a:t>Elliptical</a:t>
            </a:r>
            <a:r>
              <a:rPr sz="3950" b="0" spc="5" dirty="0">
                <a:solidFill>
                  <a:schemeClr val="tx2"/>
                </a:solidFill>
                <a:latin typeface="Times New Roman"/>
                <a:cs typeface="Times New Roman"/>
              </a:rPr>
              <a:t> </a:t>
            </a:r>
            <a:r>
              <a:rPr sz="3950" b="0" spc="-10" dirty="0">
                <a:solidFill>
                  <a:schemeClr val="tx2"/>
                </a:solidFill>
                <a:latin typeface="Times New Roman"/>
                <a:cs typeface="Times New Roman"/>
              </a:rPr>
              <a:t>trammels</a:t>
            </a:r>
            <a:endParaRPr sz="3950" dirty="0">
              <a:solidFill>
                <a:schemeClr val="tx2"/>
              </a:solidFill>
              <a:latin typeface="Times New Roman"/>
              <a:cs typeface="Times New Roman"/>
            </a:endParaRPr>
          </a:p>
        </p:txBody>
      </p:sp>
      <p:sp>
        <p:nvSpPr>
          <p:cNvPr id="3" name="object 3"/>
          <p:cNvSpPr/>
          <p:nvPr/>
        </p:nvSpPr>
        <p:spPr>
          <a:xfrm>
            <a:off x="2605087" y="1547865"/>
            <a:ext cx="7362839" cy="4319534"/>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79737"/>
            <a:ext cx="8841107" cy="701040"/>
          </a:xfrm>
          <a:prstGeom prst="rect">
            <a:avLst/>
          </a:prstGeom>
        </p:spPr>
        <p:txBody>
          <a:bodyPr vert="horz" wrap="square" lIns="0" tIns="16510" rIns="0" bIns="0" rtlCol="0">
            <a:spAutoFit/>
          </a:bodyPr>
          <a:lstStyle/>
          <a:p>
            <a:pPr marL="12700">
              <a:spcBef>
                <a:spcPts val="130"/>
              </a:spcBef>
            </a:pPr>
            <a:r>
              <a:rPr sz="4400" b="0" spc="-5" dirty="0">
                <a:solidFill>
                  <a:schemeClr val="tx2"/>
                </a:solidFill>
                <a:latin typeface="Times New Roman"/>
                <a:cs typeface="Times New Roman"/>
              </a:rPr>
              <a:t>Scotch </a:t>
            </a:r>
            <a:r>
              <a:rPr sz="4400" b="0" spc="-20" dirty="0">
                <a:solidFill>
                  <a:schemeClr val="tx2"/>
                </a:solidFill>
                <a:latin typeface="Times New Roman"/>
                <a:cs typeface="Times New Roman"/>
              </a:rPr>
              <a:t>yoke</a:t>
            </a:r>
            <a:r>
              <a:rPr sz="4400" b="0" spc="10" dirty="0">
                <a:solidFill>
                  <a:schemeClr val="tx2"/>
                </a:solidFill>
                <a:latin typeface="Times New Roman"/>
                <a:cs typeface="Times New Roman"/>
              </a:rPr>
              <a:t> </a:t>
            </a:r>
            <a:r>
              <a:rPr sz="4400" b="0" spc="20" dirty="0">
                <a:solidFill>
                  <a:schemeClr val="tx2"/>
                </a:solidFill>
                <a:latin typeface="Times New Roman"/>
                <a:cs typeface="Times New Roman"/>
              </a:rPr>
              <a:t>mechanism</a:t>
            </a:r>
            <a:endParaRPr sz="4400" dirty="0">
              <a:solidFill>
                <a:schemeClr val="tx2"/>
              </a:solidFill>
              <a:latin typeface="Times New Roman"/>
              <a:cs typeface="Times New Roman"/>
            </a:endParaRPr>
          </a:p>
        </p:txBody>
      </p:sp>
      <p:sp>
        <p:nvSpPr>
          <p:cNvPr id="3" name="object 3"/>
          <p:cNvSpPr/>
          <p:nvPr/>
        </p:nvSpPr>
        <p:spPr>
          <a:xfrm>
            <a:off x="3407229" y="1524000"/>
            <a:ext cx="6270171" cy="38862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06403"/>
            <a:ext cx="8263891" cy="701040"/>
          </a:xfrm>
          <a:prstGeom prst="rect">
            <a:avLst/>
          </a:prstGeom>
        </p:spPr>
        <p:txBody>
          <a:bodyPr vert="horz" wrap="square" lIns="0" tIns="16510" rIns="0" bIns="0" rtlCol="0">
            <a:spAutoFit/>
          </a:bodyPr>
          <a:lstStyle/>
          <a:p>
            <a:pPr marL="12700">
              <a:spcBef>
                <a:spcPts val="130"/>
              </a:spcBef>
            </a:pPr>
            <a:r>
              <a:rPr sz="4400" b="0" spc="20" dirty="0">
                <a:solidFill>
                  <a:schemeClr val="tx2"/>
                </a:solidFill>
                <a:latin typeface="Times New Roman"/>
                <a:cs typeface="Times New Roman"/>
              </a:rPr>
              <a:t>Oldham’s</a:t>
            </a:r>
            <a:r>
              <a:rPr sz="4400" b="0" spc="-254" dirty="0">
                <a:solidFill>
                  <a:schemeClr val="tx2"/>
                </a:solidFill>
                <a:latin typeface="Times New Roman"/>
                <a:cs typeface="Times New Roman"/>
              </a:rPr>
              <a:t> </a:t>
            </a:r>
            <a:r>
              <a:rPr sz="4400" b="0" spc="-5" dirty="0">
                <a:solidFill>
                  <a:schemeClr val="tx2"/>
                </a:solidFill>
                <a:latin typeface="Times New Roman"/>
                <a:cs typeface="Times New Roman"/>
              </a:rPr>
              <a:t>coupling</a:t>
            </a:r>
            <a:endParaRPr sz="4400" dirty="0">
              <a:solidFill>
                <a:schemeClr val="tx2"/>
              </a:solidFill>
              <a:latin typeface="Times New Roman"/>
              <a:cs typeface="Times New Roman"/>
            </a:endParaRPr>
          </a:p>
        </p:txBody>
      </p:sp>
      <p:sp>
        <p:nvSpPr>
          <p:cNvPr id="3" name="object 3"/>
          <p:cNvSpPr/>
          <p:nvPr/>
        </p:nvSpPr>
        <p:spPr>
          <a:xfrm>
            <a:off x="2198053" y="1833609"/>
            <a:ext cx="8088946" cy="319089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F66A575-7835-4400-BEDE-89F2EF0340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21629" y="640080"/>
            <a:ext cx="4225290" cy="5578816"/>
          </a:xfrm>
          <a:prstGeom prst="rect">
            <a:avLst/>
          </a:prstGeom>
        </p:spPr>
        <p:txBody>
          <a:bodyPr vert="horz" lIns="91440" tIns="45720" rIns="91440" bIns="45720" rtlCol="0" anchor="ctr">
            <a:normAutofit/>
          </a:bodyPr>
          <a:lstStyle/>
          <a:p>
            <a:pPr marL="12700" algn="ctr"/>
            <a:r>
              <a:rPr lang="en-US" i="1" u="sng">
                <a:solidFill>
                  <a:srgbClr val="FFFFFF"/>
                </a:solidFill>
              </a:rPr>
              <a:t>LEARNING</a:t>
            </a:r>
            <a:r>
              <a:rPr lang="en-US" i="1" u="sng" spc="-45">
                <a:solidFill>
                  <a:srgbClr val="FFFFFF"/>
                </a:solidFill>
              </a:rPr>
              <a:t> </a:t>
            </a:r>
            <a:r>
              <a:rPr lang="en-US" i="1" u="sng" spc="10">
                <a:solidFill>
                  <a:srgbClr val="FFFFFF"/>
                </a:solidFill>
              </a:rPr>
              <a:t>OUTCOMES</a:t>
            </a:r>
            <a:endParaRPr lang="en-US" i="1" u="sng">
              <a:solidFill>
                <a:srgbClr val="FFFFFF"/>
              </a:solidFill>
            </a:endParaRPr>
          </a:p>
        </p:txBody>
      </p:sp>
      <p:graphicFrame>
        <p:nvGraphicFramePr>
          <p:cNvPr id="5" name="object 3">
            <a:extLst>
              <a:ext uri="{FF2B5EF4-FFF2-40B4-BE49-F238E27FC236}">
                <a16:creationId xmlns:a16="http://schemas.microsoft.com/office/drawing/2014/main" xmlns="" id="{464C5B0E-807D-4F7E-94F4-A965DBBC27E8}"/>
              </a:ext>
            </a:extLst>
          </p:cNvPr>
          <p:cNvGraphicFramePr/>
          <p:nvPr>
            <p:extLst>
              <p:ext uri="{D42A27DB-BD31-4B8C-83A1-F6EECF244321}">
                <p14:modId xmlns:p14="http://schemas.microsoft.com/office/powerpoint/2010/main" xmlns="" val="296323787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30422"/>
            <a:ext cx="12191999" cy="1470029"/>
          </a:xfrm>
          <a:prstGeom prst="rect">
            <a:avLst/>
          </a:prstGeom>
          <a:no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3796412" y="2165917"/>
            <a:ext cx="4603750" cy="1362617"/>
          </a:xfrm>
          <a:prstGeom prst="rect">
            <a:avLst/>
          </a:prstGeom>
        </p:spPr>
        <p:txBody>
          <a:bodyPr vert="horz" wrap="square" lIns="0" tIns="41275" rIns="0" bIns="0" rtlCol="0">
            <a:spAutoFit/>
          </a:bodyPr>
          <a:lstStyle/>
          <a:p>
            <a:pPr marL="203200" marR="5080" indent="-191135">
              <a:lnSpc>
                <a:spcPts val="5260"/>
              </a:lnSpc>
              <a:spcBef>
                <a:spcPts val="325"/>
              </a:spcBef>
              <a:tabLst>
                <a:tab pos="4117340" algn="l"/>
              </a:tabLst>
            </a:pPr>
            <a:r>
              <a:rPr sz="4400" b="0" spc="20" dirty="0">
                <a:solidFill>
                  <a:schemeClr val="tx2"/>
                </a:solidFill>
              </a:rPr>
              <a:t>Mechanical</a:t>
            </a:r>
            <a:r>
              <a:rPr sz="4400" b="0" spc="-310" dirty="0">
                <a:solidFill>
                  <a:schemeClr val="tx2"/>
                </a:solidFill>
              </a:rPr>
              <a:t> </a:t>
            </a:r>
            <a:r>
              <a:rPr sz="4400" b="0" spc="10" dirty="0">
                <a:solidFill>
                  <a:schemeClr val="tx2"/>
                </a:solidFill>
              </a:rPr>
              <a:t>Power  </a:t>
            </a:r>
            <a:r>
              <a:rPr sz="4400" b="0" spc="15" dirty="0">
                <a:solidFill>
                  <a:schemeClr val="tx2"/>
                </a:solidFill>
              </a:rPr>
              <a:t>Transmissions</a:t>
            </a:r>
            <a:r>
              <a:rPr sz="4400" b="0" spc="15" dirty="0">
                <a:solidFill>
                  <a:schemeClr val="tx2"/>
                </a:solidFill>
                <a:latin typeface="Times New Roman"/>
                <a:cs typeface="Times New Roman"/>
              </a:rPr>
              <a:t>	</a:t>
            </a:r>
            <a:r>
              <a:rPr sz="4400" b="0" spc="-50" dirty="0">
                <a:solidFill>
                  <a:schemeClr val="tx2"/>
                </a:solidFill>
              </a:rPr>
              <a:t>II</a:t>
            </a:r>
            <a:endParaRPr sz="4400"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3664"/>
            <a:ext cx="7752717" cy="701040"/>
          </a:xfrm>
          <a:prstGeom prst="rect">
            <a:avLst/>
          </a:prstGeom>
        </p:spPr>
        <p:txBody>
          <a:bodyPr vert="horz" wrap="square" lIns="0" tIns="16510" rIns="0" bIns="0" rtlCol="0">
            <a:spAutoFit/>
          </a:bodyPr>
          <a:lstStyle/>
          <a:p>
            <a:pPr marL="12700">
              <a:spcBef>
                <a:spcPts val="130"/>
              </a:spcBef>
            </a:pPr>
            <a:r>
              <a:rPr sz="4400" spc="5" dirty="0">
                <a:solidFill>
                  <a:schemeClr val="tx2"/>
                </a:solidFill>
                <a:latin typeface="Tahoma"/>
                <a:cs typeface="Tahoma"/>
              </a:rPr>
              <a:t>Gear</a:t>
            </a:r>
            <a:r>
              <a:rPr sz="4400" spc="-125" dirty="0">
                <a:solidFill>
                  <a:schemeClr val="tx2"/>
                </a:solidFill>
                <a:latin typeface="Tahoma"/>
                <a:cs typeface="Tahoma"/>
              </a:rPr>
              <a:t> </a:t>
            </a:r>
            <a:r>
              <a:rPr sz="4400" spc="10" dirty="0">
                <a:solidFill>
                  <a:schemeClr val="tx2"/>
                </a:solidFill>
                <a:latin typeface="Tahoma"/>
                <a:cs typeface="Tahoma"/>
              </a:rPr>
              <a:t>Ratios</a:t>
            </a:r>
            <a:endParaRPr sz="4400" dirty="0">
              <a:solidFill>
                <a:schemeClr val="tx2"/>
              </a:solidFill>
              <a:latin typeface="Tahoma"/>
              <a:cs typeface="Tahoma"/>
            </a:endParaRPr>
          </a:p>
        </p:txBody>
      </p:sp>
      <p:sp>
        <p:nvSpPr>
          <p:cNvPr id="3" name="object 3"/>
          <p:cNvSpPr txBox="1"/>
          <p:nvPr/>
        </p:nvSpPr>
        <p:spPr>
          <a:xfrm>
            <a:off x="2232013" y="1813620"/>
            <a:ext cx="3402329" cy="4168192"/>
          </a:xfrm>
          <a:prstGeom prst="rect">
            <a:avLst/>
          </a:prstGeom>
        </p:spPr>
        <p:txBody>
          <a:bodyPr vert="horz" wrap="square" lIns="0" tIns="60325" rIns="0" bIns="0" rtlCol="0">
            <a:spAutoFit/>
          </a:bodyPr>
          <a:lstStyle/>
          <a:p>
            <a:pPr marL="355600" marR="114935" indent="-343535">
              <a:lnSpc>
                <a:spcPct val="79200"/>
              </a:lnSpc>
              <a:spcBef>
                <a:spcPts val="475"/>
              </a:spcBef>
              <a:buFont typeface="Wingdings" panose="05000000000000000000" pitchFamily="2" charset="2"/>
              <a:buChar char="Ø"/>
              <a:tabLst>
                <a:tab pos="355600" algn="l"/>
                <a:tab pos="356235" algn="l"/>
              </a:tabLst>
            </a:pPr>
            <a:r>
              <a:rPr sz="1500" spc="5" dirty="0">
                <a:solidFill>
                  <a:schemeClr val="tx2"/>
                </a:solidFill>
                <a:latin typeface="Tahoma"/>
                <a:cs typeface="Tahoma"/>
              </a:rPr>
              <a:t>Gears are </a:t>
            </a:r>
            <a:r>
              <a:rPr sz="1500" dirty="0">
                <a:solidFill>
                  <a:schemeClr val="tx2"/>
                </a:solidFill>
                <a:latin typeface="Tahoma"/>
                <a:cs typeface="Tahoma"/>
              </a:rPr>
              <a:t>not </a:t>
            </a:r>
            <a:r>
              <a:rPr sz="1500" spc="5" dirty="0">
                <a:solidFill>
                  <a:schemeClr val="tx2"/>
                </a:solidFill>
                <a:latin typeface="Tahoma"/>
                <a:cs typeface="Tahoma"/>
              </a:rPr>
              <a:t>just used </a:t>
            </a:r>
            <a:r>
              <a:rPr sz="1500" spc="10" dirty="0">
                <a:solidFill>
                  <a:schemeClr val="tx2"/>
                </a:solidFill>
                <a:latin typeface="Tahoma"/>
                <a:cs typeface="Tahoma"/>
              </a:rPr>
              <a:t>to</a:t>
            </a:r>
            <a:r>
              <a:rPr sz="1500" spc="-170" dirty="0">
                <a:solidFill>
                  <a:schemeClr val="tx2"/>
                </a:solidFill>
                <a:latin typeface="Tahoma"/>
                <a:cs typeface="Tahoma"/>
              </a:rPr>
              <a:t> </a:t>
            </a:r>
            <a:r>
              <a:rPr sz="1500" spc="5" dirty="0">
                <a:solidFill>
                  <a:schemeClr val="tx2"/>
                </a:solidFill>
                <a:latin typeface="Tahoma"/>
                <a:cs typeface="Tahoma"/>
              </a:rPr>
              <a:t>transfer  power, </a:t>
            </a:r>
            <a:r>
              <a:rPr sz="1500" spc="10" dirty="0">
                <a:solidFill>
                  <a:schemeClr val="tx2"/>
                </a:solidFill>
                <a:latin typeface="Tahoma"/>
                <a:cs typeface="Tahoma"/>
              </a:rPr>
              <a:t>they </a:t>
            </a:r>
            <a:r>
              <a:rPr sz="1500" spc="15" dirty="0">
                <a:solidFill>
                  <a:schemeClr val="tx2"/>
                </a:solidFill>
                <a:latin typeface="Tahoma"/>
                <a:cs typeface="Tahoma"/>
              </a:rPr>
              <a:t>also </a:t>
            </a:r>
            <a:r>
              <a:rPr sz="1500" dirty="0">
                <a:solidFill>
                  <a:schemeClr val="tx2"/>
                </a:solidFill>
                <a:latin typeface="Tahoma"/>
                <a:cs typeface="Tahoma"/>
              </a:rPr>
              <a:t>provide </a:t>
            </a:r>
            <a:r>
              <a:rPr sz="1500" spc="15" dirty="0">
                <a:solidFill>
                  <a:schemeClr val="tx2"/>
                </a:solidFill>
                <a:latin typeface="Tahoma"/>
                <a:cs typeface="Tahoma"/>
              </a:rPr>
              <a:t>an  </a:t>
            </a:r>
            <a:r>
              <a:rPr sz="1500" dirty="0">
                <a:solidFill>
                  <a:schemeClr val="tx2"/>
                </a:solidFill>
                <a:latin typeface="Tahoma"/>
                <a:cs typeface="Tahoma"/>
              </a:rPr>
              <a:t>opportunity </a:t>
            </a:r>
            <a:r>
              <a:rPr sz="1500" spc="10" dirty="0">
                <a:solidFill>
                  <a:schemeClr val="tx2"/>
                </a:solidFill>
                <a:latin typeface="Tahoma"/>
                <a:cs typeface="Tahoma"/>
              </a:rPr>
              <a:t>to</a:t>
            </a:r>
            <a:r>
              <a:rPr sz="1500" spc="-105" dirty="0">
                <a:solidFill>
                  <a:schemeClr val="tx2"/>
                </a:solidFill>
                <a:latin typeface="Tahoma"/>
                <a:cs typeface="Tahoma"/>
              </a:rPr>
              <a:t> </a:t>
            </a:r>
            <a:r>
              <a:rPr sz="1500" spc="5" dirty="0">
                <a:solidFill>
                  <a:schemeClr val="tx2"/>
                </a:solidFill>
                <a:latin typeface="Tahoma"/>
                <a:cs typeface="Tahoma"/>
              </a:rPr>
              <a:t>adjust</a:t>
            </a:r>
            <a:endParaRPr sz="1500" dirty="0">
              <a:solidFill>
                <a:schemeClr val="tx2"/>
              </a:solidFill>
              <a:latin typeface="Tahoma"/>
              <a:cs typeface="Tahoma"/>
            </a:endParaRPr>
          </a:p>
          <a:p>
            <a:pPr marL="355600">
              <a:lnSpc>
                <a:spcPts val="1280"/>
              </a:lnSpc>
            </a:pPr>
            <a:r>
              <a:rPr sz="1500" dirty="0">
                <a:solidFill>
                  <a:schemeClr val="tx2"/>
                </a:solidFill>
                <a:latin typeface="Tahoma"/>
                <a:cs typeface="Tahoma"/>
              </a:rPr>
              <a:t>the </a:t>
            </a:r>
            <a:r>
              <a:rPr sz="1500" u="sng" spc="-30" dirty="0">
                <a:solidFill>
                  <a:schemeClr val="tx2"/>
                </a:solidFill>
                <a:uFill>
                  <a:solidFill>
                    <a:srgbClr val="009898"/>
                  </a:solidFill>
                </a:uFill>
                <a:latin typeface="Arial"/>
                <a:cs typeface="Arial"/>
                <a:hlinkClick r:id="rId2">
                  <a:extLst>
                    <a:ext uri="{A12FA001-AC4F-418D-AE19-62706E023703}">
                      <ahyp:hlinkClr xmlns:ahyp="http://schemas.microsoft.com/office/drawing/2018/hyperlinkcolor" xmlns="" val="tx"/>
                    </a:ext>
                  </a:extLst>
                </a:hlinkClick>
              </a:rPr>
              <a:t>mechanical </a:t>
            </a:r>
            <a:r>
              <a:rPr sz="1500" u="sng" spc="-20" dirty="0">
                <a:solidFill>
                  <a:schemeClr val="tx2"/>
                </a:solidFill>
                <a:uFill>
                  <a:solidFill>
                    <a:srgbClr val="009898"/>
                  </a:solidFill>
                </a:uFill>
                <a:latin typeface="Arial"/>
                <a:cs typeface="Arial"/>
                <a:hlinkClick r:id="rId2">
                  <a:extLst>
                    <a:ext uri="{A12FA001-AC4F-418D-AE19-62706E023703}">
                      <ahyp:hlinkClr xmlns:ahyp="http://schemas.microsoft.com/office/drawing/2018/hyperlinkcolor" xmlns="" val="tx"/>
                    </a:ext>
                  </a:extLst>
                </a:hlinkClick>
              </a:rPr>
              <a:t>advantage</a:t>
            </a:r>
            <a:r>
              <a:rPr sz="1500" spc="-20" dirty="0">
                <a:solidFill>
                  <a:schemeClr val="tx2"/>
                </a:solidFill>
                <a:latin typeface="Arial"/>
                <a:cs typeface="Arial"/>
              </a:rPr>
              <a:t> </a:t>
            </a:r>
            <a:r>
              <a:rPr sz="1500" spc="5" dirty="0">
                <a:solidFill>
                  <a:schemeClr val="tx2"/>
                </a:solidFill>
                <a:latin typeface="Tahoma"/>
                <a:cs typeface="Tahoma"/>
              </a:rPr>
              <a:t>of</a:t>
            </a:r>
            <a:r>
              <a:rPr sz="1500" spc="-275" dirty="0">
                <a:solidFill>
                  <a:schemeClr val="tx2"/>
                </a:solidFill>
                <a:latin typeface="Tahoma"/>
                <a:cs typeface="Tahoma"/>
              </a:rPr>
              <a:t> </a:t>
            </a:r>
            <a:r>
              <a:rPr sz="1500" dirty="0">
                <a:solidFill>
                  <a:schemeClr val="tx2"/>
                </a:solidFill>
                <a:latin typeface="Tahoma"/>
                <a:cs typeface="Tahoma"/>
              </a:rPr>
              <a:t>a</a:t>
            </a:r>
          </a:p>
          <a:p>
            <a:pPr marL="355600" marR="5080">
              <a:lnSpc>
                <a:spcPct val="79900"/>
              </a:lnSpc>
              <a:spcBef>
                <a:spcPts val="215"/>
              </a:spcBef>
            </a:pPr>
            <a:r>
              <a:rPr sz="1500" spc="5" dirty="0">
                <a:solidFill>
                  <a:schemeClr val="tx2"/>
                </a:solidFill>
                <a:latin typeface="Tahoma"/>
                <a:cs typeface="Tahoma"/>
              </a:rPr>
              <a:t>mechanism. </a:t>
            </a:r>
            <a:r>
              <a:rPr sz="1500" dirty="0">
                <a:solidFill>
                  <a:schemeClr val="tx2"/>
                </a:solidFill>
                <a:latin typeface="Tahoma"/>
                <a:cs typeface="Tahoma"/>
              </a:rPr>
              <a:t>As </a:t>
            </a:r>
            <a:r>
              <a:rPr sz="1500" spc="5" dirty="0">
                <a:solidFill>
                  <a:schemeClr val="tx2"/>
                </a:solidFill>
                <a:latin typeface="Tahoma"/>
                <a:cs typeface="Tahoma"/>
              </a:rPr>
              <a:t>discussed </a:t>
            </a:r>
            <a:r>
              <a:rPr sz="1500" spc="15" dirty="0">
                <a:solidFill>
                  <a:schemeClr val="tx2"/>
                </a:solidFill>
                <a:latin typeface="Tahoma"/>
                <a:cs typeface="Tahoma"/>
              </a:rPr>
              <a:t>in </a:t>
            </a:r>
            <a:r>
              <a:rPr sz="1500" dirty="0">
                <a:solidFill>
                  <a:schemeClr val="tx2"/>
                </a:solidFill>
                <a:latin typeface="Tahoma"/>
                <a:cs typeface="Tahoma"/>
              </a:rPr>
              <a:t>the  </a:t>
            </a:r>
            <a:r>
              <a:rPr sz="1500" spc="5" dirty="0">
                <a:solidFill>
                  <a:schemeClr val="tx2"/>
                </a:solidFill>
                <a:latin typeface="Tahoma"/>
                <a:cs typeface="Tahoma"/>
              </a:rPr>
              <a:t>introduction </a:t>
            </a:r>
            <a:r>
              <a:rPr sz="1500" spc="10" dirty="0">
                <a:solidFill>
                  <a:schemeClr val="tx2"/>
                </a:solidFill>
                <a:latin typeface="Tahoma"/>
                <a:cs typeface="Tahoma"/>
              </a:rPr>
              <a:t>to this </a:t>
            </a:r>
            <a:r>
              <a:rPr sz="1500" spc="5" dirty="0">
                <a:solidFill>
                  <a:schemeClr val="tx2"/>
                </a:solidFill>
                <a:latin typeface="Tahoma"/>
                <a:cs typeface="Tahoma"/>
              </a:rPr>
              <a:t>unit, there are  </a:t>
            </a:r>
            <a:r>
              <a:rPr sz="1500" spc="10" dirty="0">
                <a:solidFill>
                  <a:schemeClr val="tx2"/>
                </a:solidFill>
                <a:latin typeface="Tahoma"/>
                <a:cs typeface="Tahoma"/>
              </a:rPr>
              <a:t>cases </a:t>
            </a:r>
            <a:r>
              <a:rPr sz="1500" spc="5" dirty="0">
                <a:solidFill>
                  <a:schemeClr val="tx2"/>
                </a:solidFill>
                <a:latin typeface="Tahoma"/>
                <a:cs typeface="Tahoma"/>
              </a:rPr>
              <a:t>where </a:t>
            </a:r>
            <a:r>
              <a:rPr sz="1500" dirty="0">
                <a:solidFill>
                  <a:schemeClr val="tx2"/>
                </a:solidFill>
                <a:latin typeface="Tahoma"/>
                <a:cs typeface="Tahoma"/>
              </a:rPr>
              <a:t>a </a:t>
            </a:r>
            <a:r>
              <a:rPr sz="1500" spc="10" dirty="0">
                <a:solidFill>
                  <a:schemeClr val="tx2"/>
                </a:solidFill>
                <a:latin typeface="Tahoma"/>
                <a:cs typeface="Tahoma"/>
              </a:rPr>
              <a:t>motor </a:t>
            </a:r>
            <a:r>
              <a:rPr sz="1500" spc="20" dirty="0">
                <a:solidFill>
                  <a:schemeClr val="tx2"/>
                </a:solidFill>
                <a:latin typeface="Tahoma"/>
                <a:cs typeface="Tahoma"/>
              </a:rPr>
              <a:t>itself </a:t>
            </a:r>
            <a:r>
              <a:rPr sz="1500" spc="15" dirty="0">
                <a:solidFill>
                  <a:schemeClr val="tx2"/>
                </a:solidFill>
                <a:latin typeface="Tahoma"/>
                <a:cs typeface="Tahoma"/>
              </a:rPr>
              <a:t>is  </a:t>
            </a:r>
            <a:r>
              <a:rPr sz="1500" spc="-5" dirty="0">
                <a:solidFill>
                  <a:schemeClr val="tx2"/>
                </a:solidFill>
                <a:latin typeface="Tahoma"/>
                <a:cs typeface="Tahoma"/>
              </a:rPr>
              <a:t>powerful </a:t>
            </a:r>
            <a:r>
              <a:rPr sz="1500" dirty="0">
                <a:solidFill>
                  <a:schemeClr val="tx2"/>
                </a:solidFill>
                <a:latin typeface="Tahoma"/>
                <a:cs typeface="Tahoma"/>
              </a:rPr>
              <a:t>enough </a:t>
            </a:r>
            <a:r>
              <a:rPr sz="1500" spc="-10" dirty="0">
                <a:solidFill>
                  <a:schemeClr val="tx2"/>
                </a:solidFill>
                <a:latin typeface="Tahoma"/>
                <a:cs typeface="Tahoma"/>
              </a:rPr>
              <a:t>for </a:t>
            </a:r>
            <a:r>
              <a:rPr sz="1500" spc="15" dirty="0">
                <a:solidFill>
                  <a:schemeClr val="tx2"/>
                </a:solidFill>
                <a:latin typeface="Tahoma"/>
                <a:cs typeface="Tahoma"/>
              </a:rPr>
              <a:t>an application  </a:t>
            </a:r>
            <a:r>
              <a:rPr sz="1500" spc="-5" dirty="0">
                <a:solidFill>
                  <a:schemeClr val="tx2"/>
                </a:solidFill>
                <a:latin typeface="Tahoma"/>
                <a:cs typeface="Tahoma"/>
              </a:rPr>
              <a:t>but </a:t>
            </a:r>
            <a:r>
              <a:rPr sz="1500" dirty="0">
                <a:solidFill>
                  <a:schemeClr val="tx2"/>
                </a:solidFill>
                <a:latin typeface="Tahoma"/>
                <a:cs typeface="Tahoma"/>
              </a:rPr>
              <a:t>the motor’s output  </a:t>
            </a:r>
            <a:r>
              <a:rPr sz="1500" spc="5" dirty="0">
                <a:solidFill>
                  <a:schemeClr val="tx2"/>
                </a:solidFill>
                <a:latin typeface="Tahoma"/>
                <a:cs typeface="Tahoma"/>
              </a:rPr>
              <a:t>characteristics</a:t>
            </a:r>
            <a:r>
              <a:rPr sz="1500" spc="-165" dirty="0">
                <a:solidFill>
                  <a:schemeClr val="tx2"/>
                </a:solidFill>
                <a:latin typeface="Tahoma"/>
                <a:cs typeface="Tahoma"/>
              </a:rPr>
              <a:t> </a:t>
            </a:r>
            <a:r>
              <a:rPr sz="1500" spc="5" dirty="0">
                <a:solidFill>
                  <a:schemeClr val="tx2"/>
                </a:solidFill>
                <a:latin typeface="Tahoma"/>
                <a:cs typeface="Tahoma"/>
              </a:rPr>
              <a:t>are</a:t>
            </a:r>
            <a:r>
              <a:rPr sz="1500" spc="20" dirty="0">
                <a:solidFill>
                  <a:schemeClr val="tx2"/>
                </a:solidFill>
                <a:latin typeface="Tahoma"/>
                <a:cs typeface="Tahoma"/>
              </a:rPr>
              <a:t> </a:t>
            </a:r>
            <a:r>
              <a:rPr sz="1500" dirty="0">
                <a:solidFill>
                  <a:schemeClr val="tx2"/>
                </a:solidFill>
                <a:latin typeface="Tahoma"/>
                <a:cs typeface="Tahoma"/>
              </a:rPr>
              <a:t>not</a:t>
            </a:r>
            <a:r>
              <a:rPr sz="1500" spc="5" dirty="0">
                <a:solidFill>
                  <a:schemeClr val="tx2"/>
                </a:solidFill>
                <a:latin typeface="Tahoma"/>
                <a:cs typeface="Tahoma"/>
              </a:rPr>
              <a:t> </a:t>
            </a:r>
            <a:r>
              <a:rPr sz="1500" spc="15" dirty="0">
                <a:solidFill>
                  <a:schemeClr val="tx2"/>
                </a:solidFill>
                <a:latin typeface="Tahoma"/>
                <a:cs typeface="Tahoma"/>
              </a:rPr>
              <a:t>well</a:t>
            </a:r>
            <a:r>
              <a:rPr sz="1500" spc="-140" dirty="0">
                <a:solidFill>
                  <a:schemeClr val="tx2"/>
                </a:solidFill>
                <a:latin typeface="Tahoma"/>
                <a:cs typeface="Tahoma"/>
              </a:rPr>
              <a:t> </a:t>
            </a:r>
            <a:r>
              <a:rPr sz="1500" spc="10" dirty="0">
                <a:solidFill>
                  <a:schemeClr val="tx2"/>
                </a:solidFill>
                <a:latin typeface="Tahoma"/>
                <a:cs typeface="Tahoma"/>
              </a:rPr>
              <a:t>suited</a:t>
            </a:r>
            <a:r>
              <a:rPr sz="1500" spc="-95" dirty="0">
                <a:solidFill>
                  <a:schemeClr val="tx2"/>
                </a:solidFill>
                <a:latin typeface="Tahoma"/>
                <a:cs typeface="Tahoma"/>
              </a:rPr>
              <a:t> </a:t>
            </a:r>
            <a:r>
              <a:rPr sz="1500" spc="10" dirty="0">
                <a:solidFill>
                  <a:schemeClr val="tx2"/>
                </a:solidFill>
                <a:latin typeface="Tahoma"/>
                <a:cs typeface="Tahoma"/>
              </a:rPr>
              <a:t>to  </a:t>
            </a:r>
            <a:r>
              <a:rPr sz="1500" dirty="0">
                <a:solidFill>
                  <a:schemeClr val="tx2"/>
                </a:solidFill>
                <a:latin typeface="Tahoma"/>
                <a:cs typeface="Tahoma"/>
              </a:rPr>
              <a:t>the </a:t>
            </a:r>
            <a:r>
              <a:rPr sz="1500" spc="10" dirty="0">
                <a:solidFill>
                  <a:schemeClr val="tx2"/>
                </a:solidFill>
                <a:latin typeface="Tahoma"/>
                <a:cs typeface="Tahoma"/>
              </a:rPr>
              <a:t>application. </a:t>
            </a:r>
            <a:r>
              <a:rPr sz="1500" dirty="0">
                <a:solidFill>
                  <a:schemeClr val="tx2"/>
                </a:solidFill>
                <a:latin typeface="Tahoma"/>
                <a:cs typeface="Tahoma"/>
              </a:rPr>
              <a:t>A </a:t>
            </a:r>
            <a:r>
              <a:rPr sz="1500" spc="10" dirty="0">
                <a:solidFill>
                  <a:schemeClr val="tx2"/>
                </a:solidFill>
                <a:latin typeface="Tahoma"/>
                <a:cs typeface="Tahoma"/>
              </a:rPr>
              <a:t>motor that </a:t>
            </a:r>
            <a:r>
              <a:rPr sz="1500" spc="15" dirty="0">
                <a:solidFill>
                  <a:schemeClr val="tx2"/>
                </a:solidFill>
                <a:latin typeface="Tahoma"/>
                <a:cs typeface="Tahoma"/>
              </a:rPr>
              <a:t>is  </a:t>
            </a:r>
            <a:r>
              <a:rPr sz="1500" spc="-10" dirty="0">
                <a:solidFill>
                  <a:schemeClr val="tx2"/>
                </a:solidFill>
                <a:latin typeface="Tahoma"/>
                <a:cs typeface="Tahoma"/>
              </a:rPr>
              <a:t>VERY </a:t>
            </a:r>
            <a:r>
              <a:rPr sz="1500" dirty="0">
                <a:solidFill>
                  <a:schemeClr val="tx2"/>
                </a:solidFill>
                <a:latin typeface="Tahoma"/>
                <a:cs typeface="Tahoma"/>
              </a:rPr>
              <a:t>fast </a:t>
            </a:r>
            <a:r>
              <a:rPr sz="1500" spc="-5" dirty="0">
                <a:solidFill>
                  <a:schemeClr val="tx2"/>
                </a:solidFill>
                <a:latin typeface="Tahoma"/>
                <a:cs typeface="Tahoma"/>
              </a:rPr>
              <a:t>but </a:t>
            </a:r>
            <a:r>
              <a:rPr sz="1500" spc="5" dirty="0">
                <a:solidFill>
                  <a:schemeClr val="tx2"/>
                </a:solidFill>
                <a:latin typeface="Tahoma"/>
                <a:cs typeface="Tahoma"/>
              </a:rPr>
              <a:t>has only </a:t>
            </a:r>
            <a:r>
              <a:rPr sz="1500" dirty="0">
                <a:solidFill>
                  <a:schemeClr val="tx2"/>
                </a:solidFill>
                <a:latin typeface="Tahoma"/>
                <a:cs typeface="Tahoma"/>
              </a:rPr>
              <a:t>a </a:t>
            </a:r>
            <a:r>
              <a:rPr sz="1500" spc="20" dirty="0">
                <a:solidFill>
                  <a:schemeClr val="tx2"/>
                </a:solidFill>
                <a:latin typeface="Tahoma"/>
                <a:cs typeface="Tahoma"/>
              </a:rPr>
              <a:t>little</a:t>
            </a:r>
            <a:r>
              <a:rPr sz="1500" spc="-140" dirty="0">
                <a:solidFill>
                  <a:schemeClr val="tx2"/>
                </a:solidFill>
                <a:latin typeface="Tahoma"/>
                <a:cs typeface="Tahoma"/>
              </a:rPr>
              <a:t> </a:t>
            </a:r>
            <a:r>
              <a:rPr sz="1500" spc="5" dirty="0">
                <a:solidFill>
                  <a:schemeClr val="tx2"/>
                </a:solidFill>
                <a:latin typeface="Tahoma"/>
                <a:cs typeface="Tahoma"/>
              </a:rPr>
              <a:t>bit</a:t>
            </a:r>
            <a:endParaRPr sz="1500" dirty="0">
              <a:solidFill>
                <a:schemeClr val="tx2"/>
              </a:solidFill>
              <a:latin typeface="Tahoma"/>
              <a:cs typeface="Tahoma"/>
            </a:endParaRPr>
          </a:p>
          <a:p>
            <a:pPr marL="355600">
              <a:lnSpc>
                <a:spcPts val="1280"/>
              </a:lnSpc>
            </a:pPr>
            <a:r>
              <a:rPr sz="1500" spc="5" dirty="0">
                <a:solidFill>
                  <a:schemeClr val="tx2"/>
                </a:solidFill>
                <a:latin typeface="Tahoma"/>
                <a:cs typeface="Tahoma"/>
              </a:rPr>
              <a:t>of </a:t>
            </a:r>
            <a:r>
              <a:rPr sz="1500" u="sng" spc="-10" dirty="0">
                <a:solidFill>
                  <a:schemeClr val="tx2"/>
                </a:solidFill>
                <a:uFill>
                  <a:solidFill>
                    <a:srgbClr val="009898"/>
                  </a:solidFill>
                </a:uFill>
                <a:latin typeface="Arial"/>
                <a:cs typeface="Arial"/>
                <a:hlinkClick r:id="rId3">
                  <a:extLst>
                    <a:ext uri="{A12FA001-AC4F-418D-AE19-62706E023703}">
                      <ahyp:hlinkClr xmlns:ahyp="http://schemas.microsoft.com/office/drawing/2018/hyperlinkcolor" xmlns="" val="tx"/>
                    </a:ext>
                  </a:extLst>
                </a:hlinkClick>
              </a:rPr>
              <a:t>torque</a:t>
            </a:r>
            <a:r>
              <a:rPr sz="1500" spc="-10" dirty="0">
                <a:solidFill>
                  <a:schemeClr val="tx2"/>
                </a:solidFill>
                <a:latin typeface="Arial"/>
                <a:cs typeface="Arial"/>
              </a:rPr>
              <a:t> </a:t>
            </a:r>
            <a:r>
              <a:rPr sz="1500" spc="5" dirty="0">
                <a:solidFill>
                  <a:schemeClr val="tx2"/>
                </a:solidFill>
                <a:latin typeface="Tahoma"/>
                <a:cs typeface="Tahoma"/>
              </a:rPr>
              <a:t>would </a:t>
            </a:r>
            <a:r>
              <a:rPr sz="1500" dirty="0">
                <a:solidFill>
                  <a:schemeClr val="tx2"/>
                </a:solidFill>
                <a:latin typeface="Tahoma"/>
                <a:cs typeface="Tahoma"/>
              </a:rPr>
              <a:t>not be </a:t>
            </a:r>
            <a:r>
              <a:rPr sz="1500" spc="10" dirty="0">
                <a:solidFill>
                  <a:schemeClr val="tx2"/>
                </a:solidFill>
                <a:latin typeface="Tahoma"/>
                <a:cs typeface="Tahoma"/>
              </a:rPr>
              <a:t>suitable</a:t>
            </a:r>
            <a:r>
              <a:rPr sz="1500" spc="-114" dirty="0">
                <a:solidFill>
                  <a:schemeClr val="tx2"/>
                </a:solidFill>
                <a:latin typeface="Tahoma"/>
                <a:cs typeface="Tahoma"/>
              </a:rPr>
              <a:t> </a:t>
            </a:r>
            <a:r>
              <a:rPr sz="1500" spc="10" dirty="0">
                <a:solidFill>
                  <a:schemeClr val="tx2"/>
                </a:solidFill>
                <a:latin typeface="Tahoma"/>
                <a:cs typeface="Tahoma"/>
              </a:rPr>
              <a:t>to</a:t>
            </a:r>
            <a:endParaRPr sz="1500" dirty="0">
              <a:solidFill>
                <a:schemeClr val="tx2"/>
              </a:solidFill>
              <a:latin typeface="Tahoma"/>
              <a:cs typeface="Tahoma"/>
            </a:endParaRPr>
          </a:p>
          <a:p>
            <a:pPr marL="355600" marR="23495">
              <a:lnSpc>
                <a:spcPct val="79300"/>
              </a:lnSpc>
              <a:spcBef>
                <a:spcPts val="225"/>
              </a:spcBef>
            </a:pPr>
            <a:r>
              <a:rPr sz="1500" spc="5" dirty="0">
                <a:solidFill>
                  <a:schemeClr val="tx2"/>
                </a:solidFill>
                <a:latin typeface="Tahoma"/>
                <a:cs typeface="Tahoma"/>
              </a:rPr>
              <a:t>lift</a:t>
            </a:r>
            <a:r>
              <a:rPr sz="1500" spc="-80" dirty="0">
                <a:solidFill>
                  <a:schemeClr val="tx2"/>
                </a:solidFill>
                <a:latin typeface="Tahoma"/>
                <a:cs typeface="Tahoma"/>
              </a:rPr>
              <a:t> </a:t>
            </a:r>
            <a:r>
              <a:rPr sz="1500" dirty="0">
                <a:solidFill>
                  <a:schemeClr val="tx2"/>
                </a:solidFill>
                <a:latin typeface="Tahoma"/>
                <a:cs typeface="Tahoma"/>
              </a:rPr>
              <a:t>a</a:t>
            </a:r>
            <a:r>
              <a:rPr sz="1500" spc="10" dirty="0">
                <a:solidFill>
                  <a:schemeClr val="tx2"/>
                </a:solidFill>
                <a:latin typeface="Tahoma"/>
                <a:cs typeface="Tahoma"/>
              </a:rPr>
              <a:t> heavy</a:t>
            </a:r>
            <a:r>
              <a:rPr sz="1500" spc="-20" dirty="0">
                <a:solidFill>
                  <a:schemeClr val="tx2"/>
                </a:solidFill>
                <a:latin typeface="Tahoma"/>
                <a:cs typeface="Tahoma"/>
              </a:rPr>
              <a:t> </a:t>
            </a:r>
            <a:r>
              <a:rPr sz="1500" spc="15" dirty="0">
                <a:solidFill>
                  <a:schemeClr val="tx2"/>
                </a:solidFill>
                <a:latin typeface="Tahoma"/>
                <a:cs typeface="Tahoma"/>
              </a:rPr>
              <a:t>load;</a:t>
            </a:r>
            <a:r>
              <a:rPr sz="1500" spc="-110" dirty="0">
                <a:solidFill>
                  <a:schemeClr val="tx2"/>
                </a:solidFill>
                <a:latin typeface="Tahoma"/>
                <a:cs typeface="Tahoma"/>
              </a:rPr>
              <a:t> </a:t>
            </a:r>
            <a:r>
              <a:rPr sz="1500" spc="15" dirty="0">
                <a:solidFill>
                  <a:schemeClr val="tx2"/>
                </a:solidFill>
                <a:latin typeface="Tahoma"/>
                <a:cs typeface="Tahoma"/>
              </a:rPr>
              <a:t>in</a:t>
            </a:r>
            <a:r>
              <a:rPr sz="1500" spc="-35" dirty="0">
                <a:solidFill>
                  <a:schemeClr val="tx2"/>
                </a:solidFill>
                <a:latin typeface="Tahoma"/>
                <a:cs typeface="Tahoma"/>
              </a:rPr>
              <a:t> </a:t>
            </a:r>
            <a:r>
              <a:rPr sz="1500" spc="10" dirty="0">
                <a:solidFill>
                  <a:schemeClr val="tx2"/>
                </a:solidFill>
                <a:latin typeface="Tahoma"/>
                <a:cs typeface="Tahoma"/>
              </a:rPr>
              <a:t>these</a:t>
            </a:r>
            <a:r>
              <a:rPr sz="1500" spc="-65" dirty="0">
                <a:solidFill>
                  <a:schemeClr val="tx2"/>
                </a:solidFill>
                <a:latin typeface="Tahoma"/>
                <a:cs typeface="Tahoma"/>
              </a:rPr>
              <a:t> </a:t>
            </a:r>
            <a:r>
              <a:rPr sz="1500" spc="10" dirty="0">
                <a:solidFill>
                  <a:schemeClr val="tx2"/>
                </a:solidFill>
                <a:latin typeface="Tahoma"/>
                <a:cs typeface="Tahoma"/>
              </a:rPr>
              <a:t>cases</a:t>
            </a:r>
            <a:r>
              <a:rPr sz="1500" spc="-95" dirty="0">
                <a:solidFill>
                  <a:schemeClr val="tx2"/>
                </a:solidFill>
                <a:latin typeface="Tahoma"/>
                <a:cs typeface="Tahoma"/>
              </a:rPr>
              <a:t> </a:t>
            </a:r>
            <a:r>
              <a:rPr sz="1500" spc="15" dirty="0">
                <a:solidFill>
                  <a:schemeClr val="tx2"/>
                </a:solidFill>
                <a:latin typeface="Tahoma"/>
                <a:cs typeface="Tahoma"/>
              </a:rPr>
              <a:t>it</a:t>
            </a:r>
            <a:r>
              <a:rPr sz="1500" spc="-5" dirty="0">
                <a:solidFill>
                  <a:schemeClr val="tx2"/>
                </a:solidFill>
                <a:latin typeface="Tahoma"/>
                <a:cs typeface="Tahoma"/>
              </a:rPr>
              <a:t> </a:t>
            </a:r>
            <a:r>
              <a:rPr sz="1500" spc="15" dirty="0">
                <a:solidFill>
                  <a:schemeClr val="tx2"/>
                </a:solidFill>
                <a:latin typeface="Tahoma"/>
                <a:cs typeface="Tahoma"/>
              </a:rPr>
              <a:t>is  </a:t>
            </a:r>
            <a:r>
              <a:rPr sz="1500" spc="5" dirty="0">
                <a:solidFill>
                  <a:schemeClr val="tx2"/>
                </a:solidFill>
                <a:latin typeface="Tahoma"/>
                <a:cs typeface="Tahoma"/>
              </a:rPr>
              <a:t>necessary </a:t>
            </a:r>
            <a:r>
              <a:rPr sz="1500" spc="10" dirty="0">
                <a:solidFill>
                  <a:schemeClr val="tx2"/>
                </a:solidFill>
                <a:latin typeface="Tahoma"/>
                <a:cs typeface="Tahoma"/>
              </a:rPr>
              <a:t>to </a:t>
            </a:r>
            <a:r>
              <a:rPr sz="1500" spc="-5" dirty="0">
                <a:solidFill>
                  <a:schemeClr val="tx2"/>
                </a:solidFill>
                <a:latin typeface="Tahoma"/>
                <a:cs typeface="Tahoma"/>
              </a:rPr>
              <a:t>use </a:t>
            </a:r>
            <a:r>
              <a:rPr sz="1500" spc="15" dirty="0">
                <a:solidFill>
                  <a:schemeClr val="tx2"/>
                </a:solidFill>
                <a:latin typeface="Tahoma"/>
                <a:cs typeface="Tahoma"/>
              </a:rPr>
              <a:t>gear </a:t>
            </a:r>
            <a:r>
              <a:rPr sz="1500" spc="10" dirty="0">
                <a:solidFill>
                  <a:schemeClr val="tx2"/>
                </a:solidFill>
                <a:latin typeface="Tahoma"/>
                <a:cs typeface="Tahoma"/>
              </a:rPr>
              <a:t>ratios to  </a:t>
            </a:r>
            <a:r>
              <a:rPr sz="1500" dirty="0">
                <a:solidFill>
                  <a:schemeClr val="tx2"/>
                </a:solidFill>
                <a:latin typeface="Tahoma"/>
                <a:cs typeface="Tahoma"/>
              </a:rPr>
              <a:t>change the outputs </a:t>
            </a:r>
            <a:r>
              <a:rPr sz="1500" spc="10" dirty="0">
                <a:solidFill>
                  <a:schemeClr val="tx2"/>
                </a:solidFill>
                <a:latin typeface="Tahoma"/>
                <a:cs typeface="Tahoma"/>
              </a:rPr>
              <a:t>to </a:t>
            </a:r>
            <a:r>
              <a:rPr sz="1500" dirty="0">
                <a:solidFill>
                  <a:schemeClr val="tx2"/>
                </a:solidFill>
                <a:latin typeface="Tahoma"/>
                <a:cs typeface="Tahoma"/>
              </a:rPr>
              <a:t>a more  </a:t>
            </a:r>
            <a:r>
              <a:rPr sz="1500" spc="5" dirty="0">
                <a:solidFill>
                  <a:schemeClr val="tx2"/>
                </a:solidFill>
                <a:latin typeface="Tahoma"/>
                <a:cs typeface="Tahoma"/>
              </a:rPr>
              <a:t>appropriate </a:t>
            </a:r>
            <a:r>
              <a:rPr sz="1500" spc="10" dirty="0">
                <a:solidFill>
                  <a:schemeClr val="tx2"/>
                </a:solidFill>
                <a:latin typeface="Tahoma"/>
                <a:cs typeface="Tahoma"/>
              </a:rPr>
              <a:t>balance </a:t>
            </a:r>
            <a:r>
              <a:rPr sz="1500" spc="5" dirty="0">
                <a:solidFill>
                  <a:schemeClr val="tx2"/>
                </a:solidFill>
                <a:latin typeface="Tahoma"/>
                <a:cs typeface="Tahoma"/>
              </a:rPr>
              <a:t>of </a:t>
            </a:r>
            <a:r>
              <a:rPr sz="1500" dirty="0">
                <a:solidFill>
                  <a:schemeClr val="tx2"/>
                </a:solidFill>
                <a:latin typeface="Tahoma"/>
                <a:cs typeface="Tahoma"/>
              </a:rPr>
              <a:t>torque </a:t>
            </a:r>
            <a:r>
              <a:rPr sz="1500" spc="5" dirty="0">
                <a:solidFill>
                  <a:schemeClr val="tx2"/>
                </a:solidFill>
                <a:latin typeface="Tahoma"/>
                <a:cs typeface="Tahoma"/>
              </a:rPr>
              <a:t>and  </a:t>
            </a:r>
            <a:r>
              <a:rPr sz="1500" spc="10" dirty="0">
                <a:solidFill>
                  <a:schemeClr val="tx2"/>
                </a:solidFill>
                <a:latin typeface="Tahoma"/>
                <a:cs typeface="Tahoma"/>
              </a:rPr>
              <a:t>speed.</a:t>
            </a:r>
            <a:endParaRPr sz="1500" dirty="0">
              <a:solidFill>
                <a:schemeClr val="tx2"/>
              </a:solidFill>
              <a:latin typeface="Tahoma"/>
              <a:cs typeface="Tahoma"/>
            </a:endParaRPr>
          </a:p>
          <a:p>
            <a:pPr marL="355600" marR="55880" indent="-343535">
              <a:lnSpc>
                <a:spcPct val="80700"/>
              </a:lnSpc>
              <a:spcBef>
                <a:spcPts val="345"/>
              </a:spcBef>
              <a:buFont typeface="Wingdings" panose="05000000000000000000" pitchFamily="2" charset="2"/>
              <a:buChar char="Ø"/>
              <a:tabLst>
                <a:tab pos="355600" algn="l"/>
                <a:tab pos="356235" algn="l"/>
              </a:tabLst>
            </a:pPr>
            <a:r>
              <a:rPr sz="1500" spc="5" dirty="0">
                <a:solidFill>
                  <a:schemeClr val="tx2"/>
                </a:solidFill>
                <a:latin typeface="Tahoma"/>
                <a:cs typeface="Tahoma"/>
              </a:rPr>
              <a:t>Think of </a:t>
            </a:r>
            <a:r>
              <a:rPr sz="1500" dirty="0">
                <a:solidFill>
                  <a:schemeClr val="tx2"/>
                </a:solidFill>
                <a:latin typeface="Tahoma"/>
                <a:cs typeface="Tahoma"/>
              </a:rPr>
              <a:t>a </a:t>
            </a:r>
            <a:r>
              <a:rPr sz="1500" spc="5" dirty="0">
                <a:solidFill>
                  <a:schemeClr val="tx2"/>
                </a:solidFill>
                <a:latin typeface="Tahoma"/>
                <a:cs typeface="Tahoma"/>
              </a:rPr>
              <a:t>bicycle: </a:t>
            </a:r>
            <a:r>
              <a:rPr sz="1500" dirty="0">
                <a:solidFill>
                  <a:schemeClr val="tx2"/>
                </a:solidFill>
                <a:latin typeface="Tahoma"/>
                <a:cs typeface="Tahoma"/>
              </a:rPr>
              <a:t>the </a:t>
            </a:r>
            <a:r>
              <a:rPr sz="1500" spc="10" dirty="0">
                <a:solidFill>
                  <a:schemeClr val="tx2"/>
                </a:solidFill>
                <a:latin typeface="Tahoma"/>
                <a:cs typeface="Tahoma"/>
              </a:rPr>
              <a:t>rider </a:t>
            </a:r>
            <a:r>
              <a:rPr sz="1500" spc="5" dirty="0">
                <a:solidFill>
                  <a:schemeClr val="tx2"/>
                </a:solidFill>
                <a:latin typeface="Tahoma"/>
                <a:cs typeface="Tahoma"/>
              </a:rPr>
              <a:t>has  </a:t>
            </a:r>
            <a:r>
              <a:rPr sz="1500" spc="20" dirty="0">
                <a:solidFill>
                  <a:schemeClr val="tx2"/>
                </a:solidFill>
                <a:latin typeface="Tahoma"/>
                <a:cs typeface="Tahoma"/>
              </a:rPr>
              <a:t>limited</a:t>
            </a:r>
            <a:r>
              <a:rPr sz="1500" spc="-375" dirty="0">
                <a:solidFill>
                  <a:schemeClr val="tx2"/>
                </a:solidFill>
                <a:latin typeface="Tahoma"/>
                <a:cs typeface="Tahoma"/>
              </a:rPr>
              <a:t> </a:t>
            </a:r>
            <a:r>
              <a:rPr sz="1500" spc="5" dirty="0">
                <a:solidFill>
                  <a:schemeClr val="tx2"/>
                </a:solidFill>
                <a:latin typeface="Tahoma"/>
                <a:cs typeface="Tahoma"/>
              </a:rPr>
              <a:t>power, and </a:t>
            </a:r>
            <a:r>
              <a:rPr sz="1500" spc="10" dirty="0">
                <a:solidFill>
                  <a:schemeClr val="tx2"/>
                </a:solidFill>
                <a:latin typeface="Tahoma"/>
                <a:cs typeface="Tahoma"/>
              </a:rPr>
              <a:t>wants to </a:t>
            </a:r>
            <a:r>
              <a:rPr sz="1500" dirty="0">
                <a:solidFill>
                  <a:schemeClr val="tx2"/>
                </a:solidFill>
                <a:latin typeface="Tahoma"/>
                <a:cs typeface="Tahoma"/>
              </a:rPr>
              <a:t>ensure  the </a:t>
            </a:r>
            <a:r>
              <a:rPr sz="1500" spc="10" dirty="0">
                <a:solidFill>
                  <a:schemeClr val="tx2"/>
                </a:solidFill>
                <a:latin typeface="Tahoma"/>
                <a:cs typeface="Tahoma"/>
              </a:rPr>
              <a:t>power gets harnessed </a:t>
            </a:r>
            <a:r>
              <a:rPr sz="1500" spc="15" dirty="0">
                <a:solidFill>
                  <a:schemeClr val="tx2"/>
                </a:solidFill>
                <a:latin typeface="Tahoma"/>
                <a:cs typeface="Tahoma"/>
              </a:rPr>
              <a:t>as</a:t>
            </a:r>
            <a:r>
              <a:rPr sz="1500" spc="-295" dirty="0">
                <a:solidFill>
                  <a:schemeClr val="tx2"/>
                </a:solidFill>
                <a:latin typeface="Tahoma"/>
                <a:cs typeface="Tahoma"/>
              </a:rPr>
              <a:t> </a:t>
            </a:r>
            <a:r>
              <a:rPr sz="1500" spc="-5" dirty="0">
                <a:solidFill>
                  <a:schemeClr val="tx2"/>
                </a:solidFill>
                <a:latin typeface="Tahoma"/>
                <a:cs typeface="Tahoma"/>
              </a:rPr>
              <a:t>much  </a:t>
            </a:r>
            <a:r>
              <a:rPr sz="1500" spc="15" dirty="0">
                <a:solidFill>
                  <a:schemeClr val="tx2"/>
                </a:solidFill>
                <a:latin typeface="Tahoma"/>
                <a:cs typeface="Tahoma"/>
              </a:rPr>
              <a:t>as </a:t>
            </a:r>
            <a:r>
              <a:rPr sz="1500" spc="5" dirty="0">
                <a:solidFill>
                  <a:schemeClr val="tx2"/>
                </a:solidFill>
                <a:latin typeface="Tahoma"/>
                <a:cs typeface="Tahoma"/>
              </a:rPr>
              <a:t>possible </a:t>
            </a:r>
            <a:r>
              <a:rPr sz="1500" spc="15" dirty="0">
                <a:solidFill>
                  <a:schemeClr val="tx2"/>
                </a:solidFill>
                <a:latin typeface="Tahoma"/>
                <a:cs typeface="Tahoma"/>
              </a:rPr>
              <a:t>at </a:t>
            </a:r>
            <a:r>
              <a:rPr sz="1500" spc="20" dirty="0">
                <a:solidFill>
                  <a:schemeClr val="tx2"/>
                </a:solidFill>
                <a:latin typeface="Tahoma"/>
                <a:cs typeface="Tahoma"/>
              </a:rPr>
              <a:t>all</a:t>
            </a:r>
            <a:r>
              <a:rPr sz="1500" spc="-250" dirty="0">
                <a:solidFill>
                  <a:schemeClr val="tx2"/>
                </a:solidFill>
                <a:latin typeface="Tahoma"/>
                <a:cs typeface="Tahoma"/>
              </a:rPr>
              <a:t> </a:t>
            </a:r>
            <a:r>
              <a:rPr sz="1500" spc="15" dirty="0">
                <a:solidFill>
                  <a:schemeClr val="tx2"/>
                </a:solidFill>
                <a:latin typeface="Tahoma"/>
                <a:cs typeface="Tahoma"/>
              </a:rPr>
              <a:t>times.</a:t>
            </a:r>
            <a:endParaRPr sz="1500" dirty="0">
              <a:solidFill>
                <a:schemeClr val="tx2"/>
              </a:solidFill>
              <a:latin typeface="Tahoma"/>
              <a:cs typeface="Tahoma"/>
            </a:endParaRPr>
          </a:p>
        </p:txBody>
      </p:sp>
      <p:sp>
        <p:nvSpPr>
          <p:cNvPr id="4" name="object 4"/>
          <p:cNvSpPr/>
          <p:nvPr/>
        </p:nvSpPr>
        <p:spPr>
          <a:xfrm>
            <a:off x="6438899" y="1690673"/>
            <a:ext cx="5270879" cy="391479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9765" y="384186"/>
            <a:ext cx="3768730" cy="433068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2232022" y="351087"/>
            <a:ext cx="8129905" cy="6610143"/>
          </a:xfrm>
          <a:prstGeom prst="rect">
            <a:avLst/>
          </a:prstGeom>
        </p:spPr>
        <p:txBody>
          <a:bodyPr vert="horz" wrap="square" lIns="0" tIns="15875" rIns="0" bIns="0" rtlCol="0">
            <a:spAutoFit/>
          </a:bodyPr>
          <a:lstStyle/>
          <a:p>
            <a:pPr marL="355600" indent="-343535">
              <a:lnSpc>
                <a:spcPts val="2340"/>
              </a:lnSpc>
              <a:spcBef>
                <a:spcPts val="125"/>
              </a:spcBef>
              <a:buFont typeface="Wingdings" panose="05000000000000000000" pitchFamily="2" charset="2"/>
              <a:buChar char="Ø"/>
              <a:tabLst>
                <a:tab pos="355600" algn="l"/>
                <a:tab pos="356235" algn="l"/>
              </a:tabLst>
            </a:pPr>
            <a:r>
              <a:rPr sz="2150" spc="-5" dirty="0">
                <a:solidFill>
                  <a:schemeClr val="tx2"/>
                </a:solidFill>
                <a:latin typeface="Tahoma"/>
                <a:cs typeface="Tahoma"/>
              </a:rPr>
              <a:t>As</a:t>
            </a:r>
            <a:r>
              <a:rPr sz="2150" spc="75" dirty="0">
                <a:solidFill>
                  <a:schemeClr val="tx2"/>
                </a:solidFill>
                <a:latin typeface="Tahoma"/>
                <a:cs typeface="Tahoma"/>
              </a:rPr>
              <a:t> </a:t>
            </a:r>
            <a:r>
              <a:rPr sz="2150" spc="10" dirty="0">
                <a:solidFill>
                  <a:schemeClr val="tx2"/>
                </a:solidFill>
                <a:latin typeface="Tahoma"/>
                <a:cs typeface="Tahoma"/>
              </a:rPr>
              <a:t>the</a:t>
            </a:r>
            <a:endParaRPr sz="2150" dirty="0">
              <a:solidFill>
                <a:schemeClr val="tx2"/>
              </a:solidFill>
              <a:latin typeface="Tahoma"/>
              <a:cs typeface="Tahoma"/>
            </a:endParaRPr>
          </a:p>
          <a:p>
            <a:pPr marL="355600" marR="5770245">
              <a:lnSpc>
                <a:spcPct val="82200"/>
              </a:lnSpc>
              <a:spcBef>
                <a:spcPts val="220"/>
              </a:spcBef>
            </a:pPr>
            <a:r>
              <a:rPr sz="2150" spc="-5" dirty="0">
                <a:solidFill>
                  <a:schemeClr val="tx2"/>
                </a:solidFill>
                <a:latin typeface="Tahoma"/>
                <a:cs typeface="Tahoma"/>
              </a:rPr>
              <a:t>mechanical  </a:t>
            </a:r>
            <a:r>
              <a:rPr sz="2150" dirty="0">
                <a:solidFill>
                  <a:schemeClr val="tx2"/>
                </a:solidFill>
                <a:latin typeface="Tahoma"/>
                <a:cs typeface="Tahoma"/>
              </a:rPr>
              <a:t>advantage  changes, </a:t>
            </a:r>
            <a:r>
              <a:rPr sz="2150" spc="10" dirty="0">
                <a:solidFill>
                  <a:schemeClr val="tx2"/>
                </a:solidFill>
                <a:latin typeface="Tahoma"/>
                <a:cs typeface="Tahoma"/>
              </a:rPr>
              <a:t>the  </a:t>
            </a:r>
            <a:r>
              <a:rPr sz="2150" spc="5" dirty="0">
                <a:solidFill>
                  <a:schemeClr val="tx2"/>
                </a:solidFill>
                <a:latin typeface="Tahoma"/>
                <a:cs typeface="Tahoma"/>
              </a:rPr>
              <a:t>speed </a:t>
            </a:r>
            <a:r>
              <a:rPr sz="2150" spc="15" dirty="0">
                <a:solidFill>
                  <a:schemeClr val="tx2"/>
                </a:solidFill>
                <a:latin typeface="Tahoma"/>
                <a:cs typeface="Tahoma"/>
              </a:rPr>
              <a:t>of </a:t>
            </a:r>
            <a:r>
              <a:rPr sz="2150" spc="20" dirty="0">
                <a:solidFill>
                  <a:schemeClr val="tx2"/>
                </a:solidFill>
                <a:latin typeface="Tahoma"/>
                <a:cs typeface="Tahoma"/>
              </a:rPr>
              <a:t>motion  </a:t>
            </a:r>
            <a:r>
              <a:rPr sz="2150" spc="10" dirty="0">
                <a:solidFill>
                  <a:schemeClr val="tx2"/>
                </a:solidFill>
                <a:latin typeface="Tahoma"/>
                <a:cs typeface="Tahoma"/>
              </a:rPr>
              <a:t>also</a:t>
            </a:r>
            <a:endParaRPr sz="2150" dirty="0">
              <a:solidFill>
                <a:schemeClr val="tx2"/>
              </a:solidFill>
              <a:latin typeface="Tahoma"/>
              <a:cs typeface="Tahoma"/>
            </a:endParaRPr>
          </a:p>
          <a:p>
            <a:pPr marL="355600" marR="5739765">
              <a:lnSpc>
                <a:spcPct val="81500"/>
              </a:lnSpc>
              <a:tabLst>
                <a:tab pos="1623695" algn="l"/>
              </a:tabLst>
            </a:pPr>
            <a:r>
              <a:rPr sz="2150" spc="-20" dirty="0">
                <a:solidFill>
                  <a:schemeClr val="tx2"/>
                </a:solidFill>
                <a:latin typeface="Tahoma"/>
                <a:cs typeface="Tahoma"/>
              </a:rPr>
              <a:t>c</a:t>
            </a:r>
            <a:r>
              <a:rPr sz="2150" dirty="0">
                <a:solidFill>
                  <a:schemeClr val="tx2"/>
                </a:solidFill>
                <a:latin typeface="Tahoma"/>
                <a:cs typeface="Tahoma"/>
              </a:rPr>
              <a:t>h</a:t>
            </a:r>
            <a:r>
              <a:rPr sz="2150" spc="-10" dirty="0">
                <a:solidFill>
                  <a:schemeClr val="tx2"/>
                </a:solidFill>
                <a:latin typeface="Tahoma"/>
                <a:cs typeface="Tahoma"/>
              </a:rPr>
              <a:t>a</a:t>
            </a:r>
            <a:r>
              <a:rPr sz="2150" dirty="0">
                <a:solidFill>
                  <a:schemeClr val="tx2"/>
                </a:solidFill>
                <a:latin typeface="Tahoma"/>
                <a:cs typeface="Tahoma"/>
              </a:rPr>
              <a:t>n</a:t>
            </a:r>
            <a:r>
              <a:rPr sz="2150" spc="15" dirty="0">
                <a:solidFill>
                  <a:schemeClr val="tx2"/>
                </a:solidFill>
                <a:latin typeface="Tahoma"/>
                <a:cs typeface="Tahoma"/>
              </a:rPr>
              <a:t>g</a:t>
            </a:r>
            <a:r>
              <a:rPr sz="2150" spc="-10" dirty="0">
                <a:solidFill>
                  <a:schemeClr val="tx2"/>
                </a:solidFill>
                <a:latin typeface="Tahoma"/>
                <a:cs typeface="Tahoma"/>
              </a:rPr>
              <a:t>e</a:t>
            </a:r>
            <a:r>
              <a:rPr sz="2150" spc="5" dirty="0">
                <a:solidFill>
                  <a:schemeClr val="tx2"/>
                </a:solidFill>
                <a:latin typeface="Tahoma"/>
                <a:cs typeface="Tahoma"/>
              </a:rPr>
              <a:t>s.</a:t>
            </a:r>
            <a:r>
              <a:rPr sz="2150" dirty="0">
                <a:solidFill>
                  <a:schemeClr val="tx2"/>
                </a:solidFill>
                <a:latin typeface="Times New Roman"/>
                <a:cs typeface="Times New Roman"/>
              </a:rPr>
              <a:t>	</a:t>
            </a:r>
            <a:r>
              <a:rPr sz="2150" spc="10" dirty="0">
                <a:solidFill>
                  <a:schemeClr val="tx2"/>
                </a:solidFill>
                <a:latin typeface="Tahoma"/>
                <a:cs typeface="Tahoma"/>
              </a:rPr>
              <a:t>P</a:t>
            </a:r>
            <a:r>
              <a:rPr sz="2150" spc="25" dirty="0">
                <a:solidFill>
                  <a:schemeClr val="tx2"/>
                </a:solidFill>
                <a:latin typeface="Tahoma"/>
                <a:cs typeface="Tahoma"/>
              </a:rPr>
              <a:t>o</a:t>
            </a:r>
            <a:r>
              <a:rPr sz="2150" spc="50" dirty="0">
                <a:solidFill>
                  <a:schemeClr val="tx2"/>
                </a:solidFill>
                <a:latin typeface="Tahoma"/>
                <a:cs typeface="Tahoma"/>
              </a:rPr>
              <a:t>w</a:t>
            </a:r>
            <a:r>
              <a:rPr sz="2150" spc="-10" dirty="0">
                <a:solidFill>
                  <a:schemeClr val="tx2"/>
                </a:solidFill>
                <a:latin typeface="Tahoma"/>
                <a:cs typeface="Tahoma"/>
              </a:rPr>
              <a:t>e</a:t>
            </a:r>
            <a:r>
              <a:rPr sz="2150" spc="5" dirty="0">
                <a:solidFill>
                  <a:schemeClr val="tx2"/>
                </a:solidFill>
                <a:latin typeface="Tahoma"/>
                <a:cs typeface="Tahoma"/>
              </a:rPr>
              <a:t>r </a:t>
            </a:r>
            <a:r>
              <a:rPr sz="2150" spc="5" dirty="0">
                <a:solidFill>
                  <a:schemeClr val="tx2"/>
                </a:solidFill>
                <a:latin typeface="Times New Roman"/>
                <a:cs typeface="Times New Roman"/>
              </a:rPr>
              <a:t> </a:t>
            </a:r>
            <a:r>
              <a:rPr sz="2150" spc="20" dirty="0">
                <a:solidFill>
                  <a:schemeClr val="tx2"/>
                </a:solidFill>
                <a:latin typeface="Tahoma"/>
                <a:cs typeface="Tahoma"/>
              </a:rPr>
              <a:t>is </a:t>
            </a:r>
            <a:r>
              <a:rPr sz="2150" spc="15" dirty="0">
                <a:solidFill>
                  <a:schemeClr val="tx2"/>
                </a:solidFill>
                <a:latin typeface="Tahoma"/>
                <a:cs typeface="Tahoma"/>
              </a:rPr>
              <a:t>the </a:t>
            </a:r>
            <a:r>
              <a:rPr sz="2150" dirty="0">
                <a:solidFill>
                  <a:schemeClr val="tx2"/>
                </a:solidFill>
                <a:latin typeface="Tahoma"/>
                <a:cs typeface="Tahoma"/>
              </a:rPr>
              <a:t>rate at  </a:t>
            </a:r>
            <a:r>
              <a:rPr sz="2150" spc="15" dirty="0">
                <a:solidFill>
                  <a:schemeClr val="tx2"/>
                </a:solidFill>
                <a:latin typeface="Tahoma"/>
                <a:cs typeface="Tahoma"/>
              </a:rPr>
              <a:t>which work</a:t>
            </a:r>
            <a:r>
              <a:rPr sz="2150" spc="65" dirty="0">
                <a:solidFill>
                  <a:schemeClr val="tx2"/>
                </a:solidFill>
                <a:latin typeface="Tahoma"/>
                <a:cs typeface="Tahoma"/>
              </a:rPr>
              <a:t> </a:t>
            </a:r>
            <a:r>
              <a:rPr sz="2150" spc="20" dirty="0">
                <a:solidFill>
                  <a:schemeClr val="tx2"/>
                </a:solidFill>
                <a:latin typeface="Tahoma"/>
                <a:cs typeface="Tahoma"/>
              </a:rPr>
              <a:t>is</a:t>
            </a:r>
            <a:endParaRPr sz="2150" dirty="0">
              <a:solidFill>
                <a:schemeClr val="tx2"/>
              </a:solidFill>
              <a:latin typeface="Tahoma"/>
              <a:cs typeface="Tahoma"/>
            </a:endParaRPr>
          </a:p>
          <a:p>
            <a:pPr marL="355600" marR="5659755">
              <a:lnSpc>
                <a:spcPts val="2100"/>
              </a:lnSpc>
              <a:spcBef>
                <a:spcPts val="70"/>
              </a:spcBef>
            </a:pPr>
            <a:r>
              <a:rPr sz="2150" spc="5" dirty="0">
                <a:solidFill>
                  <a:schemeClr val="tx2"/>
                </a:solidFill>
                <a:latin typeface="Tahoma"/>
                <a:cs typeface="Tahoma"/>
              </a:rPr>
              <a:t>done. </a:t>
            </a:r>
            <a:r>
              <a:rPr sz="2150" spc="10" dirty="0">
                <a:solidFill>
                  <a:schemeClr val="tx2"/>
                </a:solidFill>
                <a:latin typeface="Tahoma"/>
                <a:cs typeface="Tahoma"/>
              </a:rPr>
              <a:t>If the  </a:t>
            </a:r>
            <a:r>
              <a:rPr sz="2150" spc="5" dirty="0">
                <a:solidFill>
                  <a:schemeClr val="tx2"/>
                </a:solidFill>
                <a:latin typeface="Tahoma"/>
                <a:cs typeface="Tahoma"/>
              </a:rPr>
              <a:t>amount </a:t>
            </a:r>
            <a:r>
              <a:rPr sz="2150" spc="20" dirty="0">
                <a:solidFill>
                  <a:schemeClr val="tx2"/>
                </a:solidFill>
                <a:latin typeface="Tahoma"/>
                <a:cs typeface="Tahoma"/>
              </a:rPr>
              <a:t>of </a:t>
            </a:r>
            <a:r>
              <a:rPr sz="2150" spc="15" dirty="0">
                <a:solidFill>
                  <a:schemeClr val="tx2"/>
                </a:solidFill>
                <a:latin typeface="Tahoma"/>
                <a:cs typeface="Tahoma"/>
              </a:rPr>
              <a:t>work  </a:t>
            </a:r>
            <a:r>
              <a:rPr sz="2150" dirty="0">
                <a:solidFill>
                  <a:schemeClr val="tx2"/>
                </a:solidFill>
                <a:latin typeface="Tahoma"/>
                <a:cs typeface="Tahoma"/>
              </a:rPr>
              <a:t>increases, </a:t>
            </a:r>
            <a:r>
              <a:rPr sz="2150" spc="10" dirty="0">
                <a:solidFill>
                  <a:schemeClr val="tx2"/>
                </a:solidFill>
                <a:latin typeface="Tahoma"/>
                <a:cs typeface="Tahoma"/>
              </a:rPr>
              <a:t>the  </a:t>
            </a:r>
            <a:r>
              <a:rPr sz="2150" spc="5" dirty="0">
                <a:solidFill>
                  <a:schemeClr val="tx2"/>
                </a:solidFill>
                <a:latin typeface="Tahoma"/>
                <a:cs typeface="Tahoma"/>
              </a:rPr>
              <a:t>speed </a:t>
            </a:r>
            <a:r>
              <a:rPr sz="2150" dirty="0">
                <a:solidFill>
                  <a:schemeClr val="tx2"/>
                </a:solidFill>
                <a:latin typeface="Tahoma"/>
                <a:cs typeface="Tahoma"/>
              </a:rPr>
              <a:t>at </a:t>
            </a:r>
            <a:r>
              <a:rPr sz="2150" spc="15" dirty="0">
                <a:solidFill>
                  <a:schemeClr val="tx2"/>
                </a:solidFill>
                <a:latin typeface="Tahoma"/>
                <a:cs typeface="Tahoma"/>
              </a:rPr>
              <a:t>which </a:t>
            </a:r>
            <a:r>
              <a:rPr sz="2150" spc="20" dirty="0">
                <a:solidFill>
                  <a:schemeClr val="tx2"/>
                </a:solidFill>
                <a:latin typeface="Tahoma"/>
                <a:cs typeface="Tahoma"/>
              </a:rPr>
              <a:t>it  </a:t>
            </a:r>
            <a:r>
              <a:rPr sz="2150" spc="10" dirty="0">
                <a:solidFill>
                  <a:schemeClr val="tx2"/>
                </a:solidFill>
                <a:latin typeface="Tahoma"/>
                <a:cs typeface="Tahoma"/>
              </a:rPr>
              <a:t>gets </a:t>
            </a:r>
            <a:r>
              <a:rPr sz="2150" spc="15" dirty="0">
                <a:solidFill>
                  <a:schemeClr val="tx2"/>
                </a:solidFill>
                <a:latin typeface="Tahoma"/>
                <a:cs typeface="Tahoma"/>
              </a:rPr>
              <a:t>done  </a:t>
            </a:r>
            <a:r>
              <a:rPr sz="2150" spc="-5" dirty="0">
                <a:solidFill>
                  <a:schemeClr val="tx2"/>
                </a:solidFill>
                <a:latin typeface="Tahoma"/>
                <a:cs typeface="Tahoma"/>
              </a:rPr>
              <a:t>decreases.</a:t>
            </a:r>
            <a:endParaRPr sz="2150" dirty="0">
              <a:solidFill>
                <a:schemeClr val="tx2"/>
              </a:solidFill>
              <a:latin typeface="Tahoma"/>
              <a:cs typeface="Tahoma"/>
            </a:endParaRPr>
          </a:p>
          <a:p>
            <a:pPr marL="342900" indent="-342900">
              <a:spcBef>
                <a:spcPts val="10"/>
              </a:spcBef>
              <a:buFont typeface="Wingdings" panose="05000000000000000000" pitchFamily="2" charset="2"/>
              <a:buChar char="Ø"/>
            </a:pPr>
            <a:endParaRPr sz="2000" dirty="0">
              <a:solidFill>
                <a:schemeClr val="tx2"/>
              </a:solidFill>
              <a:latin typeface="Tahoma"/>
              <a:cs typeface="Tahoma"/>
            </a:endParaRPr>
          </a:p>
          <a:p>
            <a:pPr marL="139700" marR="5080">
              <a:lnSpc>
                <a:spcPct val="101099"/>
              </a:lnSpc>
              <a:tabLst>
                <a:tab pos="2524125" algn="l"/>
                <a:tab pos="4734560" algn="l"/>
              </a:tabLst>
            </a:pPr>
            <a:r>
              <a:rPr sz="2000" spc="5" dirty="0">
                <a:solidFill>
                  <a:schemeClr val="tx2"/>
                </a:solidFill>
                <a:latin typeface="Tahoma"/>
                <a:cs typeface="Tahoma"/>
              </a:rPr>
              <a:t>In </a:t>
            </a:r>
            <a:r>
              <a:rPr sz="2000" dirty="0">
                <a:solidFill>
                  <a:schemeClr val="tx2"/>
                </a:solidFill>
                <a:latin typeface="Tahoma"/>
                <a:cs typeface="Tahoma"/>
              </a:rPr>
              <a:t>this example, </a:t>
            </a:r>
            <a:r>
              <a:rPr sz="2000" spc="15" dirty="0">
                <a:solidFill>
                  <a:schemeClr val="tx2"/>
                </a:solidFill>
                <a:latin typeface="Tahoma"/>
                <a:cs typeface="Tahoma"/>
              </a:rPr>
              <a:t>one </a:t>
            </a:r>
            <a:r>
              <a:rPr sz="2000" spc="-5" dirty="0">
                <a:solidFill>
                  <a:schemeClr val="tx2"/>
                </a:solidFill>
                <a:latin typeface="Tahoma"/>
                <a:cs typeface="Tahoma"/>
              </a:rPr>
              <a:t>can </a:t>
            </a:r>
            <a:r>
              <a:rPr sz="2000" spc="5" dirty="0">
                <a:solidFill>
                  <a:schemeClr val="tx2"/>
                </a:solidFill>
                <a:latin typeface="Tahoma"/>
                <a:cs typeface="Tahoma"/>
              </a:rPr>
              <a:t>see </a:t>
            </a:r>
            <a:r>
              <a:rPr sz="2000" dirty="0">
                <a:solidFill>
                  <a:schemeClr val="tx2"/>
                </a:solidFill>
                <a:latin typeface="Tahoma"/>
                <a:cs typeface="Tahoma"/>
              </a:rPr>
              <a:t>that if </a:t>
            </a:r>
            <a:r>
              <a:rPr sz="2000" spc="5" dirty="0">
                <a:solidFill>
                  <a:schemeClr val="tx2"/>
                </a:solidFill>
                <a:latin typeface="Tahoma"/>
                <a:cs typeface="Tahoma"/>
              </a:rPr>
              <a:t>the input side </a:t>
            </a:r>
            <a:r>
              <a:rPr sz="2000" spc="20" dirty="0">
                <a:solidFill>
                  <a:schemeClr val="tx2"/>
                </a:solidFill>
                <a:latin typeface="Tahoma"/>
                <a:cs typeface="Tahoma"/>
              </a:rPr>
              <a:t>of </a:t>
            </a:r>
            <a:r>
              <a:rPr sz="2000" spc="5" dirty="0">
                <a:solidFill>
                  <a:schemeClr val="tx2"/>
                </a:solidFill>
                <a:latin typeface="Tahoma"/>
                <a:cs typeface="Tahoma"/>
              </a:rPr>
              <a:t>the </a:t>
            </a:r>
            <a:r>
              <a:rPr sz="2000" u="sng" dirty="0">
                <a:solidFill>
                  <a:schemeClr val="tx2"/>
                </a:solidFill>
                <a:uFill>
                  <a:solidFill>
                    <a:srgbClr val="009898"/>
                  </a:solidFill>
                </a:uFill>
                <a:latin typeface="Arial"/>
                <a:cs typeface="Arial"/>
                <a:hlinkClick r:id="rId3">
                  <a:extLst>
                    <a:ext uri="{A12FA001-AC4F-418D-AE19-62706E023703}">
                      <ahyp:hlinkClr xmlns:ahyp="http://schemas.microsoft.com/office/drawing/2018/hyperlinkcolor" xmlns="" val="tx"/>
                    </a:ext>
                  </a:extLst>
                </a:hlinkClick>
              </a:rPr>
              <a:t>lever</a:t>
            </a:r>
            <a:r>
              <a:rPr sz="2000" dirty="0">
                <a:solidFill>
                  <a:schemeClr val="tx2"/>
                </a:solidFill>
                <a:latin typeface="Arial"/>
                <a:cs typeface="Arial"/>
                <a:hlinkClick r:id="rId3">
                  <a:extLst>
                    <a:ext uri="{A12FA001-AC4F-418D-AE19-62706E023703}">
                      <ahyp:hlinkClr xmlns:ahyp="http://schemas.microsoft.com/office/drawing/2018/hyperlinkcolor" xmlns="" val="tx"/>
                    </a:ext>
                  </a:extLst>
                </a:hlinkClick>
              </a:rPr>
              <a:t> </a:t>
            </a:r>
            <a:r>
              <a:rPr sz="2000" spc="10" dirty="0">
                <a:solidFill>
                  <a:schemeClr val="tx2"/>
                </a:solidFill>
                <a:latin typeface="Tahoma"/>
                <a:cs typeface="Tahoma"/>
              </a:rPr>
              <a:t>moves</a:t>
            </a:r>
            <a:r>
              <a:rPr sz="2000" spc="-470" dirty="0">
                <a:solidFill>
                  <a:schemeClr val="tx2"/>
                </a:solidFill>
                <a:latin typeface="Tahoma"/>
                <a:cs typeface="Tahoma"/>
              </a:rPr>
              <a:t> </a:t>
            </a:r>
            <a:r>
              <a:rPr sz="2000" spc="15" dirty="0">
                <a:solidFill>
                  <a:schemeClr val="tx2"/>
                </a:solidFill>
                <a:latin typeface="Tahoma"/>
                <a:cs typeface="Tahoma"/>
              </a:rPr>
              <a:t>1  </a:t>
            </a:r>
            <a:r>
              <a:rPr sz="2000" spc="5" dirty="0">
                <a:solidFill>
                  <a:schemeClr val="tx2"/>
                </a:solidFill>
                <a:latin typeface="Tahoma"/>
                <a:cs typeface="Tahoma"/>
              </a:rPr>
              <a:t>meter </a:t>
            </a:r>
            <a:r>
              <a:rPr sz="2000" dirty="0">
                <a:solidFill>
                  <a:schemeClr val="tx2"/>
                </a:solidFill>
                <a:latin typeface="Tahoma"/>
                <a:cs typeface="Tahoma"/>
              </a:rPr>
              <a:t>then </a:t>
            </a:r>
            <a:r>
              <a:rPr sz="2000" spc="5" dirty="0">
                <a:solidFill>
                  <a:schemeClr val="tx2"/>
                </a:solidFill>
                <a:latin typeface="Tahoma"/>
                <a:cs typeface="Tahoma"/>
              </a:rPr>
              <a:t>the </a:t>
            </a:r>
            <a:r>
              <a:rPr sz="2000" spc="10" dirty="0">
                <a:solidFill>
                  <a:schemeClr val="tx2"/>
                </a:solidFill>
                <a:latin typeface="Tahoma"/>
                <a:cs typeface="Tahoma"/>
              </a:rPr>
              <a:t>output moves</a:t>
            </a:r>
            <a:r>
              <a:rPr sz="2000" spc="-275" dirty="0">
                <a:solidFill>
                  <a:schemeClr val="tx2"/>
                </a:solidFill>
                <a:latin typeface="Tahoma"/>
                <a:cs typeface="Tahoma"/>
              </a:rPr>
              <a:t> </a:t>
            </a:r>
            <a:r>
              <a:rPr sz="2000" spc="15" dirty="0">
                <a:solidFill>
                  <a:schemeClr val="tx2"/>
                </a:solidFill>
                <a:latin typeface="Tahoma"/>
                <a:cs typeface="Tahoma"/>
              </a:rPr>
              <a:t>4</a:t>
            </a:r>
            <a:r>
              <a:rPr sz="2000" spc="-75" dirty="0">
                <a:solidFill>
                  <a:schemeClr val="tx2"/>
                </a:solidFill>
                <a:latin typeface="Tahoma"/>
                <a:cs typeface="Tahoma"/>
              </a:rPr>
              <a:t> </a:t>
            </a:r>
            <a:r>
              <a:rPr sz="2000" spc="10" dirty="0">
                <a:solidFill>
                  <a:schemeClr val="tx2"/>
                </a:solidFill>
                <a:latin typeface="Tahoma"/>
                <a:cs typeface="Tahoma"/>
              </a:rPr>
              <a:t>meters.</a:t>
            </a:r>
            <a:r>
              <a:rPr sz="2000" spc="10" dirty="0">
                <a:solidFill>
                  <a:schemeClr val="tx2"/>
                </a:solidFill>
                <a:latin typeface="Times New Roman"/>
                <a:cs typeface="Times New Roman"/>
              </a:rPr>
              <a:t>	</a:t>
            </a:r>
            <a:r>
              <a:rPr sz="2000" spc="5" dirty="0">
                <a:solidFill>
                  <a:schemeClr val="tx2"/>
                </a:solidFill>
                <a:latin typeface="Tahoma"/>
                <a:cs typeface="Tahoma"/>
              </a:rPr>
              <a:t>This difference </a:t>
            </a:r>
            <a:r>
              <a:rPr sz="2000" dirty="0">
                <a:solidFill>
                  <a:schemeClr val="tx2"/>
                </a:solidFill>
                <a:latin typeface="Tahoma"/>
                <a:cs typeface="Tahoma"/>
              </a:rPr>
              <a:t>is </a:t>
            </a:r>
            <a:r>
              <a:rPr sz="2000" spc="15" dirty="0">
                <a:solidFill>
                  <a:schemeClr val="tx2"/>
                </a:solidFill>
                <a:latin typeface="Tahoma"/>
                <a:cs typeface="Tahoma"/>
              </a:rPr>
              <a:t>proportional  </a:t>
            </a:r>
            <a:r>
              <a:rPr sz="2000" spc="5" dirty="0">
                <a:solidFill>
                  <a:schemeClr val="tx2"/>
                </a:solidFill>
                <a:latin typeface="Tahoma"/>
                <a:cs typeface="Tahoma"/>
              </a:rPr>
              <a:t>to the ratio </a:t>
            </a:r>
            <a:r>
              <a:rPr sz="2000" dirty="0">
                <a:solidFill>
                  <a:schemeClr val="tx2"/>
                </a:solidFill>
                <a:latin typeface="Tahoma"/>
                <a:cs typeface="Tahoma"/>
              </a:rPr>
              <a:t>between </a:t>
            </a:r>
            <a:r>
              <a:rPr sz="2000" spc="5" dirty="0">
                <a:solidFill>
                  <a:schemeClr val="tx2"/>
                </a:solidFill>
                <a:latin typeface="Tahoma"/>
                <a:cs typeface="Tahoma"/>
              </a:rPr>
              <a:t>the lengths </a:t>
            </a:r>
            <a:r>
              <a:rPr sz="2000" spc="20" dirty="0">
                <a:solidFill>
                  <a:schemeClr val="tx2"/>
                </a:solidFill>
                <a:latin typeface="Tahoma"/>
                <a:cs typeface="Tahoma"/>
              </a:rPr>
              <a:t>of </a:t>
            </a:r>
            <a:r>
              <a:rPr sz="2000" spc="5" dirty="0">
                <a:solidFill>
                  <a:schemeClr val="tx2"/>
                </a:solidFill>
                <a:latin typeface="Tahoma"/>
                <a:cs typeface="Tahoma"/>
              </a:rPr>
              <a:t>the </a:t>
            </a:r>
            <a:r>
              <a:rPr sz="2000" spc="-5" dirty="0">
                <a:solidFill>
                  <a:schemeClr val="tx2"/>
                </a:solidFill>
                <a:latin typeface="Tahoma"/>
                <a:cs typeface="Tahoma"/>
              </a:rPr>
              <a:t>levers. </a:t>
            </a:r>
            <a:r>
              <a:rPr sz="2000" spc="10" dirty="0">
                <a:solidFill>
                  <a:schemeClr val="tx2"/>
                </a:solidFill>
                <a:latin typeface="Tahoma"/>
                <a:cs typeface="Tahoma"/>
              </a:rPr>
              <a:t>Thus, output </a:t>
            </a:r>
            <a:r>
              <a:rPr sz="2000" spc="5" dirty="0">
                <a:solidFill>
                  <a:schemeClr val="tx2"/>
                </a:solidFill>
                <a:latin typeface="Tahoma"/>
                <a:cs typeface="Tahoma"/>
              </a:rPr>
              <a:t>length </a:t>
            </a:r>
            <a:r>
              <a:rPr sz="2000" spc="10" dirty="0">
                <a:solidFill>
                  <a:schemeClr val="tx2"/>
                </a:solidFill>
                <a:latin typeface="Tahoma"/>
                <a:cs typeface="Tahoma"/>
              </a:rPr>
              <a:t>/  </a:t>
            </a:r>
            <a:r>
              <a:rPr sz="2000" spc="5" dirty="0">
                <a:solidFill>
                  <a:schemeClr val="tx2"/>
                </a:solidFill>
                <a:latin typeface="Tahoma"/>
                <a:cs typeface="Tahoma"/>
              </a:rPr>
              <a:t>input length </a:t>
            </a:r>
            <a:r>
              <a:rPr sz="2000" spc="20" dirty="0">
                <a:solidFill>
                  <a:schemeClr val="tx2"/>
                </a:solidFill>
                <a:latin typeface="Tahoma"/>
                <a:cs typeface="Tahoma"/>
              </a:rPr>
              <a:t>= </a:t>
            </a:r>
            <a:r>
              <a:rPr sz="2000" spc="15" dirty="0">
                <a:solidFill>
                  <a:schemeClr val="tx2"/>
                </a:solidFill>
                <a:latin typeface="Tahoma"/>
                <a:cs typeface="Tahoma"/>
              </a:rPr>
              <a:t>8</a:t>
            </a:r>
            <a:r>
              <a:rPr sz="2000" spc="-175" dirty="0">
                <a:solidFill>
                  <a:schemeClr val="tx2"/>
                </a:solidFill>
                <a:latin typeface="Tahoma"/>
                <a:cs typeface="Tahoma"/>
              </a:rPr>
              <a:t> </a:t>
            </a:r>
            <a:r>
              <a:rPr sz="2000" spc="10" dirty="0">
                <a:solidFill>
                  <a:schemeClr val="tx2"/>
                </a:solidFill>
                <a:latin typeface="Tahoma"/>
                <a:cs typeface="Tahoma"/>
              </a:rPr>
              <a:t>/</a:t>
            </a:r>
            <a:r>
              <a:rPr sz="2000" spc="20" dirty="0">
                <a:solidFill>
                  <a:schemeClr val="tx2"/>
                </a:solidFill>
                <a:latin typeface="Tahoma"/>
                <a:cs typeface="Tahoma"/>
              </a:rPr>
              <a:t> </a:t>
            </a:r>
            <a:r>
              <a:rPr sz="2000" spc="15" dirty="0">
                <a:solidFill>
                  <a:schemeClr val="tx2"/>
                </a:solidFill>
                <a:latin typeface="Tahoma"/>
                <a:cs typeface="Tahoma"/>
              </a:rPr>
              <a:t>2</a:t>
            </a:r>
            <a:r>
              <a:rPr sz="2000" spc="15" dirty="0">
                <a:solidFill>
                  <a:schemeClr val="tx2"/>
                </a:solidFill>
                <a:latin typeface="Times New Roman"/>
                <a:cs typeface="Times New Roman"/>
              </a:rPr>
              <a:t>	</a:t>
            </a:r>
            <a:r>
              <a:rPr sz="2000" spc="20" dirty="0">
                <a:solidFill>
                  <a:schemeClr val="tx2"/>
                </a:solidFill>
                <a:latin typeface="Tahoma"/>
                <a:cs typeface="Tahoma"/>
              </a:rPr>
              <a:t>=</a:t>
            </a:r>
            <a:r>
              <a:rPr sz="2000" spc="-80" dirty="0">
                <a:solidFill>
                  <a:schemeClr val="tx2"/>
                </a:solidFill>
                <a:latin typeface="Tahoma"/>
                <a:cs typeface="Tahoma"/>
              </a:rPr>
              <a:t> </a:t>
            </a:r>
            <a:r>
              <a:rPr sz="2000" spc="15" dirty="0">
                <a:solidFill>
                  <a:schemeClr val="tx2"/>
                </a:solidFill>
                <a:latin typeface="Tahoma"/>
                <a:cs typeface="Tahoma"/>
              </a:rPr>
              <a:t>4.</a:t>
            </a:r>
            <a:endParaRPr sz="2000" dirty="0">
              <a:solidFill>
                <a:schemeClr val="tx2"/>
              </a:solidFill>
              <a:latin typeface="Tahoma"/>
              <a:cs typeface="Tahoma"/>
            </a:endParaRPr>
          </a:p>
          <a:p>
            <a:pPr marL="139700" marR="113030">
              <a:spcBef>
                <a:spcPts val="5"/>
              </a:spcBef>
              <a:tabLst>
                <a:tab pos="1541145" algn="l"/>
                <a:tab pos="6642734" algn="l"/>
              </a:tabLst>
            </a:pPr>
            <a:r>
              <a:rPr sz="2000" spc="15" dirty="0">
                <a:solidFill>
                  <a:schemeClr val="tx2"/>
                </a:solidFill>
                <a:latin typeface="Tahoma"/>
                <a:cs typeface="Tahoma"/>
              </a:rPr>
              <a:t>The </a:t>
            </a:r>
            <a:r>
              <a:rPr sz="2000" dirty="0">
                <a:solidFill>
                  <a:schemeClr val="tx2"/>
                </a:solidFill>
                <a:latin typeface="Tahoma"/>
                <a:cs typeface="Tahoma"/>
              </a:rPr>
              <a:t>interesting thing </a:t>
            </a:r>
            <a:r>
              <a:rPr sz="2000" spc="10" dirty="0">
                <a:solidFill>
                  <a:schemeClr val="tx2"/>
                </a:solidFill>
                <a:latin typeface="Tahoma"/>
                <a:cs typeface="Tahoma"/>
              </a:rPr>
              <a:t>about </a:t>
            </a:r>
            <a:r>
              <a:rPr sz="2000" dirty="0">
                <a:solidFill>
                  <a:schemeClr val="tx2"/>
                </a:solidFill>
                <a:latin typeface="Tahoma"/>
                <a:cs typeface="Tahoma"/>
              </a:rPr>
              <a:t>this is that it </a:t>
            </a:r>
            <a:r>
              <a:rPr sz="2000" spc="10" dirty="0">
                <a:solidFill>
                  <a:schemeClr val="tx2"/>
                </a:solidFill>
                <a:latin typeface="Tahoma"/>
                <a:cs typeface="Tahoma"/>
              </a:rPr>
              <a:t>moves</a:t>
            </a:r>
            <a:r>
              <a:rPr sz="2000" spc="-465" dirty="0">
                <a:solidFill>
                  <a:schemeClr val="tx2"/>
                </a:solidFill>
                <a:latin typeface="Tahoma"/>
                <a:cs typeface="Tahoma"/>
              </a:rPr>
              <a:t> </a:t>
            </a:r>
            <a:r>
              <a:rPr sz="2000" spc="5" dirty="0">
                <a:solidFill>
                  <a:schemeClr val="tx2"/>
                </a:solidFill>
                <a:latin typeface="Tahoma"/>
                <a:cs typeface="Tahoma"/>
              </a:rPr>
              <a:t>these </a:t>
            </a:r>
            <a:r>
              <a:rPr sz="2000" dirty="0">
                <a:solidFill>
                  <a:schemeClr val="tx2"/>
                </a:solidFill>
                <a:latin typeface="Tahoma"/>
                <a:cs typeface="Tahoma"/>
              </a:rPr>
              <a:t>distances at </a:t>
            </a:r>
            <a:r>
              <a:rPr sz="2000" spc="5" dirty="0">
                <a:solidFill>
                  <a:schemeClr val="tx2"/>
                </a:solidFill>
                <a:latin typeface="Tahoma"/>
                <a:cs typeface="Tahoma"/>
              </a:rPr>
              <a:t>the  </a:t>
            </a:r>
            <a:r>
              <a:rPr sz="2000" spc="10" dirty="0">
                <a:solidFill>
                  <a:schemeClr val="tx2"/>
                </a:solidFill>
                <a:latin typeface="Tahoma"/>
                <a:cs typeface="Tahoma"/>
              </a:rPr>
              <a:t>same</a:t>
            </a:r>
            <a:r>
              <a:rPr sz="2000" spc="-114" dirty="0">
                <a:solidFill>
                  <a:schemeClr val="tx2"/>
                </a:solidFill>
                <a:latin typeface="Tahoma"/>
                <a:cs typeface="Tahoma"/>
              </a:rPr>
              <a:t> </a:t>
            </a:r>
            <a:r>
              <a:rPr sz="2000" spc="5" dirty="0">
                <a:solidFill>
                  <a:schemeClr val="tx2"/>
                </a:solidFill>
                <a:latin typeface="Tahoma"/>
                <a:cs typeface="Tahoma"/>
              </a:rPr>
              <a:t>time.</a:t>
            </a:r>
            <a:r>
              <a:rPr sz="2000" spc="5" dirty="0">
                <a:solidFill>
                  <a:schemeClr val="tx2"/>
                </a:solidFill>
                <a:latin typeface="Times New Roman"/>
                <a:cs typeface="Times New Roman"/>
              </a:rPr>
              <a:t>	</a:t>
            </a:r>
            <a:r>
              <a:rPr sz="2000" spc="-15" dirty="0">
                <a:solidFill>
                  <a:schemeClr val="tx2"/>
                </a:solidFill>
                <a:latin typeface="Tahoma"/>
                <a:cs typeface="Tahoma"/>
              </a:rPr>
              <a:t>Let’s </a:t>
            </a:r>
            <a:r>
              <a:rPr sz="2000" spc="5" dirty="0">
                <a:solidFill>
                  <a:schemeClr val="tx2"/>
                </a:solidFill>
                <a:latin typeface="Tahoma"/>
                <a:cs typeface="Tahoma"/>
              </a:rPr>
              <a:t>say </a:t>
            </a:r>
            <a:r>
              <a:rPr sz="2000" dirty="0">
                <a:solidFill>
                  <a:schemeClr val="tx2"/>
                </a:solidFill>
                <a:latin typeface="Tahoma"/>
                <a:cs typeface="Tahoma"/>
              </a:rPr>
              <a:t>that it </a:t>
            </a:r>
            <a:r>
              <a:rPr sz="2000" spc="-5" dirty="0">
                <a:solidFill>
                  <a:schemeClr val="tx2"/>
                </a:solidFill>
                <a:latin typeface="Tahoma"/>
                <a:cs typeface="Tahoma"/>
              </a:rPr>
              <a:t>takes </a:t>
            </a:r>
            <a:r>
              <a:rPr sz="2000" spc="15" dirty="0">
                <a:solidFill>
                  <a:schemeClr val="tx2"/>
                </a:solidFill>
                <a:latin typeface="Tahoma"/>
                <a:cs typeface="Tahoma"/>
              </a:rPr>
              <a:t>one </a:t>
            </a:r>
            <a:r>
              <a:rPr sz="2000" dirty="0">
                <a:solidFill>
                  <a:schemeClr val="tx2"/>
                </a:solidFill>
                <a:latin typeface="Tahoma"/>
                <a:cs typeface="Tahoma"/>
              </a:rPr>
              <a:t>second </a:t>
            </a:r>
            <a:r>
              <a:rPr sz="2000" spc="5" dirty="0">
                <a:solidFill>
                  <a:schemeClr val="tx2"/>
                </a:solidFill>
                <a:latin typeface="Tahoma"/>
                <a:cs typeface="Tahoma"/>
              </a:rPr>
              <a:t>to </a:t>
            </a:r>
            <a:r>
              <a:rPr sz="2000" spc="15" dirty="0">
                <a:solidFill>
                  <a:schemeClr val="tx2"/>
                </a:solidFill>
                <a:latin typeface="Tahoma"/>
                <a:cs typeface="Tahoma"/>
              </a:rPr>
              <a:t>move </a:t>
            </a:r>
            <a:r>
              <a:rPr sz="2000" spc="5" dirty="0">
                <a:solidFill>
                  <a:schemeClr val="tx2"/>
                </a:solidFill>
                <a:latin typeface="Tahoma"/>
                <a:cs typeface="Tahoma"/>
              </a:rPr>
              <a:t>the input </a:t>
            </a:r>
            <a:r>
              <a:rPr sz="2000" spc="15" dirty="0">
                <a:solidFill>
                  <a:schemeClr val="tx2"/>
                </a:solidFill>
                <a:latin typeface="Tahoma"/>
                <a:cs typeface="Tahoma"/>
              </a:rPr>
              <a:t>one  </a:t>
            </a:r>
            <a:r>
              <a:rPr sz="2000" spc="-40" dirty="0">
                <a:solidFill>
                  <a:schemeClr val="tx2"/>
                </a:solidFill>
                <a:latin typeface="Tahoma"/>
                <a:cs typeface="Tahoma"/>
              </a:rPr>
              <a:t>meter, </a:t>
            </a:r>
            <a:r>
              <a:rPr sz="2000" spc="5" dirty="0">
                <a:solidFill>
                  <a:schemeClr val="tx2"/>
                </a:solidFill>
                <a:latin typeface="Tahoma"/>
                <a:cs typeface="Tahoma"/>
              </a:rPr>
              <a:t>and the input </a:t>
            </a:r>
            <a:r>
              <a:rPr sz="2000" dirty="0">
                <a:solidFill>
                  <a:schemeClr val="tx2"/>
                </a:solidFill>
                <a:latin typeface="Tahoma"/>
                <a:cs typeface="Tahoma"/>
              </a:rPr>
              <a:t>is </a:t>
            </a:r>
            <a:r>
              <a:rPr sz="2000" spc="10" dirty="0">
                <a:solidFill>
                  <a:schemeClr val="tx2"/>
                </a:solidFill>
                <a:latin typeface="Tahoma"/>
                <a:cs typeface="Tahoma"/>
              </a:rPr>
              <a:t>moving </a:t>
            </a:r>
            <a:r>
              <a:rPr sz="2000" dirty="0">
                <a:solidFill>
                  <a:schemeClr val="tx2"/>
                </a:solidFill>
                <a:latin typeface="Tahoma"/>
                <a:cs typeface="Tahoma"/>
              </a:rPr>
              <a:t>at </a:t>
            </a:r>
            <a:r>
              <a:rPr sz="2000" spc="15" dirty="0">
                <a:solidFill>
                  <a:schemeClr val="tx2"/>
                </a:solidFill>
                <a:latin typeface="Tahoma"/>
                <a:cs typeface="Tahoma"/>
              </a:rPr>
              <a:t>one </a:t>
            </a:r>
            <a:r>
              <a:rPr sz="2000" spc="5" dirty="0">
                <a:solidFill>
                  <a:schemeClr val="tx2"/>
                </a:solidFill>
                <a:latin typeface="Tahoma"/>
                <a:cs typeface="Tahoma"/>
              </a:rPr>
              <a:t>meter</a:t>
            </a:r>
            <a:r>
              <a:rPr sz="2000" spc="-320" dirty="0">
                <a:solidFill>
                  <a:schemeClr val="tx2"/>
                </a:solidFill>
                <a:latin typeface="Tahoma"/>
                <a:cs typeface="Tahoma"/>
              </a:rPr>
              <a:t> </a:t>
            </a:r>
            <a:r>
              <a:rPr sz="2000" spc="5" dirty="0">
                <a:solidFill>
                  <a:schemeClr val="tx2"/>
                </a:solidFill>
                <a:latin typeface="Tahoma"/>
                <a:cs typeface="Tahoma"/>
              </a:rPr>
              <a:t>per</a:t>
            </a:r>
            <a:r>
              <a:rPr sz="2000" dirty="0">
                <a:solidFill>
                  <a:schemeClr val="tx2"/>
                </a:solidFill>
                <a:latin typeface="Tahoma"/>
                <a:cs typeface="Tahoma"/>
              </a:rPr>
              <a:t> second.</a:t>
            </a:r>
            <a:r>
              <a:rPr sz="2000" dirty="0">
                <a:solidFill>
                  <a:schemeClr val="tx2"/>
                </a:solidFill>
                <a:latin typeface="Times New Roman"/>
                <a:cs typeface="Times New Roman"/>
              </a:rPr>
              <a:t>	</a:t>
            </a:r>
            <a:r>
              <a:rPr sz="2000" dirty="0">
                <a:solidFill>
                  <a:schemeClr val="tx2"/>
                </a:solidFill>
                <a:latin typeface="Tahoma"/>
                <a:cs typeface="Tahoma"/>
              </a:rPr>
              <a:t>At </a:t>
            </a:r>
            <a:r>
              <a:rPr sz="2000" spc="5" dirty="0">
                <a:solidFill>
                  <a:schemeClr val="tx2"/>
                </a:solidFill>
                <a:latin typeface="Tahoma"/>
                <a:cs typeface="Tahoma"/>
              </a:rPr>
              <a:t>the</a:t>
            </a:r>
            <a:r>
              <a:rPr sz="2000" spc="-135" dirty="0">
                <a:solidFill>
                  <a:schemeClr val="tx2"/>
                </a:solidFill>
                <a:latin typeface="Tahoma"/>
                <a:cs typeface="Tahoma"/>
              </a:rPr>
              <a:t> </a:t>
            </a:r>
            <a:r>
              <a:rPr sz="2000" spc="10" dirty="0">
                <a:solidFill>
                  <a:schemeClr val="tx2"/>
                </a:solidFill>
                <a:latin typeface="Tahoma"/>
                <a:cs typeface="Tahoma"/>
              </a:rPr>
              <a:t>same</a:t>
            </a:r>
            <a:endParaRPr sz="2000" dirty="0">
              <a:solidFill>
                <a:schemeClr val="tx2"/>
              </a:solidFill>
              <a:latin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452687"/>
            <a:ext cx="8763000" cy="2585964"/>
          </a:xfrm>
          <a:prstGeom prst="rect">
            <a:avLst/>
          </a:prstGeom>
        </p:spPr>
        <p:txBody>
          <a:bodyPr vert="horz" wrap="square" lIns="0" tIns="48895" rIns="0" bIns="0" rtlCol="0">
            <a:spAutoFit/>
          </a:bodyPr>
          <a:lstStyle/>
          <a:p>
            <a:pPr marL="355600" marR="13335" indent="-343535" algn="just">
              <a:lnSpc>
                <a:spcPct val="82600"/>
              </a:lnSpc>
              <a:spcBef>
                <a:spcPts val="385"/>
              </a:spcBef>
              <a:buFont typeface="Wingdings" panose="05000000000000000000" pitchFamily="2" charset="2"/>
              <a:buChar char="Ø"/>
              <a:tabLst>
                <a:tab pos="356235" algn="l"/>
              </a:tabLst>
            </a:pPr>
            <a:r>
              <a:rPr sz="1250" spc="-5" dirty="0">
                <a:solidFill>
                  <a:schemeClr val="tx2"/>
                </a:solidFill>
                <a:latin typeface="Tahoma"/>
                <a:cs typeface="Tahoma"/>
              </a:rPr>
              <a:t>In </a:t>
            </a:r>
            <a:r>
              <a:rPr sz="1250" spc="5" dirty="0">
                <a:solidFill>
                  <a:schemeClr val="tx2"/>
                </a:solidFill>
                <a:latin typeface="Tahoma"/>
                <a:cs typeface="Tahoma"/>
              </a:rPr>
              <a:t>this </a:t>
            </a:r>
            <a:r>
              <a:rPr sz="1250" dirty="0">
                <a:solidFill>
                  <a:schemeClr val="tx2"/>
                </a:solidFill>
                <a:latin typeface="Tahoma"/>
                <a:cs typeface="Tahoma"/>
              </a:rPr>
              <a:t>example, </a:t>
            </a:r>
            <a:r>
              <a:rPr sz="1250" spc="5" dirty="0">
                <a:solidFill>
                  <a:schemeClr val="tx2"/>
                </a:solidFill>
                <a:latin typeface="Tahoma"/>
                <a:cs typeface="Tahoma"/>
              </a:rPr>
              <a:t>the </a:t>
            </a:r>
            <a:r>
              <a:rPr sz="1250" spc="15" dirty="0">
                <a:solidFill>
                  <a:schemeClr val="tx2"/>
                </a:solidFill>
                <a:latin typeface="Tahoma"/>
                <a:cs typeface="Tahoma"/>
              </a:rPr>
              <a:t>same </a:t>
            </a:r>
            <a:r>
              <a:rPr sz="1250" spc="20" dirty="0">
                <a:solidFill>
                  <a:schemeClr val="tx2"/>
                </a:solidFill>
                <a:latin typeface="Tahoma"/>
                <a:cs typeface="Tahoma"/>
              </a:rPr>
              <a:t>system </a:t>
            </a:r>
            <a:r>
              <a:rPr sz="1250" spc="10" dirty="0">
                <a:solidFill>
                  <a:schemeClr val="tx2"/>
                </a:solidFill>
                <a:latin typeface="Tahoma"/>
                <a:cs typeface="Tahoma"/>
              </a:rPr>
              <a:t>shown in  </a:t>
            </a:r>
            <a:r>
              <a:rPr sz="1250" spc="5" dirty="0">
                <a:solidFill>
                  <a:schemeClr val="tx2"/>
                </a:solidFill>
                <a:latin typeface="Tahoma"/>
                <a:cs typeface="Tahoma"/>
              </a:rPr>
              <a:t>the </a:t>
            </a:r>
            <a:r>
              <a:rPr sz="1250" spc="-5" dirty="0">
                <a:solidFill>
                  <a:schemeClr val="tx2"/>
                </a:solidFill>
                <a:latin typeface="Tahoma"/>
                <a:cs typeface="Tahoma"/>
              </a:rPr>
              <a:t>previous </a:t>
            </a:r>
            <a:r>
              <a:rPr sz="1250" dirty="0">
                <a:solidFill>
                  <a:schemeClr val="tx2"/>
                </a:solidFill>
                <a:latin typeface="Tahoma"/>
                <a:cs typeface="Tahoma"/>
              </a:rPr>
              <a:t>example, </a:t>
            </a:r>
            <a:r>
              <a:rPr sz="1250" spc="-5" dirty="0">
                <a:solidFill>
                  <a:schemeClr val="tx2"/>
                </a:solidFill>
                <a:latin typeface="Tahoma"/>
                <a:cs typeface="Tahoma"/>
              </a:rPr>
              <a:t>now </a:t>
            </a:r>
            <a:r>
              <a:rPr sz="1250" dirty="0">
                <a:solidFill>
                  <a:schemeClr val="tx2"/>
                </a:solidFill>
                <a:latin typeface="Tahoma"/>
                <a:cs typeface="Tahoma"/>
              </a:rPr>
              <a:t>has </a:t>
            </a:r>
            <a:r>
              <a:rPr sz="1250" spc="10" dirty="0">
                <a:solidFill>
                  <a:schemeClr val="tx2"/>
                </a:solidFill>
                <a:latin typeface="Tahoma"/>
                <a:cs typeface="Tahoma"/>
              </a:rPr>
              <a:t>a </a:t>
            </a:r>
            <a:r>
              <a:rPr sz="1250" spc="15" dirty="0">
                <a:solidFill>
                  <a:schemeClr val="tx2"/>
                </a:solidFill>
                <a:latin typeface="Tahoma"/>
                <a:cs typeface="Tahoma"/>
              </a:rPr>
              <a:t>4 Newton  </a:t>
            </a:r>
            <a:r>
              <a:rPr sz="1250" dirty="0">
                <a:solidFill>
                  <a:schemeClr val="tx2"/>
                </a:solidFill>
                <a:latin typeface="Tahoma"/>
                <a:cs typeface="Tahoma"/>
              </a:rPr>
              <a:t>force applied </a:t>
            </a:r>
            <a:r>
              <a:rPr sz="1250" spc="20" dirty="0">
                <a:solidFill>
                  <a:schemeClr val="tx2"/>
                </a:solidFill>
                <a:latin typeface="Tahoma"/>
                <a:cs typeface="Tahoma"/>
              </a:rPr>
              <a:t>to </a:t>
            </a:r>
            <a:r>
              <a:rPr sz="1250" spc="5" dirty="0">
                <a:solidFill>
                  <a:schemeClr val="tx2"/>
                </a:solidFill>
                <a:latin typeface="Tahoma"/>
                <a:cs typeface="Tahoma"/>
              </a:rPr>
              <a:t>the </a:t>
            </a:r>
            <a:r>
              <a:rPr sz="1250" spc="-5" dirty="0">
                <a:solidFill>
                  <a:schemeClr val="tx2"/>
                </a:solidFill>
                <a:latin typeface="Tahoma"/>
                <a:cs typeface="Tahoma"/>
              </a:rPr>
              <a:t>input. How</a:t>
            </a:r>
            <a:r>
              <a:rPr sz="1250" spc="-190" dirty="0">
                <a:solidFill>
                  <a:schemeClr val="tx2"/>
                </a:solidFill>
                <a:latin typeface="Tahoma"/>
                <a:cs typeface="Tahoma"/>
              </a:rPr>
              <a:t> </a:t>
            </a:r>
            <a:r>
              <a:rPr sz="1250" dirty="0">
                <a:solidFill>
                  <a:schemeClr val="tx2"/>
                </a:solidFill>
                <a:latin typeface="Tahoma"/>
                <a:cs typeface="Tahoma"/>
              </a:rPr>
              <a:t>much</a:t>
            </a:r>
          </a:p>
          <a:p>
            <a:pPr marL="355600" algn="just">
              <a:lnSpc>
                <a:spcPts val="1280"/>
              </a:lnSpc>
            </a:pPr>
            <a:r>
              <a:rPr sz="1250" dirty="0">
                <a:solidFill>
                  <a:schemeClr val="tx2"/>
                </a:solidFill>
                <a:latin typeface="Tahoma"/>
                <a:cs typeface="Tahoma"/>
              </a:rPr>
              <a:t>force </a:t>
            </a:r>
            <a:r>
              <a:rPr sz="1250" spc="5" dirty="0">
                <a:solidFill>
                  <a:schemeClr val="tx2"/>
                </a:solidFill>
                <a:latin typeface="Tahoma"/>
                <a:cs typeface="Tahoma"/>
              </a:rPr>
              <a:t>then </a:t>
            </a:r>
            <a:r>
              <a:rPr sz="1250" spc="10" dirty="0">
                <a:solidFill>
                  <a:schemeClr val="tx2"/>
                </a:solidFill>
                <a:latin typeface="Tahoma"/>
                <a:cs typeface="Tahoma"/>
              </a:rPr>
              <a:t>results at </a:t>
            </a:r>
            <a:r>
              <a:rPr sz="1250" spc="5" dirty="0">
                <a:solidFill>
                  <a:schemeClr val="tx2"/>
                </a:solidFill>
                <a:latin typeface="Tahoma"/>
                <a:cs typeface="Tahoma"/>
              </a:rPr>
              <a:t>the</a:t>
            </a:r>
            <a:r>
              <a:rPr sz="1250" spc="335" dirty="0">
                <a:solidFill>
                  <a:schemeClr val="tx2"/>
                </a:solidFill>
                <a:latin typeface="Tahoma"/>
                <a:cs typeface="Tahoma"/>
              </a:rPr>
              <a:t> </a:t>
            </a:r>
            <a:r>
              <a:rPr sz="1250" dirty="0">
                <a:solidFill>
                  <a:schemeClr val="tx2"/>
                </a:solidFill>
                <a:latin typeface="Tahoma"/>
                <a:cs typeface="Tahoma"/>
              </a:rPr>
              <a:t>output?</a:t>
            </a:r>
          </a:p>
          <a:p>
            <a:pPr marL="355600" marR="90170" indent="-343535">
              <a:lnSpc>
                <a:spcPct val="83400"/>
              </a:lnSpc>
              <a:spcBef>
                <a:spcPts val="330"/>
              </a:spcBef>
              <a:buFont typeface="Wingdings" panose="05000000000000000000" pitchFamily="2" charset="2"/>
              <a:buChar char="Ø"/>
              <a:tabLst>
                <a:tab pos="355600" algn="l"/>
                <a:tab pos="356235" algn="l"/>
              </a:tabLst>
            </a:pPr>
            <a:r>
              <a:rPr sz="1250" dirty="0">
                <a:solidFill>
                  <a:schemeClr val="tx2"/>
                </a:solidFill>
                <a:latin typeface="Tahoma"/>
                <a:cs typeface="Tahoma"/>
              </a:rPr>
              <a:t>The </a:t>
            </a:r>
            <a:r>
              <a:rPr sz="1250" spc="5" dirty="0">
                <a:solidFill>
                  <a:schemeClr val="tx2"/>
                </a:solidFill>
                <a:latin typeface="Tahoma"/>
                <a:cs typeface="Tahoma"/>
              </a:rPr>
              <a:t>first </a:t>
            </a:r>
            <a:r>
              <a:rPr sz="1250" spc="25" dirty="0">
                <a:solidFill>
                  <a:schemeClr val="tx2"/>
                </a:solidFill>
                <a:latin typeface="Tahoma"/>
                <a:cs typeface="Tahoma"/>
              </a:rPr>
              <a:t>step </a:t>
            </a:r>
            <a:r>
              <a:rPr sz="1250" spc="10" dirty="0">
                <a:solidFill>
                  <a:schemeClr val="tx2"/>
                </a:solidFill>
                <a:latin typeface="Tahoma"/>
                <a:cs typeface="Tahoma"/>
              </a:rPr>
              <a:t>is </a:t>
            </a:r>
            <a:r>
              <a:rPr sz="1250" spc="20" dirty="0">
                <a:solidFill>
                  <a:schemeClr val="tx2"/>
                </a:solidFill>
                <a:latin typeface="Tahoma"/>
                <a:cs typeface="Tahoma"/>
              </a:rPr>
              <a:t>to </a:t>
            </a:r>
            <a:r>
              <a:rPr sz="1250" spc="10" dirty="0">
                <a:solidFill>
                  <a:schemeClr val="tx2"/>
                </a:solidFill>
                <a:latin typeface="Tahoma"/>
                <a:cs typeface="Tahoma"/>
              </a:rPr>
              <a:t>calculate </a:t>
            </a:r>
            <a:r>
              <a:rPr sz="1250" spc="5" dirty="0">
                <a:solidFill>
                  <a:schemeClr val="tx2"/>
                </a:solidFill>
                <a:latin typeface="Tahoma"/>
                <a:cs typeface="Tahoma"/>
              </a:rPr>
              <a:t>the applied  </a:t>
            </a:r>
            <a:r>
              <a:rPr sz="1250" spc="-5" dirty="0">
                <a:solidFill>
                  <a:schemeClr val="tx2"/>
                </a:solidFill>
                <a:latin typeface="Tahoma"/>
                <a:cs typeface="Tahoma"/>
              </a:rPr>
              <a:t>torque </a:t>
            </a:r>
            <a:r>
              <a:rPr sz="1250" dirty="0">
                <a:solidFill>
                  <a:schemeClr val="tx2"/>
                </a:solidFill>
                <a:latin typeface="Tahoma"/>
                <a:cs typeface="Tahoma"/>
              </a:rPr>
              <a:t>on </a:t>
            </a:r>
            <a:r>
              <a:rPr sz="1250" spc="5" dirty="0">
                <a:solidFill>
                  <a:schemeClr val="tx2"/>
                </a:solidFill>
                <a:latin typeface="Tahoma"/>
                <a:cs typeface="Tahoma"/>
              </a:rPr>
              <a:t>the </a:t>
            </a:r>
            <a:r>
              <a:rPr sz="1250" spc="10" dirty="0">
                <a:solidFill>
                  <a:schemeClr val="tx2"/>
                </a:solidFill>
                <a:latin typeface="Tahoma"/>
                <a:cs typeface="Tahoma"/>
              </a:rPr>
              <a:t>center </a:t>
            </a:r>
            <a:r>
              <a:rPr sz="1250" dirty="0">
                <a:solidFill>
                  <a:schemeClr val="tx2"/>
                </a:solidFill>
                <a:latin typeface="Tahoma"/>
                <a:cs typeface="Tahoma"/>
              </a:rPr>
              <a:t>of </a:t>
            </a:r>
            <a:r>
              <a:rPr sz="1250" spc="10" dirty="0">
                <a:solidFill>
                  <a:schemeClr val="tx2"/>
                </a:solidFill>
                <a:latin typeface="Tahoma"/>
                <a:cs typeface="Tahoma"/>
              </a:rPr>
              <a:t>rotation caused </a:t>
            </a:r>
            <a:r>
              <a:rPr sz="1250" spc="-5" dirty="0">
                <a:solidFill>
                  <a:schemeClr val="tx2"/>
                </a:solidFill>
                <a:latin typeface="Tahoma"/>
                <a:cs typeface="Tahoma"/>
              </a:rPr>
              <a:t>by  </a:t>
            </a:r>
            <a:r>
              <a:rPr sz="1250" spc="5" dirty="0">
                <a:solidFill>
                  <a:schemeClr val="tx2"/>
                </a:solidFill>
                <a:latin typeface="Tahoma"/>
                <a:cs typeface="Tahoma"/>
              </a:rPr>
              <a:t>the </a:t>
            </a:r>
            <a:r>
              <a:rPr sz="1250" spc="-10" dirty="0">
                <a:solidFill>
                  <a:schemeClr val="tx2"/>
                </a:solidFill>
                <a:latin typeface="Tahoma"/>
                <a:cs typeface="Tahoma"/>
              </a:rPr>
              <a:t>input </a:t>
            </a:r>
            <a:r>
              <a:rPr sz="1250" dirty="0">
                <a:solidFill>
                  <a:schemeClr val="tx2"/>
                </a:solidFill>
                <a:latin typeface="Tahoma"/>
                <a:cs typeface="Tahoma"/>
              </a:rPr>
              <a:t>force. </a:t>
            </a:r>
            <a:r>
              <a:rPr sz="1250" spc="10" dirty="0">
                <a:solidFill>
                  <a:schemeClr val="tx2"/>
                </a:solidFill>
                <a:latin typeface="Tahoma"/>
                <a:cs typeface="Tahoma"/>
              </a:rPr>
              <a:t>Using </a:t>
            </a:r>
            <a:r>
              <a:rPr sz="1250" spc="5" dirty="0">
                <a:solidFill>
                  <a:schemeClr val="tx2"/>
                </a:solidFill>
                <a:latin typeface="Tahoma"/>
                <a:cs typeface="Tahoma"/>
              </a:rPr>
              <a:t>the </a:t>
            </a:r>
            <a:r>
              <a:rPr sz="1250" spc="-5" dirty="0">
                <a:solidFill>
                  <a:schemeClr val="tx2"/>
                </a:solidFill>
                <a:latin typeface="Tahoma"/>
                <a:cs typeface="Tahoma"/>
              </a:rPr>
              <a:t>formulas from  </a:t>
            </a:r>
            <a:r>
              <a:rPr sz="1250" dirty="0">
                <a:solidFill>
                  <a:schemeClr val="tx2"/>
                </a:solidFill>
                <a:latin typeface="Tahoma"/>
                <a:cs typeface="Tahoma"/>
              </a:rPr>
              <a:t>Unit</a:t>
            </a:r>
            <a:r>
              <a:rPr sz="1250" spc="70" dirty="0">
                <a:solidFill>
                  <a:schemeClr val="tx2"/>
                </a:solidFill>
                <a:latin typeface="Tahoma"/>
                <a:cs typeface="Tahoma"/>
              </a:rPr>
              <a:t> </a:t>
            </a:r>
            <a:r>
              <a:rPr sz="1250" spc="-5" dirty="0">
                <a:solidFill>
                  <a:schemeClr val="tx2"/>
                </a:solidFill>
                <a:latin typeface="Tahoma"/>
                <a:cs typeface="Tahoma"/>
              </a:rPr>
              <a:t>7:</a:t>
            </a:r>
            <a:endParaRPr sz="1250" dirty="0">
              <a:solidFill>
                <a:schemeClr val="tx2"/>
              </a:solidFill>
              <a:latin typeface="Tahoma"/>
              <a:cs typeface="Tahoma"/>
            </a:endParaRPr>
          </a:p>
          <a:p>
            <a:pPr marL="355600" marR="128905" indent="-343535">
              <a:lnSpc>
                <a:spcPts val="1200"/>
              </a:lnSpc>
              <a:spcBef>
                <a:spcPts val="365"/>
              </a:spcBef>
              <a:buFont typeface="Wingdings" panose="05000000000000000000" pitchFamily="2" charset="2"/>
              <a:buChar char="Ø"/>
              <a:tabLst>
                <a:tab pos="355600" algn="l"/>
                <a:tab pos="356235" algn="l"/>
              </a:tabLst>
            </a:pPr>
            <a:r>
              <a:rPr sz="1250" spc="-5" dirty="0">
                <a:solidFill>
                  <a:schemeClr val="tx2"/>
                </a:solidFill>
                <a:latin typeface="Tahoma"/>
                <a:cs typeface="Tahoma"/>
              </a:rPr>
              <a:t>Torque </a:t>
            </a:r>
            <a:r>
              <a:rPr sz="1250" spc="15" dirty="0">
                <a:solidFill>
                  <a:schemeClr val="tx2"/>
                </a:solidFill>
                <a:latin typeface="Tahoma"/>
                <a:cs typeface="Tahoma"/>
              </a:rPr>
              <a:t>= </a:t>
            </a:r>
            <a:r>
              <a:rPr sz="1250" spc="10" dirty="0">
                <a:solidFill>
                  <a:schemeClr val="tx2"/>
                </a:solidFill>
                <a:latin typeface="Tahoma"/>
                <a:cs typeface="Tahoma"/>
              </a:rPr>
              <a:t>Force x </a:t>
            </a:r>
            <a:r>
              <a:rPr sz="1250" spc="20" dirty="0">
                <a:solidFill>
                  <a:schemeClr val="tx2"/>
                </a:solidFill>
                <a:latin typeface="Tahoma"/>
                <a:cs typeface="Tahoma"/>
              </a:rPr>
              <a:t>Distance </a:t>
            </a:r>
            <a:r>
              <a:rPr sz="1250" spc="-5" dirty="0">
                <a:solidFill>
                  <a:schemeClr val="tx2"/>
                </a:solidFill>
                <a:latin typeface="Tahoma"/>
                <a:cs typeface="Tahoma"/>
              </a:rPr>
              <a:t>from </a:t>
            </a:r>
            <a:r>
              <a:rPr sz="1250" spc="5" dirty="0">
                <a:solidFill>
                  <a:schemeClr val="tx2"/>
                </a:solidFill>
                <a:latin typeface="Tahoma"/>
                <a:cs typeface="Tahoma"/>
              </a:rPr>
              <a:t>Center </a:t>
            </a:r>
            <a:r>
              <a:rPr sz="1250" dirty="0">
                <a:solidFill>
                  <a:schemeClr val="tx2"/>
                </a:solidFill>
                <a:latin typeface="Tahoma"/>
                <a:cs typeface="Tahoma"/>
              </a:rPr>
              <a:t>of  </a:t>
            </a:r>
            <a:r>
              <a:rPr sz="1250" spc="15" dirty="0">
                <a:solidFill>
                  <a:schemeClr val="tx2"/>
                </a:solidFill>
                <a:latin typeface="Tahoma"/>
                <a:cs typeface="Tahoma"/>
              </a:rPr>
              <a:t>Rotation = </a:t>
            </a:r>
            <a:r>
              <a:rPr sz="1250" spc="10" dirty="0">
                <a:solidFill>
                  <a:schemeClr val="tx2"/>
                </a:solidFill>
                <a:latin typeface="Tahoma"/>
                <a:cs typeface="Tahoma"/>
              </a:rPr>
              <a:t>4 </a:t>
            </a:r>
            <a:r>
              <a:rPr sz="1250" spc="15" dirty="0">
                <a:solidFill>
                  <a:schemeClr val="tx2"/>
                </a:solidFill>
                <a:latin typeface="Tahoma"/>
                <a:cs typeface="Tahoma"/>
              </a:rPr>
              <a:t>N </a:t>
            </a:r>
            <a:r>
              <a:rPr sz="1250" spc="10" dirty="0">
                <a:solidFill>
                  <a:schemeClr val="tx2"/>
                </a:solidFill>
                <a:latin typeface="Tahoma"/>
                <a:cs typeface="Tahoma"/>
              </a:rPr>
              <a:t>x 2 meter </a:t>
            </a:r>
            <a:r>
              <a:rPr sz="1250" spc="15" dirty="0">
                <a:solidFill>
                  <a:schemeClr val="tx2"/>
                </a:solidFill>
                <a:latin typeface="Tahoma"/>
                <a:cs typeface="Tahoma"/>
              </a:rPr>
              <a:t>= </a:t>
            </a:r>
            <a:r>
              <a:rPr sz="1250" spc="10" dirty="0">
                <a:solidFill>
                  <a:schemeClr val="tx2"/>
                </a:solidFill>
                <a:latin typeface="Tahoma"/>
                <a:cs typeface="Tahoma"/>
              </a:rPr>
              <a:t>8</a:t>
            </a:r>
            <a:r>
              <a:rPr sz="1250" spc="254" dirty="0">
                <a:solidFill>
                  <a:schemeClr val="tx2"/>
                </a:solidFill>
                <a:latin typeface="Tahoma"/>
                <a:cs typeface="Tahoma"/>
              </a:rPr>
              <a:t> </a:t>
            </a:r>
            <a:r>
              <a:rPr sz="1250" dirty="0">
                <a:solidFill>
                  <a:schemeClr val="tx2"/>
                </a:solidFill>
                <a:latin typeface="Tahoma"/>
                <a:cs typeface="Tahoma"/>
              </a:rPr>
              <a:t>N-m</a:t>
            </a:r>
          </a:p>
          <a:p>
            <a:pPr marL="355600" marR="63500" indent="-343535">
              <a:lnSpc>
                <a:spcPct val="82600"/>
              </a:lnSpc>
              <a:spcBef>
                <a:spcPts val="350"/>
              </a:spcBef>
              <a:buFont typeface="Wingdings" panose="05000000000000000000" pitchFamily="2" charset="2"/>
              <a:buChar char="Ø"/>
              <a:tabLst>
                <a:tab pos="355600" algn="l"/>
                <a:tab pos="356235" algn="l"/>
              </a:tabLst>
            </a:pPr>
            <a:r>
              <a:rPr sz="1250" dirty="0">
                <a:solidFill>
                  <a:schemeClr val="tx2"/>
                </a:solidFill>
                <a:latin typeface="Tahoma"/>
                <a:cs typeface="Tahoma"/>
              </a:rPr>
              <a:t>The </a:t>
            </a:r>
            <a:r>
              <a:rPr sz="1250" spc="10" dirty="0">
                <a:solidFill>
                  <a:schemeClr val="tx2"/>
                </a:solidFill>
                <a:latin typeface="Tahoma"/>
                <a:cs typeface="Tahoma"/>
              </a:rPr>
              <a:t>second </a:t>
            </a:r>
            <a:r>
              <a:rPr sz="1250" spc="25" dirty="0">
                <a:solidFill>
                  <a:schemeClr val="tx2"/>
                </a:solidFill>
                <a:latin typeface="Tahoma"/>
                <a:cs typeface="Tahoma"/>
              </a:rPr>
              <a:t>step </a:t>
            </a:r>
            <a:r>
              <a:rPr sz="1250" spc="10" dirty="0">
                <a:solidFill>
                  <a:schemeClr val="tx2"/>
                </a:solidFill>
                <a:latin typeface="Tahoma"/>
                <a:cs typeface="Tahoma"/>
              </a:rPr>
              <a:t>is </a:t>
            </a:r>
            <a:r>
              <a:rPr sz="1250" spc="20" dirty="0">
                <a:solidFill>
                  <a:schemeClr val="tx2"/>
                </a:solidFill>
                <a:latin typeface="Tahoma"/>
                <a:cs typeface="Tahoma"/>
              </a:rPr>
              <a:t>to </a:t>
            </a:r>
            <a:r>
              <a:rPr sz="1250" spc="10" dirty="0">
                <a:solidFill>
                  <a:schemeClr val="tx2"/>
                </a:solidFill>
                <a:latin typeface="Tahoma"/>
                <a:cs typeface="Tahoma"/>
              </a:rPr>
              <a:t>calculate </a:t>
            </a:r>
            <a:r>
              <a:rPr sz="1250" spc="5" dirty="0">
                <a:solidFill>
                  <a:schemeClr val="tx2"/>
                </a:solidFill>
                <a:latin typeface="Tahoma"/>
                <a:cs typeface="Tahoma"/>
              </a:rPr>
              <a:t>the  resultant </a:t>
            </a:r>
            <a:r>
              <a:rPr sz="1250" dirty="0">
                <a:solidFill>
                  <a:schemeClr val="tx2"/>
                </a:solidFill>
                <a:latin typeface="Tahoma"/>
                <a:cs typeface="Tahoma"/>
              </a:rPr>
              <a:t>force </a:t>
            </a:r>
            <a:r>
              <a:rPr sz="1250" spc="5" dirty="0">
                <a:solidFill>
                  <a:schemeClr val="tx2"/>
                </a:solidFill>
                <a:latin typeface="Tahoma"/>
                <a:cs typeface="Tahoma"/>
              </a:rPr>
              <a:t>that this </a:t>
            </a:r>
            <a:r>
              <a:rPr sz="1250" spc="-5" dirty="0">
                <a:solidFill>
                  <a:schemeClr val="tx2"/>
                </a:solidFill>
                <a:latin typeface="Tahoma"/>
                <a:cs typeface="Tahoma"/>
              </a:rPr>
              <a:t>torque now </a:t>
            </a:r>
            <a:r>
              <a:rPr sz="1250" dirty="0">
                <a:solidFill>
                  <a:schemeClr val="tx2"/>
                </a:solidFill>
                <a:latin typeface="Tahoma"/>
                <a:cs typeface="Tahoma"/>
              </a:rPr>
              <a:t>has </a:t>
            </a:r>
            <a:r>
              <a:rPr sz="1250" spc="5" dirty="0">
                <a:solidFill>
                  <a:schemeClr val="tx2"/>
                </a:solidFill>
                <a:latin typeface="Tahoma"/>
                <a:cs typeface="Tahoma"/>
              </a:rPr>
              <a:t>on  the</a:t>
            </a:r>
            <a:r>
              <a:rPr sz="1250" spc="55" dirty="0">
                <a:solidFill>
                  <a:schemeClr val="tx2"/>
                </a:solidFill>
                <a:latin typeface="Tahoma"/>
                <a:cs typeface="Tahoma"/>
              </a:rPr>
              <a:t> </a:t>
            </a:r>
            <a:r>
              <a:rPr sz="1250" spc="-5" dirty="0">
                <a:solidFill>
                  <a:schemeClr val="tx2"/>
                </a:solidFill>
                <a:latin typeface="Tahoma"/>
                <a:cs typeface="Tahoma"/>
              </a:rPr>
              <a:t>output:</a:t>
            </a:r>
            <a:endParaRPr sz="1250" dirty="0">
              <a:solidFill>
                <a:schemeClr val="tx2"/>
              </a:solidFill>
              <a:latin typeface="Tahoma"/>
              <a:cs typeface="Tahoma"/>
            </a:endParaRPr>
          </a:p>
          <a:p>
            <a:pPr marL="355600" indent="-343535">
              <a:lnSpc>
                <a:spcPts val="1390"/>
              </a:lnSpc>
              <a:spcBef>
                <a:spcPts val="75"/>
              </a:spcBef>
              <a:buFont typeface="Wingdings" panose="05000000000000000000" pitchFamily="2" charset="2"/>
              <a:buChar char="Ø"/>
              <a:tabLst>
                <a:tab pos="355600" algn="l"/>
                <a:tab pos="356235" algn="l"/>
              </a:tabLst>
            </a:pPr>
            <a:r>
              <a:rPr sz="1250" spc="10" dirty="0">
                <a:solidFill>
                  <a:schemeClr val="tx2"/>
                </a:solidFill>
                <a:latin typeface="Tahoma"/>
                <a:cs typeface="Tahoma"/>
              </a:rPr>
              <a:t>Force </a:t>
            </a:r>
            <a:r>
              <a:rPr sz="1250" spc="15" dirty="0">
                <a:solidFill>
                  <a:schemeClr val="tx2"/>
                </a:solidFill>
                <a:latin typeface="Tahoma"/>
                <a:cs typeface="Tahoma"/>
              </a:rPr>
              <a:t>= </a:t>
            </a:r>
            <a:r>
              <a:rPr sz="1250" spc="-5" dirty="0">
                <a:solidFill>
                  <a:schemeClr val="tx2"/>
                </a:solidFill>
                <a:latin typeface="Tahoma"/>
                <a:cs typeface="Tahoma"/>
              </a:rPr>
              <a:t>Torque </a:t>
            </a:r>
            <a:r>
              <a:rPr sz="1250" spc="5" dirty="0">
                <a:solidFill>
                  <a:schemeClr val="tx2"/>
                </a:solidFill>
                <a:latin typeface="Tahoma"/>
                <a:cs typeface="Tahoma"/>
              </a:rPr>
              <a:t>/ </a:t>
            </a:r>
            <a:r>
              <a:rPr sz="1250" spc="20" dirty="0">
                <a:solidFill>
                  <a:schemeClr val="tx2"/>
                </a:solidFill>
                <a:latin typeface="Tahoma"/>
                <a:cs typeface="Tahoma"/>
              </a:rPr>
              <a:t>Distance </a:t>
            </a:r>
            <a:r>
              <a:rPr sz="1250" spc="15" dirty="0">
                <a:solidFill>
                  <a:schemeClr val="tx2"/>
                </a:solidFill>
                <a:latin typeface="Tahoma"/>
                <a:cs typeface="Tahoma"/>
              </a:rPr>
              <a:t>= </a:t>
            </a:r>
            <a:r>
              <a:rPr sz="1250" spc="10" dirty="0">
                <a:solidFill>
                  <a:schemeClr val="tx2"/>
                </a:solidFill>
                <a:latin typeface="Tahoma"/>
                <a:cs typeface="Tahoma"/>
              </a:rPr>
              <a:t>8 </a:t>
            </a:r>
            <a:r>
              <a:rPr sz="1250" dirty="0">
                <a:solidFill>
                  <a:schemeClr val="tx2"/>
                </a:solidFill>
                <a:latin typeface="Tahoma"/>
                <a:cs typeface="Tahoma"/>
              </a:rPr>
              <a:t>N-m </a:t>
            </a:r>
            <a:r>
              <a:rPr sz="1250" spc="5" dirty="0">
                <a:solidFill>
                  <a:schemeClr val="tx2"/>
                </a:solidFill>
                <a:latin typeface="Tahoma"/>
                <a:cs typeface="Tahoma"/>
              </a:rPr>
              <a:t>/</a:t>
            </a:r>
            <a:r>
              <a:rPr sz="1250" spc="105" dirty="0">
                <a:solidFill>
                  <a:schemeClr val="tx2"/>
                </a:solidFill>
                <a:latin typeface="Tahoma"/>
                <a:cs typeface="Tahoma"/>
              </a:rPr>
              <a:t> </a:t>
            </a:r>
            <a:r>
              <a:rPr sz="1250" spc="10" dirty="0">
                <a:solidFill>
                  <a:schemeClr val="tx2"/>
                </a:solidFill>
                <a:latin typeface="Tahoma"/>
                <a:cs typeface="Tahoma"/>
              </a:rPr>
              <a:t>8</a:t>
            </a:r>
            <a:endParaRPr sz="1250" dirty="0">
              <a:solidFill>
                <a:schemeClr val="tx2"/>
              </a:solidFill>
              <a:latin typeface="Tahoma"/>
              <a:cs typeface="Tahoma"/>
            </a:endParaRPr>
          </a:p>
          <a:p>
            <a:pPr marL="355600">
              <a:lnSpc>
                <a:spcPts val="1390"/>
              </a:lnSpc>
            </a:pPr>
            <a:r>
              <a:rPr sz="1250" spc="10" dirty="0">
                <a:solidFill>
                  <a:schemeClr val="tx2"/>
                </a:solidFill>
                <a:latin typeface="Tahoma"/>
                <a:cs typeface="Tahoma"/>
              </a:rPr>
              <a:t>meter </a:t>
            </a:r>
            <a:r>
              <a:rPr sz="1250" spc="20" dirty="0">
                <a:solidFill>
                  <a:schemeClr val="tx2"/>
                </a:solidFill>
                <a:latin typeface="Tahoma"/>
                <a:cs typeface="Tahoma"/>
              </a:rPr>
              <a:t>= </a:t>
            </a:r>
            <a:r>
              <a:rPr sz="1250" spc="15" dirty="0">
                <a:solidFill>
                  <a:schemeClr val="tx2"/>
                </a:solidFill>
                <a:latin typeface="Tahoma"/>
                <a:cs typeface="Tahoma"/>
              </a:rPr>
              <a:t>1</a:t>
            </a:r>
            <a:r>
              <a:rPr sz="1250" spc="70" dirty="0">
                <a:solidFill>
                  <a:schemeClr val="tx2"/>
                </a:solidFill>
                <a:latin typeface="Tahoma"/>
                <a:cs typeface="Tahoma"/>
              </a:rPr>
              <a:t> </a:t>
            </a:r>
            <a:r>
              <a:rPr sz="1250" spc="15" dirty="0">
                <a:solidFill>
                  <a:schemeClr val="tx2"/>
                </a:solidFill>
                <a:latin typeface="Tahoma"/>
                <a:cs typeface="Tahoma"/>
              </a:rPr>
              <a:t>Newton</a:t>
            </a:r>
            <a:endParaRPr sz="1250" dirty="0">
              <a:solidFill>
                <a:schemeClr val="tx2"/>
              </a:solidFill>
              <a:latin typeface="Tahoma"/>
              <a:cs typeface="Tahoma"/>
            </a:endParaRPr>
          </a:p>
          <a:p>
            <a:pPr marL="355600" marR="5080" indent="-343535">
              <a:lnSpc>
                <a:spcPct val="84100"/>
              </a:lnSpc>
              <a:spcBef>
                <a:spcPts val="245"/>
              </a:spcBef>
              <a:buFont typeface="Wingdings" panose="05000000000000000000" pitchFamily="2" charset="2"/>
              <a:buChar char="Ø"/>
              <a:tabLst>
                <a:tab pos="355600" algn="l"/>
                <a:tab pos="356235" algn="l"/>
              </a:tabLst>
            </a:pPr>
            <a:r>
              <a:rPr sz="1250" spc="-5" dirty="0">
                <a:solidFill>
                  <a:schemeClr val="tx2"/>
                </a:solidFill>
                <a:latin typeface="Tahoma"/>
                <a:cs typeface="Tahoma"/>
              </a:rPr>
              <a:t>So looking </a:t>
            </a:r>
            <a:r>
              <a:rPr sz="1250" spc="10" dirty="0">
                <a:solidFill>
                  <a:schemeClr val="tx2"/>
                </a:solidFill>
                <a:latin typeface="Tahoma"/>
                <a:cs typeface="Tahoma"/>
              </a:rPr>
              <a:t>at </a:t>
            </a:r>
            <a:r>
              <a:rPr sz="1250" spc="5" dirty="0">
                <a:solidFill>
                  <a:schemeClr val="tx2"/>
                </a:solidFill>
                <a:latin typeface="Tahoma"/>
                <a:cs typeface="Tahoma"/>
              </a:rPr>
              <a:t>the </a:t>
            </a:r>
            <a:r>
              <a:rPr sz="1250" spc="-5" dirty="0">
                <a:solidFill>
                  <a:schemeClr val="tx2"/>
                </a:solidFill>
                <a:latin typeface="Tahoma"/>
                <a:cs typeface="Tahoma"/>
              </a:rPr>
              <a:t>above </a:t>
            </a:r>
            <a:r>
              <a:rPr sz="1250" spc="25" dirty="0">
                <a:solidFill>
                  <a:schemeClr val="tx2"/>
                </a:solidFill>
                <a:latin typeface="Tahoma"/>
                <a:cs typeface="Tahoma"/>
              </a:rPr>
              <a:t>two </a:t>
            </a:r>
            <a:r>
              <a:rPr sz="1250" spc="5" dirty="0">
                <a:solidFill>
                  <a:schemeClr val="tx2"/>
                </a:solidFill>
                <a:latin typeface="Tahoma"/>
                <a:cs typeface="Tahoma"/>
              </a:rPr>
              <a:t>examples, </a:t>
            </a:r>
            <a:r>
              <a:rPr sz="1250" spc="10" dirty="0">
                <a:solidFill>
                  <a:schemeClr val="tx2"/>
                </a:solidFill>
                <a:latin typeface="Tahoma"/>
                <a:cs typeface="Tahoma"/>
              </a:rPr>
              <a:t>if  </a:t>
            </a:r>
            <a:r>
              <a:rPr sz="1250" spc="5" dirty="0">
                <a:solidFill>
                  <a:schemeClr val="tx2"/>
                </a:solidFill>
                <a:latin typeface="Tahoma"/>
                <a:cs typeface="Tahoma"/>
              </a:rPr>
              <a:t>the lever </a:t>
            </a:r>
            <a:r>
              <a:rPr sz="1250" spc="20" dirty="0">
                <a:solidFill>
                  <a:schemeClr val="tx2"/>
                </a:solidFill>
                <a:latin typeface="Tahoma"/>
                <a:cs typeface="Tahoma"/>
              </a:rPr>
              <a:t>system </a:t>
            </a:r>
            <a:r>
              <a:rPr sz="1250" spc="-5" dirty="0">
                <a:solidFill>
                  <a:schemeClr val="tx2"/>
                </a:solidFill>
                <a:latin typeface="Tahoma"/>
                <a:cs typeface="Tahoma"/>
              </a:rPr>
              <a:t>above </a:t>
            </a:r>
            <a:r>
              <a:rPr sz="1250" dirty="0">
                <a:solidFill>
                  <a:schemeClr val="tx2"/>
                </a:solidFill>
                <a:latin typeface="Tahoma"/>
                <a:cs typeface="Tahoma"/>
              </a:rPr>
              <a:t>has </a:t>
            </a:r>
            <a:r>
              <a:rPr sz="1250" spc="15" dirty="0">
                <a:solidFill>
                  <a:schemeClr val="tx2"/>
                </a:solidFill>
                <a:latin typeface="Tahoma"/>
                <a:cs typeface="Tahoma"/>
              </a:rPr>
              <a:t>an </a:t>
            </a:r>
            <a:r>
              <a:rPr sz="1250" spc="-10" dirty="0">
                <a:solidFill>
                  <a:schemeClr val="tx2"/>
                </a:solidFill>
                <a:latin typeface="Tahoma"/>
                <a:cs typeface="Tahoma"/>
              </a:rPr>
              <a:t>input </a:t>
            </a:r>
            <a:r>
              <a:rPr sz="1250" spc="5" dirty="0">
                <a:solidFill>
                  <a:schemeClr val="tx2"/>
                </a:solidFill>
                <a:latin typeface="Tahoma"/>
                <a:cs typeface="Tahoma"/>
              </a:rPr>
              <a:t>Force  </a:t>
            </a:r>
            <a:r>
              <a:rPr sz="1250" dirty="0">
                <a:solidFill>
                  <a:schemeClr val="tx2"/>
                </a:solidFill>
                <a:latin typeface="Tahoma"/>
                <a:cs typeface="Tahoma"/>
              </a:rPr>
              <a:t>of </a:t>
            </a:r>
            <a:r>
              <a:rPr sz="1250" spc="10" dirty="0">
                <a:solidFill>
                  <a:schemeClr val="tx2"/>
                </a:solidFill>
                <a:latin typeface="Tahoma"/>
                <a:cs typeface="Tahoma"/>
              </a:rPr>
              <a:t>4 </a:t>
            </a:r>
            <a:r>
              <a:rPr sz="1250" spc="5" dirty="0">
                <a:solidFill>
                  <a:schemeClr val="tx2"/>
                </a:solidFill>
                <a:latin typeface="Tahoma"/>
                <a:cs typeface="Tahoma"/>
              </a:rPr>
              <a:t>Newtons </a:t>
            </a:r>
            <a:r>
              <a:rPr sz="1250" dirty="0">
                <a:solidFill>
                  <a:schemeClr val="tx2"/>
                </a:solidFill>
                <a:latin typeface="Tahoma"/>
                <a:cs typeface="Tahoma"/>
              </a:rPr>
              <a:t>and </a:t>
            </a:r>
            <a:r>
              <a:rPr sz="1250" spc="-5" dirty="0">
                <a:solidFill>
                  <a:schemeClr val="tx2"/>
                </a:solidFill>
                <a:latin typeface="Tahoma"/>
                <a:cs typeface="Tahoma"/>
              </a:rPr>
              <a:t>moves </a:t>
            </a:r>
            <a:r>
              <a:rPr sz="1250" spc="10" dirty="0">
                <a:solidFill>
                  <a:schemeClr val="tx2"/>
                </a:solidFill>
                <a:latin typeface="Tahoma"/>
                <a:cs typeface="Tahoma"/>
              </a:rPr>
              <a:t>1 meter, </a:t>
            </a:r>
            <a:r>
              <a:rPr sz="1250" spc="5" dirty="0">
                <a:solidFill>
                  <a:schemeClr val="tx2"/>
                </a:solidFill>
                <a:latin typeface="Tahoma"/>
                <a:cs typeface="Tahoma"/>
              </a:rPr>
              <a:t>the  </a:t>
            </a:r>
            <a:r>
              <a:rPr sz="1250" spc="-10" dirty="0">
                <a:solidFill>
                  <a:schemeClr val="tx2"/>
                </a:solidFill>
                <a:latin typeface="Tahoma"/>
                <a:cs typeface="Tahoma"/>
              </a:rPr>
              <a:t>output </a:t>
            </a:r>
            <a:r>
              <a:rPr sz="1250" spc="15" dirty="0">
                <a:solidFill>
                  <a:schemeClr val="tx2"/>
                </a:solidFill>
                <a:latin typeface="Tahoma"/>
                <a:cs typeface="Tahoma"/>
              </a:rPr>
              <a:t>will </a:t>
            </a:r>
            <a:r>
              <a:rPr sz="1250" spc="-5" dirty="0">
                <a:solidFill>
                  <a:schemeClr val="tx2"/>
                </a:solidFill>
                <a:latin typeface="Tahoma"/>
                <a:cs typeface="Tahoma"/>
              </a:rPr>
              <a:t>have </a:t>
            </a:r>
            <a:r>
              <a:rPr sz="1250" spc="10" dirty="0">
                <a:solidFill>
                  <a:schemeClr val="tx2"/>
                </a:solidFill>
                <a:latin typeface="Tahoma"/>
                <a:cs typeface="Tahoma"/>
              </a:rPr>
              <a:t>a </a:t>
            </a:r>
            <a:r>
              <a:rPr sz="1250" dirty="0">
                <a:solidFill>
                  <a:schemeClr val="tx2"/>
                </a:solidFill>
                <a:latin typeface="Tahoma"/>
                <a:cs typeface="Tahoma"/>
              </a:rPr>
              <a:t>force of </a:t>
            </a:r>
            <a:r>
              <a:rPr sz="1250" spc="15" dirty="0">
                <a:solidFill>
                  <a:schemeClr val="tx2"/>
                </a:solidFill>
                <a:latin typeface="Tahoma"/>
                <a:cs typeface="Tahoma"/>
              </a:rPr>
              <a:t>1 Newton </a:t>
            </a:r>
            <a:r>
              <a:rPr sz="1250" dirty="0">
                <a:solidFill>
                  <a:schemeClr val="tx2"/>
                </a:solidFill>
                <a:latin typeface="Tahoma"/>
                <a:cs typeface="Tahoma"/>
              </a:rPr>
              <a:t>and  </a:t>
            </a:r>
            <a:r>
              <a:rPr sz="1250" spc="-5" dirty="0">
                <a:solidFill>
                  <a:schemeClr val="tx2"/>
                </a:solidFill>
                <a:latin typeface="Tahoma"/>
                <a:cs typeface="Tahoma"/>
              </a:rPr>
              <a:t>moves </a:t>
            </a:r>
            <a:r>
              <a:rPr sz="1250" spc="15" dirty="0">
                <a:solidFill>
                  <a:schemeClr val="tx2"/>
                </a:solidFill>
                <a:latin typeface="Tahoma"/>
                <a:cs typeface="Tahoma"/>
              </a:rPr>
              <a:t>4 </a:t>
            </a:r>
            <a:r>
              <a:rPr sz="1250" spc="10" dirty="0">
                <a:solidFill>
                  <a:schemeClr val="tx2"/>
                </a:solidFill>
                <a:latin typeface="Tahoma"/>
                <a:cs typeface="Tahoma"/>
              </a:rPr>
              <a:t>meters </a:t>
            </a:r>
            <a:r>
              <a:rPr sz="1250" spc="15" dirty="0">
                <a:solidFill>
                  <a:schemeClr val="tx2"/>
                </a:solidFill>
                <a:latin typeface="Tahoma"/>
                <a:cs typeface="Tahoma"/>
              </a:rPr>
              <a:t>– </a:t>
            </a:r>
            <a:r>
              <a:rPr sz="1250" spc="10" dirty="0">
                <a:solidFill>
                  <a:schemeClr val="tx2"/>
                </a:solidFill>
                <a:latin typeface="Tahoma"/>
                <a:cs typeface="Tahoma"/>
              </a:rPr>
              <a:t>it </a:t>
            </a:r>
            <a:r>
              <a:rPr sz="1250" spc="-5" dirty="0">
                <a:solidFill>
                  <a:schemeClr val="tx2"/>
                </a:solidFill>
                <a:latin typeface="Tahoma"/>
                <a:cs typeface="Tahoma"/>
              </a:rPr>
              <a:t>moves </a:t>
            </a:r>
            <a:r>
              <a:rPr sz="1250" spc="10" dirty="0">
                <a:solidFill>
                  <a:schemeClr val="tx2"/>
                </a:solidFill>
                <a:latin typeface="Tahoma"/>
                <a:cs typeface="Tahoma"/>
              </a:rPr>
              <a:t>faster, </a:t>
            </a:r>
            <a:r>
              <a:rPr sz="1250" spc="25" dirty="0">
                <a:solidFill>
                  <a:schemeClr val="tx2"/>
                </a:solidFill>
                <a:latin typeface="Tahoma"/>
                <a:cs typeface="Tahoma"/>
              </a:rPr>
              <a:t>with </a:t>
            </a:r>
            <a:r>
              <a:rPr sz="1250" spc="20" dirty="0">
                <a:solidFill>
                  <a:schemeClr val="tx2"/>
                </a:solidFill>
                <a:latin typeface="Tahoma"/>
                <a:cs typeface="Tahoma"/>
              </a:rPr>
              <a:t>less  </a:t>
            </a:r>
            <a:r>
              <a:rPr sz="1250" dirty="0">
                <a:solidFill>
                  <a:schemeClr val="tx2"/>
                </a:solidFill>
                <a:latin typeface="Tahoma"/>
                <a:cs typeface="Tahoma"/>
              </a:rPr>
              <a:t>force!</a:t>
            </a:r>
          </a:p>
          <a:p>
            <a:pPr marL="355600" marR="41910" indent="-343535">
              <a:lnSpc>
                <a:spcPct val="83400"/>
              </a:lnSpc>
              <a:spcBef>
                <a:spcPts val="250"/>
              </a:spcBef>
              <a:buFont typeface="Wingdings" panose="05000000000000000000" pitchFamily="2" charset="2"/>
              <a:buChar char="Ø"/>
              <a:tabLst>
                <a:tab pos="355600" algn="l"/>
                <a:tab pos="356235" algn="l"/>
              </a:tabLst>
            </a:pPr>
            <a:r>
              <a:rPr sz="1250" dirty="0">
                <a:solidFill>
                  <a:schemeClr val="tx2"/>
                </a:solidFill>
                <a:latin typeface="Tahoma"/>
                <a:cs typeface="Tahoma"/>
              </a:rPr>
              <a:t>One </a:t>
            </a:r>
            <a:r>
              <a:rPr sz="1250" spc="15" dirty="0">
                <a:solidFill>
                  <a:schemeClr val="tx2"/>
                </a:solidFill>
                <a:latin typeface="Tahoma"/>
                <a:cs typeface="Tahoma"/>
              </a:rPr>
              <a:t>can </a:t>
            </a:r>
            <a:r>
              <a:rPr sz="1250" spc="20" dirty="0">
                <a:solidFill>
                  <a:schemeClr val="tx2"/>
                </a:solidFill>
                <a:latin typeface="Tahoma"/>
                <a:cs typeface="Tahoma"/>
              </a:rPr>
              <a:t>see </a:t>
            </a:r>
            <a:r>
              <a:rPr sz="1250" spc="-5" dirty="0">
                <a:solidFill>
                  <a:schemeClr val="tx2"/>
                </a:solidFill>
                <a:latin typeface="Tahoma"/>
                <a:cs typeface="Tahoma"/>
              </a:rPr>
              <a:t>how </a:t>
            </a:r>
            <a:r>
              <a:rPr sz="1250" spc="5" dirty="0">
                <a:solidFill>
                  <a:schemeClr val="tx2"/>
                </a:solidFill>
                <a:latin typeface="Tahoma"/>
                <a:cs typeface="Tahoma"/>
              </a:rPr>
              <a:t>mechanical </a:t>
            </a:r>
            <a:r>
              <a:rPr sz="1250" dirty="0">
                <a:solidFill>
                  <a:schemeClr val="tx2"/>
                </a:solidFill>
                <a:latin typeface="Tahoma"/>
                <a:cs typeface="Tahoma"/>
              </a:rPr>
              <a:t>advantage  </a:t>
            </a:r>
            <a:r>
              <a:rPr sz="1250" spc="20" dirty="0">
                <a:solidFill>
                  <a:schemeClr val="tx2"/>
                </a:solidFill>
                <a:latin typeface="Tahoma"/>
                <a:cs typeface="Tahoma"/>
              </a:rPr>
              <a:t>(in </a:t>
            </a:r>
            <a:r>
              <a:rPr sz="1250" spc="5" dirty="0">
                <a:solidFill>
                  <a:schemeClr val="tx2"/>
                </a:solidFill>
                <a:latin typeface="Tahoma"/>
                <a:cs typeface="Tahoma"/>
              </a:rPr>
              <a:t>the </a:t>
            </a:r>
            <a:r>
              <a:rPr sz="1250" spc="-5" dirty="0">
                <a:solidFill>
                  <a:schemeClr val="tx2"/>
                </a:solidFill>
                <a:latin typeface="Tahoma"/>
                <a:cs typeface="Tahoma"/>
              </a:rPr>
              <a:t>form </a:t>
            </a:r>
            <a:r>
              <a:rPr sz="1250" dirty="0">
                <a:solidFill>
                  <a:schemeClr val="tx2"/>
                </a:solidFill>
                <a:latin typeface="Tahoma"/>
                <a:cs typeface="Tahoma"/>
              </a:rPr>
              <a:t>of </a:t>
            </a:r>
            <a:r>
              <a:rPr sz="1250" spc="5" dirty="0">
                <a:solidFill>
                  <a:schemeClr val="tx2"/>
                </a:solidFill>
                <a:latin typeface="Tahoma"/>
                <a:cs typeface="Tahoma"/>
              </a:rPr>
              <a:t>levers) </a:t>
            </a:r>
            <a:r>
              <a:rPr sz="1250" spc="15" dirty="0">
                <a:solidFill>
                  <a:schemeClr val="tx2"/>
                </a:solidFill>
                <a:latin typeface="Tahoma"/>
                <a:cs typeface="Tahoma"/>
              </a:rPr>
              <a:t>can </a:t>
            </a:r>
            <a:r>
              <a:rPr sz="1250" spc="-5" dirty="0">
                <a:solidFill>
                  <a:schemeClr val="tx2"/>
                </a:solidFill>
                <a:latin typeface="Tahoma"/>
                <a:cs typeface="Tahoma"/>
              </a:rPr>
              <a:t>be </a:t>
            </a:r>
            <a:r>
              <a:rPr sz="1250" spc="10" dirty="0">
                <a:solidFill>
                  <a:schemeClr val="tx2"/>
                </a:solidFill>
                <a:latin typeface="Tahoma"/>
                <a:cs typeface="Tahoma"/>
              </a:rPr>
              <a:t>used </a:t>
            </a:r>
            <a:r>
              <a:rPr sz="1250" dirty="0">
                <a:solidFill>
                  <a:schemeClr val="tx2"/>
                </a:solidFill>
                <a:latin typeface="Tahoma"/>
                <a:cs typeface="Tahoma"/>
              </a:rPr>
              <a:t>harness  </a:t>
            </a:r>
            <a:r>
              <a:rPr sz="1250" spc="10" dirty="0">
                <a:solidFill>
                  <a:schemeClr val="tx2"/>
                </a:solidFill>
                <a:latin typeface="Tahoma"/>
                <a:cs typeface="Tahoma"/>
              </a:rPr>
              <a:t>a </a:t>
            </a:r>
            <a:r>
              <a:rPr sz="1250" spc="-5" dirty="0">
                <a:solidFill>
                  <a:schemeClr val="tx2"/>
                </a:solidFill>
                <a:latin typeface="Tahoma"/>
                <a:cs typeface="Tahoma"/>
              </a:rPr>
              <a:t>fixed </a:t>
            </a:r>
            <a:r>
              <a:rPr sz="1250" spc="-10" dirty="0">
                <a:solidFill>
                  <a:schemeClr val="tx2"/>
                </a:solidFill>
                <a:latin typeface="Tahoma"/>
                <a:cs typeface="Tahoma"/>
              </a:rPr>
              <a:t>input </a:t>
            </a:r>
            <a:r>
              <a:rPr sz="1250" dirty="0">
                <a:solidFill>
                  <a:schemeClr val="tx2"/>
                </a:solidFill>
                <a:latin typeface="Tahoma"/>
                <a:cs typeface="Tahoma"/>
              </a:rPr>
              <a:t>force </a:t>
            </a:r>
            <a:r>
              <a:rPr sz="1250" spc="20" dirty="0">
                <a:solidFill>
                  <a:schemeClr val="tx2"/>
                </a:solidFill>
                <a:latin typeface="Tahoma"/>
                <a:cs typeface="Tahoma"/>
              </a:rPr>
              <a:t>to </a:t>
            </a:r>
            <a:r>
              <a:rPr sz="1250" spc="10" dirty="0">
                <a:solidFill>
                  <a:schemeClr val="tx2"/>
                </a:solidFill>
                <a:latin typeface="Tahoma"/>
                <a:cs typeface="Tahoma"/>
              </a:rPr>
              <a:t>accomplish a desired  </a:t>
            </a:r>
            <a:r>
              <a:rPr sz="1250" spc="-5" dirty="0">
                <a:solidFill>
                  <a:schemeClr val="tx2"/>
                </a:solidFill>
                <a:latin typeface="Tahoma"/>
                <a:cs typeface="Tahoma"/>
              </a:rPr>
              <a:t>output. </a:t>
            </a:r>
            <a:r>
              <a:rPr sz="1250" spc="5" dirty="0">
                <a:solidFill>
                  <a:schemeClr val="tx2"/>
                </a:solidFill>
                <a:latin typeface="Tahoma"/>
                <a:cs typeface="Tahoma"/>
              </a:rPr>
              <a:t>Gears </a:t>
            </a:r>
            <a:r>
              <a:rPr sz="1250" spc="10" dirty="0">
                <a:solidFill>
                  <a:schemeClr val="tx2"/>
                </a:solidFill>
                <a:latin typeface="Tahoma"/>
                <a:cs typeface="Tahoma"/>
              </a:rPr>
              <a:t>work in </a:t>
            </a:r>
            <a:r>
              <a:rPr sz="1250" spc="5" dirty="0">
                <a:solidFill>
                  <a:schemeClr val="tx2"/>
                </a:solidFill>
                <a:latin typeface="Tahoma"/>
                <a:cs typeface="Tahoma"/>
              </a:rPr>
              <a:t>the </a:t>
            </a:r>
            <a:r>
              <a:rPr sz="1250" spc="15" dirty="0">
                <a:solidFill>
                  <a:schemeClr val="tx2"/>
                </a:solidFill>
                <a:latin typeface="Tahoma"/>
                <a:cs typeface="Tahoma"/>
              </a:rPr>
              <a:t>same</a:t>
            </a:r>
            <a:r>
              <a:rPr sz="1250" spc="114" dirty="0">
                <a:solidFill>
                  <a:schemeClr val="tx2"/>
                </a:solidFill>
                <a:latin typeface="Tahoma"/>
                <a:cs typeface="Tahoma"/>
              </a:rPr>
              <a:t> </a:t>
            </a:r>
            <a:r>
              <a:rPr sz="1250" spc="-5" dirty="0">
                <a:solidFill>
                  <a:schemeClr val="tx2"/>
                </a:solidFill>
                <a:latin typeface="Tahoma"/>
                <a:cs typeface="Tahoma"/>
              </a:rPr>
              <a:t>manner.</a:t>
            </a:r>
            <a:endParaRPr sz="1250" dirty="0">
              <a:solidFill>
                <a:schemeClr val="tx2"/>
              </a:solidFill>
              <a:latin typeface="Tahoma"/>
              <a:cs typeface="Tahoma"/>
            </a:endParaRPr>
          </a:p>
          <a:p>
            <a:pPr marL="355600" marR="180975" indent="-343535">
              <a:lnSpc>
                <a:spcPct val="82600"/>
              </a:lnSpc>
              <a:spcBef>
                <a:spcPts val="340"/>
              </a:spcBef>
              <a:buFont typeface="Wingdings" panose="05000000000000000000" pitchFamily="2" charset="2"/>
              <a:buChar char="Ø"/>
              <a:tabLst>
                <a:tab pos="355600" algn="l"/>
                <a:tab pos="356235" algn="l"/>
              </a:tabLst>
            </a:pPr>
            <a:r>
              <a:rPr sz="1250" spc="15" dirty="0">
                <a:solidFill>
                  <a:schemeClr val="tx2"/>
                </a:solidFill>
                <a:latin typeface="Tahoma"/>
                <a:cs typeface="Tahoma"/>
              </a:rPr>
              <a:t>A </a:t>
            </a:r>
            <a:r>
              <a:rPr sz="1250" dirty="0">
                <a:solidFill>
                  <a:schemeClr val="tx2"/>
                </a:solidFill>
                <a:latin typeface="Tahoma"/>
                <a:cs typeface="Tahoma"/>
              </a:rPr>
              <a:t>spur </a:t>
            </a:r>
            <a:r>
              <a:rPr sz="1250" spc="5" dirty="0">
                <a:solidFill>
                  <a:schemeClr val="tx2"/>
                </a:solidFill>
                <a:latin typeface="Tahoma"/>
                <a:cs typeface="Tahoma"/>
              </a:rPr>
              <a:t>gear </a:t>
            </a:r>
            <a:r>
              <a:rPr sz="1250" spc="10" dirty="0">
                <a:solidFill>
                  <a:schemeClr val="tx2"/>
                </a:solidFill>
                <a:latin typeface="Tahoma"/>
                <a:cs typeface="Tahoma"/>
              </a:rPr>
              <a:t>is </a:t>
            </a:r>
            <a:r>
              <a:rPr sz="1250" spc="15" dirty="0">
                <a:solidFill>
                  <a:schemeClr val="tx2"/>
                </a:solidFill>
                <a:latin typeface="Tahoma"/>
                <a:cs typeface="Tahoma"/>
              </a:rPr>
              <a:t>basically </a:t>
            </a:r>
            <a:r>
              <a:rPr sz="1250" spc="10" dirty="0">
                <a:solidFill>
                  <a:schemeClr val="tx2"/>
                </a:solidFill>
                <a:latin typeface="Tahoma"/>
                <a:cs typeface="Tahoma"/>
              </a:rPr>
              <a:t>a series </a:t>
            </a:r>
            <a:r>
              <a:rPr sz="1250" dirty="0">
                <a:solidFill>
                  <a:schemeClr val="tx2"/>
                </a:solidFill>
                <a:latin typeface="Tahoma"/>
                <a:cs typeface="Tahoma"/>
              </a:rPr>
              <a:t>of </a:t>
            </a:r>
            <a:r>
              <a:rPr sz="1250" spc="5" dirty="0">
                <a:solidFill>
                  <a:schemeClr val="tx2"/>
                </a:solidFill>
                <a:latin typeface="Tahoma"/>
                <a:cs typeface="Tahoma"/>
              </a:rPr>
              <a:t>levers;  the larger </a:t>
            </a:r>
            <a:r>
              <a:rPr sz="1250" spc="10" dirty="0">
                <a:solidFill>
                  <a:schemeClr val="tx2"/>
                </a:solidFill>
                <a:latin typeface="Tahoma"/>
                <a:cs typeface="Tahoma"/>
              </a:rPr>
              <a:t>diameter </a:t>
            </a:r>
            <a:r>
              <a:rPr sz="1250" spc="5" dirty="0">
                <a:solidFill>
                  <a:schemeClr val="tx2"/>
                </a:solidFill>
                <a:latin typeface="Tahoma"/>
                <a:cs typeface="Tahoma"/>
              </a:rPr>
              <a:t>the </a:t>
            </a:r>
            <a:r>
              <a:rPr sz="1250" dirty="0">
                <a:solidFill>
                  <a:schemeClr val="tx2"/>
                </a:solidFill>
                <a:latin typeface="Tahoma"/>
                <a:cs typeface="Tahoma"/>
              </a:rPr>
              <a:t>gear, </a:t>
            </a:r>
            <a:r>
              <a:rPr sz="1250" spc="5" dirty="0">
                <a:solidFill>
                  <a:schemeClr val="tx2"/>
                </a:solidFill>
                <a:latin typeface="Tahoma"/>
                <a:cs typeface="Tahoma"/>
              </a:rPr>
              <a:t>the </a:t>
            </a:r>
            <a:r>
              <a:rPr sz="1250" spc="-5" dirty="0">
                <a:solidFill>
                  <a:schemeClr val="tx2"/>
                </a:solidFill>
                <a:latin typeface="Tahoma"/>
                <a:cs typeface="Tahoma"/>
              </a:rPr>
              <a:t>longer  </a:t>
            </a:r>
            <a:r>
              <a:rPr sz="1250" spc="5" dirty="0">
                <a:solidFill>
                  <a:schemeClr val="tx2"/>
                </a:solidFill>
                <a:latin typeface="Tahoma"/>
                <a:cs typeface="Tahoma"/>
              </a:rPr>
              <a:t>the</a:t>
            </a:r>
            <a:r>
              <a:rPr sz="1250" spc="60" dirty="0">
                <a:solidFill>
                  <a:schemeClr val="tx2"/>
                </a:solidFill>
                <a:latin typeface="Tahoma"/>
                <a:cs typeface="Tahoma"/>
              </a:rPr>
              <a:t> </a:t>
            </a:r>
            <a:r>
              <a:rPr sz="1250" spc="5" dirty="0">
                <a:solidFill>
                  <a:schemeClr val="tx2"/>
                </a:solidFill>
                <a:latin typeface="Tahoma"/>
                <a:cs typeface="Tahoma"/>
              </a:rPr>
              <a:t>levers.</a:t>
            </a:r>
            <a:endParaRPr sz="1250" dirty="0">
              <a:solidFill>
                <a:schemeClr val="tx2"/>
              </a:solidFill>
              <a:latin typeface="Tahoma"/>
              <a:cs typeface="Tahoma"/>
            </a:endParaRPr>
          </a:p>
        </p:txBody>
      </p:sp>
      <p:sp>
        <p:nvSpPr>
          <p:cNvPr id="3" name="object 3"/>
          <p:cNvSpPr/>
          <p:nvPr/>
        </p:nvSpPr>
        <p:spPr>
          <a:xfrm>
            <a:off x="8763000" y="31169"/>
            <a:ext cx="3429000" cy="339783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12192000" cy="2250296"/>
          </a:xfrm>
          <a:prstGeom prst="rect">
            <a:avLst/>
          </a:prstGeom>
        </p:spPr>
        <p:txBody>
          <a:bodyPr vert="horz" wrap="square" lIns="0" tIns="74930" rIns="0" bIns="0" rtlCol="0">
            <a:spAutoFit/>
          </a:bodyPr>
          <a:lstStyle/>
          <a:p>
            <a:pPr marL="355600" marR="5080" indent="-343535">
              <a:lnSpc>
                <a:spcPct val="82000"/>
              </a:lnSpc>
              <a:spcBef>
                <a:spcPts val="590"/>
              </a:spcBef>
              <a:buFont typeface="Wingdings" panose="05000000000000000000" pitchFamily="2" charset="2"/>
              <a:buChar char="Ø"/>
              <a:tabLst>
                <a:tab pos="355600" algn="l"/>
                <a:tab pos="356235" algn="l"/>
                <a:tab pos="1796414" algn="l"/>
                <a:tab pos="3626485" algn="l"/>
              </a:tabLst>
            </a:pPr>
            <a:r>
              <a:rPr sz="2150" spc="-5" dirty="0">
                <a:solidFill>
                  <a:schemeClr val="tx2"/>
                </a:solidFill>
                <a:latin typeface="Tahoma"/>
                <a:cs typeface="Tahoma"/>
              </a:rPr>
              <a:t>As</a:t>
            </a:r>
            <a:r>
              <a:rPr sz="2150" spc="95" dirty="0">
                <a:solidFill>
                  <a:schemeClr val="tx2"/>
                </a:solidFill>
                <a:latin typeface="Tahoma"/>
                <a:cs typeface="Tahoma"/>
              </a:rPr>
              <a:t> </a:t>
            </a:r>
            <a:r>
              <a:rPr sz="2150" dirty="0">
                <a:solidFill>
                  <a:schemeClr val="tx2"/>
                </a:solidFill>
                <a:latin typeface="Tahoma"/>
                <a:cs typeface="Tahoma"/>
              </a:rPr>
              <a:t>seen</a:t>
            </a:r>
            <a:r>
              <a:rPr sz="2150" spc="150" dirty="0">
                <a:solidFill>
                  <a:schemeClr val="tx2"/>
                </a:solidFill>
                <a:latin typeface="Tahoma"/>
                <a:cs typeface="Tahoma"/>
              </a:rPr>
              <a:t> </a:t>
            </a:r>
            <a:r>
              <a:rPr sz="2150" spc="20" dirty="0">
                <a:solidFill>
                  <a:schemeClr val="tx2"/>
                </a:solidFill>
                <a:latin typeface="Tahoma"/>
                <a:cs typeface="Tahoma"/>
              </a:rPr>
              <a:t>in</a:t>
            </a:r>
            <a:r>
              <a:rPr sz="2150" spc="20" dirty="0">
                <a:solidFill>
                  <a:schemeClr val="tx2"/>
                </a:solidFill>
                <a:latin typeface="Times New Roman"/>
                <a:cs typeface="Times New Roman"/>
              </a:rPr>
              <a:t>	</a:t>
            </a:r>
            <a:r>
              <a:rPr sz="2150" spc="15" dirty="0">
                <a:solidFill>
                  <a:schemeClr val="tx2"/>
                </a:solidFill>
                <a:latin typeface="Tahoma"/>
                <a:cs typeface="Tahoma"/>
              </a:rPr>
              <a:t>this </a:t>
            </a:r>
            <a:r>
              <a:rPr sz="2150" dirty="0">
                <a:solidFill>
                  <a:schemeClr val="tx2"/>
                </a:solidFill>
                <a:latin typeface="Tahoma"/>
                <a:cs typeface="Tahoma"/>
              </a:rPr>
              <a:t>example </a:t>
            </a:r>
            <a:r>
              <a:rPr sz="2150" spc="5" dirty="0">
                <a:solidFill>
                  <a:schemeClr val="tx2"/>
                </a:solidFill>
                <a:latin typeface="Tahoma"/>
                <a:cs typeface="Tahoma"/>
              </a:rPr>
              <a:t>,  </a:t>
            </a:r>
            <a:r>
              <a:rPr sz="2150" spc="10" dirty="0">
                <a:solidFill>
                  <a:schemeClr val="tx2"/>
                </a:solidFill>
                <a:latin typeface="Tahoma"/>
                <a:cs typeface="Tahoma"/>
              </a:rPr>
              <a:t>torque applied </a:t>
            </a:r>
            <a:r>
              <a:rPr sz="2150" spc="20" dirty="0">
                <a:solidFill>
                  <a:schemeClr val="tx2"/>
                </a:solidFill>
                <a:latin typeface="Tahoma"/>
                <a:cs typeface="Tahoma"/>
              </a:rPr>
              <a:t>to </a:t>
            </a:r>
            <a:r>
              <a:rPr sz="2150" spc="10" dirty="0">
                <a:solidFill>
                  <a:schemeClr val="tx2"/>
                </a:solidFill>
                <a:latin typeface="Tahoma"/>
                <a:cs typeface="Tahoma"/>
              </a:rPr>
              <a:t>the </a:t>
            </a:r>
            <a:r>
              <a:rPr sz="2150" dirty="0">
                <a:solidFill>
                  <a:schemeClr val="tx2"/>
                </a:solidFill>
                <a:latin typeface="Tahoma"/>
                <a:cs typeface="Tahoma"/>
              </a:rPr>
              <a:t>first  gear </a:t>
            </a:r>
            <a:r>
              <a:rPr sz="2150" spc="5" dirty="0">
                <a:solidFill>
                  <a:schemeClr val="tx2"/>
                </a:solidFill>
                <a:latin typeface="Tahoma"/>
                <a:cs typeface="Tahoma"/>
              </a:rPr>
              <a:t>results </a:t>
            </a:r>
            <a:r>
              <a:rPr sz="2150" spc="20" dirty="0">
                <a:solidFill>
                  <a:schemeClr val="tx2"/>
                </a:solidFill>
                <a:latin typeface="Tahoma"/>
                <a:cs typeface="Tahoma"/>
              </a:rPr>
              <a:t>in </a:t>
            </a:r>
            <a:r>
              <a:rPr sz="2150" spc="10" dirty="0">
                <a:solidFill>
                  <a:schemeClr val="tx2"/>
                </a:solidFill>
                <a:latin typeface="Tahoma"/>
                <a:cs typeface="Tahoma"/>
              </a:rPr>
              <a:t>a linear </a:t>
            </a:r>
            <a:r>
              <a:rPr sz="2150" spc="-5" dirty="0">
                <a:solidFill>
                  <a:schemeClr val="tx2"/>
                </a:solidFill>
                <a:latin typeface="Tahoma"/>
                <a:cs typeface="Tahoma"/>
              </a:rPr>
              <a:t>force  </a:t>
            </a:r>
            <a:r>
              <a:rPr sz="2150" dirty="0">
                <a:solidFill>
                  <a:schemeClr val="tx2"/>
                </a:solidFill>
                <a:latin typeface="Tahoma"/>
                <a:cs typeface="Tahoma"/>
              </a:rPr>
              <a:t>at </a:t>
            </a:r>
            <a:r>
              <a:rPr sz="2150" spc="10" dirty="0">
                <a:solidFill>
                  <a:schemeClr val="tx2"/>
                </a:solidFill>
                <a:latin typeface="Tahoma"/>
                <a:cs typeface="Tahoma"/>
              </a:rPr>
              <a:t>the </a:t>
            </a:r>
            <a:r>
              <a:rPr sz="2150" spc="25" dirty="0">
                <a:solidFill>
                  <a:schemeClr val="tx2"/>
                </a:solidFill>
                <a:latin typeface="Tahoma"/>
                <a:cs typeface="Tahoma"/>
              </a:rPr>
              <a:t>tip </a:t>
            </a:r>
            <a:r>
              <a:rPr sz="2150" spc="15" dirty="0">
                <a:solidFill>
                  <a:schemeClr val="tx2"/>
                </a:solidFill>
                <a:latin typeface="Tahoma"/>
                <a:cs typeface="Tahoma"/>
              </a:rPr>
              <a:t>of </a:t>
            </a:r>
            <a:r>
              <a:rPr sz="2150" spc="10" dirty="0">
                <a:solidFill>
                  <a:schemeClr val="tx2"/>
                </a:solidFill>
                <a:latin typeface="Tahoma"/>
                <a:cs typeface="Tahoma"/>
              </a:rPr>
              <a:t>the </a:t>
            </a:r>
            <a:r>
              <a:rPr sz="2150" dirty="0">
                <a:solidFill>
                  <a:schemeClr val="tx2"/>
                </a:solidFill>
                <a:latin typeface="Tahoma"/>
                <a:cs typeface="Tahoma"/>
              </a:rPr>
              <a:t>gear </a:t>
            </a:r>
            <a:r>
              <a:rPr sz="2150" spc="5" dirty="0">
                <a:solidFill>
                  <a:schemeClr val="tx2"/>
                </a:solidFill>
                <a:latin typeface="Tahoma"/>
                <a:cs typeface="Tahoma"/>
              </a:rPr>
              <a:t>teeth.  That </a:t>
            </a:r>
            <a:r>
              <a:rPr sz="2150" dirty="0">
                <a:solidFill>
                  <a:schemeClr val="tx2"/>
                </a:solidFill>
                <a:latin typeface="Tahoma"/>
                <a:cs typeface="Tahoma"/>
              </a:rPr>
              <a:t>same </a:t>
            </a:r>
            <a:r>
              <a:rPr sz="2150" spc="-5" dirty="0">
                <a:solidFill>
                  <a:schemeClr val="tx2"/>
                </a:solidFill>
                <a:latin typeface="Tahoma"/>
                <a:cs typeface="Tahoma"/>
              </a:rPr>
              <a:t>force </a:t>
            </a:r>
            <a:r>
              <a:rPr sz="2150" spc="20" dirty="0">
                <a:solidFill>
                  <a:schemeClr val="tx2"/>
                </a:solidFill>
                <a:latin typeface="Tahoma"/>
                <a:cs typeface="Tahoma"/>
              </a:rPr>
              <a:t>is </a:t>
            </a:r>
            <a:r>
              <a:rPr sz="2150" spc="10" dirty="0">
                <a:solidFill>
                  <a:schemeClr val="tx2"/>
                </a:solidFill>
                <a:latin typeface="Tahoma"/>
                <a:cs typeface="Tahoma"/>
              </a:rPr>
              <a:t>applied  </a:t>
            </a:r>
            <a:r>
              <a:rPr sz="2150" spc="15" dirty="0">
                <a:solidFill>
                  <a:schemeClr val="tx2"/>
                </a:solidFill>
                <a:latin typeface="Tahoma"/>
                <a:cs typeface="Tahoma"/>
              </a:rPr>
              <a:t>onto </a:t>
            </a:r>
            <a:r>
              <a:rPr sz="2150" spc="10" dirty="0">
                <a:solidFill>
                  <a:schemeClr val="tx2"/>
                </a:solidFill>
                <a:latin typeface="Tahoma"/>
                <a:cs typeface="Tahoma"/>
              </a:rPr>
              <a:t>the </a:t>
            </a:r>
            <a:r>
              <a:rPr sz="2150" spc="25" dirty="0">
                <a:solidFill>
                  <a:schemeClr val="tx2"/>
                </a:solidFill>
                <a:latin typeface="Tahoma"/>
                <a:cs typeface="Tahoma"/>
              </a:rPr>
              <a:t>tip </a:t>
            </a:r>
            <a:r>
              <a:rPr sz="2150" spc="15" dirty="0">
                <a:solidFill>
                  <a:schemeClr val="tx2"/>
                </a:solidFill>
                <a:latin typeface="Tahoma"/>
                <a:cs typeface="Tahoma"/>
              </a:rPr>
              <a:t>of </a:t>
            </a:r>
            <a:r>
              <a:rPr sz="2150" spc="10" dirty="0">
                <a:solidFill>
                  <a:schemeClr val="tx2"/>
                </a:solidFill>
                <a:latin typeface="Tahoma"/>
                <a:cs typeface="Tahoma"/>
              </a:rPr>
              <a:t>the </a:t>
            </a:r>
            <a:r>
              <a:rPr sz="2150" spc="25" dirty="0">
                <a:solidFill>
                  <a:schemeClr val="tx2"/>
                </a:solidFill>
                <a:latin typeface="Tahoma"/>
                <a:cs typeface="Tahoma"/>
              </a:rPr>
              <a:t>tooth </a:t>
            </a:r>
            <a:r>
              <a:rPr sz="2150" spc="15" dirty="0">
                <a:solidFill>
                  <a:schemeClr val="tx2"/>
                </a:solidFill>
                <a:latin typeface="Tahoma"/>
                <a:cs typeface="Tahoma"/>
              </a:rPr>
              <a:t>of  </a:t>
            </a:r>
            <a:r>
              <a:rPr sz="2150" spc="10" dirty="0">
                <a:solidFill>
                  <a:schemeClr val="tx2"/>
                </a:solidFill>
                <a:latin typeface="Tahoma"/>
                <a:cs typeface="Tahoma"/>
              </a:rPr>
              <a:t>the </a:t>
            </a:r>
            <a:r>
              <a:rPr sz="2150" dirty="0">
                <a:solidFill>
                  <a:schemeClr val="tx2"/>
                </a:solidFill>
                <a:latin typeface="Tahoma"/>
                <a:cs typeface="Tahoma"/>
              </a:rPr>
              <a:t>gear </a:t>
            </a:r>
            <a:r>
              <a:rPr sz="2150" spc="20" dirty="0">
                <a:solidFill>
                  <a:schemeClr val="tx2"/>
                </a:solidFill>
                <a:latin typeface="Tahoma"/>
                <a:cs typeface="Tahoma"/>
              </a:rPr>
              <a:t>it </a:t>
            </a:r>
            <a:r>
              <a:rPr sz="2150" spc="15" dirty="0">
                <a:solidFill>
                  <a:schemeClr val="tx2"/>
                </a:solidFill>
                <a:latin typeface="Tahoma"/>
                <a:cs typeface="Tahoma"/>
              </a:rPr>
              <a:t>is </a:t>
            </a:r>
            <a:r>
              <a:rPr sz="2150" spc="5" dirty="0">
                <a:solidFill>
                  <a:schemeClr val="tx2"/>
                </a:solidFill>
                <a:latin typeface="Tahoma"/>
                <a:cs typeface="Tahoma"/>
              </a:rPr>
              <a:t>mated </a:t>
            </a:r>
            <a:r>
              <a:rPr sz="2150" spc="20" dirty="0">
                <a:solidFill>
                  <a:schemeClr val="tx2"/>
                </a:solidFill>
                <a:latin typeface="Tahoma"/>
                <a:cs typeface="Tahoma"/>
              </a:rPr>
              <a:t>with,  </a:t>
            </a:r>
            <a:r>
              <a:rPr sz="2150" spc="15" dirty="0">
                <a:solidFill>
                  <a:schemeClr val="tx2"/>
                </a:solidFill>
                <a:latin typeface="Tahoma"/>
                <a:cs typeface="Tahoma"/>
              </a:rPr>
              <a:t>which </a:t>
            </a:r>
            <a:r>
              <a:rPr sz="2150" spc="20" dirty="0">
                <a:solidFill>
                  <a:schemeClr val="tx2"/>
                </a:solidFill>
                <a:latin typeface="Tahoma"/>
                <a:cs typeface="Tahoma"/>
              </a:rPr>
              <a:t>in </a:t>
            </a:r>
            <a:r>
              <a:rPr sz="2150" dirty="0">
                <a:solidFill>
                  <a:schemeClr val="tx2"/>
                </a:solidFill>
                <a:latin typeface="Tahoma"/>
                <a:cs typeface="Tahoma"/>
              </a:rPr>
              <a:t>turn </a:t>
            </a:r>
            <a:r>
              <a:rPr sz="2150" spc="5" dirty="0">
                <a:solidFill>
                  <a:schemeClr val="tx2"/>
                </a:solidFill>
                <a:latin typeface="Tahoma"/>
                <a:cs typeface="Tahoma"/>
              </a:rPr>
              <a:t>results </a:t>
            </a:r>
            <a:r>
              <a:rPr sz="2150" spc="20" dirty="0">
                <a:solidFill>
                  <a:schemeClr val="tx2"/>
                </a:solidFill>
                <a:latin typeface="Tahoma"/>
                <a:cs typeface="Tahoma"/>
              </a:rPr>
              <a:t>in </a:t>
            </a:r>
            <a:r>
              <a:rPr sz="2150" spc="15" dirty="0">
                <a:solidFill>
                  <a:schemeClr val="tx2"/>
                </a:solidFill>
                <a:latin typeface="Tahoma"/>
                <a:cs typeface="Tahoma"/>
              </a:rPr>
              <a:t>a  </a:t>
            </a:r>
            <a:r>
              <a:rPr sz="2150" spc="25" dirty="0">
                <a:solidFill>
                  <a:schemeClr val="tx2"/>
                </a:solidFill>
                <a:latin typeface="Tahoma"/>
                <a:cs typeface="Tahoma"/>
              </a:rPr>
              <a:t>to</a:t>
            </a:r>
            <a:r>
              <a:rPr sz="2150" spc="-30" dirty="0">
                <a:solidFill>
                  <a:schemeClr val="tx2"/>
                </a:solidFill>
                <a:latin typeface="Tahoma"/>
                <a:cs typeface="Tahoma"/>
              </a:rPr>
              <a:t>r</a:t>
            </a:r>
            <a:r>
              <a:rPr sz="2150" spc="15" dirty="0">
                <a:solidFill>
                  <a:schemeClr val="tx2"/>
                </a:solidFill>
                <a:latin typeface="Tahoma"/>
                <a:cs typeface="Tahoma"/>
              </a:rPr>
              <a:t>q</a:t>
            </a:r>
            <a:r>
              <a:rPr sz="2150" dirty="0">
                <a:solidFill>
                  <a:schemeClr val="tx2"/>
                </a:solidFill>
                <a:latin typeface="Tahoma"/>
                <a:cs typeface="Tahoma"/>
              </a:rPr>
              <a:t>u</a:t>
            </a:r>
            <a:r>
              <a:rPr sz="2150" spc="10" dirty="0">
                <a:solidFill>
                  <a:schemeClr val="tx2"/>
                </a:solidFill>
                <a:latin typeface="Tahoma"/>
                <a:cs typeface="Tahoma"/>
              </a:rPr>
              <a:t>e</a:t>
            </a:r>
            <a:r>
              <a:rPr sz="2150" spc="195" dirty="0">
                <a:solidFill>
                  <a:schemeClr val="tx2"/>
                </a:solidFill>
                <a:latin typeface="Times New Roman"/>
                <a:cs typeface="Times New Roman"/>
              </a:rPr>
              <a:t> </a:t>
            </a:r>
            <a:r>
              <a:rPr sz="2150" spc="-30" dirty="0">
                <a:solidFill>
                  <a:schemeClr val="tx2"/>
                </a:solidFill>
                <a:latin typeface="Tahoma"/>
                <a:cs typeface="Tahoma"/>
              </a:rPr>
              <a:t>r</a:t>
            </a:r>
            <a:r>
              <a:rPr sz="2150" spc="25" dirty="0">
                <a:solidFill>
                  <a:schemeClr val="tx2"/>
                </a:solidFill>
                <a:latin typeface="Tahoma"/>
                <a:cs typeface="Tahoma"/>
              </a:rPr>
              <a:t>ot</a:t>
            </a:r>
            <a:r>
              <a:rPr sz="2150" spc="-10" dirty="0">
                <a:solidFill>
                  <a:schemeClr val="tx2"/>
                </a:solidFill>
                <a:latin typeface="Tahoma"/>
                <a:cs typeface="Tahoma"/>
              </a:rPr>
              <a:t>a</a:t>
            </a:r>
            <a:r>
              <a:rPr sz="2150" spc="25" dirty="0">
                <a:solidFill>
                  <a:schemeClr val="tx2"/>
                </a:solidFill>
                <a:latin typeface="Tahoma"/>
                <a:cs typeface="Tahoma"/>
              </a:rPr>
              <a:t>t</a:t>
            </a:r>
            <a:r>
              <a:rPr sz="2150" spc="30" dirty="0">
                <a:solidFill>
                  <a:schemeClr val="tx2"/>
                </a:solidFill>
                <a:latin typeface="Tahoma"/>
                <a:cs typeface="Tahoma"/>
              </a:rPr>
              <a:t>i</a:t>
            </a:r>
            <a:r>
              <a:rPr sz="2150" dirty="0">
                <a:solidFill>
                  <a:schemeClr val="tx2"/>
                </a:solidFill>
                <a:latin typeface="Tahoma"/>
                <a:cs typeface="Tahoma"/>
              </a:rPr>
              <a:t>n</a:t>
            </a:r>
            <a:r>
              <a:rPr sz="2150" spc="15" dirty="0">
                <a:solidFill>
                  <a:schemeClr val="tx2"/>
                </a:solidFill>
                <a:latin typeface="Tahoma"/>
                <a:cs typeface="Tahoma"/>
              </a:rPr>
              <a:t>g</a:t>
            </a:r>
            <a:r>
              <a:rPr sz="2150" spc="210" dirty="0">
                <a:solidFill>
                  <a:schemeClr val="tx2"/>
                </a:solidFill>
                <a:latin typeface="Times New Roman"/>
                <a:cs typeface="Times New Roman"/>
              </a:rPr>
              <a:t> </a:t>
            </a:r>
            <a:r>
              <a:rPr sz="2150" spc="25" dirty="0">
                <a:solidFill>
                  <a:schemeClr val="tx2"/>
                </a:solidFill>
                <a:latin typeface="Tahoma"/>
                <a:cs typeface="Tahoma"/>
              </a:rPr>
              <a:t>t</a:t>
            </a:r>
            <a:r>
              <a:rPr sz="2150" dirty="0">
                <a:solidFill>
                  <a:schemeClr val="tx2"/>
                </a:solidFill>
                <a:latin typeface="Tahoma"/>
                <a:cs typeface="Tahoma"/>
              </a:rPr>
              <a:t>h</a:t>
            </a:r>
            <a:r>
              <a:rPr sz="2150" spc="30" dirty="0">
                <a:solidFill>
                  <a:schemeClr val="tx2"/>
                </a:solidFill>
                <a:latin typeface="Tahoma"/>
                <a:cs typeface="Tahoma"/>
              </a:rPr>
              <a:t>i</a:t>
            </a:r>
            <a:r>
              <a:rPr sz="2150" spc="10" dirty="0">
                <a:solidFill>
                  <a:schemeClr val="tx2"/>
                </a:solidFill>
                <a:latin typeface="Tahoma"/>
                <a:cs typeface="Tahoma"/>
              </a:rPr>
              <a:t>s</a:t>
            </a:r>
            <a:r>
              <a:rPr sz="2150" spc="140" dirty="0">
                <a:solidFill>
                  <a:schemeClr val="tx2"/>
                </a:solidFill>
                <a:latin typeface="Times New Roman"/>
                <a:cs typeface="Times New Roman"/>
              </a:rPr>
              <a:t> </a:t>
            </a:r>
            <a:r>
              <a:rPr sz="2150" spc="15" dirty="0">
                <a:solidFill>
                  <a:schemeClr val="tx2"/>
                </a:solidFill>
                <a:latin typeface="Tahoma"/>
                <a:cs typeface="Tahoma"/>
              </a:rPr>
              <a:t>g</a:t>
            </a:r>
            <a:r>
              <a:rPr sz="2150" spc="-10" dirty="0">
                <a:solidFill>
                  <a:schemeClr val="tx2"/>
                </a:solidFill>
                <a:latin typeface="Tahoma"/>
                <a:cs typeface="Tahoma"/>
              </a:rPr>
              <a:t>ea</a:t>
            </a:r>
            <a:r>
              <a:rPr sz="2150" spc="-30" dirty="0">
                <a:solidFill>
                  <a:schemeClr val="tx2"/>
                </a:solidFill>
                <a:latin typeface="Tahoma"/>
                <a:cs typeface="Tahoma"/>
              </a:rPr>
              <a:t>r</a:t>
            </a:r>
            <a:r>
              <a:rPr sz="2150" spc="5" dirty="0">
                <a:solidFill>
                  <a:schemeClr val="tx2"/>
                </a:solidFill>
                <a:latin typeface="Tahoma"/>
                <a:cs typeface="Tahoma"/>
              </a:rPr>
              <a:t>.</a:t>
            </a:r>
            <a:r>
              <a:rPr sz="2150" dirty="0">
                <a:solidFill>
                  <a:schemeClr val="tx2"/>
                </a:solidFill>
                <a:latin typeface="Times New Roman"/>
                <a:cs typeface="Times New Roman"/>
              </a:rPr>
              <a:t>	</a:t>
            </a:r>
            <a:r>
              <a:rPr sz="2150" spc="15" dirty="0">
                <a:solidFill>
                  <a:schemeClr val="tx2"/>
                </a:solidFill>
                <a:latin typeface="Tahoma"/>
                <a:cs typeface="Tahoma"/>
              </a:rPr>
              <a:t>T</a:t>
            </a:r>
            <a:r>
              <a:rPr sz="2150" spc="5" dirty="0">
                <a:solidFill>
                  <a:schemeClr val="tx2"/>
                </a:solidFill>
                <a:latin typeface="Tahoma"/>
                <a:cs typeface="Tahoma"/>
              </a:rPr>
              <a:t>h</a:t>
            </a:r>
            <a:r>
              <a:rPr sz="2150" spc="10" dirty="0">
                <a:solidFill>
                  <a:schemeClr val="tx2"/>
                </a:solidFill>
                <a:latin typeface="Tahoma"/>
                <a:cs typeface="Tahoma"/>
              </a:rPr>
              <a:t>e </a:t>
            </a:r>
            <a:r>
              <a:rPr sz="2150" spc="5" dirty="0">
                <a:solidFill>
                  <a:schemeClr val="tx2"/>
                </a:solidFill>
                <a:latin typeface="Times New Roman"/>
                <a:cs typeface="Times New Roman"/>
              </a:rPr>
              <a:t> </a:t>
            </a:r>
            <a:r>
              <a:rPr sz="2150" dirty="0">
                <a:solidFill>
                  <a:schemeClr val="tx2"/>
                </a:solidFill>
                <a:latin typeface="Tahoma"/>
                <a:cs typeface="Tahoma"/>
              </a:rPr>
              <a:t>diameters </a:t>
            </a:r>
            <a:r>
              <a:rPr sz="2150" spc="15" dirty="0">
                <a:solidFill>
                  <a:schemeClr val="tx2"/>
                </a:solidFill>
                <a:latin typeface="Tahoma"/>
                <a:cs typeface="Tahoma"/>
              </a:rPr>
              <a:t>of </a:t>
            </a:r>
            <a:r>
              <a:rPr sz="2150" spc="10" dirty="0">
                <a:solidFill>
                  <a:schemeClr val="tx2"/>
                </a:solidFill>
                <a:latin typeface="Tahoma"/>
                <a:cs typeface="Tahoma"/>
              </a:rPr>
              <a:t>the </a:t>
            </a:r>
            <a:r>
              <a:rPr sz="2150" spc="-5" dirty="0">
                <a:solidFill>
                  <a:schemeClr val="tx2"/>
                </a:solidFill>
                <a:latin typeface="Tahoma"/>
                <a:cs typeface="Tahoma"/>
              </a:rPr>
              <a:t>gears  </a:t>
            </a:r>
            <a:r>
              <a:rPr sz="2150" spc="5" dirty="0">
                <a:solidFill>
                  <a:schemeClr val="tx2"/>
                </a:solidFill>
                <a:latin typeface="Tahoma"/>
                <a:cs typeface="Tahoma"/>
              </a:rPr>
              <a:t>become </a:t>
            </a:r>
            <a:r>
              <a:rPr sz="2150" spc="10" dirty="0">
                <a:solidFill>
                  <a:schemeClr val="tx2"/>
                </a:solidFill>
                <a:latin typeface="Tahoma"/>
                <a:cs typeface="Tahoma"/>
              </a:rPr>
              <a:t>the lengths </a:t>
            </a:r>
            <a:r>
              <a:rPr sz="2150" spc="15" dirty="0">
                <a:solidFill>
                  <a:schemeClr val="tx2"/>
                </a:solidFill>
                <a:latin typeface="Tahoma"/>
                <a:cs typeface="Tahoma"/>
              </a:rPr>
              <a:t>of </a:t>
            </a:r>
            <a:r>
              <a:rPr sz="2150" spc="10" dirty="0">
                <a:solidFill>
                  <a:schemeClr val="tx2"/>
                </a:solidFill>
                <a:latin typeface="Tahoma"/>
                <a:cs typeface="Tahoma"/>
              </a:rPr>
              <a:t>the  </a:t>
            </a:r>
            <a:r>
              <a:rPr sz="2150" spc="-5" dirty="0">
                <a:solidFill>
                  <a:schemeClr val="tx2"/>
                </a:solidFill>
                <a:latin typeface="Tahoma"/>
                <a:cs typeface="Tahoma"/>
              </a:rPr>
              <a:t>levers, </a:t>
            </a:r>
            <a:r>
              <a:rPr sz="2150" dirty="0">
                <a:solidFill>
                  <a:schemeClr val="tx2"/>
                </a:solidFill>
                <a:latin typeface="Tahoma"/>
                <a:cs typeface="Tahoma"/>
              </a:rPr>
              <a:t>and </a:t>
            </a:r>
            <a:r>
              <a:rPr sz="2150" spc="10" dirty="0">
                <a:solidFill>
                  <a:schemeClr val="tx2"/>
                </a:solidFill>
                <a:latin typeface="Tahoma"/>
                <a:cs typeface="Tahoma"/>
              </a:rPr>
              <a:t>the </a:t>
            </a:r>
            <a:r>
              <a:rPr sz="2150" spc="5" dirty="0">
                <a:solidFill>
                  <a:schemeClr val="tx2"/>
                </a:solidFill>
                <a:latin typeface="Tahoma"/>
                <a:cs typeface="Tahoma"/>
              </a:rPr>
              <a:t>resulting  </a:t>
            </a:r>
            <a:r>
              <a:rPr sz="2150" dirty="0">
                <a:solidFill>
                  <a:schemeClr val="tx2"/>
                </a:solidFill>
                <a:latin typeface="Tahoma"/>
                <a:cs typeface="Tahoma"/>
              </a:rPr>
              <a:t>change </a:t>
            </a:r>
            <a:r>
              <a:rPr sz="2150" spc="15" dirty="0">
                <a:solidFill>
                  <a:schemeClr val="tx2"/>
                </a:solidFill>
                <a:latin typeface="Tahoma"/>
                <a:cs typeface="Tahoma"/>
              </a:rPr>
              <a:t>of </a:t>
            </a:r>
            <a:r>
              <a:rPr sz="2150" spc="10" dirty="0">
                <a:solidFill>
                  <a:schemeClr val="tx2"/>
                </a:solidFill>
                <a:latin typeface="Tahoma"/>
                <a:cs typeface="Tahoma"/>
              </a:rPr>
              <a:t>torque </a:t>
            </a:r>
            <a:r>
              <a:rPr sz="2150" spc="20" dirty="0">
                <a:solidFill>
                  <a:schemeClr val="tx2"/>
                </a:solidFill>
                <a:latin typeface="Tahoma"/>
                <a:cs typeface="Tahoma"/>
              </a:rPr>
              <a:t>is </a:t>
            </a:r>
            <a:r>
              <a:rPr sz="2150" spc="5" dirty="0">
                <a:solidFill>
                  <a:schemeClr val="tx2"/>
                </a:solidFill>
                <a:latin typeface="Tahoma"/>
                <a:cs typeface="Tahoma"/>
              </a:rPr>
              <a:t>equivalent  </a:t>
            </a:r>
            <a:r>
              <a:rPr sz="2150" spc="20" dirty="0">
                <a:solidFill>
                  <a:schemeClr val="tx2"/>
                </a:solidFill>
                <a:latin typeface="Tahoma"/>
                <a:cs typeface="Tahoma"/>
              </a:rPr>
              <a:t>to </a:t>
            </a:r>
            <a:r>
              <a:rPr sz="2150" spc="10" dirty="0">
                <a:solidFill>
                  <a:schemeClr val="tx2"/>
                </a:solidFill>
                <a:latin typeface="Tahoma"/>
                <a:cs typeface="Tahoma"/>
              </a:rPr>
              <a:t>the </a:t>
            </a:r>
            <a:r>
              <a:rPr sz="2150" spc="5" dirty="0">
                <a:solidFill>
                  <a:schemeClr val="tx2"/>
                </a:solidFill>
                <a:latin typeface="Tahoma"/>
                <a:cs typeface="Tahoma"/>
              </a:rPr>
              <a:t>ratio </a:t>
            </a:r>
            <a:r>
              <a:rPr sz="2150" spc="15" dirty="0">
                <a:solidFill>
                  <a:schemeClr val="tx2"/>
                </a:solidFill>
                <a:latin typeface="Tahoma"/>
                <a:cs typeface="Tahoma"/>
              </a:rPr>
              <a:t>of</a:t>
            </a:r>
            <a:r>
              <a:rPr sz="2150" spc="125" dirty="0">
                <a:solidFill>
                  <a:schemeClr val="tx2"/>
                </a:solidFill>
                <a:latin typeface="Tahoma"/>
                <a:cs typeface="Tahoma"/>
              </a:rPr>
              <a:t> </a:t>
            </a:r>
            <a:r>
              <a:rPr sz="2150" spc="10" dirty="0">
                <a:solidFill>
                  <a:schemeClr val="tx2"/>
                </a:solidFill>
                <a:latin typeface="Tahoma"/>
                <a:cs typeface="Tahoma"/>
              </a:rPr>
              <a:t>the</a:t>
            </a:r>
            <a:endParaRPr sz="2150" dirty="0">
              <a:solidFill>
                <a:schemeClr val="tx2"/>
              </a:solidFill>
              <a:latin typeface="Tahoma"/>
              <a:cs typeface="Tahoma"/>
            </a:endParaRPr>
          </a:p>
          <a:p>
            <a:pPr marL="355600" algn="just">
              <a:lnSpc>
                <a:spcPts val="1900"/>
              </a:lnSpc>
            </a:pPr>
            <a:r>
              <a:rPr sz="2150" dirty="0">
                <a:solidFill>
                  <a:schemeClr val="tx2"/>
                </a:solidFill>
                <a:latin typeface="Tahoma"/>
                <a:cs typeface="Tahoma"/>
              </a:rPr>
              <a:t>diameters. </a:t>
            </a:r>
            <a:r>
              <a:rPr sz="2150" spc="5" dirty="0">
                <a:solidFill>
                  <a:schemeClr val="tx2"/>
                </a:solidFill>
                <a:latin typeface="Tahoma"/>
                <a:cs typeface="Tahoma"/>
              </a:rPr>
              <a:t>Small</a:t>
            </a:r>
            <a:r>
              <a:rPr sz="2150" spc="260" dirty="0">
                <a:solidFill>
                  <a:schemeClr val="tx2"/>
                </a:solidFill>
                <a:latin typeface="Tahoma"/>
                <a:cs typeface="Tahoma"/>
              </a:rPr>
              <a:t> </a:t>
            </a:r>
            <a:r>
              <a:rPr sz="2150" spc="-5" dirty="0">
                <a:solidFill>
                  <a:schemeClr val="tx2"/>
                </a:solidFill>
                <a:latin typeface="Tahoma"/>
                <a:cs typeface="Tahoma"/>
              </a:rPr>
              <a:t>gears</a:t>
            </a:r>
            <a:endParaRPr sz="2150" dirty="0">
              <a:solidFill>
                <a:schemeClr val="tx2"/>
              </a:solidFill>
              <a:latin typeface="Tahoma"/>
              <a:cs typeface="Tahoma"/>
            </a:endParaRPr>
          </a:p>
          <a:p>
            <a:pPr marL="355600" marR="107314" algn="just">
              <a:lnSpc>
                <a:spcPct val="80500"/>
              </a:lnSpc>
              <a:spcBef>
                <a:spcPts val="305"/>
              </a:spcBef>
            </a:pPr>
            <a:r>
              <a:rPr sz="2150" spc="5" dirty="0">
                <a:solidFill>
                  <a:schemeClr val="tx2"/>
                </a:solidFill>
                <a:latin typeface="Tahoma"/>
                <a:cs typeface="Tahoma"/>
              </a:rPr>
              <a:t>driving large </a:t>
            </a:r>
            <a:r>
              <a:rPr sz="2150" spc="-5" dirty="0">
                <a:solidFill>
                  <a:schemeClr val="tx2"/>
                </a:solidFill>
                <a:latin typeface="Tahoma"/>
                <a:cs typeface="Tahoma"/>
              </a:rPr>
              <a:t>gears </a:t>
            </a:r>
            <a:r>
              <a:rPr sz="2150" dirty="0">
                <a:solidFill>
                  <a:schemeClr val="tx2"/>
                </a:solidFill>
                <a:latin typeface="Tahoma"/>
                <a:cs typeface="Tahoma"/>
              </a:rPr>
              <a:t>result </a:t>
            </a:r>
            <a:r>
              <a:rPr sz="2150" spc="20" dirty="0">
                <a:solidFill>
                  <a:schemeClr val="tx2"/>
                </a:solidFill>
                <a:latin typeface="Tahoma"/>
                <a:cs typeface="Tahoma"/>
              </a:rPr>
              <a:t>in </a:t>
            </a:r>
            <a:r>
              <a:rPr sz="2150" spc="10" dirty="0">
                <a:solidFill>
                  <a:schemeClr val="tx2"/>
                </a:solidFill>
                <a:latin typeface="Tahoma"/>
                <a:cs typeface="Tahoma"/>
              </a:rPr>
              <a:t>a  torque </a:t>
            </a:r>
            <a:r>
              <a:rPr sz="2150" spc="-5" dirty="0">
                <a:solidFill>
                  <a:schemeClr val="tx2"/>
                </a:solidFill>
                <a:latin typeface="Tahoma"/>
                <a:cs typeface="Tahoma"/>
              </a:rPr>
              <a:t>increase. Large gears  </a:t>
            </a:r>
            <a:r>
              <a:rPr sz="2150" spc="5" dirty="0">
                <a:solidFill>
                  <a:schemeClr val="tx2"/>
                </a:solidFill>
                <a:latin typeface="Tahoma"/>
                <a:cs typeface="Tahoma"/>
              </a:rPr>
              <a:t>driving small </a:t>
            </a:r>
            <a:r>
              <a:rPr sz="2150" spc="-5" dirty="0">
                <a:solidFill>
                  <a:schemeClr val="tx2"/>
                </a:solidFill>
                <a:latin typeface="Tahoma"/>
                <a:cs typeface="Tahoma"/>
              </a:rPr>
              <a:t>gears </a:t>
            </a:r>
            <a:r>
              <a:rPr sz="2150" dirty="0">
                <a:solidFill>
                  <a:schemeClr val="tx2"/>
                </a:solidFill>
                <a:latin typeface="Tahoma"/>
                <a:cs typeface="Tahoma"/>
              </a:rPr>
              <a:t>result </a:t>
            </a:r>
            <a:r>
              <a:rPr sz="2150" spc="20" dirty="0">
                <a:solidFill>
                  <a:schemeClr val="tx2"/>
                </a:solidFill>
                <a:latin typeface="Tahoma"/>
                <a:cs typeface="Tahoma"/>
              </a:rPr>
              <a:t>in </a:t>
            </a:r>
            <a:r>
              <a:rPr sz="2150" spc="10" dirty="0">
                <a:solidFill>
                  <a:schemeClr val="tx2"/>
                </a:solidFill>
                <a:latin typeface="Tahoma"/>
                <a:cs typeface="Tahoma"/>
              </a:rPr>
              <a:t>a  torque</a:t>
            </a:r>
            <a:r>
              <a:rPr sz="2150" spc="55" dirty="0">
                <a:solidFill>
                  <a:schemeClr val="tx2"/>
                </a:solidFill>
                <a:latin typeface="Tahoma"/>
                <a:cs typeface="Tahoma"/>
              </a:rPr>
              <a:t> </a:t>
            </a:r>
            <a:r>
              <a:rPr sz="2150" spc="-5" dirty="0">
                <a:solidFill>
                  <a:schemeClr val="tx2"/>
                </a:solidFill>
                <a:latin typeface="Tahoma"/>
                <a:cs typeface="Tahoma"/>
              </a:rPr>
              <a:t>decrease.</a:t>
            </a:r>
            <a:endParaRPr sz="2150" dirty="0">
              <a:solidFill>
                <a:schemeClr val="tx2"/>
              </a:solidFill>
              <a:latin typeface="Tahoma"/>
              <a:cs typeface="Tahoma"/>
            </a:endParaRPr>
          </a:p>
        </p:txBody>
      </p:sp>
      <p:sp>
        <p:nvSpPr>
          <p:cNvPr id="3" name="object 3"/>
          <p:cNvSpPr/>
          <p:nvPr/>
        </p:nvSpPr>
        <p:spPr>
          <a:xfrm>
            <a:off x="2497540" y="2250296"/>
            <a:ext cx="7001302" cy="4607704"/>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26029"/>
            <a:ext cx="12192000" cy="2540375"/>
          </a:xfrm>
          <a:prstGeom prst="rect">
            <a:avLst/>
          </a:prstGeom>
        </p:spPr>
        <p:txBody>
          <a:bodyPr vert="horz" wrap="square" lIns="0" tIns="47625" rIns="0" bIns="0" rtlCol="0">
            <a:spAutoFit/>
          </a:bodyPr>
          <a:lstStyle/>
          <a:p>
            <a:pPr marL="457200" marR="296545" indent="-343535" algn="just">
              <a:lnSpc>
                <a:spcPct val="80800"/>
              </a:lnSpc>
              <a:spcBef>
                <a:spcPts val="375"/>
              </a:spcBef>
              <a:buFont typeface="Wingdings" panose="05000000000000000000" pitchFamily="2" charset="2"/>
              <a:buChar char="Ø"/>
              <a:tabLst>
                <a:tab pos="457834" algn="l"/>
              </a:tabLst>
            </a:pPr>
            <a:r>
              <a:rPr sz="1200" spc="-5" dirty="0">
                <a:solidFill>
                  <a:schemeClr val="tx2"/>
                </a:solidFill>
                <a:latin typeface="Tahoma"/>
                <a:cs typeface="Tahoma"/>
              </a:rPr>
              <a:t>In example, </a:t>
            </a:r>
            <a:r>
              <a:rPr sz="1200" spc="10" dirty="0">
                <a:solidFill>
                  <a:schemeClr val="tx2"/>
                </a:solidFill>
                <a:latin typeface="Tahoma"/>
                <a:cs typeface="Tahoma"/>
              </a:rPr>
              <a:t>if </a:t>
            </a:r>
            <a:r>
              <a:rPr sz="1200" spc="-10" dirty="0">
                <a:solidFill>
                  <a:schemeClr val="tx2"/>
                </a:solidFill>
                <a:latin typeface="Tahoma"/>
                <a:cs typeface="Tahoma"/>
              </a:rPr>
              <a:t>the </a:t>
            </a:r>
            <a:r>
              <a:rPr sz="1200" spc="5" dirty="0">
                <a:solidFill>
                  <a:schemeClr val="tx2"/>
                </a:solidFill>
                <a:latin typeface="Tahoma"/>
                <a:cs typeface="Tahoma"/>
              </a:rPr>
              <a:t>input </a:t>
            </a:r>
            <a:r>
              <a:rPr sz="1200" dirty="0">
                <a:solidFill>
                  <a:schemeClr val="tx2"/>
                </a:solidFill>
                <a:latin typeface="Tahoma"/>
                <a:cs typeface="Tahoma"/>
              </a:rPr>
              <a:t>36-tooth </a:t>
            </a:r>
            <a:r>
              <a:rPr sz="1200" spc="-15" dirty="0">
                <a:solidFill>
                  <a:schemeClr val="tx2"/>
                </a:solidFill>
                <a:latin typeface="Tahoma"/>
                <a:cs typeface="Tahoma"/>
              </a:rPr>
              <a:t>gear </a:t>
            </a:r>
            <a:r>
              <a:rPr sz="1200" spc="10" dirty="0">
                <a:solidFill>
                  <a:schemeClr val="tx2"/>
                </a:solidFill>
                <a:latin typeface="Tahoma"/>
                <a:cs typeface="Tahoma"/>
              </a:rPr>
              <a:t>is </a:t>
            </a:r>
            <a:r>
              <a:rPr sz="1200" spc="-15" dirty="0">
                <a:solidFill>
                  <a:schemeClr val="tx2"/>
                </a:solidFill>
                <a:latin typeface="Tahoma"/>
                <a:cs typeface="Tahoma"/>
              </a:rPr>
              <a:t>rotated </a:t>
            </a:r>
            <a:r>
              <a:rPr sz="1200" dirty="0">
                <a:solidFill>
                  <a:schemeClr val="tx2"/>
                </a:solidFill>
                <a:latin typeface="Tahoma"/>
                <a:cs typeface="Tahoma"/>
              </a:rPr>
              <a:t>1  </a:t>
            </a:r>
            <a:r>
              <a:rPr sz="1200" spc="-5" dirty="0">
                <a:solidFill>
                  <a:schemeClr val="tx2"/>
                </a:solidFill>
                <a:latin typeface="Tahoma"/>
                <a:cs typeface="Tahoma"/>
              </a:rPr>
              <a:t>tooth </a:t>
            </a:r>
            <a:r>
              <a:rPr sz="1200" spc="-10" dirty="0">
                <a:solidFill>
                  <a:schemeClr val="tx2"/>
                </a:solidFill>
                <a:latin typeface="Tahoma"/>
                <a:cs typeface="Tahoma"/>
              </a:rPr>
              <a:t>(d </a:t>
            </a:r>
            <a:r>
              <a:rPr sz="1200" dirty="0">
                <a:solidFill>
                  <a:schemeClr val="tx2"/>
                </a:solidFill>
                <a:latin typeface="Tahoma"/>
                <a:cs typeface="Tahoma"/>
              </a:rPr>
              <a:t>= 1 </a:t>
            </a:r>
            <a:r>
              <a:rPr sz="1200" spc="-5" dirty="0">
                <a:solidFill>
                  <a:schemeClr val="tx2"/>
                </a:solidFill>
                <a:latin typeface="Tahoma"/>
                <a:cs typeface="Tahoma"/>
              </a:rPr>
              <a:t>tooth </a:t>
            </a:r>
            <a:r>
              <a:rPr sz="1200" dirty="0">
                <a:solidFill>
                  <a:schemeClr val="tx2"/>
                </a:solidFill>
                <a:latin typeface="Tahoma"/>
                <a:cs typeface="Tahoma"/>
              </a:rPr>
              <a:t>width) </a:t>
            </a:r>
            <a:r>
              <a:rPr sz="1200" spc="-15" dirty="0">
                <a:solidFill>
                  <a:schemeClr val="tx2"/>
                </a:solidFill>
                <a:latin typeface="Tahoma"/>
                <a:cs typeface="Tahoma"/>
              </a:rPr>
              <a:t>then </a:t>
            </a:r>
            <a:r>
              <a:rPr sz="1200" spc="-10" dirty="0">
                <a:solidFill>
                  <a:schemeClr val="tx2"/>
                </a:solidFill>
                <a:latin typeface="Tahoma"/>
                <a:cs typeface="Tahoma"/>
              </a:rPr>
              <a:t>the </a:t>
            </a:r>
            <a:r>
              <a:rPr sz="1200" spc="-15" dirty="0">
                <a:solidFill>
                  <a:schemeClr val="tx2"/>
                </a:solidFill>
                <a:latin typeface="Tahoma"/>
                <a:cs typeface="Tahoma"/>
              </a:rPr>
              <a:t>gear </a:t>
            </a:r>
            <a:r>
              <a:rPr sz="1200" spc="10" dirty="0">
                <a:solidFill>
                  <a:schemeClr val="tx2"/>
                </a:solidFill>
                <a:latin typeface="Tahoma"/>
                <a:cs typeface="Tahoma"/>
              </a:rPr>
              <a:t>is </a:t>
            </a:r>
            <a:r>
              <a:rPr sz="1200" spc="-5" dirty="0">
                <a:solidFill>
                  <a:schemeClr val="tx2"/>
                </a:solidFill>
                <a:latin typeface="Tahoma"/>
                <a:cs typeface="Tahoma"/>
              </a:rPr>
              <a:t>rotating  </a:t>
            </a:r>
            <a:r>
              <a:rPr sz="1200" spc="10" dirty="0">
                <a:solidFill>
                  <a:schemeClr val="tx2"/>
                </a:solidFill>
                <a:latin typeface="Tahoma"/>
                <a:cs typeface="Tahoma"/>
              </a:rPr>
              <a:t>1/36</a:t>
            </a:r>
            <a:r>
              <a:rPr sz="1200" spc="15" baseline="24305" dirty="0">
                <a:solidFill>
                  <a:schemeClr val="tx2"/>
                </a:solidFill>
                <a:latin typeface="Arial"/>
                <a:cs typeface="Arial"/>
              </a:rPr>
              <a:t>th </a:t>
            </a:r>
            <a:r>
              <a:rPr sz="1200" spc="10" dirty="0">
                <a:solidFill>
                  <a:schemeClr val="tx2"/>
                </a:solidFill>
                <a:latin typeface="Tahoma"/>
                <a:cs typeface="Tahoma"/>
              </a:rPr>
              <a:t>of </a:t>
            </a:r>
            <a:r>
              <a:rPr sz="1200" dirty="0">
                <a:solidFill>
                  <a:schemeClr val="tx2"/>
                </a:solidFill>
                <a:latin typeface="Tahoma"/>
                <a:cs typeface="Tahoma"/>
              </a:rPr>
              <a:t>a </a:t>
            </a:r>
            <a:r>
              <a:rPr sz="1200" spc="5" dirty="0">
                <a:solidFill>
                  <a:schemeClr val="tx2"/>
                </a:solidFill>
                <a:latin typeface="Tahoma"/>
                <a:cs typeface="Tahoma"/>
              </a:rPr>
              <a:t>revolution </a:t>
            </a:r>
            <a:r>
              <a:rPr sz="1200" spc="-15" dirty="0">
                <a:solidFill>
                  <a:schemeClr val="tx2"/>
                </a:solidFill>
                <a:latin typeface="Tahoma"/>
                <a:cs typeface="Tahoma"/>
              </a:rPr>
              <a:t>(a1 </a:t>
            </a:r>
            <a:r>
              <a:rPr sz="1200" dirty="0">
                <a:solidFill>
                  <a:schemeClr val="tx2"/>
                </a:solidFill>
                <a:latin typeface="Tahoma"/>
                <a:cs typeface="Tahoma"/>
              </a:rPr>
              <a:t>= </a:t>
            </a:r>
            <a:r>
              <a:rPr sz="1200" spc="10" dirty="0">
                <a:solidFill>
                  <a:schemeClr val="tx2"/>
                </a:solidFill>
                <a:latin typeface="Tahoma"/>
                <a:cs typeface="Tahoma"/>
              </a:rPr>
              <a:t>360 </a:t>
            </a:r>
            <a:r>
              <a:rPr sz="1200" dirty="0">
                <a:solidFill>
                  <a:schemeClr val="tx2"/>
                </a:solidFill>
                <a:latin typeface="Tahoma"/>
                <a:cs typeface="Tahoma"/>
              </a:rPr>
              <a:t>/ </a:t>
            </a:r>
            <a:r>
              <a:rPr sz="1200" spc="10" dirty="0">
                <a:solidFill>
                  <a:schemeClr val="tx2"/>
                </a:solidFill>
                <a:latin typeface="Tahoma"/>
                <a:cs typeface="Tahoma"/>
              </a:rPr>
              <a:t>36 </a:t>
            </a:r>
            <a:r>
              <a:rPr sz="1200" dirty="0">
                <a:solidFill>
                  <a:schemeClr val="tx2"/>
                </a:solidFill>
                <a:latin typeface="Tahoma"/>
                <a:cs typeface="Tahoma"/>
              </a:rPr>
              <a:t>=</a:t>
            </a:r>
            <a:r>
              <a:rPr sz="1200" spc="-85" dirty="0">
                <a:solidFill>
                  <a:schemeClr val="tx2"/>
                </a:solidFill>
                <a:latin typeface="Tahoma"/>
                <a:cs typeface="Tahoma"/>
              </a:rPr>
              <a:t> </a:t>
            </a:r>
            <a:r>
              <a:rPr sz="1200" spc="10" dirty="0">
                <a:solidFill>
                  <a:schemeClr val="tx2"/>
                </a:solidFill>
                <a:latin typeface="Tahoma"/>
                <a:cs typeface="Tahoma"/>
              </a:rPr>
              <a:t>10</a:t>
            </a:r>
            <a:endParaRPr sz="1200" dirty="0">
              <a:solidFill>
                <a:schemeClr val="tx2"/>
              </a:solidFill>
              <a:latin typeface="Tahoma"/>
              <a:cs typeface="Tahoma"/>
            </a:endParaRPr>
          </a:p>
          <a:p>
            <a:pPr marL="457200">
              <a:lnSpc>
                <a:spcPts val="1010"/>
              </a:lnSpc>
            </a:pPr>
            <a:r>
              <a:rPr sz="1200" spc="-10" dirty="0">
                <a:solidFill>
                  <a:schemeClr val="tx2"/>
                </a:solidFill>
                <a:latin typeface="Tahoma"/>
                <a:cs typeface="Tahoma"/>
              </a:rPr>
              <a:t>degrees). </a:t>
            </a:r>
            <a:r>
              <a:rPr sz="1200" spc="50" dirty="0">
                <a:solidFill>
                  <a:schemeClr val="tx2"/>
                </a:solidFill>
                <a:latin typeface="Tahoma"/>
                <a:cs typeface="Tahoma"/>
              </a:rPr>
              <a:t>As </a:t>
            </a:r>
            <a:r>
              <a:rPr sz="1200" spc="10" dirty="0">
                <a:solidFill>
                  <a:schemeClr val="tx2"/>
                </a:solidFill>
                <a:latin typeface="Tahoma"/>
                <a:cs typeface="Tahoma"/>
              </a:rPr>
              <a:t>it </a:t>
            </a:r>
            <a:r>
              <a:rPr sz="1200" spc="-15" dirty="0">
                <a:solidFill>
                  <a:schemeClr val="tx2"/>
                </a:solidFill>
                <a:latin typeface="Tahoma"/>
                <a:cs typeface="Tahoma"/>
              </a:rPr>
              <a:t>advances </a:t>
            </a:r>
            <a:r>
              <a:rPr sz="1200" spc="10" dirty="0">
                <a:solidFill>
                  <a:schemeClr val="tx2"/>
                </a:solidFill>
                <a:latin typeface="Tahoma"/>
                <a:cs typeface="Tahoma"/>
              </a:rPr>
              <a:t>it </a:t>
            </a:r>
            <a:r>
              <a:rPr sz="1200" spc="5" dirty="0">
                <a:solidFill>
                  <a:schemeClr val="tx2"/>
                </a:solidFill>
                <a:latin typeface="Tahoma"/>
                <a:cs typeface="Tahoma"/>
              </a:rPr>
              <a:t>moves </a:t>
            </a:r>
            <a:r>
              <a:rPr sz="1200" spc="-10" dirty="0">
                <a:solidFill>
                  <a:schemeClr val="tx2"/>
                </a:solidFill>
                <a:latin typeface="Tahoma"/>
                <a:cs typeface="Tahoma"/>
              </a:rPr>
              <a:t>the </a:t>
            </a:r>
            <a:r>
              <a:rPr sz="1200" dirty="0">
                <a:solidFill>
                  <a:schemeClr val="tx2"/>
                </a:solidFill>
                <a:latin typeface="Tahoma"/>
                <a:cs typeface="Tahoma"/>
              </a:rPr>
              <a:t>60-tooth</a:t>
            </a:r>
            <a:r>
              <a:rPr sz="1200" spc="-95" dirty="0">
                <a:solidFill>
                  <a:schemeClr val="tx2"/>
                </a:solidFill>
                <a:latin typeface="Tahoma"/>
                <a:cs typeface="Tahoma"/>
              </a:rPr>
              <a:t> </a:t>
            </a:r>
            <a:r>
              <a:rPr sz="1200" spc="-15" dirty="0">
                <a:solidFill>
                  <a:schemeClr val="tx2"/>
                </a:solidFill>
                <a:latin typeface="Tahoma"/>
                <a:cs typeface="Tahoma"/>
              </a:rPr>
              <a:t>gear</a:t>
            </a:r>
            <a:endParaRPr sz="1200" dirty="0">
              <a:solidFill>
                <a:schemeClr val="tx2"/>
              </a:solidFill>
              <a:latin typeface="Tahoma"/>
              <a:cs typeface="Tahoma"/>
            </a:endParaRPr>
          </a:p>
          <a:p>
            <a:pPr marL="457200" marR="226695">
              <a:lnSpc>
                <a:spcPct val="78200"/>
              </a:lnSpc>
              <a:spcBef>
                <a:spcPts val="195"/>
              </a:spcBef>
            </a:pPr>
            <a:r>
              <a:rPr sz="1200" dirty="0">
                <a:solidFill>
                  <a:schemeClr val="tx2"/>
                </a:solidFill>
                <a:latin typeface="Tahoma"/>
                <a:cs typeface="Tahoma"/>
              </a:rPr>
              <a:t>1 </a:t>
            </a:r>
            <a:r>
              <a:rPr sz="1200" spc="-5" dirty="0">
                <a:solidFill>
                  <a:schemeClr val="tx2"/>
                </a:solidFill>
                <a:latin typeface="Tahoma"/>
                <a:cs typeface="Tahoma"/>
              </a:rPr>
              <a:t>tooth </a:t>
            </a:r>
            <a:r>
              <a:rPr sz="1200" dirty="0">
                <a:solidFill>
                  <a:schemeClr val="tx2"/>
                </a:solidFill>
                <a:latin typeface="Tahoma"/>
                <a:cs typeface="Tahoma"/>
              </a:rPr>
              <a:t>also. </a:t>
            </a:r>
            <a:r>
              <a:rPr sz="1200" spc="-5" dirty="0">
                <a:solidFill>
                  <a:schemeClr val="tx2"/>
                </a:solidFill>
                <a:latin typeface="Tahoma"/>
                <a:cs typeface="Tahoma"/>
              </a:rPr>
              <a:t>However, </a:t>
            </a:r>
            <a:r>
              <a:rPr sz="1200" spc="10" dirty="0">
                <a:solidFill>
                  <a:schemeClr val="tx2"/>
                </a:solidFill>
                <a:latin typeface="Tahoma"/>
                <a:cs typeface="Tahoma"/>
              </a:rPr>
              <a:t>on </a:t>
            </a:r>
            <a:r>
              <a:rPr sz="1200" spc="-10" dirty="0">
                <a:solidFill>
                  <a:schemeClr val="tx2"/>
                </a:solidFill>
                <a:latin typeface="Tahoma"/>
                <a:cs typeface="Tahoma"/>
              </a:rPr>
              <a:t>the </a:t>
            </a:r>
            <a:r>
              <a:rPr sz="1200" spc="5" dirty="0">
                <a:solidFill>
                  <a:schemeClr val="tx2"/>
                </a:solidFill>
                <a:latin typeface="Tahoma"/>
                <a:cs typeface="Tahoma"/>
              </a:rPr>
              <a:t>60 </a:t>
            </a:r>
            <a:r>
              <a:rPr sz="1200" spc="-5" dirty="0">
                <a:solidFill>
                  <a:schemeClr val="tx2"/>
                </a:solidFill>
                <a:latin typeface="Tahoma"/>
                <a:cs typeface="Tahoma"/>
              </a:rPr>
              <a:t>tooth </a:t>
            </a:r>
            <a:r>
              <a:rPr sz="1200" spc="-15" dirty="0">
                <a:solidFill>
                  <a:schemeClr val="tx2"/>
                </a:solidFill>
                <a:latin typeface="Tahoma"/>
                <a:cs typeface="Tahoma"/>
              </a:rPr>
              <a:t>gear </a:t>
            </a:r>
            <a:r>
              <a:rPr sz="1200" spc="-5" dirty="0">
                <a:solidFill>
                  <a:schemeClr val="tx2"/>
                </a:solidFill>
                <a:latin typeface="Tahoma"/>
                <a:cs typeface="Tahoma"/>
              </a:rPr>
              <a:t>this </a:t>
            </a:r>
            <a:r>
              <a:rPr sz="1200" spc="10" dirty="0">
                <a:solidFill>
                  <a:schemeClr val="tx2"/>
                </a:solidFill>
                <a:latin typeface="Tahoma"/>
                <a:cs typeface="Tahoma"/>
              </a:rPr>
              <a:t>is  only 1/60</a:t>
            </a:r>
            <a:r>
              <a:rPr sz="1200" spc="15" baseline="24305" dirty="0">
                <a:solidFill>
                  <a:schemeClr val="tx2"/>
                </a:solidFill>
                <a:latin typeface="Arial"/>
                <a:cs typeface="Arial"/>
              </a:rPr>
              <a:t>th </a:t>
            </a:r>
            <a:r>
              <a:rPr sz="1200" spc="10" dirty="0">
                <a:solidFill>
                  <a:schemeClr val="tx2"/>
                </a:solidFill>
                <a:latin typeface="Tahoma"/>
                <a:cs typeface="Tahoma"/>
              </a:rPr>
              <a:t>of </a:t>
            </a:r>
            <a:r>
              <a:rPr sz="1200" dirty="0">
                <a:solidFill>
                  <a:schemeClr val="tx2"/>
                </a:solidFill>
                <a:latin typeface="Tahoma"/>
                <a:cs typeface="Tahoma"/>
              </a:rPr>
              <a:t>a </a:t>
            </a:r>
            <a:r>
              <a:rPr sz="1200" spc="5" dirty="0">
                <a:solidFill>
                  <a:schemeClr val="tx2"/>
                </a:solidFill>
                <a:latin typeface="Tahoma"/>
                <a:cs typeface="Tahoma"/>
              </a:rPr>
              <a:t>revolution </a:t>
            </a:r>
            <a:r>
              <a:rPr sz="1200" spc="-15" dirty="0">
                <a:solidFill>
                  <a:schemeClr val="tx2"/>
                </a:solidFill>
                <a:latin typeface="Tahoma"/>
                <a:cs typeface="Tahoma"/>
              </a:rPr>
              <a:t>(a2 </a:t>
            </a:r>
            <a:r>
              <a:rPr sz="1200" dirty="0">
                <a:solidFill>
                  <a:schemeClr val="tx2"/>
                </a:solidFill>
                <a:latin typeface="Tahoma"/>
                <a:cs typeface="Tahoma"/>
              </a:rPr>
              <a:t>= </a:t>
            </a:r>
            <a:r>
              <a:rPr sz="1200" spc="10" dirty="0">
                <a:solidFill>
                  <a:schemeClr val="tx2"/>
                </a:solidFill>
                <a:latin typeface="Tahoma"/>
                <a:cs typeface="Tahoma"/>
              </a:rPr>
              <a:t>360 </a:t>
            </a:r>
            <a:r>
              <a:rPr sz="1200" dirty="0">
                <a:solidFill>
                  <a:schemeClr val="tx2"/>
                </a:solidFill>
                <a:latin typeface="Tahoma"/>
                <a:cs typeface="Tahoma"/>
              </a:rPr>
              <a:t>/ </a:t>
            </a:r>
            <a:r>
              <a:rPr sz="1200" spc="10" dirty="0">
                <a:solidFill>
                  <a:schemeClr val="tx2"/>
                </a:solidFill>
                <a:latin typeface="Tahoma"/>
                <a:cs typeface="Tahoma"/>
              </a:rPr>
              <a:t>60 </a:t>
            </a:r>
            <a:r>
              <a:rPr sz="1200" dirty="0">
                <a:solidFill>
                  <a:schemeClr val="tx2"/>
                </a:solidFill>
                <a:latin typeface="Tahoma"/>
                <a:cs typeface="Tahoma"/>
              </a:rPr>
              <a:t>= 6  </a:t>
            </a:r>
            <a:r>
              <a:rPr sz="1200" spc="-10" dirty="0">
                <a:solidFill>
                  <a:schemeClr val="tx2"/>
                </a:solidFill>
                <a:latin typeface="Tahoma"/>
                <a:cs typeface="Tahoma"/>
              </a:rPr>
              <a:t>degrees).</a:t>
            </a:r>
            <a:endParaRPr sz="1200" dirty="0">
              <a:solidFill>
                <a:schemeClr val="tx2"/>
              </a:solidFill>
              <a:latin typeface="Tahoma"/>
              <a:cs typeface="Tahoma"/>
            </a:endParaRPr>
          </a:p>
          <a:p>
            <a:pPr marL="457200" marR="227965" indent="-343535">
              <a:lnSpc>
                <a:spcPct val="80900"/>
              </a:lnSpc>
              <a:spcBef>
                <a:spcPts val="260"/>
              </a:spcBef>
              <a:buFont typeface="Wingdings" panose="05000000000000000000" pitchFamily="2" charset="2"/>
              <a:buChar char="Ø"/>
              <a:tabLst>
                <a:tab pos="457200" algn="l"/>
                <a:tab pos="457834" algn="l"/>
              </a:tabLst>
            </a:pPr>
            <a:r>
              <a:rPr sz="1200" spc="50" dirty="0">
                <a:solidFill>
                  <a:schemeClr val="tx2"/>
                </a:solidFill>
                <a:latin typeface="Tahoma"/>
                <a:cs typeface="Tahoma"/>
              </a:rPr>
              <a:t>As </a:t>
            </a:r>
            <a:r>
              <a:rPr sz="1200" spc="-10" dirty="0">
                <a:solidFill>
                  <a:schemeClr val="tx2"/>
                </a:solidFill>
                <a:latin typeface="Tahoma"/>
                <a:cs typeface="Tahoma"/>
              </a:rPr>
              <a:t>the </a:t>
            </a:r>
            <a:r>
              <a:rPr sz="1200" spc="5" dirty="0">
                <a:solidFill>
                  <a:schemeClr val="tx2"/>
                </a:solidFill>
                <a:latin typeface="Tahoma"/>
                <a:cs typeface="Tahoma"/>
              </a:rPr>
              <a:t>small </a:t>
            </a:r>
            <a:r>
              <a:rPr sz="1200" spc="-15" dirty="0">
                <a:solidFill>
                  <a:schemeClr val="tx2"/>
                </a:solidFill>
                <a:latin typeface="Tahoma"/>
                <a:cs typeface="Tahoma"/>
              </a:rPr>
              <a:t>gear </a:t>
            </a:r>
            <a:r>
              <a:rPr sz="1200" dirty="0">
                <a:solidFill>
                  <a:schemeClr val="tx2"/>
                </a:solidFill>
                <a:latin typeface="Tahoma"/>
                <a:cs typeface="Tahoma"/>
              </a:rPr>
              <a:t>turns a </a:t>
            </a:r>
            <a:r>
              <a:rPr sz="1200" spc="-15" dirty="0">
                <a:solidFill>
                  <a:schemeClr val="tx2"/>
                </a:solidFill>
                <a:latin typeface="Tahoma"/>
                <a:cs typeface="Tahoma"/>
              </a:rPr>
              <a:t>certain </a:t>
            </a:r>
            <a:r>
              <a:rPr sz="1200" spc="5" dirty="0">
                <a:solidFill>
                  <a:schemeClr val="tx2"/>
                </a:solidFill>
                <a:latin typeface="Tahoma"/>
                <a:cs typeface="Tahoma"/>
              </a:rPr>
              <a:t>amount </a:t>
            </a:r>
            <a:r>
              <a:rPr sz="1200" spc="10" dirty="0">
                <a:solidFill>
                  <a:schemeClr val="tx2"/>
                </a:solidFill>
                <a:latin typeface="Tahoma"/>
                <a:cs typeface="Tahoma"/>
              </a:rPr>
              <a:t>in </a:t>
            </a:r>
            <a:r>
              <a:rPr sz="1200" dirty="0">
                <a:solidFill>
                  <a:schemeClr val="tx2"/>
                </a:solidFill>
                <a:latin typeface="Tahoma"/>
                <a:cs typeface="Tahoma"/>
              </a:rPr>
              <a:t>a</a:t>
            </a:r>
            <a:r>
              <a:rPr sz="1200" spc="-95" dirty="0">
                <a:solidFill>
                  <a:schemeClr val="tx2"/>
                </a:solidFill>
                <a:latin typeface="Tahoma"/>
                <a:cs typeface="Tahoma"/>
              </a:rPr>
              <a:t> </a:t>
            </a:r>
            <a:r>
              <a:rPr sz="1200" dirty="0">
                <a:solidFill>
                  <a:schemeClr val="tx2"/>
                </a:solidFill>
                <a:latin typeface="Tahoma"/>
                <a:cs typeface="Tahoma"/>
              </a:rPr>
              <a:t>given  </a:t>
            </a:r>
            <a:r>
              <a:rPr sz="1200" spc="5" dirty="0">
                <a:solidFill>
                  <a:schemeClr val="tx2"/>
                </a:solidFill>
                <a:latin typeface="Tahoma"/>
                <a:cs typeface="Tahoma"/>
              </a:rPr>
              <a:t>time </a:t>
            </a:r>
            <a:r>
              <a:rPr sz="1200" spc="-10" dirty="0">
                <a:solidFill>
                  <a:schemeClr val="tx2"/>
                </a:solidFill>
                <a:latin typeface="Tahoma"/>
                <a:cs typeface="Tahoma"/>
              </a:rPr>
              <a:t>the </a:t>
            </a:r>
            <a:r>
              <a:rPr sz="1200" spc="-5" dirty="0">
                <a:solidFill>
                  <a:schemeClr val="tx2"/>
                </a:solidFill>
                <a:latin typeface="Tahoma"/>
                <a:cs typeface="Tahoma"/>
              </a:rPr>
              <a:t>larger </a:t>
            </a:r>
            <a:r>
              <a:rPr sz="1200" spc="-15" dirty="0">
                <a:solidFill>
                  <a:schemeClr val="tx2"/>
                </a:solidFill>
                <a:latin typeface="Tahoma"/>
                <a:cs typeface="Tahoma"/>
              </a:rPr>
              <a:t>gear </a:t>
            </a:r>
            <a:r>
              <a:rPr sz="1200" spc="-5" dirty="0">
                <a:solidFill>
                  <a:schemeClr val="tx2"/>
                </a:solidFill>
                <a:latin typeface="Tahoma"/>
                <a:cs typeface="Tahoma"/>
              </a:rPr>
              <a:t>turns </a:t>
            </a:r>
            <a:r>
              <a:rPr sz="1200" dirty="0">
                <a:solidFill>
                  <a:schemeClr val="tx2"/>
                </a:solidFill>
                <a:latin typeface="Tahoma"/>
                <a:cs typeface="Tahoma"/>
              </a:rPr>
              <a:t>a smaller amount. </a:t>
            </a:r>
            <a:r>
              <a:rPr sz="1200" spc="15" dirty="0">
                <a:solidFill>
                  <a:schemeClr val="tx2"/>
                </a:solidFill>
                <a:latin typeface="Tahoma"/>
                <a:cs typeface="Tahoma"/>
              </a:rPr>
              <a:t>This  </a:t>
            </a:r>
            <a:r>
              <a:rPr sz="1200" spc="-5" dirty="0">
                <a:solidFill>
                  <a:schemeClr val="tx2"/>
                </a:solidFill>
                <a:latin typeface="Tahoma"/>
                <a:cs typeface="Tahoma"/>
              </a:rPr>
              <a:t>means </a:t>
            </a:r>
            <a:r>
              <a:rPr sz="1200" spc="-10" dirty="0">
                <a:solidFill>
                  <a:schemeClr val="tx2"/>
                </a:solidFill>
                <a:latin typeface="Tahoma"/>
                <a:cs typeface="Tahoma"/>
              </a:rPr>
              <a:t>the </a:t>
            </a:r>
            <a:r>
              <a:rPr sz="1200" spc="-5" dirty="0">
                <a:solidFill>
                  <a:schemeClr val="tx2"/>
                </a:solidFill>
                <a:latin typeface="Tahoma"/>
                <a:cs typeface="Tahoma"/>
              </a:rPr>
              <a:t>larger </a:t>
            </a:r>
            <a:r>
              <a:rPr sz="1200" spc="-15" dirty="0">
                <a:solidFill>
                  <a:schemeClr val="tx2"/>
                </a:solidFill>
                <a:latin typeface="Tahoma"/>
                <a:cs typeface="Tahoma"/>
              </a:rPr>
              <a:t>gear </a:t>
            </a:r>
            <a:r>
              <a:rPr sz="1200" spc="10" dirty="0">
                <a:solidFill>
                  <a:schemeClr val="tx2"/>
                </a:solidFill>
                <a:latin typeface="Tahoma"/>
                <a:cs typeface="Tahoma"/>
              </a:rPr>
              <a:t>is </a:t>
            </a:r>
            <a:r>
              <a:rPr sz="1200" spc="5" dirty="0">
                <a:solidFill>
                  <a:schemeClr val="tx2"/>
                </a:solidFill>
                <a:latin typeface="Tahoma"/>
                <a:cs typeface="Tahoma"/>
              </a:rPr>
              <a:t>spinning </a:t>
            </a:r>
            <a:r>
              <a:rPr sz="1200" dirty="0">
                <a:solidFill>
                  <a:schemeClr val="tx2"/>
                </a:solidFill>
                <a:latin typeface="Tahoma"/>
                <a:cs typeface="Tahoma"/>
              </a:rPr>
              <a:t>slower </a:t>
            </a:r>
            <a:r>
              <a:rPr sz="1200" spc="-15" dirty="0">
                <a:solidFill>
                  <a:schemeClr val="tx2"/>
                </a:solidFill>
                <a:latin typeface="Tahoma"/>
                <a:cs typeface="Tahoma"/>
              </a:rPr>
              <a:t>than </a:t>
            </a:r>
            <a:r>
              <a:rPr sz="1200" spc="-10" dirty="0">
                <a:solidFill>
                  <a:schemeClr val="tx2"/>
                </a:solidFill>
                <a:latin typeface="Tahoma"/>
                <a:cs typeface="Tahoma"/>
              </a:rPr>
              <a:t>the  </a:t>
            </a:r>
            <a:r>
              <a:rPr sz="1200" spc="5" dirty="0">
                <a:solidFill>
                  <a:schemeClr val="tx2"/>
                </a:solidFill>
                <a:latin typeface="Tahoma"/>
                <a:cs typeface="Tahoma"/>
              </a:rPr>
              <a:t>small </a:t>
            </a:r>
            <a:r>
              <a:rPr sz="1200" spc="-10" dirty="0">
                <a:solidFill>
                  <a:schemeClr val="tx2"/>
                </a:solidFill>
                <a:latin typeface="Tahoma"/>
                <a:cs typeface="Tahoma"/>
              </a:rPr>
              <a:t>gear. </a:t>
            </a:r>
            <a:r>
              <a:rPr sz="1200" spc="15" dirty="0">
                <a:solidFill>
                  <a:schemeClr val="tx2"/>
                </a:solidFill>
                <a:latin typeface="Tahoma"/>
                <a:cs typeface="Tahoma"/>
              </a:rPr>
              <a:t>This </a:t>
            </a:r>
            <a:r>
              <a:rPr sz="1200" spc="-10" dirty="0">
                <a:solidFill>
                  <a:schemeClr val="tx2"/>
                </a:solidFill>
                <a:latin typeface="Tahoma"/>
                <a:cs typeface="Tahoma"/>
              </a:rPr>
              <a:t>concept </a:t>
            </a:r>
            <a:r>
              <a:rPr sz="1200" spc="5" dirty="0">
                <a:solidFill>
                  <a:schemeClr val="tx2"/>
                </a:solidFill>
                <a:latin typeface="Tahoma"/>
                <a:cs typeface="Tahoma"/>
              </a:rPr>
              <a:t>works </a:t>
            </a:r>
            <a:r>
              <a:rPr sz="1200" dirty="0">
                <a:solidFill>
                  <a:schemeClr val="tx2"/>
                </a:solidFill>
                <a:latin typeface="Tahoma"/>
                <a:cs typeface="Tahoma"/>
              </a:rPr>
              <a:t>both </a:t>
            </a:r>
            <a:r>
              <a:rPr sz="1200" spc="-10" dirty="0">
                <a:solidFill>
                  <a:schemeClr val="tx2"/>
                </a:solidFill>
                <a:latin typeface="Tahoma"/>
                <a:cs typeface="Tahoma"/>
              </a:rPr>
              <a:t>ways. </a:t>
            </a:r>
            <a:r>
              <a:rPr sz="1200" spc="5" dirty="0">
                <a:solidFill>
                  <a:schemeClr val="tx2"/>
                </a:solidFill>
                <a:latin typeface="Tahoma"/>
                <a:cs typeface="Tahoma"/>
              </a:rPr>
              <a:t>Small  </a:t>
            </a:r>
            <a:r>
              <a:rPr sz="1200" spc="-10" dirty="0">
                <a:solidFill>
                  <a:schemeClr val="tx2"/>
                </a:solidFill>
                <a:latin typeface="Tahoma"/>
                <a:cs typeface="Tahoma"/>
              </a:rPr>
              <a:t>gears </a:t>
            </a:r>
            <a:r>
              <a:rPr sz="1200" spc="10" dirty="0">
                <a:solidFill>
                  <a:schemeClr val="tx2"/>
                </a:solidFill>
                <a:latin typeface="Tahoma"/>
                <a:cs typeface="Tahoma"/>
              </a:rPr>
              <a:t>driving big </a:t>
            </a:r>
            <a:r>
              <a:rPr sz="1200" spc="-10" dirty="0">
                <a:solidFill>
                  <a:schemeClr val="tx2"/>
                </a:solidFill>
                <a:latin typeface="Tahoma"/>
                <a:cs typeface="Tahoma"/>
              </a:rPr>
              <a:t>gears </a:t>
            </a:r>
            <a:r>
              <a:rPr sz="1200" dirty="0">
                <a:solidFill>
                  <a:schemeClr val="tx2"/>
                </a:solidFill>
                <a:latin typeface="Tahoma"/>
                <a:cs typeface="Tahoma"/>
              </a:rPr>
              <a:t>result </a:t>
            </a:r>
            <a:r>
              <a:rPr sz="1200" spc="10" dirty="0">
                <a:solidFill>
                  <a:schemeClr val="tx2"/>
                </a:solidFill>
                <a:latin typeface="Tahoma"/>
                <a:cs typeface="Tahoma"/>
              </a:rPr>
              <a:t>in </a:t>
            </a:r>
            <a:r>
              <a:rPr sz="1200" dirty="0">
                <a:solidFill>
                  <a:schemeClr val="tx2"/>
                </a:solidFill>
                <a:latin typeface="Tahoma"/>
                <a:cs typeface="Tahoma"/>
              </a:rPr>
              <a:t>a</a:t>
            </a:r>
            <a:r>
              <a:rPr sz="1200" spc="-85" dirty="0">
                <a:solidFill>
                  <a:schemeClr val="tx2"/>
                </a:solidFill>
                <a:latin typeface="Tahoma"/>
                <a:cs typeface="Tahoma"/>
              </a:rPr>
              <a:t> </a:t>
            </a:r>
            <a:r>
              <a:rPr sz="1200" spc="-15" dirty="0">
                <a:solidFill>
                  <a:schemeClr val="tx2"/>
                </a:solidFill>
                <a:latin typeface="Tahoma"/>
                <a:cs typeface="Tahoma"/>
              </a:rPr>
              <a:t>speed</a:t>
            </a:r>
            <a:endParaRPr sz="1200" dirty="0">
              <a:solidFill>
                <a:schemeClr val="tx2"/>
              </a:solidFill>
              <a:latin typeface="Tahoma"/>
              <a:cs typeface="Tahoma"/>
            </a:endParaRPr>
          </a:p>
          <a:p>
            <a:pPr marL="457200">
              <a:lnSpc>
                <a:spcPts val="1005"/>
              </a:lnSpc>
            </a:pPr>
            <a:r>
              <a:rPr sz="1200" spc="-20" dirty="0">
                <a:solidFill>
                  <a:schemeClr val="tx2"/>
                </a:solidFill>
                <a:latin typeface="Tahoma"/>
                <a:cs typeface="Tahoma"/>
              </a:rPr>
              <a:t>decrease.</a:t>
            </a:r>
            <a:r>
              <a:rPr sz="1200" spc="335" dirty="0">
                <a:solidFill>
                  <a:schemeClr val="tx2"/>
                </a:solidFill>
                <a:latin typeface="Tahoma"/>
                <a:cs typeface="Tahoma"/>
              </a:rPr>
              <a:t> </a:t>
            </a:r>
            <a:r>
              <a:rPr sz="1200" dirty="0">
                <a:solidFill>
                  <a:schemeClr val="tx2"/>
                </a:solidFill>
                <a:latin typeface="Tahoma"/>
                <a:cs typeface="Tahoma"/>
              </a:rPr>
              <a:t>Large </a:t>
            </a:r>
            <a:r>
              <a:rPr sz="1200" spc="-10" dirty="0">
                <a:solidFill>
                  <a:schemeClr val="tx2"/>
                </a:solidFill>
                <a:latin typeface="Tahoma"/>
                <a:cs typeface="Tahoma"/>
              </a:rPr>
              <a:t>gears </a:t>
            </a:r>
            <a:r>
              <a:rPr sz="1200" spc="10" dirty="0">
                <a:solidFill>
                  <a:schemeClr val="tx2"/>
                </a:solidFill>
                <a:latin typeface="Tahoma"/>
                <a:cs typeface="Tahoma"/>
              </a:rPr>
              <a:t>driving </a:t>
            </a:r>
            <a:r>
              <a:rPr sz="1200" spc="5" dirty="0">
                <a:solidFill>
                  <a:schemeClr val="tx2"/>
                </a:solidFill>
                <a:latin typeface="Tahoma"/>
                <a:cs typeface="Tahoma"/>
              </a:rPr>
              <a:t>small </a:t>
            </a:r>
            <a:r>
              <a:rPr sz="1200" spc="-10" dirty="0">
                <a:solidFill>
                  <a:schemeClr val="tx2"/>
                </a:solidFill>
                <a:latin typeface="Tahoma"/>
                <a:cs typeface="Tahoma"/>
              </a:rPr>
              <a:t>gears </a:t>
            </a:r>
            <a:r>
              <a:rPr sz="1200" dirty="0">
                <a:solidFill>
                  <a:schemeClr val="tx2"/>
                </a:solidFill>
                <a:latin typeface="Tahoma"/>
                <a:cs typeface="Tahoma"/>
              </a:rPr>
              <a:t>result </a:t>
            </a:r>
            <a:r>
              <a:rPr sz="1200" spc="10" dirty="0">
                <a:solidFill>
                  <a:schemeClr val="tx2"/>
                </a:solidFill>
                <a:latin typeface="Tahoma"/>
                <a:cs typeface="Tahoma"/>
              </a:rPr>
              <a:t>in</a:t>
            </a:r>
            <a:r>
              <a:rPr sz="1200" spc="-229" dirty="0">
                <a:solidFill>
                  <a:schemeClr val="tx2"/>
                </a:solidFill>
                <a:latin typeface="Tahoma"/>
                <a:cs typeface="Tahoma"/>
              </a:rPr>
              <a:t> </a:t>
            </a:r>
            <a:r>
              <a:rPr sz="1200" dirty="0">
                <a:solidFill>
                  <a:schemeClr val="tx2"/>
                </a:solidFill>
                <a:latin typeface="Tahoma"/>
                <a:cs typeface="Tahoma"/>
              </a:rPr>
              <a:t>a</a:t>
            </a:r>
          </a:p>
          <a:p>
            <a:pPr marL="457200">
              <a:lnSpc>
                <a:spcPts val="1315"/>
              </a:lnSpc>
            </a:pPr>
            <a:r>
              <a:rPr sz="1200" spc="-15" dirty="0">
                <a:solidFill>
                  <a:schemeClr val="tx2"/>
                </a:solidFill>
                <a:latin typeface="Tahoma"/>
                <a:cs typeface="Tahoma"/>
              </a:rPr>
              <a:t>speed</a:t>
            </a:r>
            <a:r>
              <a:rPr sz="1200" spc="80" dirty="0">
                <a:solidFill>
                  <a:schemeClr val="tx2"/>
                </a:solidFill>
                <a:latin typeface="Tahoma"/>
                <a:cs typeface="Tahoma"/>
              </a:rPr>
              <a:t> </a:t>
            </a:r>
            <a:r>
              <a:rPr sz="1200" spc="-10" dirty="0">
                <a:solidFill>
                  <a:schemeClr val="tx2"/>
                </a:solidFill>
                <a:latin typeface="Tahoma"/>
                <a:cs typeface="Tahoma"/>
              </a:rPr>
              <a:t>increase.</a:t>
            </a:r>
            <a:endParaRPr sz="1200" dirty="0">
              <a:solidFill>
                <a:schemeClr val="tx2"/>
              </a:solidFill>
              <a:latin typeface="Tahoma"/>
              <a:cs typeface="Tahoma"/>
            </a:endParaRPr>
          </a:p>
          <a:p>
            <a:pPr marL="457200" marR="126364" indent="-343535">
              <a:lnSpc>
                <a:spcPct val="79600"/>
              </a:lnSpc>
              <a:spcBef>
                <a:spcPts val="290"/>
              </a:spcBef>
              <a:buFont typeface="Wingdings" panose="05000000000000000000" pitchFamily="2" charset="2"/>
              <a:buChar char="Ø"/>
              <a:tabLst>
                <a:tab pos="457200" algn="l"/>
                <a:tab pos="457834" algn="l"/>
              </a:tabLst>
            </a:pPr>
            <a:r>
              <a:rPr sz="1200" spc="15" dirty="0">
                <a:solidFill>
                  <a:schemeClr val="tx2"/>
                </a:solidFill>
                <a:latin typeface="Tahoma"/>
                <a:cs typeface="Tahoma"/>
              </a:rPr>
              <a:t>Combining </a:t>
            </a:r>
            <a:r>
              <a:rPr sz="1200" spc="-10" dirty="0">
                <a:solidFill>
                  <a:schemeClr val="tx2"/>
                </a:solidFill>
                <a:latin typeface="Tahoma"/>
                <a:cs typeface="Tahoma"/>
              </a:rPr>
              <a:t>the </a:t>
            </a:r>
            <a:r>
              <a:rPr sz="1200" spc="-5" dirty="0">
                <a:solidFill>
                  <a:schemeClr val="tx2"/>
                </a:solidFill>
                <a:latin typeface="Tahoma"/>
                <a:cs typeface="Tahoma"/>
              </a:rPr>
              <a:t>lessons </a:t>
            </a:r>
            <a:r>
              <a:rPr sz="1200" spc="10" dirty="0">
                <a:solidFill>
                  <a:schemeClr val="tx2"/>
                </a:solidFill>
                <a:latin typeface="Tahoma"/>
                <a:cs typeface="Tahoma"/>
              </a:rPr>
              <a:t>of </a:t>
            </a:r>
            <a:r>
              <a:rPr sz="1200" spc="-5" dirty="0">
                <a:solidFill>
                  <a:schemeClr val="tx2"/>
                </a:solidFill>
                <a:latin typeface="Tahoma"/>
                <a:cs typeface="Tahoma"/>
              </a:rPr>
              <a:t>examples </a:t>
            </a:r>
            <a:r>
              <a:rPr sz="1200" spc="5" dirty="0">
                <a:solidFill>
                  <a:schemeClr val="tx2"/>
                </a:solidFill>
                <a:latin typeface="Tahoma"/>
                <a:cs typeface="Tahoma"/>
              </a:rPr>
              <a:t>8.1 </a:t>
            </a:r>
            <a:r>
              <a:rPr sz="1200" dirty="0">
                <a:solidFill>
                  <a:schemeClr val="tx2"/>
                </a:solidFill>
                <a:latin typeface="Tahoma"/>
                <a:cs typeface="Tahoma"/>
              </a:rPr>
              <a:t>through </a:t>
            </a:r>
            <a:r>
              <a:rPr sz="1200" spc="5" dirty="0">
                <a:solidFill>
                  <a:schemeClr val="tx2"/>
                </a:solidFill>
                <a:latin typeface="Tahoma"/>
                <a:cs typeface="Tahoma"/>
              </a:rPr>
              <a:t>8.4,  one </a:t>
            </a:r>
            <a:r>
              <a:rPr sz="1200" spc="-20" dirty="0">
                <a:solidFill>
                  <a:schemeClr val="tx2"/>
                </a:solidFill>
                <a:latin typeface="Tahoma"/>
                <a:cs typeface="Tahoma"/>
              </a:rPr>
              <a:t>can </a:t>
            </a:r>
            <a:r>
              <a:rPr sz="1200" spc="-15" dirty="0">
                <a:solidFill>
                  <a:schemeClr val="tx2"/>
                </a:solidFill>
                <a:latin typeface="Tahoma"/>
                <a:cs typeface="Tahoma"/>
              </a:rPr>
              <a:t>see that </a:t>
            </a:r>
            <a:r>
              <a:rPr sz="1200" spc="-10" dirty="0">
                <a:solidFill>
                  <a:schemeClr val="tx2"/>
                </a:solidFill>
                <a:latin typeface="Tahoma"/>
                <a:cs typeface="Tahoma"/>
              </a:rPr>
              <a:t>the </a:t>
            </a:r>
            <a:r>
              <a:rPr sz="1200" spc="-5" dirty="0">
                <a:solidFill>
                  <a:schemeClr val="tx2"/>
                </a:solidFill>
                <a:latin typeface="Tahoma"/>
                <a:cs typeface="Tahoma"/>
              </a:rPr>
              <a:t>ratio </a:t>
            </a:r>
            <a:r>
              <a:rPr sz="1200" spc="-20" dirty="0">
                <a:solidFill>
                  <a:schemeClr val="tx2"/>
                </a:solidFill>
                <a:latin typeface="Tahoma"/>
                <a:cs typeface="Tahoma"/>
              </a:rPr>
              <a:t>between </a:t>
            </a:r>
            <a:r>
              <a:rPr sz="1200" spc="-10" dirty="0">
                <a:solidFill>
                  <a:schemeClr val="tx2"/>
                </a:solidFill>
                <a:latin typeface="Tahoma"/>
                <a:cs typeface="Tahoma"/>
              </a:rPr>
              <a:t>the sizes </a:t>
            </a:r>
            <a:r>
              <a:rPr sz="1200" spc="10" dirty="0">
                <a:solidFill>
                  <a:schemeClr val="tx2"/>
                </a:solidFill>
                <a:latin typeface="Tahoma"/>
                <a:cs typeface="Tahoma"/>
              </a:rPr>
              <a:t>of </a:t>
            </a:r>
            <a:r>
              <a:rPr sz="1200" spc="-10" dirty="0">
                <a:solidFill>
                  <a:schemeClr val="tx2"/>
                </a:solidFill>
                <a:latin typeface="Tahoma"/>
                <a:cs typeface="Tahoma"/>
              </a:rPr>
              <a:t>two  gears </a:t>
            </a:r>
            <a:r>
              <a:rPr sz="1200" dirty="0">
                <a:solidFill>
                  <a:schemeClr val="tx2"/>
                </a:solidFill>
                <a:latin typeface="Tahoma"/>
                <a:cs typeface="Tahoma"/>
              </a:rPr>
              <a:t>meshing </a:t>
            </a:r>
            <a:r>
              <a:rPr sz="1200" spc="10" dirty="0">
                <a:solidFill>
                  <a:schemeClr val="tx2"/>
                </a:solidFill>
                <a:latin typeface="Tahoma"/>
                <a:cs typeface="Tahoma"/>
              </a:rPr>
              <a:t>is </a:t>
            </a:r>
            <a:r>
              <a:rPr sz="1200" spc="5" dirty="0">
                <a:solidFill>
                  <a:schemeClr val="tx2"/>
                </a:solidFill>
                <a:latin typeface="Tahoma"/>
                <a:cs typeface="Tahoma"/>
              </a:rPr>
              <a:t>proportional </a:t>
            </a:r>
            <a:r>
              <a:rPr sz="1200" spc="-15" dirty="0">
                <a:solidFill>
                  <a:schemeClr val="tx2"/>
                </a:solidFill>
                <a:latin typeface="Tahoma"/>
                <a:cs typeface="Tahoma"/>
              </a:rPr>
              <a:t>to </a:t>
            </a:r>
            <a:r>
              <a:rPr sz="1200" spc="-10" dirty="0">
                <a:solidFill>
                  <a:schemeClr val="tx2"/>
                </a:solidFill>
                <a:latin typeface="Tahoma"/>
                <a:cs typeface="Tahoma"/>
              </a:rPr>
              <a:t>the </a:t>
            </a:r>
            <a:r>
              <a:rPr sz="1200" spc="-5" dirty="0">
                <a:solidFill>
                  <a:schemeClr val="tx2"/>
                </a:solidFill>
                <a:latin typeface="Tahoma"/>
                <a:cs typeface="Tahoma"/>
              </a:rPr>
              <a:t>resulting </a:t>
            </a:r>
            <a:r>
              <a:rPr sz="1200" dirty="0">
                <a:solidFill>
                  <a:schemeClr val="tx2"/>
                </a:solidFill>
                <a:latin typeface="Tahoma"/>
                <a:cs typeface="Tahoma"/>
              </a:rPr>
              <a:t>torque  </a:t>
            </a:r>
            <a:r>
              <a:rPr sz="1200" spc="-10" dirty="0">
                <a:solidFill>
                  <a:schemeClr val="tx2"/>
                </a:solidFill>
                <a:latin typeface="Tahoma"/>
                <a:cs typeface="Tahoma"/>
              </a:rPr>
              <a:t>change and </a:t>
            </a:r>
            <a:r>
              <a:rPr sz="1200" spc="-15" dirty="0">
                <a:solidFill>
                  <a:schemeClr val="tx2"/>
                </a:solidFill>
                <a:latin typeface="Tahoma"/>
                <a:cs typeface="Tahoma"/>
              </a:rPr>
              <a:t>speed </a:t>
            </a:r>
            <a:r>
              <a:rPr sz="1200" spc="-10" dirty="0">
                <a:solidFill>
                  <a:schemeClr val="tx2"/>
                </a:solidFill>
                <a:latin typeface="Tahoma"/>
                <a:cs typeface="Tahoma"/>
              </a:rPr>
              <a:t>change </a:t>
            </a:r>
            <a:r>
              <a:rPr sz="1200" spc="-15" dirty="0">
                <a:solidFill>
                  <a:schemeClr val="tx2"/>
                </a:solidFill>
                <a:latin typeface="Tahoma"/>
                <a:cs typeface="Tahoma"/>
              </a:rPr>
              <a:t>between </a:t>
            </a:r>
            <a:r>
              <a:rPr sz="1200" spc="-5" dirty="0">
                <a:solidFill>
                  <a:schemeClr val="tx2"/>
                </a:solidFill>
                <a:latin typeface="Tahoma"/>
                <a:cs typeface="Tahoma"/>
              </a:rPr>
              <a:t>them. </a:t>
            </a:r>
            <a:r>
              <a:rPr sz="1200" spc="15" dirty="0">
                <a:solidFill>
                  <a:schemeClr val="tx2"/>
                </a:solidFill>
                <a:latin typeface="Tahoma"/>
                <a:cs typeface="Tahoma"/>
              </a:rPr>
              <a:t>This </a:t>
            </a:r>
            <a:r>
              <a:rPr sz="1200" spc="10" dirty="0">
                <a:solidFill>
                  <a:schemeClr val="tx2"/>
                </a:solidFill>
                <a:latin typeface="Tahoma"/>
                <a:cs typeface="Tahoma"/>
              </a:rPr>
              <a:t>is  </a:t>
            </a:r>
            <a:r>
              <a:rPr sz="1200" spc="5" dirty="0">
                <a:solidFill>
                  <a:schemeClr val="tx2"/>
                </a:solidFill>
                <a:latin typeface="Tahoma"/>
                <a:cs typeface="Tahoma"/>
              </a:rPr>
              <a:t>known </a:t>
            </a:r>
            <a:r>
              <a:rPr sz="1200" spc="-15" dirty="0">
                <a:solidFill>
                  <a:schemeClr val="tx2"/>
                </a:solidFill>
                <a:latin typeface="Tahoma"/>
                <a:cs typeface="Tahoma"/>
              </a:rPr>
              <a:t>as </a:t>
            </a:r>
            <a:r>
              <a:rPr sz="1200" spc="-10" dirty="0">
                <a:solidFill>
                  <a:schemeClr val="tx2"/>
                </a:solidFill>
                <a:latin typeface="Tahoma"/>
                <a:cs typeface="Tahoma"/>
              </a:rPr>
              <a:t>the Gear</a:t>
            </a:r>
            <a:r>
              <a:rPr sz="1200" spc="50" dirty="0">
                <a:solidFill>
                  <a:schemeClr val="tx2"/>
                </a:solidFill>
                <a:latin typeface="Tahoma"/>
                <a:cs typeface="Tahoma"/>
              </a:rPr>
              <a:t> </a:t>
            </a:r>
            <a:r>
              <a:rPr sz="1200" spc="-5" dirty="0">
                <a:solidFill>
                  <a:schemeClr val="tx2"/>
                </a:solidFill>
                <a:latin typeface="Tahoma"/>
                <a:cs typeface="Tahoma"/>
              </a:rPr>
              <a:t>Reduction.</a:t>
            </a:r>
            <a:endParaRPr sz="1200" dirty="0">
              <a:solidFill>
                <a:schemeClr val="tx2"/>
              </a:solidFill>
              <a:latin typeface="Tahoma"/>
              <a:cs typeface="Tahoma"/>
            </a:endParaRPr>
          </a:p>
          <a:p>
            <a:pPr marL="457200" marR="178435" indent="-343535">
              <a:lnSpc>
                <a:spcPct val="81700"/>
              </a:lnSpc>
              <a:spcBef>
                <a:spcPts val="245"/>
              </a:spcBef>
              <a:buFont typeface="Wingdings" panose="05000000000000000000" pitchFamily="2" charset="2"/>
              <a:buChar char="Ø"/>
              <a:tabLst>
                <a:tab pos="457200" algn="l"/>
                <a:tab pos="457834" algn="l"/>
              </a:tabLst>
            </a:pPr>
            <a:r>
              <a:rPr sz="1200" spc="50" dirty="0">
                <a:solidFill>
                  <a:schemeClr val="tx2"/>
                </a:solidFill>
                <a:latin typeface="Tahoma"/>
                <a:cs typeface="Tahoma"/>
              </a:rPr>
              <a:t>As </a:t>
            </a:r>
            <a:r>
              <a:rPr sz="1200" spc="-10" dirty="0">
                <a:solidFill>
                  <a:schemeClr val="tx2"/>
                </a:solidFill>
                <a:latin typeface="Tahoma"/>
                <a:cs typeface="Tahoma"/>
              </a:rPr>
              <a:t>discussed </a:t>
            </a:r>
            <a:r>
              <a:rPr sz="1200" spc="5" dirty="0">
                <a:solidFill>
                  <a:schemeClr val="tx2"/>
                </a:solidFill>
                <a:latin typeface="Tahoma"/>
                <a:cs typeface="Tahoma"/>
              </a:rPr>
              <a:t>previously, </a:t>
            </a:r>
            <a:r>
              <a:rPr sz="1200" spc="-10" dirty="0">
                <a:solidFill>
                  <a:schemeClr val="tx2"/>
                </a:solidFill>
                <a:latin typeface="Tahoma"/>
                <a:cs typeface="Tahoma"/>
              </a:rPr>
              <a:t>the </a:t>
            </a:r>
            <a:r>
              <a:rPr sz="1200" spc="5" dirty="0">
                <a:solidFill>
                  <a:schemeClr val="tx2"/>
                </a:solidFill>
                <a:latin typeface="Tahoma"/>
                <a:cs typeface="Tahoma"/>
              </a:rPr>
              <a:t>number </a:t>
            </a:r>
            <a:r>
              <a:rPr sz="1200" spc="10" dirty="0">
                <a:solidFill>
                  <a:schemeClr val="tx2"/>
                </a:solidFill>
                <a:latin typeface="Tahoma"/>
                <a:cs typeface="Tahoma"/>
              </a:rPr>
              <a:t>of </a:t>
            </a:r>
            <a:r>
              <a:rPr sz="1200" spc="-25" dirty="0">
                <a:solidFill>
                  <a:schemeClr val="tx2"/>
                </a:solidFill>
                <a:latin typeface="Tahoma"/>
                <a:cs typeface="Tahoma"/>
              </a:rPr>
              <a:t>teeth </a:t>
            </a:r>
            <a:r>
              <a:rPr sz="1200" dirty="0">
                <a:solidFill>
                  <a:schemeClr val="tx2"/>
                </a:solidFill>
                <a:latin typeface="Tahoma"/>
                <a:cs typeface="Tahoma"/>
              </a:rPr>
              <a:t>a </a:t>
            </a:r>
            <a:r>
              <a:rPr sz="1200" spc="-15" dirty="0">
                <a:solidFill>
                  <a:schemeClr val="tx2"/>
                </a:solidFill>
                <a:latin typeface="Tahoma"/>
                <a:cs typeface="Tahoma"/>
              </a:rPr>
              <a:t>gear  </a:t>
            </a:r>
            <a:r>
              <a:rPr sz="1200" spc="-10" dirty="0">
                <a:solidFill>
                  <a:schemeClr val="tx2"/>
                </a:solidFill>
                <a:latin typeface="Tahoma"/>
                <a:cs typeface="Tahoma"/>
              </a:rPr>
              <a:t>has </a:t>
            </a:r>
            <a:r>
              <a:rPr sz="1200" spc="10" dirty="0">
                <a:solidFill>
                  <a:schemeClr val="tx2"/>
                </a:solidFill>
                <a:latin typeface="Tahoma"/>
                <a:cs typeface="Tahoma"/>
              </a:rPr>
              <a:t>is </a:t>
            </a:r>
            <a:r>
              <a:rPr sz="1200" spc="5" dirty="0">
                <a:solidFill>
                  <a:schemeClr val="tx2"/>
                </a:solidFill>
                <a:latin typeface="Tahoma"/>
                <a:cs typeface="Tahoma"/>
              </a:rPr>
              <a:t>proportional </a:t>
            </a:r>
            <a:r>
              <a:rPr sz="1200" spc="-15" dirty="0">
                <a:solidFill>
                  <a:schemeClr val="tx2"/>
                </a:solidFill>
                <a:latin typeface="Tahoma"/>
                <a:cs typeface="Tahoma"/>
              </a:rPr>
              <a:t>to </a:t>
            </a:r>
            <a:r>
              <a:rPr sz="1200" spc="-5" dirty="0">
                <a:solidFill>
                  <a:schemeClr val="tx2"/>
                </a:solidFill>
                <a:latin typeface="Tahoma"/>
                <a:cs typeface="Tahoma"/>
              </a:rPr>
              <a:t>its diameter, so </a:t>
            </a:r>
            <a:r>
              <a:rPr sz="1200" spc="-15" dirty="0">
                <a:solidFill>
                  <a:schemeClr val="tx2"/>
                </a:solidFill>
                <a:latin typeface="Tahoma"/>
                <a:cs typeface="Tahoma"/>
              </a:rPr>
              <a:t>instead </a:t>
            </a:r>
            <a:r>
              <a:rPr sz="1200" spc="10" dirty="0">
                <a:solidFill>
                  <a:schemeClr val="tx2"/>
                </a:solidFill>
                <a:latin typeface="Tahoma"/>
                <a:cs typeface="Tahoma"/>
              </a:rPr>
              <a:t>of  </a:t>
            </a:r>
            <a:r>
              <a:rPr sz="1200" spc="5" dirty="0">
                <a:solidFill>
                  <a:schemeClr val="tx2"/>
                </a:solidFill>
                <a:latin typeface="Tahoma"/>
                <a:cs typeface="Tahoma"/>
              </a:rPr>
              <a:t>using </a:t>
            </a:r>
            <a:r>
              <a:rPr sz="1200" spc="-5" dirty="0">
                <a:solidFill>
                  <a:schemeClr val="tx2"/>
                </a:solidFill>
                <a:latin typeface="Tahoma"/>
                <a:cs typeface="Tahoma"/>
              </a:rPr>
              <a:t>diameters </a:t>
            </a:r>
            <a:r>
              <a:rPr sz="1200" spc="-15" dirty="0">
                <a:solidFill>
                  <a:schemeClr val="tx2"/>
                </a:solidFill>
                <a:latin typeface="Tahoma"/>
                <a:cs typeface="Tahoma"/>
              </a:rPr>
              <a:t>to calculate </a:t>
            </a:r>
            <a:r>
              <a:rPr sz="1200" spc="-10" dirty="0">
                <a:solidFill>
                  <a:schemeClr val="tx2"/>
                </a:solidFill>
                <a:latin typeface="Tahoma"/>
                <a:cs typeface="Tahoma"/>
              </a:rPr>
              <a:t>Gear </a:t>
            </a:r>
            <a:r>
              <a:rPr sz="1200" spc="-5" dirty="0">
                <a:solidFill>
                  <a:schemeClr val="tx2"/>
                </a:solidFill>
                <a:latin typeface="Tahoma"/>
                <a:cs typeface="Tahoma"/>
              </a:rPr>
              <a:t>Reduction, </a:t>
            </a:r>
            <a:r>
              <a:rPr sz="1200" spc="5" dirty="0">
                <a:solidFill>
                  <a:schemeClr val="tx2"/>
                </a:solidFill>
                <a:latin typeface="Tahoma"/>
                <a:cs typeface="Tahoma"/>
              </a:rPr>
              <a:t>one  </a:t>
            </a:r>
            <a:r>
              <a:rPr sz="1200" spc="-20" dirty="0">
                <a:solidFill>
                  <a:schemeClr val="tx2"/>
                </a:solidFill>
                <a:latin typeface="Tahoma"/>
                <a:cs typeface="Tahoma"/>
              </a:rPr>
              <a:t>can </a:t>
            </a:r>
            <a:r>
              <a:rPr sz="1200" spc="5" dirty="0">
                <a:solidFill>
                  <a:schemeClr val="tx2"/>
                </a:solidFill>
                <a:latin typeface="Tahoma"/>
                <a:cs typeface="Tahoma"/>
              </a:rPr>
              <a:t>just </a:t>
            </a:r>
            <a:r>
              <a:rPr sz="1200" spc="-5" dirty="0">
                <a:solidFill>
                  <a:schemeClr val="tx2"/>
                </a:solidFill>
                <a:latin typeface="Tahoma"/>
                <a:cs typeface="Tahoma"/>
              </a:rPr>
              <a:t>use tooth</a:t>
            </a:r>
            <a:r>
              <a:rPr sz="1200" spc="35" dirty="0">
                <a:solidFill>
                  <a:schemeClr val="tx2"/>
                </a:solidFill>
                <a:latin typeface="Tahoma"/>
                <a:cs typeface="Tahoma"/>
              </a:rPr>
              <a:t> </a:t>
            </a:r>
            <a:r>
              <a:rPr sz="1200" spc="-5" dirty="0">
                <a:solidFill>
                  <a:schemeClr val="tx2"/>
                </a:solidFill>
                <a:latin typeface="Tahoma"/>
                <a:cs typeface="Tahoma"/>
              </a:rPr>
              <a:t>counts.</a:t>
            </a:r>
            <a:endParaRPr sz="1200" dirty="0">
              <a:solidFill>
                <a:schemeClr val="tx2"/>
              </a:solidFill>
              <a:latin typeface="Tahoma"/>
              <a:cs typeface="Tahoma"/>
            </a:endParaRPr>
          </a:p>
          <a:p>
            <a:pPr marL="457200" marR="387985" indent="-343535">
              <a:lnSpc>
                <a:spcPct val="78200"/>
              </a:lnSpc>
              <a:spcBef>
                <a:spcPts val="305"/>
              </a:spcBef>
              <a:buFont typeface="Wingdings" panose="05000000000000000000" pitchFamily="2" charset="2"/>
              <a:buChar char="Ø"/>
              <a:tabLst>
                <a:tab pos="457200" algn="l"/>
                <a:tab pos="457834" algn="l"/>
              </a:tabLst>
            </a:pPr>
            <a:r>
              <a:rPr sz="1200" spc="15" dirty="0">
                <a:solidFill>
                  <a:schemeClr val="tx2"/>
                </a:solidFill>
                <a:latin typeface="Tahoma"/>
                <a:cs typeface="Tahoma"/>
              </a:rPr>
              <a:t>The </a:t>
            </a:r>
            <a:r>
              <a:rPr sz="1200" spc="-10" dirty="0">
                <a:solidFill>
                  <a:schemeClr val="tx2"/>
                </a:solidFill>
                <a:latin typeface="Tahoma"/>
                <a:cs typeface="Tahoma"/>
              </a:rPr>
              <a:t>Gear Ratio </a:t>
            </a:r>
            <a:r>
              <a:rPr sz="1200" spc="10" dirty="0">
                <a:solidFill>
                  <a:schemeClr val="tx2"/>
                </a:solidFill>
                <a:latin typeface="Tahoma"/>
                <a:cs typeface="Tahoma"/>
              </a:rPr>
              <a:t>is </a:t>
            </a:r>
            <a:r>
              <a:rPr sz="1200" spc="-10" dirty="0">
                <a:solidFill>
                  <a:schemeClr val="tx2"/>
                </a:solidFill>
                <a:latin typeface="Tahoma"/>
                <a:cs typeface="Tahoma"/>
              </a:rPr>
              <a:t>denoted </a:t>
            </a:r>
            <a:r>
              <a:rPr sz="1200" spc="-15" dirty="0">
                <a:solidFill>
                  <a:schemeClr val="tx2"/>
                </a:solidFill>
                <a:latin typeface="Tahoma"/>
                <a:cs typeface="Tahoma"/>
              </a:rPr>
              <a:t>as </a:t>
            </a:r>
            <a:r>
              <a:rPr sz="1200" spc="5" dirty="0">
                <a:solidFill>
                  <a:schemeClr val="tx2"/>
                </a:solidFill>
                <a:latin typeface="Tahoma"/>
                <a:cs typeface="Tahoma"/>
              </a:rPr>
              <a:t>(Driving </a:t>
            </a:r>
            <a:r>
              <a:rPr sz="1200" spc="-10" dirty="0">
                <a:solidFill>
                  <a:schemeClr val="tx2"/>
                </a:solidFill>
                <a:latin typeface="Tahoma"/>
                <a:cs typeface="Tahoma"/>
              </a:rPr>
              <a:t>Gear  </a:t>
            </a:r>
            <a:r>
              <a:rPr sz="1200" spc="-5" dirty="0">
                <a:solidFill>
                  <a:schemeClr val="tx2"/>
                </a:solidFill>
                <a:latin typeface="Tahoma"/>
                <a:cs typeface="Tahoma"/>
              </a:rPr>
              <a:t>Teeth):(Driven </a:t>
            </a:r>
            <a:r>
              <a:rPr sz="1200" spc="-10" dirty="0">
                <a:solidFill>
                  <a:schemeClr val="tx2"/>
                </a:solidFill>
                <a:latin typeface="Tahoma"/>
                <a:cs typeface="Tahoma"/>
              </a:rPr>
              <a:t>Gear Teeth), </a:t>
            </a:r>
            <a:r>
              <a:rPr sz="1200" spc="-5" dirty="0">
                <a:solidFill>
                  <a:schemeClr val="tx2"/>
                </a:solidFill>
                <a:latin typeface="Tahoma"/>
                <a:cs typeface="Tahoma"/>
              </a:rPr>
              <a:t>so </a:t>
            </a:r>
            <a:r>
              <a:rPr sz="1200" spc="-10" dirty="0">
                <a:solidFill>
                  <a:schemeClr val="tx2"/>
                </a:solidFill>
                <a:latin typeface="Tahoma"/>
                <a:cs typeface="Tahoma"/>
              </a:rPr>
              <a:t>the </a:t>
            </a:r>
            <a:r>
              <a:rPr sz="1200" dirty="0">
                <a:solidFill>
                  <a:schemeClr val="tx2"/>
                </a:solidFill>
                <a:latin typeface="Tahoma"/>
                <a:cs typeface="Tahoma"/>
              </a:rPr>
              <a:t>above pair </a:t>
            </a:r>
            <a:r>
              <a:rPr sz="1200" spc="10" dirty="0">
                <a:solidFill>
                  <a:schemeClr val="tx2"/>
                </a:solidFill>
                <a:latin typeface="Tahoma"/>
                <a:cs typeface="Tahoma"/>
              </a:rPr>
              <a:t>of  </a:t>
            </a:r>
            <a:r>
              <a:rPr sz="1200" spc="-10" dirty="0">
                <a:solidFill>
                  <a:schemeClr val="tx2"/>
                </a:solidFill>
                <a:latin typeface="Tahoma"/>
                <a:cs typeface="Tahoma"/>
              </a:rPr>
              <a:t>gears </a:t>
            </a:r>
            <a:r>
              <a:rPr sz="1200" dirty="0">
                <a:solidFill>
                  <a:schemeClr val="tx2"/>
                </a:solidFill>
                <a:latin typeface="Tahoma"/>
                <a:cs typeface="Tahoma"/>
              </a:rPr>
              <a:t>could </a:t>
            </a:r>
            <a:r>
              <a:rPr sz="1200" spc="5" dirty="0">
                <a:solidFill>
                  <a:schemeClr val="tx2"/>
                </a:solidFill>
                <a:latin typeface="Tahoma"/>
                <a:cs typeface="Tahoma"/>
              </a:rPr>
              <a:t>be </a:t>
            </a:r>
            <a:r>
              <a:rPr sz="1200" spc="-5" dirty="0">
                <a:solidFill>
                  <a:schemeClr val="tx2"/>
                </a:solidFill>
                <a:latin typeface="Tahoma"/>
                <a:cs typeface="Tahoma"/>
              </a:rPr>
              <a:t>described </a:t>
            </a:r>
            <a:r>
              <a:rPr sz="1200" spc="-15" dirty="0">
                <a:solidFill>
                  <a:schemeClr val="tx2"/>
                </a:solidFill>
                <a:latin typeface="Tahoma"/>
                <a:cs typeface="Tahoma"/>
              </a:rPr>
              <a:t>as </a:t>
            </a:r>
            <a:r>
              <a:rPr sz="1200" spc="15" dirty="0">
                <a:solidFill>
                  <a:schemeClr val="tx2"/>
                </a:solidFill>
                <a:latin typeface="Tahoma"/>
                <a:cs typeface="Tahoma"/>
              </a:rPr>
              <a:t>36:60 </a:t>
            </a:r>
            <a:r>
              <a:rPr sz="1200" spc="5" dirty="0">
                <a:solidFill>
                  <a:schemeClr val="tx2"/>
                </a:solidFill>
                <a:latin typeface="Tahoma"/>
                <a:cs typeface="Tahoma"/>
              </a:rPr>
              <a:t>(or </a:t>
            </a:r>
            <a:r>
              <a:rPr sz="1200" spc="10" dirty="0">
                <a:solidFill>
                  <a:schemeClr val="tx2"/>
                </a:solidFill>
                <a:latin typeface="Tahoma"/>
                <a:cs typeface="Tahoma"/>
              </a:rPr>
              <a:t>36 </a:t>
            </a:r>
            <a:r>
              <a:rPr sz="1200" spc="-15" dirty="0">
                <a:solidFill>
                  <a:schemeClr val="tx2"/>
                </a:solidFill>
                <a:latin typeface="Tahoma"/>
                <a:cs typeface="Tahoma"/>
              </a:rPr>
              <a:t>to</a:t>
            </a:r>
            <a:r>
              <a:rPr sz="1200" spc="-80" dirty="0">
                <a:solidFill>
                  <a:schemeClr val="tx2"/>
                </a:solidFill>
                <a:latin typeface="Tahoma"/>
                <a:cs typeface="Tahoma"/>
              </a:rPr>
              <a:t> </a:t>
            </a:r>
            <a:r>
              <a:rPr sz="1200" spc="5" dirty="0">
                <a:solidFill>
                  <a:schemeClr val="tx2"/>
                </a:solidFill>
                <a:latin typeface="Tahoma"/>
                <a:cs typeface="Tahoma"/>
              </a:rPr>
              <a:t>60).</a:t>
            </a:r>
            <a:endParaRPr sz="1200" dirty="0">
              <a:solidFill>
                <a:schemeClr val="tx2"/>
              </a:solidFill>
              <a:latin typeface="Tahoma"/>
              <a:cs typeface="Tahoma"/>
            </a:endParaRPr>
          </a:p>
          <a:p>
            <a:pPr marL="457200" marR="436880" indent="-343535">
              <a:lnSpc>
                <a:spcPct val="78300"/>
              </a:lnSpc>
              <a:spcBef>
                <a:spcPts val="375"/>
              </a:spcBef>
              <a:buFont typeface="Wingdings" panose="05000000000000000000" pitchFamily="2" charset="2"/>
              <a:buChar char="Ø"/>
              <a:tabLst>
                <a:tab pos="457200" algn="l"/>
                <a:tab pos="457834" algn="l"/>
              </a:tabLst>
            </a:pPr>
            <a:r>
              <a:rPr sz="1200" spc="15" dirty="0">
                <a:solidFill>
                  <a:schemeClr val="tx2"/>
                </a:solidFill>
                <a:latin typeface="Tahoma"/>
                <a:cs typeface="Tahoma"/>
              </a:rPr>
              <a:t>The </a:t>
            </a:r>
            <a:r>
              <a:rPr sz="1200" spc="-10" dirty="0">
                <a:solidFill>
                  <a:schemeClr val="tx2"/>
                </a:solidFill>
                <a:latin typeface="Tahoma"/>
                <a:cs typeface="Tahoma"/>
              </a:rPr>
              <a:t>Gear </a:t>
            </a:r>
            <a:r>
              <a:rPr sz="1200" spc="-5" dirty="0">
                <a:solidFill>
                  <a:schemeClr val="tx2"/>
                </a:solidFill>
                <a:latin typeface="Tahoma"/>
                <a:cs typeface="Tahoma"/>
              </a:rPr>
              <a:t>Reduction </a:t>
            </a:r>
            <a:r>
              <a:rPr sz="1200" spc="10" dirty="0">
                <a:solidFill>
                  <a:schemeClr val="tx2"/>
                </a:solidFill>
                <a:latin typeface="Tahoma"/>
                <a:cs typeface="Tahoma"/>
              </a:rPr>
              <a:t>is </a:t>
            </a:r>
            <a:r>
              <a:rPr sz="1200" spc="-15" dirty="0">
                <a:solidFill>
                  <a:schemeClr val="tx2"/>
                </a:solidFill>
                <a:latin typeface="Tahoma"/>
                <a:cs typeface="Tahoma"/>
              </a:rPr>
              <a:t>calculated as </a:t>
            </a:r>
            <a:r>
              <a:rPr sz="1200" dirty="0">
                <a:solidFill>
                  <a:schemeClr val="tx2"/>
                </a:solidFill>
                <a:latin typeface="Tahoma"/>
                <a:cs typeface="Tahoma"/>
              </a:rPr>
              <a:t>Driven </a:t>
            </a:r>
            <a:r>
              <a:rPr sz="1200" spc="-10" dirty="0">
                <a:solidFill>
                  <a:schemeClr val="tx2"/>
                </a:solidFill>
                <a:latin typeface="Tahoma"/>
                <a:cs typeface="Tahoma"/>
              </a:rPr>
              <a:t>Gear  Teeth </a:t>
            </a:r>
            <a:r>
              <a:rPr sz="1200" dirty="0">
                <a:solidFill>
                  <a:schemeClr val="tx2"/>
                </a:solidFill>
                <a:latin typeface="Tahoma"/>
                <a:cs typeface="Tahoma"/>
              </a:rPr>
              <a:t>/ </a:t>
            </a:r>
            <a:r>
              <a:rPr sz="1200" spc="10" dirty="0">
                <a:solidFill>
                  <a:schemeClr val="tx2"/>
                </a:solidFill>
                <a:latin typeface="Tahoma"/>
                <a:cs typeface="Tahoma"/>
              </a:rPr>
              <a:t>Driving </a:t>
            </a:r>
            <a:r>
              <a:rPr sz="1200" spc="-10" dirty="0">
                <a:solidFill>
                  <a:schemeClr val="tx2"/>
                </a:solidFill>
                <a:latin typeface="Tahoma"/>
                <a:cs typeface="Tahoma"/>
              </a:rPr>
              <a:t>Gear</a:t>
            </a:r>
            <a:r>
              <a:rPr sz="1200" dirty="0">
                <a:solidFill>
                  <a:schemeClr val="tx2"/>
                </a:solidFill>
                <a:latin typeface="Tahoma"/>
                <a:cs typeface="Tahoma"/>
              </a:rPr>
              <a:t> </a:t>
            </a:r>
            <a:r>
              <a:rPr sz="1200" spc="-10" dirty="0">
                <a:solidFill>
                  <a:schemeClr val="tx2"/>
                </a:solidFill>
                <a:latin typeface="Tahoma"/>
                <a:cs typeface="Tahoma"/>
              </a:rPr>
              <a:t>Teeth</a:t>
            </a:r>
            <a:endParaRPr sz="1200" dirty="0">
              <a:solidFill>
                <a:schemeClr val="tx2"/>
              </a:solidFill>
              <a:latin typeface="Tahoma"/>
              <a:cs typeface="Tahoma"/>
            </a:endParaRPr>
          </a:p>
          <a:p>
            <a:pPr marL="457200" indent="-344170">
              <a:lnSpc>
                <a:spcPts val="1350"/>
              </a:lnSpc>
              <a:spcBef>
                <a:spcPts val="85"/>
              </a:spcBef>
              <a:buFont typeface="Wingdings" panose="05000000000000000000" pitchFamily="2" charset="2"/>
              <a:buChar char="Ø"/>
              <a:tabLst>
                <a:tab pos="457200" algn="l"/>
                <a:tab pos="457834" algn="l"/>
              </a:tabLst>
            </a:pPr>
            <a:r>
              <a:rPr sz="1200" dirty="0">
                <a:solidFill>
                  <a:schemeClr val="tx2"/>
                </a:solidFill>
                <a:latin typeface="Tahoma"/>
                <a:cs typeface="Tahoma"/>
              </a:rPr>
              <a:t>So </a:t>
            </a:r>
            <a:r>
              <a:rPr sz="1200" spc="-10" dirty="0">
                <a:solidFill>
                  <a:schemeClr val="tx2"/>
                </a:solidFill>
                <a:latin typeface="Tahoma"/>
                <a:cs typeface="Tahoma"/>
              </a:rPr>
              <a:t>Gear </a:t>
            </a:r>
            <a:r>
              <a:rPr sz="1200" spc="-5" dirty="0">
                <a:solidFill>
                  <a:schemeClr val="tx2"/>
                </a:solidFill>
                <a:latin typeface="Tahoma"/>
                <a:cs typeface="Tahoma"/>
              </a:rPr>
              <a:t>Reduction </a:t>
            </a:r>
            <a:r>
              <a:rPr sz="1250" spc="20" dirty="0">
                <a:solidFill>
                  <a:schemeClr val="tx2"/>
                </a:solidFill>
                <a:latin typeface="Tahoma"/>
                <a:cs typeface="Tahoma"/>
              </a:rPr>
              <a:t>= </a:t>
            </a:r>
            <a:r>
              <a:rPr sz="1250" spc="10" dirty="0">
                <a:solidFill>
                  <a:schemeClr val="tx2"/>
                </a:solidFill>
                <a:latin typeface="Tahoma"/>
                <a:cs typeface="Tahoma"/>
              </a:rPr>
              <a:t>Driven </a:t>
            </a:r>
            <a:r>
              <a:rPr sz="1250" spc="5" dirty="0">
                <a:solidFill>
                  <a:schemeClr val="tx2"/>
                </a:solidFill>
                <a:latin typeface="Tahoma"/>
                <a:cs typeface="Tahoma"/>
              </a:rPr>
              <a:t>Gear </a:t>
            </a:r>
            <a:r>
              <a:rPr sz="1250" spc="15" dirty="0">
                <a:solidFill>
                  <a:schemeClr val="tx2"/>
                </a:solidFill>
                <a:latin typeface="Tahoma"/>
                <a:cs typeface="Tahoma"/>
              </a:rPr>
              <a:t>Teeth </a:t>
            </a:r>
            <a:r>
              <a:rPr sz="1250" spc="10" dirty="0">
                <a:solidFill>
                  <a:schemeClr val="tx2"/>
                </a:solidFill>
                <a:latin typeface="Tahoma"/>
                <a:cs typeface="Tahoma"/>
              </a:rPr>
              <a:t>/</a:t>
            </a:r>
            <a:r>
              <a:rPr sz="1250" spc="270" dirty="0">
                <a:solidFill>
                  <a:schemeClr val="tx2"/>
                </a:solidFill>
                <a:latin typeface="Tahoma"/>
                <a:cs typeface="Tahoma"/>
              </a:rPr>
              <a:t> </a:t>
            </a:r>
            <a:r>
              <a:rPr sz="1250" spc="5" dirty="0">
                <a:solidFill>
                  <a:schemeClr val="tx2"/>
                </a:solidFill>
                <a:latin typeface="Tahoma"/>
                <a:cs typeface="Tahoma"/>
              </a:rPr>
              <a:t>Driving</a:t>
            </a:r>
            <a:endParaRPr sz="1250" dirty="0">
              <a:solidFill>
                <a:schemeClr val="tx2"/>
              </a:solidFill>
              <a:latin typeface="Tahoma"/>
              <a:cs typeface="Tahoma"/>
            </a:endParaRPr>
          </a:p>
          <a:p>
            <a:pPr marL="742950" indent="-285750">
              <a:lnSpc>
                <a:spcPts val="1350"/>
              </a:lnSpc>
              <a:buFont typeface="Wingdings" panose="05000000000000000000" pitchFamily="2" charset="2"/>
              <a:buChar char="Ø"/>
            </a:pPr>
            <a:r>
              <a:rPr sz="1250" spc="5" dirty="0">
                <a:solidFill>
                  <a:schemeClr val="tx2"/>
                </a:solidFill>
                <a:latin typeface="Tahoma"/>
                <a:cs typeface="Tahoma"/>
              </a:rPr>
              <a:t>Gear </a:t>
            </a:r>
            <a:r>
              <a:rPr sz="1250" spc="15" dirty="0">
                <a:solidFill>
                  <a:schemeClr val="tx2"/>
                </a:solidFill>
                <a:latin typeface="Tahoma"/>
                <a:cs typeface="Tahoma"/>
              </a:rPr>
              <a:t>Teeth = </a:t>
            </a:r>
            <a:r>
              <a:rPr sz="1250" dirty="0">
                <a:solidFill>
                  <a:schemeClr val="tx2"/>
                </a:solidFill>
                <a:latin typeface="Tahoma"/>
                <a:cs typeface="Tahoma"/>
              </a:rPr>
              <a:t>60 </a:t>
            </a:r>
            <a:r>
              <a:rPr sz="1250" spc="5" dirty="0">
                <a:solidFill>
                  <a:schemeClr val="tx2"/>
                </a:solidFill>
                <a:latin typeface="Tahoma"/>
                <a:cs typeface="Tahoma"/>
              </a:rPr>
              <a:t>/ </a:t>
            </a:r>
            <a:r>
              <a:rPr sz="1250" dirty="0">
                <a:solidFill>
                  <a:schemeClr val="tx2"/>
                </a:solidFill>
                <a:latin typeface="Tahoma"/>
                <a:cs typeface="Tahoma"/>
              </a:rPr>
              <a:t>36 </a:t>
            </a:r>
            <a:r>
              <a:rPr sz="1250" spc="15" dirty="0">
                <a:solidFill>
                  <a:schemeClr val="tx2"/>
                </a:solidFill>
                <a:latin typeface="Tahoma"/>
                <a:cs typeface="Tahoma"/>
              </a:rPr>
              <a:t>=</a:t>
            </a:r>
            <a:r>
              <a:rPr sz="1250" spc="335" dirty="0">
                <a:solidFill>
                  <a:schemeClr val="tx2"/>
                </a:solidFill>
                <a:latin typeface="Tahoma"/>
                <a:cs typeface="Tahoma"/>
              </a:rPr>
              <a:t> </a:t>
            </a:r>
            <a:r>
              <a:rPr sz="1250" spc="-5" dirty="0">
                <a:solidFill>
                  <a:schemeClr val="tx2"/>
                </a:solidFill>
                <a:latin typeface="Tahoma"/>
                <a:cs typeface="Tahoma"/>
              </a:rPr>
              <a:t>1.67</a:t>
            </a:r>
            <a:endParaRPr sz="1250" dirty="0">
              <a:solidFill>
                <a:schemeClr val="tx2"/>
              </a:solidFill>
              <a:latin typeface="Tahoma"/>
              <a:cs typeface="Tahoma"/>
            </a:endParaRPr>
          </a:p>
        </p:txBody>
      </p:sp>
      <p:sp>
        <p:nvSpPr>
          <p:cNvPr id="3" name="object 3"/>
          <p:cNvSpPr/>
          <p:nvPr/>
        </p:nvSpPr>
        <p:spPr>
          <a:xfrm>
            <a:off x="3600876" y="3429000"/>
            <a:ext cx="4990247" cy="34290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681668"/>
            <a:ext cx="12191999" cy="2497479"/>
          </a:xfrm>
          <a:prstGeom prst="rect">
            <a:avLst/>
          </a:prstGeom>
        </p:spPr>
        <p:txBody>
          <a:bodyPr vert="horz" wrap="square" lIns="0" tIns="46990" rIns="0" bIns="0" rtlCol="0">
            <a:spAutoFit/>
          </a:bodyPr>
          <a:lstStyle/>
          <a:p>
            <a:pPr marL="355600" marR="100330" indent="-343535">
              <a:lnSpc>
                <a:spcPct val="83800"/>
              </a:lnSpc>
              <a:spcBef>
                <a:spcPts val="370"/>
              </a:spcBef>
              <a:buFont typeface="Wingdings" panose="05000000000000000000" pitchFamily="2" charset="2"/>
              <a:buChar char="Ø"/>
              <a:tabLst>
                <a:tab pos="355600" algn="l"/>
                <a:tab pos="356235" algn="l"/>
              </a:tabLst>
            </a:pPr>
            <a:r>
              <a:rPr sz="1250" spc="40" dirty="0">
                <a:solidFill>
                  <a:schemeClr val="tx2"/>
                </a:solidFill>
                <a:latin typeface="Tahoma"/>
                <a:cs typeface="Tahoma"/>
              </a:rPr>
              <a:t>As </a:t>
            </a:r>
            <a:r>
              <a:rPr sz="1250" spc="15" dirty="0">
                <a:solidFill>
                  <a:schemeClr val="tx2"/>
                </a:solidFill>
                <a:latin typeface="Tahoma"/>
                <a:cs typeface="Tahoma"/>
              </a:rPr>
              <a:t>discussed </a:t>
            </a:r>
            <a:r>
              <a:rPr sz="1250" dirty="0">
                <a:solidFill>
                  <a:schemeClr val="tx2"/>
                </a:solidFill>
                <a:latin typeface="Tahoma"/>
                <a:cs typeface="Tahoma"/>
              </a:rPr>
              <a:t>above, </a:t>
            </a:r>
            <a:r>
              <a:rPr sz="1250" spc="5" dirty="0">
                <a:solidFill>
                  <a:schemeClr val="tx2"/>
                </a:solidFill>
                <a:latin typeface="Tahoma"/>
                <a:cs typeface="Tahoma"/>
              </a:rPr>
              <a:t>the Gear </a:t>
            </a:r>
            <a:r>
              <a:rPr sz="1250" spc="20" dirty="0">
                <a:solidFill>
                  <a:schemeClr val="tx2"/>
                </a:solidFill>
                <a:latin typeface="Tahoma"/>
                <a:cs typeface="Tahoma"/>
              </a:rPr>
              <a:t>Ratio </a:t>
            </a:r>
            <a:r>
              <a:rPr sz="1250" spc="10" dirty="0">
                <a:solidFill>
                  <a:schemeClr val="tx2"/>
                </a:solidFill>
                <a:latin typeface="Tahoma"/>
                <a:cs typeface="Tahoma"/>
              </a:rPr>
              <a:t>is  </a:t>
            </a:r>
            <a:r>
              <a:rPr sz="1250" dirty="0">
                <a:solidFill>
                  <a:schemeClr val="tx2"/>
                </a:solidFill>
                <a:latin typeface="Tahoma"/>
                <a:cs typeface="Tahoma"/>
              </a:rPr>
              <a:t>denoted </a:t>
            </a:r>
            <a:r>
              <a:rPr sz="1250" spc="15" dirty="0">
                <a:solidFill>
                  <a:schemeClr val="tx2"/>
                </a:solidFill>
                <a:latin typeface="Tahoma"/>
                <a:cs typeface="Tahoma"/>
              </a:rPr>
              <a:t>as </a:t>
            </a:r>
            <a:r>
              <a:rPr sz="1250" spc="10" dirty="0">
                <a:solidFill>
                  <a:schemeClr val="tx2"/>
                </a:solidFill>
                <a:latin typeface="Tahoma"/>
                <a:cs typeface="Tahoma"/>
              </a:rPr>
              <a:t>(Driving </a:t>
            </a:r>
            <a:r>
              <a:rPr sz="1250" spc="5" dirty="0">
                <a:solidFill>
                  <a:schemeClr val="tx2"/>
                </a:solidFill>
                <a:latin typeface="Tahoma"/>
                <a:cs typeface="Tahoma"/>
              </a:rPr>
              <a:t>Gear </a:t>
            </a:r>
            <a:r>
              <a:rPr sz="1250" spc="15" dirty="0">
                <a:solidFill>
                  <a:schemeClr val="tx2"/>
                </a:solidFill>
                <a:latin typeface="Tahoma"/>
                <a:cs typeface="Tahoma"/>
              </a:rPr>
              <a:t>Teeth):(Driven  </a:t>
            </a:r>
            <a:r>
              <a:rPr sz="1250" spc="5" dirty="0">
                <a:solidFill>
                  <a:schemeClr val="tx2"/>
                </a:solidFill>
                <a:latin typeface="Tahoma"/>
                <a:cs typeface="Tahoma"/>
              </a:rPr>
              <a:t>Gear </a:t>
            </a:r>
            <a:r>
              <a:rPr sz="1250" spc="15" dirty="0">
                <a:solidFill>
                  <a:schemeClr val="tx2"/>
                </a:solidFill>
                <a:latin typeface="Tahoma"/>
                <a:cs typeface="Tahoma"/>
              </a:rPr>
              <a:t>Teeth), </a:t>
            </a:r>
            <a:r>
              <a:rPr sz="1250" spc="25" dirty="0">
                <a:solidFill>
                  <a:schemeClr val="tx2"/>
                </a:solidFill>
                <a:latin typeface="Tahoma"/>
                <a:cs typeface="Tahoma"/>
              </a:rPr>
              <a:t>so </a:t>
            </a:r>
            <a:r>
              <a:rPr sz="1250" spc="5" dirty="0">
                <a:solidFill>
                  <a:schemeClr val="tx2"/>
                </a:solidFill>
                <a:latin typeface="Tahoma"/>
                <a:cs typeface="Tahoma"/>
              </a:rPr>
              <a:t>the </a:t>
            </a:r>
            <a:r>
              <a:rPr sz="1250" spc="-5" dirty="0">
                <a:solidFill>
                  <a:schemeClr val="tx2"/>
                </a:solidFill>
                <a:latin typeface="Tahoma"/>
                <a:cs typeface="Tahoma"/>
              </a:rPr>
              <a:t>above </a:t>
            </a:r>
            <a:r>
              <a:rPr sz="1250" spc="5" dirty="0">
                <a:solidFill>
                  <a:schemeClr val="tx2"/>
                </a:solidFill>
                <a:latin typeface="Tahoma"/>
                <a:cs typeface="Tahoma"/>
              </a:rPr>
              <a:t>pair </a:t>
            </a:r>
            <a:r>
              <a:rPr sz="1250" dirty="0">
                <a:solidFill>
                  <a:schemeClr val="tx2"/>
                </a:solidFill>
                <a:latin typeface="Tahoma"/>
                <a:cs typeface="Tahoma"/>
              </a:rPr>
              <a:t>of </a:t>
            </a:r>
            <a:r>
              <a:rPr sz="1250" spc="5" dirty="0">
                <a:solidFill>
                  <a:schemeClr val="tx2"/>
                </a:solidFill>
                <a:latin typeface="Tahoma"/>
                <a:cs typeface="Tahoma"/>
              </a:rPr>
              <a:t>gears  </a:t>
            </a:r>
            <a:r>
              <a:rPr sz="1250" dirty="0">
                <a:solidFill>
                  <a:schemeClr val="tx2"/>
                </a:solidFill>
                <a:latin typeface="Tahoma"/>
                <a:cs typeface="Tahoma"/>
              </a:rPr>
              <a:t>could </a:t>
            </a:r>
            <a:r>
              <a:rPr sz="1250" spc="-5" dirty="0">
                <a:solidFill>
                  <a:schemeClr val="tx2"/>
                </a:solidFill>
                <a:latin typeface="Tahoma"/>
                <a:cs typeface="Tahoma"/>
              </a:rPr>
              <a:t>be </a:t>
            </a:r>
            <a:r>
              <a:rPr sz="1250" spc="5" dirty="0">
                <a:solidFill>
                  <a:schemeClr val="tx2"/>
                </a:solidFill>
                <a:latin typeface="Tahoma"/>
                <a:cs typeface="Tahoma"/>
              </a:rPr>
              <a:t>described </a:t>
            </a:r>
            <a:r>
              <a:rPr sz="1250" spc="15" dirty="0">
                <a:solidFill>
                  <a:schemeClr val="tx2"/>
                </a:solidFill>
                <a:latin typeface="Tahoma"/>
                <a:cs typeface="Tahoma"/>
              </a:rPr>
              <a:t>as </a:t>
            </a:r>
            <a:r>
              <a:rPr sz="1250" spc="-5" dirty="0">
                <a:solidFill>
                  <a:schemeClr val="tx2"/>
                </a:solidFill>
                <a:latin typeface="Tahoma"/>
                <a:cs typeface="Tahoma"/>
              </a:rPr>
              <a:t>12:60 </a:t>
            </a:r>
            <a:r>
              <a:rPr sz="1250" spc="15" dirty="0">
                <a:solidFill>
                  <a:schemeClr val="tx2"/>
                </a:solidFill>
                <a:latin typeface="Tahoma"/>
                <a:cs typeface="Tahoma"/>
              </a:rPr>
              <a:t>(or </a:t>
            </a:r>
            <a:r>
              <a:rPr sz="1250" dirty="0">
                <a:solidFill>
                  <a:schemeClr val="tx2"/>
                </a:solidFill>
                <a:latin typeface="Tahoma"/>
                <a:cs typeface="Tahoma"/>
              </a:rPr>
              <a:t>12 </a:t>
            </a:r>
            <a:r>
              <a:rPr sz="1250" spc="20" dirty="0">
                <a:solidFill>
                  <a:schemeClr val="tx2"/>
                </a:solidFill>
                <a:latin typeface="Tahoma"/>
                <a:cs typeface="Tahoma"/>
              </a:rPr>
              <a:t>to  </a:t>
            </a:r>
            <a:r>
              <a:rPr sz="1250" spc="5" dirty="0">
                <a:solidFill>
                  <a:schemeClr val="tx2"/>
                </a:solidFill>
                <a:latin typeface="Tahoma"/>
                <a:cs typeface="Tahoma"/>
              </a:rPr>
              <a:t>60).</a:t>
            </a:r>
            <a:endParaRPr sz="1250" dirty="0">
              <a:solidFill>
                <a:schemeClr val="tx2"/>
              </a:solidFill>
              <a:latin typeface="Tahoma"/>
              <a:cs typeface="Tahoma"/>
            </a:endParaRPr>
          </a:p>
          <a:p>
            <a:pPr marL="355600" indent="-343535">
              <a:lnSpc>
                <a:spcPts val="1390"/>
              </a:lnSpc>
              <a:buFont typeface="Wingdings" panose="05000000000000000000" pitchFamily="2" charset="2"/>
              <a:buChar char="Ø"/>
              <a:tabLst>
                <a:tab pos="355600" algn="l"/>
                <a:tab pos="356235" algn="l"/>
              </a:tabLst>
            </a:pPr>
            <a:r>
              <a:rPr sz="1250" dirty="0">
                <a:solidFill>
                  <a:schemeClr val="tx2"/>
                </a:solidFill>
                <a:latin typeface="Tahoma"/>
                <a:cs typeface="Tahoma"/>
              </a:rPr>
              <a:t>The </a:t>
            </a:r>
            <a:r>
              <a:rPr sz="1250" spc="5" dirty="0">
                <a:solidFill>
                  <a:schemeClr val="tx2"/>
                </a:solidFill>
                <a:latin typeface="Tahoma"/>
                <a:cs typeface="Tahoma"/>
              </a:rPr>
              <a:t>Gear </a:t>
            </a:r>
            <a:r>
              <a:rPr sz="1250" spc="10" dirty="0">
                <a:solidFill>
                  <a:schemeClr val="tx2"/>
                </a:solidFill>
                <a:latin typeface="Tahoma"/>
                <a:cs typeface="Tahoma"/>
              </a:rPr>
              <a:t>Reduction is calculated</a:t>
            </a:r>
            <a:r>
              <a:rPr sz="1250" spc="40" dirty="0">
                <a:solidFill>
                  <a:schemeClr val="tx2"/>
                </a:solidFill>
                <a:latin typeface="Tahoma"/>
                <a:cs typeface="Tahoma"/>
              </a:rPr>
              <a:t> </a:t>
            </a:r>
            <a:r>
              <a:rPr sz="1250" spc="10" dirty="0">
                <a:solidFill>
                  <a:schemeClr val="tx2"/>
                </a:solidFill>
                <a:latin typeface="Tahoma"/>
                <a:cs typeface="Tahoma"/>
              </a:rPr>
              <a:t>as</a:t>
            </a:r>
            <a:endParaRPr sz="1250" dirty="0">
              <a:solidFill>
                <a:schemeClr val="tx2"/>
              </a:solidFill>
              <a:latin typeface="Tahoma"/>
              <a:cs typeface="Tahoma"/>
            </a:endParaRPr>
          </a:p>
          <a:p>
            <a:pPr marL="355600">
              <a:lnSpc>
                <a:spcPts val="1390"/>
              </a:lnSpc>
            </a:pPr>
            <a:r>
              <a:rPr sz="1250" spc="10" dirty="0">
                <a:solidFill>
                  <a:schemeClr val="tx2"/>
                </a:solidFill>
                <a:latin typeface="Tahoma"/>
                <a:cs typeface="Tahoma"/>
              </a:rPr>
              <a:t>Driven </a:t>
            </a:r>
            <a:r>
              <a:rPr sz="1250" spc="5" dirty="0">
                <a:solidFill>
                  <a:schemeClr val="tx2"/>
                </a:solidFill>
                <a:latin typeface="Tahoma"/>
                <a:cs typeface="Tahoma"/>
              </a:rPr>
              <a:t>Gear </a:t>
            </a:r>
            <a:r>
              <a:rPr sz="1250" spc="15" dirty="0">
                <a:solidFill>
                  <a:schemeClr val="tx2"/>
                </a:solidFill>
                <a:latin typeface="Tahoma"/>
                <a:cs typeface="Tahoma"/>
              </a:rPr>
              <a:t>Teeth </a:t>
            </a:r>
            <a:r>
              <a:rPr sz="1250" spc="10" dirty="0">
                <a:solidFill>
                  <a:schemeClr val="tx2"/>
                </a:solidFill>
                <a:latin typeface="Tahoma"/>
                <a:cs typeface="Tahoma"/>
              </a:rPr>
              <a:t>/ </a:t>
            </a:r>
            <a:r>
              <a:rPr sz="1250" spc="5" dirty="0">
                <a:solidFill>
                  <a:schemeClr val="tx2"/>
                </a:solidFill>
                <a:latin typeface="Tahoma"/>
                <a:cs typeface="Tahoma"/>
              </a:rPr>
              <a:t>Driving Gear</a:t>
            </a:r>
            <a:r>
              <a:rPr sz="1250" spc="40" dirty="0">
                <a:solidFill>
                  <a:schemeClr val="tx2"/>
                </a:solidFill>
                <a:latin typeface="Tahoma"/>
                <a:cs typeface="Tahoma"/>
              </a:rPr>
              <a:t> </a:t>
            </a:r>
            <a:r>
              <a:rPr sz="1250" spc="15" dirty="0">
                <a:solidFill>
                  <a:schemeClr val="tx2"/>
                </a:solidFill>
                <a:latin typeface="Tahoma"/>
                <a:cs typeface="Tahoma"/>
              </a:rPr>
              <a:t>Teeth</a:t>
            </a:r>
            <a:endParaRPr sz="1250" dirty="0">
              <a:solidFill>
                <a:schemeClr val="tx2"/>
              </a:solidFill>
              <a:latin typeface="Tahoma"/>
              <a:cs typeface="Tahoma"/>
            </a:endParaRPr>
          </a:p>
          <a:p>
            <a:pPr marL="355600" marR="5080" indent="-343535">
              <a:lnSpc>
                <a:spcPts val="1280"/>
              </a:lnSpc>
              <a:spcBef>
                <a:spcPts val="305"/>
              </a:spcBef>
              <a:buFont typeface="Wingdings" panose="05000000000000000000" pitchFamily="2" charset="2"/>
              <a:buChar char="Ø"/>
              <a:tabLst>
                <a:tab pos="355600" algn="l"/>
                <a:tab pos="356235" algn="l"/>
              </a:tabLst>
            </a:pPr>
            <a:r>
              <a:rPr sz="1250" spc="-5" dirty="0">
                <a:solidFill>
                  <a:schemeClr val="tx2"/>
                </a:solidFill>
                <a:latin typeface="Tahoma"/>
                <a:cs typeface="Tahoma"/>
              </a:rPr>
              <a:t>So </a:t>
            </a:r>
            <a:r>
              <a:rPr sz="1250" spc="5" dirty="0">
                <a:solidFill>
                  <a:schemeClr val="tx2"/>
                </a:solidFill>
                <a:latin typeface="Tahoma"/>
                <a:cs typeface="Tahoma"/>
              </a:rPr>
              <a:t>Gear </a:t>
            </a:r>
            <a:r>
              <a:rPr sz="1250" spc="10" dirty="0">
                <a:solidFill>
                  <a:schemeClr val="tx2"/>
                </a:solidFill>
                <a:latin typeface="Tahoma"/>
                <a:cs typeface="Tahoma"/>
              </a:rPr>
              <a:t>Reduction </a:t>
            </a:r>
            <a:r>
              <a:rPr sz="1250" spc="20" dirty="0">
                <a:solidFill>
                  <a:schemeClr val="tx2"/>
                </a:solidFill>
                <a:latin typeface="Tahoma"/>
                <a:cs typeface="Tahoma"/>
              </a:rPr>
              <a:t>= </a:t>
            </a:r>
            <a:r>
              <a:rPr sz="1250" spc="10" dirty="0">
                <a:solidFill>
                  <a:schemeClr val="tx2"/>
                </a:solidFill>
                <a:latin typeface="Tahoma"/>
                <a:cs typeface="Tahoma"/>
              </a:rPr>
              <a:t>Driven </a:t>
            </a:r>
            <a:r>
              <a:rPr sz="1250" spc="5" dirty="0">
                <a:solidFill>
                  <a:schemeClr val="tx2"/>
                </a:solidFill>
                <a:latin typeface="Tahoma"/>
                <a:cs typeface="Tahoma"/>
              </a:rPr>
              <a:t>Gear </a:t>
            </a:r>
            <a:r>
              <a:rPr sz="1250" spc="15" dirty="0">
                <a:solidFill>
                  <a:schemeClr val="tx2"/>
                </a:solidFill>
                <a:latin typeface="Tahoma"/>
                <a:cs typeface="Tahoma"/>
              </a:rPr>
              <a:t>Teeth </a:t>
            </a:r>
            <a:r>
              <a:rPr sz="1250" spc="10" dirty="0">
                <a:solidFill>
                  <a:schemeClr val="tx2"/>
                </a:solidFill>
                <a:latin typeface="Tahoma"/>
                <a:cs typeface="Tahoma"/>
              </a:rPr>
              <a:t>/  </a:t>
            </a:r>
            <a:r>
              <a:rPr sz="1250" spc="5" dirty="0">
                <a:solidFill>
                  <a:schemeClr val="tx2"/>
                </a:solidFill>
                <a:latin typeface="Tahoma"/>
                <a:cs typeface="Tahoma"/>
              </a:rPr>
              <a:t>Driving Gear </a:t>
            </a:r>
            <a:r>
              <a:rPr sz="1250" spc="15" dirty="0">
                <a:solidFill>
                  <a:schemeClr val="tx2"/>
                </a:solidFill>
                <a:latin typeface="Tahoma"/>
                <a:cs typeface="Tahoma"/>
              </a:rPr>
              <a:t>Teeth </a:t>
            </a:r>
            <a:r>
              <a:rPr sz="1250" spc="20" dirty="0">
                <a:solidFill>
                  <a:schemeClr val="tx2"/>
                </a:solidFill>
                <a:latin typeface="Tahoma"/>
                <a:cs typeface="Tahoma"/>
              </a:rPr>
              <a:t>= </a:t>
            </a:r>
            <a:r>
              <a:rPr sz="1250" dirty="0">
                <a:solidFill>
                  <a:schemeClr val="tx2"/>
                </a:solidFill>
                <a:latin typeface="Tahoma"/>
                <a:cs typeface="Tahoma"/>
              </a:rPr>
              <a:t>60 </a:t>
            </a:r>
            <a:r>
              <a:rPr sz="1250" spc="10" dirty="0">
                <a:solidFill>
                  <a:schemeClr val="tx2"/>
                </a:solidFill>
                <a:latin typeface="Tahoma"/>
                <a:cs typeface="Tahoma"/>
              </a:rPr>
              <a:t>/ </a:t>
            </a:r>
            <a:r>
              <a:rPr sz="1250" dirty="0">
                <a:solidFill>
                  <a:schemeClr val="tx2"/>
                </a:solidFill>
                <a:latin typeface="Tahoma"/>
                <a:cs typeface="Tahoma"/>
              </a:rPr>
              <a:t>12</a:t>
            </a:r>
            <a:r>
              <a:rPr sz="1250" spc="65" dirty="0">
                <a:solidFill>
                  <a:schemeClr val="tx2"/>
                </a:solidFill>
                <a:latin typeface="Tahoma"/>
                <a:cs typeface="Tahoma"/>
              </a:rPr>
              <a:t> </a:t>
            </a:r>
            <a:r>
              <a:rPr sz="1250" spc="20" dirty="0">
                <a:solidFill>
                  <a:schemeClr val="tx2"/>
                </a:solidFill>
                <a:latin typeface="Tahoma"/>
                <a:cs typeface="Tahoma"/>
              </a:rPr>
              <a:t>= </a:t>
            </a:r>
            <a:r>
              <a:rPr sz="1250" spc="15" dirty="0">
                <a:solidFill>
                  <a:schemeClr val="tx2"/>
                </a:solidFill>
                <a:latin typeface="Tahoma"/>
                <a:cs typeface="Tahoma"/>
              </a:rPr>
              <a:t>5</a:t>
            </a:r>
            <a:endParaRPr sz="1250" dirty="0">
              <a:solidFill>
                <a:schemeClr val="tx2"/>
              </a:solidFill>
              <a:latin typeface="Tahoma"/>
              <a:cs typeface="Tahoma"/>
            </a:endParaRPr>
          </a:p>
          <a:p>
            <a:pPr marL="355600" indent="-343535">
              <a:lnSpc>
                <a:spcPts val="1490"/>
              </a:lnSpc>
              <a:buFont typeface="Wingdings" panose="05000000000000000000" pitchFamily="2" charset="2"/>
              <a:buChar char="Ø"/>
              <a:tabLst>
                <a:tab pos="355600" algn="l"/>
                <a:tab pos="356235" algn="l"/>
              </a:tabLst>
            </a:pPr>
            <a:r>
              <a:rPr sz="1250" spc="-10" dirty="0">
                <a:solidFill>
                  <a:schemeClr val="tx2"/>
                </a:solidFill>
                <a:latin typeface="Tahoma"/>
                <a:cs typeface="Tahoma"/>
              </a:rPr>
              <a:t>Looking </a:t>
            </a:r>
            <a:r>
              <a:rPr sz="1250" spc="10" dirty="0">
                <a:solidFill>
                  <a:schemeClr val="tx2"/>
                </a:solidFill>
                <a:latin typeface="Tahoma"/>
                <a:cs typeface="Tahoma"/>
              </a:rPr>
              <a:t>at </a:t>
            </a:r>
            <a:r>
              <a:rPr sz="1250" spc="5" dirty="0">
                <a:solidFill>
                  <a:schemeClr val="tx2"/>
                </a:solidFill>
                <a:latin typeface="Tahoma"/>
                <a:cs typeface="Tahoma"/>
              </a:rPr>
              <a:t>the </a:t>
            </a:r>
            <a:r>
              <a:rPr sz="1250" spc="-5" dirty="0">
                <a:solidFill>
                  <a:schemeClr val="tx2"/>
                </a:solidFill>
                <a:latin typeface="Tahoma"/>
                <a:cs typeface="Tahoma"/>
              </a:rPr>
              <a:t>above</a:t>
            </a:r>
            <a:r>
              <a:rPr sz="1250" spc="135" dirty="0">
                <a:solidFill>
                  <a:schemeClr val="tx2"/>
                </a:solidFill>
                <a:latin typeface="Tahoma"/>
                <a:cs typeface="Tahoma"/>
              </a:rPr>
              <a:t> </a:t>
            </a:r>
            <a:r>
              <a:rPr sz="1250" spc="5" dirty="0">
                <a:solidFill>
                  <a:schemeClr val="tx2"/>
                </a:solidFill>
                <a:latin typeface="Tahoma"/>
                <a:cs typeface="Tahoma"/>
              </a:rPr>
              <a:t>example…</a:t>
            </a:r>
            <a:endParaRPr sz="1250" dirty="0">
              <a:solidFill>
                <a:schemeClr val="tx2"/>
              </a:solidFill>
              <a:latin typeface="Tahoma"/>
              <a:cs typeface="Tahoma"/>
            </a:endParaRPr>
          </a:p>
          <a:p>
            <a:pPr marL="355600" marR="129539" indent="-343535">
              <a:lnSpc>
                <a:spcPct val="82700"/>
              </a:lnSpc>
              <a:spcBef>
                <a:spcPts val="335"/>
              </a:spcBef>
              <a:buFont typeface="Wingdings" panose="05000000000000000000" pitchFamily="2" charset="2"/>
              <a:buChar char="Ø"/>
              <a:tabLst>
                <a:tab pos="355600" algn="l"/>
                <a:tab pos="356235" algn="l"/>
              </a:tabLst>
            </a:pPr>
            <a:r>
              <a:rPr sz="1250" dirty="0">
                <a:solidFill>
                  <a:schemeClr val="tx2"/>
                </a:solidFill>
                <a:latin typeface="Tahoma"/>
                <a:cs typeface="Tahoma"/>
              </a:rPr>
              <a:t>The </a:t>
            </a:r>
            <a:r>
              <a:rPr sz="1250" spc="5" dirty="0">
                <a:solidFill>
                  <a:schemeClr val="tx2"/>
                </a:solidFill>
                <a:latin typeface="Tahoma"/>
                <a:cs typeface="Tahoma"/>
              </a:rPr>
              <a:t>stall-torque </a:t>
            </a:r>
            <a:r>
              <a:rPr sz="1250" dirty="0">
                <a:solidFill>
                  <a:schemeClr val="tx2"/>
                </a:solidFill>
                <a:latin typeface="Tahoma"/>
                <a:cs typeface="Tahoma"/>
              </a:rPr>
              <a:t>of </a:t>
            </a:r>
            <a:r>
              <a:rPr sz="1250" spc="5" dirty="0">
                <a:solidFill>
                  <a:schemeClr val="tx2"/>
                </a:solidFill>
                <a:latin typeface="Tahoma"/>
                <a:cs typeface="Tahoma"/>
              </a:rPr>
              <a:t>the </a:t>
            </a:r>
            <a:r>
              <a:rPr sz="1250" spc="10" dirty="0">
                <a:solidFill>
                  <a:schemeClr val="tx2"/>
                </a:solidFill>
                <a:latin typeface="Tahoma"/>
                <a:cs typeface="Tahoma"/>
              </a:rPr>
              <a:t>second </a:t>
            </a:r>
            <a:r>
              <a:rPr sz="1250" dirty="0">
                <a:solidFill>
                  <a:schemeClr val="tx2"/>
                </a:solidFill>
                <a:latin typeface="Tahoma"/>
                <a:cs typeface="Tahoma"/>
              </a:rPr>
              <a:t>shaft </a:t>
            </a:r>
            <a:r>
              <a:rPr sz="1250" spc="15" dirty="0">
                <a:solidFill>
                  <a:schemeClr val="tx2"/>
                </a:solidFill>
                <a:latin typeface="Tahoma"/>
                <a:cs typeface="Tahoma"/>
              </a:rPr>
              <a:t>can  </a:t>
            </a:r>
            <a:r>
              <a:rPr sz="1250" spc="-5" dirty="0">
                <a:solidFill>
                  <a:schemeClr val="tx2"/>
                </a:solidFill>
                <a:latin typeface="Tahoma"/>
                <a:cs typeface="Tahoma"/>
              </a:rPr>
              <a:t>be </a:t>
            </a:r>
            <a:r>
              <a:rPr sz="1250" spc="10" dirty="0">
                <a:solidFill>
                  <a:schemeClr val="tx2"/>
                </a:solidFill>
                <a:latin typeface="Tahoma"/>
                <a:cs typeface="Tahoma"/>
              </a:rPr>
              <a:t>calculated </a:t>
            </a:r>
            <a:r>
              <a:rPr sz="1250" dirty="0">
                <a:solidFill>
                  <a:schemeClr val="tx2"/>
                </a:solidFill>
                <a:latin typeface="Tahoma"/>
                <a:cs typeface="Tahoma"/>
              </a:rPr>
              <a:t>using </a:t>
            </a:r>
            <a:r>
              <a:rPr sz="1250" spc="5" dirty="0">
                <a:solidFill>
                  <a:schemeClr val="tx2"/>
                </a:solidFill>
                <a:latin typeface="Tahoma"/>
                <a:cs typeface="Tahoma"/>
              </a:rPr>
              <a:t>the </a:t>
            </a:r>
            <a:r>
              <a:rPr sz="1250" dirty="0">
                <a:solidFill>
                  <a:schemeClr val="tx2"/>
                </a:solidFill>
                <a:latin typeface="Tahoma"/>
                <a:cs typeface="Tahoma"/>
              </a:rPr>
              <a:t>following  </a:t>
            </a:r>
            <a:r>
              <a:rPr sz="1250" spc="-5" dirty="0">
                <a:solidFill>
                  <a:schemeClr val="tx2"/>
                </a:solidFill>
                <a:latin typeface="Tahoma"/>
                <a:cs typeface="Tahoma"/>
              </a:rPr>
              <a:t>formula:</a:t>
            </a:r>
            <a:endParaRPr sz="1250" dirty="0">
              <a:solidFill>
                <a:schemeClr val="tx2"/>
              </a:solidFill>
              <a:latin typeface="Tahoma"/>
              <a:cs typeface="Tahoma"/>
            </a:endParaRPr>
          </a:p>
          <a:p>
            <a:pPr marL="355600" marR="264795" indent="-343535">
              <a:lnSpc>
                <a:spcPts val="1280"/>
              </a:lnSpc>
              <a:spcBef>
                <a:spcPts val="300"/>
              </a:spcBef>
              <a:buFont typeface="Wingdings" panose="05000000000000000000" pitchFamily="2" charset="2"/>
              <a:buChar char="Ø"/>
              <a:tabLst>
                <a:tab pos="355600" algn="l"/>
                <a:tab pos="356235" algn="l"/>
              </a:tabLst>
            </a:pPr>
            <a:r>
              <a:rPr sz="1250" spc="-5" dirty="0">
                <a:solidFill>
                  <a:schemeClr val="tx2"/>
                </a:solidFill>
                <a:latin typeface="Tahoma"/>
                <a:cs typeface="Tahoma"/>
              </a:rPr>
              <a:t>Output Torque </a:t>
            </a:r>
            <a:r>
              <a:rPr sz="1250" spc="15" dirty="0">
                <a:solidFill>
                  <a:schemeClr val="tx2"/>
                </a:solidFill>
                <a:latin typeface="Tahoma"/>
                <a:cs typeface="Tahoma"/>
              </a:rPr>
              <a:t>= </a:t>
            </a:r>
            <a:r>
              <a:rPr sz="1250" spc="-15" dirty="0">
                <a:solidFill>
                  <a:schemeClr val="tx2"/>
                </a:solidFill>
                <a:latin typeface="Tahoma"/>
                <a:cs typeface="Tahoma"/>
              </a:rPr>
              <a:t>Input </a:t>
            </a:r>
            <a:r>
              <a:rPr sz="1250" spc="-5" dirty="0">
                <a:solidFill>
                  <a:schemeClr val="tx2"/>
                </a:solidFill>
                <a:latin typeface="Tahoma"/>
                <a:cs typeface="Tahoma"/>
              </a:rPr>
              <a:t>Torque </a:t>
            </a:r>
            <a:r>
              <a:rPr sz="1250" spc="10" dirty="0">
                <a:solidFill>
                  <a:schemeClr val="tx2"/>
                </a:solidFill>
                <a:latin typeface="Tahoma"/>
                <a:cs typeface="Tahoma"/>
              </a:rPr>
              <a:t>x </a:t>
            </a:r>
            <a:r>
              <a:rPr sz="1250" spc="5" dirty="0">
                <a:solidFill>
                  <a:schemeClr val="tx2"/>
                </a:solidFill>
                <a:latin typeface="Tahoma"/>
                <a:cs typeface="Tahoma"/>
              </a:rPr>
              <a:t>Gear  </a:t>
            </a:r>
            <a:r>
              <a:rPr sz="1250" spc="10" dirty="0">
                <a:solidFill>
                  <a:schemeClr val="tx2"/>
                </a:solidFill>
                <a:latin typeface="Tahoma"/>
                <a:cs typeface="Tahoma"/>
              </a:rPr>
              <a:t>Reduction</a:t>
            </a:r>
            <a:endParaRPr sz="1250" dirty="0">
              <a:solidFill>
                <a:schemeClr val="tx2"/>
              </a:solidFill>
              <a:latin typeface="Tahoma"/>
              <a:cs typeface="Tahoma"/>
            </a:endParaRPr>
          </a:p>
          <a:p>
            <a:pPr marL="355600" indent="-343535">
              <a:spcBef>
                <a:spcPts val="70"/>
              </a:spcBef>
              <a:buFont typeface="Wingdings" panose="05000000000000000000" pitchFamily="2" charset="2"/>
              <a:buChar char="Ø"/>
              <a:tabLst>
                <a:tab pos="355600" algn="l"/>
                <a:tab pos="356235" algn="l"/>
              </a:tabLst>
            </a:pPr>
            <a:r>
              <a:rPr sz="1250" spc="-5" dirty="0">
                <a:solidFill>
                  <a:schemeClr val="tx2"/>
                </a:solidFill>
                <a:latin typeface="Tahoma"/>
                <a:cs typeface="Tahoma"/>
              </a:rPr>
              <a:t>Output Torque </a:t>
            </a:r>
            <a:r>
              <a:rPr sz="1250" spc="20" dirty="0">
                <a:solidFill>
                  <a:schemeClr val="tx2"/>
                </a:solidFill>
                <a:latin typeface="Tahoma"/>
                <a:cs typeface="Tahoma"/>
              </a:rPr>
              <a:t>= </a:t>
            </a:r>
            <a:r>
              <a:rPr sz="1250" spc="-5" dirty="0">
                <a:solidFill>
                  <a:schemeClr val="tx2"/>
                </a:solidFill>
                <a:latin typeface="Tahoma"/>
                <a:cs typeface="Tahoma"/>
              </a:rPr>
              <a:t>1.5 N-m </a:t>
            </a:r>
            <a:r>
              <a:rPr sz="1250" spc="10" dirty="0">
                <a:solidFill>
                  <a:schemeClr val="tx2"/>
                </a:solidFill>
                <a:latin typeface="Tahoma"/>
                <a:cs typeface="Tahoma"/>
              </a:rPr>
              <a:t>x </a:t>
            </a:r>
            <a:r>
              <a:rPr sz="1250" spc="15" dirty="0">
                <a:solidFill>
                  <a:schemeClr val="tx2"/>
                </a:solidFill>
                <a:latin typeface="Tahoma"/>
                <a:cs typeface="Tahoma"/>
              </a:rPr>
              <a:t>5 </a:t>
            </a:r>
            <a:r>
              <a:rPr sz="1250" spc="20" dirty="0">
                <a:solidFill>
                  <a:schemeClr val="tx2"/>
                </a:solidFill>
                <a:latin typeface="Tahoma"/>
                <a:cs typeface="Tahoma"/>
              </a:rPr>
              <a:t>= </a:t>
            </a:r>
            <a:r>
              <a:rPr sz="1250" spc="-5" dirty="0">
                <a:solidFill>
                  <a:schemeClr val="tx2"/>
                </a:solidFill>
                <a:latin typeface="Tahoma"/>
                <a:cs typeface="Tahoma"/>
              </a:rPr>
              <a:t>7.5</a:t>
            </a:r>
            <a:r>
              <a:rPr sz="1250" spc="-75" dirty="0">
                <a:solidFill>
                  <a:schemeClr val="tx2"/>
                </a:solidFill>
                <a:latin typeface="Tahoma"/>
                <a:cs typeface="Tahoma"/>
              </a:rPr>
              <a:t> </a:t>
            </a:r>
            <a:r>
              <a:rPr sz="1250" dirty="0">
                <a:solidFill>
                  <a:schemeClr val="tx2"/>
                </a:solidFill>
                <a:latin typeface="Tahoma"/>
                <a:cs typeface="Tahoma"/>
              </a:rPr>
              <a:t>N-m</a:t>
            </a:r>
          </a:p>
          <a:p>
            <a:pPr marL="355600" marR="176530" indent="-343535">
              <a:lnSpc>
                <a:spcPts val="1280"/>
              </a:lnSpc>
              <a:spcBef>
                <a:spcPts val="229"/>
              </a:spcBef>
              <a:buFont typeface="Wingdings" panose="05000000000000000000" pitchFamily="2" charset="2"/>
              <a:buChar char="Ø"/>
              <a:tabLst>
                <a:tab pos="355600" algn="l"/>
                <a:tab pos="356235" algn="l"/>
              </a:tabLst>
            </a:pPr>
            <a:r>
              <a:rPr sz="1250" dirty="0">
                <a:solidFill>
                  <a:schemeClr val="tx2"/>
                </a:solidFill>
                <a:latin typeface="Tahoma"/>
                <a:cs typeface="Tahoma"/>
              </a:rPr>
              <a:t>The </a:t>
            </a:r>
            <a:r>
              <a:rPr sz="1250" spc="5" dirty="0">
                <a:solidFill>
                  <a:schemeClr val="tx2"/>
                </a:solidFill>
                <a:latin typeface="Tahoma"/>
                <a:cs typeface="Tahoma"/>
              </a:rPr>
              <a:t>free-speed </a:t>
            </a:r>
            <a:r>
              <a:rPr sz="1250" dirty="0">
                <a:solidFill>
                  <a:schemeClr val="tx2"/>
                </a:solidFill>
                <a:latin typeface="Tahoma"/>
                <a:cs typeface="Tahoma"/>
              </a:rPr>
              <a:t>of </a:t>
            </a:r>
            <a:r>
              <a:rPr sz="1250" spc="5" dirty="0">
                <a:solidFill>
                  <a:schemeClr val="tx2"/>
                </a:solidFill>
                <a:latin typeface="Tahoma"/>
                <a:cs typeface="Tahoma"/>
              </a:rPr>
              <a:t>the </a:t>
            </a:r>
            <a:r>
              <a:rPr sz="1250" spc="10" dirty="0">
                <a:solidFill>
                  <a:schemeClr val="tx2"/>
                </a:solidFill>
                <a:latin typeface="Tahoma"/>
                <a:cs typeface="Tahoma"/>
              </a:rPr>
              <a:t>second </a:t>
            </a:r>
            <a:r>
              <a:rPr sz="1250" dirty="0">
                <a:solidFill>
                  <a:schemeClr val="tx2"/>
                </a:solidFill>
                <a:latin typeface="Tahoma"/>
                <a:cs typeface="Tahoma"/>
              </a:rPr>
              <a:t>shaft </a:t>
            </a:r>
            <a:r>
              <a:rPr sz="1250" spc="15" dirty="0">
                <a:solidFill>
                  <a:schemeClr val="tx2"/>
                </a:solidFill>
                <a:latin typeface="Tahoma"/>
                <a:cs typeface="Tahoma"/>
              </a:rPr>
              <a:t>can  </a:t>
            </a:r>
            <a:r>
              <a:rPr sz="1250" spc="-5" dirty="0">
                <a:solidFill>
                  <a:schemeClr val="tx2"/>
                </a:solidFill>
                <a:latin typeface="Tahoma"/>
                <a:cs typeface="Tahoma"/>
              </a:rPr>
              <a:t>be </a:t>
            </a:r>
            <a:r>
              <a:rPr sz="1250" spc="10" dirty="0">
                <a:solidFill>
                  <a:schemeClr val="tx2"/>
                </a:solidFill>
                <a:latin typeface="Tahoma"/>
                <a:cs typeface="Tahoma"/>
              </a:rPr>
              <a:t>calculated </a:t>
            </a:r>
            <a:r>
              <a:rPr sz="1250" dirty="0">
                <a:solidFill>
                  <a:schemeClr val="tx2"/>
                </a:solidFill>
                <a:latin typeface="Tahoma"/>
                <a:cs typeface="Tahoma"/>
              </a:rPr>
              <a:t>using </a:t>
            </a:r>
            <a:r>
              <a:rPr sz="1250" spc="5" dirty="0">
                <a:solidFill>
                  <a:schemeClr val="tx2"/>
                </a:solidFill>
                <a:latin typeface="Tahoma"/>
                <a:cs typeface="Tahoma"/>
              </a:rPr>
              <a:t>the </a:t>
            </a:r>
            <a:r>
              <a:rPr sz="1250" dirty="0">
                <a:solidFill>
                  <a:schemeClr val="tx2"/>
                </a:solidFill>
                <a:latin typeface="Tahoma"/>
                <a:cs typeface="Tahoma"/>
              </a:rPr>
              <a:t>following  </a:t>
            </a:r>
            <a:r>
              <a:rPr sz="1250" spc="-5" dirty="0">
                <a:solidFill>
                  <a:schemeClr val="tx2"/>
                </a:solidFill>
                <a:latin typeface="Tahoma"/>
                <a:cs typeface="Tahoma"/>
              </a:rPr>
              <a:t>formula:</a:t>
            </a:r>
            <a:endParaRPr sz="1250" dirty="0">
              <a:solidFill>
                <a:schemeClr val="tx2"/>
              </a:solidFill>
              <a:latin typeface="Tahoma"/>
              <a:cs typeface="Tahoma"/>
            </a:endParaRPr>
          </a:p>
          <a:p>
            <a:pPr marL="355600" marR="408305" indent="-343535">
              <a:lnSpc>
                <a:spcPts val="1200"/>
              </a:lnSpc>
              <a:spcBef>
                <a:spcPts val="355"/>
              </a:spcBef>
              <a:buFont typeface="Wingdings" panose="05000000000000000000" pitchFamily="2" charset="2"/>
              <a:buChar char="Ø"/>
              <a:tabLst>
                <a:tab pos="355600" algn="l"/>
                <a:tab pos="356235" algn="l"/>
              </a:tabLst>
            </a:pPr>
            <a:r>
              <a:rPr sz="1250" spc="-5" dirty="0">
                <a:solidFill>
                  <a:schemeClr val="tx2"/>
                </a:solidFill>
                <a:latin typeface="Tahoma"/>
                <a:cs typeface="Tahoma"/>
              </a:rPr>
              <a:t>Output </a:t>
            </a:r>
            <a:r>
              <a:rPr sz="1250" dirty="0">
                <a:solidFill>
                  <a:schemeClr val="tx2"/>
                </a:solidFill>
                <a:latin typeface="Tahoma"/>
                <a:cs typeface="Tahoma"/>
              </a:rPr>
              <a:t>Speed </a:t>
            </a:r>
            <a:r>
              <a:rPr sz="1250" spc="20" dirty="0">
                <a:solidFill>
                  <a:schemeClr val="tx2"/>
                </a:solidFill>
                <a:latin typeface="Tahoma"/>
                <a:cs typeface="Tahoma"/>
              </a:rPr>
              <a:t>= </a:t>
            </a:r>
            <a:r>
              <a:rPr sz="1250" spc="-15" dirty="0">
                <a:solidFill>
                  <a:schemeClr val="tx2"/>
                </a:solidFill>
                <a:latin typeface="Tahoma"/>
                <a:cs typeface="Tahoma"/>
              </a:rPr>
              <a:t>Input </a:t>
            </a:r>
            <a:r>
              <a:rPr sz="1250" dirty="0">
                <a:solidFill>
                  <a:schemeClr val="tx2"/>
                </a:solidFill>
                <a:latin typeface="Tahoma"/>
                <a:cs typeface="Tahoma"/>
              </a:rPr>
              <a:t>Speed </a:t>
            </a:r>
            <a:r>
              <a:rPr sz="1250" spc="10" dirty="0">
                <a:solidFill>
                  <a:schemeClr val="tx2"/>
                </a:solidFill>
                <a:latin typeface="Tahoma"/>
                <a:cs typeface="Tahoma"/>
              </a:rPr>
              <a:t>/ </a:t>
            </a:r>
            <a:r>
              <a:rPr sz="1250" spc="5" dirty="0">
                <a:solidFill>
                  <a:schemeClr val="tx2"/>
                </a:solidFill>
                <a:latin typeface="Tahoma"/>
                <a:cs typeface="Tahoma"/>
              </a:rPr>
              <a:t>Gear  </a:t>
            </a:r>
            <a:r>
              <a:rPr sz="1250" spc="10" dirty="0">
                <a:solidFill>
                  <a:schemeClr val="tx2"/>
                </a:solidFill>
                <a:latin typeface="Tahoma"/>
                <a:cs typeface="Tahoma"/>
              </a:rPr>
              <a:t>Reduction </a:t>
            </a:r>
            <a:r>
              <a:rPr sz="1250" spc="20" dirty="0">
                <a:solidFill>
                  <a:schemeClr val="tx2"/>
                </a:solidFill>
                <a:latin typeface="Tahoma"/>
                <a:cs typeface="Tahoma"/>
              </a:rPr>
              <a:t>= </a:t>
            </a:r>
            <a:r>
              <a:rPr sz="1250" spc="-5" dirty="0">
                <a:solidFill>
                  <a:schemeClr val="tx2"/>
                </a:solidFill>
                <a:latin typeface="Tahoma"/>
                <a:cs typeface="Tahoma"/>
              </a:rPr>
              <a:t>100 </a:t>
            </a:r>
            <a:r>
              <a:rPr sz="1250" spc="15" dirty="0">
                <a:solidFill>
                  <a:schemeClr val="tx2"/>
                </a:solidFill>
                <a:latin typeface="Tahoma"/>
                <a:cs typeface="Tahoma"/>
              </a:rPr>
              <a:t>RPM </a:t>
            </a:r>
            <a:r>
              <a:rPr sz="1250" spc="10" dirty="0">
                <a:solidFill>
                  <a:schemeClr val="tx2"/>
                </a:solidFill>
                <a:latin typeface="Tahoma"/>
                <a:cs typeface="Tahoma"/>
              </a:rPr>
              <a:t>/ </a:t>
            </a:r>
            <a:r>
              <a:rPr sz="1250" spc="15" dirty="0">
                <a:solidFill>
                  <a:schemeClr val="tx2"/>
                </a:solidFill>
                <a:latin typeface="Tahoma"/>
                <a:cs typeface="Tahoma"/>
              </a:rPr>
              <a:t>5 </a:t>
            </a:r>
            <a:r>
              <a:rPr sz="1250" spc="20" dirty="0">
                <a:solidFill>
                  <a:schemeClr val="tx2"/>
                </a:solidFill>
                <a:latin typeface="Tahoma"/>
                <a:cs typeface="Tahoma"/>
              </a:rPr>
              <a:t>= </a:t>
            </a:r>
            <a:r>
              <a:rPr sz="1250" dirty="0">
                <a:solidFill>
                  <a:schemeClr val="tx2"/>
                </a:solidFill>
                <a:latin typeface="Tahoma"/>
                <a:cs typeface="Tahoma"/>
              </a:rPr>
              <a:t>20</a:t>
            </a:r>
            <a:r>
              <a:rPr sz="1250" spc="25" dirty="0">
                <a:solidFill>
                  <a:schemeClr val="tx2"/>
                </a:solidFill>
                <a:latin typeface="Tahoma"/>
                <a:cs typeface="Tahoma"/>
              </a:rPr>
              <a:t> </a:t>
            </a:r>
            <a:r>
              <a:rPr sz="1250" spc="15" dirty="0">
                <a:solidFill>
                  <a:schemeClr val="tx2"/>
                </a:solidFill>
                <a:latin typeface="Tahoma"/>
                <a:cs typeface="Tahoma"/>
              </a:rPr>
              <a:t>RPM</a:t>
            </a:r>
            <a:endParaRPr sz="1250" dirty="0">
              <a:solidFill>
                <a:schemeClr val="tx2"/>
              </a:solidFill>
              <a:latin typeface="Tahoma"/>
              <a:cs typeface="Tahoma"/>
            </a:endParaRPr>
          </a:p>
          <a:p>
            <a:pPr marL="355600" indent="-343535">
              <a:lnSpc>
                <a:spcPts val="1390"/>
              </a:lnSpc>
              <a:spcBef>
                <a:spcPts val="90"/>
              </a:spcBef>
              <a:buFont typeface="Wingdings" panose="05000000000000000000" pitchFamily="2" charset="2"/>
              <a:buChar char="Ø"/>
              <a:tabLst>
                <a:tab pos="355600" algn="l"/>
                <a:tab pos="356235" algn="l"/>
              </a:tabLst>
            </a:pPr>
            <a:r>
              <a:rPr sz="1250" spc="-5" dirty="0">
                <a:solidFill>
                  <a:schemeClr val="tx2"/>
                </a:solidFill>
                <a:latin typeface="Tahoma"/>
                <a:cs typeface="Tahoma"/>
              </a:rPr>
              <a:t>So </a:t>
            </a:r>
            <a:r>
              <a:rPr sz="1250" spc="5" dirty="0">
                <a:solidFill>
                  <a:schemeClr val="tx2"/>
                </a:solidFill>
                <a:latin typeface="Tahoma"/>
                <a:cs typeface="Tahoma"/>
              </a:rPr>
              <a:t>the secondary </a:t>
            </a:r>
            <a:r>
              <a:rPr sz="1250" dirty="0">
                <a:solidFill>
                  <a:schemeClr val="tx2"/>
                </a:solidFill>
                <a:latin typeface="Tahoma"/>
                <a:cs typeface="Tahoma"/>
              </a:rPr>
              <a:t>shaft </a:t>
            </a:r>
            <a:r>
              <a:rPr sz="1250" spc="5" dirty="0">
                <a:solidFill>
                  <a:schemeClr val="tx2"/>
                </a:solidFill>
                <a:latin typeface="Tahoma"/>
                <a:cs typeface="Tahoma"/>
              </a:rPr>
              <a:t>spins </a:t>
            </a:r>
            <a:r>
              <a:rPr sz="1250" spc="25" dirty="0">
                <a:solidFill>
                  <a:schemeClr val="tx2"/>
                </a:solidFill>
                <a:latin typeface="Tahoma"/>
                <a:cs typeface="Tahoma"/>
              </a:rPr>
              <a:t>with </a:t>
            </a:r>
            <a:r>
              <a:rPr sz="1250" spc="10" dirty="0">
                <a:solidFill>
                  <a:schemeClr val="tx2"/>
                </a:solidFill>
                <a:latin typeface="Tahoma"/>
                <a:cs typeface="Tahoma"/>
              </a:rPr>
              <a:t>a</a:t>
            </a:r>
            <a:r>
              <a:rPr sz="1250" spc="75" dirty="0">
                <a:solidFill>
                  <a:schemeClr val="tx2"/>
                </a:solidFill>
                <a:latin typeface="Tahoma"/>
                <a:cs typeface="Tahoma"/>
              </a:rPr>
              <a:t> </a:t>
            </a:r>
            <a:r>
              <a:rPr sz="1250" spc="-5" dirty="0">
                <a:solidFill>
                  <a:schemeClr val="tx2"/>
                </a:solidFill>
                <a:latin typeface="Tahoma"/>
                <a:cs typeface="Tahoma"/>
              </a:rPr>
              <a:t>free</a:t>
            </a:r>
            <a:endParaRPr sz="1250" dirty="0">
              <a:solidFill>
                <a:schemeClr val="tx2"/>
              </a:solidFill>
              <a:latin typeface="Tahoma"/>
              <a:cs typeface="Tahoma"/>
            </a:endParaRPr>
          </a:p>
          <a:p>
            <a:pPr marL="355600">
              <a:lnSpc>
                <a:spcPts val="1240"/>
              </a:lnSpc>
            </a:pPr>
            <a:r>
              <a:rPr sz="1250" spc="10" dirty="0">
                <a:solidFill>
                  <a:schemeClr val="tx2"/>
                </a:solidFill>
                <a:latin typeface="Tahoma"/>
                <a:cs typeface="Tahoma"/>
              </a:rPr>
              <a:t>speed </a:t>
            </a:r>
            <a:r>
              <a:rPr sz="1250" dirty="0">
                <a:solidFill>
                  <a:schemeClr val="tx2"/>
                </a:solidFill>
                <a:latin typeface="Tahoma"/>
                <a:cs typeface="Tahoma"/>
              </a:rPr>
              <a:t>of 20 </a:t>
            </a:r>
            <a:r>
              <a:rPr sz="1250" spc="15" dirty="0">
                <a:solidFill>
                  <a:schemeClr val="tx2"/>
                </a:solidFill>
                <a:latin typeface="Tahoma"/>
                <a:cs typeface="Tahoma"/>
              </a:rPr>
              <a:t>RPM </a:t>
            </a:r>
            <a:r>
              <a:rPr sz="1250" dirty="0">
                <a:solidFill>
                  <a:schemeClr val="tx2"/>
                </a:solidFill>
                <a:latin typeface="Tahoma"/>
                <a:cs typeface="Tahoma"/>
              </a:rPr>
              <a:t>and </a:t>
            </a:r>
            <a:r>
              <a:rPr sz="1250" spc="5" dirty="0">
                <a:solidFill>
                  <a:schemeClr val="tx2"/>
                </a:solidFill>
                <a:latin typeface="Tahoma"/>
                <a:cs typeface="Tahoma"/>
              </a:rPr>
              <a:t>the </a:t>
            </a:r>
            <a:r>
              <a:rPr sz="1250" spc="20" dirty="0">
                <a:solidFill>
                  <a:schemeClr val="tx2"/>
                </a:solidFill>
                <a:latin typeface="Tahoma"/>
                <a:cs typeface="Tahoma"/>
              </a:rPr>
              <a:t>stall </a:t>
            </a:r>
            <a:r>
              <a:rPr sz="1250" spc="-5" dirty="0">
                <a:solidFill>
                  <a:schemeClr val="tx2"/>
                </a:solidFill>
                <a:latin typeface="Tahoma"/>
                <a:cs typeface="Tahoma"/>
              </a:rPr>
              <a:t>torque</a:t>
            </a:r>
            <a:r>
              <a:rPr sz="1250" spc="135" dirty="0">
                <a:solidFill>
                  <a:schemeClr val="tx2"/>
                </a:solidFill>
                <a:latin typeface="Tahoma"/>
                <a:cs typeface="Tahoma"/>
              </a:rPr>
              <a:t> </a:t>
            </a:r>
            <a:r>
              <a:rPr sz="1250" spc="10" dirty="0">
                <a:solidFill>
                  <a:schemeClr val="tx2"/>
                </a:solidFill>
                <a:latin typeface="Tahoma"/>
                <a:cs typeface="Tahoma"/>
              </a:rPr>
              <a:t>is</a:t>
            </a:r>
            <a:endParaRPr sz="1250" dirty="0">
              <a:solidFill>
                <a:schemeClr val="tx2"/>
              </a:solidFill>
              <a:latin typeface="Tahoma"/>
              <a:cs typeface="Tahoma"/>
            </a:endParaRPr>
          </a:p>
          <a:p>
            <a:pPr marL="355600" marR="181610">
              <a:lnSpc>
                <a:spcPts val="1280"/>
              </a:lnSpc>
              <a:spcBef>
                <a:spcPts val="75"/>
              </a:spcBef>
            </a:pPr>
            <a:r>
              <a:rPr sz="1250" spc="-5" dirty="0">
                <a:solidFill>
                  <a:schemeClr val="tx2"/>
                </a:solidFill>
                <a:latin typeface="Tahoma"/>
                <a:cs typeface="Tahoma"/>
              </a:rPr>
              <a:t>7.5 N-m. </a:t>
            </a:r>
            <a:r>
              <a:rPr sz="1250" dirty="0">
                <a:solidFill>
                  <a:schemeClr val="tx2"/>
                </a:solidFill>
                <a:latin typeface="Tahoma"/>
                <a:cs typeface="Tahoma"/>
              </a:rPr>
              <a:t>The </a:t>
            </a:r>
            <a:r>
              <a:rPr sz="1250" spc="10" dirty="0">
                <a:solidFill>
                  <a:schemeClr val="tx2"/>
                </a:solidFill>
                <a:latin typeface="Tahoma"/>
                <a:cs typeface="Tahoma"/>
              </a:rPr>
              <a:t>speed decreased, </a:t>
            </a:r>
            <a:r>
              <a:rPr sz="1250" spc="-15" dirty="0">
                <a:solidFill>
                  <a:schemeClr val="tx2"/>
                </a:solidFill>
                <a:latin typeface="Tahoma"/>
                <a:cs typeface="Tahoma"/>
              </a:rPr>
              <a:t>but </a:t>
            </a:r>
            <a:r>
              <a:rPr sz="1250" spc="5" dirty="0">
                <a:solidFill>
                  <a:schemeClr val="tx2"/>
                </a:solidFill>
                <a:latin typeface="Tahoma"/>
                <a:cs typeface="Tahoma"/>
              </a:rPr>
              <a:t>the  </a:t>
            </a:r>
            <a:r>
              <a:rPr sz="1250" spc="-5" dirty="0">
                <a:solidFill>
                  <a:schemeClr val="tx2"/>
                </a:solidFill>
                <a:latin typeface="Tahoma"/>
                <a:cs typeface="Tahoma"/>
              </a:rPr>
              <a:t>torque</a:t>
            </a:r>
            <a:r>
              <a:rPr sz="1250" spc="130" dirty="0">
                <a:solidFill>
                  <a:schemeClr val="tx2"/>
                </a:solidFill>
                <a:latin typeface="Tahoma"/>
                <a:cs typeface="Tahoma"/>
              </a:rPr>
              <a:t> </a:t>
            </a:r>
            <a:r>
              <a:rPr sz="1250" spc="5" dirty="0">
                <a:solidFill>
                  <a:schemeClr val="tx2"/>
                </a:solidFill>
                <a:latin typeface="Tahoma"/>
                <a:cs typeface="Tahoma"/>
              </a:rPr>
              <a:t>increased.</a:t>
            </a:r>
            <a:endParaRPr sz="1250" dirty="0">
              <a:solidFill>
                <a:schemeClr val="tx2"/>
              </a:solidFill>
              <a:latin typeface="Tahoma"/>
              <a:cs typeface="Tahoma"/>
            </a:endParaRPr>
          </a:p>
        </p:txBody>
      </p:sp>
      <p:sp>
        <p:nvSpPr>
          <p:cNvPr id="3" name="object 3"/>
          <p:cNvSpPr/>
          <p:nvPr/>
        </p:nvSpPr>
        <p:spPr>
          <a:xfrm>
            <a:off x="3724314" y="3429000"/>
            <a:ext cx="4737297" cy="294322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435287"/>
            <a:ext cx="12192000" cy="2308324"/>
          </a:xfrm>
          <a:prstGeom prst="rect">
            <a:avLst/>
          </a:prstGeom>
        </p:spPr>
        <p:txBody>
          <a:bodyPr vert="horz" wrap="square" lIns="0" tIns="76200" rIns="0" bIns="0" rtlCol="0">
            <a:spAutoFit/>
          </a:bodyPr>
          <a:lstStyle/>
          <a:p>
            <a:pPr marL="355600" marR="5080" indent="-343535">
              <a:lnSpc>
                <a:spcPct val="80300"/>
              </a:lnSpc>
              <a:spcBef>
                <a:spcPts val="600"/>
              </a:spcBef>
              <a:buFont typeface="Wingdings" panose="05000000000000000000" pitchFamily="2" charset="2"/>
              <a:buChar char="Ø"/>
              <a:tabLst>
                <a:tab pos="355600" algn="l"/>
                <a:tab pos="356235" algn="l"/>
                <a:tab pos="2901315" algn="l"/>
              </a:tabLst>
            </a:pPr>
            <a:r>
              <a:rPr sz="2000" spc="20" dirty="0">
                <a:solidFill>
                  <a:schemeClr val="tx2"/>
                </a:solidFill>
                <a:latin typeface="Tahoma"/>
                <a:cs typeface="Tahoma"/>
              </a:rPr>
              <a:t>The </a:t>
            </a:r>
            <a:r>
              <a:rPr sz="2000" dirty="0">
                <a:solidFill>
                  <a:schemeClr val="tx2"/>
                </a:solidFill>
                <a:latin typeface="Tahoma"/>
                <a:cs typeface="Tahoma"/>
              </a:rPr>
              <a:t>idler </a:t>
            </a:r>
            <a:r>
              <a:rPr sz="2000" spc="5" dirty="0">
                <a:solidFill>
                  <a:schemeClr val="tx2"/>
                </a:solidFill>
                <a:latin typeface="Tahoma"/>
                <a:cs typeface="Tahoma"/>
              </a:rPr>
              <a:t>gear has </a:t>
            </a:r>
            <a:r>
              <a:rPr sz="2000" spc="15" dirty="0">
                <a:solidFill>
                  <a:schemeClr val="tx2"/>
                </a:solidFill>
                <a:latin typeface="Tahoma"/>
                <a:cs typeface="Tahoma"/>
              </a:rPr>
              <a:t>no </a:t>
            </a:r>
            <a:r>
              <a:rPr sz="2000" spc="5" dirty="0">
                <a:solidFill>
                  <a:schemeClr val="tx2"/>
                </a:solidFill>
                <a:latin typeface="Tahoma"/>
                <a:cs typeface="Tahoma"/>
              </a:rPr>
              <a:t>effect </a:t>
            </a:r>
            <a:r>
              <a:rPr sz="2000" spc="25" dirty="0">
                <a:solidFill>
                  <a:schemeClr val="tx2"/>
                </a:solidFill>
                <a:latin typeface="Tahoma"/>
                <a:cs typeface="Tahoma"/>
              </a:rPr>
              <a:t>on  </a:t>
            </a:r>
            <a:r>
              <a:rPr sz="2000" spc="5" dirty="0">
                <a:solidFill>
                  <a:schemeClr val="tx2"/>
                </a:solidFill>
                <a:latin typeface="Tahoma"/>
                <a:cs typeface="Tahoma"/>
              </a:rPr>
              <a:t>the</a:t>
            </a:r>
            <a:r>
              <a:rPr sz="2000" spc="-35" dirty="0">
                <a:solidFill>
                  <a:schemeClr val="tx2"/>
                </a:solidFill>
                <a:latin typeface="Tahoma"/>
                <a:cs typeface="Tahoma"/>
              </a:rPr>
              <a:t> </a:t>
            </a:r>
            <a:r>
              <a:rPr sz="2000" spc="5" dirty="0">
                <a:solidFill>
                  <a:schemeClr val="tx2"/>
                </a:solidFill>
                <a:latin typeface="Tahoma"/>
                <a:cs typeface="Tahoma"/>
              </a:rPr>
              <a:t>overall</a:t>
            </a:r>
            <a:r>
              <a:rPr sz="2000" spc="-30" dirty="0">
                <a:solidFill>
                  <a:schemeClr val="tx2"/>
                </a:solidFill>
                <a:latin typeface="Tahoma"/>
                <a:cs typeface="Tahoma"/>
              </a:rPr>
              <a:t> </a:t>
            </a:r>
            <a:r>
              <a:rPr sz="2000" spc="5" dirty="0">
                <a:solidFill>
                  <a:schemeClr val="tx2"/>
                </a:solidFill>
                <a:latin typeface="Tahoma"/>
                <a:cs typeface="Tahoma"/>
              </a:rPr>
              <a:t>reduction.</a:t>
            </a:r>
            <a:r>
              <a:rPr sz="2000" spc="5" dirty="0">
                <a:solidFill>
                  <a:schemeClr val="tx2"/>
                </a:solidFill>
                <a:latin typeface="Times New Roman"/>
                <a:cs typeface="Times New Roman"/>
              </a:rPr>
              <a:t>	</a:t>
            </a:r>
            <a:r>
              <a:rPr sz="2000" spc="10" dirty="0">
                <a:solidFill>
                  <a:schemeClr val="tx2"/>
                </a:solidFill>
                <a:latin typeface="Tahoma"/>
                <a:cs typeface="Tahoma"/>
              </a:rPr>
              <a:t>In a  </a:t>
            </a:r>
            <a:r>
              <a:rPr sz="2000" spc="5" dirty="0">
                <a:solidFill>
                  <a:schemeClr val="tx2"/>
                </a:solidFill>
                <a:latin typeface="Tahoma"/>
                <a:cs typeface="Tahoma"/>
              </a:rPr>
              <a:t>previous example </a:t>
            </a:r>
            <a:r>
              <a:rPr sz="2000" dirty="0">
                <a:solidFill>
                  <a:schemeClr val="tx2"/>
                </a:solidFill>
                <a:latin typeface="Tahoma"/>
                <a:cs typeface="Tahoma"/>
              </a:rPr>
              <a:t>it </a:t>
            </a:r>
            <a:r>
              <a:rPr sz="2000" spc="5" dirty="0">
                <a:solidFill>
                  <a:schemeClr val="tx2"/>
                </a:solidFill>
                <a:latin typeface="Tahoma"/>
                <a:cs typeface="Tahoma"/>
              </a:rPr>
              <a:t>was</a:t>
            </a:r>
            <a:r>
              <a:rPr sz="2000" spc="-229" dirty="0">
                <a:solidFill>
                  <a:schemeClr val="tx2"/>
                </a:solidFill>
                <a:latin typeface="Tahoma"/>
                <a:cs typeface="Tahoma"/>
              </a:rPr>
              <a:t> </a:t>
            </a:r>
            <a:r>
              <a:rPr sz="2000" spc="10" dirty="0">
                <a:solidFill>
                  <a:schemeClr val="tx2"/>
                </a:solidFill>
                <a:latin typeface="Tahoma"/>
                <a:cs typeface="Tahoma"/>
              </a:rPr>
              <a:t>shown  </a:t>
            </a:r>
            <a:r>
              <a:rPr sz="2000" dirty="0">
                <a:solidFill>
                  <a:schemeClr val="tx2"/>
                </a:solidFill>
                <a:latin typeface="Tahoma"/>
                <a:cs typeface="Tahoma"/>
              </a:rPr>
              <a:t>that </a:t>
            </a:r>
            <a:r>
              <a:rPr sz="2000" spc="10" dirty="0">
                <a:solidFill>
                  <a:schemeClr val="tx2"/>
                </a:solidFill>
                <a:latin typeface="Tahoma"/>
                <a:cs typeface="Tahoma"/>
              </a:rPr>
              <a:t>a </a:t>
            </a:r>
            <a:r>
              <a:rPr sz="2000" spc="25" dirty="0">
                <a:solidFill>
                  <a:schemeClr val="tx2"/>
                </a:solidFill>
                <a:latin typeface="Tahoma"/>
                <a:cs typeface="Tahoma"/>
              </a:rPr>
              <a:t>12:60 </a:t>
            </a:r>
            <a:r>
              <a:rPr sz="2000" spc="5" dirty="0">
                <a:solidFill>
                  <a:schemeClr val="tx2"/>
                </a:solidFill>
                <a:latin typeface="Tahoma"/>
                <a:cs typeface="Tahoma"/>
              </a:rPr>
              <a:t>ratio results </a:t>
            </a:r>
            <a:r>
              <a:rPr sz="2000" dirty="0">
                <a:solidFill>
                  <a:schemeClr val="tx2"/>
                </a:solidFill>
                <a:latin typeface="Tahoma"/>
                <a:cs typeface="Tahoma"/>
              </a:rPr>
              <a:t>in</a:t>
            </a:r>
            <a:r>
              <a:rPr sz="2000" spc="-350" dirty="0">
                <a:solidFill>
                  <a:schemeClr val="tx2"/>
                </a:solidFill>
                <a:latin typeface="Tahoma"/>
                <a:cs typeface="Tahoma"/>
              </a:rPr>
              <a:t> </a:t>
            </a:r>
            <a:r>
              <a:rPr sz="2000" spc="10" dirty="0">
                <a:solidFill>
                  <a:schemeClr val="tx2"/>
                </a:solidFill>
                <a:latin typeface="Tahoma"/>
                <a:cs typeface="Tahoma"/>
              </a:rPr>
              <a:t>a</a:t>
            </a:r>
            <a:endParaRPr sz="2000" dirty="0">
              <a:solidFill>
                <a:schemeClr val="tx2"/>
              </a:solidFill>
              <a:latin typeface="Tahoma"/>
              <a:cs typeface="Tahoma"/>
            </a:endParaRPr>
          </a:p>
          <a:p>
            <a:pPr marL="355600">
              <a:lnSpc>
                <a:spcPts val="1689"/>
              </a:lnSpc>
              <a:tabLst>
                <a:tab pos="2729865" algn="l"/>
              </a:tabLst>
            </a:pPr>
            <a:r>
              <a:rPr sz="2000" spc="5" dirty="0">
                <a:solidFill>
                  <a:schemeClr val="tx2"/>
                </a:solidFill>
                <a:latin typeface="Tahoma"/>
                <a:cs typeface="Tahoma"/>
              </a:rPr>
              <a:t>gear reduction</a:t>
            </a:r>
            <a:r>
              <a:rPr sz="2000" spc="-100" dirty="0">
                <a:solidFill>
                  <a:schemeClr val="tx2"/>
                </a:solidFill>
                <a:latin typeface="Tahoma"/>
                <a:cs typeface="Tahoma"/>
              </a:rPr>
              <a:t> </a:t>
            </a:r>
            <a:r>
              <a:rPr sz="2000" spc="20" dirty="0">
                <a:solidFill>
                  <a:schemeClr val="tx2"/>
                </a:solidFill>
                <a:latin typeface="Tahoma"/>
                <a:cs typeface="Tahoma"/>
              </a:rPr>
              <a:t>of</a:t>
            </a:r>
            <a:r>
              <a:rPr sz="2000" spc="-65" dirty="0">
                <a:solidFill>
                  <a:schemeClr val="tx2"/>
                </a:solidFill>
                <a:latin typeface="Tahoma"/>
                <a:cs typeface="Tahoma"/>
              </a:rPr>
              <a:t> </a:t>
            </a:r>
            <a:r>
              <a:rPr sz="2000" spc="15" dirty="0">
                <a:solidFill>
                  <a:schemeClr val="tx2"/>
                </a:solidFill>
                <a:latin typeface="Tahoma"/>
                <a:cs typeface="Tahoma"/>
              </a:rPr>
              <a:t>5.</a:t>
            </a:r>
            <a:r>
              <a:rPr sz="2000" spc="15" dirty="0">
                <a:solidFill>
                  <a:schemeClr val="tx2"/>
                </a:solidFill>
                <a:latin typeface="Times New Roman"/>
                <a:cs typeface="Times New Roman"/>
              </a:rPr>
              <a:t>	</a:t>
            </a:r>
            <a:r>
              <a:rPr sz="2000" spc="10" dirty="0">
                <a:solidFill>
                  <a:schemeClr val="tx2"/>
                </a:solidFill>
                <a:latin typeface="Tahoma"/>
                <a:cs typeface="Tahoma"/>
              </a:rPr>
              <a:t>One</a:t>
            </a:r>
            <a:r>
              <a:rPr sz="2000" spc="-65" dirty="0">
                <a:solidFill>
                  <a:schemeClr val="tx2"/>
                </a:solidFill>
                <a:latin typeface="Tahoma"/>
                <a:cs typeface="Tahoma"/>
              </a:rPr>
              <a:t> </a:t>
            </a:r>
            <a:r>
              <a:rPr sz="2000" spc="-5" dirty="0">
                <a:solidFill>
                  <a:schemeClr val="tx2"/>
                </a:solidFill>
                <a:latin typeface="Tahoma"/>
                <a:cs typeface="Tahoma"/>
              </a:rPr>
              <a:t>can</a:t>
            </a:r>
            <a:endParaRPr sz="2000" dirty="0">
              <a:solidFill>
                <a:schemeClr val="tx2"/>
              </a:solidFill>
              <a:latin typeface="Tahoma"/>
              <a:cs typeface="Tahoma"/>
            </a:endParaRPr>
          </a:p>
          <a:p>
            <a:pPr marL="355600" marR="109855">
              <a:lnSpc>
                <a:spcPct val="79800"/>
              </a:lnSpc>
              <a:spcBef>
                <a:spcPts val="220"/>
              </a:spcBef>
            </a:pPr>
            <a:r>
              <a:rPr sz="2000" spc="5" dirty="0">
                <a:solidFill>
                  <a:schemeClr val="tx2"/>
                </a:solidFill>
                <a:latin typeface="Tahoma"/>
                <a:cs typeface="Tahoma"/>
              </a:rPr>
              <a:t>similarly </a:t>
            </a:r>
            <a:r>
              <a:rPr sz="2000" spc="-5" dirty="0">
                <a:solidFill>
                  <a:schemeClr val="tx2"/>
                </a:solidFill>
                <a:latin typeface="Tahoma"/>
                <a:cs typeface="Tahoma"/>
              </a:rPr>
              <a:t>calculate </a:t>
            </a:r>
            <a:r>
              <a:rPr sz="2000" spc="10" dirty="0">
                <a:solidFill>
                  <a:schemeClr val="tx2"/>
                </a:solidFill>
                <a:latin typeface="Tahoma"/>
                <a:cs typeface="Tahoma"/>
              </a:rPr>
              <a:t>the </a:t>
            </a:r>
            <a:r>
              <a:rPr sz="2000" spc="5" dirty="0">
                <a:solidFill>
                  <a:schemeClr val="tx2"/>
                </a:solidFill>
                <a:latin typeface="Tahoma"/>
                <a:cs typeface="Tahoma"/>
              </a:rPr>
              <a:t>gear  reduction </a:t>
            </a:r>
            <a:r>
              <a:rPr sz="2000" spc="25" dirty="0">
                <a:solidFill>
                  <a:schemeClr val="tx2"/>
                </a:solidFill>
                <a:latin typeface="Tahoma"/>
                <a:cs typeface="Tahoma"/>
              </a:rPr>
              <a:t>on </a:t>
            </a:r>
            <a:r>
              <a:rPr sz="2000" spc="5" dirty="0">
                <a:solidFill>
                  <a:schemeClr val="tx2"/>
                </a:solidFill>
                <a:latin typeface="Tahoma"/>
                <a:cs typeface="Tahoma"/>
              </a:rPr>
              <a:t>the </a:t>
            </a:r>
            <a:r>
              <a:rPr sz="2000" dirty="0">
                <a:solidFill>
                  <a:schemeClr val="tx2"/>
                </a:solidFill>
                <a:latin typeface="Tahoma"/>
                <a:cs typeface="Tahoma"/>
              </a:rPr>
              <a:t>idler </a:t>
            </a:r>
            <a:r>
              <a:rPr sz="2000" spc="5" dirty="0">
                <a:solidFill>
                  <a:schemeClr val="tx2"/>
                </a:solidFill>
                <a:latin typeface="Tahoma"/>
                <a:cs typeface="Tahoma"/>
              </a:rPr>
              <a:t>gear</a:t>
            </a:r>
            <a:r>
              <a:rPr sz="2000" spc="-265" dirty="0">
                <a:solidFill>
                  <a:schemeClr val="tx2"/>
                </a:solidFill>
                <a:latin typeface="Tahoma"/>
                <a:cs typeface="Tahoma"/>
              </a:rPr>
              <a:t> </a:t>
            </a:r>
            <a:r>
              <a:rPr sz="2000" dirty="0">
                <a:solidFill>
                  <a:schemeClr val="tx2"/>
                </a:solidFill>
                <a:latin typeface="Tahoma"/>
                <a:cs typeface="Tahoma"/>
              </a:rPr>
              <a:t>set  in </a:t>
            </a:r>
            <a:r>
              <a:rPr sz="2000" spc="10" dirty="0">
                <a:solidFill>
                  <a:schemeClr val="tx2"/>
                </a:solidFill>
                <a:latin typeface="Tahoma"/>
                <a:cs typeface="Tahoma"/>
              </a:rPr>
              <a:t>two</a:t>
            </a:r>
            <a:r>
              <a:rPr sz="2000" spc="-45" dirty="0">
                <a:solidFill>
                  <a:schemeClr val="tx2"/>
                </a:solidFill>
                <a:latin typeface="Tahoma"/>
                <a:cs typeface="Tahoma"/>
              </a:rPr>
              <a:t> </a:t>
            </a:r>
            <a:r>
              <a:rPr sz="2000" spc="5" dirty="0">
                <a:solidFill>
                  <a:schemeClr val="tx2"/>
                </a:solidFill>
                <a:latin typeface="Tahoma"/>
                <a:cs typeface="Tahoma"/>
              </a:rPr>
              <a:t>stages.</a:t>
            </a:r>
            <a:endParaRPr sz="2000" dirty="0">
              <a:solidFill>
                <a:schemeClr val="tx2"/>
              </a:solidFill>
              <a:latin typeface="Tahoma"/>
              <a:cs typeface="Tahoma"/>
            </a:endParaRPr>
          </a:p>
          <a:p>
            <a:pPr marL="355600" marR="152400" indent="-343535">
              <a:lnSpc>
                <a:spcPts val="1950"/>
              </a:lnSpc>
              <a:spcBef>
                <a:spcPts val="445"/>
              </a:spcBef>
              <a:buFont typeface="Wingdings" panose="05000000000000000000" pitchFamily="2" charset="2"/>
              <a:buChar char="Ø"/>
              <a:tabLst>
                <a:tab pos="355600" algn="l"/>
                <a:tab pos="356235" algn="l"/>
              </a:tabLst>
            </a:pPr>
            <a:r>
              <a:rPr sz="2000" dirty="0">
                <a:solidFill>
                  <a:schemeClr val="tx2"/>
                </a:solidFill>
                <a:latin typeface="Tahoma"/>
                <a:cs typeface="Tahoma"/>
              </a:rPr>
              <a:t>Gear </a:t>
            </a:r>
            <a:r>
              <a:rPr sz="2000" spc="5" dirty="0">
                <a:solidFill>
                  <a:schemeClr val="tx2"/>
                </a:solidFill>
                <a:latin typeface="Tahoma"/>
                <a:cs typeface="Tahoma"/>
              </a:rPr>
              <a:t>Reduction </a:t>
            </a:r>
            <a:r>
              <a:rPr sz="2000" spc="15" dirty="0">
                <a:solidFill>
                  <a:schemeClr val="tx2"/>
                </a:solidFill>
                <a:latin typeface="Tahoma"/>
                <a:cs typeface="Tahoma"/>
              </a:rPr>
              <a:t>1 </a:t>
            </a:r>
            <a:r>
              <a:rPr sz="2000" spc="20" dirty="0">
                <a:solidFill>
                  <a:schemeClr val="tx2"/>
                </a:solidFill>
                <a:latin typeface="Tahoma"/>
                <a:cs typeface="Tahoma"/>
              </a:rPr>
              <a:t>= 36 </a:t>
            </a:r>
            <a:r>
              <a:rPr sz="2000" spc="10" dirty="0">
                <a:solidFill>
                  <a:schemeClr val="tx2"/>
                </a:solidFill>
                <a:latin typeface="Tahoma"/>
                <a:cs typeface="Tahoma"/>
              </a:rPr>
              <a:t>/ </a:t>
            </a:r>
            <a:r>
              <a:rPr sz="2000" spc="20" dirty="0">
                <a:solidFill>
                  <a:schemeClr val="tx2"/>
                </a:solidFill>
                <a:latin typeface="Tahoma"/>
                <a:cs typeface="Tahoma"/>
              </a:rPr>
              <a:t>12</a:t>
            </a:r>
            <a:r>
              <a:rPr sz="2000" spc="-365" dirty="0">
                <a:solidFill>
                  <a:schemeClr val="tx2"/>
                </a:solidFill>
                <a:latin typeface="Tahoma"/>
                <a:cs typeface="Tahoma"/>
              </a:rPr>
              <a:t> </a:t>
            </a:r>
            <a:r>
              <a:rPr sz="2000" spc="20" dirty="0">
                <a:solidFill>
                  <a:schemeClr val="tx2"/>
                </a:solidFill>
                <a:latin typeface="Tahoma"/>
                <a:cs typeface="Tahoma"/>
              </a:rPr>
              <a:t>=  </a:t>
            </a:r>
            <a:r>
              <a:rPr sz="2000" spc="15" dirty="0">
                <a:solidFill>
                  <a:schemeClr val="tx2"/>
                </a:solidFill>
                <a:latin typeface="Tahoma"/>
                <a:cs typeface="Tahoma"/>
              </a:rPr>
              <a:t>3</a:t>
            </a:r>
            <a:endParaRPr sz="2000" dirty="0">
              <a:solidFill>
                <a:schemeClr val="tx2"/>
              </a:solidFill>
              <a:latin typeface="Tahoma"/>
              <a:cs typeface="Tahoma"/>
            </a:endParaRPr>
          </a:p>
          <a:p>
            <a:pPr marL="355600" marR="152400" indent="-343535">
              <a:lnSpc>
                <a:spcPts val="1950"/>
              </a:lnSpc>
              <a:spcBef>
                <a:spcPts val="455"/>
              </a:spcBef>
              <a:buFont typeface="Wingdings" panose="05000000000000000000" pitchFamily="2" charset="2"/>
              <a:buChar char="Ø"/>
              <a:tabLst>
                <a:tab pos="355600" algn="l"/>
                <a:tab pos="356235" algn="l"/>
              </a:tabLst>
            </a:pPr>
            <a:r>
              <a:rPr sz="2000" dirty="0">
                <a:solidFill>
                  <a:schemeClr val="tx2"/>
                </a:solidFill>
                <a:latin typeface="Tahoma"/>
                <a:cs typeface="Tahoma"/>
              </a:rPr>
              <a:t>Gear </a:t>
            </a:r>
            <a:r>
              <a:rPr sz="2000" spc="5" dirty="0">
                <a:solidFill>
                  <a:schemeClr val="tx2"/>
                </a:solidFill>
                <a:latin typeface="Tahoma"/>
                <a:cs typeface="Tahoma"/>
              </a:rPr>
              <a:t>Reduction </a:t>
            </a:r>
            <a:r>
              <a:rPr sz="2000" spc="15" dirty="0">
                <a:solidFill>
                  <a:schemeClr val="tx2"/>
                </a:solidFill>
                <a:latin typeface="Tahoma"/>
                <a:cs typeface="Tahoma"/>
              </a:rPr>
              <a:t>2 </a:t>
            </a:r>
            <a:r>
              <a:rPr sz="2000" spc="20" dirty="0">
                <a:solidFill>
                  <a:schemeClr val="tx2"/>
                </a:solidFill>
                <a:latin typeface="Tahoma"/>
                <a:cs typeface="Tahoma"/>
              </a:rPr>
              <a:t>= 60 </a:t>
            </a:r>
            <a:r>
              <a:rPr sz="2000" spc="10" dirty="0">
                <a:solidFill>
                  <a:schemeClr val="tx2"/>
                </a:solidFill>
                <a:latin typeface="Tahoma"/>
                <a:cs typeface="Tahoma"/>
              </a:rPr>
              <a:t>/ </a:t>
            </a:r>
            <a:r>
              <a:rPr sz="2000" spc="20" dirty="0">
                <a:solidFill>
                  <a:schemeClr val="tx2"/>
                </a:solidFill>
                <a:latin typeface="Tahoma"/>
                <a:cs typeface="Tahoma"/>
              </a:rPr>
              <a:t>36</a:t>
            </a:r>
            <a:r>
              <a:rPr sz="2000" spc="-365" dirty="0">
                <a:solidFill>
                  <a:schemeClr val="tx2"/>
                </a:solidFill>
                <a:latin typeface="Tahoma"/>
                <a:cs typeface="Tahoma"/>
              </a:rPr>
              <a:t> </a:t>
            </a:r>
            <a:r>
              <a:rPr sz="2000" spc="20" dirty="0">
                <a:solidFill>
                  <a:schemeClr val="tx2"/>
                </a:solidFill>
                <a:latin typeface="Tahoma"/>
                <a:cs typeface="Tahoma"/>
              </a:rPr>
              <a:t>=  </a:t>
            </a:r>
            <a:r>
              <a:rPr sz="2000" spc="15" dirty="0">
                <a:solidFill>
                  <a:schemeClr val="tx2"/>
                </a:solidFill>
                <a:latin typeface="Tahoma"/>
                <a:cs typeface="Tahoma"/>
              </a:rPr>
              <a:t>1.667</a:t>
            </a:r>
            <a:endParaRPr sz="2000" dirty="0">
              <a:solidFill>
                <a:schemeClr val="tx2"/>
              </a:solidFill>
              <a:latin typeface="Tahoma"/>
              <a:cs typeface="Tahoma"/>
            </a:endParaRPr>
          </a:p>
          <a:p>
            <a:pPr marL="355600" marR="55244" indent="-343535">
              <a:lnSpc>
                <a:spcPct val="79900"/>
              </a:lnSpc>
              <a:spcBef>
                <a:spcPts val="500"/>
              </a:spcBef>
              <a:buFont typeface="Wingdings" panose="05000000000000000000" pitchFamily="2" charset="2"/>
              <a:buChar char="Ø"/>
              <a:tabLst>
                <a:tab pos="355600" algn="l"/>
                <a:tab pos="356235" algn="l"/>
              </a:tabLst>
            </a:pPr>
            <a:r>
              <a:rPr sz="2000" dirty="0">
                <a:solidFill>
                  <a:schemeClr val="tx2"/>
                </a:solidFill>
                <a:latin typeface="Tahoma"/>
                <a:cs typeface="Tahoma"/>
              </a:rPr>
              <a:t>Overall Gear </a:t>
            </a:r>
            <a:r>
              <a:rPr sz="2000" spc="5" dirty="0">
                <a:solidFill>
                  <a:schemeClr val="tx2"/>
                </a:solidFill>
                <a:latin typeface="Tahoma"/>
                <a:cs typeface="Tahoma"/>
              </a:rPr>
              <a:t>Reduction </a:t>
            </a:r>
            <a:r>
              <a:rPr sz="2000" spc="20" dirty="0">
                <a:solidFill>
                  <a:schemeClr val="tx2"/>
                </a:solidFill>
                <a:latin typeface="Tahoma"/>
                <a:cs typeface="Tahoma"/>
              </a:rPr>
              <a:t>=</a:t>
            </a:r>
            <a:r>
              <a:rPr sz="2000" spc="-180" dirty="0">
                <a:solidFill>
                  <a:schemeClr val="tx2"/>
                </a:solidFill>
                <a:latin typeface="Tahoma"/>
                <a:cs typeface="Tahoma"/>
              </a:rPr>
              <a:t> </a:t>
            </a:r>
            <a:r>
              <a:rPr sz="2000" dirty="0">
                <a:solidFill>
                  <a:schemeClr val="tx2"/>
                </a:solidFill>
                <a:latin typeface="Tahoma"/>
                <a:cs typeface="Tahoma"/>
              </a:rPr>
              <a:t>Gear  </a:t>
            </a:r>
            <a:r>
              <a:rPr sz="2000" spc="5" dirty="0">
                <a:solidFill>
                  <a:schemeClr val="tx2"/>
                </a:solidFill>
                <a:latin typeface="Tahoma"/>
                <a:cs typeface="Tahoma"/>
              </a:rPr>
              <a:t>Reduction </a:t>
            </a:r>
            <a:r>
              <a:rPr sz="2000" spc="15" dirty="0">
                <a:solidFill>
                  <a:schemeClr val="tx2"/>
                </a:solidFill>
                <a:latin typeface="Tahoma"/>
                <a:cs typeface="Tahoma"/>
              </a:rPr>
              <a:t>1 </a:t>
            </a:r>
            <a:r>
              <a:rPr sz="2000" spc="10" dirty="0">
                <a:solidFill>
                  <a:schemeClr val="tx2"/>
                </a:solidFill>
                <a:latin typeface="Tahoma"/>
                <a:cs typeface="Tahoma"/>
              </a:rPr>
              <a:t>x </a:t>
            </a:r>
            <a:r>
              <a:rPr sz="2000" dirty="0">
                <a:solidFill>
                  <a:schemeClr val="tx2"/>
                </a:solidFill>
                <a:latin typeface="Tahoma"/>
                <a:cs typeface="Tahoma"/>
              </a:rPr>
              <a:t>Gear </a:t>
            </a:r>
            <a:r>
              <a:rPr sz="2000" spc="5" dirty="0">
                <a:solidFill>
                  <a:schemeClr val="tx2"/>
                </a:solidFill>
                <a:latin typeface="Tahoma"/>
                <a:cs typeface="Tahoma"/>
              </a:rPr>
              <a:t>Reduction  </a:t>
            </a:r>
            <a:r>
              <a:rPr sz="2000" spc="15" dirty="0">
                <a:solidFill>
                  <a:schemeClr val="tx2"/>
                </a:solidFill>
                <a:latin typeface="Tahoma"/>
                <a:cs typeface="Tahoma"/>
              </a:rPr>
              <a:t>2 </a:t>
            </a:r>
            <a:r>
              <a:rPr sz="2000" spc="20" dirty="0">
                <a:solidFill>
                  <a:schemeClr val="tx2"/>
                </a:solidFill>
                <a:latin typeface="Tahoma"/>
                <a:cs typeface="Tahoma"/>
              </a:rPr>
              <a:t>= </a:t>
            </a:r>
            <a:r>
              <a:rPr sz="2000" spc="15" dirty="0">
                <a:solidFill>
                  <a:schemeClr val="tx2"/>
                </a:solidFill>
                <a:latin typeface="Tahoma"/>
                <a:cs typeface="Tahoma"/>
              </a:rPr>
              <a:t>3 </a:t>
            </a:r>
            <a:r>
              <a:rPr sz="2000" spc="10" dirty="0">
                <a:solidFill>
                  <a:schemeClr val="tx2"/>
                </a:solidFill>
                <a:latin typeface="Tahoma"/>
                <a:cs typeface="Tahoma"/>
              </a:rPr>
              <a:t>x </a:t>
            </a:r>
            <a:r>
              <a:rPr sz="2000" spc="15" dirty="0">
                <a:solidFill>
                  <a:schemeClr val="tx2"/>
                </a:solidFill>
                <a:latin typeface="Tahoma"/>
                <a:cs typeface="Tahoma"/>
              </a:rPr>
              <a:t>1.667 </a:t>
            </a:r>
            <a:r>
              <a:rPr sz="2000" spc="20" dirty="0">
                <a:solidFill>
                  <a:schemeClr val="tx2"/>
                </a:solidFill>
                <a:latin typeface="Tahoma"/>
                <a:cs typeface="Tahoma"/>
              </a:rPr>
              <a:t>=</a:t>
            </a:r>
            <a:r>
              <a:rPr sz="2000" spc="-320" dirty="0">
                <a:solidFill>
                  <a:schemeClr val="tx2"/>
                </a:solidFill>
                <a:latin typeface="Tahoma"/>
                <a:cs typeface="Tahoma"/>
              </a:rPr>
              <a:t> </a:t>
            </a:r>
            <a:r>
              <a:rPr sz="2000" spc="15" dirty="0">
                <a:solidFill>
                  <a:schemeClr val="tx2"/>
                </a:solidFill>
                <a:latin typeface="Tahoma"/>
                <a:cs typeface="Tahoma"/>
              </a:rPr>
              <a:t>5</a:t>
            </a:r>
            <a:endParaRPr sz="2000" dirty="0">
              <a:solidFill>
                <a:schemeClr val="tx2"/>
              </a:solidFill>
              <a:latin typeface="Tahoma"/>
              <a:cs typeface="Tahoma"/>
            </a:endParaRPr>
          </a:p>
          <a:p>
            <a:pPr marL="355600" marR="167005" indent="-343535" algn="just">
              <a:lnSpc>
                <a:spcPct val="80300"/>
              </a:lnSpc>
              <a:spcBef>
                <a:spcPts val="475"/>
              </a:spcBef>
              <a:buFont typeface="Wingdings" panose="05000000000000000000" pitchFamily="2" charset="2"/>
              <a:buChar char="Ø"/>
              <a:tabLst>
                <a:tab pos="356235" algn="l"/>
              </a:tabLst>
            </a:pPr>
            <a:r>
              <a:rPr sz="2000" spc="20" dirty="0">
                <a:solidFill>
                  <a:schemeClr val="tx2"/>
                </a:solidFill>
                <a:latin typeface="Tahoma"/>
                <a:cs typeface="Tahoma"/>
              </a:rPr>
              <a:t>The </a:t>
            </a:r>
            <a:r>
              <a:rPr sz="2000" spc="10" dirty="0">
                <a:solidFill>
                  <a:schemeClr val="tx2"/>
                </a:solidFill>
                <a:latin typeface="Tahoma"/>
                <a:cs typeface="Tahoma"/>
              </a:rPr>
              <a:t>only gears </a:t>
            </a:r>
            <a:r>
              <a:rPr sz="2000" dirty="0">
                <a:solidFill>
                  <a:schemeClr val="tx2"/>
                </a:solidFill>
                <a:latin typeface="Tahoma"/>
                <a:cs typeface="Tahoma"/>
              </a:rPr>
              <a:t>that </a:t>
            </a:r>
            <a:r>
              <a:rPr sz="2000" spc="5" dirty="0">
                <a:solidFill>
                  <a:schemeClr val="tx2"/>
                </a:solidFill>
                <a:latin typeface="Tahoma"/>
                <a:cs typeface="Tahoma"/>
              </a:rPr>
              <a:t>matter to  reduction </a:t>
            </a:r>
            <a:r>
              <a:rPr sz="2000" dirty="0">
                <a:solidFill>
                  <a:schemeClr val="tx2"/>
                </a:solidFill>
                <a:latin typeface="Tahoma"/>
                <a:cs typeface="Tahoma"/>
              </a:rPr>
              <a:t>in </a:t>
            </a:r>
            <a:r>
              <a:rPr sz="2000" spc="10" dirty="0">
                <a:solidFill>
                  <a:schemeClr val="tx2"/>
                </a:solidFill>
                <a:latin typeface="Tahoma"/>
                <a:cs typeface="Tahoma"/>
              </a:rPr>
              <a:t>a </a:t>
            </a:r>
            <a:r>
              <a:rPr sz="2000" dirty="0">
                <a:solidFill>
                  <a:schemeClr val="tx2"/>
                </a:solidFill>
                <a:latin typeface="Tahoma"/>
                <a:cs typeface="Tahoma"/>
              </a:rPr>
              <a:t>system </a:t>
            </a:r>
            <a:r>
              <a:rPr sz="2000" spc="-10" dirty="0">
                <a:solidFill>
                  <a:schemeClr val="tx2"/>
                </a:solidFill>
                <a:latin typeface="Tahoma"/>
                <a:cs typeface="Tahoma"/>
              </a:rPr>
              <a:t>like</a:t>
            </a:r>
            <a:r>
              <a:rPr sz="2000" spc="-105" dirty="0">
                <a:solidFill>
                  <a:schemeClr val="tx2"/>
                </a:solidFill>
                <a:latin typeface="Tahoma"/>
                <a:cs typeface="Tahoma"/>
              </a:rPr>
              <a:t> </a:t>
            </a:r>
            <a:r>
              <a:rPr sz="2000" dirty="0">
                <a:solidFill>
                  <a:schemeClr val="tx2"/>
                </a:solidFill>
                <a:latin typeface="Tahoma"/>
                <a:cs typeface="Tahoma"/>
              </a:rPr>
              <a:t>this  </a:t>
            </a:r>
            <a:r>
              <a:rPr sz="2000" spc="10" dirty="0">
                <a:solidFill>
                  <a:schemeClr val="tx2"/>
                </a:solidFill>
                <a:latin typeface="Tahoma"/>
                <a:cs typeface="Tahoma"/>
              </a:rPr>
              <a:t>are </a:t>
            </a:r>
            <a:r>
              <a:rPr sz="2000" spc="5" dirty="0">
                <a:solidFill>
                  <a:schemeClr val="tx2"/>
                </a:solidFill>
                <a:latin typeface="Tahoma"/>
                <a:cs typeface="Tahoma"/>
              </a:rPr>
              <a:t>the </a:t>
            </a:r>
            <a:r>
              <a:rPr sz="2000" spc="10" dirty="0">
                <a:solidFill>
                  <a:schemeClr val="tx2"/>
                </a:solidFill>
                <a:latin typeface="Tahoma"/>
                <a:cs typeface="Tahoma"/>
              </a:rPr>
              <a:t>first </a:t>
            </a:r>
            <a:r>
              <a:rPr sz="2000" spc="5" dirty="0">
                <a:solidFill>
                  <a:schemeClr val="tx2"/>
                </a:solidFill>
                <a:latin typeface="Tahoma"/>
                <a:cs typeface="Tahoma"/>
              </a:rPr>
              <a:t>gear </a:t>
            </a:r>
            <a:r>
              <a:rPr sz="2000" spc="10" dirty="0">
                <a:solidFill>
                  <a:schemeClr val="tx2"/>
                </a:solidFill>
                <a:latin typeface="Tahoma"/>
                <a:cs typeface="Tahoma"/>
              </a:rPr>
              <a:t>and </a:t>
            </a:r>
            <a:r>
              <a:rPr sz="2000" spc="5" dirty="0">
                <a:solidFill>
                  <a:schemeClr val="tx2"/>
                </a:solidFill>
                <a:latin typeface="Tahoma"/>
                <a:cs typeface="Tahoma"/>
              </a:rPr>
              <a:t>the </a:t>
            </a:r>
            <a:r>
              <a:rPr sz="2000" dirty="0">
                <a:solidFill>
                  <a:schemeClr val="tx2"/>
                </a:solidFill>
                <a:latin typeface="Tahoma"/>
                <a:cs typeface="Tahoma"/>
              </a:rPr>
              <a:t>last  </a:t>
            </a:r>
            <a:r>
              <a:rPr sz="2000" spc="5" dirty="0">
                <a:solidFill>
                  <a:schemeClr val="tx2"/>
                </a:solidFill>
                <a:latin typeface="Tahoma"/>
                <a:cs typeface="Tahoma"/>
              </a:rPr>
              <a:t>gear.</a:t>
            </a:r>
            <a:endParaRPr sz="2000" dirty="0">
              <a:solidFill>
                <a:schemeClr val="tx2"/>
              </a:solidFill>
              <a:latin typeface="Tahoma"/>
              <a:cs typeface="Tahoma"/>
            </a:endParaRPr>
          </a:p>
        </p:txBody>
      </p:sp>
      <p:sp>
        <p:nvSpPr>
          <p:cNvPr id="3" name="object 3"/>
          <p:cNvSpPr/>
          <p:nvPr/>
        </p:nvSpPr>
        <p:spPr>
          <a:xfrm>
            <a:off x="3414540" y="3429000"/>
            <a:ext cx="5524743" cy="278073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32021" y="564193"/>
            <a:ext cx="3547110" cy="4905375"/>
          </a:xfrm>
          <a:prstGeom prst="rect">
            <a:avLst/>
          </a:prstGeom>
        </p:spPr>
        <p:txBody>
          <a:bodyPr vert="horz" wrap="square" lIns="0" tIns="15875" rIns="0" bIns="0" rtlCol="0">
            <a:spAutoFit/>
          </a:bodyPr>
          <a:lstStyle/>
          <a:p>
            <a:pPr marL="469265" marR="5080" indent="-457200">
              <a:spcBef>
                <a:spcPts val="125"/>
              </a:spcBef>
              <a:buFont typeface="Wingdings" panose="05000000000000000000" pitchFamily="2" charset="2"/>
              <a:buChar char="Ø"/>
              <a:tabLst>
                <a:tab pos="356235" algn="l"/>
              </a:tabLst>
            </a:pPr>
            <a:r>
              <a:rPr sz="3200" spc="15" dirty="0">
                <a:solidFill>
                  <a:schemeClr val="tx2"/>
                </a:solidFill>
                <a:latin typeface="Tahoma"/>
                <a:cs typeface="Tahoma"/>
              </a:rPr>
              <a:t>Idler </a:t>
            </a:r>
            <a:r>
              <a:rPr sz="3200" spc="30" dirty="0">
                <a:solidFill>
                  <a:schemeClr val="tx2"/>
                </a:solidFill>
                <a:latin typeface="Tahoma"/>
                <a:cs typeface="Tahoma"/>
              </a:rPr>
              <a:t>gears </a:t>
            </a:r>
            <a:r>
              <a:rPr sz="3200" spc="25" dirty="0">
                <a:solidFill>
                  <a:schemeClr val="tx2"/>
                </a:solidFill>
                <a:latin typeface="Tahoma"/>
                <a:cs typeface="Tahoma"/>
              </a:rPr>
              <a:t>can  </a:t>
            </a:r>
            <a:r>
              <a:rPr sz="3200" spc="15" dirty="0">
                <a:solidFill>
                  <a:schemeClr val="tx2"/>
                </a:solidFill>
                <a:latin typeface="Tahoma"/>
                <a:cs typeface="Tahoma"/>
              </a:rPr>
              <a:t>be very useful,  </a:t>
            </a:r>
            <a:r>
              <a:rPr sz="3200" spc="20" dirty="0">
                <a:solidFill>
                  <a:schemeClr val="tx2"/>
                </a:solidFill>
                <a:latin typeface="Tahoma"/>
                <a:cs typeface="Tahoma"/>
              </a:rPr>
              <a:t>especially </a:t>
            </a:r>
            <a:r>
              <a:rPr sz="3200" spc="5" dirty="0">
                <a:solidFill>
                  <a:schemeClr val="tx2"/>
                </a:solidFill>
                <a:latin typeface="Tahoma"/>
                <a:cs typeface="Tahoma"/>
              </a:rPr>
              <a:t>for  </a:t>
            </a:r>
            <a:r>
              <a:rPr sz="3200" spc="15" dirty="0">
                <a:solidFill>
                  <a:schemeClr val="tx2"/>
                </a:solidFill>
                <a:latin typeface="Tahoma"/>
                <a:cs typeface="Tahoma"/>
              </a:rPr>
              <a:t>spanning </a:t>
            </a:r>
            <a:r>
              <a:rPr sz="3200" spc="5" dirty="0">
                <a:solidFill>
                  <a:schemeClr val="tx2"/>
                </a:solidFill>
                <a:latin typeface="Tahoma"/>
                <a:cs typeface="Tahoma"/>
              </a:rPr>
              <a:t>long  </a:t>
            </a:r>
            <a:r>
              <a:rPr sz="3200" spc="10" dirty="0">
                <a:solidFill>
                  <a:schemeClr val="tx2"/>
                </a:solidFill>
                <a:latin typeface="Tahoma"/>
                <a:cs typeface="Tahoma"/>
              </a:rPr>
              <a:t>distances; </a:t>
            </a:r>
            <a:r>
              <a:rPr sz="3200" dirty="0">
                <a:solidFill>
                  <a:schemeClr val="tx2"/>
                </a:solidFill>
                <a:latin typeface="Tahoma"/>
                <a:cs typeface="Tahoma"/>
              </a:rPr>
              <a:t>the  </a:t>
            </a:r>
            <a:r>
              <a:rPr sz="3200" spc="15" dirty="0">
                <a:solidFill>
                  <a:schemeClr val="tx2"/>
                </a:solidFill>
                <a:latin typeface="Tahoma"/>
                <a:cs typeface="Tahoma"/>
              </a:rPr>
              <a:t>below </a:t>
            </a:r>
            <a:r>
              <a:rPr sz="3200" spc="20" dirty="0">
                <a:solidFill>
                  <a:schemeClr val="tx2"/>
                </a:solidFill>
                <a:latin typeface="Tahoma"/>
                <a:cs typeface="Tahoma"/>
              </a:rPr>
              <a:t>example  </a:t>
            </a:r>
            <a:r>
              <a:rPr sz="3200" spc="5" dirty="0">
                <a:solidFill>
                  <a:schemeClr val="tx2"/>
                </a:solidFill>
                <a:latin typeface="Tahoma"/>
                <a:cs typeface="Tahoma"/>
              </a:rPr>
              <a:t>shows </a:t>
            </a:r>
            <a:r>
              <a:rPr sz="3200" spc="10" dirty="0">
                <a:solidFill>
                  <a:schemeClr val="tx2"/>
                </a:solidFill>
                <a:latin typeface="Tahoma"/>
                <a:cs typeface="Tahoma"/>
              </a:rPr>
              <a:t>how they  </a:t>
            </a:r>
            <a:r>
              <a:rPr sz="3200" spc="25" dirty="0">
                <a:solidFill>
                  <a:schemeClr val="tx2"/>
                </a:solidFill>
                <a:latin typeface="Tahoma"/>
                <a:cs typeface="Tahoma"/>
              </a:rPr>
              <a:t>can </a:t>
            </a:r>
            <a:r>
              <a:rPr sz="3200" spc="20" dirty="0">
                <a:solidFill>
                  <a:schemeClr val="tx2"/>
                </a:solidFill>
                <a:latin typeface="Tahoma"/>
                <a:cs typeface="Tahoma"/>
              </a:rPr>
              <a:t>be </a:t>
            </a:r>
            <a:r>
              <a:rPr sz="3200" spc="15" dirty="0">
                <a:solidFill>
                  <a:schemeClr val="tx2"/>
                </a:solidFill>
                <a:latin typeface="Tahoma"/>
                <a:cs typeface="Tahoma"/>
              </a:rPr>
              <a:t>used in a  </a:t>
            </a:r>
            <a:r>
              <a:rPr sz="3200" spc="5" dirty="0">
                <a:solidFill>
                  <a:schemeClr val="tx2"/>
                </a:solidFill>
                <a:latin typeface="Tahoma"/>
                <a:cs typeface="Tahoma"/>
              </a:rPr>
              <a:t>competition</a:t>
            </a:r>
            <a:r>
              <a:rPr sz="3200" spc="-175" dirty="0">
                <a:solidFill>
                  <a:schemeClr val="tx2"/>
                </a:solidFill>
                <a:latin typeface="Tahoma"/>
                <a:cs typeface="Tahoma"/>
              </a:rPr>
              <a:t> </a:t>
            </a:r>
            <a:r>
              <a:rPr sz="3200" spc="10" dirty="0">
                <a:solidFill>
                  <a:schemeClr val="tx2"/>
                </a:solidFill>
                <a:latin typeface="Tahoma"/>
                <a:cs typeface="Tahoma"/>
              </a:rPr>
              <a:t>robot  </a:t>
            </a:r>
            <a:r>
              <a:rPr sz="3200" spc="15" dirty="0">
                <a:solidFill>
                  <a:schemeClr val="tx2"/>
                </a:solidFill>
                <a:latin typeface="Tahoma"/>
                <a:cs typeface="Tahoma"/>
              </a:rPr>
              <a:t>drivetrain.</a:t>
            </a:r>
            <a:endParaRPr sz="3200" dirty="0">
              <a:solidFill>
                <a:schemeClr val="tx2"/>
              </a:solidFill>
              <a:latin typeface="Tahoma"/>
              <a:cs typeface="Tahoma"/>
            </a:endParaRPr>
          </a:p>
        </p:txBody>
      </p:sp>
      <p:sp>
        <p:nvSpPr>
          <p:cNvPr id="3" name="object 3"/>
          <p:cNvSpPr/>
          <p:nvPr/>
        </p:nvSpPr>
        <p:spPr>
          <a:xfrm>
            <a:off x="6307196" y="668412"/>
            <a:ext cx="3429000" cy="202882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6307196" y="2820067"/>
            <a:ext cx="3429000" cy="23241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7494"/>
            <a:ext cx="5346067" cy="572208"/>
          </a:xfrm>
          <a:prstGeom prst="rect">
            <a:avLst/>
          </a:prstGeom>
        </p:spPr>
        <p:txBody>
          <a:bodyPr vert="horz" wrap="square" lIns="0" tIns="7620" rIns="0" bIns="0" rtlCol="0">
            <a:spAutoFit/>
          </a:bodyPr>
          <a:lstStyle/>
          <a:p>
            <a:pPr marL="12700" marR="5080" indent="610235">
              <a:lnSpc>
                <a:spcPct val="101400"/>
              </a:lnSpc>
              <a:spcBef>
                <a:spcPts val="60"/>
              </a:spcBef>
            </a:pPr>
            <a:r>
              <a:rPr sz="3950" dirty="0">
                <a:solidFill>
                  <a:schemeClr val="tx2"/>
                </a:solidFill>
                <a:latin typeface="Tahoma"/>
                <a:cs typeface="Tahoma"/>
              </a:rPr>
              <a:t>Gear  </a:t>
            </a:r>
            <a:r>
              <a:rPr sz="3950" spc="-25" dirty="0">
                <a:solidFill>
                  <a:schemeClr val="tx2"/>
                </a:solidFill>
                <a:latin typeface="Tahoma"/>
                <a:cs typeface="Tahoma"/>
              </a:rPr>
              <a:t>Re</a:t>
            </a:r>
            <a:r>
              <a:rPr sz="3950" spc="-10" dirty="0">
                <a:solidFill>
                  <a:schemeClr val="tx2"/>
                </a:solidFill>
                <a:latin typeface="Tahoma"/>
                <a:cs typeface="Tahoma"/>
              </a:rPr>
              <a:t>d</a:t>
            </a:r>
            <a:r>
              <a:rPr sz="3950" spc="10" dirty="0">
                <a:solidFill>
                  <a:schemeClr val="tx2"/>
                </a:solidFill>
                <a:latin typeface="Tahoma"/>
                <a:cs typeface="Tahoma"/>
              </a:rPr>
              <a:t>ucti</a:t>
            </a:r>
            <a:r>
              <a:rPr sz="3950" spc="35" dirty="0">
                <a:solidFill>
                  <a:schemeClr val="tx2"/>
                </a:solidFill>
                <a:latin typeface="Tahoma"/>
                <a:cs typeface="Tahoma"/>
              </a:rPr>
              <a:t>o</a:t>
            </a:r>
            <a:r>
              <a:rPr sz="3950" spc="20" dirty="0">
                <a:solidFill>
                  <a:schemeClr val="tx2"/>
                </a:solidFill>
                <a:latin typeface="Tahoma"/>
                <a:cs typeface="Tahoma"/>
              </a:rPr>
              <a:t>n</a:t>
            </a:r>
            <a:endParaRPr sz="3950" dirty="0">
              <a:solidFill>
                <a:schemeClr val="tx2"/>
              </a:solidFill>
              <a:latin typeface="Tahoma"/>
              <a:cs typeface="Tahoma"/>
            </a:endParaRPr>
          </a:p>
        </p:txBody>
      </p:sp>
      <p:sp>
        <p:nvSpPr>
          <p:cNvPr id="3" name="object 3"/>
          <p:cNvSpPr txBox="1"/>
          <p:nvPr/>
        </p:nvSpPr>
        <p:spPr>
          <a:xfrm>
            <a:off x="259308" y="1804098"/>
            <a:ext cx="8980226" cy="1402050"/>
          </a:xfrm>
          <a:prstGeom prst="rect">
            <a:avLst/>
          </a:prstGeom>
        </p:spPr>
        <p:txBody>
          <a:bodyPr vert="horz" wrap="square" lIns="0" tIns="67310" rIns="0" bIns="0" rtlCol="0">
            <a:spAutoFit/>
          </a:bodyPr>
          <a:lstStyle/>
          <a:p>
            <a:pPr marL="355600" marR="5080" indent="-343535">
              <a:lnSpc>
                <a:spcPct val="80200"/>
              </a:lnSpc>
              <a:spcBef>
                <a:spcPts val="530"/>
              </a:spcBef>
              <a:buFont typeface="Wingdings" panose="05000000000000000000" pitchFamily="2" charset="2"/>
              <a:buChar char="Ø"/>
              <a:tabLst>
                <a:tab pos="355600" algn="l"/>
                <a:tab pos="356235" algn="l"/>
                <a:tab pos="1652270" algn="l"/>
                <a:tab pos="2567305" algn="l"/>
              </a:tabLst>
            </a:pPr>
            <a:r>
              <a:rPr spc="-5" dirty="0">
                <a:solidFill>
                  <a:schemeClr val="tx2"/>
                </a:solidFill>
                <a:latin typeface="Tahoma"/>
                <a:cs typeface="Tahoma"/>
              </a:rPr>
              <a:t>In </a:t>
            </a:r>
            <a:r>
              <a:rPr dirty="0">
                <a:solidFill>
                  <a:schemeClr val="tx2"/>
                </a:solidFill>
                <a:latin typeface="Tahoma"/>
                <a:cs typeface="Tahoma"/>
              </a:rPr>
              <a:t>certain </a:t>
            </a:r>
            <a:r>
              <a:rPr spc="-10" dirty="0">
                <a:solidFill>
                  <a:schemeClr val="tx2"/>
                </a:solidFill>
                <a:latin typeface="Tahoma"/>
                <a:cs typeface="Tahoma"/>
              </a:rPr>
              <a:t>situations, </a:t>
            </a:r>
            <a:r>
              <a:rPr dirty="0">
                <a:solidFill>
                  <a:schemeClr val="tx2"/>
                </a:solidFill>
                <a:latin typeface="Tahoma"/>
                <a:cs typeface="Tahoma"/>
              </a:rPr>
              <a:t>a  </a:t>
            </a:r>
            <a:r>
              <a:rPr spc="-5" dirty="0">
                <a:solidFill>
                  <a:schemeClr val="tx2"/>
                </a:solidFill>
                <a:latin typeface="Tahoma"/>
                <a:cs typeface="Tahoma"/>
              </a:rPr>
              <a:t>design </a:t>
            </a:r>
            <a:r>
              <a:rPr dirty="0">
                <a:solidFill>
                  <a:schemeClr val="tx2"/>
                </a:solidFill>
                <a:latin typeface="Tahoma"/>
                <a:cs typeface="Tahoma"/>
              </a:rPr>
              <a:t>may </a:t>
            </a:r>
            <a:r>
              <a:rPr spc="-5" dirty="0">
                <a:solidFill>
                  <a:schemeClr val="tx2"/>
                </a:solidFill>
                <a:latin typeface="Tahoma"/>
                <a:cs typeface="Tahoma"/>
              </a:rPr>
              <a:t>require </a:t>
            </a:r>
            <a:r>
              <a:rPr dirty="0">
                <a:solidFill>
                  <a:schemeClr val="tx2"/>
                </a:solidFill>
                <a:latin typeface="Tahoma"/>
                <a:cs typeface="Tahoma"/>
              </a:rPr>
              <a:t>more  </a:t>
            </a:r>
            <a:r>
              <a:rPr spc="-5" dirty="0">
                <a:solidFill>
                  <a:schemeClr val="tx2"/>
                </a:solidFill>
                <a:latin typeface="Tahoma"/>
                <a:cs typeface="Tahoma"/>
              </a:rPr>
              <a:t>mechanical </a:t>
            </a:r>
            <a:r>
              <a:rPr dirty="0">
                <a:solidFill>
                  <a:schemeClr val="tx2"/>
                </a:solidFill>
                <a:latin typeface="Tahoma"/>
                <a:cs typeface="Tahoma"/>
              </a:rPr>
              <a:t>advantage  </a:t>
            </a:r>
            <a:r>
              <a:rPr spc="-5" dirty="0">
                <a:solidFill>
                  <a:schemeClr val="tx2"/>
                </a:solidFill>
                <a:latin typeface="Tahoma"/>
                <a:cs typeface="Tahoma"/>
              </a:rPr>
              <a:t>than </a:t>
            </a:r>
            <a:r>
              <a:rPr dirty="0">
                <a:solidFill>
                  <a:schemeClr val="tx2"/>
                </a:solidFill>
                <a:latin typeface="Tahoma"/>
                <a:cs typeface="Tahoma"/>
              </a:rPr>
              <a:t>a </a:t>
            </a:r>
            <a:r>
              <a:rPr spc="-20" dirty="0">
                <a:solidFill>
                  <a:schemeClr val="tx2"/>
                </a:solidFill>
                <a:latin typeface="Tahoma"/>
                <a:cs typeface="Tahoma"/>
              </a:rPr>
              <a:t>single </a:t>
            </a:r>
            <a:r>
              <a:rPr spc="5" dirty="0">
                <a:solidFill>
                  <a:schemeClr val="tx2"/>
                </a:solidFill>
                <a:latin typeface="Tahoma"/>
                <a:cs typeface="Tahoma"/>
              </a:rPr>
              <a:t>gear </a:t>
            </a:r>
            <a:r>
              <a:rPr dirty="0">
                <a:solidFill>
                  <a:schemeClr val="tx2"/>
                </a:solidFill>
                <a:latin typeface="Tahoma"/>
                <a:cs typeface="Tahoma"/>
              </a:rPr>
              <a:t>ratio  </a:t>
            </a:r>
            <a:r>
              <a:rPr spc="5" dirty="0">
                <a:solidFill>
                  <a:schemeClr val="tx2"/>
                </a:solidFill>
                <a:latin typeface="Tahoma"/>
                <a:cs typeface="Tahoma"/>
              </a:rPr>
              <a:t>can </a:t>
            </a:r>
            <a:r>
              <a:rPr spc="-10" dirty="0">
                <a:solidFill>
                  <a:schemeClr val="tx2"/>
                </a:solidFill>
                <a:latin typeface="Tahoma"/>
                <a:cs typeface="Tahoma"/>
              </a:rPr>
              <a:t>provide </a:t>
            </a:r>
            <a:r>
              <a:rPr dirty="0">
                <a:solidFill>
                  <a:schemeClr val="tx2"/>
                </a:solidFill>
                <a:latin typeface="Tahoma"/>
                <a:cs typeface="Tahoma"/>
              </a:rPr>
              <a:t>or </a:t>
            </a:r>
            <a:r>
              <a:rPr spc="-20" dirty="0">
                <a:solidFill>
                  <a:schemeClr val="tx2"/>
                </a:solidFill>
                <a:latin typeface="Tahoma"/>
                <a:cs typeface="Tahoma"/>
              </a:rPr>
              <a:t>is </a:t>
            </a:r>
            <a:r>
              <a:rPr dirty="0">
                <a:solidFill>
                  <a:schemeClr val="tx2"/>
                </a:solidFill>
                <a:latin typeface="Tahoma"/>
                <a:cs typeface="Tahoma"/>
              </a:rPr>
              <a:t>otherwise  </a:t>
            </a:r>
            <a:r>
              <a:rPr spc="-10" dirty="0">
                <a:solidFill>
                  <a:schemeClr val="tx2"/>
                </a:solidFill>
                <a:latin typeface="Tahoma"/>
                <a:cs typeface="Tahoma"/>
              </a:rPr>
              <a:t>impractical.</a:t>
            </a:r>
            <a:r>
              <a:rPr spc="-10" dirty="0">
                <a:solidFill>
                  <a:schemeClr val="tx2"/>
                </a:solidFill>
                <a:latin typeface="Times New Roman"/>
                <a:cs typeface="Times New Roman"/>
              </a:rPr>
              <a:t>	</a:t>
            </a:r>
            <a:r>
              <a:rPr spc="10" dirty="0">
                <a:solidFill>
                  <a:schemeClr val="tx2"/>
                </a:solidFill>
                <a:latin typeface="Tahoma"/>
                <a:cs typeface="Tahoma"/>
              </a:rPr>
              <a:t>For </a:t>
            </a:r>
            <a:r>
              <a:rPr dirty="0">
                <a:solidFill>
                  <a:schemeClr val="tx2"/>
                </a:solidFill>
                <a:latin typeface="Tahoma"/>
                <a:cs typeface="Tahoma"/>
              </a:rPr>
              <a:t>example,  </a:t>
            </a:r>
            <a:r>
              <a:rPr spc="-20" dirty="0">
                <a:solidFill>
                  <a:schemeClr val="tx2"/>
                </a:solidFill>
                <a:latin typeface="Tahoma"/>
                <a:cs typeface="Tahoma"/>
              </a:rPr>
              <a:t>if </a:t>
            </a:r>
            <a:r>
              <a:rPr dirty="0">
                <a:solidFill>
                  <a:schemeClr val="tx2"/>
                </a:solidFill>
                <a:latin typeface="Tahoma"/>
                <a:cs typeface="Tahoma"/>
              </a:rPr>
              <a:t>a </a:t>
            </a:r>
            <a:r>
              <a:rPr spc="-20" dirty="0">
                <a:solidFill>
                  <a:schemeClr val="tx2"/>
                </a:solidFill>
                <a:latin typeface="Tahoma"/>
                <a:cs typeface="Tahoma"/>
              </a:rPr>
              <a:t>VEX </a:t>
            </a:r>
            <a:r>
              <a:rPr spc="-5" dirty="0">
                <a:solidFill>
                  <a:schemeClr val="tx2"/>
                </a:solidFill>
                <a:latin typeface="Tahoma"/>
                <a:cs typeface="Tahoma"/>
              </a:rPr>
              <a:t>Robot </a:t>
            </a:r>
            <a:r>
              <a:rPr spc="-10" dirty="0">
                <a:solidFill>
                  <a:schemeClr val="tx2"/>
                </a:solidFill>
                <a:latin typeface="Tahoma"/>
                <a:cs typeface="Tahoma"/>
              </a:rPr>
              <a:t>Design  </a:t>
            </a:r>
            <a:r>
              <a:rPr dirty="0">
                <a:solidFill>
                  <a:schemeClr val="tx2"/>
                </a:solidFill>
                <a:latin typeface="Tahoma"/>
                <a:cs typeface="Tahoma"/>
              </a:rPr>
              <a:t>requires a </a:t>
            </a:r>
            <a:r>
              <a:rPr spc="-15" dirty="0">
                <a:solidFill>
                  <a:schemeClr val="tx2"/>
                </a:solidFill>
                <a:latin typeface="Tahoma"/>
                <a:cs typeface="Tahoma"/>
              </a:rPr>
              <a:t>12:500 </a:t>
            </a:r>
            <a:r>
              <a:rPr u="heavy" spc="5" dirty="0">
                <a:solidFill>
                  <a:schemeClr val="tx2"/>
                </a:solidFill>
                <a:uFill>
                  <a:solidFill>
                    <a:srgbClr val="009898"/>
                  </a:solidFill>
                </a:uFill>
                <a:latin typeface="Tahoma"/>
                <a:cs typeface="Tahoma"/>
                <a:hlinkClick r:id="rId2">
                  <a:extLst>
                    <a:ext uri="{A12FA001-AC4F-418D-AE19-62706E023703}">
                      <ahyp:hlinkClr xmlns:ahyp="http://schemas.microsoft.com/office/drawing/2018/hyperlinkcolor" xmlns="" val="tx"/>
                    </a:ext>
                  </a:extLst>
                </a:hlinkClick>
              </a:rPr>
              <a:t>gear  </a:t>
            </a:r>
            <a:r>
              <a:rPr u="heavy" dirty="0">
                <a:solidFill>
                  <a:schemeClr val="tx2"/>
                </a:solidFill>
                <a:uFill>
                  <a:solidFill>
                    <a:srgbClr val="009898"/>
                  </a:solidFill>
                </a:uFill>
                <a:latin typeface="Tahoma"/>
                <a:cs typeface="Tahoma"/>
                <a:hlinkClick r:id="rId2">
                  <a:extLst>
                    <a:ext uri="{A12FA001-AC4F-418D-AE19-62706E023703}">
                      <ahyp:hlinkClr xmlns:ahyp="http://schemas.microsoft.com/office/drawing/2018/hyperlinkcolor" xmlns="" val="tx"/>
                    </a:ext>
                  </a:extLst>
                </a:hlinkClick>
              </a:rPr>
              <a:t>ratio</a:t>
            </a:r>
            <a:r>
              <a:rPr dirty="0">
                <a:solidFill>
                  <a:schemeClr val="tx2"/>
                </a:solidFill>
                <a:latin typeface="Tahoma"/>
                <a:cs typeface="Tahoma"/>
                <a:hlinkClick r:id="rId2">
                  <a:extLst>
                    <a:ext uri="{A12FA001-AC4F-418D-AE19-62706E023703}">
                      <ahyp:hlinkClr xmlns:ahyp="http://schemas.microsoft.com/office/drawing/2018/hyperlinkcolor" xmlns="" val="tx"/>
                    </a:ext>
                  </a:extLst>
                </a:hlinkClick>
              </a:rPr>
              <a:t> </a:t>
            </a:r>
            <a:r>
              <a:rPr spc="-20" dirty="0">
                <a:solidFill>
                  <a:schemeClr val="tx2"/>
                </a:solidFill>
                <a:latin typeface="Tahoma"/>
                <a:cs typeface="Tahoma"/>
              </a:rPr>
              <a:t>it is </a:t>
            </a:r>
            <a:r>
              <a:rPr dirty="0">
                <a:solidFill>
                  <a:schemeClr val="tx2"/>
                </a:solidFill>
                <a:latin typeface="Tahoma"/>
                <a:cs typeface="Tahoma"/>
              </a:rPr>
              <a:t>a </a:t>
            </a:r>
            <a:r>
              <a:rPr spc="-5" dirty="0">
                <a:solidFill>
                  <a:schemeClr val="tx2"/>
                </a:solidFill>
                <a:latin typeface="Tahoma"/>
                <a:cs typeface="Tahoma"/>
              </a:rPr>
              <a:t>problem  </a:t>
            </a:r>
            <a:r>
              <a:rPr dirty="0">
                <a:solidFill>
                  <a:schemeClr val="tx2"/>
                </a:solidFill>
                <a:latin typeface="Tahoma"/>
                <a:cs typeface="Tahoma"/>
              </a:rPr>
              <a:t>because there </a:t>
            </a:r>
            <a:r>
              <a:rPr spc="-20" dirty="0">
                <a:solidFill>
                  <a:schemeClr val="tx2"/>
                </a:solidFill>
                <a:latin typeface="Tahoma"/>
                <a:cs typeface="Tahoma"/>
              </a:rPr>
              <a:t>is </a:t>
            </a:r>
            <a:r>
              <a:rPr spc="-15" dirty="0">
                <a:solidFill>
                  <a:schemeClr val="tx2"/>
                </a:solidFill>
                <a:latin typeface="Tahoma"/>
                <a:cs typeface="Tahoma"/>
              </a:rPr>
              <a:t>no </a:t>
            </a:r>
            <a:r>
              <a:rPr spc="-10" dirty="0">
                <a:solidFill>
                  <a:schemeClr val="tx2"/>
                </a:solidFill>
                <a:latin typeface="Tahoma"/>
                <a:cs typeface="Tahoma"/>
              </a:rPr>
              <a:t>500-  </a:t>
            </a:r>
            <a:r>
              <a:rPr spc="-5" dirty="0">
                <a:solidFill>
                  <a:schemeClr val="tx2"/>
                </a:solidFill>
                <a:latin typeface="Tahoma"/>
                <a:cs typeface="Tahoma"/>
              </a:rPr>
              <a:t>tooth</a:t>
            </a:r>
            <a:r>
              <a:rPr spc="15" dirty="0">
                <a:solidFill>
                  <a:schemeClr val="tx2"/>
                </a:solidFill>
                <a:latin typeface="Tahoma"/>
                <a:cs typeface="Tahoma"/>
              </a:rPr>
              <a:t> </a:t>
            </a:r>
            <a:r>
              <a:rPr spc="5" dirty="0">
                <a:solidFill>
                  <a:schemeClr val="tx2"/>
                </a:solidFill>
                <a:latin typeface="Tahoma"/>
                <a:cs typeface="Tahoma"/>
              </a:rPr>
              <a:t>gear </a:t>
            </a:r>
            <a:r>
              <a:rPr spc="-5" dirty="0">
                <a:solidFill>
                  <a:schemeClr val="tx2"/>
                </a:solidFill>
                <a:latin typeface="Tahoma"/>
                <a:cs typeface="Tahoma"/>
              </a:rPr>
              <a:t>available.</a:t>
            </a:r>
            <a:r>
              <a:rPr spc="-5" dirty="0">
                <a:solidFill>
                  <a:schemeClr val="tx2"/>
                </a:solidFill>
                <a:latin typeface="Times New Roman"/>
                <a:cs typeface="Times New Roman"/>
              </a:rPr>
              <a:t>	</a:t>
            </a:r>
            <a:r>
              <a:rPr spc="-5" dirty="0">
                <a:solidFill>
                  <a:schemeClr val="tx2"/>
                </a:solidFill>
                <a:latin typeface="Tahoma"/>
                <a:cs typeface="Tahoma"/>
              </a:rPr>
              <a:t>In  </a:t>
            </a:r>
            <a:r>
              <a:rPr spc="-20" dirty="0">
                <a:solidFill>
                  <a:schemeClr val="tx2"/>
                </a:solidFill>
                <a:latin typeface="Tahoma"/>
                <a:cs typeface="Tahoma"/>
              </a:rPr>
              <a:t>this </a:t>
            </a:r>
            <a:r>
              <a:rPr spc="-10" dirty="0">
                <a:solidFill>
                  <a:schemeClr val="tx2"/>
                </a:solidFill>
                <a:latin typeface="Tahoma"/>
                <a:cs typeface="Tahoma"/>
              </a:rPr>
              <a:t>situation, </a:t>
            </a:r>
            <a:r>
              <a:rPr dirty="0">
                <a:solidFill>
                  <a:schemeClr val="tx2"/>
                </a:solidFill>
                <a:latin typeface="Tahoma"/>
                <a:cs typeface="Tahoma"/>
              </a:rPr>
              <a:t>a </a:t>
            </a:r>
            <a:r>
              <a:rPr spc="-5" dirty="0">
                <a:solidFill>
                  <a:schemeClr val="tx2"/>
                </a:solidFill>
                <a:latin typeface="Tahoma"/>
                <a:cs typeface="Tahoma"/>
              </a:rPr>
              <a:t>designer  </a:t>
            </a:r>
            <a:r>
              <a:rPr spc="5" dirty="0">
                <a:solidFill>
                  <a:schemeClr val="tx2"/>
                </a:solidFill>
                <a:latin typeface="Tahoma"/>
                <a:cs typeface="Tahoma"/>
              </a:rPr>
              <a:t>can </a:t>
            </a:r>
            <a:r>
              <a:rPr spc="-5" dirty="0">
                <a:solidFill>
                  <a:schemeClr val="tx2"/>
                </a:solidFill>
                <a:latin typeface="Tahoma"/>
                <a:cs typeface="Tahoma"/>
              </a:rPr>
              <a:t>use </a:t>
            </a:r>
            <a:r>
              <a:rPr spc="-25" dirty="0">
                <a:solidFill>
                  <a:schemeClr val="tx2"/>
                </a:solidFill>
                <a:latin typeface="Tahoma"/>
                <a:cs typeface="Tahoma"/>
              </a:rPr>
              <a:t>multiple </a:t>
            </a:r>
            <a:r>
              <a:rPr spc="5" dirty="0">
                <a:solidFill>
                  <a:schemeClr val="tx2"/>
                </a:solidFill>
                <a:latin typeface="Tahoma"/>
                <a:cs typeface="Tahoma"/>
              </a:rPr>
              <a:t>gear  </a:t>
            </a:r>
            <a:r>
              <a:rPr spc="-10" dirty="0">
                <a:solidFill>
                  <a:schemeClr val="tx2"/>
                </a:solidFill>
                <a:latin typeface="Tahoma"/>
                <a:cs typeface="Tahoma"/>
              </a:rPr>
              <a:t>reductions </a:t>
            </a:r>
            <a:r>
              <a:rPr spc="-20" dirty="0">
                <a:solidFill>
                  <a:schemeClr val="tx2"/>
                </a:solidFill>
                <a:latin typeface="Tahoma"/>
                <a:cs typeface="Tahoma"/>
              </a:rPr>
              <a:t>in </a:t>
            </a:r>
            <a:r>
              <a:rPr spc="-15" dirty="0">
                <a:solidFill>
                  <a:schemeClr val="tx2"/>
                </a:solidFill>
                <a:latin typeface="Tahoma"/>
                <a:cs typeface="Tahoma"/>
              </a:rPr>
              <a:t>the </a:t>
            </a:r>
            <a:r>
              <a:rPr spc="5" dirty="0">
                <a:solidFill>
                  <a:schemeClr val="tx2"/>
                </a:solidFill>
                <a:latin typeface="Tahoma"/>
                <a:cs typeface="Tahoma"/>
              </a:rPr>
              <a:t>same  </a:t>
            </a:r>
            <a:r>
              <a:rPr spc="-10" dirty="0">
                <a:solidFill>
                  <a:schemeClr val="tx2"/>
                </a:solidFill>
                <a:latin typeface="Tahoma"/>
                <a:cs typeface="Tahoma"/>
              </a:rPr>
              <a:t>mechanism. </a:t>
            </a:r>
            <a:r>
              <a:rPr spc="-20" dirty="0">
                <a:solidFill>
                  <a:schemeClr val="tx2"/>
                </a:solidFill>
                <a:latin typeface="Tahoma"/>
                <a:cs typeface="Tahoma"/>
              </a:rPr>
              <a:t>This is</a:t>
            </a:r>
            <a:r>
              <a:rPr spc="150" dirty="0">
                <a:solidFill>
                  <a:schemeClr val="tx2"/>
                </a:solidFill>
                <a:latin typeface="Tahoma"/>
                <a:cs typeface="Tahoma"/>
              </a:rPr>
              <a:t> </a:t>
            </a:r>
            <a:r>
              <a:rPr spc="-10" dirty="0">
                <a:solidFill>
                  <a:schemeClr val="tx2"/>
                </a:solidFill>
                <a:latin typeface="Tahoma"/>
                <a:cs typeface="Tahoma"/>
              </a:rPr>
              <a:t>called</a:t>
            </a:r>
            <a:endParaRPr dirty="0">
              <a:solidFill>
                <a:schemeClr val="tx2"/>
              </a:solidFill>
              <a:latin typeface="Tahoma"/>
              <a:cs typeface="Tahoma"/>
            </a:endParaRPr>
          </a:p>
          <a:p>
            <a:pPr marL="355600" marR="958215">
              <a:lnSpc>
                <a:spcPct val="76500"/>
              </a:lnSpc>
              <a:spcBef>
                <a:spcPts val="75"/>
              </a:spcBef>
            </a:pPr>
            <a:r>
              <a:rPr dirty="0">
                <a:solidFill>
                  <a:schemeClr val="tx2"/>
                </a:solidFill>
                <a:latin typeface="Tahoma"/>
                <a:cs typeface="Tahoma"/>
              </a:rPr>
              <a:t>a </a:t>
            </a:r>
            <a:r>
              <a:rPr spc="-15" dirty="0">
                <a:solidFill>
                  <a:schemeClr val="tx2"/>
                </a:solidFill>
                <a:latin typeface="Tahoma"/>
                <a:cs typeface="Tahoma"/>
              </a:rPr>
              <a:t>compound </a:t>
            </a:r>
            <a:r>
              <a:rPr spc="5" dirty="0">
                <a:solidFill>
                  <a:schemeClr val="tx2"/>
                </a:solidFill>
                <a:latin typeface="Tahoma"/>
                <a:cs typeface="Tahoma"/>
              </a:rPr>
              <a:t>gear  </a:t>
            </a:r>
            <a:r>
              <a:rPr spc="-10" dirty="0">
                <a:solidFill>
                  <a:schemeClr val="tx2"/>
                </a:solidFill>
                <a:latin typeface="Tahoma"/>
                <a:cs typeface="Tahoma"/>
              </a:rPr>
              <a:t>reduction.</a:t>
            </a:r>
            <a:endParaRPr dirty="0">
              <a:solidFill>
                <a:schemeClr val="tx2"/>
              </a:solidFill>
              <a:latin typeface="Tahoma"/>
              <a:cs typeface="Tahoma"/>
            </a:endParaRPr>
          </a:p>
        </p:txBody>
      </p:sp>
      <p:sp>
        <p:nvSpPr>
          <p:cNvPr id="4" name="object 4"/>
          <p:cNvSpPr/>
          <p:nvPr/>
        </p:nvSpPr>
        <p:spPr>
          <a:xfrm>
            <a:off x="1397757" y="3429000"/>
            <a:ext cx="5876499" cy="326709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4817" y="2476070"/>
            <a:ext cx="8015313" cy="334065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6510" rIns="0" bIns="0" rtlCol="0">
            <a:spAutoFit/>
          </a:bodyPr>
          <a:lstStyle/>
          <a:p>
            <a:pPr marL="12065" marR="5080" algn="ctr">
              <a:spcBef>
                <a:spcPts val="130"/>
              </a:spcBef>
            </a:pPr>
            <a:r>
              <a:rPr sz="5400" b="0" spc="10" dirty="0">
                <a:solidFill>
                  <a:schemeClr val="tx2"/>
                </a:solidFill>
              </a:rPr>
              <a:t>Kinematics </a:t>
            </a:r>
            <a:r>
              <a:rPr sz="5400" b="0" spc="20" dirty="0">
                <a:solidFill>
                  <a:schemeClr val="tx2"/>
                </a:solidFill>
              </a:rPr>
              <a:t>inversions </a:t>
            </a:r>
            <a:r>
              <a:rPr sz="5400" b="0" spc="15" dirty="0">
                <a:solidFill>
                  <a:schemeClr val="tx2"/>
                </a:solidFill>
              </a:rPr>
              <a:t>of 4</a:t>
            </a:r>
            <a:r>
              <a:rPr sz="5400" b="0" spc="-535" dirty="0">
                <a:solidFill>
                  <a:schemeClr val="tx2"/>
                </a:solidFill>
              </a:rPr>
              <a:t> </a:t>
            </a:r>
            <a:r>
              <a:rPr sz="5400" b="0" spc="15" dirty="0">
                <a:solidFill>
                  <a:schemeClr val="tx2"/>
                </a:solidFill>
              </a:rPr>
              <a:t>bar  </a:t>
            </a:r>
            <a:r>
              <a:rPr sz="5400" b="0" spc="20" dirty="0">
                <a:solidFill>
                  <a:schemeClr val="tx2"/>
                </a:solidFill>
              </a:rPr>
              <a:t>and </a:t>
            </a:r>
            <a:r>
              <a:rPr sz="5400" b="0" spc="10" dirty="0">
                <a:solidFill>
                  <a:schemeClr val="tx2"/>
                </a:solidFill>
              </a:rPr>
              <a:t>slide </a:t>
            </a:r>
            <a:r>
              <a:rPr sz="5400" b="0" spc="25" dirty="0">
                <a:solidFill>
                  <a:schemeClr val="tx2"/>
                </a:solidFill>
              </a:rPr>
              <a:t>crank </a:t>
            </a:r>
            <a:r>
              <a:rPr sz="5400" b="0" spc="20" dirty="0">
                <a:solidFill>
                  <a:schemeClr val="tx2"/>
                </a:solidFill>
              </a:rPr>
              <a:t>chain &amp;  </a:t>
            </a:r>
            <a:r>
              <a:rPr sz="5400" b="0" spc="10" dirty="0">
                <a:solidFill>
                  <a:schemeClr val="tx2"/>
                </a:solidFill>
              </a:rPr>
              <a:t>Kinematics analysis </a:t>
            </a:r>
            <a:r>
              <a:rPr sz="5400" b="0" spc="5" dirty="0">
                <a:solidFill>
                  <a:schemeClr val="tx2"/>
                </a:solidFill>
              </a:rPr>
              <a:t>in </a:t>
            </a:r>
            <a:r>
              <a:rPr sz="5400" b="0" spc="10" dirty="0">
                <a:solidFill>
                  <a:schemeClr val="tx2"/>
                </a:solidFill>
              </a:rPr>
              <a:t>simple  </a:t>
            </a:r>
            <a:r>
              <a:rPr sz="5400" b="0" spc="20" dirty="0">
                <a:solidFill>
                  <a:schemeClr val="tx2"/>
                </a:solidFill>
              </a:rPr>
              <a:t>mechanisms</a:t>
            </a:r>
            <a:endParaRPr sz="5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749994"/>
            <a:ext cx="11818961" cy="1129155"/>
          </a:xfrm>
          <a:prstGeom prst="rect">
            <a:avLst/>
          </a:prstGeom>
        </p:spPr>
        <p:txBody>
          <a:bodyPr vert="horz" wrap="square" lIns="0" tIns="48260" rIns="0" bIns="0" rtlCol="0">
            <a:spAutoFit/>
          </a:bodyPr>
          <a:lstStyle/>
          <a:p>
            <a:pPr marL="355600" marR="5080" indent="-343535">
              <a:lnSpc>
                <a:spcPct val="83100"/>
              </a:lnSpc>
              <a:spcBef>
                <a:spcPts val="380"/>
              </a:spcBef>
              <a:buFont typeface="Wingdings" panose="05000000000000000000" pitchFamily="2" charset="2"/>
              <a:buChar char="Ø"/>
              <a:tabLst>
                <a:tab pos="355600" algn="l"/>
                <a:tab pos="356235" algn="l"/>
                <a:tab pos="1699895" algn="l"/>
              </a:tabLst>
            </a:pPr>
            <a:r>
              <a:rPr sz="1250" spc="15" dirty="0">
                <a:solidFill>
                  <a:schemeClr val="tx2"/>
                </a:solidFill>
                <a:latin typeface="Tahoma"/>
                <a:cs typeface="Tahoma"/>
              </a:rPr>
              <a:t>n </a:t>
            </a:r>
            <a:r>
              <a:rPr sz="1250" spc="10" dirty="0">
                <a:solidFill>
                  <a:schemeClr val="tx2"/>
                </a:solidFill>
                <a:latin typeface="Tahoma"/>
                <a:cs typeface="Tahoma"/>
              </a:rPr>
              <a:t>a </a:t>
            </a:r>
            <a:r>
              <a:rPr sz="1250" spc="-10" dirty="0">
                <a:solidFill>
                  <a:schemeClr val="tx2"/>
                </a:solidFill>
                <a:latin typeface="Tahoma"/>
                <a:cs typeface="Tahoma"/>
              </a:rPr>
              <a:t>compound </a:t>
            </a:r>
            <a:r>
              <a:rPr sz="1250" dirty="0">
                <a:solidFill>
                  <a:schemeClr val="tx2"/>
                </a:solidFill>
                <a:latin typeface="Tahoma"/>
                <a:cs typeface="Tahoma"/>
              </a:rPr>
              <a:t>gear </a:t>
            </a:r>
            <a:r>
              <a:rPr sz="1250" spc="10" dirty="0">
                <a:solidFill>
                  <a:schemeClr val="tx2"/>
                </a:solidFill>
                <a:latin typeface="Tahoma"/>
                <a:cs typeface="Tahoma"/>
              </a:rPr>
              <a:t>system, </a:t>
            </a:r>
            <a:r>
              <a:rPr sz="1250" spc="5" dirty="0">
                <a:solidFill>
                  <a:schemeClr val="tx2"/>
                </a:solidFill>
                <a:latin typeface="Tahoma"/>
                <a:cs typeface="Tahoma"/>
              </a:rPr>
              <a:t>there are  </a:t>
            </a:r>
            <a:r>
              <a:rPr sz="1250" dirty="0">
                <a:solidFill>
                  <a:schemeClr val="tx2"/>
                </a:solidFill>
                <a:latin typeface="Tahoma"/>
                <a:cs typeface="Tahoma"/>
              </a:rPr>
              <a:t>multiple gear </a:t>
            </a:r>
            <a:r>
              <a:rPr sz="1250" spc="5" dirty="0">
                <a:solidFill>
                  <a:schemeClr val="tx2"/>
                </a:solidFill>
                <a:latin typeface="Tahoma"/>
                <a:cs typeface="Tahoma"/>
              </a:rPr>
              <a:t>pairs. </a:t>
            </a:r>
            <a:r>
              <a:rPr sz="1250" spc="20" dirty="0">
                <a:solidFill>
                  <a:schemeClr val="tx2"/>
                </a:solidFill>
                <a:latin typeface="Tahoma"/>
                <a:cs typeface="Tahoma"/>
              </a:rPr>
              <a:t>Each </a:t>
            </a:r>
            <a:r>
              <a:rPr sz="1250" dirty="0">
                <a:solidFill>
                  <a:schemeClr val="tx2"/>
                </a:solidFill>
                <a:latin typeface="Tahoma"/>
                <a:cs typeface="Tahoma"/>
              </a:rPr>
              <a:t>pair has </a:t>
            </a:r>
            <a:r>
              <a:rPr sz="1250" spc="15" dirty="0">
                <a:solidFill>
                  <a:schemeClr val="tx2"/>
                </a:solidFill>
                <a:latin typeface="Tahoma"/>
                <a:cs typeface="Tahoma"/>
              </a:rPr>
              <a:t>its own  </a:t>
            </a:r>
            <a:r>
              <a:rPr sz="1250" dirty="0">
                <a:solidFill>
                  <a:schemeClr val="tx2"/>
                </a:solidFill>
                <a:latin typeface="Tahoma"/>
                <a:cs typeface="Tahoma"/>
              </a:rPr>
              <a:t>gear </a:t>
            </a:r>
            <a:r>
              <a:rPr sz="1250" spc="5" dirty="0">
                <a:solidFill>
                  <a:schemeClr val="tx2"/>
                </a:solidFill>
                <a:latin typeface="Tahoma"/>
                <a:cs typeface="Tahoma"/>
              </a:rPr>
              <a:t>ratio, </a:t>
            </a:r>
            <a:r>
              <a:rPr sz="1250" dirty="0">
                <a:solidFill>
                  <a:schemeClr val="tx2"/>
                </a:solidFill>
                <a:latin typeface="Tahoma"/>
                <a:cs typeface="Tahoma"/>
              </a:rPr>
              <a:t>and </a:t>
            </a:r>
            <a:r>
              <a:rPr sz="1250" spc="10" dirty="0">
                <a:solidFill>
                  <a:schemeClr val="tx2"/>
                </a:solidFill>
                <a:latin typeface="Tahoma"/>
                <a:cs typeface="Tahoma"/>
              </a:rPr>
              <a:t>a </a:t>
            </a:r>
            <a:r>
              <a:rPr sz="1250" spc="5" dirty="0">
                <a:solidFill>
                  <a:schemeClr val="tx2"/>
                </a:solidFill>
                <a:latin typeface="Tahoma"/>
                <a:cs typeface="Tahoma"/>
              </a:rPr>
              <a:t>shared </a:t>
            </a:r>
            <a:r>
              <a:rPr sz="1250" dirty="0">
                <a:solidFill>
                  <a:schemeClr val="tx2"/>
                </a:solidFill>
                <a:latin typeface="Tahoma"/>
                <a:cs typeface="Tahoma"/>
              </a:rPr>
              <a:t>axle connects </a:t>
            </a:r>
            <a:r>
              <a:rPr sz="1250" spc="5" dirty="0">
                <a:solidFill>
                  <a:schemeClr val="tx2"/>
                </a:solidFill>
                <a:latin typeface="Tahoma"/>
                <a:cs typeface="Tahoma"/>
              </a:rPr>
              <a:t>the  </a:t>
            </a:r>
            <a:r>
              <a:rPr sz="1250" dirty="0">
                <a:solidFill>
                  <a:schemeClr val="tx2"/>
                </a:solidFill>
                <a:latin typeface="Tahoma"/>
                <a:cs typeface="Tahoma"/>
              </a:rPr>
              <a:t>pairs </a:t>
            </a:r>
            <a:r>
              <a:rPr sz="1250" spc="20" dirty="0">
                <a:solidFill>
                  <a:schemeClr val="tx2"/>
                </a:solidFill>
                <a:latin typeface="Tahoma"/>
                <a:cs typeface="Tahoma"/>
              </a:rPr>
              <a:t>to </a:t>
            </a:r>
            <a:r>
              <a:rPr sz="1250" spc="15" dirty="0">
                <a:solidFill>
                  <a:schemeClr val="tx2"/>
                </a:solidFill>
                <a:latin typeface="Tahoma"/>
                <a:cs typeface="Tahoma"/>
              </a:rPr>
              <a:t>each </a:t>
            </a:r>
            <a:r>
              <a:rPr sz="1250" dirty="0">
                <a:solidFill>
                  <a:schemeClr val="tx2"/>
                </a:solidFill>
                <a:latin typeface="Tahoma"/>
                <a:cs typeface="Tahoma"/>
              </a:rPr>
              <a:t>other. The </a:t>
            </a:r>
            <a:r>
              <a:rPr sz="1250" spc="5" dirty="0">
                <a:solidFill>
                  <a:schemeClr val="tx2"/>
                </a:solidFill>
                <a:latin typeface="Tahoma"/>
                <a:cs typeface="Tahoma"/>
              </a:rPr>
              <a:t>resulting  </a:t>
            </a:r>
            <a:r>
              <a:rPr sz="1250" spc="-10" dirty="0">
                <a:solidFill>
                  <a:schemeClr val="tx2"/>
                </a:solidFill>
                <a:latin typeface="Tahoma"/>
                <a:cs typeface="Tahoma"/>
              </a:rPr>
              <a:t>compound </a:t>
            </a:r>
            <a:r>
              <a:rPr sz="1250" dirty="0">
                <a:solidFill>
                  <a:schemeClr val="tx2"/>
                </a:solidFill>
                <a:latin typeface="Tahoma"/>
                <a:cs typeface="Tahoma"/>
              </a:rPr>
              <a:t>gear </a:t>
            </a:r>
            <a:r>
              <a:rPr sz="1250" spc="15" dirty="0">
                <a:solidFill>
                  <a:schemeClr val="tx2"/>
                </a:solidFill>
                <a:latin typeface="Tahoma"/>
                <a:cs typeface="Tahoma"/>
              </a:rPr>
              <a:t>system still </a:t>
            </a:r>
            <a:r>
              <a:rPr sz="1250" dirty="0">
                <a:solidFill>
                  <a:schemeClr val="tx2"/>
                </a:solidFill>
                <a:latin typeface="Tahoma"/>
                <a:cs typeface="Tahoma"/>
              </a:rPr>
              <a:t>has </a:t>
            </a:r>
            <a:r>
              <a:rPr sz="1250" spc="10" dirty="0">
                <a:solidFill>
                  <a:schemeClr val="tx2"/>
                </a:solidFill>
                <a:latin typeface="Tahoma"/>
                <a:cs typeface="Tahoma"/>
              </a:rPr>
              <a:t>a </a:t>
            </a:r>
            <a:r>
              <a:rPr sz="1250" spc="-10" dirty="0">
                <a:solidFill>
                  <a:schemeClr val="tx2"/>
                </a:solidFill>
                <a:latin typeface="Tahoma"/>
                <a:cs typeface="Tahoma"/>
              </a:rPr>
              <a:t>driving  </a:t>
            </a:r>
            <a:r>
              <a:rPr sz="1250" dirty="0">
                <a:solidFill>
                  <a:schemeClr val="tx2"/>
                </a:solidFill>
                <a:latin typeface="Tahoma"/>
                <a:cs typeface="Tahoma"/>
              </a:rPr>
              <a:t>gear and </a:t>
            </a:r>
            <a:r>
              <a:rPr sz="1250" spc="10" dirty="0">
                <a:solidFill>
                  <a:schemeClr val="tx2"/>
                </a:solidFill>
                <a:latin typeface="Tahoma"/>
                <a:cs typeface="Tahoma"/>
              </a:rPr>
              <a:t>a </a:t>
            </a:r>
            <a:r>
              <a:rPr sz="1250" spc="-5" dirty="0">
                <a:solidFill>
                  <a:schemeClr val="tx2"/>
                </a:solidFill>
                <a:latin typeface="Tahoma"/>
                <a:cs typeface="Tahoma"/>
              </a:rPr>
              <a:t>driven </a:t>
            </a:r>
            <a:r>
              <a:rPr sz="1250" dirty="0">
                <a:solidFill>
                  <a:schemeClr val="tx2"/>
                </a:solidFill>
                <a:latin typeface="Tahoma"/>
                <a:cs typeface="Tahoma"/>
              </a:rPr>
              <a:t>gear, and </a:t>
            </a:r>
            <a:r>
              <a:rPr sz="1250" spc="15" dirty="0">
                <a:solidFill>
                  <a:schemeClr val="tx2"/>
                </a:solidFill>
                <a:latin typeface="Tahoma"/>
                <a:cs typeface="Tahoma"/>
              </a:rPr>
              <a:t>still </a:t>
            </a:r>
            <a:r>
              <a:rPr sz="1250" dirty="0">
                <a:solidFill>
                  <a:schemeClr val="tx2"/>
                </a:solidFill>
                <a:latin typeface="Tahoma"/>
                <a:cs typeface="Tahoma"/>
              </a:rPr>
              <a:t>has </a:t>
            </a:r>
            <a:r>
              <a:rPr sz="1250" spc="10" dirty="0">
                <a:solidFill>
                  <a:schemeClr val="tx2"/>
                </a:solidFill>
                <a:latin typeface="Tahoma"/>
                <a:cs typeface="Tahoma"/>
              </a:rPr>
              <a:t>a  </a:t>
            </a:r>
            <a:r>
              <a:rPr sz="1250" dirty="0">
                <a:solidFill>
                  <a:schemeClr val="tx2"/>
                </a:solidFill>
                <a:latin typeface="Tahoma"/>
                <a:cs typeface="Tahoma"/>
              </a:rPr>
              <a:t>gear reduction </a:t>
            </a:r>
            <a:r>
              <a:rPr sz="1250" spc="5" dirty="0">
                <a:solidFill>
                  <a:schemeClr val="tx2"/>
                </a:solidFill>
                <a:latin typeface="Tahoma"/>
                <a:cs typeface="Tahoma"/>
              </a:rPr>
              <a:t>(now </a:t>
            </a:r>
            <a:r>
              <a:rPr sz="1250" spc="10" dirty="0">
                <a:solidFill>
                  <a:schemeClr val="tx2"/>
                </a:solidFill>
                <a:latin typeface="Tahoma"/>
                <a:cs typeface="Tahoma"/>
              </a:rPr>
              <a:t>called a </a:t>
            </a:r>
            <a:r>
              <a:rPr sz="1250" spc="-5" dirty="0">
                <a:solidFill>
                  <a:schemeClr val="tx2"/>
                </a:solidFill>
                <a:latin typeface="Tahoma"/>
                <a:cs typeface="Tahoma"/>
              </a:rPr>
              <a:t>“compound  </a:t>
            </a:r>
            <a:r>
              <a:rPr sz="1250" dirty="0">
                <a:solidFill>
                  <a:schemeClr val="tx2"/>
                </a:solidFill>
                <a:latin typeface="Tahoma"/>
                <a:cs typeface="Tahoma"/>
              </a:rPr>
              <a:t>gear</a:t>
            </a:r>
            <a:r>
              <a:rPr sz="1250" spc="50" dirty="0">
                <a:solidFill>
                  <a:schemeClr val="tx2"/>
                </a:solidFill>
                <a:latin typeface="Tahoma"/>
                <a:cs typeface="Tahoma"/>
              </a:rPr>
              <a:t> </a:t>
            </a:r>
            <a:r>
              <a:rPr sz="1250" spc="5" dirty="0">
                <a:solidFill>
                  <a:schemeClr val="tx2"/>
                </a:solidFill>
                <a:latin typeface="Tahoma"/>
                <a:cs typeface="Tahoma"/>
              </a:rPr>
              <a:t>reduction”).	</a:t>
            </a:r>
            <a:r>
              <a:rPr sz="1250" dirty="0">
                <a:solidFill>
                  <a:schemeClr val="tx2"/>
                </a:solidFill>
                <a:latin typeface="Tahoma"/>
                <a:cs typeface="Tahoma"/>
              </a:rPr>
              <a:t>The </a:t>
            </a:r>
            <a:r>
              <a:rPr sz="1250" spc="-10" dirty="0">
                <a:solidFill>
                  <a:schemeClr val="tx2"/>
                </a:solidFill>
                <a:latin typeface="Tahoma"/>
                <a:cs typeface="Tahoma"/>
              </a:rPr>
              <a:t>compound </a:t>
            </a:r>
            <a:r>
              <a:rPr sz="1250" dirty="0">
                <a:solidFill>
                  <a:schemeClr val="tx2"/>
                </a:solidFill>
                <a:latin typeface="Tahoma"/>
                <a:cs typeface="Tahoma"/>
              </a:rPr>
              <a:t>gear  </a:t>
            </a:r>
            <a:r>
              <a:rPr sz="1250" spc="10" dirty="0">
                <a:solidFill>
                  <a:schemeClr val="tx2"/>
                </a:solidFill>
                <a:latin typeface="Tahoma"/>
                <a:cs typeface="Tahoma"/>
              </a:rPr>
              <a:t>ratio is calculated </a:t>
            </a:r>
            <a:r>
              <a:rPr sz="1250" spc="-5" dirty="0">
                <a:solidFill>
                  <a:schemeClr val="tx2"/>
                </a:solidFill>
                <a:latin typeface="Tahoma"/>
                <a:cs typeface="Tahoma"/>
              </a:rPr>
              <a:t>by multiplying </a:t>
            </a:r>
            <a:r>
              <a:rPr sz="1250" spc="5" dirty="0">
                <a:solidFill>
                  <a:schemeClr val="tx2"/>
                </a:solidFill>
                <a:latin typeface="Tahoma"/>
                <a:cs typeface="Tahoma"/>
              </a:rPr>
              <a:t>the </a:t>
            </a:r>
            <a:r>
              <a:rPr sz="1250" dirty="0">
                <a:solidFill>
                  <a:schemeClr val="tx2"/>
                </a:solidFill>
                <a:latin typeface="Tahoma"/>
                <a:cs typeface="Tahoma"/>
              </a:rPr>
              <a:t>gear  reductions of </a:t>
            </a:r>
            <a:r>
              <a:rPr sz="1250" spc="15" dirty="0">
                <a:solidFill>
                  <a:schemeClr val="tx2"/>
                </a:solidFill>
                <a:latin typeface="Tahoma"/>
                <a:cs typeface="Tahoma"/>
              </a:rPr>
              <a:t>each </a:t>
            </a:r>
            <a:r>
              <a:rPr sz="1250" dirty="0">
                <a:solidFill>
                  <a:schemeClr val="tx2"/>
                </a:solidFill>
                <a:latin typeface="Tahoma"/>
                <a:cs typeface="Tahoma"/>
              </a:rPr>
              <a:t>of </a:t>
            </a:r>
            <a:r>
              <a:rPr sz="1250" spc="5" dirty="0">
                <a:solidFill>
                  <a:schemeClr val="tx2"/>
                </a:solidFill>
                <a:latin typeface="Tahoma"/>
                <a:cs typeface="Tahoma"/>
              </a:rPr>
              <a:t>the </a:t>
            </a:r>
            <a:r>
              <a:rPr sz="1250" spc="-10" dirty="0">
                <a:solidFill>
                  <a:schemeClr val="tx2"/>
                </a:solidFill>
                <a:latin typeface="Tahoma"/>
                <a:cs typeface="Tahoma"/>
              </a:rPr>
              <a:t>individual </a:t>
            </a:r>
            <a:r>
              <a:rPr sz="1250" dirty="0">
                <a:solidFill>
                  <a:schemeClr val="tx2"/>
                </a:solidFill>
                <a:latin typeface="Tahoma"/>
                <a:cs typeface="Tahoma"/>
              </a:rPr>
              <a:t>gear  </a:t>
            </a:r>
            <a:r>
              <a:rPr sz="1250" spc="5" dirty="0">
                <a:solidFill>
                  <a:schemeClr val="tx2"/>
                </a:solidFill>
                <a:latin typeface="Tahoma"/>
                <a:cs typeface="Tahoma"/>
              </a:rPr>
              <a:t>pairs.</a:t>
            </a:r>
            <a:endParaRPr sz="1250" dirty="0">
              <a:solidFill>
                <a:schemeClr val="tx2"/>
              </a:solidFill>
              <a:latin typeface="Tahoma"/>
              <a:cs typeface="Tahoma"/>
            </a:endParaRPr>
          </a:p>
          <a:p>
            <a:pPr marL="355600" marR="220979" indent="-343535">
              <a:lnSpc>
                <a:spcPts val="1280"/>
              </a:lnSpc>
              <a:spcBef>
                <a:spcPts val="300"/>
              </a:spcBef>
              <a:buFont typeface="Wingdings" panose="05000000000000000000" pitchFamily="2" charset="2"/>
              <a:buChar char="Ø"/>
              <a:tabLst>
                <a:tab pos="355600" algn="l"/>
                <a:tab pos="356235" algn="l"/>
              </a:tabLst>
            </a:pPr>
            <a:r>
              <a:rPr sz="1250" spc="5" dirty="0">
                <a:solidFill>
                  <a:schemeClr val="tx2"/>
                </a:solidFill>
                <a:latin typeface="Tahoma"/>
                <a:cs typeface="Tahoma"/>
              </a:rPr>
              <a:t>For the </a:t>
            </a:r>
            <a:r>
              <a:rPr sz="1250" spc="-5" dirty="0">
                <a:solidFill>
                  <a:schemeClr val="tx2"/>
                </a:solidFill>
                <a:latin typeface="Tahoma"/>
                <a:cs typeface="Tahoma"/>
              </a:rPr>
              <a:t>above </a:t>
            </a:r>
            <a:r>
              <a:rPr sz="1250" dirty="0">
                <a:solidFill>
                  <a:schemeClr val="tx2"/>
                </a:solidFill>
                <a:latin typeface="Tahoma"/>
                <a:cs typeface="Tahoma"/>
              </a:rPr>
              <a:t>example </a:t>
            </a:r>
            <a:r>
              <a:rPr sz="1250" spc="5" dirty="0">
                <a:solidFill>
                  <a:schemeClr val="tx2"/>
                </a:solidFill>
                <a:latin typeface="Tahoma"/>
                <a:cs typeface="Tahoma"/>
              </a:rPr>
              <a:t>the </a:t>
            </a:r>
            <a:r>
              <a:rPr sz="1250" dirty="0">
                <a:solidFill>
                  <a:schemeClr val="tx2"/>
                </a:solidFill>
                <a:latin typeface="Tahoma"/>
                <a:cs typeface="Tahoma"/>
              </a:rPr>
              <a:t>overall gear  reduction </a:t>
            </a:r>
            <a:r>
              <a:rPr sz="1250" spc="10" dirty="0">
                <a:solidFill>
                  <a:schemeClr val="tx2"/>
                </a:solidFill>
                <a:latin typeface="Tahoma"/>
                <a:cs typeface="Tahoma"/>
              </a:rPr>
              <a:t>is calculated as</a:t>
            </a:r>
            <a:r>
              <a:rPr sz="1250" spc="-114" dirty="0">
                <a:solidFill>
                  <a:schemeClr val="tx2"/>
                </a:solidFill>
                <a:latin typeface="Tahoma"/>
                <a:cs typeface="Tahoma"/>
              </a:rPr>
              <a:t> </a:t>
            </a:r>
            <a:r>
              <a:rPr sz="1250" spc="5" dirty="0">
                <a:solidFill>
                  <a:schemeClr val="tx2"/>
                </a:solidFill>
                <a:latin typeface="Tahoma"/>
                <a:cs typeface="Tahoma"/>
              </a:rPr>
              <a:t>follows:</a:t>
            </a:r>
            <a:endParaRPr sz="1250" dirty="0">
              <a:solidFill>
                <a:schemeClr val="tx2"/>
              </a:solidFill>
              <a:latin typeface="Tahoma"/>
              <a:cs typeface="Tahoma"/>
            </a:endParaRPr>
          </a:p>
          <a:p>
            <a:pPr marL="355600" marR="36830" indent="-343535">
              <a:lnSpc>
                <a:spcPct val="82700"/>
              </a:lnSpc>
              <a:spcBef>
                <a:spcPts val="330"/>
              </a:spcBef>
              <a:buFont typeface="Wingdings" panose="05000000000000000000" pitchFamily="2" charset="2"/>
              <a:buChar char="Ø"/>
              <a:tabLst>
                <a:tab pos="355600" algn="l"/>
                <a:tab pos="356235" algn="l"/>
              </a:tabLst>
            </a:pPr>
            <a:r>
              <a:rPr sz="1250" spc="-10" dirty="0">
                <a:solidFill>
                  <a:schemeClr val="tx2"/>
                </a:solidFill>
                <a:latin typeface="Tahoma"/>
                <a:cs typeface="Tahoma"/>
              </a:rPr>
              <a:t>Compound </a:t>
            </a:r>
            <a:r>
              <a:rPr sz="1250" spc="5" dirty="0">
                <a:solidFill>
                  <a:schemeClr val="tx2"/>
                </a:solidFill>
                <a:latin typeface="Tahoma"/>
                <a:cs typeface="Tahoma"/>
              </a:rPr>
              <a:t>Gear Reduction </a:t>
            </a:r>
            <a:r>
              <a:rPr sz="1250" spc="20" dirty="0">
                <a:solidFill>
                  <a:schemeClr val="tx2"/>
                </a:solidFill>
                <a:latin typeface="Tahoma"/>
                <a:cs typeface="Tahoma"/>
              </a:rPr>
              <a:t>= </a:t>
            </a:r>
            <a:r>
              <a:rPr sz="1250" spc="5" dirty="0">
                <a:solidFill>
                  <a:schemeClr val="tx2"/>
                </a:solidFill>
                <a:latin typeface="Tahoma"/>
                <a:cs typeface="Tahoma"/>
              </a:rPr>
              <a:t>Reduction </a:t>
            </a:r>
            <a:r>
              <a:rPr sz="1250" spc="15" dirty="0">
                <a:solidFill>
                  <a:schemeClr val="tx2"/>
                </a:solidFill>
                <a:latin typeface="Tahoma"/>
                <a:cs typeface="Tahoma"/>
              </a:rPr>
              <a:t>1  </a:t>
            </a:r>
            <a:r>
              <a:rPr sz="1250" spc="10" dirty="0">
                <a:solidFill>
                  <a:schemeClr val="tx2"/>
                </a:solidFill>
                <a:latin typeface="Tahoma"/>
                <a:cs typeface="Tahoma"/>
              </a:rPr>
              <a:t>x </a:t>
            </a:r>
            <a:r>
              <a:rPr sz="1250" spc="5" dirty="0">
                <a:solidFill>
                  <a:schemeClr val="tx2"/>
                </a:solidFill>
                <a:latin typeface="Tahoma"/>
                <a:cs typeface="Tahoma"/>
              </a:rPr>
              <a:t>Reduction </a:t>
            </a:r>
            <a:r>
              <a:rPr sz="1250" spc="15" dirty="0">
                <a:solidFill>
                  <a:schemeClr val="tx2"/>
                </a:solidFill>
                <a:latin typeface="Tahoma"/>
                <a:cs typeface="Tahoma"/>
              </a:rPr>
              <a:t>2 </a:t>
            </a:r>
            <a:r>
              <a:rPr sz="1250" spc="20" dirty="0">
                <a:solidFill>
                  <a:schemeClr val="tx2"/>
                </a:solidFill>
                <a:latin typeface="Tahoma"/>
                <a:cs typeface="Tahoma"/>
              </a:rPr>
              <a:t>= </a:t>
            </a:r>
            <a:r>
              <a:rPr sz="1250" spc="15" dirty="0">
                <a:solidFill>
                  <a:schemeClr val="tx2"/>
                </a:solidFill>
                <a:latin typeface="Tahoma"/>
                <a:cs typeface="Tahoma"/>
              </a:rPr>
              <a:t>(60 </a:t>
            </a:r>
            <a:r>
              <a:rPr sz="1250" spc="10" dirty="0">
                <a:solidFill>
                  <a:schemeClr val="tx2"/>
                </a:solidFill>
                <a:latin typeface="Tahoma"/>
                <a:cs typeface="Tahoma"/>
              </a:rPr>
              <a:t>/ </a:t>
            </a:r>
            <a:r>
              <a:rPr sz="1250" spc="-5" dirty="0">
                <a:solidFill>
                  <a:schemeClr val="tx2"/>
                </a:solidFill>
                <a:latin typeface="Tahoma"/>
                <a:cs typeface="Tahoma"/>
              </a:rPr>
              <a:t>12) </a:t>
            </a:r>
            <a:r>
              <a:rPr sz="1250" spc="10" dirty="0">
                <a:solidFill>
                  <a:schemeClr val="tx2"/>
                </a:solidFill>
                <a:latin typeface="Tahoma"/>
                <a:cs typeface="Tahoma"/>
              </a:rPr>
              <a:t>x </a:t>
            </a:r>
            <a:r>
              <a:rPr sz="1250" spc="15" dirty="0">
                <a:solidFill>
                  <a:schemeClr val="tx2"/>
                </a:solidFill>
                <a:latin typeface="Tahoma"/>
                <a:cs typeface="Tahoma"/>
              </a:rPr>
              <a:t>(60 </a:t>
            </a:r>
            <a:r>
              <a:rPr sz="1250" spc="10" dirty="0">
                <a:solidFill>
                  <a:schemeClr val="tx2"/>
                </a:solidFill>
                <a:latin typeface="Tahoma"/>
                <a:cs typeface="Tahoma"/>
              </a:rPr>
              <a:t>/ </a:t>
            </a:r>
            <a:r>
              <a:rPr sz="1250" spc="-5" dirty="0">
                <a:solidFill>
                  <a:schemeClr val="tx2"/>
                </a:solidFill>
                <a:latin typeface="Tahoma"/>
                <a:cs typeface="Tahoma"/>
              </a:rPr>
              <a:t>12) </a:t>
            </a:r>
            <a:r>
              <a:rPr sz="1250" spc="20" dirty="0">
                <a:solidFill>
                  <a:schemeClr val="tx2"/>
                </a:solidFill>
                <a:latin typeface="Tahoma"/>
                <a:cs typeface="Tahoma"/>
              </a:rPr>
              <a:t>=  </a:t>
            </a:r>
            <a:r>
              <a:rPr sz="1250" spc="10" dirty="0">
                <a:solidFill>
                  <a:schemeClr val="tx2"/>
                </a:solidFill>
                <a:latin typeface="Tahoma"/>
                <a:cs typeface="Tahoma"/>
              </a:rPr>
              <a:t>(5) x (5) </a:t>
            </a:r>
            <a:r>
              <a:rPr sz="1250" spc="20" dirty="0">
                <a:solidFill>
                  <a:schemeClr val="tx2"/>
                </a:solidFill>
                <a:latin typeface="Tahoma"/>
                <a:cs typeface="Tahoma"/>
              </a:rPr>
              <a:t>=</a:t>
            </a:r>
            <a:r>
              <a:rPr sz="1250" spc="114" dirty="0">
                <a:solidFill>
                  <a:schemeClr val="tx2"/>
                </a:solidFill>
                <a:latin typeface="Tahoma"/>
                <a:cs typeface="Tahoma"/>
              </a:rPr>
              <a:t> </a:t>
            </a:r>
            <a:r>
              <a:rPr sz="1250" dirty="0">
                <a:solidFill>
                  <a:schemeClr val="tx2"/>
                </a:solidFill>
                <a:latin typeface="Tahoma"/>
                <a:cs typeface="Tahoma"/>
              </a:rPr>
              <a:t>25</a:t>
            </a:r>
          </a:p>
          <a:p>
            <a:pPr marL="355600" marR="84455" indent="-343535">
              <a:lnSpc>
                <a:spcPct val="83400"/>
              </a:lnSpc>
              <a:spcBef>
                <a:spcPts val="325"/>
              </a:spcBef>
              <a:buFont typeface="Wingdings" panose="05000000000000000000" pitchFamily="2" charset="2"/>
              <a:buChar char="Ø"/>
              <a:tabLst>
                <a:tab pos="355600" algn="l"/>
                <a:tab pos="356235" algn="l"/>
              </a:tabLst>
            </a:pPr>
            <a:r>
              <a:rPr sz="1250" dirty="0">
                <a:solidFill>
                  <a:schemeClr val="tx2"/>
                </a:solidFill>
                <a:latin typeface="Tahoma"/>
                <a:cs typeface="Tahoma"/>
              </a:rPr>
              <a:t>That means </a:t>
            </a:r>
            <a:r>
              <a:rPr sz="1250" spc="5" dirty="0">
                <a:solidFill>
                  <a:schemeClr val="tx2"/>
                </a:solidFill>
                <a:latin typeface="Tahoma"/>
                <a:cs typeface="Tahoma"/>
              </a:rPr>
              <a:t>the </a:t>
            </a:r>
            <a:r>
              <a:rPr sz="1250" spc="-10" dirty="0">
                <a:solidFill>
                  <a:schemeClr val="tx2"/>
                </a:solidFill>
                <a:latin typeface="Tahoma"/>
                <a:cs typeface="Tahoma"/>
              </a:rPr>
              <a:t>output </a:t>
            </a:r>
            <a:r>
              <a:rPr sz="1250" dirty="0">
                <a:solidFill>
                  <a:schemeClr val="tx2"/>
                </a:solidFill>
                <a:latin typeface="Tahoma"/>
                <a:cs typeface="Tahoma"/>
              </a:rPr>
              <a:t>shaft </a:t>
            </a:r>
            <a:r>
              <a:rPr sz="1250" spc="10" dirty="0">
                <a:solidFill>
                  <a:schemeClr val="tx2"/>
                </a:solidFill>
                <a:latin typeface="Tahoma"/>
                <a:cs typeface="Tahoma"/>
              </a:rPr>
              <a:t>is </a:t>
            </a:r>
            <a:r>
              <a:rPr sz="1250" dirty="0">
                <a:solidFill>
                  <a:schemeClr val="tx2"/>
                </a:solidFill>
                <a:latin typeface="Tahoma"/>
                <a:cs typeface="Tahoma"/>
              </a:rPr>
              <a:t>25 </a:t>
            </a:r>
            <a:r>
              <a:rPr sz="1250" spc="10" dirty="0">
                <a:solidFill>
                  <a:schemeClr val="tx2"/>
                </a:solidFill>
                <a:latin typeface="Tahoma"/>
                <a:cs typeface="Tahoma"/>
              </a:rPr>
              <a:t>times  </a:t>
            </a:r>
            <a:r>
              <a:rPr sz="1250" spc="15" dirty="0">
                <a:solidFill>
                  <a:schemeClr val="tx2"/>
                </a:solidFill>
                <a:latin typeface="Tahoma"/>
                <a:cs typeface="Tahoma"/>
              </a:rPr>
              <a:t>slower </a:t>
            </a:r>
            <a:r>
              <a:rPr sz="1250" spc="5" dirty="0">
                <a:solidFill>
                  <a:schemeClr val="tx2"/>
                </a:solidFill>
                <a:latin typeface="Tahoma"/>
                <a:cs typeface="Tahoma"/>
              </a:rPr>
              <a:t>than the </a:t>
            </a:r>
            <a:r>
              <a:rPr sz="1250" spc="-15" dirty="0">
                <a:solidFill>
                  <a:schemeClr val="tx2"/>
                </a:solidFill>
                <a:latin typeface="Tahoma"/>
                <a:cs typeface="Tahoma"/>
              </a:rPr>
              <a:t>input </a:t>
            </a:r>
            <a:r>
              <a:rPr sz="1250" dirty="0">
                <a:solidFill>
                  <a:schemeClr val="tx2"/>
                </a:solidFill>
                <a:latin typeface="Tahoma"/>
                <a:cs typeface="Tahoma"/>
              </a:rPr>
              <a:t>shaft </a:t>
            </a:r>
            <a:r>
              <a:rPr sz="1250" spc="25" dirty="0">
                <a:solidFill>
                  <a:schemeClr val="tx2"/>
                </a:solidFill>
                <a:latin typeface="Tahoma"/>
                <a:cs typeface="Tahoma"/>
              </a:rPr>
              <a:t>with </a:t>
            </a:r>
            <a:r>
              <a:rPr sz="1250" dirty="0">
                <a:solidFill>
                  <a:schemeClr val="tx2"/>
                </a:solidFill>
                <a:latin typeface="Tahoma"/>
                <a:cs typeface="Tahoma"/>
              </a:rPr>
              <a:t>25 </a:t>
            </a:r>
            <a:r>
              <a:rPr sz="1250" spc="10" dirty="0">
                <a:solidFill>
                  <a:schemeClr val="tx2"/>
                </a:solidFill>
                <a:latin typeface="Tahoma"/>
                <a:cs typeface="Tahoma"/>
              </a:rPr>
              <a:t>times  as </a:t>
            </a:r>
            <a:r>
              <a:rPr sz="1250" dirty="0">
                <a:solidFill>
                  <a:schemeClr val="tx2"/>
                </a:solidFill>
                <a:latin typeface="Tahoma"/>
                <a:cs typeface="Tahoma"/>
              </a:rPr>
              <a:t>much </a:t>
            </a:r>
            <a:r>
              <a:rPr sz="1250" spc="-5" dirty="0">
                <a:solidFill>
                  <a:schemeClr val="tx2"/>
                </a:solidFill>
                <a:latin typeface="Tahoma"/>
                <a:cs typeface="Tahoma"/>
              </a:rPr>
              <a:t>torque. </a:t>
            </a:r>
            <a:r>
              <a:rPr sz="1250" spc="-10" dirty="0">
                <a:solidFill>
                  <a:schemeClr val="tx2"/>
                </a:solidFill>
                <a:latin typeface="Tahoma"/>
                <a:cs typeface="Tahoma"/>
              </a:rPr>
              <a:t>Compound </a:t>
            </a:r>
            <a:r>
              <a:rPr sz="1250" dirty="0">
                <a:solidFill>
                  <a:schemeClr val="tx2"/>
                </a:solidFill>
                <a:latin typeface="Tahoma"/>
                <a:cs typeface="Tahoma"/>
              </a:rPr>
              <a:t>gear </a:t>
            </a:r>
            <a:r>
              <a:rPr sz="1250" spc="5" dirty="0">
                <a:solidFill>
                  <a:schemeClr val="tx2"/>
                </a:solidFill>
                <a:latin typeface="Tahoma"/>
                <a:cs typeface="Tahoma"/>
              </a:rPr>
              <a:t>ratios  </a:t>
            </a:r>
            <a:r>
              <a:rPr sz="1250" dirty="0">
                <a:solidFill>
                  <a:schemeClr val="tx2"/>
                </a:solidFill>
                <a:latin typeface="Tahoma"/>
                <a:cs typeface="Tahoma"/>
              </a:rPr>
              <a:t>add </a:t>
            </a:r>
            <a:r>
              <a:rPr sz="1250" spc="-5" dirty="0">
                <a:solidFill>
                  <a:schemeClr val="tx2"/>
                </a:solidFill>
                <a:latin typeface="Tahoma"/>
                <a:cs typeface="Tahoma"/>
              </a:rPr>
              <a:t>up</a:t>
            </a:r>
            <a:r>
              <a:rPr sz="1250" spc="114" dirty="0">
                <a:solidFill>
                  <a:schemeClr val="tx2"/>
                </a:solidFill>
                <a:latin typeface="Tahoma"/>
                <a:cs typeface="Tahoma"/>
              </a:rPr>
              <a:t> </a:t>
            </a:r>
            <a:r>
              <a:rPr sz="1250" spc="-10" dirty="0">
                <a:solidFill>
                  <a:schemeClr val="tx2"/>
                </a:solidFill>
                <a:latin typeface="Tahoma"/>
                <a:cs typeface="Tahoma"/>
              </a:rPr>
              <a:t>quickly!</a:t>
            </a:r>
            <a:endParaRPr sz="1250" dirty="0">
              <a:solidFill>
                <a:schemeClr val="tx2"/>
              </a:solidFill>
              <a:latin typeface="Tahoma"/>
              <a:cs typeface="Tahoma"/>
            </a:endParaRPr>
          </a:p>
        </p:txBody>
      </p:sp>
      <p:sp>
        <p:nvSpPr>
          <p:cNvPr id="3" name="object 3"/>
          <p:cNvSpPr/>
          <p:nvPr/>
        </p:nvSpPr>
        <p:spPr>
          <a:xfrm>
            <a:off x="2643734" y="2555892"/>
            <a:ext cx="6904532" cy="333375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32022" y="1621088"/>
            <a:ext cx="4158615" cy="4115435"/>
          </a:xfrm>
          <a:prstGeom prst="rect">
            <a:avLst/>
          </a:prstGeom>
        </p:spPr>
        <p:txBody>
          <a:bodyPr vert="horz" wrap="square" lIns="0" tIns="75565" rIns="0" bIns="0" rtlCol="0">
            <a:spAutoFit/>
          </a:bodyPr>
          <a:lstStyle/>
          <a:p>
            <a:pPr marL="355600" marR="5080" indent="-343535">
              <a:lnSpc>
                <a:spcPct val="81900"/>
              </a:lnSpc>
              <a:spcBef>
                <a:spcPts val="595"/>
              </a:spcBef>
              <a:buFont typeface="Wingdings" panose="05000000000000000000" pitchFamily="2" charset="2"/>
              <a:buChar char="Ø"/>
              <a:tabLst>
                <a:tab pos="355600" algn="l"/>
                <a:tab pos="356235" algn="l"/>
                <a:tab pos="1203960" algn="l"/>
                <a:tab pos="1766570" algn="l"/>
                <a:tab pos="2462530" algn="l"/>
              </a:tabLst>
            </a:pPr>
            <a:r>
              <a:rPr sz="2150" spc="10" dirty="0">
                <a:solidFill>
                  <a:schemeClr val="tx2"/>
                </a:solidFill>
                <a:latin typeface="Tahoma"/>
                <a:cs typeface="Tahoma"/>
              </a:rPr>
              <a:t>The </a:t>
            </a:r>
            <a:r>
              <a:rPr sz="2150" dirty="0">
                <a:solidFill>
                  <a:schemeClr val="tx2"/>
                </a:solidFill>
                <a:latin typeface="Tahoma"/>
                <a:cs typeface="Tahoma"/>
              </a:rPr>
              <a:t>example </a:t>
            </a:r>
            <a:r>
              <a:rPr sz="2150" spc="20" dirty="0">
                <a:solidFill>
                  <a:schemeClr val="tx2"/>
                </a:solidFill>
                <a:latin typeface="Tahoma"/>
                <a:cs typeface="Tahoma"/>
              </a:rPr>
              <a:t>is </a:t>
            </a:r>
            <a:r>
              <a:rPr sz="2150" spc="10" dirty="0">
                <a:solidFill>
                  <a:schemeClr val="tx2"/>
                </a:solidFill>
                <a:latin typeface="Tahoma"/>
                <a:cs typeface="Tahoma"/>
              </a:rPr>
              <a:t>a </a:t>
            </a:r>
            <a:r>
              <a:rPr sz="2150" dirty="0">
                <a:solidFill>
                  <a:schemeClr val="tx2"/>
                </a:solidFill>
                <a:latin typeface="Tahoma"/>
                <a:cs typeface="Tahoma"/>
              </a:rPr>
              <a:t>gearbox </a:t>
            </a:r>
            <a:r>
              <a:rPr sz="2150" spc="30" dirty="0">
                <a:solidFill>
                  <a:schemeClr val="tx2"/>
                </a:solidFill>
                <a:latin typeface="Tahoma"/>
                <a:cs typeface="Tahoma"/>
              </a:rPr>
              <a:t>with  </a:t>
            </a:r>
            <a:r>
              <a:rPr sz="2150" spc="15" dirty="0">
                <a:solidFill>
                  <a:schemeClr val="tx2"/>
                </a:solidFill>
                <a:latin typeface="Tahoma"/>
                <a:cs typeface="Tahoma"/>
              </a:rPr>
              <a:t>twelve 12:60 </a:t>
            </a:r>
            <a:r>
              <a:rPr sz="2150" spc="5" dirty="0">
                <a:solidFill>
                  <a:schemeClr val="tx2"/>
                </a:solidFill>
                <a:latin typeface="Tahoma"/>
                <a:cs typeface="Tahoma"/>
              </a:rPr>
              <a:t>reductions </a:t>
            </a:r>
            <a:r>
              <a:rPr sz="2150" dirty="0">
                <a:solidFill>
                  <a:schemeClr val="tx2"/>
                </a:solidFill>
                <a:latin typeface="Tahoma"/>
                <a:cs typeface="Tahoma"/>
              </a:rPr>
              <a:t>as  </a:t>
            </a:r>
            <a:r>
              <a:rPr sz="2150" spc="-5" dirty="0">
                <a:solidFill>
                  <a:schemeClr val="tx2"/>
                </a:solidFill>
                <a:latin typeface="Tahoma"/>
                <a:cs typeface="Tahoma"/>
              </a:rPr>
              <a:t>part </a:t>
            </a:r>
            <a:r>
              <a:rPr sz="2150" spc="15" dirty="0">
                <a:solidFill>
                  <a:schemeClr val="tx2"/>
                </a:solidFill>
                <a:latin typeface="Tahoma"/>
                <a:cs typeface="Tahoma"/>
              </a:rPr>
              <a:t>of </a:t>
            </a:r>
            <a:r>
              <a:rPr sz="2150" spc="10" dirty="0">
                <a:solidFill>
                  <a:schemeClr val="tx2"/>
                </a:solidFill>
                <a:latin typeface="Tahoma"/>
                <a:cs typeface="Tahoma"/>
              </a:rPr>
              <a:t>one </a:t>
            </a:r>
            <a:r>
              <a:rPr sz="2150" spc="5" dirty="0">
                <a:solidFill>
                  <a:schemeClr val="tx2"/>
                </a:solidFill>
                <a:latin typeface="Tahoma"/>
                <a:cs typeface="Tahoma"/>
              </a:rPr>
              <a:t>compound  reduction.</a:t>
            </a:r>
            <a:r>
              <a:rPr sz="2150" spc="5" dirty="0">
                <a:solidFill>
                  <a:schemeClr val="tx2"/>
                </a:solidFill>
                <a:latin typeface="Times New Roman"/>
                <a:cs typeface="Times New Roman"/>
              </a:rPr>
              <a:t>	</a:t>
            </a:r>
            <a:r>
              <a:rPr sz="2150" spc="15" dirty="0">
                <a:solidFill>
                  <a:schemeClr val="tx2"/>
                </a:solidFill>
                <a:latin typeface="Tahoma"/>
                <a:cs typeface="Tahoma"/>
              </a:rPr>
              <a:t>This </a:t>
            </a:r>
            <a:r>
              <a:rPr sz="2150" dirty="0">
                <a:solidFill>
                  <a:schemeClr val="tx2"/>
                </a:solidFill>
                <a:latin typeface="Tahoma"/>
                <a:cs typeface="Tahoma"/>
              </a:rPr>
              <a:t>produces an  overall </a:t>
            </a:r>
            <a:r>
              <a:rPr sz="2150" spc="5" dirty="0">
                <a:solidFill>
                  <a:schemeClr val="tx2"/>
                </a:solidFill>
                <a:latin typeface="Tahoma"/>
                <a:cs typeface="Tahoma"/>
              </a:rPr>
              <a:t>reduction </a:t>
            </a:r>
            <a:r>
              <a:rPr sz="2150" spc="15" dirty="0">
                <a:solidFill>
                  <a:schemeClr val="tx2"/>
                </a:solidFill>
                <a:latin typeface="Tahoma"/>
                <a:cs typeface="Tahoma"/>
              </a:rPr>
              <a:t>of  </a:t>
            </a:r>
            <a:r>
              <a:rPr sz="2150" spc="20" dirty="0">
                <a:solidFill>
                  <a:schemeClr val="tx2"/>
                </a:solidFill>
                <a:latin typeface="Tahoma"/>
                <a:cs typeface="Tahoma"/>
              </a:rPr>
              <a:t>244,140,625, </a:t>
            </a:r>
            <a:r>
              <a:rPr sz="2150" spc="10" dirty="0">
                <a:solidFill>
                  <a:schemeClr val="tx2"/>
                </a:solidFill>
                <a:latin typeface="Tahoma"/>
                <a:cs typeface="Tahoma"/>
              </a:rPr>
              <a:t>almost a </a:t>
            </a:r>
            <a:r>
              <a:rPr sz="2150" dirty="0">
                <a:solidFill>
                  <a:schemeClr val="tx2"/>
                </a:solidFill>
                <a:latin typeface="Tahoma"/>
                <a:cs typeface="Tahoma"/>
              </a:rPr>
              <a:t>quarter  </a:t>
            </a:r>
            <a:r>
              <a:rPr sz="2150" spc="15" dirty="0">
                <a:solidFill>
                  <a:schemeClr val="tx2"/>
                </a:solidFill>
                <a:latin typeface="Tahoma"/>
                <a:cs typeface="Tahoma"/>
              </a:rPr>
              <a:t>of </a:t>
            </a:r>
            <a:r>
              <a:rPr sz="2150" spc="10" dirty="0">
                <a:solidFill>
                  <a:schemeClr val="tx2"/>
                </a:solidFill>
                <a:latin typeface="Tahoma"/>
                <a:cs typeface="Tahoma"/>
              </a:rPr>
              <a:t>a </a:t>
            </a:r>
            <a:r>
              <a:rPr sz="2150" spc="25" dirty="0">
                <a:solidFill>
                  <a:schemeClr val="tx2"/>
                </a:solidFill>
                <a:latin typeface="Tahoma"/>
                <a:cs typeface="Tahoma"/>
              </a:rPr>
              <a:t>billion</a:t>
            </a:r>
            <a:r>
              <a:rPr sz="2150" spc="-45" dirty="0">
                <a:solidFill>
                  <a:schemeClr val="tx2"/>
                </a:solidFill>
                <a:latin typeface="Tahoma"/>
                <a:cs typeface="Tahoma"/>
              </a:rPr>
              <a:t> </a:t>
            </a:r>
            <a:r>
              <a:rPr sz="2150" spc="20" dirty="0">
                <a:solidFill>
                  <a:schemeClr val="tx2"/>
                </a:solidFill>
                <a:latin typeface="Tahoma"/>
                <a:cs typeface="Tahoma"/>
              </a:rPr>
              <a:t>to</a:t>
            </a:r>
            <a:r>
              <a:rPr sz="2150" spc="30" dirty="0">
                <a:solidFill>
                  <a:schemeClr val="tx2"/>
                </a:solidFill>
                <a:latin typeface="Tahoma"/>
                <a:cs typeface="Tahoma"/>
              </a:rPr>
              <a:t> </a:t>
            </a:r>
            <a:r>
              <a:rPr sz="2150" spc="10" dirty="0">
                <a:solidFill>
                  <a:schemeClr val="tx2"/>
                </a:solidFill>
                <a:latin typeface="Tahoma"/>
                <a:cs typeface="Tahoma"/>
              </a:rPr>
              <a:t>1.</a:t>
            </a:r>
            <a:r>
              <a:rPr sz="2150" spc="10" dirty="0">
                <a:solidFill>
                  <a:schemeClr val="tx2"/>
                </a:solidFill>
                <a:latin typeface="Times New Roman"/>
                <a:cs typeface="Times New Roman"/>
              </a:rPr>
              <a:t>	</a:t>
            </a:r>
            <a:r>
              <a:rPr sz="2150" spc="15" dirty="0">
                <a:solidFill>
                  <a:schemeClr val="tx2"/>
                </a:solidFill>
                <a:latin typeface="Tahoma"/>
                <a:cs typeface="Tahoma"/>
              </a:rPr>
              <a:t>This </a:t>
            </a:r>
            <a:r>
              <a:rPr sz="2150" spc="-5" dirty="0">
                <a:solidFill>
                  <a:schemeClr val="tx2"/>
                </a:solidFill>
                <a:latin typeface="Tahoma"/>
                <a:cs typeface="Tahoma"/>
              </a:rPr>
              <a:t>means  </a:t>
            </a:r>
            <a:r>
              <a:rPr sz="2150" spc="10" dirty="0">
                <a:solidFill>
                  <a:schemeClr val="tx2"/>
                </a:solidFill>
                <a:latin typeface="Tahoma"/>
                <a:cs typeface="Tahoma"/>
              </a:rPr>
              <a:t>someone </a:t>
            </a:r>
            <a:r>
              <a:rPr sz="2150" spc="25" dirty="0">
                <a:solidFill>
                  <a:schemeClr val="tx2"/>
                </a:solidFill>
                <a:latin typeface="Tahoma"/>
                <a:cs typeface="Tahoma"/>
              </a:rPr>
              <a:t>would </a:t>
            </a:r>
            <a:r>
              <a:rPr sz="2150" dirty="0">
                <a:solidFill>
                  <a:schemeClr val="tx2"/>
                </a:solidFill>
                <a:latin typeface="Tahoma"/>
                <a:cs typeface="Tahoma"/>
              </a:rPr>
              <a:t>need </a:t>
            </a:r>
            <a:r>
              <a:rPr sz="2150" spc="20" dirty="0">
                <a:solidFill>
                  <a:schemeClr val="tx2"/>
                </a:solidFill>
                <a:latin typeface="Tahoma"/>
                <a:cs typeface="Tahoma"/>
              </a:rPr>
              <a:t>to </a:t>
            </a:r>
            <a:r>
              <a:rPr sz="2150" spc="15" dirty="0">
                <a:solidFill>
                  <a:schemeClr val="tx2"/>
                </a:solidFill>
                <a:latin typeface="Tahoma"/>
                <a:cs typeface="Tahoma"/>
              </a:rPr>
              <a:t>spin  </a:t>
            </a:r>
            <a:r>
              <a:rPr sz="2150" spc="10" dirty="0">
                <a:solidFill>
                  <a:schemeClr val="tx2"/>
                </a:solidFill>
                <a:latin typeface="Tahoma"/>
                <a:cs typeface="Tahoma"/>
              </a:rPr>
              <a:t>the input </a:t>
            </a:r>
            <a:r>
              <a:rPr sz="2150" spc="20" dirty="0">
                <a:solidFill>
                  <a:schemeClr val="tx2"/>
                </a:solidFill>
                <a:latin typeface="Tahoma"/>
                <a:cs typeface="Tahoma"/>
              </a:rPr>
              <a:t>244,140,625 </a:t>
            </a:r>
            <a:r>
              <a:rPr sz="2150" spc="10" dirty="0">
                <a:solidFill>
                  <a:schemeClr val="tx2"/>
                </a:solidFill>
                <a:latin typeface="Tahoma"/>
                <a:cs typeface="Tahoma"/>
              </a:rPr>
              <a:t>times  </a:t>
            </a:r>
            <a:r>
              <a:rPr sz="2150" dirty="0">
                <a:solidFill>
                  <a:schemeClr val="tx2"/>
                </a:solidFill>
                <a:latin typeface="Tahoma"/>
                <a:cs typeface="Tahoma"/>
              </a:rPr>
              <a:t>just </a:t>
            </a:r>
            <a:r>
              <a:rPr sz="2150" spc="20" dirty="0">
                <a:solidFill>
                  <a:schemeClr val="tx2"/>
                </a:solidFill>
                <a:latin typeface="Tahoma"/>
                <a:cs typeface="Tahoma"/>
              </a:rPr>
              <a:t>to </a:t>
            </a:r>
            <a:r>
              <a:rPr sz="2150" dirty="0">
                <a:solidFill>
                  <a:schemeClr val="tx2"/>
                </a:solidFill>
                <a:latin typeface="Tahoma"/>
                <a:cs typeface="Tahoma"/>
              </a:rPr>
              <a:t>get </a:t>
            </a:r>
            <a:r>
              <a:rPr sz="2150" spc="10" dirty="0">
                <a:solidFill>
                  <a:schemeClr val="tx2"/>
                </a:solidFill>
                <a:latin typeface="Tahoma"/>
                <a:cs typeface="Tahoma"/>
              </a:rPr>
              <a:t>the output </a:t>
            </a:r>
            <a:r>
              <a:rPr sz="2150" spc="20" dirty="0">
                <a:solidFill>
                  <a:schemeClr val="tx2"/>
                </a:solidFill>
                <a:latin typeface="Tahoma"/>
                <a:cs typeface="Tahoma"/>
              </a:rPr>
              <a:t>to </a:t>
            </a:r>
            <a:r>
              <a:rPr sz="2150" spc="15" dirty="0">
                <a:solidFill>
                  <a:schemeClr val="tx2"/>
                </a:solidFill>
                <a:latin typeface="Tahoma"/>
                <a:cs typeface="Tahoma"/>
              </a:rPr>
              <a:t>spin  </a:t>
            </a:r>
            <a:r>
              <a:rPr sz="2150" dirty="0">
                <a:solidFill>
                  <a:schemeClr val="tx2"/>
                </a:solidFill>
                <a:latin typeface="Tahoma"/>
                <a:cs typeface="Tahoma"/>
              </a:rPr>
              <a:t>once!</a:t>
            </a:r>
            <a:r>
              <a:rPr sz="2150" dirty="0">
                <a:solidFill>
                  <a:schemeClr val="tx2"/>
                </a:solidFill>
                <a:latin typeface="Times New Roman"/>
                <a:cs typeface="Times New Roman"/>
              </a:rPr>
              <a:t>	</a:t>
            </a:r>
            <a:r>
              <a:rPr sz="2150" spc="5" dirty="0">
                <a:solidFill>
                  <a:schemeClr val="tx2"/>
                </a:solidFill>
                <a:latin typeface="Tahoma"/>
                <a:cs typeface="Tahoma"/>
              </a:rPr>
              <a:t>Fun </a:t>
            </a:r>
            <a:r>
              <a:rPr sz="2150" dirty="0">
                <a:solidFill>
                  <a:schemeClr val="tx2"/>
                </a:solidFill>
                <a:latin typeface="Tahoma"/>
                <a:cs typeface="Tahoma"/>
              </a:rPr>
              <a:t>Fact: </a:t>
            </a:r>
            <a:r>
              <a:rPr sz="2150" spc="10" dirty="0">
                <a:solidFill>
                  <a:schemeClr val="tx2"/>
                </a:solidFill>
                <a:latin typeface="Tahoma"/>
                <a:cs typeface="Tahoma"/>
              </a:rPr>
              <a:t>spinning the  input </a:t>
            </a:r>
            <a:r>
              <a:rPr sz="2150" spc="5" dirty="0">
                <a:solidFill>
                  <a:schemeClr val="tx2"/>
                </a:solidFill>
                <a:latin typeface="Tahoma"/>
                <a:cs typeface="Tahoma"/>
              </a:rPr>
              <a:t>once per second, </a:t>
            </a:r>
            <a:r>
              <a:rPr sz="2150" spc="20" dirty="0">
                <a:solidFill>
                  <a:schemeClr val="tx2"/>
                </a:solidFill>
                <a:latin typeface="Tahoma"/>
                <a:cs typeface="Tahoma"/>
              </a:rPr>
              <a:t>it  </a:t>
            </a:r>
            <a:r>
              <a:rPr sz="2150" spc="25" dirty="0">
                <a:solidFill>
                  <a:schemeClr val="tx2"/>
                </a:solidFill>
                <a:latin typeface="Tahoma"/>
                <a:cs typeface="Tahoma"/>
              </a:rPr>
              <a:t>would </a:t>
            </a:r>
            <a:r>
              <a:rPr sz="2150" dirty="0">
                <a:solidFill>
                  <a:schemeClr val="tx2"/>
                </a:solidFill>
                <a:latin typeface="Tahoma"/>
                <a:cs typeface="Tahoma"/>
              </a:rPr>
              <a:t>take </a:t>
            </a:r>
            <a:r>
              <a:rPr sz="2150" spc="5" dirty="0">
                <a:solidFill>
                  <a:schemeClr val="tx2"/>
                </a:solidFill>
                <a:latin typeface="Tahoma"/>
                <a:cs typeface="Tahoma"/>
              </a:rPr>
              <a:t>approximately </a:t>
            </a:r>
            <a:r>
              <a:rPr sz="2150" spc="15" dirty="0">
                <a:solidFill>
                  <a:schemeClr val="tx2"/>
                </a:solidFill>
                <a:latin typeface="Tahoma"/>
                <a:cs typeface="Tahoma"/>
              </a:rPr>
              <a:t>7  </a:t>
            </a:r>
            <a:r>
              <a:rPr sz="2150" spc="-10" dirty="0">
                <a:solidFill>
                  <a:schemeClr val="tx2"/>
                </a:solidFill>
                <a:latin typeface="Tahoma"/>
                <a:cs typeface="Tahoma"/>
              </a:rPr>
              <a:t>years </a:t>
            </a:r>
            <a:r>
              <a:rPr sz="2150" dirty="0">
                <a:solidFill>
                  <a:schemeClr val="tx2"/>
                </a:solidFill>
                <a:latin typeface="Tahoma"/>
                <a:cs typeface="Tahoma"/>
              </a:rPr>
              <a:t>and </a:t>
            </a:r>
            <a:r>
              <a:rPr sz="2150" spc="15" dirty="0">
                <a:solidFill>
                  <a:schemeClr val="tx2"/>
                </a:solidFill>
                <a:latin typeface="Tahoma"/>
                <a:cs typeface="Tahoma"/>
              </a:rPr>
              <a:t>9 </a:t>
            </a:r>
            <a:r>
              <a:rPr sz="2150" spc="10" dirty="0">
                <a:solidFill>
                  <a:schemeClr val="tx2"/>
                </a:solidFill>
                <a:latin typeface="Tahoma"/>
                <a:cs typeface="Tahoma"/>
              </a:rPr>
              <a:t>months </a:t>
            </a:r>
            <a:r>
              <a:rPr sz="2150" dirty="0">
                <a:solidFill>
                  <a:schemeClr val="tx2"/>
                </a:solidFill>
                <a:latin typeface="Tahoma"/>
                <a:cs typeface="Tahoma"/>
              </a:rPr>
              <a:t>before  </a:t>
            </a:r>
            <a:r>
              <a:rPr sz="2150" spc="15" dirty="0">
                <a:solidFill>
                  <a:schemeClr val="tx2"/>
                </a:solidFill>
                <a:latin typeface="Tahoma"/>
                <a:cs typeface="Tahoma"/>
              </a:rPr>
              <a:t>the </a:t>
            </a:r>
            <a:r>
              <a:rPr sz="2150" spc="10" dirty="0">
                <a:solidFill>
                  <a:schemeClr val="tx2"/>
                </a:solidFill>
                <a:latin typeface="Tahoma"/>
                <a:cs typeface="Tahoma"/>
              </a:rPr>
              <a:t>output </a:t>
            </a:r>
            <a:r>
              <a:rPr sz="2150" spc="5" dirty="0">
                <a:solidFill>
                  <a:schemeClr val="tx2"/>
                </a:solidFill>
                <a:latin typeface="Tahoma"/>
                <a:cs typeface="Tahoma"/>
              </a:rPr>
              <a:t>spun</a:t>
            </a:r>
            <a:r>
              <a:rPr sz="2150" spc="190" dirty="0">
                <a:solidFill>
                  <a:schemeClr val="tx2"/>
                </a:solidFill>
                <a:latin typeface="Tahoma"/>
                <a:cs typeface="Tahoma"/>
              </a:rPr>
              <a:t> </a:t>
            </a:r>
            <a:r>
              <a:rPr sz="2150" dirty="0">
                <a:solidFill>
                  <a:schemeClr val="tx2"/>
                </a:solidFill>
                <a:latin typeface="Tahoma"/>
                <a:cs typeface="Tahoma"/>
              </a:rPr>
              <a:t>once</a:t>
            </a:r>
            <a:r>
              <a:rPr sz="2150" dirty="0">
                <a:solidFill>
                  <a:prstClr val="black"/>
                </a:solidFill>
                <a:latin typeface="Tahoma"/>
                <a:cs typeface="Tahoma"/>
              </a:rPr>
              <a:t>.</a:t>
            </a:r>
          </a:p>
        </p:txBody>
      </p:sp>
      <p:sp>
        <p:nvSpPr>
          <p:cNvPr id="3" name="object 3"/>
          <p:cNvSpPr/>
          <p:nvPr/>
        </p:nvSpPr>
        <p:spPr>
          <a:xfrm>
            <a:off x="6618367" y="1621088"/>
            <a:ext cx="5023173" cy="411543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0956"/>
            <a:ext cx="6619163" cy="584134"/>
          </a:xfrm>
          <a:prstGeom prst="rect">
            <a:avLst/>
          </a:prstGeom>
        </p:spPr>
        <p:txBody>
          <a:bodyPr vert="horz" wrap="square" lIns="0" tIns="7620" rIns="0" bIns="0" rtlCol="0">
            <a:spAutoFit/>
          </a:bodyPr>
          <a:lstStyle/>
          <a:p>
            <a:pPr marL="498475" marR="5080" indent="-486409">
              <a:lnSpc>
                <a:spcPct val="101400"/>
              </a:lnSpc>
              <a:spcBef>
                <a:spcPts val="60"/>
              </a:spcBef>
            </a:pPr>
            <a:r>
              <a:rPr sz="3950" spc="-20" dirty="0">
                <a:solidFill>
                  <a:schemeClr val="tx2"/>
                </a:solidFill>
                <a:latin typeface="Tahoma"/>
                <a:cs typeface="Tahoma"/>
              </a:rPr>
              <a:t>T</a:t>
            </a:r>
            <a:r>
              <a:rPr sz="3950" spc="45" dirty="0">
                <a:solidFill>
                  <a:schemeClr val="tx2"/>
                </a:solidFill>
                <a:latin typeface="Tahoma"/>
                <a:cs typeface="Tahoma"/>
              </a:rPr>
              <a:t>y</a:t>
            </a:r>
            <a:r>
              <a:rPr sz="3950" spc="-15" dirty="0">
                <a:solidFill>
                  <a:schemeClr val="tx2"/>
                </a:solidFill>
                <a:latin typeface="Tahoma"/>
                <a:cs typeface="Tahoma"/>
              </a:rPr>
              <a:t>p</a:t>
            </a:r>
            <a:r>
              <a:rPr sz="3950" spc="-20" dirty="0">
                <a:solidFill>
                  <a:schemeClr val="tx2"/>
                </a:solidFill>
                <a:latin typeface="Tahoma"/>
                <a:cs typeface="Tahoma"/>
              </a:rPr>
              <a:t>e</a:t>
            </a:r>
            <a:r>
              <a:rPr sz="3950" spc="10" dirty="0">
                <a:solidFill>
                  <a:schemeClr val="tx2"/>
                </a:solidFill>
                <a:latin typeface="Tahoma"/>
                <a:cs typeface="Tahoma"/>
              </a:rPr>
              <a:t>s </a:t>
            </a:r>
            <a:r>
              <a:rPr sz="3950" b="0" spc="5" dirty="0">
                <a:solidFill>
                  <a:schemeClr val="tx2"/>
                </a:solidFill>
                <a:latin typeface="Times New Roman"/>
                <a:cs typeface="Times New Roman"/>
              </a:rPr>
              <a:t> </a:t>
            </a:r>
            <a:r>
              <a:rPr sz="3950" spc="20" dirty="0">
                <a:solidFill>
                  <a:schemeClr val="tx2"/>
                </a:solidFill>
                <a:latin typeface="Tahoma"/>
                <a:cs typeface="Tahoma"/>
              </a:rPr>
              <a:t>of</a:t>
            </a:r>
            <a:r>
              <a:rPr lang="en-US" sz="3950" spc="20" dirty="0">
                <a:solidFill>
                  <a:schemeClr val="tx2"/>
                </a:solidFill>
                <a:latin typeface="Tahoma"/>
                <a:cs typeface="Tahoma"/>
              </a:rPr>
              <a:t> Reductions</a:t>
            </a:r>
            <a:endParaRPr sz="3950" dirty="0">
              <a:solidFill>
                <a:schemeClr val="tx2"/>
              </a:solidFill>
              <a:latin typeface="Tahoma"/>
              <a:cs typeface="Tahoma"/>
            </a:endParaRPr>
          </a:p>
        </p:txBody>
      </p:sp>
      <p:sp>
        <p:nvSpPr>
          <p:cNvPr id="4" name="object 4"/>
          <p:cNvSpPr txBox="1"/>
          <p:nvPr/>
        </p:nvSpPr>
        <p:spPr>
          <a:xfrm>
            <a:off x="0" y="1791391"/>
            <a:ext cx="5026987" cy="1076449"/>
          </a:xfrm>
          <a:prstGeom prst="rect">
            <a:avLst/>
          </a:prstGeom>
        </p:spPr>
        <p:txBody>
          <a:bodyPr vert="horz" wrap="square" lIns="0" tIns="77470" rIns="0" bIns="0" rtlCol="0">
            <a:spAutoFit/>
          </a:bodyPr>
          <a:lstStyle/>
          <a:p>
            <a:pPr marL="12700" marR="101600">
              <a:lnSpc>
                <a:spcPct val="79800"/>
              </a:lnSpc>
              <a:spcBef>
                <a:spcPts val="610"/>
              </a:spcBef>
            </a:pPr>
            <a:r>
              <a:rPr sz="2000" spc="5" dirty="0">
                <a:solidFill>
                  <a:schemeClr val="tx2"/>
                </a:solidFill>
                <a:latin typeface="Tahoma"/>
                <a:cs typeface="Tahoma"/>
              </a:rPr>
              <a:t>mechanisms </a:t>
            </a:r>
            <a:r>
              <a:rPr sz="2000" dirty="0">
                <a:solidFill>
                  <a:schemeClr val="tx2"/>
                </a:solidFill>
                <a:latin typeface="Tahoma"/>
                <a:cs typeface="Tahoma"/>
              </a:rPr>
              <a:t>in  </a:t>
            </a:r>
            <a:r>
              <a:rPr sz="2000" spc="10" dirty="0">
                <a:solidFill>
                  <a:schemeClr val="tx2"/>
                </a:solidFill>
                <a:latin typeface="Tahoma"/>
                <a:cs typeface="Tahoma"/>
              </a:rPr>
              <a:t>competition</a:t>
            </a:r>
            <a:r>
              <a:rPr sz="2000" spc="-180" dirty="0">
                <a:solidFill>
                  <a:schemeClr val="tx2"/>
                </a:solidFill>
                <a:latin typeface="Tahoma"/>
                <a:cs typeface="Tahoma"/>
              </a:rPr>
              <a:t> </a:t>
            </a:r>
            <a:r>
              <a:rPr sz="2000" spc="10" dirty="0">
                <a:solidFill>
                  <a:schemeClr val="tx2"/>
                </a:solidFill>
                <a:latin typeface="Tahoma"/>
                <a:cs typeface="Tahoma"/>
              </a:rPr>
              <a:t>robotics  </a:t>
            </a:r>
            <a:r>
              <a:rPr sz="2000" dirty="0">
                <a:solidFill>
                  <a:schemeClr val="tx2"/>
                </a:solidFill>
                <a:latin typeface="Tahoma"/>
                <a:cs typeface="Tahoma"/>
              </a:rPr>
              <a:t>that </a:t>
            </a:r>
            <a:r>
              <a:rPr sz="2000" spc="10" dirty="0">
                <a:solidFill>
                  <a:schemeClr val="tx2"/>
                </a:solidFill>
                <a:latin typeface="Tahoma"/>
                <a:cs typeface="Tahoma"/>
              </a:rPr>
              <a:t>provide</a:t>
            </a:r>
            <a:r>
              <a:rPr sz="2000" spc="-165" dirty="0">
                <a:solidFill>
                  <a:schemeClr val="tx2"/>
                </a:solidFill>
                <a:latin typeface="Tahoma"/>
                <a:cs typeface="Tahoma"/>
              </a:rPr>
              <a:t> </a:t>
            </a:r>
            <a:r>
              <a:rPr sz="2000" spc="5" dirty="0">
                <a:solidFill>
                  <a:schemeClr val="tx2"/>
                </a:solidFill>
                <a:latin typeface="Tahoma"/>
                <a:cs typeface="Tahoma"/>
              </a:rPr>
              <a:t>gear</a:t>
            </a:r>
            <a:endParaRPr sz="2000" dirty="0">
              <a:solidFill>
                <a:schemeClr val="tx2"/>
              </a:solidFill>
              <a:latin typeface="Tahoma"/>
              <a:cs typeface="Tahoma"/>
            </a:endParaRPr>
          </a:p>
          <a:p>
            <a:pPr marL="12700" marR="5080">
              <a:lnSpc>
                <a:spcPct val="78200"/>
              </a:lnSpc>
              <a:spcBef>
                <a:spcPts val="75"/>
              </a:spcBef>
              <a:tabLst>
                <a:tab pos="1299210" algn="l"/>
              </a:tabLst>
            </a:pPr>
            <a:r>
              <a:rPr sz="2000" spc="5" dirty="0">
                <a:solidFill>
                  <a:schemeClr val="tx2"/>
                </a:solidFill>
                <a:latin typeface="Tahoma"/>
                <a:cs typeface="Tahoma"/>
              </a:rPr>
              <a:t>reduction.</a:t>
            </a:r>
            <a:r>
              <a:rPr sz="2000" spc="5" dirty="0">
                <a:solidFill>
                  <a:schemeClr val="tx2"/>
                </a:solidFill>
                <a:latin typeface="Times New Roman"/>
                <a:cs typeface="Times New Roman"/>
              </a:rPr>
              <a:t>	</a:t>
            </a:r>
            <a:r>
              <a:rPr sz="2000" spc="20" dirty="0">
                <a:solidFill>
                  <a:schemeClr val="tx2"/>
                </a:solidFill>
                <a:latin typeface="Tahoma"/>
                <a:cs typeface="Tahoma"/>
              </a:rPr>
              <a:t>The</a:t>
            </a:r>
            <a:r>
              <a:rPr sz="2000" spc="-210" dirty="0">
                <a:solidFill>
                  <a:schemeClr val="tx2"/>
                </a:solidFill>
                <a:latin typeface="Tahoma"/>
                <a:cs typeface="Tahoma"/>
              </a:rPr>
              <a:t> </a:t>
            </a:r>
            <a:r>
              <a:rPr sz="2000" spc="15" dirty="0">
                <a:solidFill>
                  <a:schemeClr val="tx2"/>
                </a:solidFill>
                <a:latin typeface="Tahoma"/>
                <a:cs typeface="Tahoma"/>
              </a:rPr>
              <a:t>same  </a:t>
            </a:r>
            <a:r>
              <a:rPr sz="2000" dirty="0">
                <a:solidFill>
                  <a:schemeClr val="tx2"/>
                </a:solidFill>
                <a:latin typeface="Tahoma"/>
                <a:cs typeface="Tahoma"/>
              </a:rPr>
              <a:t>principles </a:t>
            </a:r>
            <a:r>
              <a:rPr sz="2000" spc="5" dirty="0">
                <a:solidFill>
                  <a:schemeClr val="tx2"/>
                </a:solidFill>
                <a:latin typeface="Tahoma"/>
                <a:cs typeface="Tahoma"/>
              </a:rPr>
              <a:t>apply</a:t>
            </a:r>
            <a:r>
              <a:rPr sz="2000" spc="-110" dirty="0">
                <a:solidFill>
                  <a:schemeClr val="tx2"/>
                </a:solidFill>
                <a:latin typeface="Tahoma"/>
                <a:cs typeface="Tahoma"/>
              </a:rPr>
              <a:t> </a:t>
            </a:r>
            <a:r>
              <a:rPr sz="2000" spc="5" dirty="0">
                <a:solidFill>
                  <a:schemeClr val="tx2"/>
                </a:solidFill>
                <a:latin typeface="Tahoma"/>
                <a:cs typeface="Tahoma"/>
              </a:rPr>
              <a:t>to</a:t>
            </a:r>
            <a:endParaRPr sz="2000" dirty="0">
              <a:solidFill>
                <a:schemeClr val="tx2"/>
              </a:solidFill>
              <a:latin typeface="Tahoma"/>
              <a:cs typeface="Tahoma"/>
            </a:endParaRPr>
          </a:p>
          <a:p>
            <a:pPr marL="12700" marR="184150">
              <a:lnSpc>
                <a:spcPct val="78300"/>
              </a:lnSpc>
              <a:spcBef>
                <a:spcPts val="75"/>
              </a:spcBef>
            </a:pPr>
            <a:r>
              <a:rPr sz="2000" spc="5" dirty="0">
                <a:solidFill>
                  <a:schemeClr val="tx2"/>
                </a:solidFill>
                <a:latin typeface="Tahoma"/>
                <a:cs typeface="Tahoma"/>
              </a:rPr>
              <a:t>sprockets </a:t>
            </a:r>
            <a:r>
              <a:rPr sz="2000" spc="15" dirty="0">
                <a:solidFill>
                  <a:schemeClr val="tx2"/>
                </a:solidFill>
                <a:latin typeface="Tahoma"/>
                <a:cs typeface="Tahoma"/>
              </a:rPr>
              <a:t>&amp; </a:t>
            </a:r>
            <a:r>
              <a:rPr sz="2000" dirty="0">
                <a:solidFill>
                  <a:schemeClr val="tx2"/>
                </a:solidFill>
                <a:latin typeface="Tahoma"/>
                <a:cs typeface="Tahoma"/>
              </a:rPr>
              <a:t>chains  </a:t>
            </a:r>
            <a:r>
              <a:rPr sz="2000" spc="10" dirty="0">
                <a:solidFill>
                  <a:schemeClr val="tx2"/>
                </a:solidFill>
                <a:latin typeface="Tahoma"/>
                <a:cs typeface="Tahoma"/>
              </a:rPr>
              <a:t>and </a:t>
            </a:r>
            <a:r>
              <a:rPr sz="2000" spc="-5" dirty="0">
                <a:solidFill>
                  <a:schemeClr val="tx2"/>
                </a:solidFill>
                <a:latin typeface="Tahoma"/>
                <a:cs typeface="Tahoma"/>
              </a:rPr>
              <a:t>pulleys </a:t>
            </a:r>
            <a:r>
              <a:rPr sz="2000" spc="15" dirty="0">
                <a:solidFill>
                  <a:schemeClr val="tx2"/>
                </a:solidFill>
                <a:latin typeface="Tahoma"/>
                <a:cs typeface="Tahoma"/>
              </a:rPr>
              <a:t>&amp;</a:t>
            </a:r>
            <a:r>
              <a:rPr sz="2000" spc="-140" dirty="0">
                <a:solidFill>
                  <a:schemeClr val="tx2"/>
                </a:solidFill>
                <a:latin typeface="Tahoma"/>
                <a:cs typeface="Tahoma"/>
              </a:rPr>
              <a:t> </a:t>
            </a:r>
            <a:r>
              <a:rPr sz="2000" dirty="0">
                <a:solidFill>
                  <a:schemeClr val="tx2"/>
                </a:solidFill>
                <a:latin typeface="Tahoma"/>
                <a:cs typeface="Tahoma"/>
              </a:rPr>
              <a:t>belts.</a:t>
            </a:r>
          </a:p>
        </p:txBody>
      </p:sp>
      <p:sp>
        <p:nvSpPr>
          <p:cNvPr id="5" name="object 5"/>
          <p:cNvSpPr/>
          <p:nvPr/>
        </p:nvSpPr>
        <p:spPr>
          <a:xfrm>
            <a:off x="5768980" y="1165225"/>
            <a:ext cx="3429000" cy="264795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6" name="object 6"/>
          <p:cNvSpPr txBox="1"/>
          <p:nvPr/>
        </p:nvSpPr>
        <p:spPr>
          <a:xfrm>
            <a:off x="0" y="3084394"/>
            <a:ext cx="5523547" cy="1106072"/>
          </a:xfrm>
          <a:prstGeom prst="rect">
            <a:avLst/>
          </a:prstGeom>
        </p:spPr>
        <p:txBody>
          <a:bodyPr vert="horz" wrap="square" lIns="0" tIns="15875" rIns="0" bIns="0" rtlCol="0">
            <a:spAutoFit/>
          </a:bodyPr>
          <a:lstStyle/>
          <a:p>
            <a:pPr marL="38100" marR="30480">
              <a:lnSpc>
                <a:spcPct val="99500"/>
              </a:lnSpc>
              <a:spcBef>
                <a:spcPts val="55"/>
              </a:spcBef>
            </a:pPr>
            <a:endParaRPr lang="en-IN" sz="1400" spc="-5" dirty="0">
              <a:solidFill>
                <a:prstClr val="black"/>
              </a:solidFill>
              <a:latin typeface="Tahoma"/>
              <a:cs typeface="Tahoma"/>
            </a:endParaRPr>
          </a:p>
          <a:p>
            <a:pPr marL="38100" marR="30480">
              <a:lnSpc>
                <a:spcPct val="99500"/>
              </a:lnSpc>
              <a:spcBef>
                <a:spcPts val="55"/>
              </a:spcBef>
            </a:pPr>
            <a:r>
              <a:rPr sz="1400" spc="-5" dirty="0">
                <a:solidFill>
                  <a:schemeClr val="tx2"/>
                </a:solidFill>
                <a:latin typeface="Tahoma"/>
                <a:cs typeface="Tahoma"/>
              </a:rPr>
              <a:t>Both </a:t>
            </a:r>
            <a:r>
              <a:rPr sz="1400" dirty="0">
                <a:solidFill>
                  <a:schemeClr val="tx2"/>
                </a:solidFill>
                <a:latin typeface="Tahoma"/>
                <a:cs typeface="Tahoma"/>
              </a:rPr>
              <a:t>of these </a:t>
            </a:r>
            <a:r>
              <a:rPr sz="1400" spc="10" dirty="0">
                <a:solidFill>
                  <a:schemeClr val="tx2"/>
                </a:solidFill>
                <a:latin typeface="Tahoma"/>
                <a:cs typeface="Tahoma"/>
              </a:rPr>
              <a:t>mechanisms provide </a:t>
            </a:r>
            <a:r>
              <a:rPr sz="1400" spc="5" dirty="0">
                <a:solidFill>
                  <a:schemeClr val="tx2"/>
                </a:solidFill>
                <a:latin typeface="Tahoma"/>
                <a:cs typeface="Tahoma"/>
              </a:rPr>
              <a:t>more  options </a:t>
            </a:r>
            <a:r>
              <a:rPr sz="1400" spc="-5" dirty="0">
                <a:solidFill>
                  <a:schemeClr val="tx2"/>
                </a:solidFill>
                <a:latin typeface="Tahoma"/>
                <a:cs typeface="Tahoma"/>
              </a:rPr>
              <a:t>to </a:t>
            </a:r>
            <a:r>
              <a:rPr sz="1400" spc="15" dirty="0">
                <a:solidFill>
                  <a:schemeClr val="tx2"/>
                </a:solidFill>
                <a:latin typeface="Tahoma"/>
                <a:cs typeface="Tahoma"/>
              </a:rPr>
              <a:t>designers </a:t>
            </a:r>
            <a:r>
              <a:rPr sz="1400" dirty="0">
                <a:solidFill>
                  <a:schemeClr val="tx2"/>
                </a:solidFill>
                <a:latin typeface="Tahoma"/>
                <a:cs typeface="Tahoma"/>
              </a:rPr>
              <a:t>working </a:t>
            </a:r>
            <a:r>
              <a:rPr sz="1400" spc="-5" dirty="0">
                <a:solidFill>
                  <a:schemeClr val="tx2"/>
                </a:solidFill>
                <a:latin typeface="Tahoma"/>
                <a:cs typeface="Tahoma"/>
              </a:rPr>
              <a:t>with</a:t>
            </a:r>
            <a:r>
              <a:rPr sz="1400" spc="-305" dirty="0">
                <a:solidFill>
                  <a:schemeClr val="tx2"/>
                </a:solidFill>
                <a:latin typeface="Tahoma"/>
                <a:cs typeface="Tahoma"/>
              </a:rPr>
              <a:t> </a:t>
            </a:r>
            <a:r>
              <a:rPr sz="1400" spc="15" dirty="0">
                <a:solidFill>
                  <a:schemeClr val="tx2"/>
                </a:solidFill>
                <a:latin typeface="Tahoma"/>
                <a:cs typeface="Tahoma"/>
              </a:rPr>
              <a:t>mechanical  </a:t>
            </a:r>
            <a:r>
              <a:rPr sz="1400" spc="10" dirty="0">
                <a:solidFill>
                  <a:schemeClr val="tx2"/>
                </a:solidFill>
                <a:latin typeface="Tahoma"/>
                <a:cs typeface="Tahoma"/>
              </a:rPr>
              <a:t>power </a:t>
            </a:r>
            <a:r>
              <a:rPr sz="1400" u="sng" spc="5" dirty="0">
                <a:solidFill>
                  <a:schemeClr val="tx2"/>
                </a:solidFill>
                <a:uFill>
                  <a:solidFill>
                    <a:srgbClr val="009898"/>
                  </a:solidFill>
                </a:uFill>
                <a:latin typeface="Arial"/>
                <a:cs typeface="Arial"/>
                <a:hlinkClick r:id="rId3">
                  <a:extLst>
                    <a:ext uri="{A12FA001-AC4F-418D-AE19-62706E023703}">
                      <ahyp:hlinkClr xmlns:ahyp="http://schemas.microsoft.com/office/drawing/2018/hyperlinkcolor" xmlns="" val="tx"/>
                    </a:ext>
                  </a:extLst>
                </a:hlinkClick>
              </a:rPr>
              <a:t>transmission</a:t>
            </a:r>
            <a:r>
              <a:rPr sz="1400" spc="5" dirty="0">
                <a:solidFill>
                  <a:schemeClr val="tx2"/>
                </a:solidFill>
                <a:latin typeface="Tahoma"/>
                <a:cs typeface="Tahoma"/>
              </a:rPr>
              <a:t>. These </a:t>
            </a:r>
            <a:r>
              <a:rPr sz="1400" dirty="0">
                <a:solidFill>
                  <a:schemeClr val="tx2"/>
                </a:solidFill>
                <a:latin typeface="Tahoma"/>
                <a:cs typeface="Tahoma"/>
              </a:rPr>
              <a:t>two </a:t>
            </a:r>
            <a:r>
              <a:rPr sz="1400" spc="5" dirty="0">
                <a:solidFill>
                  <a:schemeClr val="tx2"/>
                </a:solidFill>
                <a:latin typeface="Tahoma"/>
                <a:cs typeface="Tahoma"/>
              </a:rPr>
              <a:t>options work  </a:t>
            </a:r>
            <a:r>
              <a:rPr sz="1400" spc="15" dirty="0">
                <a:solidFill>
                  <a:schemeClr val="tx2"/>
                </a:solidFill>
                <a:latin typeface="Tahoma"/>
                <a:cs typeface="Tahoma"/>
              </a:rPr>
              <a:t>great </a:t>
            </a:r>
            <a:r>
              <a:rPr sz="1400" spc="-5" dirty="0">
                <a:solidFill>
                  <a:schemeClr val="tx2"/>
                </a:solidFill>
                <a:latin typeface="Tahoma"/>
                <a:cs typeface="Tahoma"/>
              </a:rPr>
              <a:t>in situations </a:t>
            </a:r>
            <a:r>
              <a:rPr sz="1400" spc="15" dirty="0">
                <a:solidFill>
                  <a:schemeClr val="tx2"/>
                </a:solidFill>
                <a:latin typeface="Tahoma"/>
                <a:cs typeface="Tahoma"/>
              </a:rPr>
              <a:t>where </a:t>
            </a:r>
            <a:r>
              <a:rPr sz="1400" spc="10" dirty="0">
                <a:solidFill>
                  <a:schemeClr val="tx2"/>
                </a:solidFill>
                <a:latin typeface="Tahoma"/>
                <a:cs typeface="Tahoma"/>
              </a:rPr>
              <a:t>torque </a:t>
            </a:r>
            <a:r>
              <a:rPr sz="1400" spc="20" dirty="0">
                <a:solidFill>
                  <a:schemeClr val="tx2"/>
                </a:solidFill>
                <a:latin typeface="Tahoma"/>
                <a:cs typeface="Tahoma"/>
              </a:rPr>
              <a:t>needs </a:t>
            </a:r>
            <a:r>
              <a:rPr sz="1400" spc="-5" dirty="0">
                <a:solidFill>
                  <a:schemeClr val="tx2"/>
                </a:solidFill>
                <a:latin typeface="Tahoma"/>
                <a:cs typeface="Tahoma"/>
              </a:rPr>
              <a:t>to </a:t>
            </a:r>
            <a:r>
              <a:rPr sz="1400" spc="30" dirty="0">
                <a:solidFill>
                  <a:schemeClr val="tx2"/>
                </a:solidFill>
                <a:latin typeface="Tahoma"/>
                <a:cs typeface="Tahoma"/>
              </a:rPr>
              <a:t>be  </a:t>
            </a:r>
            <a:r>
              <a:rPr sz="1400" spc="5" dirty="0">
                <a:solidFill>
                  <a:schemeClr val="tx2"/>
                </a:solidFill>
                <a:latin typeface="Tahoma"/>
                <a:cs typeface="Tahoma"/>
              </a:rPr>
              <a:t>transferred </a:t>
            </a:r>
            <a:r>
              <a:rPr sz="1400" spc="-10" dirty="0">
                <a:solidFill>
                  <a:schemeClr val="tx2"/>
                </a:solidFill>
                <a:latin typeface="Tahoma"/>
                <a:cs typeface="Tahoma"/>
              </a:rPr>
              <a:t>over </a:t>
            </a:r>
            <a:r>
              <a:rPr sz="1400" spc="5" dirty="0">
                <a:solidFill>
                  <a:schemeClr val="tx2"/>
                </a:solidFill>
                <a:latin typeface="Tahoma"/>
                <a:cs typeface="Tahoma"/>
              </a:rPr>
              <a:t>long distances.</a:t>
            </a:r>
            <a:r>
              <a:rPr sz="1400" spc="-295" dirty="0">
                <a:solidFill>
                  <a:schemeClr val="tx2"/>
                </a:solidFill>
                <a:latin typeface="Tahoma"/>
                <a:cs typeface="Tahoma"/>
              </a:rPr>
              <a:t> </a:t>
            </a:r>
            <a:r>
              <a:rPr sz="1400" spc="-10" dirty="0">
                <a:solidFill>
                  <a:schemeClr val="tx2"/>
                </a:solidFill>
                <a:latin typeface="Tahoma"/>
                <a:cs typeface="Tahoma"/>
              </a:rPr>
              <a:t>Unlike </a:t>
            </a:r>
            <a:r>
              <a:rPr sz="1400" spc="10" dirty="0">
                <a:solidFill>
                  <a:schemeClr val="tx2"/>
                </a:solidFill>
                <a:latin typeface="Tahoma"/>
                <a:cs typeface="Tahoma"/>
              </a:rPr>
              <a:t>gears,</a:t>
            </a:r>
            <a:endParaRPr sz="1400" dirty="0">
              <a:solidFill>
                <a:schemeClr val="tx2"/>
              </a:solidFill>
              <a:latin typeface="Tahoma"/>
              <a:cs typeface="Tahoma"/>
            </a:endParaRPr>
          </a:p>
        </p:txBody>
      </p:sp>
      <p:sp>
        <p:nvSpPr>
          <p:cNvPr id="7" name="object 7"/>
          <p:cNvSpPr/>
          <p:nvPr/>
        </p:nvSpPr>
        <p:spPr>
          <a:xfrm>
            <a:off x="5768980" y="4010026"/>
            <a:ext cx="3429000" cy="2847975"/>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95211"/>
            <a:ext cx="12192000" cy="6991401"/>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2720849" y="2243782"/>
              <a:ext cx="2598291" cy="445681"/>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1"/>
            <a:ext cx="12191999" cy="6462763"/>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29127" y="865563"/>
            <a:ext cx="1997075" cy="678180"/>
          </a:xfrm>
          <a:prstGeom prst="rect">
            <a:avLst/>
          </a:prstGeom>
        </p:spPr>
        <p:txBody>
          <a:bodyPr vert="horz" wrap="square" lIns="0" tIns="16510" rIns="0" bIns="0" rtlCol="0">
            <a:spAutoFit/>
          </a:bodyPr>
          <a:lstStyle/>
          <a:p>
            <a:pPr marL="12700">
              <a:spcBef>
                <a:spcPts val="130"/>
              </a:spcBef>
            </a:pPr>
            <a:r>
              <a:rPr sz="4250" b="0" u="heavy" spc="-45" dirty="0">
                <a:solidFill>
                  <a:srgbClr val="035F79"/>
                </a:solidFill>
                <a:uFill>
                  <a:solidFill>
                    <a:srgbClr val="035F79"/>
                  </a:solidFill>
                </a:uFill>
                <a:latin typeface="Times New Roman"/>
                <a:cs typeface="Times New Roman"/>
              </a:rPr>
              <a:t>F</a:t>
            </a:r>
            <a:r>
              <a:rPr sz="4250" b="0" u="heavy" spc="-60" dirty="0">
                <a:solidFill>
                  <a:srgbClr val="035F79"/>
                </a:solidFill>
                <a:uFill>
                  <a:solidFill>
                    <a:srgbClr val="035F79"/>
                  </a:solidFill>
                </a:uFill>
                <a:latin typeface="Times New Roman"/>
                <a:cs typeface="Times New Roman"/>
              </a:rPr>
              <a:t>l</a:t>
            </a:r>
            <a:r>
              <a:rPr sz="4250" b="0" u="heavy" spc="-105" dirty="0">
                <a:solidFill>
                  <a:srgbClr val="035F79"/>
                </a:solidFill>
                <a:uFill>
                  <a:solidFill>
                    <a:srgbClr val="035F79"/>
                  </a:solidFill>
                </a:uFill>
                <a:latin typeface="Times New Roman"/>
                <a:cs typeface="Times New Roman"/>
              </a:rPr>
              <a:t>y</a:t>
            </a:r>
            <a:r>
              <a:rPr sz="4250" b="0" u="heavy" spc="-145" dirty="0">
                <a:solidFill>
                  <a:srgbClr val="035F79"/>
                </a:solidFill>
                <a:uFill>
                  <a:solidFill>
                    <a:srgbClr val="035F79"/>
                  </a:solidFill>
                </a:uFill>
                <a:latin typeface="Times New Roman"/>
                <a:cs typeface="Times New Roman"/>
              </a:rPr>
              <a:t>w</a:t>
            </a:r>
            <a:r>
              <a:rPr sz="4250" b="0" u="heavy" spc="-25" dirty="0">
                <a:solidFill>
                  <a:srgbClr val="035F79"/>
                </a:solidFill>
                <a:uFill>
                  <a:solidFill>
                    <a:srgbClr val="035F79"/>
                  </a:solidFill>
                </a:uFill>
                <a:latin typeface="Times New Roman"/>
                <a:cs typeface="Times New Roman"/>
              </a:rPr>
              <a:t>h</a:t>
            </a:r>
            <a:r>
              <a:rPr sz="4250" b="0" u="heavy" spc="-15" dirty="0">
                <a:solidFill>
                  <a:srgbClr val="035F79"/>
                </a:solidFill>
                <a:uFill>
                  <a:solidFill>
                    <a:srgbClr val="035F79"/>
                  </a:solidFill>
                </a:uFill>
                <a:latin typeface="Times New Roman"/>
                <a:cs typeface="Times New Roman"/>
              </a:rPr>
              <a:t>e</a:t>
            </a:r>
            <a:r>
              <a:rPr sz="4250" b="0" u="heavy" spc="60" dirty="0">
                <a:solidFill>
                  <a:srgbClr val="035F79"/>
                </a:solidFill>
                <a:uFill>
                  <a:solidFill>
                    <a:srgbClr val="035F79"/>
                  </a:solidFill>
                </a:uFill>
                <a:latin typeface="Times New Roman"/>
                <a:cs typeface="Times New Roman"/>
              </a:rPr>
              <a:t>e</a:t>
            </a:r>
            <a:r>
              <a:rPr sz="4250" b="0" u="heavy" spc="5" dirty="0">
                <a:solidFill>
                  <a:srgbClr val="035F79"/>
                </a:solidFill>
                <a:uFill>
                  <a:solidFill>
                    <a:srgbClr val="035F79"/>
                  </a:solidFill>
                </a:uFill>
                <a:latin typeface="Times New Roman"/>
                <a:cs typeface="Times New Roman"/>
              </a:rPr>
              <a:t>l</a:t>
            </a:r>
            <a:endParaRPr sz="4250">
              <a:latin typeface="Times New Roman"/>
              <a:cs typeface="Times New Roman"/>
            </a:endParaRPr>
          </a:p>
        </p:txBody>
      </p:sp>
      <p:sp>
        <p:nvSpPr>
          <p:cNvPr id="9" name="object 9"/>
          <p:cNvSpPr txBox="1"/>
          <p:nvPr/>
        </p:nvSpPr>
        <p:spPr>
          <a:xfrm>
            <a:off x="7310119" y="1854895"/>
            <a:ext cx="1611630" cy="334645"/>
          </a:xfrm>
          <a:prstGeom prst="rect">
            <a:avLst/>
          </a:prstGeom>
        </p:spPr>
        <p:txBody>
          <a:bodyPr vert="horz" wrap="square" lIns="0" tIns="15875" rIns="0" bIns="0" rtlCol="0">
            <a:spAutoFit/>
          </a:bodyPr>
          <a:lstStyle/>
          <a:p>
            <a:pPr marL="12700">
              <a:spcBef>
                <a:spcPts val="125"/>
              </a:spcBef>
              <a:tabLst>
                <a:tab pos="631825" algn="l"/>
              </a:tabLst>
            </a:pPr>
            <a:r>
              <a:rPr sz="2000" spc="-15" dirty="0">
                <a:solidFill>
                  <a:prstClr val="black"/>
                </a:solidFill>
                <a:latin typeface="Times New Roman"/>
                <a:cs typeface="Times New Roman"/>
              </a:rPr>
              <a:t>store	</a:t>
            </a:r>
            <a:r>
              <a:rPr sz="2000" spc="-10" dirty="0">
                <a:solidFill>
                  <a:prstClr val="black"/>
                </a:solidFill>
                <a:latin typeface="Times New Roman"/>
                <a:cs typeface="Times New Roman"/>
              </a:rPr>
              <a:t>rotational</a:t>
            </a:r>
            <a:endParaRPr sz="2000">
              <a:solidFill>
                <a:prstClr val="black"/>
              </a:solidFill>
              <a:latin typeface="Times New Roman"/>
              <a:cs typeface="Times New Roman"/>
            </a:endParaRPr>
          </a:p>
        </p:txBody>
      </p:sp>
      <p:sp>
        <p:nvSpPr>
          <p:cNvPr id="10" name="object 10"/>
          <p:cNvSpPr txBox="1"/>
          <p:nvPr/>
        </p:nvSpPr>
        <p:spPr>
          <a:xfrm>
            <a:off x="1980251" y="1854894"/>
            <a:ext cx="5203190" cy="640080"/>
          </a:xfrm>
          <a:prstGeom prst="rect">
            <a:avLst/>
          </a:prstGeom>
        </p:spPr>
        <p:txBody>
          <a:bodyPr vert="horz" wrap="square" lIns="0" tIns="15875" rIns="0" bIns="0" rtlCol="0">
            <a:spAutoFit/>
          </a:bodyPr>
          <a:lstStyle/>
          <a:p>
            <a:pPr marL="354965" marR="5080" indent="-342900">
              <a:spcBef>
                <a:spcPts val="125"/>
              </a:spcBef>
              <a:buClr>
                <a:srgbClr val="09D0D9"/>
              </a:buClr>
              <a:buSzPct val="92500"/>
              <a:buFont typeface="Wingdings" panose="05000000000000000000" pitchFamily="2" charset="2"/>
              <a:buChar char="Ø"/>
              <a:tabLst>
                <a:tab pos="250825" algn="l"/>
                <a:tab pos="565150" algn="l"/>
                <a:tab pos="1480185" algn="l"/>
                <a:tab pos="2777490" algn="l"/>
                <a:tab pos="3578225" algn="l"/>
                <a:tab pos="4093210" algn="l"/>
                <a:tab pos="4398010" algn="l"/>
                <a:tab pos="4999355" algn="l"/>
              </a:tabLst>
            </a:pPr>
            <a:r>
              <a:rPr sz="2000" spc="15" dirty="0">
                <a:solidFill>
                  <a:schemeClr val="tx2"/>
                </a:solidFill>
                <a:latin typeface="Times New Roman"/>
                <a:cs typeface="Times New Roman"/>
              </a:rPr>
              <a:t>A	</a:t>
            </a:r>
            <a:r>
              <a:rPr sz="2000" spc="-75" dirty="0">
                <a:solidFill>
                  <a:schemeClr val="tx2"/>
                </a:solidFill>
                <a:latin typeface="Times New Roman"/>
                <a:cs typeface="Times New Roman"/>
              </a:rPr>
              <a:t>r</a:t>
            </a:r>
            <a:r>
              <a:rPr sz="2000" spc="40" dirty="0">
                <a:solidFill>
                  <a:schemeClr val="tx2"/>
                </a:solidFill>
                <a:latin typeface="Times New Roman"/>
                <a:cs typeface="Times New Roman"/>
              </a:rPr>
              <a:t>o</a:t>
            </a:r>
            <a:r>
              <a:rPr sz="2000" spc="-35" dirty="0">
                <a:solidFill>
                  <a:schemeClr val="tx2"/>
                </a:solidFill>
                <a:latin typeface="Times New Roman"/>
                <a:cs typeface="Times New Roman"/>
              </a:rPr>
              <a:t>t</a:t>
            </a:r>
            <a:r>
              <a:rPr sz="2000" spc="10" dirty="0">
                <a:solidFill>
                  <a:schemeClr val="tx2"/>
                </a:solidFill>
                <a:latin typeface="Times New Roman"/>
                <a:cs typeface="Times New Roman"/>
              </a:rPr>
              <a:t>a</a:t>
            </a:r>
            <a:r>
              <a:rPr sz="2000" spc="35" dirty="0">
                <a:solidFill>
                  <a:schemeClr val="tx2"/>
                </a:solidFill>
                <a:latin typeface="Times New Roman"/>
                <a:cs typeface="Times New Roman"/>
              </a:rPr>
              <a:t>t</a:t>
            </a:r>
            <a:r>
              <a:rPr sz="2000" spc="-110" dirty="0">
                <a:solidFill>
                  <a:schemeClr val="tx2"/>
                </a:solidFill>
                <a:latin typeface="Times New Roman"/>
                <a:cs typeface="Times New Roman"/>
              </a:rPr>
              <a:t>i</a:t>
            </a:r>
            <a:r>
              <a:rPr sz="2000" spc="40" dirty="0">
                <a:solidFill>
                  <a:schemeClr val="tx2"/>
                </a:solidFill>
                <a:latin typeface="Times New Roman"/>
                <a:cs typeface="Times New Roman"/>
              </a:rPr>
              <a:t>n</a:t>
            </a:r>
            <a:r>
              <a:rPr sz="2000" spc="10" dirty="0">
                <a:solidFill>
                  <a:schemeClr val="tx2"/>
                </a:solidFill>
                <a:latin typeface="Times New Roman"/>
                <a:cs typeface="Times New Roman"/>
              </a:rPr>
              <a:t>g</a:t>
            </a:r>
            <a:r>
              <a:rPr sz="2000" dirty="0">
                <a:solidFill>
                  <a:schemeClr val="tx2"/>
                </a:solidFill>
                <a:latin typeface="Times New Roman"/>
                <a:cs typeface="Times New Roman"/>
              </a:rPr>
              <a:t>	</a:t>
            </a:r>
            <a:r>
              <a:rPr sz="2000" spc="-60" dirty="0">
                <a:solidFill>
                  <a:schemeClr val="tx2"/>
                </a:solidFill>
                <a:latin typeface="Times New Roman"/>
                <a:cs typeface="Times New Roman"/>
              </a:rPr>
              <a:t>m</a:t>
            </a:r>
            <a:r>
              <a:rPr sz="2000" spc="10" dirty="0">
                <a:solidFill>
                  <a:schemeClr val="tx2"/>
                </a:solidFill>
                <a:latin typeface="Times New Roman"/>
                <a:cs typeface="Times New Roman"/>
              </a:rPr>
              <a:t>ec</a:t>
            </a:r>
            <a:r>
              <a:rPr sz="2000" spc="40" dirty="0">
                <a:solidFill>
                  <a:schemeClr val="tx2"/>
                </a:solidFill>
                <a:latin typeface="Times New Roman"/>
                <a:cs typeface="Times New Roman"/>
              </a:rPr>
              <a:t>h</a:t>
            </a:r>
            <a:r>
              <a:rPr sz="2000" spc="10" dirty="0">
                <a:solidFill>
                  <a:schemeClr val="tx2"/>
                </a:solidFill>
                <a:latin typeface="Times New Roman"/>
                <a:cs typeface="Times New Roman"/>
              </a:rPr>
              <a:t>a</a:t>
            </a:r>
            <a:r>
              <a:rPr sz="2000" spc="40" dirty="0">
                <a:solidFill>
                  <a:schemeClr val="tx2"/>
                </a:solidFill>
                <a:latin typeface="Times New Roman"/>
                <a:cs typeface="Times New Roman"/>
              </a:rPr>
              <a:t>n</a:t>
            </a:r>
            <a:r>
              <a:rPr sz="2000" spc="-35" dirty="0">
                <a:solidFill>
                  <a:schemeClr val="tx2"/>
                </a:solidFill>
                <a:latin typeface="Times New Roman"/>
                <a:cs typeface="Times New Roman"/>
              </a:rPr>
              <a:t>i</a:t>
            </a:r>
            <a:r>
              <a:rPr sz="2000" spc="10" dirty="0">
                <a:solidFill>
                  <a:schemeClr val="tx2"/>
                </a:solidFill>
                <a:latin typeface="Times New Roman"/>
                <a:cs typeface="Times New Roman"/>
              </a:rPr>
              <a:t>c</a:t>
            </a:r>
            <a:r>
              <a:rPr sz="2000" spc="-65" dirty="0">
                <a:solidFill>
                  <a:schemeClr val="tx2"/>
                </a:solidFill>
                <a:latin typeface="Times New Roman"/>
                <a:cs typeface="Times New Roman"/>
              </a:rPr>
              <a:t>a</a:t>
            </a:r>
            <a:r>
              <a:rPr sz="2000" spc="5" dirty="0">
                <a:solidFill>
                  <a:schemeClr val="tx2"/>
                </a:solidFill>
                <a:latin typeface="Times New Roman"/>
                <a:cs typeface="Times New Roman"/>
              </a:rPr>
              <a:t>l</a:t>
            </a:r>
            <a:r>
              <a:rPr sz="2000" dirty="0">
                <a:solidFill>
                  <a:schemeClr val="tx2"/>
                </a:solidFill>
                <a:latin typeface="Times New Roman"/>
                <a:cs typeface="Times New Roman"/>
              </a:rPr>
              <a:t>	</a:t>
            </a:r>
            <a:r>
              <a:rPr sz="2000" spc="40" dirty="0">
                <a:solidFill>
                  <a:schemeClr val="tx2"/>
                </a:solidFill>
                <a:latin typeface="Times New Roman"/>
                <a:cs typeface="Times New Roman"/>
              </a:rPr>
              <a:t>d</a:t>
            </a:r>
            <a:r>
              <a:rPr sz="2000" spc="10" dirty="0">
                <a:solidFill>
                  <a:schemeClr val="tx2"/>
                </a:solidFill>
                <a:latin typeface="Times New Roman"/>
                <a:cs typeface="Times New Roman"/>
              </a:rPr>
              <a:t>e</a:t>
            </a:r>
            <a:r>
              <a:rPr sz="2000" spc="-105" dirty="0">
                <a:solidFill>
                  <a:schemeClr val="tx2"/>
                </a:solidFill>
                <a:latin typeface="Times New Roman"/>
                <a:cs typeface="Times New Roman"/>
              </a:rPr>
              <a:t>v</a:t>
            </a:r>
            <a:r>
              <a:rPr sz="2000" spc="-35" dirty="0">
                <a:solidFill>
                  <a:schemeClr val="tx2"/>
                </a:solidFill>
                <a:latin typeface="Times New Roman"/>
                <a:cs typeface="Times New Roman"/>
              </a:rPr>
              <a:t>i</a:t>
            </a:r>
            <a:r>
              <a:rPr sz="2000" spc="10" dirty="0">
                <a:solidFill>
                  <a:schemeClr val="tx2"/>
                </a:solidFill>
                <a:latin typeface="Times New Roman"/>
                <a:cs typeface="Times New Roman"/>
              </a:rPr>
              <a:t>ce</a:t>
            </a:r>
            <a:r>
              <a:rPr sz="2000" dirty="0">
                <a:solidFill>
                  <a:schemeClr val="tx2"/>
                </a:solidFill>
                <a:latin typeface="Times New Roman"/>
                <a:cs typeface="Times New Roman"/>
              </a:rPr>
              <a:t>	</a:t>
            </a:r>
            <a:r>
              <a:rPr sz="2000" spc="-35" dirty="0">
                <a:solidFill>
                  <a:schemeClr val="tx2"/>
                </a:solidFill>
                <a:latin typeface="Times New Roman"/>
                <a:cs typeface="Times New Roman"/>
              </a:rPr>
              <a:t>t</a:t>
            </a:r>
            <a:r>
              <a:rPr sz="2000" spc="40" dirty="0">
                <a:solidFill>
                  <a:schemeClr val="tx2"/>
                </a:solidFill>
                <a:latin typeface="Times New Roman"/>
                <a:cs typeface="Times New Roman"/>
              </a:rPr>
              <a:t>h</a:t>
            </a:r>
            <a:r>
              <a:rPr sz="2000" spc="-65" dirty="0">
                <a:solidFill>
                  <a:schemeClr val="tx2"/>
                </a:solidFill>
                <a:latin typeface="Times New Roman"/>
                <a:cs typeface="Times New Roman"/>
              </a:rPr>
              <a:t>a</a:t>
            </a:r>
            <a:r>
              <a:rPr sz="2000" spc="5" dirty="0">
                <a:solidFill>
                  <a:schemeClr val="tx2"/>
                </a:solidFill>
                <a:latin typeface="Times New Roman"/>
                <a:cs typeface="Times New Roman"/>
              </a:rPr>
              <a:t>t</a:t>
            </a:r>
            <a:r>
              <a:rPr sz="2000" dirty="0">
                <a:solidFill>
                  <a:schemeClr val="tx2"/>
                </a:solidFill>
                <a:latin typeface="Times New Roman"/>
                <a:cs typeface="Times New Roman"/>
              </a:rPr>
              <a:t>	</a:t>
            </a:r>
            <a:r>
              <a:rPr sz="2000" spc="-35" dirty="0">
                <a:solidFill>
                  <a:schemeClr val="tx2"/>
                </a:solidFill>
                <a:latin typeface="Times New Roman"/>
                <a:cs typeface="Times New Roman"/>
              </a:rPr>
              <a:t>i</a:t>
            </a:r>
            <a:r>
              <a:rPr sz="2000" spc="10" dirty="0">
                <a:solidFill>
                  <a:schemeClr val="tx2"/>
                </a:solidFill>
                <a:latin typeface="Times New Roman"/>
                <a:cs typeface="Times New Roman"/>
              </a:rPr>
              <a:t>s</a:t>
            </a:r>
            <a:r>
              <a:rPr sz="2000" dirty="0">
                <a:solidFill>
                  <a:schemeClr val="tx2"/>
                </a:solidFill>
                <a:latin typeface="Times New Roman"/>
                <a:cs typeface="Times New Roman"/>
              </a:rPr>
              <a:t>	</a:t>
            </a:r>
            <a:r>
              <a:rPr sz="2000" spc="40" dirty="0">
                <a:solidFill>
                  <a:schemeClr val="tx2"/>
                </a:solidFill>
                <a:latin typeface="Times New Roman"/>
                <a:cs typeface="Times New Roman"/>
              </a:rPr>
              <a:t>u</a:t>
            </a:r>
            <a:r>
              <a:rPr sz="2000" spc="-30" dirty="0">
                <a:solidFill>
                  <a:schemeClr val="tx2"/>
                </a:solidFill>
                <a:latin typeface="Times New Roman"/>
                <a:cs typeface="Times New Roman"/>
              </a:rPr>
              <a:t>s</a:t>
            </a:r>
            <a:r>
              <a:rPr sz="2000" spc="-65" dirty="0">
                <a:solidFill>
                  <a:schemeClr val="tx2"/>
                </a:solidFill>
                <a:latin typeface="Times New Roman"/>
                <a:cs typeface="Times New Roman"/>
              </a:rPr>
              <a:t>e</a:t>
            </a:r>
            <a:r>
              <a:rPr sz="2000" spc="10" dirty="0">
                <a:solidFill>
                  <a:schemeClr val="tx2"/>
                </a:solidFill>
                <a:latin typeface="Times New Roman"/>
                <a:cs typeface="Times New Roman"/>
              </a:rPr>
              <a:t>d</a:t>
            </a:r>
            <a:r>
              <a:rPr sz="2000" dirty="0">
                <a:solidFill>
                  <a:schemeClr val="tx2"/>
                </a:solidFill>
                <a:latin typeface="Times New Roman"/>
                <a:cs typeface="Times New Roman"/>
              </a:rPr>
              <a:t>	</a:t>
            </a:r>
            <a:r>
              <a:rPr sz="2000" spc="-35" dirty="0">
                <a:solidFill>
                  <a:schemeClr val="tx2"/>
                </a:solidFill>
                <a:latin typeface="Times New Roman"/>
                <a:cs typeface="Times New Roman"/>
              </a:rPr>
              <a:t>to  </a:t>
            </a:r>
            <a:r>
              <a:rPr sz="2000" spc="-30" dirty="0">
                <a:solidFill>
                  <a:schemeClr val="tx2"/>
                </a:solidFill>
                <a:latin typeface="Times New Roman"/>
                <a:cs typeface="Times New Roman"/>
              </a:rPr>
              <a:t>energy.</a:t>
            </a:r>
            <a:endParaRPr sz="2000" dirty="0">
              <a:solidFill>
                <a:schemeClr val="tx2"/>
              </a:solidFill>
              <a:latin typeface="Times New Roman"/>
              <a:cs typeface="Times New Roman"/>
            </a:endParaRPr>
          </a:p>
        </p:txBody>
      </p:sp>
      <p:sp>
        <p:nvSpPr>
          <p:cNvPr id="11" name="object 11"/>
          <p:cNvSpPr txBox="1"/>
          <p:nvPr/>
        </p:nvSpPr>
        <p:spPr>
          <a:xfrm>
            <a:off x="1980251" y="2932744"/>
            <a:ext cx="6946900" cy="2362826"/>
          </a:xfrm>
          <a:prstGeom prst="rect">
            <a:avLst/>
          </a:prstGeom>
        </p:spPr>
        <p:txBody>
          <a:bodyPr vert="horz" wrap="square" lIns="0" tIns="15875" rIns="0" bIns="0" rtlCol="0">
            <a:spAutoFit/>
          </a:bodyPr>
          <a:lstStyle/>
          <a:p>
            <a:pPr marL="355600" marR="8890" indent="-342900" algn="just">
              <a:spcBef>
                <a:spcPts val="125"/>
              </a:spcBef>
              <a:buClr>
                <a:srgbClr val="09D0D9"/>
              </a:buClr>
              <a:buSzPct val="92500"/>
              <a:buFont typeface="Wingdings" panose="05000000000000000000" pitchFamily="2" charset="2"/>
              <a:buChar char="Ø"/>
              <a:tabLst>
                <a:tab pos="250825" algn="l"/>
              </a:tabLst>
            </a:pPr>
            <a:r>
              <a:rPr sz="2000" spc="15" dirty="0">
                <a:solidFill>
                  <a:schemeClr val="tx2"/>
                </a:solidFill>
                <a:latin typeface="Times New Roman"/>
                <a:cs typeface="Times New Roman"/>
              </a:rPr>
              <a:t>A </a:t>
            </a:r>
            <a:r>
              <a:rPr sz="2000" spc="-10" dirty="0">
                <a:solidFill>
                  <a:schemeClr val="tx2"/>
                </a:solidFill>
                <a:latin typeface="Times New Roman"/>
                <a:cs typeface="Times New Roman"/>
              </a:rPr>
              <a:t>flywheel </a:t>
            </a:r>
            <a:r>
              <a:rPr sz="2000" spc="-15" dirty="0">
                <a:solidFill>
                  <a:schemeClr val="tx2"/>
                </a:solidFill>
                <a:latin typeface="Times New Roman"/>
                <a:cs typeface="Times New Roman"/>
              </a:rPr>
              <a:t>is </a:t>
            </a:r>
            <a:r>
              <a:rPr sz="2000" spc="-10" dirty="0">
                <a:solidFill>
                  <a:schemeClr val="tx2"/>
                </a:solidFill>
                <a:latin typeface="Times New Roman"/>
                <a:cs typeface="Times New Roman"/>
              </a:rPr>
              <a:t>used </a:t>
            </a:r>
            <a:r>
              <a:rPr sz="2000" spc="-50" dirty="0">
                <a:solidFill>
                  <a:schemeClr val="tx2"/>
                </a:solidFill>
                <a:latin typeface="Times New Roman"/>
                <a:cs typeface="Times New Roman"/>
              </a:rPr>
              <a:t>in </a:t>
            </a:r>
            <a:r>
              <a:rPr sz="2000" spc="5" dirty="0">
                <a:solidFill>
                  <a:schemeClr val="tx2"/>
                </a:solidFill>
                <a:latin typeface="Times New Roman"/>
                <a:cs typeface="Times New Roman"/>
              </a:rPr>
              <a:t>machines , </a:t>
            </a:r>
            <a:r>
              <a:rPr sz="2000" spc="-15" dirty="0">
                <a:solidFill>
                  <a:schemeClr val="tx2"/>
                </a:solidFill>
                <a:latin typeface="Times New Roman"/>
                <a:cs typeface="Times New Roman"/>
              </a:rPr>
              <a:t>serves </a:t>
            </a:r>
            <a:r>
              <a:rPr sz="2000" spc="5" dirty="0">
                <a:solidFill>
                  <a:schemeClr val="tx2"/>
                </a:solidFill>
                <a:latin typeface="Times New Roman"/>
                <a:cs typeface="Times New Roman"/>
              </a:rPr>
              <a:t>as </a:t>
            </a:r>
            <a:r>
              <a:rPr sz="2000" spc="10" dirty="0">
                <a:solidFill>
                  <a:schemeClr val="tx2"/>
                </a:solidFill>
                <a:latin typeface="Times New Roman"/>
                <a:cs typeface="Times New Roman"/>
              </a:rPr>
              <a:t>a </a:t>
            </a:r>
            <a:r>
              <a:rPr sz="2000" spc="-10" dirty="0">
                <a:solidFill>
                  <a:schemeClr val="tx2"/>
                </a:solidFill>
                <a:latin typeface="Times New Roman"/>
                <a:cs typeface="Times New Roman"/>
              </a:rPr>
              <a:t>reservoir </a:t>
            </a:r>
            <a:r>
              <a:rPr sz="2000" spc="-15" dirty="0">
                <a:solidFill>
                  <a:schemeClr val="tx2"/>
                </a:solidFill>
                <a:latin typeface="Times New Roman"/>
                <a:cs typeface="Times New Roman"/>
              </a:rPr>
              <a:t>which  </a:t>
            </a:r>
            <a:r>
              <a:rPr sz="2000" spc="10" dirty="0">
                <a:solidFill>
                  <a:schemeClr val="tx2"/>
                </a:solidFill>
                <a:latin typeface="Times New Roman"/>
                <a:cs typeface="Times New Roman"/>
              </a:rPr>
              <a:t>stores </a:t>
            </a:r>
            <a:r>
              <a:rPr sz="2000" spc="-15" dirty="0">
                <a:solidFill>
                  <a:schemeClr val="tx2"/>
                </a:solidFill>
                <a:latin typeface="Times New Roman"/>
                <a:cs typeface="Times New Roman"/>
              </a:rPr>
              <a:t>energy </a:t>
            </a:r>
            <a:r>
              <a:rPr sz="2000" spc="5" dirty="0">
                <a:solidFill>
                  <a:schemeClr val="tx2"/>
                </a:solidFill>
                <a:latin typeface="Times New Roman"/>
                <a:cs typeface="Times New Roman"/>
              </a:rPr>
              <a:t>during </a:t>
            </a:r>
            <a:r>
              <a:rPr sz="2000" spc="30" dirty="0">
                <a:solidFill>
                  <a:schemeClr val="tx2"/>
                </a:solidFill>
                <a:latin typeface="Times New Roman"/>
                <a:cs typeface="Times New Roman"/>
              </a:rPr>
              <a:t>the </a:t>
            </a:r>
            <a:r>
              <a:rPr sz="2000" spc="-10" dirty="0">
                <a:solidFill>
                  <a:schemeClr val="tx2"/>
                </a:solidFill>
                <a:latin typeface="Times New Roman"/>
                <a:cs typeface="Times New Roman"/>
              </a:rPr>
              <a:t>period </a:t>
            </a:r>
            <a:r>
              <a:rPr sz="2000" spc="-5" dirty="0">
                <a:solidFill>
                  <a:schemeClr val="tx2"/>
                </a:solidFill>
                <a:latin typeface="Times New Roman"/>
                <a:cs typeface="Times New Roman"/>
              </a:rPr>
              <a:t>where </a:t>
            </a:r>
            <a:r>
              <a:rPr sz="2000" spc="5" dirty="0">
                <a:solidFill>
                  <a:schemeClr val="tx2"/>
                </a:solidFill>
                <a:latin typeface="Times New Roman"/>
                <a:cs typeface="Times New Roman"/>
              </a:rPr>
              <a:t>the </a:t>
            </a:r>
            <a:r>
              <a:rPr sz="2000" spc="-15" dirty="0">
                <a:solidFill>
                  <a:schemeClr val="tx2"/>
                </a:solidFill>
                <a:latin typeface="Times New Roman"/>
                <a:cs typeface="Times New Roman"/>
              </a:rPr>
              <a:t>supply </a:t>
            </a:r>
            <a:r>
              <a:rPr sz="2000" spc="25" dirty="0">
                <a:solidFill>
                  <a:schemeClr val="tx2"/>
                </a:solidFill>
                <a:latin typeface="Times New Roman"/>
                <a:cs typeface="Times New Roman"/>
              </a:rPr>
              <a:t>of </a:t>
            </a:r>
            <a:r>
              <a:rPr sz="2000" spc="-30" dirty="0">
                <a:solidFill>
                  <a:schemeClr val="tx2"/>
                </a:solidFill>
                <a:latin typeface="Times New Roman"/>
                <a:cs typeface="Times New Roman"/>
              </a:rPr>
              <a:t>energy </a:t>
            </a:r>
            <a:r>
              <a:rPr sz="2000" spc="-35" dirty="0">
                <a:solidFill>
                  <a:schemeClr val="tx2"/>
                </a:solidFill>
                <a:latin typeface="Times New Roman"/>
                <a:cs typeface="Times New Roman"/>
              </a:rPr>
              <a:t>is  </a:t>
            </a:r>
            <a:r>
              <a:rPr sz="2000" dirty="0">
                <a:solidFill>
                  <a:schemeClr val="tx2"/>
                </a:solidFill>
                <a:latin typeface="Times New Roman"/>
                <a:cs typeface="Times New Roman"/>
              </a:rPr>
              <a:t>more </a:t>
            </a:r>
            <a:r>
              <a:rPr sz="2000" spc="25" dirty="0">
                <a:solidFill>
                  <a:schemeClr val="tx2"/>
                </a:solidFill>
                <a:latin typeface="Times New Roman"/>
                <a:cs typeface="Times New Roman"/>
              </a:rPr>
              <a:t>than </a:t>
            </a:r>
            <a:r>
              <a:rPr sz="2000" spc="30" dirty="0">
                <a:solidFill>
                  <a:schemeClr val="tx2"/>
                </a:solidFill>
                <a:latin typeface="Times New Roman"/>
                <a:cs typeface="Times New Roman"/>
              </a:rPr>
              <a:t>the</a:t>
            </a:r>
            <a:r>
              <a:rPr sz="2000" spc="-285" dirty="0">
                <a:solidFill>
                  <a:schemeClr val="tx2"/>
                </a:solidFill>
                <a:latin typeface="Times New Roman"/>
                <a:cs typeface="Times New Roman"/>
              </a:rPr>
              <a:t> </a:t>
            </a:r>
            <a:r>
              <a:rPr sz="2000" spc="10" dirty="0">
                <a:solidFill>
                  <a:schemeClr val="tx2"/>
                </a:solidFill>
                <a:latin typeface="Times New Roman"/>
                <a:cs typeface="Times New Roman"/>
              </a:rPr>
              <a:t>requirement.</a:t>
            </a:r>
            <a:endParaRPr sz="2000" dirty="0">
              <a:solidFill>
                <a:schemeClr val="tx2"/>
              </a:solidFill>
              <a:latin typeface="Times New Roman"/>
              <a:cs typeface="Times New Roman"/>
            </a:endParaRPr>
          </a:p>
          <a:p>
            <a:pPr>
              <a:buClr>
                <a:srgbClr val="09D0D9"/>
              </a:buClr>
              <a:buFont typeface="Wingdings 2"/>
              <a:buChar char=""/>
            </a:pPr>
            <a:endParaRPr sz="2000" dirty="0">
              <a:solidFill>
                <a:prstClr val="black"/>
              </a:solidFill>
              <a:latin typeface="Times New Roman"/>
              <a:cs typeface="Times New Roman"/>
            </a:endParaRPr>
          </a:p>
          <a:p>
            <a:pPr marL="354965" marR="5080" indent="-342900" algn="just">
              <a:spcBef>
                <a:spcPts val="1465"/>
              </a:spcBef>
              <a:buClr>
                <a:srgbClr val="09D0D9"/>
              </a:buClr>
              <a:buSzPct val="92500"/>
              <a:buFont typeface="Wingdings" panose="05000000000000000000" pitchFamily="2" charset="2"/>
              <a:buChar char="Ø"/>
              <a:tabLst>
                <a:tab pos="250825" algn="l"/>
              </a:tabLst>
            </a:pPr>
            <a:r>
              <a:rPr sz="2000" spc="-20" dirty="0">
                <a:solidFill>
                  <a:schemeClr val="tx2"/>
                </a:solidFill>
                <a:latin typeface="Times New Roman"/>
                <a:cs typeface="Times New Roman"/>
              </a:rPr>
              <a:t>Conversely, </a:t>
            </a:r>
            <a:r>
              <a:rPr sz="2000" spc="10" dirty="0">
                <a:solidFill>
                  <a:schemeClr val="tx2"/>
                </a:solidFill>
                <a:latin typeface="Times New Roman"/>
                <a:cs typeface="Times New Roman"/>
              </a:rPr>
              <a:t>a </a:t>
            </a:r>
            <a:r>
              <a:rPr sz="2000" spc="-5" dirty="0">
                <a:solidFill>
                  <a:schemeClr val="tx2"/>
                </a:solidFill>
                <a:latin typeface="Times New Roman"/>
                <a:cs typeface="Times New Roman"/>
              </a:rPr>
              <a:t>flywheel </a:t>
            </a:r>
            <a:r>
              <a:rPr sz="2000" dirty="0">
                <a:solidFill>
                  <a:schemeClr val="tx2"/>
                </a:solidFill>
                <a:latin typeface="Times New Roman"/>
                <a:cs typeface="Times New Roman"/>
              </a:rPr>
              <a:t>releases </a:t>
            </a:r>
            <a:r>
              <a:rPr sz="2000" spc="-10" dirty="0">
                <a:solidFill>
                  <a:schemeClr val="tx2"/>
                </a:solidFill>
                <a:latin typeface="Times New Roman"/>
                <a:cs typeface="Times New Roman"/>
              </a:rPr>
              <a:t>stored </a:t>
            </a:r>
            <a:r>
              <a:rPr sz="2000" spc="-30" dirty="0">
                <a:solidFill>
                  <a:schemeClr val="tx2"/>
                </a:solidFill>
                <a:latin typeface="Times New Roman"/>
                <a:cs typeface="Times New Roman"/>
              </a:rPr>
              <a:t>energy </a:t>
            </a:r>
            <a:r>
              <a:rPr sz="2000" spc="30" dirty="0">
                <a:solidFill>
                  <a:schemeClr val="tx2"/>
                </a:solidFill>
                <a:latin typeface="Times New Roman"/>
                <a:cs typeface="Times New Roman"/>
              </a:rPr>
              <a:t>by </a:t>
            </a:r>
            <a:r>
              <a:rPr sz="2000" spc="5" dirty="0">
                <a:solidFill>
                  <a:schemeClr val="tx2"/>
                </a:solidFill>
                <a:latin typeface="Times New Roman"/>
                <a:cs typeface="Times New Roman"/>
              </a:rPr>
              <a:t>applying </a:t>
            </a:r>
            <a:r>
              <a:rPr sz="2000" spc="-5" dirty="0">
                <a:solidFill>
                  <a:schemeClr val="tx2"/>
                </a:solidFill>
                <a:latin typeface="Times New Roman"/>
                <a:cs typeface="Times New Roman"/>
              </a:rPr>
              <a:t>torque  </a:t>
            </a:r>
            <a:r>
              <a:rPr sz="2000" spc="25" dirty="0">
                <a:solidFill>
                  <a:schemeClr val="tx2"/>
                </a:solidFill>
                <a:latin typeface="Times New Roman"/>
                <a:cs typeface="Times New Roman"/>
              </a:rPr>
              <a:t>to </a:t>
            </a:r>
            <a:r>
              <a:rPr sz="2000" spc="10" dirty="0">
                <a:solidFill>
                  <a:schemeClr val="tx2"/>
                </a:solidFill>
                <a:latin typeface="Times New Roman"/>
                <a:cs typeface="Times New Roman"/>
              </a:rPr>
              <a:t>a </a:t>
            </a:r>
            <a:r>
              <a:rPr sz="2000" spc="-10" dirty="0">
                <a:solidFill>
                  <a:schemeClr val="tx2"/>
                </a:solidFill>
                <a:latin typeface="Times New Roman"/>
                <a:cs typeface="Times New Roman"/>
              </a:rPr>
              <a:t>mechanical </a:t>
            </a:r>
            <a:r>
              <a:rPr sz="2000" spc="10" dirty="0">
                <a:solidFill>
                  <a:schemeClr val="tx2"/>
                </a:solidFill>
                <a:latin typeface="Times New Roman"/>
                <a:cs typeface="Times New Roman"/>
              </a:rPr>
              <a:t>load, </a:t>
            </a:r>
            <a:r>
              <a:rPr sz="2000" dirty="0">
                <a:solidFill>
                  <a:schemeClr val="tx2"/>
                </a:solidFill>
                <a:latin typeface="Times New Roman"/>
                <a:cs typeface="Times New Roman"/>
              </a:rPr>
              <a:t>thereby </a:t>
            </a:r>
            <a:r>
              <a:rPr sz="2000" spc="5" dirty="0">
                <a:solidFill>
                  <a:schemeClr val="tx2"/>
                </a:solidFill>
                <a:latin typeface="Times New Roman"/>
                <a:cs typeface="Times New Roman"/>
              </a:rPr>
              <a:t>decreasing the </a:t>
            </a:r>
            <a:r>
              <a:rPr sz="2000" spc="-10" dirty="0">
                <a:solidFill>
                  <a:schemeClr val="tx2"/>
                </a:solidFill>
                <a:latin typeface="Times New Roman"/>
                <a:cs typeface="Times New Roman"/>
              </a:rPr>
              <a:t>flywheel's  </a:t>
            </a:r>
            <a:r>
              <a:rPr sz="2000" spc="10" dirty="0">
                <a:solidFill>
                  <a:schemeClr val="tx2"/>
                </a:solidFill>
                <a:latin typeface="Times New Roman"/>
                <a:cs typeface="Times New Roman"/>
              </a:rPr>
              <a:t>rotational</a:t>
            </a:r>
            <a:r>
              <a:rPr sz="2000" spc="-155" dirty="0">
                <a:solidFill>
                  <a:schemeClr val="tx2"/>
                </a:solidFill>
                <a:latin typeface="Times New Roman"/>
                <a:cs typeface="Times New Roman"/>
              </a:rPr>
              <a:t> </a:t>
            </a:r>
            <a:r>
              <a:rPr sz="2000" spc="15" dirty="0">
                <a:solidFill>
                  <a:schemeClr val="tx2"/>
                </a:solidFill>
                <a:latin typeface="Times New Roman"/>
                <a:cs typeface="Times New Roman"/>
              </a:rPr>
              <a:t>speed.</a:t>
            </a:r>
            <a:endParaRPr sz="2000" dirty="0">
              <a:solidFill>
                <a:schemeClr val="tx2"/>
              </a:solidFill>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2000" cy="5934126"/>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29127" y="838512"/>
            <a:ext cx="1997075" cy="678180"/>
          </a:xfrm>
          <a:prstGeom prst="rect">
            <a:avLst/>
          </a:prstGeom>
        </p:spPr>
        <p:txBody>
          <a:bodyPr vert="horz" wrap="square" lIns="0" tIns="16510" rIns="0" bIns="0" rtlCol="0">
            <a:spAutoFit/>
          </a:bodyPr>
          <a:lstStyle/>
          <a:p>
            <a:pPr marL="12700">
              <a:spcBef>
                <a:spcPts val="130"/>
              </a:spcBef>
            </a:pPr>
            <a:r>
              <a:rPr sz="4250" b="0" u="heavy" spc="-45" dirty="0">
                <a:solidFill>
                  <a:srgbClr val="035F79"/>
                </a:solidFill>
                <a:uFill>
                  <a:solidFill>
                    <a:srgbClr val="035F79"/>
                  </a:solidFill>
                </a:uFill>
                <a:latin typeface="Times New Roman"/>
                <a:cs typeface="Times New Roman"/>
              </a:rPr>
              <a:t>F</a:t>
            </a:r>
            <a:r>
              <a:rPr sz="4250" b="0" u="heavy" spc="-60" dirty="0">
                <a:solidFill>
                  <a:srgbClr val="035F79"/>
                </a:solidFill>
                <a:uFill>
                  <a:solidFill>
                    <a:srgbClr val="035F79"/>
                  </a:solidFill>
                </a:uFill>
                <a:latin typeface="Times New Roman"/>
                <a:cs typeface="Times New Roman"/>
              </a:rPr>
              <a:t>l</a:t>
            </a:r>
            <a:r>
              <a:rPr sz="4250" b="0" u="heavy" spc="-105" dirty="0">
                <a:solidFill>
                  <a:srgbClr val="035F79"/>
                </a:solidFill>
                <a:uFill>
                  <a:solidFill>
                    <a:srgbClr val="035F79"/>
                  </a:solidFill>
                </a:uFill>
                <a:latin typeface="Times New Roman"/>
                <a:cs typeface="Times New Roman"/>
              </a:rPr>
              <a:t>y</a:t>
            </a:r>
            <a:r>
              <a:rPr sz="4250" b="0" u="heavy" spc="-145" dirty="0">
                <a:solidFill>
                  <a:srgbClr val="035F79"/>
                </a:solidFill>
                <a:uFill>
                  <a:solidFill>
                    <a:srgbClr val="035F79"/>
                  </a:solidFill>
                </a:uFill>
                <a:latin typeface="Times New Roman"/>
                <a:cs typeface="Times New Roman"/>
              </a:rPr>
              <a:t>w</a:t>
            </a:r>
            <a:r>
              <a:rPr sz="4250" b="0" u="heavy" spc="-25" dirty="0">
                <a:solidFill>
                  <a:srgbClr val="035F79"/>
                </a:solidFill>
                <a:uFill>
                  <a:solidFill>
                    <a:srgbClr val="035F79"/>
                  </a:solidFill>
                </a:uFill>
                <a:latin typeface="Times New Roman"/>
                <a:cs typeface="Times New Roman"/>
              </a:rPr>
              <a:t>h</a:t>
            </a:r>
            <a:r>
              <a:rPr sz="4250" b="0" u="heavy" spc="-15" dirty="0">
                <a:solidFill>
                  <a:srgbClr val="035F79"/>
                </a:solidFill>
                <a:uFill>
                  <a:solidFill>
                    <a:srgbClr val="035F79"/>
                  </a:solidFill>
                </a:uFill>
                <a:latin typeface="Times New Roman"/>
                <a:cs typeface="Times New Roman"/>
              </a:rPr>
              <a:t>e</a:t>
            </a:r>
            <a:r>
              <a:rPr sz="4250" b="0" u="heavy" spc="60" dirty="0">
                <a:solidFill>
                  <a:srgbClr val="035F79"/>
                </a:solidFill>
                <a:uFill>
                  <a:solidFill>
                    <a:srgbClr val="035F79"/>
                  </a:solidFill>
                </a:uFill>
                <a:latin typeface="Times New Roman"/>
                <a:cs typeface="Times New Roman"/>
              </a:rPr>
              <a:t>e</a:t>
            </a:r>
            <a:r>
              <a:rPr sz="4250" b="0" u="heavy" spc="5" dirty="0">
                <a:solidFill>
                  <a:srgbClr val="035F79"/>
                </a:solidFill>
                <a:uFill>
                  <a:solidFill>
                    <a:srgbClr val="035F79"/>
                  </a:solidFill>
                </a:uFill>
                <a:latin typeface="Times New Roman"/>
                <a:cs typeface="Times New Roman"/>
              </a:rPr>
              <a:t>l</a:t>
            </a:r>
            <a:endParaRPr sz="4250" dirty="0">
              <a:latin typeface="Times New Roman"/>
              <a:cs typeface="Times New Roman"/>
            </a:endParaRPr>
          </a:p>
        </p:txBody>
      </p:sp>
      <p:sp>
        <p:nvSpPr>
          <p:cNvPr id="10" name="object 10"/>
          <p:cNvSpPr txBox="1"/>
          <p:nvPr/>
        </p:nvSpPr>
        <p:spPr>
          <a:xfrm>
            <a:off x="1980252" y="1854894"/>
            <a:ext cx="5485765" cy="939360"/>
          </a:xfrm>
          <a:prstGeom prst="rect">
            <a:avLst/>
          </a:prstGeom>
        </p:spPr>
        <p:txBody>
          <a:bodyPr vert="horz" wrap="square" lIns="0" tIns="15875" rIns="0" bIns="0" rtlCol="0">
            <a:spAutoFit/>
          </a:bodyPr>
          <a:lstStyle/>
          <a:p>
            <a:pPr marL="355600" marR="5080" indent="-342900">
              <a:spcBef>
                <a:spcPts val="125"/>
              </a:spcBef>
              <a:buClr>
                <a:srgbClr val="09D0D9"/>
              </a:buClr>
              <a:buSzPct val="92500"/>
              <a:buFont typeface="Wingdings" panose="05000000000000000000" pitchFamily="2" charset="2"/>
              <a:buChar char="Ø"/>
              <a:tabLst>
                <a:tab pos="250825" algn="l"/>
              </a:tabLst>
            </a:pPr>
            <a:r>
              <a:rPr sz="2000" spc="-30" dirty="0">
                <a:solidFill>
                  <a:schemeClr val="tx2"/>
                </a:solidFill>
                <a:latin typeface="Times New Roman"/>
                <a:cs typeface="Times New Roman"/>
              </a:rPr>
              <a:t>In</a:t>
            </a:r>
            <a:r>
              <a:rPr sz="2000" spc="55" dirty="0">
                <a:solidFill>
                  <a:schemeClr val="tx2"/>
                </a:solidFill>
                <a:latin typeface="Times New Roman"/>
                <a:cs typeface="Times New Roman"/>
              </a:rPr>
              <a:t> </a:t>
            </a:r>
            <a:r>
              <a:rPr sz="2000" spc="25" dirty="0">
                <a:solidFill>
                  <a:schemeClr val="tx2"/>
                </a:solidFill>
                <a:latin typeface="Times New Roman"/>
                <a:cs typeface="Times New Roman"/>
              </a:rPr>
              <a:t>other</a:t>
            </a:r>
            <a:r>
              <a:rPr sz="2000" spc="-195" dirty="0">
                <a:solidFill>
                  <a:schemeClr val="tx2"/>
                </a:solidFill>
                <a:latin typeface="Times New Roman"/>
                <a:cs typeface="Times New Roman"/>
              </a:rPr>
              <a:t> </a:t>
            </a:r>
            <a:r>
              <a:rPr sz="2000" spc="15" dirty="0">
                <a:solidFill>
                  <a:schemeClr val="tx2"/>
                </a:solidFill>
                <a:latin typeface="Times New Roman"/>
                <a:cs typeface="Times New Roman"/>
              </a:rPr>
              <a:t>words</a:t>
            </a:r>
            <a:r>
              <a:rPr sz="2000" spc="-90" dirty="0">
                <a:solidFill>
                  <a:schemeClr val="tx2"/>
                </a:solidFill>
                <a:latin typeface="Times New Roman"/>
                <a:cs typeface="Times New Roman"/>
              </a:rPr>
              <a:t> </a:t>
            </a:r>
            <a:r>
              <a:rPr sz="2000" spc="-15" dirty="0">
                <a:solidFill>
                  <a:schemeClr val="tx2"/>
                </a:solidFill>
                <a:latin typeface="Times New Roman"/>
                <a:cs typeface="Times New Roman"/>
              </a:rPr>
              <a:t>it </a:t>
            </a:r>
            <a:r>
              <a:rPr sz="2000" spc="10" dirty="0">
                <a:solidFill>
                  <a:schemeClr val="tx2"/>
                </a:solidFill>
                <a:latin typeface="Times New Roman"/>
                <a:cs typeface="Times New Roman"/>
              </a:rPr>
              <a:t>can</a:t>
            </a:r>
            <a:r>
              <a:rPr sz="2000" spc="-15" dirty="0">
                <a:solidFill>
                  <a:schemeClr val="tx2"/>
                </a:solidFill>
                <a:latin typeface="Times New Roman"/>
                <a:cs typeface="Times New Roman"/>
              </a:rPr>
              <a:t> </a:t>
            </a:r>
            <a:r>
              <a:rPr sz="2000" spc="25" dirty="0">
                <a:solidFill>
                  <a:schemeClr val="tx2"/>
                </a:solidFill>
                <a:latin typeface="Times New Roman"/>
                <a:cs typeface="Times New Roman"/>
              </a:rPr>
              <a:t>be</a:t>
            </a:r>
            <a:r>
              <a:rPr sz="2000" spc="-50" dirty="0">
                <a:solidFill>
                  <a:schemeClr val="tx2"/>
                </a:solidFill>
                <a:latin typeface="Times New Roman"/>
                <a:cs typeface="Times New Roman"/>
              </a:rPr>
              <a:t> </a:t>
            </a:r>
            <a:r>
              <a:rPr sz="2000" dirty="0">
                <a:solidFill>
                  <a:schemeClr val="tx2"/>
                </a:solidFill>
                <a:latin typeface="Times New Roman"/>
                <a:cs typeface="Times New Roman"/>
              </a:rPr>
              <a:t>defined</a:t>
            </a:r>
            <a:r>
              <a:rPr sz="2000" spc="-90" dirty="0">
                <a:solidFill>
                  <a:schemeClr val="tx2"/>
                </a:solidFill>
                <a:latin typeface="Times New Roman"/>
                <a:cs typeface="Times New Roman"/>
              </a:rPr>
              <a:t> </a:t>
            </a:r>
            <a:r>
              <a:rPr sz="2000" spc="10" dirty="0">
                <a:solidFill>
                  <a:schemeClr val="tx2"/>
                </a:solidFill>
                <a:latin typeface="Times New Roman"/>
                <a:cs typeface="Times New Roman"/>
              </a:rPr>
              <a:t>as</a:t>
            </a:r>
            <a:r>
              <a:rPr sz="2000" spc="-15" dirty="0">
                <a:solidFill>
                  <a:schemeClr val="tx2"/>
                </a:solidFill>
                <a:latin typeface="Times New Roman"/>
                <a:cs typeface="Times New Roman"/>
              </a:rPr>
              <a:t> </a:t>
            </a:r>
            <a:r>
              <a:rPr sz="2000" spc="-5" dirty="0">
                <a:solidFill>
                  <a:schemeClr val="tx2"/>
                </a:solidFill>
                <a:latin typeface="Times New Roman"/>
                <a:cs typeface="Times New Roman"/>
              </a:rPr>
              <a:t>“it</a:t>
            </a:r>
            <a:r>
              <a:rPr sz="2000" spc="-20" dirty="0">
                <a:solidFill>
                  <a:schemeClr val="tx2"/>
                </a:solidFill>
                <a:latin typeface="Times New Roman"/>
                <a:cs typeface="Times New Roman"/>
              </a:rPr>
              <a:t> </a:t>
            </a:r>
            <a:r>
              <a:rPr sz="2000" spc="10" dirty="0">
                <a:solidFill>
                  <a:schemeClr val="tx2"/>
                </a:solidFill>
                <a:latin typeface="Times New Roman"/>
                <a:cs typeface="Times New Roman"/>
              </a:rPr>
              <a:t>stores</a:t>
            </a:r>
            <a:r>
              <a:rPr sz="2000" spc="-85" dirty="0">
                <a:solidFill>
                  <a:schemeClr val="tx2"/>
                </a:solidFill>
                <a:latin typeface="Times New Roman"/>
                <a:cs typeface="Times New Roman"/>
              </a:rPr>
              <a:t> </a:t>
            </a:r>
            <a:r>
              <a:rPr sz="2000" spc="-5" dirty="0">
                <a:solidFill>
                  <a:schemeClr val="tx2"/>
                </a:solidFill>
                <a:latin typeface="Times New Roman"/>
                <a:cs typeface="Times New Roman"/>
              </a:rPr>
              <a:t>energy</a:t>
            </a:r>
            <a:r>
              <a:rPr lang="en-US" sz="2000" spc="-5" dirty="0">
                <a:solidFill>
                  <a:schemeClr val="tx2"/>
                </a:solidFill>
                <a:latin typeface="Times New Roman"/>
                <a:cs typeface="Times New Roman"/>
              </a:rPr>
              <a:t> during</a:t>
            </a:r>
            <a:r>
              <a:rPr sz="2000" spc="-5" dirty="0">
                <a:solidFill>
                  <a:schemeClr val="tx2"/>
                </a:solidFill>
                <a:latin typeface="Times New Roman"/>
                <a:cs typeface="Times New Roman"/>
              </a:rPr>
              <a:t>  </a:t>
            </a:r>
            <a:r>
              <a:rPr sz="2000" spc="15" dirty="0">
                <a:solidFill>
                  <a:schemeClr val="tx2"/>
                </a:solidFill>
                <a:latin typeface="Times New Roman"/>
                <a:cs typeface="Times New Roman"/>
              </a:rPr>
              <a:t>power</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stroke</a:t>
            </a:r>
            <a:r>
              <a:rPr sz="2000" spc="-50" dirty="0">
                <a:solidFill>
                  <a:schemeClr val="tx2"/>
                </a:solidFill>
                <a:latin typeface="Times New Roman"/>
                <a:cs typeface="Times New Roman"/>
              </a:rPr>
              <a:t> </a:t>
            </a:r>
            <a:r>
              <a:rPr sz="2000" spc="20" dirty="0">
                <a:solidFill>
                  <a:schemeClr val="tx2"/>
                </a:solidFill>
                <a:latin typeface="Times New Roman"/>
                <a:cs typeface="Times New Roman"/>
              </a:rPr>
              <a:t>and</a:t>
            </a:r>
            <a:r>
              <a:rPr sz="2000" spc="-95" dirty="0">
                <a:solidFill>
                  <a:schemeClr val="tx2"/>
                </a:solidFill>
                <a:latin typeface="Times New Roman"/>
                <a:cs typeface="Times New Roman"/>
              </a:rPr>
              <a:t> </a:t>
            </a:r>
            <a:r>
              <a:rPr sz="2000" spc="-5" dirty="0">
                <a:solidFill>
                  <a:schemeClr val="tx2"/>
                </a:solidFill>
                <a:latin typeface="Times New Roman"/>
                <a:cs typeface="Times New Roman"/>
              </a:rPr>
              <a:t>delivers</a:t>
            </a:r>
            <a:r>
              <a:rPr sz="2000" spc="-20" dirty="0">
                <a:solidFill>
                  <a:schemeClr val="tx2"/>
                </a:solidFill>
                <a:latin typeface="Times New Roman"/>
                <a:cs typeface="Times New Roman"/>
              </a:rPr>
              <a:t> </a:t>
            </a:r>
            <a:r>
              <a:rPr sz="2000" spc="20" dirty="0">
                <a:solidFill>
                  <a:schemeClr val="tx2"/>
                </a:solidFill>
                <a:latin typeface="Times New Roman"/>
                <a:cs typeface="Times New Roman"/>
              </a:rPr>
              <a:t>during</a:t>
            </a:r>
            <a:r>
              <a:rPr sz="2000" spc="-165" dirty="0">
                <a:solidFill>
                  <a:schemeClr val="tx2"/>
                </a:solidFill>
                <a:latin typeface="Times New Roman"/>
                <a:cs typeface="Times New Roman"/>
              </a:rPr>
              <a:t> </a:t>
            </a:r>
            <a:r>
              <a:rPr sz="2000" spc="15" dirty="0">
                <a:solidFill>
                  <a:schemeClr val="tx2"/>
                </a:solidFill>
                <a:latin typeface="Times New Roman"/>
                <a:cs typeface="Times New Roman"/>
              </a:rPr>
              <a:t>idle</a:t>
            </a:r>
            <a:r>
              <a:rPr sz="2000" spc="-45" dirty="0">
                <a:solidFill>
                  <a:schemeClr val="tx2"/>
                </a:solidFill>
                <a:latin typeface="Times New Roman"/>
                <a:cs typeface="Times New Roman"/>
              </a:rPr>
              <a:t> </a:t>
            </a:r>
            <a:r>
              <a:rPr sz="2000" dirty="0">
                <a:solidFill>
                  <a:schemeClr val="tx2"/>
                </a:solidFill>
                <a:latin typeface="Times New Roman"/>
                <a:cs typeface="Times New Roman"/>
              </a:rPr>
              <a:t>strokes”.</a:t>
            </a:r>
          </a:p>
        </p:txBody>
      </p:sp>
      <p:sp>
        <p:nvSpPr>
          <p:cNvPr id="11" name="object 11"/>
          <p:cNvSpPr txBox="1"/>
          <p:nvPr/>
        </p:nvSpPr>
        <p:spPr>
          <a:xfrm>
            <a:off x="1980251" y="2918520"/>
            <a:ext cx="6866890" cy="2327910"/>
          </a:xfrm>
          <a:prstGeom prst="rect">
            <a:avLst/>
          </a:prstGeom>
        </p:spPr>
        <p:txBody>
          <a:bodyPr vert="horz" wrap="square" lIns="0" tIns="15875" rIns="0" bIns="0" rtlCol="0">
            <a:spAutoFit/>
          </a:bodyPr>
          <a:lstStyle/>
          <a:p>
            <a:pPr marL="355600" marR="5080" indent="-342900">
              <a:spcBef>
                <a:spcPts val="125"/>
              </a:spcBef>
              <a:buClr>
                <a:srgbClr val="09D0D9"/>
              </a:buClr>
              <a:buSzPct val="92500"/>
              <a:buFont typeface="Wingdings" panose="05000000000000000000" pitchFamily="2" charset="2"/>
              <a:buChar char="Ø"/>
              <a:tabLst>
                <a:tab pos="250825" algn="l"/>
                <a:tab pos="6036310" algn="l"/>
              </a:tabLst>
            </a:pPr>
            <a:r>
              <a:rPr sz="2000" spc="15" dirty="0">
                <a:solidFill>
                  <a:schemeClr val="tx2"/>
                </a:solidFill>
                <a:latin typeface="Times New Roman"/>
                <a:cs typeface="Times New Roman"/>
              </a:rPr>
              <a:t>A</a:t>
            </a:r>
            <a:r>
              <a:rPr sz="2000" spc="-85" dirty="0">
                <a:solidFill>
                  <a:schemeClr val="tx2"/>
                </a:solidFill>
                <a:latin typeface="Times New Roman"/>
                <a:cs typeface="Times New Roman"/>
              </a:rPr>
              <a:t> </a:t>
            </a:r>
            <a:r>
              <a:rPr sz="2000" spc="20" dirty="0">
                <a:solidFill>
                  <a:schemeClr val="tx2"/>
                </a:solidFill>
                <a:latin typeface="Times New Roman"/>
                <a:cs typeface="Times New Roman"/>
              </a:rPr>
              <a:t>little</a:t>
            </a:r>
            <a:r>
              <a:rPr sz="2000" spc="-195" dirty="0">
                <a:solidFill>
                  <a:schemeClr val="tx2"/>
                </a:solidFill>
                <a:latin typeface="Times New Roman"/>
                <a:cs typeface="Times New Roman"/>
              </a:rPr>
              <a:t> </a:t>
            </a:r>
            <a:r>
              <a:rPr sz="2000" spc="10" dirty="0">
                <a:solidFill>
                  <a:schemeClr val="tx2"/>
                </a:solidFill>
                <a:latin typeface="Times New Roman"/>
                <a:cs typeface="Times New Roman"/>
              </a:rPr>
              <a:t>considerations</a:t>
            </a:r>
            <a:r>
              <a:rPr sz="2000" spc="-229" dirty="0">
                <a:solidFill>
                  <a:schemeClr val="tx2"/>
                </a:solidFill>
                <a:latin typeface="Times New Roman"/>
                <a:cs typeface="Times New Roman"/>
              </a:rPr>
              <a:t> </a:t>
            </a:r>
            <a:r>
              <a:rPr sz="2000" spc="-5" dirty="0">
                <a:solidFill>
                  <a:schemeClr val="tx2"/>
                </a:solidFill>
                <a:latin typeface="Times New Roman"/>
                <a:cs typeface="Times New Roman"/>
              </a:rPr>
              <a:t>will</a:t>
            </a:r>
            <a:r>
              <a:rPr sz="2000" spc="-10" dirty="0">
                <a:solidFill>
                  <a:schemeClr val="tx2"/>
                </a:solidFill>
                <a:latin typeface="Times New Roman"/>
                <a:cs typeface="Times New Roman"/>
              </a:rPr>
              <a:t> </a:t>
            </a:r>
            <a:r>
              <a:rPr sz="2000" spc="15" dirty="0">
                <a:solidFill>
                  <a:schemeClr val="tx2"/>
                </a:solidFill>
                <a:latin typeface="Times New Roman"/>
                <a:cs typeface="Times New Roman"/>
              </a:rPr>
              <a:t>show</a:t>
            </a:r>
            <a:r>
              <a:rPr sz="2000" spc="-80" dirty="0">
                <a:solidFill>
                  <a:schemeClr val="tx2"/>
                </a:solidFill>
                <a:latin typeface="Times New Roman"/>
                <a:cs typeface="Times New Roman"/>
              </a:rPr>
              <a:t> </a:t>
            </a:r>
            <a:r>
              <a:rPr sz="2000" spc="25" dirty="0">
                <a:solidFill>
                  <a:schemeClr val="tx2"/>
                </a:solidFill>
                <a:latin typeface="Times New Roman"/>
                <a:cs typeface="Times New Roman"/>
              </a:rPr>
              <a:t>that</a:t>
            </a:r>
            <a:r>
              <a:rPr sz="2000" spc="-80" dirty="0">
                <a:solidFill>
                  <a:schemeClr val="tx2"/>
                </a:solidFill>
                <a:latin typeface="Times New Roman"/>
                <a:cs typeface="Times New Roman"/>
              </a:rPr>
              <a:t> </a:t>
            </a:r>
            <a:r>
              <a:rPr sz="2000" spc="10" dirty="0">
                <a:solidFill>
                  <a:schemeClr val="tx2"/>
                </a:solidFill>
                <a:latin typeface="Times New Roman"/>
                <a:cs typeface="Times New Roman"/>
              </a:rPr>
              <a:t>when</a:t>
            </a:r>
            <a:r>
              <a:rPr sz="2000" spc="-8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14" dirty="0">
                <a:solidFill>
                  <a:schemeClr val="tx2"/>
                </a:solidFill>
                <a:latin typeface="Times New Roman"/>
                <a:cs typeface="Times New Roman"/>
              </a:rPr>
              <a:t> </a:t>
            </a:r>
            <a:r>
              <a:rPr sz="2000" spc="-5" dirty="0">
                <a:solidFill>
                  <a:schemeClr val="tx2"/>
                </a:solidFill>
                <a:latin typeface="Times New Roman"/>
                <a:cs typeface="Times New Roman"/>
              </a:rPr>
              <a:t>flywheel	</a:t>
            </a:r>
            <a:r>
              <a:rPr sz="2000" spc="15" dirty="0">
                <a:solidFill>
                  <a:schemeClr val="tx2"/>
                </a:solidFill>
                <a:latin typeface="Times New Roman"/>
                <a:cs typeface="Times New Roman"/>
              </a:rPr>
              <a:t>absorbs  </a:t>
            </a:r>
            <a:r>
              <a:rPr sz="2000" spc="-30" dirty="0">
                <a:solidFill>
                  <a:schemeClr val="tx2"/>
                </a:solidFill>
                <a:latin typeface="Times New Roman"/>
                <a:cs typeface="Times New Roman"/>
              </a:rPr>
              <a:t>energy, </a:t>
            </a:r>
            <a:r>
              <a:rPr sz="2000" spc="5" dirty="0">
                <a:solidFill>
                  <a:schemeClr val="tx2"/>
                </a:solidFill>
                <a:latin typeface="Times New Roman"/>
                <a:cs typeface="Times New Roman"/>
              </a:rPr>
              <a:t>its </a:t>
            </a:r>
            <a:r>
              <a:rPr sz="2000" spc="10" dirty="0">
                <a:solidFill>
                  <a:schemeClr val="tx2"/>
                </a:solidFill>
                <a:latin typeface="Times New Roman"/>
                <a:cs typeface="Times New Roman"/>
              </a:rPr>
              <a:t>speed </a:t>
            </a:r>
            <a:r>
              <a:rPr sz="2000" spc="5" dirty="0">
                <a:solidFill>
                  <a:schemeClr val="tx2"/>
                </a:solidFill>
                <a:latin typeface="Times New Roman"/>
                <a:cs typeface="Times New Roman"/>
              </a:rPr>
              <a:t>increases </a:t>
            </a:r>
            <a:r>
              <a:rPr sz="2000" spc="20" dirty="0">
                <a:solidFill>
                  <a:schemeClr val="tx2"/>
                </a:solidFill>
                <a:latin typeface="Times New Roman"/>
                <a:cs typeface="Times New Roman"/>
              </a:rPr>
              <a:t>and </a:t>
            </a:r>
            <a:r>
              <a:rPr sz="2000" spc="10" dirty="0">
                <a:solidFill>
                  <a:schemeClr val="tx2"/>
                </a:solidFill>
                <a:latin typeface="Times New Roman"/>
                <a:cs typeface="Times New Roman"/>
              </a:rPr>
              <a:t>when </a:t>
            </a:r>
            <a:r>
              <a:rPr sz="2000" spc="-15" dirty="0">
                <a:solidFill>
                  <a:schemeClr val="tx2"/>
                </a:solidFill>
                <a:latin typeface="Times New Roman"/>
                <a:cs typeface="Times New Roman"/>
              </a:rPr>
              <a:t>it </a:t>
            </a:r>
            <a:r>
              <a:rPr sz="2000" spc="5" dirty="0">
                <a:solidFill>
                  <a:schemeClr val="tx2"/>
                </a:solidFill>
                <a:latin typeface="Times New Roman"/>
                <a:cs typeface="Times New Roman"/>
              </a:rPr>
              <a:t>releases, </a:t>
            </a:r>
            <a:r>
              <a:rPr sz="2000" spc="30" dirty="0">
                <a:solidFill>
                  <a:schemeClr val="tx2"/>
                </a:solidFill>
                <a:latin typeface="Times New Roman"/>
                <a:cs typeface="Times New Roman"/>
              </a:rPr>
              <a:t>the </a:t>
            </a:r>
            <a:r>
              <a:rPr sz="2000" spc="10" dirty="0">
                <a:solidFill>
                  <a:schemeClr val="tx2"/>
                </a:solidFill>
                <a:latin typeface="Times New Roman"/>
                <a:cs typeface="Times New Roman"/>
              </a:rPr>
              <a:t>speed  </a:t>
            </a:r>
            <a:r>
              <a:rPr sz="2000" spc="5" dirty="0">
                <a:solidFill>
                  <a:schemeClr val="tx2"/>
                </a:solidFill>
                <a:latin typeface="Times New Roman"/>
                <a:cs typeface="Times New Roman"/>
              </a:rPr>
              <a:t>decreases. </a:t>
            </a:r>
            <a:r>
              <a:rPr sz="2000" spc="10" dirty="0">
                <a:solidFill>
                  <a:schemeClr val="tx2"/>
                </a:solidFill>
                <a:latin typeface="Times New Roman"/>
                <a:cs typeface="Times New Roman"/>
              </a:rPr>
              <a:t>Hence a </a:t>
            </a:r>
            <a:r>
              <a:rPr sz="2000" spc="-5" dirty="0">
                <a:solidFill>
                  <a:schemeClr val="tx2"/>
                </a:solidFill>
                <a:latin typeface="Times New Roman"/>
                <a:cs typeface="Times New Roman"/>
              </a:rPr>
              <a:t>flywheel </a:t>
            </a:r>
            <a:r>
              <a:rPr sz="2000" spc="25" dirty="0">
                <a:solidFill>
                  <a:schemeClr val="tx2"/>
                </a:solidFill>
                <a:latin typeface="Times New Roman"/>
                <a:cs typeface="Times New Roman"/>
              </a:rPr>
              <a:t>does </a:t>
            </a:r>
            <a:r>
              <a:rPr sz="2000" spc="30" dirty="0">
                <a:solidFill>
                  <a:schemeClr val="tx2"/>
                </a:solidFill>
                <a:latin typeface="Times New Roman"/>
                <a:cs typeface="Times New Roman"/>
              </a:rPr>
              <a:t>not </a:t>
            </a:r>
            <a:r>
              <a:rPr sz="2000" spc="-5" dirty="0">
                <a:solidFill>
                  <a:schemeClr val="tx2"/>
                </a:solidFill>
                <a:latin typeface="Times New Roman"/>
                <a:cs typeface="Times New Roman"/>
              </a:rPr>
              <a:t>maintain </a:t>
            </a:r>
            <a:r>
              <a:rPr sz="2000" spc="10" dirty="0">
                <a:solidFill>
                  <a:schemeClr val="tx2"/>
                </a:solidFill>
                <a:latin typeface="Times New Roman"/>
                <a:cs typeface="Times New Roman"/>
              </a:rPr>
              <a:t>a </a:t>
            </a:r>
            <a:r>
              <a:rPr sz="2000" spc="20" dirty="0">
                <a:solidFill>
                  <a:schemeClr val="tx2"/>
                </a:solidFill>
                <a:latin typeface="Times New Roman"/>
                <a:cs typeface="Times New Roman"/>
              </a:rPr>
              <a:t>constant</a:t>
            </a:r>
            <a:r>
              <a:rPr sz="2000" spc="-254" dirty="0">
                <a:solidFill>
                  <a:schemeClr val="tx2"/>
                </a:solidFill>
                <a:latin typeface="Times New Roman"/>
                <a:cs typeface="Times New Roman"/>
              </a:rPr>
              <a:t> </a:t>
            </a:r>
            <a:r>
              <a:rPr sz="2000" spc="15" dirty="0">
                <a:solidFill>
                  <a:schemeClr val="tx2"/>
                </a:solidFill>
                <a:latin typeface="Times New Roman"/>
                <a:cs typeface="Times New Roman"/>
              </a:rPr>
              <a:t>speed,  </a:t>
            </a:r>
            <a:r>
              <a:rPr sz="2000" spc="-15" dirty="0">
                <a:solidFill>
                  <a:schemeClr val="tx2"/>
                </a:solidFill>
                <a:latin typeface="Times New Roman"/>
                <a:cs typeface="Times New Roman"/>
              </a:rPr>
              <a:t>it</a:t>
            </a:r>
            <a:r>
              <a:rPr sz="2000" spc="-25" dirty="0">
                <a:solidFill>
                  <a:schemeClr val="tx2"/>
                </a:solidFill>
                <a:latin typeface="Times New Roman"/>
                <a:cs typeface="Times New Roman"/>
              </a:rPr>
              <a:t> </a:t>
            </a:r>
            <a:r>
              <a:rPr sz="2000" spc="-5" dirty="0">
                <a:solidFill>
                  <a:schemeClr val="tx2"/>
                </a:solidFill>
                <a:latin typeface="Times New Roman"/>
                <a:cs typeface="Times New Roman"/>
              </a:rPr>
              <a:t>simply</a:t>
            </a:r>
            <a:r>
              <a:rPr sz="2000" spc="-20" dirty="0">
                <a:solidFill>
                  <a:schemeClr val="tx2"/>
                </a:solidFill>
                <a:latin typeface="Times New Roman"/>
                <a:cs typeface="Times New Roman"/>
              </a:rPr>
              <a:t> </a:t>
            </a:r>
            <a:r>
              <a:rPr sz="2000" spc="20" dirty="0">
                <a:solidFill>
                  <a:schemeClr val="tx2"/>
                </a:solidFill>
                <a:latin typeface="Times New Roman"/>
                <a:cs typeface="Times New Roman"/>
              </a:rPr>
              <a:t>reduces</a:t>
            </a:r>
            <a:r>
              <a:rPr sz="2000" spc="-16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15" dirty="0">
                <a:solidFill>
                  <a:schemeClr val="tx2"/>
                </a:solidFill>
                <a:latin typeface="Times New Roman"/>
                <a:cs typeface="Times New Roman"/>
              </a:rPr>
              <a:t>fluctuation</a:t>
            </a:r>
            <a:r>
              <a:rPr sz="2000" spc="-175"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125" dirty="0">
                <a:solidFill>
                  <a:schemeClr val="tx2"/>
                </a:solidFill>
                <a:latin typeface="Times New Roman"/>
                <a:cs typeface="Times New Roman"/>
              </a:rPr>
              <a:t> </a:t>
            </a:r>
            <a:r>
              <a:rPr sz="2000" spc="15" dirty="0">
                <a:solidFill>
                  <a:schemeClr val="tx2"/>
                </a:solidFill>
                <a:latin typeface="Times New Roman"/>
                <a:cs typeface="Times New Roman"/>
              </a:rPr>
              <a:t>speed.</a:t>
            </a:r>
            <a:endParaRPr sz="2000" dirty="0">
              <a:solidFill>
                <a:schemeClr val="tx2"/>
              </a:solidFill>
              <a:latin typeface="Times New Roman"/>
              <a:cs typeface="Times New Roman"/>
            </a:endParaRPr>
          </a:p>
          <a:p>
            <a:pPr marL="342900" indent="-342900">
              <a:buClr>
                <a:srgbClr val="09D0D9"/>
              </a:buClr>
              <a:buFont typeface="Wingdings" panose="05000000000000000000" pitchFamily="2" charset="2"/>
              <a:buChar char="Ø"/>
            </a:pPr>
            <a:endParaRPr sz="2000" dirty="0">
              <a:solidFill>
                <a:schemeClr val="tx2"/>
              </a:solidFill>
              <a:latin typeface="Times New Roman"/>
              <a:cs typeface="Times New Roman"/>
            </a:endParaRPr>
          </a:p>
          <a:p>
            <a:pPr marL="355600" indent="-342900">
              <a:spcBef>
                <a:spcPts val="1395"/>
              </a:spcBef>
              <a:buClr>
                <a:srgbClr val="09D0D9"/>
              </a:buClr>
              <a:buSzPct val="92500"/>
              <a:buFont typeface="Wingdings" panose="05000000000000000000" pitchFamily="2" charset="2"/>
              <a:buChar char="Ø"/>
              <a:tabLst>
                <a:tab pos="250825" algn="l"/>
              </a:tabLst>
            </a:pPr>
            <a:r>
              <a:rPr sz="2000" spc="10" dirty="0">
                <a:solidFill>
                  <a:schemeClr val="tx2"/>
                </a:solidFill>
                <a:latin typeface="Times New Roman"/>
                <a:cs typeface="Times New Roman"/>
              </a:rPr>
              <a:t>The</a:t>
            </a:r>
            <a:r>
              <a:rPr sz="2000" spc="-55" dirty="0">
                <a:solidFill>
                  <a:schemeClr val="tx2"/>
                </a:solidFill>
                <a:latin typeface="Times New Roman"/>
                <a:cs typeface="Times New Roman"/>
              </a:rPr>
              <a:t> </a:t>
            </a:r>
            <a:r>
              <a:rPr sz="2000" spc="-5" dirty="0">
                <a:solidFill>
                  <a:schemeClr val="tx2"/>
                </a:solidFill>
                <a:latin typeface="Times New Roman"/>
                <a:cs typeface="Times New Roman"/>
              </a:rPr>
              <a:t>flywheel’s</a:t>
            </a:r>
            <a:r>
              <a:rPr sz="2000" spc="-90" dirty="0">
                <a:solidFill>
                  <a:schemeClr val="tx2"/>
                </a:solidFill>
                <a:latin typeface="Times New Roman"/>
                <a:cs typeface="Times New Roman"/>
              </a:rPr>
              <a:t> </a:t>
            </a:r>
            <a:r>
              <a:rPr sz="2000" spc="10" dirty="0">
                <a:solidFill>
                  <a:schemeClr val="tx2"/>
                </a:solidFill>
                <a:latin typeface="Times New Roman"/>
                <a:cs typeface="Times New Roman"/>
              </a:rPr>
              <a:t>position</a:t>
            </a:r>
            <a:r>
              <a:rPr sz="2000" spc="-170" dirty="0">
                <a:solidFill>
                  <a:schemeClr val="tx2"/>
                </a:solidFill>
                <a:latin typeface="Times New Roman"/>
                <a:cs typeface="Times New Roman"/>
              </a:rPr>
              <a:t> </a:t>
            </a:r>
            <a:r>
              <a:rPr sz="2000" spc="-15" dirty="0">
                <a:solidFill>
                  <a:schemeClr val="tx2"/>
                </a:solidFill>
                <a:latin typeface="Times New Roman"/>
                <a:cs typeface="Times New Roman"/>
              </a:rPr>
              <a:t>is</a:t>
            </a:r>
            <a:r>
              <a:rPr sz="2000" spc="-20" dirty="0">
                <a:solidFill>
                  <a:schemeClr val="tx2"/>
                </a:solidFill>
                <a:latin typeface="Times New Roman"/>
                <a:cs typeface="Times New Roman"/>
              </a:rPr>
              <a:t> </a:t>
            </a:r>
            <a:r>
              <a:rPr sz="2000" spc="15" dirty="0">
                <a:solidFill>
                  <a:schemeClr val="tx2"/>
                </a:solidFill>
                <a:latin typeface="Times New Roman"/>
                <a:cs typeface="Times New Roman"/>
              </a:rPr>
              <a:t>between</a:t>
            </a:r>
            <a:r>
              <a:rPr sz="2000" spc="-9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engine</a:t>
            </a:r>
            <a:r>
              <a:rPr sz="2000" spc="20" dirty="0">
                <a:solidFill>
                  <a:schemeClr val="tx2"/>
                </a:solidFill>
                <a:latin typeface="Times New Roman"/>
                <a:cs typeface="Times New Roman"/>
              </a:rPr>
              <a:t> and</a:t>
            </a:r>
            <a:r>
              <a:rPr sz="2000" spc="-100" dirty="0">
                <a:solidFill>
                  <a:schemeClr val="tx2"/>
                </a:solidFill>
                <a:latin typeface="Times New Roman"/>
                <a:cs typeface="Times New Roman"/>
              </a:rPr>
              <a:t> </a:t>
            </a:r>
            <a:r>
              <a:rPr sz="2000" spc="25" dirty="0">
                <a:solidFill>
                  <a:schemeClr val="tx2"/>
                </a:solidFill>
                <a:latin typeface="Times New Roman"/>
                <a:cs typeface="Times New Roman"/>
              </a:rPr>
              <a:t>clutch</a:t>
            </a:r>
            <a:r>
              <a:rPr sz="2000" spc="-170" dirty="0">
                <a:solidFill>
                  <a:schemeClr val="tx2"/>
                </a:solidFill>
                <a:latin typeface="Times New Roman"/>
                <a:cs typeface="Times New Roman"/>
              </a:rPr>
              <a:t> </a:t>
            </a:r>
            <a:r>
              <a:rPr sz="2000" spc="20" dirty="0">
                <a:solidFill>
                  <a:schemeClr val="tx2"/>
                </a:solidFill>
                <a:latin typeface="Times New Roman"/>
                <a:cs typeface="Times New Roman"/>
              </a:rPr>
              <a:t>patch</a:t>
            </a:r>
            <a:endParaRPr sz="2000" dirty="0">
              <a:solidFill>
                <a:schemeClr val="tx2"/>
              </a:solidFill>
              <a:latin typeface="Times New Roman"/>
              <a:cs typeface="Times New Roman"/>
            </a:endParaRPr>
          </a:p>
          <a:p>
            <a:pPr marL="12700"/>
            <a:r>
              <a:rPr lang="en-US" sz="2000" spc="25" dirty="0">
                <a:solidFill>
                  <a:schemeClr val="tx2"/>
                </a:solidFill>
                <a:latin typeface="Times New Roman"/>
                <a:cs typeface="Times New Roman"/>
              </a:rPr>
              <a:t>      </a:t>
            </a:r>
            <a:r>
              <a:rPr sz="2000" spc="25" dirty="0">
                <a:solidFill>
                  <a:schemeClr val="tx2"/>
                </a:solidFill>
                <a:latin typeface="Times New Roman"/>
                <a:cs typeface="Times New Roman"/>
              </a:rPr>
              <a:t>to </a:t>
            </a:r>
            <a:r>
              <a:rPr sz="2000" spc="30" dirty="0">
                <a:solidFill>
                  <a:schemeClr val="tx2"/>
                </a:solidFill>
                <a:latin typeface="Times New Roman"/>
                <a:cs typeface="Times New Roman"/>
              </a:rPr>
              <a:t>the</a:t>
            </a:r>
            <a:r>
              <a:rPr sz="2000" spc="-254" dirty="0">
                <a:solidFill>
                  <a:schemeClr val="tx2"/>
                </a:solidFill>
                <a:latin typeface="Times New Roman"/>
                <a:cs typeface="Times New Roman"/>
              </a:rPr>
              <a:t> </a:t>
            </a:r>
            <a:r>
              <a:rPr sz="2000" dirty="0">
                <a:solidFill>
                  <a:schemeClr val="tx2"/>
                </a:solidFill>
                <a:latin typeface="Times New Roman"/>
                <a:cs typeface="Times New Roman"/>
              </a:rPr>
              <a:t>starter.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10076" y="827717"/>
            <a:ext cx="3778250" cy="655320"/>
          </a:xfrm>
          <a:prstGeom prst="rect">
            <a:avLst/>
          </a:prstGeom>
        </p:spPr>
        <p:txBody>
          <a:bodyPr vert="horz" wrap="square" lIns="0" tIns="16510" rIns="0" bIns="0" rtlCol="0">
            <a:spAutoFit/>
          </a:bodyPr>
          <a:lstStyle/>
          <a:p>
            <a:pPr marL="12700">
              <a:spcBef>
                <a:spcPts val="130"/>
              </a:spcBef>
            </a:pPr>
            <a:r>
              <a:rPr sz="4100" b="0" u="heavy" spc="-20" dirty="0">
                <a:solidFill>
                  <a:srgbClr val="035F79"/>
                </a:solidFill>
                <a:uFill>
                  <a:solidFill>
                    <a:srgbClr val="035F79"/>
                  </a:solidFill>
                </a:uFill>
                <a:latin typeface="Times New Roman"/>
                <a:cs typeface="Times New Roman"/>
              </a:rPr>
              <a:t>Flywheel</a:t>
            </a:r>
            <a:r>
              <a:rPr sz="4100" b="0" u="heavy" spc="-10" dirty="0">
                <a:solidFill>
                  <a:srgbClr val="035F79"/>
                </a:solidFill>
                <a:uFill>
                  <a:solidFill>
                    <a:srgbClr val="035F79"/>
                  </a:solidFill>
                </a:uFill>
                <a:latin typeface="Times New Roman"/>
                <a:cs typeface="Times New Roman"/>
              </a:rPr>
              <a:t> </a:t>
            </a:r>
            <a:r>
              <a:rPr sz="4100" b="0" u="heavy" spc="10" dirty="0">
                <a:solidFill>
                  <a:srgbClr val="035F79"/>
                </a:solidFill>
                <a:uFill>
                  <a:solidFill>
                    <a:srgbClr val="035F79"/>
                  </a:solidFill>
                </a:uFill>
                <a:latin typeface="Times New Roman"/>
                <a:cs typeface="Times New Roman"/>
              </a:rPr>
              <a:t>position</a:t>
            </a:r>
            <a:endParaRPr sz="4100" dirty="0">
              <a:latin typeface="Times New Roman"/>
              <a:cs typeface="Times New Roman"/>
            </a:endParaRPr>
          </a:p>
        </p:txBody>
      </p:sp>
      <p:sp>
        <p:nvSpPr>
          <p:cNvPr id="9" name="object 9"/>
          <p:cNvSpPr/>
          <p:nvPr/>
        </p:nvSpPr>
        <p:spPr>
          <a:xfrm>
            <a:off x="1784351" y="1824107"/>
            <a:ext cx="7297795" cy="350989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p:nvPr/>
        </p:nvSpPr>
        <p:spPr>
          <a:xfrm>
            <a:off x="1980251" y="1434143"/>
            <a:ext cx="6579870" cy="2035810"/>
          </a:xfrm>
          <a:prstGeom prst="rect">
            <a:avLst/>
          </a:prstGeom>
        </p:spPr>
        <p:txBody>
          <a:bodyPr vert="horz" wrap="square" lIns="0" tIns="6350" rIns="0" bIns="0" rtlCol="0">
            <a:spAutoFit/>
          </a:bodyPr>
          <a:lstStyle/>
          <a:p>
            <a:pPr marL="250825" marR="5080" indent="-238125">
              <a:lnSpc>
                <a:spcPct val="102899"/>
              </a:lnSpc>
              <a:spcBef>
                <a:spcPts val="50"/>
              </a:spcBef>
              <a:buClr>
                <a:srgbClr val="09D0D9"/>
              </a:buClr>
              <a:buSzPct val="97674"/>
              <a:buFont typeface="Wingdings 2"/>
              <a:buChar char=""/>
              <a:tabLst>
                <a:tab pos="250825" algn="l"/>
              </a:tabLst>
            </a:pPr>
            <a:r>
              <a:rPr sz="2150" spc="15" dirty="0">
                <a:solidFill>
                  <a:prstClr val="black"/>
                </a:solidFill>
                <a:latin typeface="Times New Roman"/>
                <a:cs typeface="Times New Roman"/>
              </a:rPr>
              <a:t>A </a:t>
            </a:r>
            <a:r>
              <a:rPr sz="2150" spc="-20" dirty="0">
                <a:solidFill>
                  <a:prstClr val="black"/>
                </a:solidFill>
                <a:latin typeface="Times New Roman"/>
                <a:cs typeface="Times New Roman"/>
              </a:rPr>
              <a:t>Flywheel </a:t>
            </a:r>
            <a:r>
              <a:rPr sz="2150" spc="5" dirty="0">
                <a:solidFill>
                  <a:prstClr val="black"/>
                </a:solidFill>
                <a:latin typeface="Times New Roman"/>
                <a:cs typeface="Times New Roman"/>
              </a:rPr>
              <a:t>is </a:t>
            </a:r>
            <a:r>
              <a:rPr sz="2150" spc="-5" dirty="0">
                <a:solidFill>
                  <a:prstClr val="black"/>
                </a:solidFill>
                <a:latin typeface="Times New Roman"/>
                <a:cs typeface="Times New Roman"/>
              </a:rPr>
              <a:t>used </a:t>
            </a:r>
            <a:r>
              <a:rPr sz="2150" spc="10" dirty="0">
                <a:solidFill>
                  <a:prstClr val="black"/>
                </a:solidFill>
                <a:latin typeface="Times New Roman"/>
                <a:cs typeface="Times New Roman"/>
              </a:rPr>
              <a:t>to </a:t>
            </a:r>
            <a:r>
              <a:rPr sz="2150" spc="-20" dirty="0">
                <a:solidFill>
                  <a:prstClr val="black"/>
                </a:solidFill>
                <a:latin typeface="Times New Roman"/>
                <a:cs typeface="Times New Roman"/>
              </a:rPr>
              <a:t>maintain </a:t>
            </a:r>
            <a:r>
              <a:rPr sz="2150" spc="-25" dirty="0">
                <a:solidFill>
                  <a:prstClr val="black"/>
                </a:solidFill>
                <a:latin typeface="Times New Roman"/>
                <a:cs typeface="Times New Roman"/>
              </a:rPr>
              <a:t>constant </a:t>
            </a:r>
            <a:r>
              <a:rPr sz="2150" spc="-30" dirty="0">
                <a:solidFill>
                  <a:prstClr val="black"/>
                </a:solidFill>
                <a:latin typeface="Times New Roman"/>
                <a:cs typeface="Times New Roman"/>
              </a:rPr>
              <a:t>angular </a:t>
            </a:r>
            <a:r>
              <a:rPr sz="2150" spc="-10" dirty="0">
                <a:solidFill>
                  <a:prstClr val="black"/>
                </a:solidFill>
                <a:latin typeface="Times New Roman"/>
                <a:cs typeface="Times New Roman"/>
              </a:rPr>
              <a:t>velocity  of </a:t>
            </a:r>
            <a:r>
              <a:rPr sz="2150" spc="-5" dirty="0">
                <a:solidFill>
                  <a:prstClr val="black"/>
                </a:solidFill>
                <a:latin typeface="Times New Roman"/>
                <a:cs typeface="Times New Roman"/>
              </a:rPr>
              <a:t>the </a:t>
            </a:r>
            <a:r>
              <a:rPr sz="2150" spc="-20" dirty="0">
                <a:solidFill>
                  <a:prstClr val="black"/>
                </a:solidFill>
                <a:latin typeface="Times New Roman"/>
                <a:cs typeface="Times New Roman"/>
              </a:rPr>
              <a:t>crankshaft </a:t>
            </a:r>
            <a:r>
              <a:rPr sz="2150" spc="10" dirty="0">
                <a:solidFill>
                  <a:prstClr val="black"/>
                </a:solidFill>
                <a:latin typeface="Times New Roman"/>
                <a:cs typeface="Times New Roman"/>
              </a:rPr>
              <a:t>in a </a:t>
            </a:r>
            <a:r>
              <a:rPr sz="2150" spc="-10" dirty="0">
                <a:solidFill>
                  <a:prstClr val="black"/>
                </a:solidFill>
                <a:latin typeface="Times New Roman"/>
                <a:cs typeface="Times New Roman"/>
              </a:rPr>
              <a:t>reciprocating </a:t>
            </a:r>
            <a:r>
              <a:rPr sz="2150" spc="-20" dirty="0">
                <a:solidFill>
                  <a:prstClr val="black"/>
                </a:solidFill>
                <a:latin typeface="Times New Roman"/>
                <a:cs typeface="Times New Roman"/>
              </a:rPr>
              <a:t>engine. </a:t>
            </a:r>
            <a:r>
              <a:rPr sz="2150" spc="20" dirty="0">
                <a:solidFill>
                  <a:prstClr val="black"/>
                </a:solidFill>
                <a:latin typeface="Times New Roman"/>
                <a:cs typeface="Times New Roman"/>
              </a:rPr>
              <a:t>In </a:t>
            </a:r>
            <a:r>
              <a:rPr sz="2150" spc="-5" dirty="0">
                <a:solidFill>
                  <a:prstClr val="black"/>
                </a:solidFill>
                <a:latin typeface="Times New Roman"/>
                <a:cs typeface="Times New Roman"/>
              </a:rPr>
              <a:t>this </a:t>
            </a:r>
            <a:r>
              <a:rPr sz="2150" spc="-25" dirty="0">
                <a:solidFill>
                  <a:prstClr val="black"/>
                </a:solidFill>
                <a:latin typeface="Times New Roman"/>
                <a:cs typeface="Times New Roman"/>
              </a:rPr>
              <a:t>case,  </a:t>
            </a:r>
            <a:r>
              <a:rPr sz="2150" spc="-5" dirty="0">
                <a:solidFill>
                  <a:prstClr val="black"/>
                </a:solidFill>
                <a:latin typeface="Times New Roman"/>
                <a:cs typeface="Times New Roman"/>
              </a:rPr>
              <a:t>the </a:t>
            </a:r>
            <a:r>
              <a:rPr sz="2150" dirty="0">
                <a:solidFill>
                  <a:prstClr val="black"/>
                </a:solidFill>
                <a:latin typeface="Times New Roman"/>
                <a:cs typeface="Times New Roman"/>
              </a:rPr>
              <a:t>flywheel—which </a:t>
            </a:r>
            <a:r>
              <a:rPr sz="2150" spc="5" dirty="0">
                <a:solidFill>
                  <a:prstClr val="black"/>
                </a:solidFill>
                <a:latin typeface="Times New Roman"/>
                <a:cs typeface="Times New Roman"/>
              </a:rPr>
              <a:t>is </a:t>
            </a:r>
            <a:r>
              <a:rPr sz="2150" spc="-10" dirty="0">
                <a:solidFill>
                  <a:prstClr val="black"/>
                </a:solidFill>
                <a:latin typeface="Times New Roman"/>
                <a:cs typeface="Times New Roman"/>
              </a:rPr>
              <a:t>mounted on </a:t>
            </a:r>
            <a:r>
              <a:rPr sz="2150" spc="-5" dirty="0">
                <a:solidFill>
                  <a:prstClr val="black"/>
                </a:solidFill>
                <a:latin typeface="Times New Roman"/>
                <a:cs typeface="Times New Roman"/>
              </a:rPr>
              <a:t>the </a:t>
            </a:r>
            <a:r>
              <a:rPr sz="2150" spc="-15" dirty="0">
                <a:solidFill>
                  <a:prstClr val="black"/>
                </a:solidFill>
                <a:latin typeface="Times New Roman"/>
                <a:cs typeface="Times New Roman"/>
              </a:rPr>
              <a:t>crankshaft—  </a:t>
            </a:r>
            <a:r>
              <a:rPr sz="2150" spc="-10" dirty="0">
                <a:solidFill>
                  <a:prstClr val="black"/>
                </a:solidFill>
                <a:latin typeface="Times New Roman"/>
                <a:cs typeface="Times New Roman"/>
              </a:rPr>
              <a:t>stores </a:t>
            </a:r>
            <a:r>
              <a:rPr sz="2150" spc="-35" dirty="0">
                <a:solidFill>
                  <a:prstClr val="black"/>
                </a:solidFill>
                <a:latin typeface="Times New Roman"/>
                <a:cs typeface="Times New Roman"/>
              </a:rPr>
              <a:t>energy </a:t>
            </a:r>
            <a:r>
              <a:rPr sz="2150" spc="-15" dirty="0">
                <a:solidFill>
                  <a:prstClr val="black"/>
                </a:solidFill>
                <a:latin typeface="Times New Roman"/>
                <a:cs typeface="Times New Roman"/>
              </a:rPr>
              <a:t>when </a:t>
            </a:r>
            <a:r>
              <a:rPr sz="2150" spc="-20" dirty="0">
                <a:solidFill>
                  <a:prstClr val="black"/>
                </a:solidFill>
                <a:latin typeface="Times New Roman"/>
                <a:cs typeface="Times New Roman"/>
              </a:rPr>
              <a:t>torque </a:t>
            </a:r>
            <a:r>
              <a:rPr sz="2150" spc="10" dirty="0">
                <a:solidFill>
                  <a:prstClr val="black"/>
                </a:solidFill>
                <a:latin typeface="Times New Roman"/>
                <a:cs typeface="Times New Roman"/>
              </a:rPr>
              <a:t>is </a:t>
            </a:r>
            <a:r>
              <a:rPr sz="2150" spc="-5" dirty="0">
                <a:solidFill>
                  <a:prstClr val="black"/>
                </a:solidFill>
                <a:latin typeface="Times New Roman"/>
                <a:cs typeface="Times New Roman"/>
              </a:rPr>
              <a:t>exerted on </a:t>
            </a:r>
            <a:r>
              <a:rPr sz="2150" spc="5" dirty="0">
                <a:solidFill>
                  <a:prstClr val="black"/>
                </a:solidFill>
                <a:latin typeface="Times New Roman"/>
                <a:cs typeface="Times New Roman"/>
              </a:rPr>
              <a:t>it </a:t>
            </a:r>
            <a:r>
              <a:rPr sz="2150" spc="-5" dirty="0">
                <a:solidFill>
                  <a:prstClr val="black"/>
                </a:solidFill>
                <a:latin typeface="Times New Roman"/>
                <a:cs typeface="Times New Roman"/>
              </a:rPr>
              <a:t>by</a:t>
            </a:r>
            <a:r>
              <a:rPr sz="2150" spc="204" dirty="0">
                <a:solidFill>
                  <a:prstClr val="black"/>
                </a:solidFill>
                <a:latin typeface="Times New Roman"/>
                <a:cs typeface="Times New Roman"/>
              </a:rPr>
              <a:t> </a:t>
            </a:r>
            <a:r>
              <a:rPr sz="2150" spc="10" dirty="0">
                <a:solidFill>
                  <a:prstClr val="black"/>
                </a:solidFill>
                <a:latin typeface="Times New Roman"/>
                <a:cs typeface="Times New Roman"/>
              </a:rPr>
              <a:t>a</a:t>
            </a:r>
            <a:endParaRPr sz="2150" dirty="0">
              <a:solidFill>
                <a:prstClr val="black"/>
              </a:solidFill>
              <a:latin typeface="Times New Roman"/>
              <a:cs typeface="Times New Roman"/>
            </a:endParaRPr>
          </a:p>
          <a:p>
            <a:pPr marL="250825" marR="111125" indent="-238125">
              <a:lnSpc>
                <a:spcPct val="101800"/>
              </a:lnSpc>
            </a:pPr>
            <a:r>
              <a:rPr sz="2150" spc="-20" dirty="0">
                <a:solidFill>
                  <a:prstClr val="black"/>
                </a:solidFill>
                <a:latin typeface="Times New Roman"/>
                <a:cs typeface="Times New Roman"/>
              </a:rPr>
              <a:t>firing </a:t>
            </a:r>
            <a:r>
              <a:rPr sz="2150" spc="-10" dirty="0">
                <a:solidFill>
                  <a:prstClr val="black"/>
                </a:solidFill>
                <a:latin typeface="Times New Roman"/>
                <a:cs typeface="Times New Roman"/>
              </a:rPr>
              <a:t>piston </a:t>
            </a:r>
            <a:r>
              <a:rPr sz="2150" spc="-25" dirty="0">
                <a:solidFill>
                  <a:prstClr val="black"/>
                </a:solidFill>
                <a:latin typeface="Times New Roman"/>
                <a:cs typeface="Times New Roman"/>
              </a:rPr>
              <a:t>and </a:t>
            </a:r>
            <a:r>
              <a:rPr sz="2150" spc="5" dirty="0">
                <a:solidFill>
                  <a:prstClr val="black"/>
                </a:solidFill>
                <a:latin typeface="Times New Roman"/>
                <a:cs typeface="Times New Roman"/>
              </a:rPr>
              <a:t>it </a:t>
            </a:r>
            <a:r>
              <a:rPr sz="2150" spc="-10" dirty="0">
                <a:solidFill>
                  <a:prstClr val="black"/>
                </a:solidFill>
                <a:latin typeface="Times New Roman"/>
                <a:cs typeface="Times New Roman"/>
              </a:rPr>
              <a:t>releases </a:t>
            </a:r>
            <a:r>
              <a:rPr sz="2150" spc="-35" dirty="0">
                <a:solidFill>
                  <a:prstClr val="black"/>
                </a:solidFill>
                <a:latin typeface="Times New Roman"/>
                <a:cs typeface="Times New Roman"/>
              </a:rPr>
              <a:t>energy </a:t>
            </a:r>
            <a:r>
              <a:rPr sz="2150" spc="10" dirty="0">
                <a:solidFill>
                  <a:prstClr val="black"/>
                </a:solidFill>
                <a:latin typeface="Times New Roman"/>
                <a:cs typeface="Times New Roman"/>
              </a:rPr>
              <a:t>to </a:t>
            </a:r>
            <a:r>
              <a:rPr sz="2150" dirty="0">
                <a:solidFill>
                  <a:prstClr val="black"/>
                </a:solidFill>
                <a:latin typeface="Times New Roman"/>
                <a:cs typeface="Times New Roman"/>
              </a:rPr>
              <a:t>its </a:t>
            </a:r>
            <a:r>
              <a:rPr sz="2150" spc="-20" dirty="0">
                <a:solidFill>
                  <a:prstClr val="black"/>
                </a:solidFill>
                <a:latin typeface="Times New Roman"/>
                <a:cs typeface="Times New Roman"/>
              </a:rPr>
              <a:t>mechanical loads  </a:t>
            </a:r>
            <a:r>
              <a:rPr sz="2150" spc="-15" dirty="0">
                <a:solidFill>
                  <a:prstClr val="black"/>
                </a:solidFill>
                <a:latin typeface="Times New Roman"/>
                <a:cs typeface="Times New Roman"/>
              </a:rPr>
              <a:t>when </a:t>
            </a:r>
            <a:r>
              <a:rPr sz="2150" spc="-10" dirty="0">
                <a:solidFill>
                  <a:prstClr val="black"/>
                </a:solidFill>
                <a:latin typeface="Times New Roman"/>
                <a:cs typeface="Times New Roman"/>
              </a:rPr>
              <a:t>no piston </a:t>
            </a:r>
            <a:r>
              <a:rPr sz="2150" spc="5" dirty="0">
                <a:solidFill>
                  <a:prstClr val="black"/>
                </a:solidFill>
                <a:latin typeface="Times New Roman"/>
                <a:cs typeface="Times New Roman"/>
              </a:rPr>
              <a:t>is </a:t>
            </a:r>
            <a:r>
              <a:rPr sz="2150" spc="-10" dirty="0">
                <a:solidFill>
                  <a:prstClr val="black"/>
                </a:solidFill>
                <a:latin typeface="Times New Roman"/>
                <a:cs typeface="Times New Roman"/>
              </a:rPr>
              <a:t>exerting </a:t>
            </a:r>
            <a:r>
              <a:rPr sz="2150" spc="-20" dirty="0">
                <a:solidFill>
                  <a:prstClr val="black"/>
                </a:solidFill>
                <a:latin typeface="Times New Roman"/>
                <a:cs typeface="Times New Roman"/>
              </a:rPr>
              <a:t>torque </a:t>
            </a:r>
            <a:r>
              <a:rPr sz="2150" spc="-10" dirty="0">
                <a:solidFill>
                  <a:prstClr val="black"/>
                </a:solidFill>
                <a:latin typeface="Times New Roman"/>
                <a:cs typeface="Times New Roman"/>
              </a:rPr>
              <a:t>on</a:t>
            </a:r>
            <a:r>
              <a:rPr sz="2150" spc="-45" dirty="0">
                <a:solidFill>
                  <a:prstClr val="black"/>
                </a:solidFill>
                <a:latin typeface="Times New Roman"/>
                <a:cs typeface="Times New Roman"/>
              </a:rPr>
              <a:t> </a:t>
            </a:r>
            <a:r>
              <a:rPr sz="2150" dirty="0">
                <a:solidFill>
                  <a:prstClr val="black"/>
                </a:solidFill>
                <a:latin typeface="Times New Roman"/>
                <a:cs typeface="Times New Roman"/>
              </a:rPr>
              <a:t>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29127" y="671126"/>
            <a:ext cx="6445885" cy="735330"/>
          </a:xfrm>
          <a:prstGeom prst="rect">
            <a:avLst/>
          </a:prstGeom>
        </p:spPr>
        <p:txBody>
          <a:bodyPr vert="horz" wrap="square" lIns="0" tIns="13335" rIns="0" bIns="0" rtlCol="0">
            <a:spAutoFit/>
          </a:bodyPr>
          <a:lstStyle/>
          <a:p>
            <a:pPr marL="12700">
              <a:spcBef>
                <a:spcPts val="105"/>
              </a:spcBef>
            </a:pPr>
            <a:r>
              <a:rPr sz="4650" b="0" u="heavy" dirty="0">
                <a:solidFill>
                  <a:srgbClr val="035F79"/>
                </a:solidFill>
                <a:uFill>
                  <a:solidFill>
                    <a:srgbClr val="035F79"/>
                  </a:solidFill>
                </a:uFill>
                <a:latin typeface="Times New Roman"/>
                <a:cs typeface="Times New Roman"/>
              </a:rPr>
              <a:t>Energy </a:t>
            </a:r>
            <a:r>
              <a:rPr sz="4650" b="0" u="heavy" spc="-10" dirty="0">
                <a:solidFill>
                  <a:srgbClr val="035F79"/>
                </a:solidFill>
                <a:uFill>
                  <a:solidFill>
                    <a:srgbClr val="035F79"/>
                  </a:solidFill>
                </a:uFill>
                <a:latin typeface="Times New Roman"/>
                <a:cs typeface="Times New Roman"/>
              </a:rPr>
              <a:t>stored in </a:t>
            </a:r>
            <a:r>
              <a:rPr sz="4650" b="0" u="heavy" dirty="0">
                <a:solidFill>
                  <a:srgbClr val="035F79"/>
                </a:solidFill>
                <a:uFill>
                  <a:solidFill>
                    <a:srgbClr val="035F79"/>
                  </a:solidFill>
                </a:uFill>
                <a:latin typeface="Times New Roman"/>
                <a:cs typeface="Times New Roman"/>
              </a:rPr>
              <a:t>a</a:t>
            </a:r>
            <a:r>
              <a:rPr sz="4650" b="0" u="heavy" spc="-445" dirty="0">
                <a:solidFill>
                  <a:srgbClr val="035F79"/>
                </a:solidFill>
                <a:uFill>
                  <a:solidFill>
                    <a:srgbClr val="035F79"/>
                  </a:solidFill>
                </a:uFill>
                <a:latin typeface="Times New Roman"/>
                <a:cs typeface="Times New Roman"/>
              </a:rPr>
              <a:t> </a:t>
            </a:r>
            <a:r>
              <a:rPr sz="4650" b="0" u="heavy" spc="-55" dirty="0">
                <a:solidFill>
                  <a:srgbClr val="035F79"/>
                </a:solidFill>
                <a:uFill>
                  <a:solidFill>
                    <a:srgbClr val="035F79"/>
                  </a:solidFill>
                </a:uFill>
                <a:latin typeface="Times New Roman"/>
                <a:cs typeface="Times New Roman"/>
              </a:rPr>
              <a:t>flywheel</a:t>
            </a:r>
            <a:endParaRPr sz="4650">
              <a:latin typeface="Times New Roman"/>
              <a:cs typeface="Times New Roman"/>
            </a:endParaRPr>
          </a:p>
        </p:txBody>
      </p:sp>
      <p:sp>
        <p:nvSpPr>
          <p:cNvPr id="9" name="object 9"/>
          <p:cNvSpPr txBox="1"/>
          <p:nvPr/>
        </p:nvSpPr>
        <p:spPr>
          <a:xfrm>
            <a:off x="1932622" y="1791391"/>
            <a:ext cx="6290310" cy="3819635"/>
          </a:xfrm>
          <a:prstGeom prst="rect">
            <a:avLst/>
          </a:prstGeom>
        </p:spPr>
        <p:txBody>
          <a:bodyPr vert="horz" wrap="square" lIns="0" tIns="15875" rIns="0" bIns="0" rtlCol="0">
            <a:spAutoFit/>
          </a:bodyPr>
          <a:lstStyle/>
          <a:p>
            <a:pPr marL="63500">
              <a:spcBef>
                <a:spcPts val="125"/>
              </a:spcBef>
            </a:pPr>
            <a:r>
              <a:rPr sz="2000" spc="25" dirty="0">
                <a:solidFill>
                  <a:prstClr val="black"/>
                </a:solidFill>
                <a:latin typeface="Times New Roman"/>
                <a:cs typeface="Times New Roman"/>
              </a:rPr>
              <a:t>Rotational </a:t>
            </a:r>
            <a:r>
              <a:rPr sz="2000" dirty="0">
                <a:solidFill>
                  <a:prstClr val="black"/>
                </a:solidFill>
                <a:latin typeface="Times New Roman"/>
                <a:cs typeface="Times New Roman"/>
              </a:rPr>
              <a:t>Kinetic </a:t>
            </a:r>
            <a:r>
              <a:rPr sz="2000" spc="-90" dirty="0">
                <a:solidFill>
                  <a:prstClr val="black"/>
                </a:solidFill>
                <a:latin typeface="Times New Roman"/>
                <a:cs typeface="Times New Roman"/>
              </a:rPr>
              <a:t>Energy, </a:t>
            </a:r>
            <a:r>
              <a:rPr sz="2000" b="1" spc="15" dirty="0">
                <a:solidFill>
                  <a:prstClr val="black"/>
                </a:solidFill>
                <a:latin typeface="Times New Roman"/>
                <a:cs typeface="Times New Roman"/>
              </a:rPr>
              <a:t>E = </a:t>
            </a:r>
            <a:r>
              <a:rPr sz="2000" b="1" spc="20" dirty="0">
                <a:solidFill>
                  <a:prstClr val="black"/>
                </a:solidFill>
                <a:latin typeface="Times New Roman"/>
                <a:cs typeface="Times New Roman"/>
              </a:rPr>
              <a:t>½</a:t>
            </a:r>
            <a:r>
              <a:rPr sz="2000" b="1" spc="-95" dirty="0">
                <a:solidFill>
                  <a:prstClr val="black"/>
                </a:solidFill>
                <a:latin typeface="Times New Roman"/>
                <a:cs typeface="Times New Roman"/>
              </a:rPr>
              <a:t> </a:t>
            </a:r>
            <a:r>
              <a:rPr sz="2000" b="1" spc="-25" dirty="0">
                <a:solidFill>
                  <a:prstClr val="black"/>
                </a:solidFill>
                <a:latin typeface="Times New Roman"/>
                <a:cs typeface="Times New Roman"/>
              </a:rPr>
              <a:t>Iω</a:t>
            </a:r>
            <a:r>
              <a:rPr sz="2025" b="1" spc="-37" baseline="18518" dirty="0">
                <a:solidFill>
                  <a:prstClr val="black"/>
                </a:solidFill>
                <a:latin typeface="Times New Roman"/>
                <a:cs typeface="Times New Roman"/>
              </a:rPr>
              <a:t>2</a:t>
            </a:r>
            <a:endParaRPr sz="2025" baseline="18518" dirty="0">
              <a:solidFill>
                <a:prstClr val="black"/>
              </a:solidFill>
              <a:latin typeface="Times New Roman"/>
              <a:cs typeface="Times New Roman"/>
            </a:endParaRPr>
          </a:p>
          <a:p>
            <a:pPr>
              <a:spcBef>
                <a:spcPts val="20"/>
              </a:spcBef>
            </a:pPr>
            <a:endParaRPr sz="2400" dirty="0">
              <a:solidFill>
                <a:prstClr val="black"/>
              </a:solidFill>
              <a:latin typeface="Times New Roman"/>
              <a:cs typeface="Times New Roman"/>
            </a:endParaRPr>
          </a:p>
          <a:p>
            <a:pPr marL="62865">
              <a:lnSpc>
                <a:spcPts val="2290"/>
              </a:lnSpc>
              <a:spcBef>
                <a:spcPts val="5"/>
              </a:spcBef>
            </a:pPr>
            <a:r>
              <a:rPr sz="2000" spc="10" dirty="0">
                <a:solidFill>
                  <a:prstClr val="black"/>
                </a:solidFill>
                <a:latin typeface="Times New Roman"/>
                <a:cs typeface="Times New Roman"/>
              </a:rPr>
              <a:t>where,</a:t>
            </a:r>
            <a:endParaRPr sz="2000" dirty="0">
              <a:solidFill>
                <a:prstClr val="black"/>
              </a:solidFill>
              <a:latin typeface="Times New Roman"/>
              <a:cs typeface="Times New Roman"/>
            </a:endParaRPr>
          </a:p>
          <a:p>
            <a:pPr marL="1235710" marR="30480" indent="-391160">
              <a:lnSpc>
                <a:spcPts val="2180"/>
              </a:lnSpc>
              <a:spcBef>
                <a:spcPts val="145"/>
              </a:spcBef>
              <a:tabLst>
                <a:tab pos="1226185" algn="l"/>
              </a:tabLst>
            </a:pPr>
            <a:r>
              <a:rPr sz="2000" b="1" spc="10" dirty="0">
                <a:solidFill>
                  <a:prstClr val="black"/>
                </a:solidFill>
                <a:latin typeface="Times New Roman"/>
                <a:cs typeface="Times New Roman"/>
              </a:rPr>
              <a:t>I</a:t>
            </a:r>
            <a:r>
              <a:rPr sz="2000" b="1" spc="-15" dirty="0">
                <a:solidFill>
                  <a:prstClr val="black"/>
                </a:solidFill>
                <a:latin typeface="Times New Roman"/>
                <a:cs typeface="Times New Roman"/>
              </a:rPr>
              <a:t> </a:t>
            </a:r>
            <a:r>
              <a:rPr sz="2000" spc="5" dirty="0">
                <a:solidFill>
                  <a:prstClr val="black"/>
                </a:solidFill>
                <a:latin typeface="Times New Roman"/>
                <a:cs typeface="Times New Roman"/>
              </a:rPr>
              <a:t>-	</a:t>
            </a:r>
            <a:r>
              <a:rPr sz="2000" dirty="0">
                <a:solidFill>
                  <a:prstClr val="black"/>
                </a:solidFill>
                <a:latin typeface="Times New Roman"/>
                <a:cs typeface="Times New Roman"/>
              </a:rPr>
              <a:t>moment </a:t>
            </a:r>
            <a:r>
              <a:rPr sz="2000" spc="25" dirty="0">
                <a:solidFill>
                  <a:prstClr val="black"/>
                </a:solidFill>
                <a:latin typeface="Times New Roman"/>
                <a:cs typeface="Times New Roman"/>
              </a:rPr>
              <a:t>of </a:t>
            </a:r>
            <a:r>
              <a:rPr sz="2000" spc="5" dirty="0">
                <a:solidFill>
                  <a:prstClr val="black"/>
                </a:solidFill>
                <a:latin typeface="Times New Roman"/>
                <a:cs typeface="Times New Roman"/>
              </a:rPr>
              <a:t>inertia </a:t>
            </a:r>
            <a:r>
              <a:rPr sz="2000" spc="25" dirty="0">
                <a:solidFill>
                  <a:prstClr val="black"/>
                </a:solidFill>
                <a:latin typeface="Times New Roman"/>
                <a:cs typeface="Times New Roman"/>
              </a:rPr>
              <a:t>of </a:t>
            </a:r>
            <a:r>
              <a:rPr sz="2000" spc="30" dirty="0">
                <a:solidFill>
                  <a:prstClr val="black"/>
                </a:solidFill>
                <a:latin typeface="Times New Roman"/>
                <a:cs typeface="Times New Roman"/>
              </a:rPr>
              <a:t>the </a:t>
            </a:r>
            <a:r>
              <a:rPr sz="2000" dirty="0">
                <a:solidFill>
                  <a:prstClr val="black"/>
                </a:solidFill>
                <a:latin typeface="Times New Roman"/>
                <a:cs typeface="Times New Roman"/>
              </a:rPr>
              <a:t>flywheel </a:t>
            </a:r>
            <a:r>
              <a:rPr sz="2000" spc="10" dirty="0">
                <a:solidFill>
                  <a:prstClr val="black"/>
                </a:solidFill>
                <a:latin typeface="Times New Roman"/>
                <a:cs typeface="Times New Roman"/>
              </a:rPr>
              <a:t>(ability </a:t>
            </a:r>
            <a:r>
              <a:rPr sz="2000" spc="25" dirty="0">
                <a:solidFill>
                  <a:prstClr val="black"/>
                </a:solidFill>
                <a:latin typeface="Times New Roman"/>
                <a:cs typeface="Times New Roman"/>
              </a:rPr>
              <a:t>of </a:t>
            </a:r>
            <a:r>
              <a:rPr sz="2000" spc="10" dirty="0">
                <a:solidFill>
                  <a:prstClr val="black"/>
                </a:solidFill>
                <a:latin typeface="Times New Roman"/>
                <a:cs typeface="Times New Roman"/>
              </a:rPr>
              <a:t>an  </a:t>
            </a:r>
            <a:r>
              <a:rPr sz="2000" spc="15" dirty="0">
                <a:solidFill>
                  <a:prstClr val="black"/>
                </a:solidFill>
                <a:latin typeface="Times New Roman"/>
                <a:cs typeface="Times New Roman"/>
              </a:rPr>
              <a:t>object </a:t>
            </a:r>
            <a:r>
              <a:rPr sz="2000" spc="25" dirty="0">
                <a:solidFill>
                  <a:prstClr val="black"/>
                </a:solidFill>
                <a:latin typeface="Times New Roman"/>
                <a:cs typeface="Times New Roman"/>
              </a:rPr>
              <a:t>to </a:t>
            </a:r>
            <a:r>
              <a:rPr sz="2000" spc="-10" dirty="0">
                <a:solidFill>
                  <a:prstClr val="black"/>
                </a:solidFill>
                <a:latin typeface="Times New Roman"/>
                <a:cs typeface="Times New Roman"/>
              </a:rPr>
              <a:t>resist </a:t>
            </a:r>
            <a:r>
              <a:rPr sz="2000" spc="5" dirty="0">
                <a:solidFill>
                  <a:prstClr val="black"/>
                </a:solidFill>
                <a:latin typeface="Times New Roman"/>
                <a:cs typeface="Times New Roman"/>
              </a:rPr>
              <a:t>changes </a:t>
            </a:r>
            <a:r>
              <a:rPr sz="2000" spc="-10" dirty="0">
                <a:solidFill>
                  <a:prstClr val="black"/>
                </a:solidFill>
                <a:latin typeface="Times New Roman"/>
                <a:cs typeface="Times New Roman"/>
              </a:rPr>
              <a:t>in </a:t>
            </a:r>
            <a:r>
              <a:rPr sz="2000" spc="5" dirty="0">
                <a:solidFill>
                  <a:prstClr val="black"/>
                </a:solidFill>
                <a:latin typeface="Times New Roman"/>
                <a:cs typeface="Times New Roman"/>
              </a:rPr>
              <a:t>its </a:t>
            </a:r>
            <a:r>
              <a:rPr sz="2000" spc="20" dirty="0">
                <a:solidFill>
                  <a:prstClr val="black"/>
                </a:solidFill>
                <a:latin typeface="Times New Roman"/>
                <a:cs typeface="Times New Roman"/>
              </a:rPr>
              <a:t>rotational</a:t>
            </a:r>
            <a:r>
              <a:rPr sz="2000" spc="150" dirty="0">
                <a:solidFill>
                  <a:prstClr val="black"/>
                </a:solidFill>
                <a:latin typeface="Times New Roman"/>
                <a:cs typeface="Times New Roman"/>
              </a:rPr>
              <a:t> </a:t>
            </a:r>
            <a:r>
              <a:rPr sz="2000" dirty="0">
                <a:solidFill>
                  <a:prstClr val="black"/>
                </a:solidFill>
                <a:latin typeface="Times New Roman"/>
                <a:cs typeface="Times New Roman"/>
              </a:rPr>
              <a:t>velocity)</a:t>
            </a:r>
          </a:p>
          <a:p>
            <a:pPr marL="845185">
              <a:spcBef>
                <a:spcPts val="40"/>
              </a:spcBef>
            </a:pPr>
            <a:r>
              <a:rPr sz="2000" b="1" spc="20" dirty="0">
                <a:solidFill>
                  <a:prstClr val="black"/>
                </a:solidFill>
                <a:latin typeface="Times New Roman"/>
                <a:cs typeface="Times New Roman"/>
              </a:rPr>
              <a:t>ω </a:t>
            </a:r>
            <a:r>
              <a:rPr sz="2000" spc="5" dirty="0">
                <a:solidFill>
                  <a:prstClr val="black"/>
                </a:solidFill>
                <a:latin typeface="Times New Roman"/>
                <a:cs typeface="Times New Roman"/>
              </a:rPr>
              <a:t>- </a:t>
            </a:r>
            <a:r>
              <a:rPr sz="2000" spc="20" dirty="0">
                <a:solidFill>
                  <a:prstClr val="black"/>
                </a:solidFill>
                <a:latin typeface="Times New Roman"/>
                <a:cs typeface="Times New Roman"/>
              </a:rPr>
              <a:t>rotational </a:t>
            </a:r>
            <a:r>
              <a:rPr sz="2000" spc="5" dirty="0">
                <a:solidFill>
                  <a:prstClr val="black"/>
                </a:solidFill>
                <a:latin typeface="Times New Roman"/>
                <a:cs typeface="Times New Roman"/>
              </a:rPr>
              <a:t>velocity </a:t>
            </a:r>
            <a:r>
              <a:rPr sz="2000" spc="10" dirty="0">
                <a:solidFill>
                  <a:prstClr val="black"/>
                </a:solidFill>
                <a:latin typeface="Times New Roman"/>
                <a:cs typeface="Times New Roman"/>
              </a:rPr>
              <a:t>(Rad </a:t>
            </a:r>
            <a:r>
              <a:rPr sz="2000" spc="5" dirty="0">
                <a:solidFill>
                  <a:prstClr val="black"/>
                </a:solidFill>
                <a:latin typeface="Times New Roman"/>
                <a:cs typeface="Times New Roman"/>
              </a:rPr>
              <a:t>/</a:t>
            </a:r>
            <a:r>
              <a:rPr sz="2000" spc="10" dirty="0">
                <a:solidFill>
                  <a:prstClr val="black"/>
                </a:solidFill>
                <a:latin typeface="Times New Roman"/>
                <a:cs typeface="Times New Roman"/>
              </a:rPr>
              <a:t> </a:t>
            </a:r>
            <a:r>
              <a:rPr sz="2000" dirty="0">
                <a:solidFill>
                  <a:prstClr val="black"/>
                </a:solidFill>
                <a:latin typeface="Times New Roman"/>
                <a:cs typeface="Times New Roman"/>
              </a:rPr>
              <a:t>sec)</a:t>
            </a:r>
          </a:p>
          <a:p>
            <a:pPr>
              <a:spcBef>
                <a:spcPts val="20"/>
              </a:spcBef>
            </a:pPr>
            <a:endParaRPr sz="2400" dirty="0">
              <a:solidFill>
                <a:prstClr val="black"/>
              </a:solidFill>
              <a:latin typeface="Times New Roman"/>
              <a:cs typeface="Times New Roman"/>
            </a:endParaRPr>
          </a:p>
          <a:p>
            <a:pPr marL="63500"/>
            <a:r>
              <a:rPr sz="2000" spc="10" dirty="0">
                <a:solidFill>
                  <a:prstClr val="black"/>
                </a:solidFill>
                <a:latin typeface="Times New Roman"/>
                <a:cs typeface="Times New Roman"/>
              </a:rPr>
              <a:t>The </a:t>
            </a:r>
            <a:r>
              <a:rPr sz="2000" dirty="0">
                <a:solidFill>
                  <a:prstClr val="black"/>
                </a:solidFill>
                <a:latin typeface="Times New Roman"/>
                <a:cs typeface="Times New Roman"/>
              </a:rPr>
              <a:t>moment </a:t>
            </a:r>
            <a:r>
              <a:rPr sz="2000" spc="25" dirty="0">
                <a:solidFill>
                  <a:prstClr val="black"/>
                </a:solidFill>
                <a:latin typeface="Times New Roman"/>
                <a:cs typeface="Times New Roman"/>
              </a:rPr>
              <a:t>of </a:t>
            </a:r>
            <a:r>
              <a:rPr sz="2000" spc="5" dirty="0">
                <a:solidFill>
                  <a:prstClr val="black"/>
                </a:solidFill>
                <a:latin typeface="Times New Roman"/>
                <a:cs typeface="Times New Roman"/>
              </a:rPr>
              <a:t>inertia, </a:t>
            </a:r>
            <a:r>
              <a:rPr sz="2000" b="1" spc="10" dirty="0">
                <a:solidFill>
                  <a:prstClr val="black"/>
                </a:solidFill>
                <a:latin typeface="Times New Roman"/>
                <a:cs typeface="Times New Roman"/>
              </a:rPr>
              <a:t>I </a:t>
            </a:r>
            <a:r>
              <a:rPr sz="2000" b="1" spc="15" dirty="0">
                <a:solidFill>
                  <a:prstClr val="black"/>
                </a:solidFill>
                <a:latin typeface="Times New Roman"/>
                <a:cs typeface="Times New Roman"/>
              </a:rPr>
              <a:t>= </a:t>
            </a:r>
            <a:r>
              <a:rPr sz="2000" b="1" dirty="0">
                <a:solidFill>
                  <a:prstClr val="black"/>
                </a:solidFill>
                <a:latin typeface="Times New Roman"/>
                <a:cs typeface="Times New Roman"/>
              </a:rPr>
              <a:t>kMr</a:t>
            </a:r>
            <a:r>
              <a:rPr sz="2000" b="1" spc="70" dirty="0">
                <a:solidFill>
                  <a:prstClr val="black"/>
                </a:solidFill>
                <a:latin typeface="Times New Roman"/>
                <a:cs typeface="Times New Roman"/>
              </a:rPr>
              <a:t> </a:t>
            </a:r>
            <a:r>
              <a:rPr sz="2025" b="1" baseline="18518" dirty="0">
                <a:solidFill>
                  <a:prstClr val="black"/>
                </a:solidFill>
                <a:latin typeface="Times New Roman"/>
                <a:cs typeface="Times New Roman"/>
              </a:rPr>
              <a:t>2</a:t>
            </a:r>
            <a:endParaRPr sz="2025" baseline="18518" dirty="0">
              <a:solidFill>
                <a:prstClr val="black"/>
              </a:solidFill>
              <a:latin typeface="Times New Roman"/>
              <a:cs typeface="Times New Roman"/>
            </a:endParaRPr>
          </a:p>
          <a:p>
            <a:pPr marL="62865">
              <a:spcBef>
                <a:spcPts val="80"/>
              </a:spcBef>
            </a:pPr>
            <a:r>
              <a:rPr sz="2000" spc="10" dirty="0">
                <a:solidFill>
                  <a:prstClr val="black"/>
                </a:solidFill>
                <a:latin typeface="Times New Roman"/>
                <a:cs typeface="Times New Roman"/>
              </a:rPr>
              <a:t>where,</a:t>
            </a:r>
            <a:endParaRPr sz="2000" dirty="0">
              <a:solidFill>
                <a:prstClr val="black"/>
              </a:solidFill>
              <a:latin typeface="Times New Roman"/>
              <a:cs typeface="Times New Roman"/>
            </a:endParaRPr>
          </a:p>
          <a:p>
            <a:pPr marL="845185"/>
            <a:r>
              <a:rPr sz="2000" b="1" spc="25" dirty="0">
                <a:solidFill>
                  <a:prstClr val="black"/>
                </a:solidFill>
                <a:latin typeface="Times New Roman"/>
                <a:cs typeface="Times New Roman"/>
              </a:rPr>
              <a:t>M </a:t>
            </a:r>
            <a:r>
              <a:rPr sz="2000" spc="5" dirty="0">
                <a:solidFill>
                  <a:prstClr val="black"/>
                </a:solidFill>
                <a:latin typeface="Times New Roman"/>
                <a:cs typeface="Times New Roman"/>
              </a:rPr>
              <a:t>- </a:t>
            </a:r>
            <a:r>
              <a:rPr sz="2000" spc="-15" dirty="0">
                <a:solidFill>
                  <a:prstClr val="black"/>
                </a:solidFill>
                <a:latin typeface="Times New Roman"/>
                <a:cs typeface="Times New Roman"/>
              </a:rPr>
              <a:t>mass </a:t>
            </a:r>
            <a:r>
              <a:rPr sz="2000" spc="25" dirty="0">
                <a:solidFill>
                  <a:prstClr val="black"/>
                </a:solidFill>
                <a:latin typeface="Times New Roman"/>
                <a:cs typeface="Times New Roman"/>
              </a:rPr>
              <a:t>of </a:t>
            </a:r>
            <a:r>
              <a:rPr sz="2000" spc="30" dirty="0">
                <a:solidFill>
                  <a:prstClr val="black"/>
                </a:solidFill>
                <a:latin typeface="Times New Roman"/>
                <a:cs typeface="Times New Roman"/>
              </a:rPr>
              <a:t>the</a:t>
            </a:r>
            <a:r>
              <a:rPr sz="2000" spc="65" dirty="0">
                <a:solidFill>
                  <a:prstClr val="black"/>
                </a:solidFill>
                <a:latin typeface="Times New Roman"/>
                <a:cs typeface="Times New Roman"/>
              </a:rPr>
              <a:t> </a:t>
            </a:r>
            <a:r>
              <a:rPr sz="2000" dirty="0">
                <a:solidFill>
                  <a:prstClr val="black"/>
                </a:solidFill>
                <a:latin typeface="Times New Roman"/>
                <a:cs typeface="Times New Roman"/>
              </a:rPr>
              <a:t>flywheel</a:t>
            </a:r>
          </a:p>
          <a:p>
            <a:pPr marL="845185">
              <a:spcBef>
                <a:spcPts val="80"/>
              </a:spcBef>
            </a:pPr>
            <a:r>
              <a:rPr sz="2000" b="1" spc="10" dirty="0">
                <a:solidFill>
                  <a:prstClr val="black"/>
                </a:solidFill>
                <a:latin typeface="Times New Roman"/>
                <a:cs typeface="Times New Roman"/>
              </a:rPr>
              <a:t>r </a:t>
            </a:r>
            <a:r>
              <a:rPr sz="2000" spc="5" dirty="0">
                <a:solidFill>
                  <a:prstClr val="black"/>
                </a:solidFill>
                <a:latin typeface="Times New Roman"/>
                <a:cs typeface="Times New Roman"/>
              </a:rPr>
              <a:t>- </a:t>
            </a:r>
            <a:r>
              <a:rPr sz="2000" spc="15" dirty="0">
                <a:solidFill>
                  <a:prstClr val="black"/>
                </a:solidFill>
                <a:latin typeface="Times New Roman"/>
                <a:cs typeface="Times New Roman"/>
              </a:rPr>
              <a:t>radius </a:t>
            </a:r>
            <a:r>
              <a:rPr sz="2000" spc="25" dirty="0">
                <a:solidFill>
                  <a:prstClr val="black"/>
                </a:solidFill>
                <a:latin typeface="Times New Roman"/>
                <a:cs typeface="Times New Roman"/>
              </a:rPr>
              <a:t>of</a:t>
            </a:r>
            <a:r>
              <a:rPr sz="2000" spc="-50" dirty="0">
                <a:solidFill>
                  <a:prstClr val="black"/>
                </a:solidFill>
                <a:latin typeface="Times New Roman"/>
                <a:cs typeface="Times New Roman"/>
              </a:rPr>
              <a:t> </a:t>
            </a:r>
            <a:r>
              <a:rPr sz="2000" dirty="0">
                <a:solidFill>
                  <a:prstClr val="black"/>
                </a:solidFill>
                <a:latin typeface="Times New Roman"/>
                <a:cs typeface="Times New Roman"/>
              </a:rPr>
              <a:t>flywheel</a:t>
            </a:r>
          </a:p>
          <a:p>
            <a:pPr marL="845185">
              <a:spcBef>
                <a:spcPts val="80"/>
              </a:spcBef>
            </a:pPr>
            <a:r>
              <a:rPr sz="2000" b="1" spc="15" dirty="0">
                <a:solidFill>
                  <a:prstClr val="black"/>
                </a:solidFill>
                <a:latin typeface="Times New Roman"/>
                <a:cs typeface="Times New Roman"/>
              </a:rPr>
              <a:t>k </a:t>
            </a:r>
            <a:r>
              <a:rPr sz="2000" spc="5" dirty="0">
                <a:solidFill>
                  <a:prstClr val="black"/>
                </a:solidFill>
                <a:latin typeface="Times New Roman"/>
                <a:cs typeface="Times New Roman"/>
              </a:rPr>
              <a:t>- inertial</a:t>
            </a:r>
            <a:r>
              <a:rPr sz="2000" spc="80" dirty="0">
                <a:solidFill>
                  <a:prstClr val="black"/>
                </a:solidFill>
                <a:latin typeface="Times New Roman"/>
                <a:cs typeface="Times New Roman"/>
              </a:rPr>
              <a:t> </a:t>
            </a:r>
            <a:r>
              <a:rPr sz="2000" spc="25" dirty="0">
                <a:solidFill>
                  <a:prstClr val="black"/>
                </a:solidFill>
                <a:latin typeface="Times New Roman"/>
                <a:cs typeface="Times New Roman"/>
              </a:rPr>
              <a:t>constant.</a:t>
            </a:r>
            <a:endParaRPr sz="2000" dirty="0">
              <a:solidFill>
                <a:prstClr val="black"/>
              </a:solidFill>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95212"/>
            <a:ext cx="7818755"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2569529" y="644837"/>
            <a:ext cx="6255385" cy="640080"/>
          </a:xfrm>
          <a:prstGeom prst="rect">
            <a:avLst/>
          </a:prstGeom>
        </p:spPr>
        <p:txBody>
          <a:bodyPr vert="horz" wrap="square" lIns="0" tIns="15875" rIns="0" bIns="0" rtlCol="0">
            <a:spAutoFit/>
          </a:bodyPr>
          <a:lstStyle/>
          <a:p>
            <a:pPr marL="1233170" marR="5080" indent="-1221105">
              <a:spcBef>
                <a:spcPts val="125"/>
              </a:spcBef>
            </a:pPr>
            <a:r>
              <a:rPr sz="2000" spc="15" dirty="0">
                <a:latin typeface="Times New Roman"/>
                <a:cs typeface="Times New Roman"/>
              </a:rPr>
              <a:t>k</a:t>
            </a:r>
            <a:r>
              <a:rPr sz="2000" spc="-55" dirty="0">
                <a:latin typeface="Times New Roman"/>
                <a:cs typeface="Times New Roman"/>
              </a:rPr>
              <a:t> </a:t>
            </a:r>
            <a:r>
              <a:rPr sz="2000" b="0" spc="30" dirty="0">
                <a:latin typeface="Times New Roman"/>
                <a:cs typeface="Times New Roman"/>
              </a:rPr>
              <a:t>depends</a:t>
            </a:r>
            <a:r>
              <a:rPr sz="2000" b="0" spc="-245" dirty="0">
                <a:latin typeface="Times New Roman"/>
                <a:cs typeface="Times New Roman"/>
              </a:rPr>
              <a:t> </a:t>
            </a:r>
            <a:r>
              <a:rPr sz="2000" b="0" spc="25" dirty="0">
                <a:latin typeface="Times New Roman"/>
                <a:cs typeface="Times New Roman"/>
              </a:rPr>
              <a:t>on</a:t>
            </a:r>
            <a:r>
              <a:rPr sz="2000" b="0" spc="-20" dirty="0">
                <a:latin typeface="Times New Roman"/>
                <a:cs typeface="Times New Roman"/>
              </a:rPr>
              <a:t> </a:t>
            </a:r>
            <a:r>
              <a:rPr sz="2000" b="0" spc="30" dirty="0">
                <a:latin typeface="Times New Roman"/>
                <a:cs typeface="Times New Roman"/>
              </a:rPr>
              <a:t>the</a:t>
            </a:r>
            <a:r>
              <a:rPr sz="2000" b="0" spc="-130" dirty="0">
                <a:latin typeface="Times New Roman"/>
                <a:cs typeface="Times New Roman"/>
              </a:rPr>
              <a:t> </a:t>
            </a:r>
            <a:r>
              <a:rPr sz="2000" b="0" spc="15" dirty="0">
                <a:latin typeface="Times New Roman"/>
                <a:cs typeface="Times New Roman"/>
              </a:rPr>
              <a:t>shape</a:t>
            </a:r>
            <a:r>
              <a:rPr sz="2000" b="0" spc="-125" dirty="0">
                <a:latin typeface="Times New Roman"/>
                <a:cs typeface="Times New Roman"/>
              </a:rPr>
              <a:t> </a:t>
            </a:r>
            <a:r>
              <a:rPr sz="2000" b="0" spc="25" dirty="0">
                <a:latin typeface="Times New Roman"/>
                <a:cs typeface="Times New Roman"/>
              </a:rPr>
              <a:t>of</a:t>
            </a:r>
            <a:r>
              <a:rPr sz="2000" b="0" spc="-60" dirty="0">
                <a:latin typeface="Times New Roman"/>
                <a:cs typeface="Times New Roman"/>
              </a:rPr>
              <a:t> </a:t>
            </a:r>
            <a:r>
              <a:rPr sz="2000" b="0" spc="30" dirty="0">
                <a:latin typeface="Times New Roman"/>
                <a:cs typeface="Times New Roman"/>
              </a:rPr>
              <a:t>the</a:t>
            </a:r>
            <a:r>
              <a:rPr sz="2000" b="0" spc="-130" dirty="0">
                <a:latin typeface="Times New Roman"/>
                <a:cs typeface="Times New Roman"/>
              </a:rPr>
              <a:t> </a:t>
            </a:r>
            <a:r>
              <a:rPr sz="2000" b="0" spc="20" dirty="0">
                <a:latin typeface="Times New Roman"/>
                <a:cs typeface="Times New Roman"/>
              </a:rPr>
              <a:t>rotating</a:t>
            </a:r>
            <a:r>
              <a:rPr sz="2000" b="0" spc="-165" dirty="0">
                <a:latin typeface="Times New Roman"/>
                <a:cs typeface="Times New Roman"/>
              </a:rPr>
              <a:t> </a:t>
            </a:r>
            <a:r>
              <a:rPr sz="2000" b="0" spc="15" dirty="0">
                <a:latin typeface="Times New Roman"/>
                <a:cs typeface="Times New Roman"/>
              </a:rPr>
              <a:t>object.</a:t>
            </a:r>
            <a:r>
              <a:rPr sz="2000" b="0" spc="-190" dirty="0">
                <a:latin typeface="Times New Roman"/>
                <a:cs typeface="Times New Roman"/>
              </a:rPr>
              <a:t> </a:t>
            </a:r>
            <a:r>
              <a:rPr sz="2000" b="0" spc="20" dirty="0">
                <a:latin typeface="Times New Roman"/>
                <a:cs typeface="Times New Roman"/>
              </a:rPr>
              <a:t>Shape-factor</a:t>
            </a:r>
            <a:r>
              <a:rPr sz="2000" b="0" spc="-200" dirty="0">
                <a:latin typeface="Times New Roman"/>
                <a:cs typeface="Times New Roman"/>
              </a:rPr>
              <a:t> </a:t>
            </a:r>
            <a:r>
              <a:rPr sz="2000" b="0" spc="15" dirty="0">
                <a:latin typeface="Times New Roman"/>
                <a:cs typeface="Times New Roman"/>
              </a:rPr>
              <a:t>K  </a:t>
            </a:r>
            <a:r>
              <a:rPr sz="2000" b="0" spc="-10" dirty="0">
                <a:latin typeface="Times New Roman"/>
                <a:cs typeface="Times New Roman"/>
              </a:rPr>
              <a:t>for </a:t>
            </a:r>
            <a:r>
              <a:rPr sz="2000" b="0" spc="-5" dirty="0">
                <a:latin typeface="Times New Roman"/>
                <a:cs typeface="Times New Roman"/>
              </a:rPr>
              <a:t>different </a:t>
            </a:r>
            <a:r>
              <a:rPr sz="2000" b="0" spc="25" dirty="0">
                <a:latin typeface="Times New Roman"/>
                <a:cs typeface="Times New Roman"/>
              </a:rPr>
              <a:t>planar </a:t>
            </a:r>
            <a:r>
              <a:rPr sz="2000" b="0" dirty="0">
                <a:latin typeface="Times New Roman"/>
                <a:cs typeface="Times New Roman"/>
              </a:rPr>
              <a:t>stress</a:t>
            </a:r>
            <a:r>
              <a:rPr sz="2000" b="0" spc="-270" dirty="0">
                <a:latin typeface="Times New Roman"/>
                <a:cs typeface="Times New Roman"/>
              </a:rPr>
              <a:t> </a:t>
            </a:r>
            <a:r>
              <a:rPr sz="2000" b="0" spc="-10" dirty="0">
                <a:latin typeface="Times New Roman"/>
                <a:cs typeface="Times New Roman"/>
              </a:rPr>
              <a:t>geometries</a:t>
            </a:r>
            <a:endParaRPr sz="2000">
              <a:latin typeface="Times New Roman"/>
              <a:cs typeface="Times New Roman"/>
            </a:endParaRPr>
          </a:p>
        </p:txBody>
      </p:sp>
      <p:sp>
        <p:nvSpPr>
          <p:cNvPr id="9" name="object 9"/>
          <p:cNvSpPr txBox="1"/>
          <p:nvPr/>
        </p:nvSpPr>
        <p:spPr>
          <a:xfrm>
            <a:off x="1810067" y="5477827"/>
            <a:ext cx="2611120" cy="254557"/>
          </a:xfrm>
          <a:prstGeom prst="rect">
            <a:avLst/>
          </a:prstGeom>
        </p:spPr>
        <p:txBody>
          <a:bodyPr vert="horz" wrap="square" lIns="0" tIns="15875" rIns="0" bIns="0" rtlCol="0">
            <a:spAutoFit/>
          </a:bodyPr>
          <a:lstStyle/>
          <a:p>
            <a:pPr marL="38100">
              <a:spcBef>
                <a:spcPts val="125"/>
              </a:spcBef>
            </a:pPr>
            <a:r>
              <a:rPr sz="1550" spc="15" dirty="0">
                <a:solidFill>
                  <a:prstClr val="black"/>
                </a:solidFill>
                <a:latin typeface="Arial"/>
                <a:cs typeface="Arial"/>
              </a:rPr>
              <a:t>So</a:t>
            </a:r>
            <a:r>
              <a:rPr sz="1550" spc="-40" dirty="0">
                <a:solidFill>
                  <a:prstClr val="black"/>
                </a:solidFill>
                <a:latin typeface="Arial"/>
                <a:cs typeface="Arial"/>
              </a:rPr>
              <a:t> </a:t>
            </a:r>
            <a:r>
              <a:rPr sz="1550" spc="15" dirty="0">
                <a:solidFill>
                  <a:prstClr val="black"/>
                </a:solidFill>
                <a:latin typeface="Arial"/>
                <a:cs typeface="Arial"/>
              </a:rPr>
              <a:t>for</a:t>
            </a:r>
            <a:r>
              <a:rPr sz="1550" spc="-130" dirty="0">
                <a:solidFill>
                  <a:prstClr val="black"/>
                </a:solidFill>
                <a:latin typeface="Arial"/>
                <a:cs typeface="Arial"/>
              </a:rPr>
              <a:t> </a:t>
            </a:r>
            <a:r>
              <a:rPr sz="1550" spc="15" dirty="0">
                <a:solidFill>
                  <a:prstClr val="black"/>
                </a:solidFill>
                <a:latin typeface="Arial"/>
                <a:cs typeface="Arial"/>
              </a:rPr>
              <a:t>a</a:t>
            </a:r>
            <a:r>
              <a:rPr sz="1550" spc="-40" dirty="0">
                <a:solidFill>
                  <a:prstClr val="black"/>
                </a:solidFill>
                <a:latin typeface="Arial"/>
                <a:cs typeface="Arial"/>
              </a:rPr>
              <a:t> </a:t>
            </a:r>
            <a:r>
              <a:rPr sz="1550" spc="10" dirty="0">
                <a:solidFill>
                  <a:prstClr val="black"/>
                </a:solidFill>
                <a:latin typeface="Arial"/>
                <a:cs typeface="Arial"/>
              </a:rPr>
              <a:t>solid</a:t>
            </a:r>
            <a:r>
              <a:rPr sz="1550" spc="-110" dirty="0">
                <a:solidFill>
                  <a:prstClr val="black"/>
                </a:solidFill>
                <a:latin typeface="Arial"/>
                <a:cs typeface="Arial"/>
              </a:rPr>
              <a:t> </a:t>
            </a:r>
            <a:r>
              <a:rPr sz="1550" spc="10" dirty="0">
                <a:solidFill>
                  <a:prstClr val="black"/>
                </a:solidFill>
                <a:latin typeface="Arial"/>
                <a:cs typeface="Arial"/>
              </a:rPr>
              <a:t>disk</a:t>
            </a:r>
            <a:r>
              <a:rPr sz="1550" spc="-105" dirty="0">
                <a:solidFill>
                  <a:prstClr val="black"/>
                </a:solidFill>
                <a:latin typeface="Arial"/>
                <a:cs typeface="Arial"/>
              </a:rPr>
              <a:t> </a:t>
            </a:r>
            <a:r>
              <a:rPr sz="1550" spc="5" dirty="0">
                <a:solidFill>
                  <a:prstClr val="black"/>
                </a:solidFill>
                <a:latin typeface="Arial"/>
                <a:cs typeface="Arial"/>
              </a:rPr>
              <a:t>;</a:t>
            </a:r>
            <a:r>
              <a:rPr sz="1550" spc="-30" dirty="0">
                <a:solidFill>
                  <a:prstClr val="black"/>
                </a:solidFill>
                <a:latin typeface="Arial"/>
                <a:cs typeface="Arial"/>
              </a:rPr>
              <a:t> </a:t>
            </a:r>
            <a:r>
              <a:rPr sz="1550" b="1" spc="5" dirty="0">
                <a:solidFill>
                  <a:prstClr val="black"/>
                </a:solidFill>
                <a:latin typeface="Arial"/>
                <a:cs typeface="Arial"/>
              </a:rPr>
              <a:t>I</a:t>
            </a:r>
            <a:r>
              <a:rPr sz="1550" b="1" spc="-55" dirty="0">
                <a:solidFill>
                  <a:prstClr val="black"/>
                </a:solidFill>
                <a:latin typeface="Arial"/>
                <a:cs typeface="Arial"/>
              </a:rPr>
              <a:t> </a:t>
            </a:r>
            <a:r>
              <a:rPr sz="1550" b="1" spc="15" dirty="0">
                <a:solidFill>
                  <a:prstClr val="black"/>
                </a:solidFill>
                <a:latin typeface="Arial"/>
                <a:cs typeface="Arial"/>
              </a:rPr>
              <a:t>=</a:t>
            </a:r>
            <a:r>
              <a:rPr sz="1550" b="1" spc="-5" dirty="0">
                <a:solidFill>
                  <a:prstClr val="black"/>
                </a:solidFill>
                <a:latin typeface="Arial"/>
                <a:cs typeface="Arial"/>
              </a:rPr>
              <a:t> Mr</a:t>
            </a:r>
            <a:r>
              <a:rPr sz="1550" b="1" dirty="0">
                <a:solidFill>
                  <a:prstClr val="black"/>
                </a:solidFill>
                <a:latin typeface="Arial"/>
                <a:cs typeface="Arial"/>
              </a:rPr>
              <a:t> </a:t>
            </a:r>
            <a:r>
              <a:rPr sz="1575" b="1" baseline="15873" dirty="0">
                <a:solidFill>
                  <a:prstClr val="black"/>
                </a:solidFill>
                <a:latin typeface="Arial"/>
                <a:cs typeface="Arial"/>
              </a:rPr>
              <a:t>2</a:t>
            </a:r>
            <a:r>
              <a:rPr sz="1575" b="1" spc="-187" baseline="15873" dirty="0">
                <a:solidFill>
                  <a:prstClr val="black"/>
                </a:solidFill>
                <a:latin typeface="Arial"/>
                <a:cs typeface="Arial"/>
              </a:rPr>
              <a:t> </a:t>
            </a:r>
            <a:r>
              <a:rPr sz="1550" b="1" spc="20" dirty="0">
                <a:solidFill>
                  <a:prstClr val="black"/>
                </a:solidFill>
                <a:latin typeface="Arial"/>
                <a:cs typeface="Arial"/>
              </a:rPr>
              <a:t>/2</a:t>
            </a:r>
            <a:endParaRPr sz="1550">
              <a:solidFill>
                <a:prstClr val="black"/>
              </a:solidFill>
              <a:latin typeface="Arial"/>
              <a:cs typeface="Arial"/>
            </a:endParaRPr>
          </a:p>
        </p:txBody>
      </p:sp>
      <p:sp>
        <p:nvSpPr>
          <p:cNvPr id="10" name="object 10"/>
          <p:cNvSpPr/>
          <p:nvPr/>
        </p:nvSpPr>
        <p:spPr>
          <a:xfrm>
            <a:off x="1914525" y="1823968"/>
            <a:ext cx="7037466" cy="3406780"/>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0572" y="1387470"/>
            <a:ext cx="8085455" cy="3882538"/>
          </a:xfrm>
          <a:prstGeom prst="rect">
            <a:avLst/>
          </a:prstGeom>
        </p:spPr>
        <p:txBody>
          <a:bodyPr vert="horz" wrap="square" lIns="0" tIns="12700" rIns="0" bIns="0" rtlCol="0">
            <a:spAutoFit/>
          </a:bodyPr>
          <a:lstStyle/>
          <a:p>
            <a:pPr marL="355600" marR="5080" algn="just">
              <a:lnSpc>
                <a:spcPct val="100699"/>
              </a:lnSpc>
              <a:spcBef>
                <a:spcPts val="100"/>
              </a:spcBef>
            </a:pPr>
            <a:r>
              <a:rPr sz="3200" spc="-10" dirty="0">
                <a:solidFill>
                  <a:prstClr val="black"/>
                </a:solidFill>
                <a:latin typeface="Times New Roman"/>
                <a:cs typeface="Times New Roman"/>
              </a:rPr>
              <a:t>The </a:t>
            </a:r>
            <a:r>
              <a:rPr sz="3200" spc="-20" dirty="0">
                <a:solidFill>
                  <a:prstClr val="black"/>
                </a:solidFill>
                <a:latin typeface="Times New Roman"/>
                <a:cs typeface="Times New Roman"/>
              </a:rPr>
              <a:t>most </a:t>
            </a:r>
            <a:r>
              <a:rPr sz="3200" spc="-10" dirty="0">
                <a:solidFill>
                  <a:prstClr val="black"/>
                </a:solidFill>
                <a:latin typeface="Times New Roman"/>
                <a:cs typeface="Times New Roman"/>
              </a:rPr>
              <a:t>important </a:t>
            </a:r>
            <a:r>
              <a:rPr sz="3200" spc="-5" dirty="0">
                <a:solidFill>
                  <a:prstClr val="black"/>
                </a:solidFill>
                <a:latin typeface="Times New Roman"/>
                <a:cs typeface="Times New Roman"/>
              </a:rPr>
              <a:t>kinematic </a:t>
            </a:r>
            <a:r>
              <a:rPr sz="3200" spc="-20" dirty="0">
                <a:solidFill>
                  <a:prstClr val="black"/>
                </a:solidFill>
                <a:latin typeface="Times New Roman"/>
                <a:cs typeface="Times New Roman"/>
              </a:rPr>
              <a:t>chains </a:t>
            </a:r>
            <a:r>
              <a:rPr sz="3200" spc="-5" dirty="0">
                <a:solidFill>
                  <a:prstClr val="black"/>
                </a:solidFill>
                <a:latin typeface="Times New Roman"/>
                <a:cs typeface="Times New Roman"/>
              </a:rPr>
              <a:t>are </a:t>
            </a:r>
            <a:r>
              <a:rPr sz="3200" spc="10" dirty="0">
                <a:solidFill>
                  <a:prstClr val="black"/>
                </a:solidFill>
                <a:latin typeface="Times New Roman"/>
                <a:cs typeface="Times New Roman"/>
              </a:rPr>
              <a:t>those  </a:t>
            </a:r>
            <a:r>
              <a:rPr sz="3200" spc="-15" dirty="0">
                <a:solidFill>
                  <a:prstClr val="black"/>
                </a:solidFill>
                <a:latin typeface="Times New Roman"/>
                <a:cs typeface="Times New Roman"/>
              </a:rPr>
              <a:t>which </a:t>
            </a:r>
            <a:r>
              <a:rPr sz="3200" dirty="0">
                <a:solidFill>
                  <a:prstClr val="black"/>
                </a:solidFill>
                <a:latin typeface="Times New Roman"/>
                <a:cs typeface="Times New Roman"/>
              </a:rPr>
              <a:t>consist </a:t>
            </a:r>
            <a:r>
              <a:rPr sz="3200" spc="-10" dirty="0">
                <a:solidFill>
                  <a:prstClr val="black"/>
                </a:solidFill>
                <a:latin typeface="Times New Roman"/>
                <a:cs typeface="Times New Roman"/>
              </a:rPr>
              <a:t>of </a:t>
            </a:r>
            <a:r>
              <a:rPr sz="3200" spc="-15" dirty="0">
                <a:solidFill>
                  <a:prstClr val="black"/>
                </a:solidFill>
                <a:latin typeface="Times New Roman"/>
                <a:cs typeface="Times New Roman"/>
              </a:rPr>
              <a:t>four </a:t>
            </a:r>
            <a:r>
              <a:rPr sz="3200" dirty="0">
                <a:solidFill>
                  <a:prstClr val="black"/>
                </a:solidFill>
                <a:latin typeface="Times New Roman"/>
                <a:cs typeface="Times New Roman"/>
              </a:rPr>
              <a:t>lower </a:t>
            </a:r>
            <a:r>
              <a:rPr sz="3200" spc="10" dirty="0">
                <a:solidFill>
                  <a:prstClr val="black"/>
                </a:solidFill>
                <a:latin typeface="Times New Roman"/>
                <a:cs typeface="Times New Roman"/>
              </a:rPr>
              <a:t>pairs, </a:t>
            </a:r>
            <a:r>
              <a:rPr sz="3200" spc="-15" dirty="0">
                <a:solidFill>
                  <a:prstClr val="black"/>
                </a:solidFill>
                <a:latin typeface="Times New Roman"/>
                <a:cs typeface="Times New Roman"/>
              </a:rPr>
              <a:t>each </a:t>
            </a:r>
            <a:r>
              <a:rPr sz="3200" spc="15" dirty="0">
                <a:solidFill>
                  <a:prstClr val="black"/>
                </a:solidFill>
                <a:latin typeface="Times New Roman"/>
                <a:cs typeface="Times New Roman"/>
              </a:rPr>
              <a:t>pair  </a:t>
            </a:r>
            <a:r>
              <a:rPr sz="3200" spc="-10" dirty="0">
                <a:solidFill>
                  <a:prstClr val="black"/>
                </a:solidFill>
                <a:latin typeface="Times New Roman"/>
                <a:cs typeface="Times New Roman"/>
              </a:rPr>
              <a:t>being </a:t>
            </a:r>
            <a:r>
              <a:rPr sz="3200" spc="10" dirty="0">
                <a:solidFill>
                  <a:prstClr val="black"/>
                </a:solidFill>
                <a:latin typeface="Times New Roman"/>
                <a:cs typeface="Times New Roman"/>
              </a:rPr>
              <a:t>a </a:t>
            </a:r>
            <a:r>
              <a:rPr sz="3200" dirty="0">
                <a:solidFill>
                  <a:prstClr val="black"/>
                </a:solidFill>
                <a:latin typeface="Times New Roman"/>
                <a:cs typeface="Times New Roman"/>
              </a:rPr>
              <a:t>sliding </a:t>
            </a:r>
            <a:r>
              <a:rPr sz="3200" spc="15" dirty="0">
                <a:solidFill>
                  <a:prstClr val="black"/>
                </a:solidFill>
                <a:latin typeface="Times New Roman"/>
                <a:cs typeface="Times New Roman"/>
              </a:rPr>
              <a:t>pair </a:t>
            </a:r>
            <a:r>
              <a:rPr sz="3200" spc="-10" dirty="0">
                <a:solidFill>
                  <a:prstClr val="black"/>
                </a:solidFill>
                <a:latin typeface="Times New Roman"/>
                <a:cs typeface="Times New Roman"/>
              </a:rPr>
              <a:t>or </a:t>
            </a:r>
            <a:r>
              <a:rPr sz="3200" spc="10" dirty="0">
                <a:solidFill>
                  <a:prstClr val="black"/>
                </a:solidFill>
                <a:latin typeface="Times New Roman"/>
                <a:cs typeface="Times New Roman"/>
              </a:rPr>
              <a:t>a </a:t>
            </a:r>
            <a:r>
              <a:rPr sz="3200" spc="-10" dirty="0">
                <a:solidFill>
                  <a:prstClr val="black"/>
                </a:solidFill>
                <a:latin typeface="Times New Roman"/>
                <a:cs typeface="Times New Roman"/>
              </a:rPr>
              <a:t>turning</a:t>
            </a:r>
            <a:r>
              <a:rPr sz="3200" spc="-5" dirty="0">
                <a:solidFill>
                  <a:prstClr val="black"/>
                </a:solidFill>
                <a:latin typeface="Times New Roman"/>
                <a:cs typeface="Times New Roman"/>
              </a:rPr>
              <a:t> </a:t>
            </a:r>
            <a:r>
              <a:rPr sz="3200" spc="15" dirty="0">
                <a:solidFill>
                  <a:prstClr val="black"/>
                </a:solidFill>
                <a:latin typeface="Times New Roman"/>
                <a:cs typeface="Times New Roman"/>
              </a:rPr>
              <a:t>pair</a:t>
            </a:r>
            <a:endParaRPr sz="3200" dirty="0">
              <a:solidFill>
                <a:prstClr val="black"/>
              </a:solidFill>
              <a:latin typeface="Times New Roman"/>
              <a:cs typeface="Times New Roman"/>
            </a:endParaRPr>
          </a:p>
          <a:p>
            <a:pPr>
              <a:spcBef>
                <a:spcPts val="35"/>
              </a:spcBef>
            </a:pPr>
            <a:endParaRPr sz="4600" dirty="0">
              <a:solidFill>
                <a:prstClr val="black"/>
              </a:solidFill>
              <a:latin typeface="Times New Roman"/>
              <a:cs typeface="Times New Roman"/>
            </a:endParaRPr>
          </a:p>
          <a:p>
            <a:pPr marL="469265" indent="-457200">
              <a:buFont typeface="Wingdings" panose="05000000000000000000" pitchFamily="2" charset="2"/>
              <a:buChar char="Ø"/>
              <a:tabLst>
                <a:tab pos="421640" algn="l"/>
              </a:tabLst>
            </a:pPr>
            <a:r>
              <a:rPr sz="3200" spc="-10" dirty="0">
                <a:solidFill>
                  <a:schemeClr val="tx2"/>
                </a:solidFill>
                <a:latin typeface="Times New Roman"/>
                <a:cs typeface="Times New Roman"/>
              </a:rPr>
              <a:t>Four </a:t>
            </a:r>
            <a:r>
              <a:rPr sz="3200" spc="20" dirty="0">
                <a:solidFill>
                  <a:schemeClr val="tx2"/>
                </a:solidFill>
                <a:latin typeface="Times New Roman"/>
                <a:cs typeface="Times New Roman"/>
              </a:rPr>
              <a:t>bar </a:t>
            </a:r>
            <a:r>
              <a:rPr sz="3200" spc="-15" dirty="0">
                <a:solidFill>
                  <a:schemeClr val="tx2"/>
                </a:solidFill>
                <a:latin typeface="Times New Roman"/>
                <a:cs typeface="Times New Roman"/>
              </a:rPr>
              <a:t>chain </a:t>
            </a:r>
            <a:r>
              <a:rPr sz="3200" spc="-10" dirty="0">
                <a:solidFill>
                  <a:schemeClr val="tx2"/>
                </a:solidFill>
                <a:latin typeface="Times New Roman"/>
                <a:cs typeface="Times New Roman"/>
              </a:rPr>
              <a:t>or </a:t>
            </a:r>
            <a:r>
              <a:rPr sz="3200" dirty="0">
                <a:solidFill>
                  <a:schemeClr val="tx2"/>
                </a:solidFill>
                <a:latin typeface="Times New Roman"/>
                <a:cs typeface="Times New Roman"/>
              </a:rPr>
              <a:t>quadric </a:t>
            </a:r>
            <a:r>
              <a:rPr sz="3200" spc="-50" dirty="0">
                <a:solidFill>
                  <a:schemeClr val="tx2"/>
                </a:solidFill>
                <a:latin typeface="Times New Roman"/>
                <a:cs typeface="Times New Roman"/>
              </a:rPr>
              <a:t>cyclic</a:t>
            </a:r>
            <a:r>
              <a:rPr sz="3200" spc="270" dirty="0">
                <a:solidFill>
                  <a:schemeClr val="tx2"/>
                </a:solidFill>
                <a:latin typeface="Times New Roman"/>
                <a:cs typeface="Times New Roman"/>
              </a:rPr>
              <a:t> </a:t>
            </a:r>
            <a:r>
              <a:rPr sz="3200" spc="-20" dirty="0">
                <a:solidFill>
                  <a:schemeClr val="tx2"/>
                </a:solidFill>
                <a:latin typeface="Times New Roman"/>
                <a:cs typeface="Times New Roman"/>
              </a:rPr>
              <a:t>chain,</a:t>
            </a:r>
            <a:endParaRPr sz="3200" dirty="0">
              <a:solidFill>
                <a:schemeClr val="tx2"/>
              </a:solidFill>
              <a:latin typeface="Times New Roman"/>
              <a:cs typeface="Times New Roman"/>
            </a:endParaRPr>
          </a:p>
          <a:p>
            <a:pPr marL="469265" indent="-457200">
              <a:spcBef>
                <a:spcPts val="815"/>
              </a:spcBef>
              <a:buFont typeface="Wingdings" panose="05000000000000000000" pitchFamily="2" charset="2"/>
              <a:buChar char="Ø"/>
              <a:tabLst>
                <a:tab pos="421640" algn="l"/>
              </a:tabLst>
            </a:pPr>
            <a:r>
              <a:rPr sz="3200" dirty="0">
                <a:solidFill>
                  <a:schemeClr val="tx2"/>
                </a:solidFill>
                <a:latin typeface="Times New Roman"/>
                <a:cs typeface="Times New Roman"/>
              </a:rPr>
              <a:t>Single </a:t>
            </a:r>
            <a:r>
              <a:rPr sz="3200" spc="-10" dirty="0">
                <a:solidFill>
                  <a:schemeClr val="tx2"/>
                </a:solidFill>
                <a:latin typeface="Times New Roman"/>
                <a:cs typeface="Times New Roman"/>
              </a:rPr>
              <a:t>slider </a:t>
            </a:r>
            <a:r>
              <a:rPr sz="3200" spc="-20" dirty="0">
                <a:solidFill>
                  <a:schemeClr val="tx2"/>
                </a:solidFill>
                <a:latin typeface="Times New Roman"/>
                <a:cs typeface="Times New Roman"/>
              </a:rPr>
              <a:t>crank chain,</a:t>
            </a:r>
            <a:r>
              <a:rPr sz="3200" spc="190" dirty="0">
                <a:solidFill>
                  <a:schemeClr val="tx2"/>
                </a:solidFill>
                <a:latin typeface="Times New Roman"/>
                <a:cs typeface="Times New Roman"/>
              </a:rPr>
              <a:t> </a:t>
            </a:r>
            <a:r>
              <a:rPr sz="3200" spc="-5" dirty="0">
                <a:solidFill>
                  <a:schemeClr val="tx2"/>
                </a:solidFill>
                <a:latin typeface="Times New Roman"/>
                <a:cs typeface="Times New Roman"/>
              </a:rPr>
              <a:t>and</a:t>
            </a:r>
            <a:endParaRPr sz="3200" dirty="0">
              <a:solidFill>
                <a:schemeClr val="tx2"/>
              </a:solidFill>
              <a:latin typeface="Times New Roman"/>
              <a:cs typeface="Times New Roman"/>
            </a:endParaRPr>
          </a:p>
          <a:p>
            <a:pPr marL="469265" indent="-457200">
              <a:spcBef>
                <a:spcPts val="740"/>
              </a:spcBef>
              <a:buFont typeface="Wingdings" panose="05000000000000000000" pitchFamily="2" charset="2"/>
              <a:buChar char="Ø"/>
              <a:tabLst>
                <a:tab pos="421640" algn="l"/>
              </a:tabLst>
            </a:pPr>
            <a:r>
              <a:rPr sz="3200" dirty="0">
                <a:solidFill>
                  <a:schemeClr val="tx2"/>
                </a:solidFill>
                <a:latin typeface="Times New Roman"/>
                <a:cs typeface="Times New Roman"/>
              </a:rPr>
              <a:t>Double </a:t>
            </a:r>
            <a:r>
              <a:rPr sz="3200" spc="-10" dirty="0">
                <a:solidFill>
                  <a:schemeClr val="tx2"/>
                </a:solidFill>
                <a:latin typeface="Times New Roman"/>
                <a:cs typeface="Times New Roman"/>
              </a:rPr>
              <a:t>slider </a:t>
            </a:r>
            <a:r>
              <a:rPr sz="3200" spc="-20" dirty="0">
                <a:solidFill>
                  <a:schemeClr val="tx2"/>
                </a:solidFill>
                <a:latin typeface="Times New Roman"/>
                <a:cs typeface="Times New Roman"/>
              </a:rPr>
              <a:t>crank</a:t>
            </a:r>
            <a:r>
              <a:rPr sz="3200" spc="60" dirty="0">
                <a:solidFill>
                  <a:schemeClr val="tx2"/>
                </a:solidFill>
                <a:latin typeface="Times New Roman"/>
                <a:cs typeface="Times New Roman"/>
              </a:rPr>
              <a:t> </a:t>
            </a:r>
            <a:r>
              <a:rPr sz="3200" spc="-20" dirty="0">
                <a:solidFill>
                  <a:schemeClr val="tx2"/>
                </a:solidFill>
                <a:latin typeface="Times New Roman"/>
                <a:cs typeface="Times New Roman"/>
              </a:rPr>
              <a:t>chain.</a:t>
            </a:r>
            <a:endParaRPr sz="3200" dirty="0">
              <a:solidFill>
                <a:schemeClr val="tx2"/>
              </a:solidFill>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11030" y="984182"/>
            <a:ext cx="5009515" cy="391795"/>
          </a:xfrm>
          <a:prstGeom prst="rect">
            <a:avLst/>
          </a:prstGeom>
        </p:spPr>
        <p:txBody>
          <a:bodyPr vert="horz" wrap="square" lIns="0" tIns="12700" rIns="0" bIns="0" rtlCol="0">
            <a:spAutoFit/>
          </a:bodyPr>
          <a:lstStyle/>
          <a:p>
            <a:pPr marL="12700">
              <a:spcBef>
                <a:spcPts val="100"/>
              </a:spcBef>
            </a:pPr>
            <a:r>
              <a:rPr b="0" u="heavy" spc="-15" dirty="0">
                <a:solidFill>
                  <a:srgbClr val="035F79"/>
                </a:solidFill>
                <a:uFill>
                  <a:solidFill>
                    <a:srgbClr val="035F79"/>
                  </a:solidFill>
                </a:uFill>
                <a:latin typeface="Times New Roman"/>
                <a:cs typeface="Times New Roman"/>
              </a:rPr>
              <a:t>Co </a:t>
            </a:r>
            <a:r>
              <a:rPr b="0" u="heavy" spc="-25" dirty="0">
                <a:solidFill>
                  <a:srgbClr val="035F79"/>
                </a:solidFill>
                <a:uFill>
                  <a:solidFill>
                    <a:srgbClr val="035F79"/>
                  </a:solidFill>
                </a:uFill>
                <a:latin typeface="Times New Roman"/>
                <a:cs typeface="Times New Roman"/>
              </a:rPr>
              <a:t>efficient </a:t>
            </a:r>
            <a:r>
              <a:rPr b="0" u="heavy" dirty="0">
                <a:solidFill>
                  <a:srgbClr val="035F79"/>
                </a:solidFill>
                <a:uFill>
                  <a:solidFill>
                    <a:srgbClr val="035F79"/>
                  </a:solidFill>
                </a:uFill>
                <a:latin typeface="Times New Roman"/>
                <a:cs typeface="Times New Roman"/>
              </a:rPr>
              <a:t>of </a:t>
            </a:r>
            <a:r>
              <a:rPr b="0" u="heavy" spc="-20" dirty="0">
                <a:solidFill>
                  <a:srgbClr val="035F79"/>
                </a:solidFill>
                <a:uFill>
                  <a:solidFill>
                    <a:srgbClr val="035F79"/>
                  </a:solidFill>
                </a:uFill>
                <a:latin typeface="Times New Roman"/>
                <a:cs typeface="Times New Roman"/>
              </a:rPr>
              <a:t>fluctuation </a:t>
            </a:r>
            <a:r>
              <a:rPr b="0" u="heavy" dirty="0">
                <a:solidFill>
                  <a:srgbClr val="035F79"/>
                </a:solidFill>
                <a:uFill>
                  <a:solidFill>
                    <a:srgbClr val="035F79"/>
                  </a:solidFill>
                </a:uFill>
                <a:latin typeface="Times New Roman"/>
                <a:cs typeface="Times New Roman"/>
              </a:rPr>
              <a:t>of </a:t>
            </a:r>
            <a:r>
              <a:rPr b="0" u="heavy" spc="-30" dirty="0">
                <a:solidFill>
                  <a:srgbClr val="035F79"/>
                </a:solidFill>
                <a:uFill>
                  <a:solidFill>
                    <a:srgbClr val="035F79"/>
                  </a:solidFill>
                </a:uFill>
                <a:latin typeface="Times New Roman"/>
                <a:cs typeface="Times New Roman"/>
              </a:rPr>
              <a:t>speed </a:t>
            </a:r>
            <a:r>
              <a:rPr b="0" u="heavy" dirty="0">
                <a:solidFill>
                  <a:srgbClr val="035F79"/>
                </a:solidFill>
                <a:uFill>
                  <a:solidFill>
                    <a:srgbClr val="035F79"/>
                  </a:solidFill>
                </a:uFill>
                <a:latin typeface="Times New Roman"/>
                <a:cs typeface="Times New Roman"/>
              </a:rPr>
              <a:t>( </a:t>
            </a:r>
            <a:r>
              <a:rPr b="0" u="heavy" spc="-15" dirty="0">
                <a:solidFill>
                  <a:srgbClr val="035F79"/>
                </a:solidFill>
                <a:uFill>
                  <a:solidFill>
                    <a:srgbClr val="035F79"/>
                  </a:solidFill>
                </a:uFill>
                <a:latin typeface="Times New Roman"/>
                <a:cs typeface="Times New Roman"/>
              </a:rPr>
              <a:t>Cs</a:t>
            </a:r>
            <a:r>
              <a:rPr b="0" u="heavy" spc="-335" dirty="0">
                <a:solidFill>
                  <a:srgbClr val="035F79"/>
                </a:solidFill>
                <a:uFill>
                  <a:solidFill>
                    <a:srgbClr val="035F79"/>
                  </a:solidFill>
                </a:uFill>
                <a:latin typeface="Times New Roman"/>
                <a:cs typeface="Times New Roman"/>
              </a:rPr>
              <a:t> </a:t>
            </a:r>
            <a:r>
              <a:rPr b="0" u="heavy" dirty="0">
                <a:solidFill>
                  <a:srgbClr val="035F79"/>
                </a:solidFill>
                <a:uFill>
                  <a:solidFill>
                    <a:srgbClr val="035F79"/>
                  </a:solidFill>
                </a:uFill>
                <a:latin typeface="Times New Roman"/>
                <a:cs typeface="Times New Roman"/>
              </a:rPr>
              <a:t>)</a:t>
            </a:r>
          </a:p>
        </p:txBody>
      </p:sp>
      <p:sp>
        <p:nvSpPr>
          <p:cNvPr id="9" name="object 9"/>
          <p:cNvSpPr txBox="1"/>
          <p:nvPr/>
        </p:nvSpPr>
        <p:spPr>
          <a:xfrm>
            <a:off x="1953257" y="1834257"/>
            <a:ext cx="6715125" cy="1908810"/>
          </a:xfrm>
          <a:prstGeom prst="rect">
            <a:avLst/>
          </a:prstGeom>
        </p:spPr>
        <p:txBody>
          <a:bodyPr vert="horz" wrap="square" lIns="0" tIns="16510" rIns="0" bIns="0" rtlCol="0">
            <a:spAutoFit/>
          </a:bodyPr>
          <a:lstStyle/>
          <a:p>
            <a:pPr marL="38100">
              <a:lnSpc>
                <a:spcPts val="2290"/>
              </a:lnSpc>
              <a:spcBef>
                <a:spcPts val="130"/>
              </a:spcBef>
            </a:pPr>
            <a:r>
              <a:rPr sz="2000" spc="10" dirty="0">
                <a:solidFill>
                  <a:prstClr val="black"/>
                </a:solidFill>
                <a:latin typeface="Times New Roman"/>
                <a:cs typeface="Times New Roman"/>
              </a:rPr>
              <a:t>The</a:t>
            </a:r>
            <a:r>
              <a:rPr sz="2000" spc="-50" dirty="0">
                <a:solidFill>
                  <a:prstClr val="black"/>
                </a:solidFill>
                <a:latin typeface="Times New Roman"/>
                <a:cs typeface="Times New Roman"/>
              </a:rPr>
              <a:t> </a:t>
            </a:r>
            <a:r>
              <a:rPr sz="2000" spc="-5" dirty="0">
                <a:solidFill>
                  <a:prstClr val="black"/>
                </a:solidFill>
                <a:latin typeface="Times New Roman"/>
                <a:cs typeface="Times New Roman"/>
              </a:rPr>
              <a:t>difference</a:t>
            </a:r>
            <a:r>
              <a:rPr sz="2000" spc="-45" dirty="0">
                <a:solidFill>
                  <a:prstClr val="black"/>
                </a:solidFill>
                <a:latin typeface="Times New Roman"/>
                <a:cs typeface="Times New Roman"/>
              </a:rPr>
              <a:t> </a:t>
            </a:r>
            <a:r>
              <a:rPr sz="2000" spc="15" dirty="0">
                <a:solidFill>
                  <a:prstClr val="black"/>
                </a:solidFill>
                <a:latin typeface="Times New Roman"/>
                <a:cs typeface="Times New Roman"/>
              </a:rPr>
              <a:t>between</a:t>
            </a:r>
            <a:r>
              <a:rPr sz="2000" spc="-85" dirty="0">
                <a:solidFill>
                  <a:prstClr val="black"/>
                </a:solidFill>
                <a:latin typeface="Times New Roman"/>
                <a:cs typeface="Times New Roman"/>
              </a:rPr>
              <a:t> </a:t>
            </a:r>
            <a:r>
              <a:rPr sz="2000" spc="30" dirty="0">
                <a:solidFill>
                  <a:prstClr val="black"/>
                </a:solidFill>
                <a:latin typeface="Times New Roman"/>
                <a:cs typeface="Times New Roman"/>
              </a:rPr>
              <a:t>the</a:t>
            </a:r>
            <a:r>
              <a:rPr sz="2000" spc="-120" dirty="0">
                <a:solidFill>
                  <a:prstClr val="black"/>
                </a:solidFill>
                <a:latin typeface="Times New Roman"/>
                <a:cs typeface="Times New Roman"/>
              </a:rPr>
              <a:t> </a:t>
            </a:r>
            <a:r>
              <a:rPr sz="2000" spc="-10" dirty="0">
                <a:solidFill>
                  <a:prstClr val="black"/>
                </a:solidFill>
                <a:latin typeface="Times New Roman"/>
                <a:cs typeface="Times New Roman"/>
              </a:rPr>
              <a:t>max </a:t>
            </a:r>
            <a:r>
              <a:rPr sz="2000" spc="25" dirty="0">
                <a:solidFill>
                  <a:prstClr val="black"/>
                </a:solidFill>
                <a:latin typeface="Times New Roman"/>
                <a:cs typeface="Times New Roman"/>
              </a:rPr>
              <a:t>and</a:t>
            </a:r>
            <a:r>
              <a:rPr sz="2000" spc="-15" dirty="0">
                <a:solidFill>
                  <a:prstClr val="black"/>
                </a:solidFill>
                <a:latin typeface="Times New Roman"/>
                <a:cs typeface="Times New Roman"/>
              </a:rPr>
              <a:t> </a:t>
            </a:r>
            <a:r>
              <a:rPr sz="2000" spc="-25" dirty="0">
                <a:solidFill>
                  <a:prstClr val="black"/>
                </a:solidFill>
                <a:latin typeface="Times New Roman"/>
                <a:cs typeface="Times New Roman"/>
              </a:rPr>
              <a:t>min</a:t>
            </a:r>
            <a:r>
              <a:rPr sz="2000" spc="65" dirty="0">
                <a:solidFill>
                  <a:prstClr val="black"/>
                </a:solidFill>
                <a:latin typeface="Times New Roman"/>
                <a:cs typeface="Times New Roman"/>
              </a:rPr>
              <a:t> </a:t>
            </a:r>
            <a:r>
              <a:rPr sz="2000" spc="15" dirty="0">
                <a:solidFill>
                  <a:prstClr val="black"/>
                </a:solidFill>
                <a:latin typeface="Times New Roman"/>
                <a:cs typeface="Times New Roman"/>
              </a:rPr>
              <a:t>speeds</a:t>
            </a:r>
            <a:r>
              <a:rPr sz="2000" spc="-155" dirty="0">
                <a:solidFill>
                  <a:prstClr val="black"/>
                </a:solidFill>
                <a:latin typeface="Times New Roman"/>
                <a:cs typeface="Times New Roman"/>
              </a:rPr>
              <a:t> </a:t>
            </a:r>
            <a:r>
              <a:rPr sz="2000" spc="20" dirty="0">
                <a:solidFill>
                  <a:prstClr val="black"/>
                </a:solidFill>
                <a:latin typeface="Times New Roman"/>
                <a:cs typeface="Times New Roman"/>
              </a:rPr>
              <a:t>during</a:t>
            </a:r>
            <a:r>
              <a:rPr sz="2000" spc="-160" dirty="0">
                <a:solidFill>
                  <a:prstClr val="black"/>
                </a:solidFill>
                <a:latin typeface="Times New Roman"/>
                <a:cs typeface="Times New Roman"/>
              </a:rPr>
              <a:t> </a:t>
            </a:r>
            <a:r>
              <a:rPr sz="2000" spc="10" dirty="0">
                <a:solidFill>
                  <a:prstClr val="black"/>
                </a:solidFill>
                <a:latin typeface="Times New Roman"/>
                <a:cs typeface="Times New Roman"/>
              </a:rPr>
              <a:t>a</a:t>
            </a:r>
            <a:r>
              <a:rPr sz="2000" spc="30" dirty="0">
                <a:solidFill>
                  <a:prstClr val="black"/>
                </a:solidFill>
                <a:latin typeface="Times New Roman"/>
                <a:cs typeface="Times New Roman"/>
              </a:rPr>
              <a:t> </a:t>
            </a:r>
            <a:r>
              <a:rPr sz="2000" spc="10" dirty="0">
                <a:solidFill>
                  <a:prstClr val="black"/>
                </a:solidFill>
                <a:latin typeface="Times New Roman"/>
                <a:cs typeface="Times New Roman"/>
              </a:rPr>
              <a:t>cycle</a:t>
            </a:r>
            <a:r>
              <a:rPr sz="2000" spc="-45" dirty="0">
                <a:solidFill>
                  <a:prstClr val="black"/>
                </a:solidFill>
                <a:latin typeface="Times New Roman"/>
                <a:cs typeface="Times New Roman"/>
              </a:rPr>
              <a:t> </a:t>
            </a:r>
            <a:r>
              <a:rPr sz="2000" spc="-10" dirty="0">
                <a:solidFill>
                  <a:prstClr val="black"/>
                </a:solidFill>
                <a:latin typeface="Times New Roman"/>
                <a:cs typeface="Times New Roman"/>
              </a:rPr>
              <a:t>is</a:t>
            </a:r>
            <a:endParaRPr sz="2000">
              <a:solidFill>
                <a:prstClr val="black"/>
              </a:solidFill>
              <a:latin typeface="Times New Roman"/>
              <a:cs typeface="Times New Roman"/>
            </a:endParaRPr>
          </a:p>
          <a:p>
            <a:pPr marL="38100">
              <a:lnSpc>
                <a:spcPts val="2290"/>
              </a:lnSpc>
            </a:pPr>
            <a:r>
              <a:rPr sz="2000" spc="20" dirty="0">
                <a:solidFill>
                  <a:prstClr val="black"/>
                </a:solidFill>
                <a:latin typeface="Times New Roman"/>
                <a:cs typeface="Times New Roman"/>
              </a:rPr>
              <a:t>called</a:t>
            </a:r>
            <a:r>
              <a:rPr sz="2000" spc="-165" dirty="0">
                <a:solidFill>
                  <a:prstClr val="black"/>
                </a:solidFill>
                <a:latin typeface="Times New Roman"/>
                <a:cs typeface="Times New Roman"/>
              </a:rPr>
              <a:t> </a:t>
            </a:r>
            <a:r>
              <a:rPr sz="2000" spc="30" dirty="0">
                <a:solidFill>
                  <a:prstClr val="black"/>
                </a:solidFill>
                <a:latin typeface="Times New Roman"/>
                <a:cs typeface="Times New Roman"/>
              </a:rPr>
              <a:t>the</a:t>
            </a:r>
            <a:r>
              <a:rPr sz="2000" spc="-130" dirty="0">
                <a:solidFill>
                  <a:prstClr val="black"/>
                </a:solidFill>
                <a:latin typeface="Times New Roman"/>
                <a:cs typeface="Times New Roman"/>
              </a:rPr>
              <a:t> </a:t>
            </a:r>
            <a:r>
              <a:rPr sz="2000" b="1" spc="15" dirty="0">
                <a:solidFill>
                  <a:prstClr val="black"/>
                </a:solidFill>
                <a:latin typeface="Times New Roman"/>
                <a:cs typeface="Times New Roman"/>
              </a:rPr>
              <a:t>max</a:t>
            </a:r>
            <a:r>
              <a:rPr sz="2000" b="1" spc="-15" dirty="0">
                <a:solidFill>
                  <a:prstClr val="black"/>
                </a:solidFill>
                <a:latin typeface="Times New Roman"/>
                <a:cs typeface="Times New Roman"/>
              </a:rPr>
              <a:t> </a:t>
            </a:r>
            <a:r>
              <a:rPr sz="2000" b="1" spc="15" dirty="0">
                <a:solidFill>
                  <a:prstClr val="black"/>
                </a:solidFill>
                <a:latin typeface="Times New Roman"/>
                <a:cs typeface="Times New Roman"/>
              </a:rPr>
              <a:t>fluctuation</a:t>
            </a:r>
            <a:r>
              <a:rPr sz="2000" b="1" spc="-215" dirty="0">
                <a:solidFill>
                  <a:prstClr val="black"/>
                </a:solidFill>
                <a:latin typeface="Times New Roman"/>
                <a:cs typeface="Times New Roman"/>
              </a:rPr>
              <a:t> </a:t>
            </a:r>
            <a:r>
              <a:rPr sz="2000" spc="25" dirty="0">
                <a:solidFill>
                  <a:prstClr val="black"/>
                </a:solidFill>
                <a:latin typeface="Times New Roman"/>
                <a:cs typeface="Times New Roman"/>
              </a:rPr>
              <a:t>of</a:t>
            </a:r>
            <a:r>
              <a:rPr sz="2000" spc="-125" dirty="0">
                <a:solidFill>
                  <a:prstClr val="black"/>
                </a:solidFill>
                <a:latin typeface="Times New Roman"/>
                <a:cs typeface="Times New Roman"/>
              </a:rPr>
              <a:t> </a:t>
            </a:r>
            <a:r>
              <a:rPr sz="2000" spc="15" dirty="0">
                <a:solidFill>
                  <a:prstClr val="black"/>
                </a:solidFill>
                <a:latin typeface="Times New Roman"/>
                <a:cs typeface="Times New Roman"/>
              </a:rPr>
              <a:t>speed.</a:t>
            </a:r>
            <a:endParaRPr sz="2000">
              <a:solidFill>
                <a:prstClr val="black"/>
              </a:solidFill>
              <a:latin typeface="Times New Roman"/>
              <a:cs typeface="Times New Roman"/>
            </a:endParaRPr>
          </a:p>
          <a:p>
            <a:pPr marL="38100" marR="394970">
              <a:lnSpc>
                <a:spcPts val="2250"/>
              </a:lnSpc>
              <a:spcBef>
                <a:spcPts val="500"/>
              </a:spcBef>
            </a:pPr>
            <a:r>
              <a:rPr sz="2000" spc="10" dirty="0">
                <a:solidFill>
                  <a:prstClr val="black"/>
                </a:solidFill>
                <a:latin typeface="Times New Roman"/>
                <a:cs typeface="Times New Roman"/>
              </a:rPr>
              <a:t>The</a:t>
            </a:r>
            <a:r>
              <a:rPr sz="2000" spc="-50" dirty="0">
                <a:solidFill>
                  <a:prstClr val="black"/>
                </a:solidFill>
                <a:latin typeface="Times New Roman"/>
                <a:cs typeface="Times New Roman"/>
              </a:rPr>
              <a:t> </a:t>
            </a:r>
            <a:r>
              <a:rPr sz="2000" spc="10" dirty="0">
                <a:solidFill>
                  <a:prstClr val="black"/>
                </a:solidFill>
                <a:latin typeface="Times New Roman"/>
                <a:cs typeface="Times New Roman"/>
              </a:rPr>
              <a:t>ratio</a:t>
            </a:r>
            <a:r>
              <a:rPr sz="2000" spc="-85" dirty="0">
                <a:solidFill>
                  <a:prstClr val="black"/>
                </a:solidFill>
                <a:latin typeface="Times New Roman"/>
                <a:cs typeface="Times New Roman"/>
              </a:rPr>
              <a:t> </a:t>
            </a:r>
            <a:r>
              <a:rPr sz="2000" spc="25" dirty="0">
                <a:solidFill>
                  <a:prstClr val="black"/>
                </a:solidFill>
                <a:latin typeface="Times New Roman"/>
                <a:cs typeface="Times New Roman"/>
              </a:rPr>
              <a:t>of</a:t>
            </a:r>
            <a:r>
              <a:rPr sz="2000" spc="-45" dirty="0">
                <a:solidFill>
                  <a:prstClr val="black"/>
                </a:solidFill>
                <a:latin typeface="Times New Roman"/>
                <a:cs typeface="Times New Roman"/>
              </a:rPr>
              <a:t> </a:t>
            </a:r>
            <a:r>
              <a:rPr sz="2000" spc="30" dirty="0">
                <a:solidFill>
                  <a:prstClr val="black"/>
                </a:solidFill>
                <a:latin typeface="Times New Roman"/>
                <a:cs typeface="Times New Roman"/>
              </a:rPr>
              <a:t>the</a:t>
            </a:r>
            <a:r>
              <a:rPr sz="2000" spc="-120" dirty="0">
                <a:solidFill>
                  <a:prstClr val="black"/>
                </a:solidFill>
                <a:latin typeface="Times New Roman"/>
                <a:cs typeface="Times New Roman"/>
              </a:rPr>
              <a:t> </a:t>
            </a:r>
            <a:r>
              <a:rPr sz="2000" spc="-15" dirty="0">
                <a:solidFill>
                  <a:prstClr val="black"/>
                </a:solidFill>
                <a:latin typeface="Times New Roman"/>
                <a:cs typeface="Times New Roman"/>
              </a:rPr>
              <a:t>max</a:t>
            </a:r>
            <a:r>
              <a:rPr sz="2000" spc="70" dirty="0">
                <a:solidFill>
                  <a:prstClr val="black"/>
                </a:solidFill>
                <a:latin typeface="Times New Roman"/>
                <a:cs typeface="Times New Roman"/>
              </a:rPr>
              <a:t> </a:t>
            </a:r>
            <a:r>
              <a:rPr sz="2000" spc="15" dirty="0">
                <a:solidFill>
                  <a:prstClr val="black"/>
                </a:solidFill>
                <a:latin typeface="Times New Roman"/>
                <a:cs typeface="Times New Roman"/>
              </a:rPr>
              <a:t>fluctuation</a:t>
            </a:r>
            <a:r>
              <a:rPr sz="2000" spc="-229" dirty="0">
                <a:solidFill>
                  <a:prstClr val="black"/>
                </a:solidFill>
                <a:latin typeface="Times New Roman"/>
                <a:cs typeface="Times New Roman"/>
              </a:rPr>
              <a:t> </a:t>
            </a:r>
            <a:r>
              <a:rPr sz="2000" spc="25" dirty="0">
                <a:solidFill>
                  <a:prstClr val="black"/>
                </a:solidFill>
                <a:latin typeface="Times New Roman"/>
                <a:cs typeface="Times New Roman"/>
              </a:rPr>
              <a:t>of</a:t>
            </a:r>
            <a:r>
              <a:rPr sz="2000" spc="-45" dirty="0">
                <a:solidFill>
                  <a:prstClr val="black"/>
                </a:solidFill>
                <a:latin typeface="Times New Roman"/>
                <a:cs typeface="Times New Roman"/>
              </a:rPr>
              <a:t> </a:t>
            </a:r>
            <a:r>
              <a:rPr sz="2000" spc="10" dirty="0">
                <a:solidFill>
                  <a:prstClr val="black"/>
                </a:solidFill>
                <a:latin typeface="Times New Roman"/>
                <a:cs typeface="Times New Roman"/>
              </a:rPr>
              <a:t>speed</a:t>
            </a:r>
            <a:r>
              <a:rPr sz="2000" spc="-80" dirty="0">
                <a:solidFill>
                  <a:prstClr val="black"/>
                </a:solidFill>
                <a:latin typeface="Times New Roman"/>
                <a:cs typeface="Times New Roman"/>
              </a:rPr>
              <a:t> </a:t>
            </a:r>
            <a:r>
              <a:rPr sz="2000" spc="25" dirty="0">
                <a:solidFill>
                  <a:prstClr val="black"/>
                </a:solidFill>
                <a:latin typeface="Times New Roman"/>
                <a:cs typeface="Times New Roman"/>
              </a:rPr>
              <a:t>to</a:t>
            </a:r>
            <a:r>
              <a:rPr sz="2000" spc="-90" dirty="0">
                <a:solidFill>
                  <a:prstClr val="black"/>
                </a:solidFill>
                <a:latin typeface="Times New Roman"/>
                <a:cs typeface="Times New Roman"/>
              </a:rPr>
              <a:t> </a:t>
            </a:r>
            <a:r>
              <a:rPr sz="2000" spc="30" dirty="0">
                <a:solidFill>
                  <a:prstClr val="black"/>
                </a:solidFill>
                <a:latin typeface="Times New Roman"/>
                <a:cs typeface="Times New Roman"/>
              </a:rPr>
              <a:t>the</a:t>
            </a:r>
            <a:r>
              <a:rPr sz="2000" spc="-120" dirty="0">
                <a:solidFill>
                  <a:prstClr val="black"/>
                </a:solidFill>
                <a:latin typeface="Times New Roman"/>
                <a:cs typeface="Times New Roman"/>
              </a:rPr>
              <a:t> </a:t>
            </a:r>
            <a:r>
              <a:rPr sz="2000" spc="-5" dirty="0">
                <a:solidFill>
                  <a:prstClr val="black"/>
                </a:solidFill>
                <a:latin typeface="Times New Roman"/>
                <a:cs typeface="Times New Roman"/>
              </a:rPr>
              <a:t>mean</a:t>
            </a:r>
            <a:r>
              <a:rPr sz="2000" spc="70" dirty="0">
                <a:solidFill>
                  <a:prstClr val="black"/>
                </a:solidFill>
                <a:latin typeface="Times New Roman"/>
                <a:cs typeface="Times New Roman"/>
              </a:rPr>
              <a:t> </a:t>
            </a:r>
            <a:r>
              <a:rPr sz="2000" spc="10" dirty="0">
                <a:solidFill>
                  <a:prstClr val="black"/>
                </a:solidFill>
                <a:latin typeface="Times New Roman"/>
                <a:cs typeface="Times New Roman"/>
              </a:rPr>
              <a:t>speed</a:t>
            </a:r>
            <a:r>
              <a:rPr sz="2000" spc="-80" dirty="0">
                <a:solidFill>
                  <a:prstClr val="black"/>
                </a:solidFill>
                <a:latin typeface="Times New Roman"/>
                <a:cs typeface="Times New Roman"/>
              </a:rPr>
              <a:t> </a:t>
            </a:r>
            <a:r>
              <a:rPr sz="2000" spc="-15" dirty="0">
                <a:solidFill>
                  <a:prstClr val="black"/>
                </a:solidFill>
                <a:latin typeface="Times New Roman"/>
                <a:cs typeface="Times New Roman"/>
              </a:rPr>
              <a:t>is  </a:t>
            </a:r>
            <a:r>
              <a:rPr sz="2000" spc="20" dirty="0">
                <a:solidFill>
                  <a:prstClr val="black"/>
                </a:solidFill>
                <a:latin typeface="Times New Roman"/>
                <a:cs typeface="Times New Roman"/>
              </a:rPr>
              <a:t>called</a:t>
            </a:r>
            <a:r>
              <a:rPr sz="2000" spc="-165" dirty="0">
                <a:solidFill>
                  <a:prstClr val="black"/>
                </a:solidFill>
                <a:latin typeface="Times New Roman"/>
                <a:cs typeface="Times New Roman"/>
              </a:rPr>
              <a:t> </a:t>
            </a:r>
            <a:r>
              <a:rPr sz="2000" b="1" spc="20" dirty="0">
                <a:solidFill>
                  <a:prstClr val="black"/>
                </a:solidFill>
                <a:latin typeface="Times New Roman"/>
                <a:cs typeface="Times New Roman"/>
              </a:rPr>
              <a:t>coefficient</a:t>
            </a:r>
            <a:r>
              <a:rPr sz="2000" b="1" spc="-195" dirty="0">
                <a:solidFill>
                  <a:prstClr val="black"/>
                </a:solidFill>
                <a:latin typeface="Times New Roman"/>
                <a:cs typeface="Times New Roman"/>
              </a:rPr>
              <a:t> </a:t>
            </a:r>
            <a:r>
              <a:rPr sz="2000" b="1" spc="25" dirty="0">
                <a:solidFill>
                  <a:prstClr val="black"/>
                </a:solidFill>
                <a:latin typeface="Times New Roman"/>
                <a:cs typeface="Times New Roman"/>
              </a:rPr>
              <a:t>of</a:t>
            </a:r>
            <a:r>
              <a:rPr sz="2000" b="1" spc="-125" dirty="0">
                <a:solidFill>
                  <a:prstClr val="black"/>
                </a:solidFill>
                <a:latin typeface="Times New Roman"/>
                <a:cs typeface="Times New Roman"/>
              </a:rPr>
              <a:t> </a:t>
            </a:r>
            <a:r>
              <a:rPr sz="2000" b="1" spc="20" dirty="0">
                <a:solidFill>
                  <a:prstClr val="black"/>
                </a:solidFill>
                <a:latin typeface="Times New Roman"/>
                <a:cs typeface="Times New Roman"/>
              </a:rPr>
              <a:t>fluctuation</a:t>
            </a:r>
            <a:r>
              <a:rPr sz="2000" b="1" spc="-300" dirty="0">
                <a:solidFill>
                  <a:prstClr val="black"/>
                </a:solidFill>
                <a:latin typeface="Times New Roman"/>
                <a:cs typeface="Times New Roman"/>
              </a:rPr>
              <a:t> </a:t>
            </a:r>
            <a:r>
              <a:rPr sz="2000" spc="25" dirty="0">
                <a:solidFill>
                  <a:prstClr val="black"/>
                </a:solidFill>
                <a:latin typeface="Times New Roman"/>
                <a:cs typeface="Times New Roman"/>
              </a:rPr>
              <a:t>of</a:t>
            </a:r>
            <a:r>
              <a:rPr sz="2000" spc="-50" dirty="0">
                <a:solidFill>
                  <a:prstClr val="black"/>
                </a:solidFill>
                <a:latin typeface="Times New Roman"/>
                <a:cs typeface="Times New Roman"/>
              </a:rPr>
              <a:t> </a:t>
            </a:r>
            <a:r>
              <a:rPr sz="2000" spc="15" dirty="0">
                <a:solidFill>
                  <a:prstClr val="black"/>
                </a:solidFill>
                <a:latin typeface="Times New Roman"/>
                <a:cs typeface="Times New Roman"/>
              </a:rPr>
              <a:t>speed.</a:t>
            </a:r>
            <a:endParaRPr sz="2000">
              <a:solidFill>
                <a:prstClr val="black"/>
              </a:solidFill>
              <a:latin typeface="Times New Roman"/>
              <a:cs typeface="Times New Roman"/>
            </a:endParaRPr>
          </a:p>
          <a:p>
            <a:pPr marL="38100">
              <a:spcBef>
                <a:spcPts val="110"/>
              </a:spcBef>
            </a:pPr>
            <a:r>
              <a:rPr sz="2000" spc="10" dirty="0">
                <a:solidFill>
                  <a:prstClr val="black"/>
                </a:solidFill>
                <a:latin typeface="Times New Roman"/>
                <a:cs typeface="Times New Roman"/>
              </a:rPr>
              <a:t>Cs </a:t>
            </a:r>
            <a:r>
              <a:rPr sz="2000" spc="15" dirty="0">
                <a:solidFill>
                  <a:prstClr val="black"/>
                </a:solidFill>
                <a:latin typeface="Times New Roman"/>
                <a:cs typeface="Times New Roman"/>
              </a:rPr>
              <a:t>= </a:t>
            </a:r>
            <a:r>
              <a:rPr sz="2000" spc="-5" dirty="0">
                <a:solidFill>
                  <a:prstClr val="black"/>
                </a:solidFill>
                <a:latin typeface="Times New Roman"/>
                <a:cs typeface="Times New Roman"/>
              </a:rPr>
              <a:t>(N</a:t>
            </a:r>
            <a:r>
              <a:rPr sz="2025" spc="-7" baseline="-12345" dirty="0">
                <a:solidFill>
                  <a:prstClr val="black"/>
                </a:solidFill>
                <a:latin typeface="Times New Roman"/>
                <a:cs typeface="Times New Roman"/>
              </a:rPr>
              <a:t>1</a:t>
            </a:r>
            <a:r>
              <a:rPr sz="2000" spc="-5" dirty="0">
                <a:solidFill>
                  <a:prstClr val="black"/>
                </a:solidFill>
                <a:latin typeface="Times New Roman"/>
                <a:cs typeface="Times New Roman"/>
              </a:rPr>
              <a:t>- </a:t>
            </a:r>
            <a:r>
              <a:rPr sz="2000" spc="-15" dirty="0">
                <a:solidFill>
                  <a:prstClr val="black"/>
                </a:solidFill>
                <a:latin typeface="Times New Roman"/>
                <a:cs typeface="Times New Roman"/>
              </a:rPr>
              <a:t>N</a:t>
            </a:r>
            <a:r>
              <a:rPr sz="2025" spc="-22" baseline="-12345" dirty="0">
                <a:solidFill>
                  <a:prstClr val="black"/>
                </a:solidFill>
                <a:latin typeface="Times New Roman"/>
                <a:cs typeface="Times New Roman"/>
              </a:rPr>
              <a:t>2</a:t>
            </a:r>
            <a:r>
              <a:rPr sz="2025" spc="-67" baseline="-12345" dirty="0">
                <a:solidFill>
                  <a:prstClr val="black"/>
                </a:solidFill>
                <a:latin typeface="Times New Roman"/>
                <a:cs typeface="Times New Roman"/>
              </a:rPr>
              <a:t> </a:t>
            </a:r>
            <a:r>
              <a:rPr sz="2000" spc="20" dirty="0">
                <a:solidFill>
                  <a:prstClr val="black"/>
                </a:solidFill>
                <a:latin typeface="Times New Roman"/>
                <a:cs typeface="Times New Roman"/>
              </a:rPr>
              <a:t>)/N</a:t>
            </a:r>
            <a:endParaRPr sz="2000">
              <a:solidFill>
                <a:prstClr val="black"/>
              </a:solidFill>
              <a:latin typeface="Times New Roman"/>
              <a:cs typeface="Times New Roman"/>
            </a:endParaRPr>
          </a:p>
          <a:p>
            <a:pPr marL="38100">
              <a:spcBef>
                <a:spcPts val="300"/>
              </a:spcBef>
            </a:pPr>
            <a:r>
              <a:rPr sz="2000" spc="15" dirty="0">
                <a:solidFill>
                  <a:prstClr val="black"/>
                </a:solidFill>
                <a:latin typeface="Times New Roman"/>
                <a:cs typeface="Times New Roman"/>
              </a:rPr>
              <a:t>= </a:t>
            </a:r>
            <a:r>
              <a:rPr sz="2000" spc="25" dirty="0">
                <a:solidFill>
                  <a:prstClr val="black"/>
                </a:solidFill>
                <a:latin typeface="Times New Roman"/>
                <a:cs typeface="Times New Roman"/>
              </a:rPr>
              <a:t>2( </a:t>
            </a:r>
            <a:r>
              <a:rPr sz="2000" spc="-10" dirty="0">
                <a:solidFill>
                  <a:prstClr val="black"/>
                </a:solidFill>
                <a:latin typeface="Times New Roman"/>
                <a:cs typeface="Times New Roman"/>
              </a:rPr>
              <a:t>N</a:t>
            </a:r>
            <a:r>
              <a:rPr sz="2025" spc="-15" baseline="-12345" dirty="0">
                <a:solidFill>
                  <a:prstClr val="black"/>
                </a:solidFill>
                <a:latin typeface="Times New Roman"/>
                <a:cs typeface="Times New Roman"/>
              </a:rPr>
              <a:t>1</a:t>
            </a:r>
            <a:r>
              <a:rPr sz="2000" spc="-10" dirty="0">
                <a:solidFill>
                  <a:prstClr val="black"/>
                </a:solidFill>
                <a:latin typeface="Times New Roman"/>
                <a:cs typeface="Times New Roman"/>
              </a:rPr>
              <a:t>-N</a:t>
            </a:r>
            <a:r>
              <a:rPr sz="2025" spc="-15" baseline="-12345" dirty="0">
                <a:solidFill>
                  <a:prstClr val="black"/>
                </a:solidFill>
                <a:latin typeface="Times New Roman"/>
                <a:cs typeface="Times New Roman"/>
              </a:rPr>
              <a:t>2 </a:t>
            </a:r>
            <a:r>
              <a:rPr sz="2000" spc="5" dirty="0">
                <a:solidFill>
                  <a:prstClr val="black"/>
                </a:solidFill>
                <a:latin typeface="Times New Roman"/>
                <a:cs typeface="Times New Roman"/>
              </a:rPr>
              <a:t>) / </a:t>
            </a:r>
            <a:r>
              <a:rPr sz="2000" spc="-10" dirty="0">
                <a:solidFill>
                  <a:prstClr val="black"/>
                </a:solidFill>
                <a:latin typeface="Times New Roman"/>
                <a:cs typeface="Times New Roman"/>
              </a:rPr>
              <a:t>N</a:t>
            </a:r>
            <a:r>
              <a:rPr sz="2025" spc="-15" baseline="-12345" dirty="0">
                <a:solidFill>
                  <a:prstClr val="black"/>
                </a:solidFill>
                <a:latin typeface="Times New Roman"/>
                <a:cs typeface="Times New Roman"/>
              </a:rPr>
              <a:t>1</a:t>
            </a:r>
            <a:r>
              <a:rPr sz="2025" spc="-240" baseline="-12345" dirty="0">
                <a:solidFill>
                  <a:prstClr val="black"/>
                </a:solidFill>
                <a:latin typeface="Times New Roman"/>
                <a:cs typeface="Times New Roman"/>
              </a:rPr>
              <a:t> </a:t>
            </a:r>
            <a:r>
              <a:rPr sz="2000" spc="-10" dirty="0">
                <a:solidFill>
                  <a:prstClr val="black"/>
                </a:solidFill>
                <a:latin typeface="Times New Roman"/>
                <a:cs typeface="Times New Roman"/>
              </a:rPr>
              <a:t>+N</a:t>
            </a:r>
            <a:r>
              <a:rPr sz="2025" spc="-15" baseline="-12345" dirty="0">
                <a:solidFill>
                  <a:prstClr val="black"/>
                </a:solidFill>
                <a:latin typeface="Times New Roman"/>
                <a:cs typeface="Times New Roman"/>
              </a:rPr>
              <a:t>2</a:t>
            </a:r>
            <a:endParaRPr sz="2025" baseline="-12345">
              <a:solidFill>
                <a:prstClr val="black"/>
              </a:solidFill>
              <a:latin typeface="Times New Roman"/>
              <a:cs typeface="Times New Roman"/>
            </a:endParaRPr>
          </a:p>
        </p:txBody>
      </p:sp>
      <p:sp>
        <p:nvSpPr>
          <p:cNvPr id="10" name="object 10"/>
          <p:cNvSpPr txBox="1"/>
          <p:nvPr/>
        </p:nvSpPr>
        <p:spPr>
          <a:xfrm>
            <a:off x="1980273" y="3994528"/>
            <a:ext cx="654685" cy="335280"/>
          </a:xfrm>
          <a:prstGeom prst="rect">
            <a:avLst/>
          </a:prstGeom>
        </p:spPr>
        <p:txBody>
          <a:bodyPr vert="horz" wrap="square" lIns="0" tIns="16510" rIns="0" bIns="0" rtlCol="0">
            <a:spAutoFit/>
          </a:bodyPr>
          <a:lstStyle/>
          <a:p>
            <a:pPr marL="12700">
              <a:spcBef>
                <a:spcPts val="130"/>
              </a:spcBef>
            </a:pPr>
            <a:r>
              <a:rPr sz="2000" spc="5" dirty="0">
                <a:solidFill>
                  <a:prstClr val="black"/>
                </a:solidFill>
                <a:latin typeface="Times New Roman"/>
                <a:cs typeface="Times New Roman"/>
              </a:rPr>
              <a:t>where</a:t>
            </a:r>
            <a:endParaRPr sz="2000">
              <a:solidFill>
                <a:prstClr val="black"/>
              </a:solidFill>
              <a:latin typeface="Times New Roman"/>
              <a:cs typeface="Times New Roman"/>
            </a:endParaRPr>
          </a:p>
        </p:txBody>
      </p:sp>
      <p:sp>
        <p:nvSpPr>
          <p:cNvPr id="11" name="object 11"/>
          <p:cNvSpPr txBox="1"/>
          <p:nvPr/>
        </p:nvSpPr>
        <p:spPr>
          <a:xfrm>
            <a:off x="3494812" y="3902775"/>
            <a:ext cx="2731135" cy="1447165"/>
          </a:xfrm>
          <a:prstGeom prst="rect">
            <a:avLst/>
          </a:prstGeom>
        </p:spPr>
        <p:txBody>
          <a:bodyPr vert="horz" wrap="square" lIns="0" tIns="12065" rIns="0" bIns="0" rtlCol="0">
            <a:spAutoFit/>
          </a:bodyPr>
          <a:lstStyle/>
          <a:p>
            <a:pPr marL="63500" marR="43180">
              <a:lnSpc>
                <a:spcPct val="112700"/>
              </a:lnSpc>
              <a:spcBef>
                <a:spcPts val="95"/>
              </a:spcBef>
              <a:tabLst>
                <a:tab pos="682625" algn="l"/>
              </a:tabLst>
            </a:pPr>
            <a:r>
              <a:rPr sz="2000" spc="-10" dirty="0">
                <a:solidFill>
                  <a:prstClr val="black"/>
                </a:solidFill>
                <a:latin typeface="Times New Roman"/>
                <a:cs typeface="Times New Roman"/>
              </a:rPr>
              <a:t>N</a:t>
            </a:r>
            <a:r>
              <a:rPr sz="2025" spc="-15" baseline="-12345" dirty="0">
                <a:solidFill>
                  <a:prstClr val="black"/>
                </a:solidFill>
                <a:latin typeface="Times New Roman"/>
                <a:cs typeface="Times New Roman"/>
              </a:rPr>
              <a:t>1</a:t>
            </a:r>
            <a:r>
              <a:rPr sz="2025" spc="52" baseline="-12345" dirty="0">
                <a:solidFill>
                  <a:prstClr val="black"/>
                </a:solidFill>
                <a:latin typeface="Times New Roman"/>
                <a:cs typeface="Times New Roman"/>
              </a:rPr>
              <a:t> </a:t>
            </a:r>
            <a:r>
              <a:rPr sz="2000" spc="15" dirty="0">
                <a:solidFill>
                  <a:prstClr val="black"/>
                </a:solidFill>
                <a:latin typeface="Times New Roman"/>
                <a:cs typeface="Times New Roman"/>
              </a:rPr>
              <a:t>=	</a:t>
            </a:r>
            <a:r>
              <a:rPr sz="2000" spc="-15" dirty="0">
                <a:solidFill>
                  <a:prstClr val="black"/>
                </a:solidFill>
                <a:latin typeface="Times New Roman"/>
                <a:cs typeface="Times New Roman"/>
              </a:rPr>
              <a:t>max </a:t>
            </a:r>
            <a:r>
              <a:rPr sz="2000" spc="10" dirty="0">
                <a:solidFill>
                  <a:prstClr val="black"/>
                </a:solidFill>
                <a:latin typeface="Times New Roman"/>
                <a:cs typeface="Times New Roman"/>
              </a:rPr>
              <a:t>speed </a:t>
            </a:r>
            <a:r>
              <a:rPr sz="2000" spc="-10" dirty="0">
                <a:solidFill>
                  <a:prstClr val="black"/>
                </a:solidFill>
                <a:latin typeface="Times New Roman"/>
                <a:cs typeface="Times New Roman"/>
              </a:rPr>
              <a:t>in</a:t>
            </a:r>
            <a:r>
              <a:rPr sz="2000" spc="-110" dirty="0">
                <a:solidFill>
                  <a:prstClr val="black"/>
                </a:solidFill>
                <a:latin typeface="Times New Roman"/>
                <a:cs typeface="Times New Roman"/>
              </a:rPr>
              <a:t> </a:t>
            </a:r>
            <a:r>
              <a:rPr sz="2000" spc="-10" dirty="0">
                <a:solidFill>
                  <a:prstClr val="black"/>
                </a:solidFill>
                <a:latin typeface="Times New Roman"/>
                <a:cs typeface="Times New Roman"/>
              </a:rPr>
              <a:t>r.p.m.  </a:t>
            </a:r>
            <a:r>
              <a:rPr sz="2000" spc="-15" dirty="0">
                <a:solidFill>
                  <a:prstClr val="black"/>
                </a:solidFill>
                <a:latin typeface="Times New Roman"/>
                <a:cs typeface="Times New Roman"/>
              </a:rPr>
              <a:t>N</a:t>
            </a:r>
            <a:r>
              <a:rPr sz="2025" spc="-22" baseline="-12345" dirty="0">
                <a:solidFill>
                  <a:prstClr val="black"/>
                </a:solidFill>
                <a:latin typeface="Times New Roman"/>
                <a:cs typeface="Times New Roman"/>
              </a:rPr>
              <a:t>2 </a:t>
            </a:r>
            <a:r>
              <a:rPr sz="2000" spc="15" dirty="0">
                <a:solidFill>
                  <a:prstClr val="black"/>
                </a:solidFill>
                <a:latin typeface="Times New Roman"/>
                <a:cs typeface="Times New Roman"/>
              </a:rPr>
              <a:t>= </a:t>
            </a:r>
            <a:r>
              <a:rPr sz="2000" spc="-30" dirty="0">
                <a:solidFill>
                  <a:prstClr val="black"/>
                </a:solidFill>
                <a:latin typeface="Times New Roman"/>
                <a:cs typeface="Times New Roman"/>
              </a:rPr>
              <a:t>min </a:t>
            </a:r>
            <a:r>
              <a:rPr sz="2000" spc="10" dirty="0">
                <a:solidFill>
                  <a:prstClr val="black"/>
                </a:solidFill>
                <a:latin typeface="Times New Roman"/>
                <a:cs typeface="Times New Roman"/>
              </a:rPr>
              <a:t>speed </a:t>
            </a:r>
            <a:r>
              <a:rPr sz="2000" spc="-10" dirty="0">
                <a:solidFill>
                  <a:prstClr val="black"/>
                </a:solidFill>
                <a:latin typeface="Times New Roman"/>
                <a:cs typeface="Times New Roman"/>
              </a:rPr>
              <a:t>in</a:t>
            </a:r>
            <a:r>
              <a:rPr sz="2000" spc="-35" dirty="0">
                <a:solidFill>
                  <a:prstClr val="black"/>
                </a:solidFill>
                <a:latin typeface="Times New Roman"/>
                <a:cs typeface="Times New Roman"/>
              </a:rPr>
              <a:t> </a:t>
            </a:r>
            <a:r>
              <a:rPr sz="2000" spc="-10" dirty="0">
                <a:solidFill>
                  <a:prstClr val="black"/>
                </a:solidFill>
                <a:latin typeface="Times New Roman"/>
                <a:cs typeface="Times New Roman"/>
              </a:rPr>
              <a:t>r.p.m.</a:t>
            </a:r>
            <a:endParaRPr sz="2000">
              <a:solidFill>
                <a:prstClr val="black"/>
              </a:solidFill>
              <a:latin typeface="Times New Roman"/>
              <a:cs typeface="Times New Roman"/>
            </a:endParaRPr>
          </a:p>
          <a:p>
            <a:pPr marL="63500">
              <a:spcBef>
                <a:spcPts val="450"/>
              </a:spcBef>
            </a:pPr>
            <a:r>
              <a:rPr sz="2000" spc="15" dirty="0">
                <a:solidFill>
                  <a:prstClr val="black"/>
                </a:solidFill>
                <a:latin typeface="Times New Roman"/>
                <a:cs typeface="Times New Roman"/>
              </a:rPr>
              <a:t>N = </a:t>
            </a:r>
            <a:r>
              <a:rPr sz="2000" spc="-5" dirty="0">
                <a:solidFill>
                  <a:prstClr val="black"/>
                </a:solidFill>
                <a:latin typeface="Times New Roman"/>
                <a:cs typeface="Times New Roman"/>
              </a:rPr>
              <a:t>mean </a:t>
            </a:r>
            <a:r>
              <a:rPr sz="2000" spc="10" dirty="0">
                <a:solidFill>
                  <a:prstClr val="black"/>
                </a:solidFill>
                <a:latin typeface="Times New Roman"/>
                <a:cs typeface="Times New Roman"/>
              </a:rPr>
              <a:t>speed </a:t>
            </a:r>
            <a:r>
              <a:rPr sz="2000" spc="-10" dirty="0">
                <a:solidFill>
                  <a:prstClr val="black"/>
                </a:solidFill>
                <a:latin typeface="Times New Roman"/>
                <a:cs typeface="Times New Roman"/>
              </a:rPr>
              <a:t>in</a:t>
            </a:r>
            <a:r>
              <a:rPr sz="2000" spc="-165" dirty="0">
                <a:solidFill>
                  <a:prstClr val="black"/>
                </a:solidFill>
                <a:latin typeface="Times New Roman"/>
                <a:cs typeface="Times New Roman"/>
              </a:rPr>
              <a:t> </a:t>
            </a:r>
            <a:r>
              <a:rPr sz="2000" spc="-10" dirty="0">
                <a:solidFill>
                  <a:prstClr val="black"/>
                </a:solidFill>
                <a:latin typeface="Times New Roman"/>
                <a:cs typeface="Times New Roman"/>
              </a:rPr>
              <a:t>r.p.m.</a:t>
            </a:r>
            <a:endParaRPr sz="2000">
              <a:solidFill>
                <a:prstClr val="black"/>
              </a:solidFill>
              <a:latin typeface="Times New Roman"/>
              <a:cs typeface="Times New Roman"/>
            </a:endParaRPr>
          </a:p>
          <a:p>
            <a:pPr marL="63500">
              <a:spcBef>
                <a:spcPts val="530"/>
              </a:spcBef>
            </a:pPr>
            <a:r>
              <a:rPr sz="2000" spc="15" dirty="0">
                <a:solidFill>
                  <a:prstClr val="black"/>
                </a:solidFill>
                <a:latin typeface="Times New Roman"/>
                <a:cs typeface="Times New Roman"/>
              </a:rPr>
              <a:t>= </a:t>
            </a:r>
            <a:r>
              <a:rPr sz="2000" spc="-5" dirty="0">
                <a:solidFill>
                  <a:prstClr val="black"/>
                </a:solidFill>
                <a:latin typeface="Times New Roman"/>
                <a:cs typeface="Times New Roman"/>
              </a:rPr>
              <a:t>(N</a:t>
            </a:r>
            <a:r>
              <a:rPr sz="2025" spc="-7" baseline="-12345" dirty="0">
                <a:solidFill>
                  <a:prstClr val="black"/>
                </a:solidFill>
                <a:latin typeface="Times New Roman"/>
                <a:cs typeface="Times New Roman"/>
              </a:rPr>
              <a:t>1 </a:t>
            </a:r>
            <a:r>
              <a:rPr sz="2000" spc="15" dirty="0">
                <a:solidFill>
                  <a:prstClr val="black"/>
                </a:solidFill>
                <a:latin typeface="Times New Roman"/>
                <a:cs typeface="Times New Roman"/>
              </a:rPr>
              <a:t>+ </a:t>
            </a:r>
            <a:r>
              <a:rPr sz="2000" spc="-5" dirty="0">
                <a:solidFill>
                  <a:prstClr val="black"/>
                </a:solidFill>
                <a:latin typeface="Times New Roman"/>
                <a:cs typeface="Times New Roman"/>
              </a:rPr>
              <a:t>N</a:t>
            </a:r>
            <a:r>
              <a:rPr sz="2025" spc="-7" baseline="-12345" dirty="0">
                <a:solidFill>
                  <a:prstClr val="black"/>
                </a:solidFill>
                <a:latin typeface="Times New Roman"/>
                <a:cs typeface="Times New Roman"/>
              </a:rPr>
              <a:t>2</a:t>
            </a:r>
            <a:r>
              <a:rPr sz="2000" spc="-5" dirty="0">
                <a:solidFill>
                  <a:prstClr val="black"/>
                </a:solidFill>
                <a:latin typeface="Times New Roman"/>
                <a:cs typeface="Times New Roman"/>
              </a:rPr>
              <a:t>) </a:t>
            </a:r>
            <a:r>
              <a:rPr sz="2000" spc="5" dirty="0">
                <a:solidFill>
                  <a:prstClr val="black"/>
                </a:solidFill>
                <a:latin typeface="Times New Roman"/>
                <a:cs typeface="Times New Roman"/>
              </a:rPr>
              <a:t>/</a:t>
            </a:r>
            <a:r>
              <a:rPr sz="2000" spc="-145" dirty="0">
                <a:solidFill>
                  <a:prstClr val="black"/>
                </a:solidFill>
                <a:latin typeface="Times New Roman"/>
                <a:cs typeface="Times New Roman"/>
              </a:rPr>
              <a:t> </a:t>
            </a:r>
            <a:r>
              <a:rPr sz="2000" spc="10" dirty="0">
                <a:solidFill>
                  <a:prstClr val="black"/>
                </a:solidFill>
                <a:latin typeface="Times New Roman"/>
                <a:cs typeface="Times New Roman"/>
              </a:rPr>
              <a:t>2</a:t>
            </a:r>
            <a:endParaRPr sz="2000">
              <a:solidFill>
                <a:prstClr val="black"/>
              </a:solidFill>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838647" y="756598"/>
            <a:ext cx="3143885" cy="391795"/>
          </a:xfrm>
          <a:prstGeom prst="rect">
            <a:avLst/>
          </a:prstGeom>
        </p:spPr>
        <p:txBody>
          <a:bodyPr vert="horz" wrap="square" lIns="0" tIns="12700" rIns="0" bIns="0" rtlCol="0">
            <a:spAutoFit/>
          </a:bodyPr>
          <a:lstStyle/>
          <a:p>
            <a:pPr marL="38100">
              <a:spcBef>
                <a:spcPts val="100"/>
              </a:spcBef>
            </a:pPr>
            <a:r>
              <a:rPr b="0" spc="-35" dirty="0">
                <a:solidFill>
                  <a:srgbClr val="035F79"/>
                </a:solidFill>
                <a:latin typeface="Times New Roman"/>
                <a:cs typeface="Times New Roman"/>
              </a:rPr>
              <a:t>Permissible </a:t>
            </a:r>
            <a:r>
              <a:rPr b="0" spc="-30" dirty="0">
                <a:solidFill>
                  <a:srgbClr val="035F79"/>
                </a:solidFill>
                <a:latin typeface="Times New Roman"/>
                <a:cs typeface="Times New Roman"/>
              </a:rPr>
              <a:t>values </a:t>
            </a:r>
            <a:r>
              <a:rPr b="0" spc="-20" dirty="0">
                <a:solidFill>
                  <a:srgbClr val="035F79"/>
                </a:solidFill>
                <a:latin typeface="Times New Roman"/>
                <a:cs typeface="Times New Roman"/>
              </a:rPr>
              <a:t>for</a:t>
            </a:r>
            <a:r>
              <a:rPr b="0" spc="-245" dirty="0">
                <a:solidFill>
                  <a:srgbClr val="035F79"/>
                </a:solidFill>
                <a:latin typeface="Times New Roman"/>
                <a:cs typeface="Times New Roman"/>
              </a:rPr>
              <a:t> </a:t>
            </a:r>
            <a:r>
              <a:rPr b="0" spc="-10" dirty="0">
                <a:solidFill>
                  <a:srgbClr val="035F79"/>
                </a:solidFill>
                <a:latin typeface="Times New Roman"/>
                <a:cs typeface="Times New Roman"/>
              </a:rPr>
              <a:t>C</a:t>
            </a:r>
            <a:r>
              <a:rPr sz="2325" b="0" spc="-15" baseline="-10752" dirty="0">
                <a:solidFill>
                  <a:srgbClr val="035F79"/>
                </a:solidFill>
                <a:latin typeface="Times New Roman"/>
                <a:cs typeface="Times New Roman"/>
              </a:rPr>
              <a:t>S</a:t>
            </a:r>
            <a:endParaRPr sz="2325" baseline="-10752">
              <a:latin typeface="Times New Roman"/>
              <a:cs typeface="Times New Roman"/>
            </a:endParaRPr>
          </a:p>
        </p:txBody>
      </p:sp>
      <p:sp>
        <p:nvSpPr>
          <p:cNvPr id="9" name="object 9"/>
          <p:cNvSpPr/>
          <p:nvPr/>
        </p:nvSpPr>
        <p:spPr>
          <a:xfrm>
            <a:off x="1876438" y="1082408"/>
            <a:ext cx="3057525" cy="57150"/>
          </a:xfrm>
          <a:custGeom>
            <a:avLst/>
            <a:gdLst/>
            <a:ahLst/>
            <a:cxnLst/>
            <a:rect l="l" t="t" r="r" b="b"/>
            <a:pathLst>
              <a:path w="3057525" h="57150">
                <a:moveTo>
                  <a:pt x="2952737" y="0"/>
                </a:moveTo>
                <a:lnTo>
                  <a:pt x="0" y="0"/>
                </a:lnTo>
                <a:lnTo>
                  <a:pt x="0" y="28575"/>
                </a:lnTo>
                <a:lnTo>
                  <a:pt x="2952737" y="28575"/>
                </a:lnTo>
                <a:lnTo>
                  <a:pt x="2952737" y="0"/>
                </a:lnTo>
                <a:close/>
              </a:path>
              <a:path w="3057525" h="57150">
                <a:moveTo>
                  <a:pt x="3057525" y="38100"/>
                </a:moveTo>
                <a:lnTo>
                  <a:pt x="2952750" y="38100"/>
                </a:lnTo>
                <a:lnTo>
                  <a:pt x="2952750" y="57150"/>
                </a:lnTo>
                <a:lnTo>
                  <a:pt x="3057525" y="57150"/>
                </a:lnTo>
                <a:lnTo>
                  <a:pt x="3057525" y="38100"/>
                </a:lnTo>
                <a:close/>
              </a:path>
            </a:pathLst>
          </a:custGeom>
          <a:solidFill>
            <a:srgbClr val="035F79"/>
          </a:solidFill>
        </p:spPr>
        <p:txBody>
          <a:bodyPr wrap="square" lIns="0" tIns="0" rIns="0" bIns="0" rtlCol="0"/>
          <a:lstStyle/>
          <a:p>
            <a:endParaRPr>
              <a:solidFill>
                <a:prstClr val="black"/>
              </a:solidFill>
              <a:latin typeface="Calibri"/>
            </a:endParaRPr>
          </a:p>
        </p:txBody>
      </p:sp>
      <p:graphicFrame>
        <p:nvGraphicFramePr>
          <p:cNvPr id="10" name="object 10"/>
          <p:cNvGraphicFramePr>
            <a:graphicFrameLocks noGrp="1"/>
          </p:cNvGraphicFramePr>
          <p:nvPr/>
        </p:nvGraphicFramePr>
        <p:xfrm>
          <a:off x="1520830" y="1184260"/>
          <a:ext cx="7691119" cy="4857761"/>
        </p:xfrm>
        <a:graphic>
          <a:graphicData uri="http://schemas.openxmlformats.org/drawingml/2006/table">
            <a:tbl>
              <a:tblPr firstRow="1" bandRow="1">
                <a:tableStyleId>{2D5ABB26-0587-4C30-8999-92F81FD0307C}</a:tableStyleId>
              </a:tblPr>
              <a:tblGrid>
                <a:gridCol w="1249045">
                  <a:extLst>
                    <a:ext uri="{9D8B030D-6E8A-4147-A177-3AD203B41FA5}">
                      <a16:colId xmlns:a16="http://schemas.microsoft.com/office/drawing/2014/main" xmlns="" val="20000"/>
                    </a:ext>
                  </a:extLst>
                </a:gridCol>
                <a:gridCol w="3877945">
                  <a:extLst>
                    <a:ext uri="{9D8B030D-6E8A-4147-A177-3AD203B41FA5}">
                      <a16:colId xmlns:a16="http://schemas.microsoft.com/office/drawing/2014/main" xmlns="" val="20001"/>
                    </a:ext>
                  </a:extLst>
                </a:gridCol>
                <a:gridCol w="2564129">
                  <a:extLst>
                    <a:ext uri="{9D8B030D-6E8A-4147-A177-3AD203B41FA5}">
                      <a16:colId xmlns:a16="http://schemas.microsoft.com/office/drawing/2014/main" xmlns="" val="20002"/>
                    </a:ext>
                  </a:extLst>
                </a:gridCol>
              </a:tblGrid>
              <a:tr h="781811">
                <a:tc>
                  <a:txBody>
                    <a:bodyPr/>
                    <a:lstStyle/>
                    <a:p>
                      <a:pPr algn="ctr">
                        <a:lnSpc>
                          <a:spcPct val="100000"/>
                        </a:lnSpc>
                        <a:spcBef>
                          <a:spcPts val="45"/>
                        </a:spcBef>
                      </a:pPr>
                      <a:r>
                        <a:rPr sz="1500" b="1" spc="5" dirty="0">
                          <a:solidFill>
                            <a:srgbClr val="FFFFFF"/>
                          </a:solidFill>
                          <a:latin typeface="Constantia"/>
                          <a:cs typeface="Constantia"/>
                        </a:rPr>
                        <a:t>S.NO</a:t>
                      </a:r>
                      <a:endParaRPr sz="1500">
                        <a:latin typeface="Constantia"/>
                        <a:cs typeface="Constantia"/>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D6CC5"/>
                    </a:solidFill>
                  </a:tcPr>
                </a:tc>
                <a:tc>
                  <a:txBody>
                    <a:bodyPr/>
                    <a:lstStyle/>
                    <a:p>
                      <a:pPr marL="96520">
                        <a:lnSpc>
                          <a:spcPct val="100000"/>
                        </a:lnSpc>
                        <a:spcBef>
                          <a:spcPts val="45"/>
                        </a:spcBef>
                      </a:pPr>
                      <a:r>
                        <a:rPr sz="1500" b="1" spc="-45" dirty="0">
                          <a:solidFill>
                            <a:srgbClr val="FFFFFF"/>
                          </a:solidFill>
                          <a:latin typeface="Constantia"/>
                          <a:cs typeface="Constantia"/>
                        </a:rPr>
                        <a:t>Types </a:t>
                      </a:r>
                      <a:r>
                        <a:rPr sz="1500" b="1" dirty="0">
                          <a:solidFill>
                            <a:srgbClr val="FFFFFF"/>
                          </a:solidFill>
                          <a:latin typeface="Constantia"/>
                          <a:cs typeface="Constantia"/>
                        </a:rPr>
                        <a:t>of</a:t>
                      </a:r>
                      <a:r>
                        <a:rPr sz="1500" b="1" spc="-165" dirty="0">
                          <a:solidFill>
                            <a:srgbClr val="FFFFFF"/>
                          </a:solidFill>
                          <a:latin typeface="Constantia"/>
                          <a:cs typeface="Constantia"/>
                        </a:rPr>
                        <a:t> </a:t>
                      </a:r>
                      <a:r>
                        <a:rPr sz="1500" b="1" spc="15" dirty="0">
                          <a:solidFill>
                            <a:srgbClr val="FFFFFF"/>
                          </a:solidFill>
                          <a:latin typeface="Constantia"/>
                          <a:cs typeface="Constantia"/>
                        </a:rPr>
                        <a:t>machines</a:t>
                      </a:r>
                      <a:endParaRPr sz="1500">
                        <a:latin typeface="Constantia"/>
                        <a:cs typeface="Constantia"/>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D6CC5"/>
                    </a:solidFill>
                  </a:tcPr>
                </a:tc>
                <a:tc>
                  <a:txBody>
                    <a:bodyPr/>
                    <a:lstStyle/>
                    <a:p>
                      <a:pPr marL="100330" marR="171450">
                        <a:lnSpc>
                          <a:spcPct val="100000"/>
                        </a:lnSpc>
                        <a:spcBef>
                          <a:spcPts val="45"/>
                        </a:spcBef>
                      </a:pPr>
                      <a:r>
                        <a:rPr sz="1500" b="1" spc="5" dirty="0">
                          <a:solidFill>
                            <a:srgbClr val="FFFFFF"/>
                          </a:solidFill>
                          <a:latin typeface="Constantia"/>
                          <a:cs typeface="Constantia"/>
                        </a:rPr>
                        <a:t>Coefficient</a:t>
                      </a:r>
                      <a:r>
                        <a:rPr sz="1500" b="1" spc="-140" dirty="0">
                          <a:solidFill>
                            <a:srgbClr val="FFFFFF"/>
                          </a:solidFill>
                          <a:latin typeface="Constantia"/>
                          <a:cs typeface="Constantia"/>
                        </a:rPr>
                        <a:t> </a:t>
                      </a:r>
                      <a:r>
                        <a:rPr sz="1500" b="1" dirty="0">
                          <a:solidFill>
                            <a:srgbClr val="FFFFFF"/>
                          </a:solidFill>
                          <a:latin typeface="Constantia"/>
                          <a:cs typeface="Constantia"/>
                        </a:rPr>
                        <a:t>of</a:t>
                      </a:r>
                      <a:r>
                        <a:rPr sz="1500" b="1" spc="-229" dirty="0">
                          <a:solidFill>
                            <a:srgbClr val="FFFFFF"/>
                          </a:solidFill>
                          <a:latin typeface="Constantia"/>
                          <a:cs typeface="Constantia"/>
                        </a:rPr>
                        <a:t> </a:t>
                      </a:r>
                      <a:r>
                        <a:rPr sz="1500" b="1" spc="20" dirty="0">
                          <a:solidFill>
                            <a:srgbClr val="FFFFFF"/>
                          </a:solidFill>
                          <a:latin typeface="Constantia"/>
                          <a:cs typeface="Constantia"/>
                        </a:rPr>
                        <a:t>fluctuation  </a:t>
                      </a:r>
                      <a:r>
                        <a:rPr sz="1500" b="1" dirty="0">
                          <a:solidFill>
                            <a:srgbClr val="FFFFFF"/>
                          </a:solidFill>
                          <a:latin typeface="Constantia"/>
                          <a:cs typeface="Constantia"/>
                        </a:rPr>
                        <a:t>of speed ( </a:t>
                      </a:r>
                      <a:r>
                        <a:rPr sz="1500" b="1" spc="-5" dirty="0">
                          <a:solidFill>
                            <a:srgbClr val="FFFFFF"/>
                          </a:solidFill>
                          <a:latin typeface="Constantia"/>
                          <a:cs typeface="Constantia"/>
                        </a:rPr>
                        <a:t>C</a:t>
                      </a:r>
                      <a:r>
                        <a:rPr sz="1425" b="1" spc="-7" baseline="-8771" dirty="0">
                          <a:solidFill>
                            <a:srgbClr val="FFFFFF"/>
                          </a:solidFill>
                          <a:latin typeface="Constantia"/>
                          <a:cs typeface="Constantia"/>
                        </a:rPr>
                        <a:t>S</a:t>
                      </a:r>
                      <a:r>
                        <a:rPr sz="1425" b="1" spc="52" baseline="-8771" dirty="0">
                          <a:solidFill>
                            <a:srgbClr val="FFFFFF"/>
                          </a:solidFill>
                          <a:latin typeface="Constantia"/>
                          <a:cs typeface="Constantia"/>
                        </a:rPr>
                        <a:t> </a:t>
                      </a:r>
                      <a:r>
                        <a:rPr sz="1500" b="1" dirty="0">
                          <a:solidFill>
                            <a:srgbClr val="FFFFFF"/>
                          </a:solidFill>
                          <a:latin typeface="Constantia"/>
                          <a:cs typeface="Constantia"/>
                        </a:rPr>
                        <a:t>)</a:t>
                      </a:r>
                      <a:endParaRPr sz="1500">
                        <a:latin typeface="Constantia"/>
                        <a:cs typeface="Constantia"/>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D6CC5"/>
                    </a:solidFill>
                  </a:tcPr>
                </a:tc>
                <a:extLst>
                  <a:ext uri="{0D108BD9-81ED-4DB2-BD59-A6C34878D82A}">
                    <a16:rowId xmlns:a16="http://schemas.microsoft.com/office/drawing/2014/main" xmlns="" val="10000"/>
                  </a:ext>
                </a:extLst>
              </a:tr>
              <a:tr h="724814">
                <a:tc>
                  <a:txBody>
                    <a:bodyPr/>
                    <a:lstStyle/>
                    <a:p>
                      <a:pPr algn="ctr">
                        <a:lnSpc>
                          <a:spcPct val="100000"/>
                        </a:lnSpc>
                        <a:spcBef>
                          <a:spcPts val="65"/>
                        </a:spcBef>
                      </a:pPr>
                      <a:r>
                        <a:rPr sz="1500" dirty="0">
                          <a:latin typeface="Constantia"/>
                          <a:cs typeface="Constantia"/>
                        </a:rPr>
                        <a:t>1</a:t>
                      </a:r>
                      <a:endParaRPr sz="1500">
                        <a:latin typeface="Constantia"/>
                        <a:cs typeface="Constantia"/>
                      </a:endParaRPr>
                    </a:p>
                  </a:txBody>
                  <a:tcPr marL="0" marR="0" marT="825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CCD2EA"/>
                    </a:solidFill>
                  </a:tcPr>
                </a:tc>
                <a:tc>
                  <a:txBody>
                    <a:bodyPr/>
                    <a:lstStyle/>
                    <a:p>
                      <a:pPr marL="96520">
                        <a:lnSpc>
                          <a:spcPct val="100000"/>
                        </a:lnSpc>
                        <a:spcBef>
                          <a:spcPts val="65"/>
                        </a:spcBef>
                      </a:pPr>
                      <a:r>
                        <a:rPr sz="1500" spc="10" dirty="0">
                          <a:latin typeface="Constantia"/>
                          <a:cs typeface="Constantia"/>
                        </a:rPr>
                        <a:t>Engines</a:t>
                      </a:r>
                      <a:r>
                        <a:rPr sz="1500" spc="-155" dirty="0">
                          <a:latin typeface="Constantia"/>
                          <a:cs typeface="Constantia"/>
                        </a:rPr>
                        <a:t> </a:t>
                      </a:r>
                      <a:r>
                        <a:rPr sz="1500" spc="5" dirty="0">
                          <a:latin typeface="Constantia"/>
                          <a:cs typeface="Constantia"/>
                        </a:rPr>
                        <a:t>with</a:t>
                      </a:r>
                      <a:r>
                        <a:rPr sz="1500" spc="-120" dirty="0">
                          <a:latin typeface="Constantia"/>
                          <a:cs typeface="Constantia"/>
                        </a:rPr>
                        <a:t> </a:t>
                      </a:r>
                      <a:r>
                        <a:rPr sz="1500" spc="5" dirty="0">
                          <a:latin typeface="Constantia"/>
                          <a:cs typeface="Constantia"/>
                        </a:rPr>
                        <a:t>belt</a:t>
                      </a:r>
                      <a:r>
                        <a:rPr sz="1500" spc="-225" dirty="0">
                          <a:latin typeface="Constantia"/>
                          <a:cs typeface="Constantia"/>
                        </a:rPr>
                        <a:t> </a:t>
                      </a:r>
                      <a:r>
                        <a:rPr sz="1500" spc="-5" dirty="0">
                          <a:latin typeface="Constantia"/>
                          <a:cs typeface="Constantia"/>
                        </a:rPr>
                        <a:t>transmission</a:t>
                      </a:r>
                      <a:endParaRPr sz="1500">
                        <a:latin typeface="Constantia"/>
                        <a:cs typeface="Constantia"/>
                      </a:endParaRPr>
                    </a:p>
                  </a:txBody>
                  <a:tcPr marL="0" marR="0" marT="825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CCD2EA"/>
                    </a:solidFill>
                  </a:tcPr>
                </a:tc>
                <a:tc>
                  <a:txBody>
                    <a:bodyPr/>
                    <a:lstStyle/>
                    <a:p>
                      <a:pPr marL="100330">
                        <a:lnSpc>
                          <a:spcPct val="100000"/>
                        </a:lnSpc>
                        <a:spcBef>
                          <a:spcPts val="65"/>
                        </a:spcBef>
                      </a:pPr>
                      <a:r>
                        <a:rPr sz="1500" dirty="0">
                          <a:latin typeface="Constantia"/>
                          <a:cs typeface="Constantia"/>
                        </a:rPr>
                        <a:t>0.030</a:t>
                      </a:r>
                      <a:endParaRPr sz="1500">
                        <a:latin typeface="Constantia"/>
                        <a:cs typeface="Constantia"/>
                      </a:endParaRPr>
                    </a:p>
                  </a:txBody>
                  <a:tcPr marL="0" marR="0" marT="825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CCD2EA"/>
                    </a:solidFill>
                  </a:tcPr>
                </a:tc>
                <a:extLst>
                  <a:ext uri="{0D108BD9-81ED-4DB2-BD59-A6C34878D82A}">
                    <a16:rowId xmlns:a16="http://schemas.microsoft.com/office/drawing/2014/main" xmlns="" val="10001"/>
                  </a:ext>
                </a:extLst>
              </a:tr>
              <a:tr h="614781">
                <a:tc>
                  <a:txBody>
                    <a:bodyPr/>
                    <a:lstStyle/>
                    <a:p>
                      <a:pPr marR="3175" algn="ctr">
                        <a:lnSpc>
                          <a:spcPct val="100000"/>
                        </a:lnSpc>
                        <a:spcBef>
                          <a:spcPts val="70"/>
                        </a:spcBef>
                      </a:pPr>
                      <a:r>
                        <a:rPr sz="1500" dirty="0">
                          <a:latin typeface="Constantia"/>
                          <a:cs typeface="Constantia"/>
                        </a:rPr>
                        <a:t>2</a:t>
                      </a:r>
                      <a:endParaRPr sz="1500">
                        <a:latin typeface="Constantia"/>
                        <a:cs typeface="Constantia"/>
                      </a:endParaRPr>
                    </a:p>
                  </a:txBody>
                  <a:tcPr marL="0" marR="0" marT="88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96520">
                        <a:lnSpc>
                          <a:spcPct val="100000"/>
                        </a:lnSpc>
                        <a:spcBef>
                          <a:spcPts val="70"/>
                        </a:spcBef>
                      </a:pPr>
                      <a:r>
                        <a:rPr sz="1500" spc="10" dirty="0">
                          <a:latin typeface="Constantia"/>
                          <a:cs typeface="Constantia"/>
                        </a:rPr>
                        <a:t>Gear</a:t>
                      </a:r>
                      <a:r>
                        <a:rPr sz="1500" spc="-130" dirty="0">
                          <a:latin typeface="Constantia"/>
                          <a:cs typeface="Constantia"/>
                        </a:rPr>
                        <a:t> </a:t>
                      </a:r>
                      <a:r>
                        <a:rPr sz="1500" spc="20" dirty="0">
                          <a:latin typeface="Constantia"/>
                          <a:cs typeface="Constantia"/>
                        </a:rPr>
                        <a:t>wheel</a:t>
                      </a:r>
                      <a:r>
                        <a:rPr sz="1500" spc="-190" dirty="0">
                          <a:latin typeface="Constantia"/>
                          <a:cs typeface="Constantia"/>
                        </a:rPr>
                        <a:t> </a:t>
                      </a:r>
                      <a:r>
                        <a:rPr sz="1500" spc="-15" dirty="0">
                          <a:latin typeface="Constantia"/>
                          <a:cs typeface="Constantia"/>
                        </a:rPr>
                        <a:t>transmission</a:t>
                      </a:r>
                      <a:endParaRPr sz="1500">
                        <a:latin typeface="Constantia"/>
                        <a:cs typeface="Constantia"/>
                      </a:endParaRPr>
                    </a:p>
                  </a:txBody>
                  <a:tcPr marL="0" marR="0" marT="88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100330">
                        <a:lnSpc>
                          <a:spcPct val="100000"/>
                        </a:lnSpc>
                        <a:spcBef>
                          <a:spcPts val="70"/>
                        </a:spcBef>
                      </a:pPr>
                      <a:r>
                        <a:rPr sz="1500" spc="5" dirty="0">
                          <a:latin typeface="Constantia"/>
                          <a:cs typeface="Constantia"/>
                        </a:rPr>
                        <a:t>0.020</a:t>
                      </a:r>
                      <a:endParaRPr sz="1500">
                        <a:latin typeface="Constantia"/>
                        <a:cs typeface="Constantia"/>
                      </a:endParaRPr>
                    </a:p>
                  </a:txBody>
                  <a:tcPr marL="0" marR="0" marT="889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extLst>
                  <a:ext uri="{0D108BD9-81ED-4DB2-BD59-A6C34878D82A}">
                    <a16:rowId xmlns:a16="http://schemas.microsoft.com/office/drawing/2014/main" xmlns="" val="10002"/>
                  </a:ext>
                </a:extLst>
              </a:tr>
              <a:tr h="547262">
                <a:tc>
                  <a:txBody>
                    <a:bodyPr/>
                    <a:lstStyle/>
                    <a:p>
                      <a:pPr marL="2540" algn="ctr">
                        <a:lnSpc>
                          <a:spcPct val="100000"/>
                        </a:lnSpc>
                        <a:spcBef>
                          <a:spcPts val="80"/>
                        </a:spcBef>
                      </a:pPr>
                      <a:r>
                        <a:rPr sz="1500" dirty="0">
                          <a:latin typeface="Constantia"/>
                          <a:cs typeface="Constantia"/>
                        </a:rPr>
                        <a:t>3</a:t>
                      </a:r>
                      <a:endParaRPr sz="1500">
                        <a:latin typeface="Constantia"/>
                        <a:cs typeface="Constantia"/>
                      </a:endParaRPr>
                    </a:p>
                  </a:txBody>
                  <a:tcPr marL="0" marR="0" marT="101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96520">
                        <a:lnSpc>
                          <a:spcPct val="100000"/>
                        </a:lnSpc>
                        <a:spcBef>
                          <a:spcPts val="80"/>
                        </a:spcBef>
                      </a:pPr>
                      <a:r>
                        <a:rPr sz="1500" spc="5" dirty="0">
                          <a:latin typeface="Constantia"/>
                          <a:cs typeface="Constantia"/>
                        </a:rPr>
                        <a:t>Crushing</a:t>
                      </a:r>
                      <a:r>
                        <a:rPr sz="1500" spc="-160" dirty="0">
                          <a:latin typeface="Constantia"/>
                          <a:cs typeface="Constantia"/>
                        </a:rPr>
                        <a:t> </a:t>
                      </a:r>
                      <a:r>
                        <a:rPr sz="1500" spc="5" dirty="0">
                          <a:latin typeface="Constantia"/>
                          <a:cs typeface="Constantia"/>
                        </a:rPr>
                        <a:t>machines</a:t>
                      </a:r>
                      <a:endParaRPr sz="1500">
                        <a:latin typeface="Constantia"/>
                        <a:cs typeface="Constantia"/>
                      </a:endParaRPr>
                    </a:p>
                  </a:txBody>
                  <a:tcPr marL="0" marR="0" marT="101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100330">
                        <a:lnSpc>
                          <a:spcPct val="100000"/>
                        </a:lnSpc>
                        <a:spcBef>
                          <a:spcPts val="80"/>
                        </a:spcBef>
                      </a:pPr>
                      <a:r>
                        <a:rPr sz="1500" spc="5" dirty="0">
                          <a:latin typeface="Constantia"/>
                          <a:cs typeface="Constantia"/>
                        </a:rPr>
                        <a:t>0.200</a:t>
                      </a:r>
                      <a:endParaRPr sz="1500">
                        <a:latin typeface="Constantia"/>
                        <a:cs typeface="Constantia"/>
                      </a:endParaRPr>
                    </a:p>
                  </a:txBody>
                  <a:tcPr marL="0" marR="0" marT="101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extLst>
                  <a:ext uri="{0D108BD9-81ED-4DB2-BD59-A6C34878D82A}">
                    <a16:rowId xmlns:a16="http://schemas.microsoft.com/office/drawing/2014/main" xmlns="" val="10003"/>
                  </a:ext>
                </a:extLst>
              </a:tr>
              <a:tr h="547234">
                <a:tc>
                  <a:txBody>
                    <a:bodyPr/>
                    <a:lstStyle/>
                    <a:p>
                      <a:pPr algn="ctr">
                        <a:lnSpc>
                          <a:spcPct val="100000"/>
                        </a:lnSpc>
                        <a:spcBef>
                          <a:spcPts val="85"/>
                        </a:spcBef>
                      </a:pPr>
                      <a:r>
                        <a:rPr sz="1500" dirty="0">
                          <a:latin typeface="Constantia"/>
                          <a:cs typeface="Constantia"/>
                        </a:rPr>
                        <a:t>4</a:t>
                      </a:r>
                      <a:endParaRPr sz="1500">
                        <a:latin typeface="Constantia"/>
                        <a:cs typeface="Constantia"/>
                      </a:endParaRPr>
                    </a:p>
                  </a:txBody>
                  <a:tcPr marL="0" marR="0" marT="10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96520">
                        <a:lnSpc>
                          <a:spcPct val="100000"/>
                        </a:lnSpc>
                        <a:spcBef>
                          <a:spcPts val="85"/>
                        </a:spcBef>
                      </a:pPr>
                      <a:r>
                        <a:rPr sz="1500" spc="10" dirty="0">
                          <a:latin typeface="Constantia"/>
                          <a:cs typeface="Constantia"/>
                        </a:rPr>
                        <a:t>Electrical</a:t>
                      </a:r>
                      <a:r>
                        <a:rPr sz="1500" spc="-114" dirty="0">
                          <a:latin typeface="Constantia"/>
                          <a:cs typeface="Constantia"/>
                        </a:rPr>
                        <a:t> </a:t>
                      </a:r>
                      <a:r>
                        <a:rPr sz="1500" dirty="0">
                          <a:latin typeface="Constantia"/>
                          <a:cs typeface="Constantia"/>
                        </a:rPr>
                        <a:t>machines</a:t>
                      </a:r>
                      <a:endParaRPr sz="1500">
                        <a:latin typeface="Constantia"/>
                        <a:cs typeface="Constantia"/>
                      </a:endParaRPr>
                    </a:p>
                  </a:txBody>
                  <a:tcPr marL="0" marR="0" marT="10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100330">
                        <a:lnSpc>
                          <a:spcPct val="100000"/>
                        </a:lnSpc>
                        <a:spcBef>
                          <a:spcPts val="85"/>
                        </a:spcBef>
                      </a:pPr>
                      <a:r>
                        <a:rPr sz="1500" spc="5" dirty="0">
                          <a:latin typeface="Constantia"/>
                          <a:cs typeface="Constantia"/>
                        </a:rPr>
                        <a:t>0.003</a:t>
                      </a:r>
                      <a:endParaRPr sz="1500">
                        <a:latin typeface="Constantia"/>
                        <a:cs typeface="Constantia"/>
                      </a:endParaRPr>
                    </a:p>
                  </a:txBody>
                  <a:tcPr marL="0" marR="0" marT="10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extLst>
                  <a:ext uri="{0D108BD9-81ED-4DB2-BD59-A6C34878D82A}">
                    <a16:rowId xmlns:a16="http://schemas.microsoft.com/office/drawing/2014/main" xmlns="" val="10004"/>
                  </a:ext>
                </a:extLst>
              </a:tr>
              <a:tr h="547247">
                <a:tc>
                  <a:txBody>
                    <a:bodyPr/>
                    <a:lstStyle/>
                    <a:p>
                      <a:pPr marR="5080" algn="ctr">
                        <a:lnSpc>
                          <a:spcPct val="100000"/>
                        </a:lnSpc>
                        <a:spcBef>
                          <a:spcPts val="95"/>
                        </a:spcBef>
                      </a:pPr>
                      <a:r>
                        <a:rPr sz="1500" dirty="0">
                          <a:latin typeface="Constantia"/>
                          <a:cs typeface="Constantia"/>
                        </a:rPr>
                        <a:t>5</a:t>
                      </a:r>
                      <a:endParaRPr sz="1500">
                        <a:latin typeface="Constantia"/>
                        <a:cs typeface="Constantia"/>
                      </a:endParaRPr>
                    </a:p>
                  </a:txBody>
                  <a:tcPr marL="0" marR="0" marT="1206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96520">
                        <a:lnSpc>
                          <a:spcPct val="100000"/>
                        </a:lnSpc>
                        <a:spcBef>
                          <a:spcPts val="95"/>
                        </a:spcBef>
                      </a:pPr>
                      <a:r>
                        <a:rPr sz="1500" spc="5" dirty="0">
                          <a:latin typeface="Constantia"/>
                          <a:cs typeface="Constantia"/>
                        </a:rPr>
                        <a:t>Hammering</a:t>
                      </a:r>
                      <a:r>
                        <a:rPr sz="1500" spc="-155" dirty="0">
                          <a:latin typeface="Constantia"/>
                          <a:cs typeface="Constantia"/>
                        </a:rPr>
                        <a:t> </a:t>
                      </a:r>
                      <a:r>
                        <a:rPr sz="1500" spc="10" dirty="0">
                          <a:latin typeface="Constantia"/>
                          <a:cs typeface="Constantia"/>
                        </a:rPr>
                        <a:t>machines</a:t>
                      </a:r>
                      <a:endParaRPr sz="1500">
                        <a:latin typeface="Constantia"/>
                        <a:cs typeface="Constantia"/>
                      </a:endParaRPr>
                    </a:p>
                  </a:txBody>
                  <a:tcPr marL="0" marR="0" marT="1206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100330">
                        <a:lnSpc>
                          <a:spcPct val="100000"/>
                        </a:lnSpc>
                        <a:spcBef>
                          <a:spcPts val="95"/>
                        </a:spcBef>
                      </a:pPr>
                      <a:r>
                        <a:rPr sz="1500" spc="5" dirty="0">
                          <a:latin typeface="Constantia"/>
                          <a:cs typeface="Constantia"/>
                        </a:rPr>
                        <a:t>0.200</a:t>
                      </a:r>
                      <a:endParaRPr sz="1500">
                        <a:latin typeface="Constantia"/>
                        <a:cs typeface="Constantia"/>
                      </a:endParaRPr>
                    </a:p>
                  </a:txBody>
                  <a:tcPr marL="0" marR="0" marT="1206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extLst>
                  <a:ext uri="{0D108BD9-81ED-4DB2-BD59-A6C34878D82A}">
                    <a16:rowId xmlns:a16="http://schemas.microsoft.com/office/drawing/2014/main" xmlns="" val="10005"/>
                  </a:ext>
                </a:extLst>
              </a:tr>
              <a:tr h="547365">
                <a:tc>
                  <a:txBody>
                    <a:bodyPr/>
                    <a:lstStyle/>
                    <a:p>
                      <a:pPr algn="ctr">
                        <a:lnSpc>
                          <a:spcPct val="100000"/>
                        </a:lnSpc>
                        <a:spcBef>
                          <a:spcPts val="105"/>
                        </a:spcBef>
                      </a:pPr>
                      <a:r>
                        <a:rPr sz="1500" dirty="0">
                          <a:latin typeface="Constantia"/>
                          <a:cs typeface="Constantia"/>
                        </a:rPr>
                        <a:t>6</a:t>
                      </a:r>
                      <a:endParaRPr sz="1500">
                        <a:latin typeface="Constantia"/>
                        <a:cs typeface="Constantia"/>
                      </a:endParaRPr>
                    </a:p>
                  </a:txBody>
                  <a:tcPr marL="0" marR="0" marT="1333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96520">
                        <a:lnSpc>
                          <a:spcPct val="100000"/>
                        </a:lnSpc>
                        <a:spcBef>
                          <a:spcPts val="105"/>
                        </a:spcBef>
                      </a:pPr>
                      <a:r>
                        <a:rPr sz="1500" spc="-5" dirty="0">
                          <a:latin typeface="Constantia"/>
                          <a:cs typeface="Constantia"/>
                        </a:rPr>
                        <a:t>Pumping</a:t>
                      </a:r>
                      <a:r>
                        <a:rPr sz="1500" spc="-85" dirty="0">
                          <a:latin typeface="Constantia"/>
                          <a:cs typeface="Constantia"/>
                        </a:rPr>
                        <a:t> </a:t>
                      </a:r>
                      <a:r>
                        <a:rPr sz="1500" spc="5" dirty="0">
                          <a:latin typeface="Constantia"/>
                          <a:cs typeface="Constantia"/>
                        </a:rPr>
                        <a:t>machines</a:t>
                      </a:r>
                      <a:endParaRPr sz="1500">
                        <a:latin typeface="Constantia"/>
                        <a:cs typeface="Constantia"/>
                      </a:endParaRPr>
                    </a:p>
                  </a:txBody>
                  <a:tcPr marL="0" marR="0" marT="1333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tc>
                  <a:txBody>
                    <a:bodyPr/>
                    <a:lstStyle/>
                    <a:p>
                      <a:pPr marL="100330">
                        <a:lnSpc>
                          <a:spcPct val="100000"/>
                        </a:lnSpc>
                        <a:spcBef>
                          <a:spcPts val="105"/>
                        </a:spcBef>
                      </a:pPr>
                      <a:r>
                        <a:rPr sz="1500" dirty="0">
                          <a:latin typeface="Constantia"/>
                          <a:cs typeface="Constantia"/>
                        </a:rPr>
                        <a:t>0.03-0.05</a:t>
                      </a:r>
                      <a:endParaRPr sz="1500">
                        <a:latin typeface="Constantia"/>
                        <a:cs typeface="Constantia"/>
                      </a:endParaRPr>
                    </a:p>
                  </a:txBody>
                  <a:tcPr marL="0" marR="0" marT="1333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BF5"/>
                    </a:solidFill>
                  </a:tcPr>
                </a:tc>
                <a:extLst>
                  <a:ext uri="{0D108BD9-81ED-4DB2-BD59-A6C34878D82A}">
                    <a16:rowId xmlns:a16="http://schemas.microsoft.com/office/drawing/2014/main" xmlns="" val="10006"/>
                  </a:ext>
                </a:extLst>
              </a:tr>
              <a:tr h="547247">
                <a:tc>
                  <a:txBody>
                    <a:bodyPr/>
                    <a:lstStyle/>
                    <a:p>
                      <a:pPr marR="3175" algn="ctr">
                        <a:lnSpc>
                          <a:spcPct val="100000"/>
                        </a:lnSpc>
                        <a:spcBef>
                          <a:spcPts val="110"/>
                        </a:spcBef>
                      </a:pPr>
                      <a:r>
                        <a:rPr sz="1500" dirty="0">
                          <a:latin typeface="Constantia"/>
                          <a:cs typeface="Constantia"/>
                        </a:rPr>
                        <a:t>7</a:t>
                      </a:r>
                      <a:endParaRPr sz="1500">
                        <a:latin typeface="Constantia"/>
                        <a:cs typeface="Constantia"/>
                      </a:endParaRPr>
                    </a:p>
                  </a:txBody>
                  <a:tcPr marL="0" marR="0" marT="139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96520">
                        <a:lnSpc>
                          <a:spcPct val="100000"/>
                        </a:lnSpc>
                        <a:spcBef>
                          <a:spcPts val="110"/>
                        </a:spcBef>
                      </a:pPr>
                      <a:r>
                        <a:rPr sz="1500" spc="5" dirty="0">
                          <a:latin typeface="Constantia"/>
                          <a:cs typeface="Constantia"/>
                        </a:rPr>
                        <a:t>Machine</a:t>
                      </a:r>
                      <a:r>
                        <a:rPr sz="1500" spc="-190" dirty="0">
                          <a:latin typeface="Constantia"/>
                          <a:cs typeface="Constantia"/>
                        </a:rPr>
                        <a:t> </a:t>
                      </a:r>
                      <a:r>
                        <a:rPr sz="1500" spc="5" dirty="0">
                          <a:latin typeface="Constantia"/>
                          <a:cs typeface="Constantia"/>
                        </a:rPr>
                        <a:t>tools</a:t>
                      </a:r>
                      <a:endParaRPr sz="1500">
                        <a:latin typeface="Constantia"/>
                        <a:cs typeface="Constantia"/>
                      </a:endParaRPr>
                    </a:p>
                  </a:txBody>
                  <a:tcPr marL="0" marR="0" marT="139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tc>
                  <a:txBody>
                    <a:bodyPr/>
                    <a:lstStyle/>
                    <a:p>
                      <a:pPr marL="100330">
                        <a:lnSpc>
                          <a:spcPct val="100000"/>
                        </a:lnSpc>
                        <a:spcBef>
                          <a:spcPts val="110"/>
                        </a:spcBef>
                      </a:pPr>
                      <a:r>
                        <a:rPr sz="1500" dirty="0">
                          <a:latin typeface="Constantia"/>
                          <a:cs typeface="Constantia"/>
                        </a:rPr>
                        <a:t>0.030</a:t>
                      </a:r>
                      <a:endParaRPr sz="1500">
                        <a:latin typeface="Constantia"/>
                        <a:cs typeface="Constantia"/>
                      </a:endParaRPr>
                    </a:p>
                  </a:txBody>
                  <a:tcPr marL="0" marR="0" marT="139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D2EA"/>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84692" y="762884"/>
            <a:ext cx="5382260" cy="655320"/>
          </a:xfrm>
          <a:prstGeom prst="rect">
            <a:avLst/>
          </a:prstGeom>
        </p:spPr>
        <p:txBody>
          <a:bodyPr vert="horz" wrap="square" lIns="0" tIns="16510" rIns="0" bIns="0" rtlCol="0">
            <a:spAutoFit/>
          </a:bodyPr>
          <a:lstStyle/>
          <a:p>
            <a:pPr marL="12700">
              <a:spcBef>
                <a:spcPts val="130"/>
              </a:spcBef>
            </a:pPr>
            <a:r>
              <a:rPr sz="4100" b="0" u="heavy" spc="-20" dirty="0">
                <a:solidFill>
                  <a:srgbClr val="035F79"/>
                </a:solidFill>
                <a:uFill>
                  <a:solidFill>
                    <a:srgbClr val="035F79"/>
                  </a:solidFill>
                </a:uFill>
                <a:latin typeface="Times New Roman"/>
                <a:cs typeface="Times New Roman"/>
              </a:rPr>
              <a:t>Stresses </a:t>
            </a:r>
            <a:r>
              <a:rPr sz="4100" b="0" u="heavy" spc="-5" dirty="0">
                <a:solidFill>
                  <a:srgbClr val="035F79"/>
                </a:solidFill>
                <a:uFill>
                  <a:solidFill>
                    <a:srgbClr val="035F79"/>
                  </a:solidFill>
                </a:uFill>
                <a:latin typeface="Times New Roman"/>
                <a:cs typeface="Times New Roman"/>
              </a:rPr>
              <a:t>in </a:t>
            </a:r>
            <a:r>
              <a:rPr sz="4100" b="0" u="heavy" spc="10" dirty="0">
                <a:solidFill>
                  <a:srgbClr val="035F79"/>
                </a:solidFill>
                <a:uFill>
                  <a:solidFill>
                    <a:srgbClr val="035F79"/>
                  </a:solidFill>
                </a:uFill>
                <a:latin typeface="Times New Roman"/>
                <a:cs typeface="Times New Roman"/>
              </a:rPr>
              <a:t>a </a:t>
            </a:r>
            <a:r>
              <a:rPr sz="4100" b="0" u="heavy" spc="-10" dirty="0">
                <a:solidFill>
                  <a:srgbClr val="035F79"/>
                </a:solidFill>
                <a:uFill>
                  <a:solidFill>
                    <a:srgbClr val="035F79"/>
                  </a:solidFill>
                </a:uFill>
                <a:latin typeface="Times New Roman"/>
                <a:cs typeface="Times New Roman"/>
              </a:rPr>
              <a:t>flywheel</a:t>
            </a:r>
            <a:r>
              <a:rPr sz="4100" b="0" u="heavy" spc="-65" dirty="0">
                <a:solidFill>
                  <a:srgbClr val="035F79"/>
                </a:solidFill>
                <a:uFill>
                  <a:solidFill>
                    <a:srgbClr val="035F79"/>
                  </a:solidFill>
                </a:uFill>
                <a:latin typeface="Times New Roman"/>
                <a:cs typeface="Times New Roman"/>
              </a:rPr>
              <a:t> </a:t>
            </a:r>
            <a:r>
              <a:rPr sz="4100" b="0" u="heavy" spc="-5" dirty="0">
                <a:solidFill>
                  <a:srgbClr val="035F79"/>
                </a:solidFill>
                <a:uFill>
                  <a:solidFill>
                    <a:srgbClr val="035F79"/>
                  </a:solidFill>
                </a:uFill>
                <a:latin typeface="Times New Roman"/>
                <a:cs typeface="Times New Roman"/>
              </a:rPr>
              <a:t>rim</a:t>
            </a:r>
            <a:endParaRPr sz="4100">
              <a:latin typeface="Times New Roman"/>
              <a:cs typeface="Times New Roman"/>
            </a:endParaRPr>
          </a:p>
        </p:txBody>
      </p:sp>
      <p:sp>
        <p:nvSpPr>
          <p:cNvPr id="9" name="object 9"/>
          <p:cNvSpPr txBox="1"/>
          <p:nvPr/>
        </p:nvSpPr>
        <p:spPr>
          <a:xfrm>
            <a:off x="1980251" y="1854894"/>
            <a:ext cx="6951980" cy="3222036"/>
          </a:xfrm>
          <a:prstGeom prst="rect">
            <a:avLst/>
          </a:prstGeom>
        </p:spPr>
        <p:txBody>
          <a:bodyPr vert="horz" wrap="square" lIns="0" tIns="15875" rIns="0" bIns="0" rtlCol="0">
            <a:spAutoFit/>
          </a:bodyPr>
          <a:lstStyle/>
          <a:p>
            <a:pPr marL="12700" marR="5080" algn="just">
              <a:spcBef>
                <a:spcPts val="125"/>
              </a:spcBef>
            </a:pPr>
            <a:r>
              <a:rPr sz="2000" spc="15" dirty="0">
                <a:solidFill>
                  <a:schemeClr val="tx2"/>
                </a:solidFill>
                <a:latin typeface="Times New Roman"/>
                <a:cs typeface="Times New Roman"/>
              </a:rPr>
              <a:t>A </a:t>
            </a:r>
            <a:r>
              <a:rPr sz="2000" spc="-5" dirty="0">
                <a:solidFill>
                  <a:schemeClr val="tx2"/>
                </a:solidFill>
                <a:latin typeface="Times New Roman"/>
                <a:cs typeface="Times New Roman"/>
              </a:rPr>
              <a:t>flywheel consists </a:t>
            </a:r>
            <a:r>
              <a:rPr sz="2000" spc="25" dirty="0">
                <a:solidFill>
                  <a:schemeClr val="tx2"/>
                </a:solidFill>
                <a:latin typeface="Times New Roman"/>
                <a:cs typeface="Times New Roman"/>
              </a:rPr>
              <a:t>of </a:t>
            </a:r>
            <a:r>
              <a:rPr sz="2000" spc="10" dirty="0">
                <a:solidFill>
                  <a:schemeClr val="tx2"/>
                </a:solidFill>
                <a:latin typeface="Times New Roman"/>
                <a:cs typeface="Times New Roman"/>
              </a:rPr>
              <a:t>a </a:t>
            </a:r>
            <a:r>
              <a:rPr sz="2000" spc="-5" dirty="0">
                <a:solidFill>
                  <a:schemeClr val="tx2"/>
                </a:solidFill>
                <a:latin typeface="Times New Roman"/>
                <a:cs typeface="Times New Roman"/>
              </a:rPr>
              <a:t>rim </a:t>
            </a:r>
            <a:r>
              <a:rPr sz="2000" spc="5" dirty="0">
                <a:solidFill>
                  <a:schemeClr val="tx2"/>
                </a:solidFill>
                <a:latin typeface="Times New Roman"/>
                <a:cs typeface="Times New Roman"/>
              </a:rPr>
              <a:t>at </a:t>
            </a:r>
            <a:r>
              <a:rPr sz="2000" spc="-15" dirty="0">
                <a:solidFill>
                  <a:schemeClr val="tx2"/>
                </a:solidFill>
                <a:latin typeface="Times New Roman"/>
                <a:cs typeface="Times New Roman"/>
              </a:rPr>
              <a:t>which </a:t>
            </a:r>
            <a:r>
              <a:rPr sz="2000" spc="5" dirty="0">
                <a:solidFill>
                  <a:schemeClr val="tx2"/>
                </a:solidFill>
                <a:latin typeface="Times New Roman"/>
                <a:cs typeface="Times New Roman"/>
              </a:rPr>
              <a:t>the </a:t>
            </a:r>
            <a:r>
              <a:rPr sz="2000" spc="-5" dirty="0">
                <a:solidFill>
                  <a:schemeClr val="tx2"/>
                </a:solidFill>
                <a:latin typeface="Times New Roman"/>
                <a:cs typeface="Times New Roman"/>
              </a:rPr>
              <a:t>major </a:t>
            </a:r>
            <a:r>
              <a:rPr sz="2000" dirty="0">
                <a:solidFill>
                  <a:schemeClr val="tx2"/>
                </a:solidFill>
                <a:latin typeface="Times New Roman"/>
                <a:cs typeface="Times New Roman"/>
              </a:rPr>
              <a:t>portion </a:t>
            </a:r>
            <a:r>
              <a:rPr sz="2000" spc="25" dirty="0">
                <a:solidFill>
                  <a:schemeClr val="tx2"/>
                </a:solidFill>
                <a:latin typeface="Times New Roman"/>
                <a:cs typeface="Times New Roman"/>
              </a:rPr>
              <a:t>of </a:t>
            </a:r>
            <a:r>
              <a:rPr sz="2000" spc="5" dirty="0">
                <a:solidFill>
                  <a:schemeClr val="tx2"/>
                </a:solidFill>
                <a:latin typeface="Times New Roman"/>
                <a:cs typeface="Times New Roman"/>
              </a:rPr>
              <a:t>the </a:t>
            </a:r>
            <a:r>
              <a:rPr sz="2000" spc="-20" dirty="0">
                <a:solidFill>
                  <a:schemeClr val="tx2"/>
                </a:solidFill>
                <a:latin typeface="Times New Roman"/>
                <a:cs typeface="Times New Roman"/>
              </a:rPr>
              <a:t>mass  </a:t>
            </a:r>
            <a:r>
              <a:rPr sz="2000" spc="25" dirty="0">
                <a:solidFill>
                  <a:schemeClr val="tx2"/>
                </a:solidFill>
                <a:latin typeface="Times New Roman"/>
                <a:cs typeface="Times New Roman"/>
              </a:rPr>
              <a:t>or </a:t>
            </a:r>
            <a:r>
              <a:rPr sz="2000" spc="-15" dirty="0">
                <a:solidFill>
                  <a:schemeClr val="tx2"/>
                </a:solidFill>
                <a:latin typeface="Times New Roman"/>
                <a:cs typeface="Times New Roman"/>
              </a:rPr>
              <a:t>weight </a:t>
            </a:r>
            <a:r>
              <a:rPr sz="2000" spc="25" dirty="0">
                <a:solidFill>
                  <a:schemeClr val="tx2"/>
                </a:solidFill>
                <a:latin typeface="Times New Roman"/>
                <a:cs typeface="Times New Roman"/>
              </a:rPr>
              <a:t>of </a:t>
            </a:r>
            <a:r>
              <a:rPr sz="2000" spc="-5" dirty="0">
                <a:solidFill>
                  <a:schemeClr val="tx2"/>
                </a:solidFill>
                <a:latin typeface="Times New Roman"/>
                <a:cs typeface="Times New Roman"/>
              </a:rPr>
              <a:t>flywheel </a:t>
            </a:r>
            <a:r>
              <a:rPr sz="2000" spc="-15" dirty="0">
                <a:solidFill>
                  <a:schemeClr val="tx2"/>
                </a:solidFill>
                <a:latin typeface="Times New Roman"/>
                <a:cs typeface="Times New Roman"/>
              </a:rPr>
              <a:t>is </a:t>
            </a:r>
            <a:r>
              <a:rPr sz="2000" spc="-5" dirty="0">
                <a:solidFill>
                  <a:schemeClr val="tx2"/>
                </a:solidFill>
                <a:latin typeface="Times New Roman"/>
                <a:cs typeface="Times New Roman"/>
              </a:rPr>
              <a:t>concentrated, </a:t>
            </a:r>
            <a:r>
              <a:rPr sz="2000" spc="10" dirty="0">
                <a:solidFill>
                  <a:schemeClr val="tx2"/>
                </a:solidFill>
                <a:latin typeface="Times New Roman"/>
                <a:cs typeface="Times New Roman"/>
              </a:rPr>
              <a:t>a </a:t>
            </a:r>
            <a:r>
              <a:rPr sz="2000" spc="-5" dirty="0">
                <a:solidFill>
                  <a:schemeClr val="tx2"/>
                </a:solidFill>
                <a:latin typeface="Times New Roman"/>
                <a:cs typeface="Times New Roman"/>
              </a:rPr>
              <a:t>boss </a:t>
            </a:r>
            <a:r>
              <a:rPr sz="2000" spc="25" dirty="0">
                <a:solidFill>
                  <a:schemeClr val="tx2"/>
                </a:solidFill>
                <a:latin typeface="Times New Roman"/>
                <a:cs typeface="Times New Roman"/>
              </a:rPr>
              <a:t>or </a:t>
            </a:r>
            <a:r>
              <a:rPr sz="2000" spc="-15" dirty="0">
                <a:solidFill>
                  <a:schemeClr val="tx2"/>
                </a:solidFill>
                <a:latin typeface="Times New Roman"/>
                <a:cs typeface="Times New Roman"/>
              </a:rPr>
              <a:t>hub </a:t>
            </a:r>
            <a:r>
              <a:rPr sz="2000" spc="-10" dirty="0">
                <a:solidFill>
                  <a:schemeClr val="tx2"/>
                </a:solidFill>
                <a:latin typeface="Times New Roman"/>
                <a:cs typeface="Times New Roman"/>
              </a:rPr>
              <a:t>for </a:t>
            </a:r>
            <a:r>
              <a:rPr sz="2000" spc="-20" dirty="0">
                <a:solidFill>
                  <a:schemeClr val="tx2"/>
                </a:solidFill>
                <a:latin typeface="Times New Roman"/>
                <a:cs typeface="Times New Roman"/>
              </a:rPr>
              <a:t>fixing </a:t>
            </a:r>
            <a:r>
              <a:rPr sz="2000" spc="45" dirty="0">
                <a:solidFill>
                  <a:schemeClr val="tx2"/>
                </a:solidFill>
                <a:latin typeface="Times New Roman"/>
                <a:cs typeface="Times New Roman"/>
              </a:rPr>
              <a:t>the  </a:t>
            </a:r>
            <a:r>
              <a:rPr sz="2000" spc="-5" dirty="0">
                <a:solidFill>
                  <a:schemeClr val="tx2"/>
                </a:solidFill>
                <a:latin typeface="Times New Roman"/>
                <a:cs typeface="Times New Roman"/>
              </a:rPr>
              <a:t>flywheel </a:t>
            </a:r>
            <a:r>
              <a:rPr sz="2000" spc="30" dirty="0">
                <a:solidFill>
                  <a:schemeClr val="tx2"/>
                </a:solidFill>
                <a:latin typeface="Times New Roman"/>
                <a:cs typeface="Times New Roman"/>
              </a:rPr>
              <a:t>on </a:t>
            </a:r>
            <a:r>
              <a:rPr sz="2000" spc="-10" dirty="0">
                <a:solidFill>
                  <a:schemeClr val="tx2"/>
                </a:solidFill>
                <a:latin typeface="Times New Roman"/>
                <a:cs typeface="Times New Roman"/>
              </a:rPr>
              <a:t>to </a:t>
            </a:r>
            <a:r>
              <a:rPr sz="2000" spc="-25" dirty="0">
                <a:solidFill>
                  <a:schemeClr val="tx2"/>
                </a:solidFill>
                <a:latin typeface="Times New Roman"/>
                <a:cs typeface="Times New Roman"/>
              </a:rPr>
              <a:t>shaft and </a:t>
            </a:r>
            <a:r>
              <a:rPr sz="2000" spc="10" dirty="0">
                <a:solidFill>
                  <a:schemeClr val="tx2"/>
                </a:solidFill>
                <a:latin typeface="Times New Roman"/>
                <a:cs typeface="Times New Roman"/>
              </a:rPr>
              <a:t>a </a:t>
            </a:r>
            <a:r>
              <a:rPr sz="2000" dirty="0">
                <a:solidFill>
                  <a:schemeClr val="tx2"/>
                </a:solidFill>
                <a:latin typeface="Times New Roman"/>
                <a:cs typeface="Times New Roman"/>
              </a:rPr>
              <a:t>number </a:t>
            </a:r>
            <a:r>
              <a:rPr sz="2000" spc="25" dirty="0">
                <a:solidFill>
                  <a:schemeClr val="tx2"/>
                </a:solidFill>
                <a:latin typeface="Times New Roman"/>
                <a:cs typeface="Times New Roman"/>
              </a:rPr>
              <a:t>of </a:t>
            </a:r>
            <a:r>
              <a:rPr sz="2000" spc="-10" dirty="0">
                <a:solidFill>
                  <a:schemeClr val="tx2"/>
                </a:solidFill>
                <a:latin typeface="Times New Roman"/>
                <a:cs typeface="Times New Roman"/>
              </a:rPr>
              <a:t>arms for </a:t>
            </a:r>
            <a:r>
              <a:rPr sz="2000" spc="-5" dirty="0">
                <a:solidFill>
                  <a:schemeClr val="tx2"/>
                </a:solidFill>
                <a:latin typeface="Times New Roman"/>
                <a:cs typeface="Times New Roman"/>
              </a:rPr>
              <a:t>supporting </a:t>
            </a:r>
            <a:r>
              <a:rPr sz="2000" spc="5" dirty="0">
                <a:solidFill>
                  <a:schemeClr val="tx2"/>
                </a:solidFill>
                <a:latin typeface="Times New Roman"/>
                <a:cs typeface="Times New Roman"/>
              </a:rPr>
              <a:t>the </a:t>
            </a:r>
            <a:r>
              <a:rPr sz="2000" spc="-5" dirty="0">
                <a:solidFill>
                  <a:schemeClr val="tx2"/>
                </a:solidFill>
                <a:latin typeface="Times New Roman"/>
                <a:cs typeface="Times New Roman"/>
              </a:rPr>
              <a:t>rim  </a:t>
            </a:r>
            <a:r>
              <a:rPr sz="2000" spc="30" dirty="0">
                <a:solidFill>
                  <a:schemeClr val="tx2"/>
                </a:solidFill>
                <a:latin typeface="Times New Roman"/>
                <a:cs typeface="Times New Roman"/>
              </a:rPr>
              <a:t>on the</a:t>
            </a:r>
            <a:r>
              <a:rPr sz="2000" spc="-250" dirty="0">
                <a:solidFill>
                  <a:schemeClr val="tx2"/>
                </a:solidFill>
                <a:latin typeface="Times New Roman"/>
                <a:cs typeface="Times New Roman"/>
              </a:rPr>
              <a:t> </a:t>
            </a:r>
            <a:r>
              <a:rPr sz="2000" spc="35" dirty="0">
                <a:solidFill>
                  <a:schemeClr val="tx2"/>
                </a:solidFill>
                <a:latin typeface="Times New Roman"/>
                <a:cs typeface="Times New Roman"/>
              </a:rPr>
              <a:t>hub.</a:t>
            </a:r>
            <a:endParaRPr sz="2000" dirty="0">
              <a:solidFill>
                <a:schemeClr val="tx2"/>
              </a:solidFill>
              <a:latin typeface="Times New Roman"/>
              <a:cs typeface="Times New Roman"/>
            </a:endParaRPr>
          </a:p>
          <a:p>
            <a:endParaRPr sz="2000" dirty="0">
              <a:solidFill>
                <a:schemeClr val="tx2"/>
              </a:solidFill>
              <a:latin typeface="Times New Roman"/>
              <a:cs typeface="Times New Roman"/>
            </a:endParaRPr>
          </a:p>
          <a:p>
            <a:pPr marL="12700" algn="just">
              <a:spcBef>
                <a:spcPts val="1395"/>
              </a:spcBef>
            </a:pPr>
            <a:r>
              <a:rPr sz="2000" spc="10" dirty="0">
                <a:solidFill>
                  <a:schemeClr val="tx2"/>
                </a:solidFill>
                <a:latin typeface="Times New Roman"/>
                <a:cs typeface="Times New Roman"/>
              </a:rPr>
              <a:t>The</a:t>
            </a:r>
            <a:r>
              <a:rPr sz="2000" spc="-50" dirty="0">
                <a:solidFill>
                  <a:schemeClr val="tx2"/>
                </a:solidFill>
                <a:latin typeface="Times New Roman"/>
                <a:cs typeface="Times New Roman"/>
              </a:rPr>
              <a:t> </a:t>
            </a:r>
            <a:r>
              <a:rPr sz="2000" spc="10" dirty="0">
                <a:solidFill>
                  <a:schemeClr val="tx2"/>
                </a:solidFill>
                <a:latin typeface="Times New Roman"/>
                <a:cs typeface="Times New Roman"/>
              </a:rPr>
              <a:t>following</a:t>
            </a:r>
            <a:r>
              <a:rPr sz="2000" spc="-150" dirty="0">
                <a:solidFill>
                  <a:schemeClr val="tx2"/>
                </a:solidFill>
                <a:latin typeface="Times New Roman"/>
                <a:cs typeface="Times New Roman"/>
              </a:rPr>
              <a:t> </a:t>
            </a:r>
            <a:r>
              <a:rPr sz="2000" spc="-5" dirty="0">
                <a:solidFill>
                  <a:schemeClr val="tx2"/>
                </a:solidFill>
                <a:latin typeface="Times New Roman"/>
                <a:cs typeface="Times New Roman"/>
              </a:rPr>
              <a:t>stresses </a:t>
            </a:r>
            <a:r>
              <a:rPr sz="2000" spc="5" dirty="0">
                <a:solidFill>
                  <a:schemeClr val="tx2"/>
                </a:solidFill>
                <a:latin typeface="Times New Roman"/>
                <a:cs typeface="Times New Roman"/>
              </a:rPr>
              <a:t>are</a:t>
            </a:r>
            <a:r>
              <a:rPr sz="2000" spc="-50" dirty="0">
                <a:solidFill>
                  <a:schemeClr val="tx2"/>
                </a:solidFill>
                <a:latin typeface="Times New Roman"/>
                <a:cs typeface="Times New Roman"/>
              </a:rPr>
              <a:t> </a:t>
            </a:r>
            <a:r>
              <a:rPr sz="2000" spc="15" dirty="0">
                <a:solidFill>
                  <a:schemeClr val="tx2"/>
                </a:solidFill>
                <a:latin typeface="Times New Roman"/>
                <a:cs typeface="Times New Roman"/>
              </a:rPr>
              <a:t>induced</a:t>
            </a:r>
            <a:r>
              <a:rPr sz="2000" spc="-155" dirty="0">
                <a:solidFill>
                  <a:schemeClr val="tx2"/>
                </a:solidFill>
                <a:latin typeface="Times New Roman"/>
                <a:cs typeface="Times New Roman"/>
              </a:rPr>
              <a:t> </a:t>
            </a:r>
            <a:r>
              <a:rPr sz="2000" spc="-10" dirty="0">
                <a:solidFill>
                  <a:schemeClr val="tx2"/>
                </a:solidFill>
                <a:latin typeface="Times New Roman"/>
                <a:cs typeface="Times New Roman"/>
              </a:rPr>
              <a:t>in</a:t>
            </a:r>
            <a:r>
              <a:rPr sz="2000" spc="6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20" dirty="0">
                <a:solidFill>
                  <a:schemeClr val="tx2"/>
                </a:solidFill>
                <a:latin typeface="Times New Roman"/>
                <a:cs typeface="Times New Roman"/>
              </a:rPr>
              <a:t>rim.</a:t>
            </a:r>
            <a:endParaRPr sz="2000" dirty="0">
              <a:solidFill>
                <a:schemeClr val="tx2"/>
              </a:solidFill>
              <a:latin typeface="Times New Roman"/>
              <a:cs typeface="Times New Roman"/>
            </a:endParaRPr>
          </a:p>
          <a:p>
            <a:endParaRPr sz="2000" dirty="0">
              <a:solidFill>
                <a:schemeClr val="tx2"/>
              </a:solidFill>
              <a:latin typeface="Times New Roman"/>
              <a:cs typeface="Times New Roman"/>
            </a:endParaRPr>
          </a:p>
          <a:p>
            <a:pPr marL="355600" indent="-342900">
              <a:spcBef>
                <a:spcPts val="1460"/>
              </a:spcBef>
              <a:buClr>
                <a:srgbClr val="09D0D9"/>
              </a:buClr>
              <a:buSzPct val="87500"/>
              <a:buFont typeface="Wingdings" panose="05000000000000000000" pitchFamily="2" charset="2"/>
              <a:buChar char="Ø"/>
              <a:tabLst>
                <a:tab pos="146050" algn="l"/>
              </a:tabLst>
            </a:pPr>
            <a:r>
              <a:rPr sz="2000" spc="-20" dirty="0">
                <a:solidFill>
                  <a:schemeClr val="tx2"/>
                </a:solidFill>
                <a:latin typeface="Times New Roman"/>
                <a:cs typeface="Times New Roman"/>
              </a:rPr>
              <a:t>Tensile </a:t>
            </a:r>
            <a:r>
              <a:rPr sz="2000" dirty="0">
                <a:solidFill>
                  <a:schemeClr val="tx2"/>
                </a:solidFill>
                <a:latin typeface="Times New Roman"/>
                <a:cs typeface="Times New Roman"/>
              </a:rPr>
              <a:t>stress </a:t>
            </a:r>
            <a:r>
              <a:rPr sz="2000" spc="30" dirty="0">
                <a:solidFill>
                  <a:schemeClr val="tx2"/>
                </a:solidFill>
                <a:latin typeface="Times New Roman"/>
                <a:cs typeface="Times New Roman"/>
              </a:rPr>
              <a:t>due </a:t>
            </a:r>
            <a:r>
              <a:rPr sz="2000" spc="25" dirty="0">
                <a:solidFill>
                  <a:schemeClr val="tx2"/>
                </a:solidFill>
                <a:latin typeface="Times New Roman"/>
                <a:cs typeface="Times New Roman"/>
              </a:rPr>
              <a:t>to </a:t>
            </a:r>
            <a:r>
              <a:rPr sz="2000" spc="-5" dirty="0">
                <a:solidFill>
                  <a:schemeClr val="tx2"/>
                </a:solidFill>
                <a:latin typeface="Times New Roman"/>
                <a:cs typeface="Times New Roman"/>
              </a:rPr>
              <a:t>centrifugal</a:t>
            </a:r>
            <a:r>
              <a:rPr sz="2000" spc="-350" dirty="0">
                <a:solidFill>
                  <a:schemeClr val="tx2"/>
                </a:solidFill>
                <a:latin typeface="Times New Roman"/>
                <a:cs typeface="Times New Roman"/>
              </a:rPr>
              <a:t> </a:t>
            </a:r>
            <a:r>
              <a:rPr sz="2000" dirty="0">
                <a:solidFill>
                  <a:schemeClr val="tx2"/>
                </a:solidFill>
                <a:latin typeface="Times New Roman"/>
                <a:cs typeface="Times New Roman"/>
              </a:rPr>
              <a:t>force.</a:t>
            </a:r>
          </a:p>
          <a:p>
            <a:pPr marL="355600" indent="-342900">
              <a:spcBef>
                <a:spcPts val="530"/>
              </a:spcBef>
              <a:buClr>
                <a:srgbClr val="09D0D9"/>
              </a:buClr>
              <a:buSzPct val="87500"/>
              <a:buFont typeface="Wingdings" panose="05000000000000000000" pitchFamily="2" charset="2"/>
              <a:buChar char="Ø"/>
              <a:tabLst>
                <a:tab pos="146050" algn="l"/>
              </a:tabLst>
            </a:pPr>
            <a:r>
              <a:rPr sz="2000" spc="-20" dirty="0">
                <a:solidFill>
                  <a:schemeClr val="tx2"/>
                </a:solidFill>
                <a:latin typeface="Times New Roman"/>
                <a:cs typeface="Times New Roman"/>
              </a:rPr>
              <a:t>Tensile</a:t>
            </a:r>
            <a:r>
              <a:rPr sz="2000" spc="-50" dirty="0">
                <a:solidFill>
                  <a:schemeClr val="tx2"/>
                </a:solidFill>
                <a:latin typeface="Times New Roman"/>
                <a:cs typeface="Times New Roman"/>
              </a:rPr>
              <a:t> </a:t>
            </a:r>
            <a:r>
              <a:rPr sz="2000" spc="20" dirty="0">
                <a:solidFill>
                  <a:schemeClr val="tx2"/>
                </a:solidFill>
                <a:latin typeface="Times New Roman"/>
                <a:cs typeface="Times New Roman"/>
              </a:rPr>
              <a:t>bending</a:t>
            </a:r>
            <a:r>
              <a:rPr sz="2000" spc="-165" dirty="0">
                <a:solidFill>
                  <a:schemeClr val="tx2"/>
                </a:solidFill>
                <a:latin typeface="Times New Roman"/>
                <a:cs typeface="Times New Roman"/>
              </a:rPr>
              <a:t> </a:t>
            </a:r>
            <a:r>
              <a:rPr sz="2000" dirty="0">
                <a:solidFill>
                  <a:schemeClr val="tx2"/>
                </a:solidFill>
                <a:latin typeface="Times New Roman"/>
                <a:cs typeface="Times New Roman"/>
              </a:rPr>
              <a:t>stress</a:t>
            </a:r>
            <a:r>
              <a:rPr sz="2000" spc="-90" dirty="0">
                <a:solidFill>
                  <a:schemeClr val="tx2"/>
                </a:solidFill>
                <a:latin typeface="Times New Roman"/>
                <a:cs typeface="Times New Roman"/>
              </a:rPr>
              <a:t> </a:t>
            </a:r>
            <a:r>
              <a:rPr sz="2000" spc="10" dirty="0">
                <a:solidFill>
                  <a:schemeClr val="tx2"/>
                </a:solidFill>
                <a:latin typeface="Times New Roman"/>
                <a:cs typeface="Times New Roman"/>
              </a:rPr>
              <a:t>caused</a:t>
            </a:r>
            <a:r>
              <a:rPr sz="2000" spc="-95" dirty="0">
                <a:solidFill>
                  <a:schemeClr val="tx2"/>
                </a:solidFill>
                <a:latin typeface="Times New Roman"/>
                <a:cs typeface="Times New Roman"/>
              </a:rPr>
              <a:t> </a:t>
            </a:r>
            <a:r>
              <a:rPr sz="2000" spc="25" dirty="0">
                <a:solidFill>
                  <a:schemeClr val="tx2"/>
                </a:solidFill>
                <a:latin typeface="Times New Roman"/>
                <a:cs typeface="Times New Roman"/>
              </a:rPr>
              <a:t>by</a:t>
            </a:r>
            <a:r>
              <a:rPr sz="2000" spc="-2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restraint</a:t>
            </a:r>
            <a:r>
              <a:rPr sz="2000" spc="-95"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12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50" dirty="0">
                <a:solidFill>
                  <a:schemeClr val="tx2"/>
                </a:solidFill>
                <a:latin typeface="Times New Roman"/>
                <a:cs typeface="Times New Roman"/>
              </a:rPr>
              <a:t> </a:t>
            </a:r>
            <a:r>
              <a:rPr sz="2000" spc="-15" dirty="0">
                <a:solidFill>
                  <a:schemeClr val="tx2"/>
                </a:solidFill>
                <a:latin typeface="Times New Roman"/>
                <a:cs typeface="Times New Roman"/>
              </a:rPr>
              <a:t>arms.</a:t>
            </a:r>
            <a:endParaRPr sz="2000" dirty="0">
              <a:solidFill>
                <a:schemeClr val="tx2"/>
              </a:solidFill>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2000"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p:nvPr/>
        </p:nvSpPr>
        <p:spPr>
          <a:xfrm>
            <a:off x="1" y="751899"/>
            <a:ext cx="9030002" cy="3747308"/>
          </a:xfrm>
          <a:prstGeom prst="rect">
            <a:avLst/>
          </a:prstGeom>
        </p:spPr>
        <p:txBody>
          <a:bodyPr vert="horz" wrap="square" lIns="0" tIns="15875" rIns="0" bIns="0" rtlCol="0">
            <a:spAutoFit/>
          </a:bodyPr>
          <a:lstStyle/>
          <a:p>
            <a:pPr marL="101600">
              <a:spcBef>
                <a:spcPts val="125"/>
              </a:spcBef>
            </a:pPr>
            <a:r>
              <a:rPr sz="2800" b="1" u="heavy" spc="25" dirty="0">
                <a:solidFill>
                  <a:schemeClr val="tx2"/>
                </a:solidFill>
                <a:uFill>
                  <a:solidFill>
                    <a:srgbClr val="000000"/>
                  </a:solidFill>
                </a:uFill>
                <a:latin typeface="Times New Roman"/>
                <a:cs typeface="Times New Roman"/>
              </a:rPr>
              <a:t>1.</a:t>
            </a:r>
            <a:r>
              <a:rPr sz="2800" b="1" u="heavy" spc="-114" dirty="0">
                <a:solidFill>
                  <a:schemeClr val="tx2"/>
                </a:solidFill>
                <a:uFill>
                  <a:solidFill>
                    <a:srgbClr val="000000"/>
                  </a:solidFill>
                </a:uFill>
                <a:latin typeface="Times New Roman"/>
                <a:cs typeface="Times New Roman"/>
              </a:rPr>
              <a:t> </a:t>
            </a:r>
            <a:r>
              <a:rPr sz="2800" b="1" u="heavy" spc="5" dirty="0">
                <a:solidFill>
                  <a:schemeClr val="tx2"/>
                </a:solidFill>
                <a:uFill>
                  <a:solidFill>
                    <a:srgbClr val="000000"/>
                  </a:solidFill>
                </a:uFill>
                <a:latin typeface="Times New Roman"/>
                <a:cs typeface="Times New Roman"/>
              </a:rPr>
              <a:t>Tensile</a:t>
            </a:r>
            <a:r>
              <a:rPr sz="2800" b="1" u="heavy" spc="-204" dirty="0">
                <a:solidFill>
                  <a:schemeClr val="tx2"/>
                </a:solidFill>
                <a:uFill>
                  <a:solidFill>
                    <a:srgbClr val="000000"/>
                  </a:solidFill>
                </a:uFill>
                <a:latin typeface="Times New Roman"/>
                <a:cs typeface="Times New Roman"/>
              </a:rPr>
              <a:t> </a:t>
            </a:r>
            <a:r>
              <a:rPr sz="2800" b="1" u="heavy" spc="20" dirty="0">
                <a:solidFill>
                  <a:schemeClr val="tx2"/>
                </a:solidFill>
                <a:uFill>
                  <a:solidFill>
                    <a:srgbClr val="000000"/>
                  </a:solidFill>
                </a:uFill>
                <a:latin typeface="Times New Roman"/>
                <a:cs typeface="Times New Roman"/>
              </a:rPr>
              <a:t>stress</a:t>
            </a:r>
            <a:r>
              <a:rPr sz="2800" b="1" u="heavy" spc="-165" dirty="0">
                <a:solidFill>
                  <a:schemeClr val="tx2"/>
                </a:solidFill>
                <a:uFill>
                  <a:solidFill>
                    <a:srgbClr val="000000"/>
                  </a:solidFill>
                </a:uFill>
                <a:latin typeface="Times New Roman"/>
                <a:cs typeface="Times New Roman"/>
              </a:rPr>
              <a:t> </a:t>
            </a:r>
            <a:r>
              <a:rPr sz="2800" b="1" u="heavy" spc="10" dirty="0">
                <a:solidFill>
                  <a:schemeClr val="tx2"/>
                </a:solidFill>
                <a:uFill>
                  <a:solidFill>
                    <a:srgbClr val="000000"/>
                  </a:solidFill>
                </a:uFill>
                <a:latin typeface="Times New Roman"/>
                <a:cs typeface="Times New Roman"/>
              </a:rPr>
              <a:t>due</a:t>
            </a:r>
            <a:r>
              <a:rPr sz="2800" b="1" u="heavy" spc="-55" dirty="0">
                <a:solidFill>
                  <a:schemeClr val="tx2"/>
                </a:solidFill>
                <a:uFill>
                  <a:solidFill>
                    <a:srgbClr val="000000"/>
                  </a:solidFill>
                </a:uFill>
                <a:latin typeface="Times New Roman"/>
                <a:cs typeface="Times New Roman"/>
              </a:rPr>
              <a:t> </a:t>
            </a:r>
            <a:r>
              <a:rPr sz="2800" b="1" u="heavy" spc="10" dirty="0">
                <a:solidFill>
                  <a:schemeClr val="tx2"/>
                </a:solidFill>
                <a:uFill>
                  <a:solidFill>
                    <a:srgbClr val="000000"/>
                  </a:solidFill>
                </a:uFill>
                <a:latin typeface="Times New Roman"/>
                <a:cs typeface="Times New Roman"/>
              </a:rPr>
              <a:t>to</a:t>
            </a:r>
            <a:r>
              <a:rPr sz="2800" b="1" u="heavy" spc="-95" dirty="0">
                <a:solidFill>
                  <a:schemeClr val="tx2"/>
                </a:solidFill>
                <a:uFill>
                  <a:solidFill>
                    <a:srgbClr val="000000"/>
                  </a:solidFill>
                </a:uFill>
                <a:latin typeface="Times New Roman"/>
                <a:cs typeface="Times New Roman"/>
              </a:rPr>
              <a:t> </a:t>
            </a:r>
            <a:r>
              <a:rPr sz="2800" b="1" u="heavy" spc="10" dirty="0">
                <a:solidFill>
                  <a:schemeClr val="tx2"/>
                </a:solidFill>
                <a:uFill>
                  <a:solidFill>
                    <a:srgbClr val="000000"/>
                  </a:solidFill>
                </a:uFill>
                <a:latin typeface="Times New Roman"/>
                <a:cs typeface="Times New Roman"/>
              </a:rPr>
              <a:t>the</a:t>
            </a:r>
            <a:r>
              <a:rPr sz="2800" b="1" u="heavy" spc="25" dirty="0">
                <a:solidFill>
                  <a:schemeClr val="tx2"/>
                </a:solidFill>
                <a:uFill>
                  <a:solidFill>
                    <a:srgbClr val="000000"/>
                  </a:solidFill>
                </a:uFill>
                <a:latin typeface="Times New Roman"/>
                <a:cs typeface="Times New Roman"/>
              </a:rPr>
              <a:t> </a:t>
            </a:r>
            <a:r>
              <a:rPr sz="2800" b="1" u="heavy" spc="15" dirty="0">
                <a:solidFill>
                  <a:schemeClr val="tx2"/>
                </a:solidFill>
                <a:uFill>
                  <a:solidFill>
                    <a:srgbClr val="000000"/>
                  </a:solidFill>
                </a:uFill>
                <a:latin typeface="Times New Roman"/>
                <a:cs typeface="Times New Roman"/>
              </a:rPr>
              <a:t>centrifugal</a:t>
            </a:r>
            <a:r>
              <a:rPr sz="2800" b="1" u="heavy" spc="-175" dirty="0">
                <a:solidFill>
                  <a:schemeClr val="tx2"/>
                </a:solidFill>
                <a:uFill>
                  <a:solidFill>
                    <a:srgbClr val="000000"/>
                  </a:solidFill>
                </a:uFill>
                <a:latin typeface="Times New Roman"/>
                <a:cs typeface="Times New Roman"/>
              </a:rPr>
              <a:t> </a:t>
            </a:r>
            <a:r>
              <a:rPr sz="2800" b="1" u="heavy" spc="15" dirty="0">
                <a:solidFill>
                  <a:schemeClr val="tx2"/>
                </a:solidFill>
                <a:uFill>
                  <a:solidFill>
                    <a:srgbClr val="000000"/>
                  </a:solidFill>
                </a:uFill>
                <a:latin typeface="Times New Roman"/>
                <a:cs typeface="Times New Roman"/>
              </a:rPr>
              <a:t>force.</a:t>
            </a:r>
            <a:endParaRPr sz="2800" dirty="0">
              <a:solidFill>
                <a:schemeClr val="tx2"/>
              </a:solidFill>
              <a:latin typeface="Times New Roman"/>
              <a:cs typeface="Times New Roman"/>
            </a:endParaRPr>
          </a:p>
          <a:p>
            <a:pPr>
              <a:spcBef>
                <a:spcPts val="25"/>
              </a:spcBef>
            </a:pPr>
            <a:endParaRPr sz="2950" dirty="0">
              <a:solidFill>
                <a:prstClr val="black"/>
              </a:solidFill>
              <a:latin typeface="Times New Roman"/>
              <a:cs typeface="Times New Roman"/>
            </a:endParaRPr>
          </a:p>
          <a:p>
            <a:pPr marL="101600" marR="68580" algn="just">
              <a:lnSpc>
                <a:spcPct val="92300"/>
              </a:lnSpc>
            </a:pPr>
            <a:r>
              <a:rPr sz="2000" spc="10" dirty="0">
                <a:solidFill>
                  <a:schemeClr val="tx2"/>
                </a:solidFill>
                <a:latin typeface="Times New Roman"/>
                <a:cs typeface="Times New Roman"/>
              </a:rPr>
              <a:t>The </a:t>
            </a:r>
            <a:r>
              <a:rPr sz="2000" dirty="0">
                <a:solidFill>
                  <a:schemeClr val="tx2"/>
                </a:solidFill>
                <a:latin typeface="Times New Roman"/>
                <a:cs typeface="Times New Roman"/>
              </a:rPr>
              <a:t>tensile </a:t>
            </a:r>
            <a:r>
              <a:rPr sz="2000" spc="-10" dirty="0">
                <a:solidFill>
                  <a:schemeClr val="tx2"/>
                </a:solidFill>
                <a:latin typeface="Times New Roman"/>
                <a:cs typeface="Times New Roman"/>
              </a:rPr>
              <a:t>stress in </a:t>
            </a:r>
            <a:r>
              <a:rPr sz="2000" spc="30" dirty="0">
                <a:solidFill>
                  <a:schemeClr val="tx2"/>
                </a:solidFill>
                <a:latin typeface="Times New Roman"/>
                <a:cs typeface="Times New Roman"/>
              </a:rPr>
              <a:t>the </a:t>
            </a:r>
            <a:r>
              <a:rPr sz="2000" dirty="0">
                <a:solidFill>
                  <a:schemeClr val="tx2"/>
                </a:solidFill>
                <a:latin typeface="Times New Roman"/>
                <a:cs typeface="Times New Roman"/>
              </a:rPr>
              <a:t>rim </a:t>
            </a:r>
            <a:r>
              <a:rPr sz="2000" spc="10" dirty="0">
                <a:solidFill>
                  <a:schemeClr val="tx2"/>
                </a:solidFill>
                <a:latin typeface="Times New Roman"/>
                <a:cs typeface="Times New Roman"/>
              </a:rPr>
              <a:t>due </a:t>
            </a:r>
            <a:r>
              <a:rPr sz="2000" spc="-10" dirty="0">
                <a:solidFill>
                  <a:schemeClr val="tx2"/>
                </a:solidFill>
                <a:latin typeface="Times New Roman"/>
                <a:cs typeface="Times New Roman"/>
              </a:rPr>
              <a:t>to </a:t>
            </a:r>
            <a:r>
              <a:rPr sz="2000" spc="5" dirty="0">
                <a:solidFill>
                  <a:schemeClr val="tx2"/>
                </a:solidFill>
                <a:latin typeface="Times New Roman"/>
                <a:cs typeface="Times New Roman"/>
              </a:rPr>
              <a:t>the </a:t>
            </a:r>
            <a:r>
              <a:rPr sz="2000" spc="-15" dirty="0">
                <a:solidFill>
                  <a:schemeClr val="tx2"/>
                </a:solidFill>
                <a:latin typeface="Times New Roman"/>
                <a:cs typeface="Times New Roman"/>
              </a:rPr>
              <a:t>centrifugal </a:t>
            </a:r>
            <a:r>
              <a:rPr sz="2000" dirty="0">
                <a:solidFill>
                  <a:schemeClr val="tx2"/>
                </a:solidFill>
                <a:latin typeface="Times New Roman"/>
                <a:cs typeface="Times New Roman"/>
              </a:rPr>
              <a:t>force, </a:t>
            </a:r>
            <a:r>
              <a:rPr sz="2000" spc="-5" dirty="0">
                <a:solidFill>
                  <a:schemeClr val="tx2"/>
                </a:solidFill>
                <a:latin typeface="Times New Roman"/>
                <a:cs typeface="Times New Roman"/>
              </a:rPr>
              <a:t>assuming  </a:t>
            </a:r>
            <a:r>
              <a:rPr sz="2000" spc="5" dirty="0">
                <a:solidFill>
                  <a:schemeClr val="tx2"/>
                </a:solidFill>
                <a:latin typeface="Times New Roman"/>
                <a:cs typeface="Times New Roman"/>
              </a:rPr>
              <a:t>that the </a:t>
            </a:r>
            <a:r>
              <a:rPr sz="2000" dirty="0">
                <a:solidFill>
                  <a:schemeClr val="tx2"/>
                </a:solidFill>
                <a:latin typeface="Times New Roman"/>
                <a:cs typeface="Times New Roman"/>
              </a:rPr>
              <a:t>rim </a:t>
            </a:r>
            <a:r>
              <a:rPr sz="2000" spc="-15" dirty="0">
                <a:solidFill>
                  <a:schemeClr val="tx2"/>
                </a:solidFill>
                <a:latin typeface="Times New Roman"/>
                <a:cs typeface="Times New Roman"/>
              </a:rPr>
              <a:t>is </a:t>
            </a:r>
            <a:r>
              <a:rPr sz="2000" spc="10" dirty="0">
                <a:solidFill>
                  <a:schemeClr val="tx2"/>
                </a:solidFill>
                <a:latin typeface="Times New Roman"/>
                <a:cs typeface="Times New Roman"/>
              </a:rPr>
              <a:t>unstrained </a:t>
            </a:r>
            <a:r>
              <a:rPr sz="2000" spc="30" dirty="0">
                <a:solidFill>
                  <a:schemeClr val="tx2"/>
                </a:solidFill>
                <a:latin typeface="Times New Roman"/>
                <a:cs typeface="Times New Roman"/>
              </a:rPr>
              <a:t>by </a:t>
            </a:r>
            <a:r>
              <a:rPr sz="2000" spc="5" dirty="0">
                <a:solidFill>
                  <a:schemeClr val="tx2"/>
                </a:solidFill>
                <a:latin typeface="Times New Roman"/>
                <a:cs typeface="Times New Roman"/>
              </a:rPr>
              <a:t>the </a:t>
            </a:r>
            <a:r>
              <a:rPr sz="2000" spc="-15" dirty="0">
                <a:solidFill>
                  <a:schemeClr val="tx2"/>
                </a:solidFill>
                <a:latin typeface="Times New Roman"/>
                <a:cs typeface="Times New Roman"/>
              </a:rPr>
              <a:t>arms, is </a:t>
            </a:r>
            <a:r>
              <a:rPr sz="2000" dirty="0">
                <a:solidFill>
                  <a:schemeClr val="tx2"/>
                </a:solidFill>
                <a:latin typeface="Times New Roman"/>
                <a:cs typeface="Times New Roman"/>
              </a:rPr>
              <a:t>determined </a:t>
            </a:r>
            <a:r>
              <a:rPr sz="2000" spc="-10" dirty="0">
                <a:solidFill>
                  <a:schemeClr val="tx2"/>
                </a:solidFill>
                <a:latin typeface="Times New Roman"/>
                <a:cs typeface="Times New Roman"/>
              </a:rPr>
              <a:t>in </a:t>
            </a:r>
            <a:r>
              <a:rPr sz="2000" spc="5" dirty="0">
                <a:solidFill>
                  <a:schemeClr val="tx2"/>
                </a:solidFill>
                <a:latin typeface="Times New Roman"/>
                <a:cs typeface="Times New Roman"/>
              </a:rPr>
              <a:t>the </a:t>
            </a:r>
            <a:r>
              <a:rPr sz="2000" spc="-15" dirty="0">
                <a:solidFill>
                  <a:schemeClr val="tx2"/>
                </a:solidFill>
                <a:latin typeface="Times New Roman"/>
                <a:cs typeface="Times New Roman"/>
              </a:rPr>
              <a:t>similar  </a:t>
            </a:r>
            <a:r>
              <a:rPr sz="2000" dirty="0">
                <a:solidFill>
                  <a:schemeClr val="tx2"/>
                </a:solidFill>
                <a:latin typeface="Times New Roman"/>
                <a:cs typeface="Times New Roman"/>
              </a:rPr>
              <a:t>way</a:t>
            </a:r>
            <a:r>
              <a:rPr sz="2000" spc="-15" dirty="0">
                <a:solidFill>
                  <a:schemeClr val="tx2"/>
                </a:solidFill>
                <a:latin typeface="Times New Roman"/>
                <a:cs typeface="Times New Roman"/>
              </a:rPr>
              <a:t> </a:t>
            </a:r>
            <a:r>
              <a:rPr sz="2000" spc="10" dirty="0">
                <a:solidFill>
                  <a:schemeClr val="tx2"/>
                </a:solidFill>
                <a:latin typeface="Times New Roman"/>
                <a:cs typeface="Times New Roman"/>
              </a:rPr>
              <a:t>as</a:t>
            </a:r>
            <a:r>
              <a:rPr sz="2000" spc="-1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30" dirty="0">
                <a:solidFill>
                  <a:schemeClr val="tx2"/>
                </a:solidFill>
                <a:latin typeface="Times New Roman"/>
                <a:cs typeface="Times New Roman"/>
              </a:rPr>
              <a:t> </a:t>
            </a:r>
            <a:r>
              <a:rPr sz="2000" spc="15" dirty="0">
                <a:solidFill>
                  <a:schemeClr val="tx2"/>
                </a:solidFill>
                <a:latin typeface="Times New Roman"/>
                <a:cs typeface="Times New Roman"/>
              </a:rPr>
              <a:t>thin</a:t>
            </a:r>
            <a:r>
              <a:rPr sz="2000" spc="-90" dirty="0">
                <a:solidFill>
                  <a:schemeClr val="tx2"/>
                </a:solidFill>
                <a:latin typeface="Times New Roman"/>
                <a:cs typeface="Times New Roman"/>
              </a:rPr>
              <a:t> </a:t>
            </a:r>
            <a:r>
              <a:rPr sz="2000" spc="15" dirty="0">
                <a:solidFill>
                  <a:schemeClr val="tx2"/>
                </a:solidFill>
                <a:latin typeface="Times New Roman"/>
                <a:cs typeface="Times New Roman"/>
              </a:rPr>
              <a:t>cylinder</a:t>
            </a:r>
            <a:r>
              <a:rPr sz="2000" spc="-130" dirty="0">
                <a:solidFill>
                  <a:schemeClr val="tx2"/>
                </a:solidFill>
                <a:latin typeface="Times New Roman"/>
                <a:cs typeface="Times New Roman"/>
              </a:rPr>
              <a:t> </a:t>
            </a:r>
            <a:r>
              <a:rPr sz="2000" spc="15" dirty="0">
                <a:solidFill>
                  <a:schemeClr val="tx2"/>
                </a:solidFill>
                <a:latin typeface="Times New Roman"/>
                <a:cs typeface="Times New Roman"/>
              </a:rPr>
              <a:t>subjected</a:t>
            </a:r>
            <a:r>
              <a:rPr sz="2000" spc="-170" dirty="0">
                <a:solidFill>
                  <a:schemeClr val="tx2"/>
                </a:solidFill>
                <a:latin typeface="Times New Roman"/>
                <a:cs typeface="Times New Roman"/>
              </a:rPr>
              <a:t> </a:t>
            </a:r>
            <a:r>
              <a:rPr sz="2000" spc="25" dirty="0">
                <a:solidFill>
                  <a:schemeClr val="tx2"/>
                </a:solidFill>
                <a:latin typeface="Times New Roman"/>
                <a:cs typeface="Times New Roman"/>
              </a:rPr>
              <a:t>to</a:t>
            </a:r>
            <a:r>
              <a:rPr sz="2000" spc="-90" dirty="0">
                <a:solidFill>
                  <a:schemeClr val="tx2"/>
                </a:solidFill>
                <a:latin typeface="Times New Roman"/>
                <a:cs typeface="Times New Roman"/>
              </a:rPr>
              <a:t> </a:t>
            </a:r>
            <a:r>
              <a:rPr sz="2000" spc="15" dirty="0">
                <a:solidFill>
                  <a:schemeClr val="tx2"/>
                </a:solidFill>
                <a:latin typeface="Times New Roman"/>
                <a:cs typeface="Times New Roman"/>
              </a:rPr>
              <a:t>internal</a:t>
            </a:r>
            <a:r>
              <a:rPr sz="2000" spc="-165" dirty="0">
                <a:solidFill>
                  <a:schemeClr val="tx2"/>
                </a:solidFill>
                <a:latin typeface="Times New Roman"/>
                <a:cs typeface="Times New Roman"/>
              </a:rPr>
              <a:t> </a:t>
            </a:r>
            <a:r>
              <a:rPr sz="2000" spc="5" dirty="0">
                <a:solidFill>
                  <a:schemeClr val="tx2"/>
                </a:solidFill>
                <a:latin typeface="Times New Roman"/>
                <a:cs typeface="Times New Roman"/>
              </a:rPr>
              <a:t>pressure.</a:t>
            </a:r>
            <a:endParaRPr sz="2000" dirty="0">
              <a:solidFill>
                <a:schemeClr val="tx2"/>
              </a:solidFill>
              <a:latin typeface="Times New Roman"/>
              <a:cs typeface="Times New Roman"/>
            </a:endParaRPr>
          </a:p>
          <a:p>
            <a:pPr marL="100965" marR="411480">
              <a:lnSpc>
                <a:spcPct val="189300"/>
              </a:lnSpc>
              <a:spcBef>
                <a:spcPts val="265"/>
              </a:spcBef>
              <a:tabLst>
                <a:tab pos="2790190" algn="l"/>
                <a:tab pos="3705225" algn="l"/>
              </a:tabLst>
            </a:pPr>
            <a:r>
              <a:rPr sz="2000" b="1" spc="5" dirty="0">
                <a:solidFill>
                  <a:schemeClr val="tx2"/>
                </a:solidFill>
                <a:latin typeface="Times New Roman"/>
                <a:cs typeface="Times New Roman"/>
              </a:rPr>
              <a:t>f</a:t>
            </a:r>
            <a:r>
              <a:rPr sz="2025" b="1" spc="7" baseline="-12345" dirty="0">
                <a:solidFill>
                  <a:schemeClr val="tx2"/>
                </a:solidFill>
                <a:latin typeface="Times New Roman"/>
                <a:cs typeface="Times New Roman"/>
              </a:rPr>
              <a:t>t  </a:t>
            </a:r>
            <a:r>
              <a:rPr sz="2000" b="1" spc="15" dirty="0">
                <a:solidFill>
                  <a:schemeClr val="tx2"/>
                </a:solidFill>
                <a:latin typeface="Times New Roman"/>
                <a:cs typeface="Times New Roman"/>
              </a:rPr>
              <a:t>= </a:t>
            </a:r>
            <a:r>
              <a:rPr sz="2000" b="1" spc="5" dirty="0">
                <a:solidFill>
                  <a:schemeClr val="tx2"/>
                </a:solidFill>
                <a:latin typeface="Times New Roman"/>
                <a:cs typeface="Times New Roman"/>
              </a:rPr>
              <a:t>ρ.R</a:t>
            </a:r>
            <a:r>
              <a:rPr sz="2025" b="1" spc="7" baseline="18518" dirty="0">
                <a:solidFill>
                  <a:schemeClr val="tx2"/>
                </a:solidFill>
                <a:latin typeface="Times New Roman"/>
                <a:cs typeface="Times New Roman"/>
              </a:rPr>
              <a:t>2</a:t>
            </a:r>
            <a:r>
              <a:rPr sz="2000" b="1" spc="5" dirty="0">
                <a:solidFill>
                  <a:schemeClr val="tx2"/>
                </a:solidFill>
                <a:latin typeface="Times New Roman"/>
                <a:cs typeface="Times New Roman"/>
              </a:rPr>
              <a:t>.ω</a:t>
            </a:r>
            <a:r>
              <a:rPr sz="2025" b="1" spc="7" baseline="18518" dirty="0">
                <a:solidFill>
                  <a:schemeClr val="tx2"/>
                </a:solidFill>
                <a:latin typeface="Times New Roman"/>
                <a:cs typeface="Times New Roman"/>
              </a:rPr>
              <a:t>2</a:t>
            </a:r>
            <a:r>
              <a:rPr sz="2025" b="1" spc="-217" baseline="18518" dirty="0">
                <a:solidFill>
                  <a:schemeClr val="tx2"/>
                </a:solidFill>
                <a:latin typeface="Times New Roman"/>
                <a:cs typeface="Times New Roman"/>
              </a:rPr>
              <a:t> </a:t>
            </a:r>
            <a:r>
              <a:rPr sz="2000" b="1" spc="15" dirty="0">
                <a:solidFill>
                  <a:schemeClr val="tx2"/>
                </a:solidFill>
                <a:latin typeface="Times New Roman"/>
                <a:cs typeface="Times New Roman"/>
              </a:rPr>
              <a:t>=</a:t>
            </a:r>
            <a:r>
              <a:rPr sz="2000" b="1" spc="-5" dirty="0">
                <a:solidFill>
                  <a:schemeClr val="tx2"/>
                </a:solidFill>
                <a:latin typeface="Times New Roman"/>
                <a:cs typeface="Times New Roman"/>
              </a:rPr>
              <a:t> </a:t>
            </a:r>
            <a:r>
              <a:rPr sz="2000" b="1" spc="10" dirty="0">
                <a:solidFill>
                  <a:schemeClr val="tx2"/>
                </a:solidFill>
                <a:latin typeface="Times New Roman"/>
                <a:cs typeface="Times New Roman"/>
              </a:rPr>
              <a:t>ρ.v</a:t>
            </a:r>
            <a:r>
              <a:rPr sz="2025" b="1" spc="15" baseline="18518" dirty="0">
                <a:solidFill>
                  <a:schemeClr val="tx2"/>
                </a:solidFill>
                <a:latin typeface="Times New Roman"/>
                <a:cs typeface="Times New Roman"/>
              </a:rPr>
              <a:t>2	</a:t>
            </a:r>
            <a:r>
              <a:rPr sz="2000" spc="5" dirty="0">
                <a:solidFill>
                  <a:schemeClr val="tx2"/>
                </a:solidFill>
                <a:latin typeface="Times New Roman"/>
                <a:cs typeface="Times New Roman"/>
              </a:rPr>
              <a:t>( </a:t>
            </a:r>
            <a:r>
              <a:rPr sz="2000" spc="10" dirty="0">
                <a:solidFill>
                  <a:schemeClr val="tx2"/>
                </a:solidFill>
                <a:latin typeface="Times New Roman"/>
                <a:cs typeface="Times New Roman"/>
              </a:rPr>
              <a:t>v </a:t>
            </a:r>
            <a:r>
              <a:rPr sz="2000" spc="15" dirty="0">
                <a:solidFill>
                  <a:schemeClr val="tx2"/>
                </a:solidFill>
                <a:latin typeface="Times New Roman"/>
                <a:cs typeface="Times New Roman"/>
              </a:rPr>
              <a:t>= R.ω </a:t>
            </a:r>
            <a:r>
              <a:rPr sz="2000" spc="5" dirty="0">
                <a:solidFill>
                  <a:schemeClr val="tx2"/>
                </a:solidFill>
                <a:latin typeface="Times New Roman"/>
                <a:cs typeface="Times New Roman"/>
              </a:rPr>
              <a:t>) </a:t>
            </a:r>
            <a:r>
              <a:rPr sz="2000" spc="15" dirty="0">
                <a:solidFill>
                  <a:schemeClr val="tx2"/>
                </a:solidFill>
                <a:latin typeface="Times New Roman"/>
                <a:cs typeface="Times New Roman"/>
              </a:rPr>
              <a:t>When </a:t>
            </a:r>
            <a:r>
              <a:rPr sz="2000" spc="10" dirty="0">
                <a:solidFill>
                  <a:schemeClr val="tx2"/>
                </a:solidFill>
                <a:latin typeface="Times New Roman"/>
                <a:cs typeface="Times New Roman"/>
              </a:rPr>
              <a:t>ρ </a:t>
            </a:r>
            <a:r>
              <a:rPr sz="2000" spc="-15" dirty="0">
                <a:solidFill>
                  <a:schemeClr val="tx2"/>
                </a:solidFill>
                <a:latin typeface="Times New Roman"/>
                <a:cs typeface="Times New Roman"/>
              </a:rPr>
              <a:t>is </a:t>
            </a:r>
            <a:r>
              <a:rPr sz="2000" spc="-10" dirty="0">
                <a:solidFill>
                  <a:schemeClr val="tx2"/>
                </a:solidFill>
                <a:latin typeface="Times New Roman"/>
                <a:cs typeface="Times New Roman"/>
              </a:rPr>
              <a:t>in </a:t>
            </a:r>
            <a:r>
              <a:rPr sz="2000" spc="-25" dirty="0">
                <a:solidFill>
                  <a:schemeClr val="tx2"/>
                </a:solidFill>
                <a:latin typeface="Times New Roman"/>
                <a:cs typeface="Times New Roman"/>
              </a:rPr>
              <a:t>kg/m</a:t>
            </a:r>
            <a:r>
              <a:rPr sz="2025" spc="-37" baseline="18518" dirty="0">
                <a:solidFill>
                  <a:schemeClr val="tx2"/>
                </a:solidFill>
                <a:latin typeface="Times New Roman"/>
                <a:cs typeface="Times New Roman"/>
              </a:rPr>
              <a:t>3</a:t>
            </a:r>
            <a:r>
              <a:rPr sz="2000" spc="-25" dirty="0">
                <a:solidFill>
                  <a:schemeClr val="tx2"/>
                </a:solidFill>
                <a:latin typeface="Times New Roman"/>
                <a:cs typeface="Times New Roman"/>
              </a:rPr>
              <a:t>, </a:t>
            </a:r>
            <a:r>
              <a:rPr sz="2000" spc="10" dirty="0">
                <a:solidFill>
                  <a:schemeClr val="tx2"/>
                </a:solidFill>
                <a:latin typeface="Times New Roman"/>
                <a:cs typeface="Times New Roman"/>
              </a:rPr>
              <a:t>v </a:t>
            </a:r>
            <a:r>
              <a:rPr sz="2000" spc="-15" dirty="0">
                <a:solidFill>
                  <a:schemeClr val="tx2"/>
                </a:solidFill>
                <a:latin typeface="Times New Roman"/>
                <a:cs typeface="Times New Roman"/>
              </a:rPr>
              <a:t>is </a:t>
            </a:r>
            <a:r>
              <a:rPr sz="2000" spc="-10" dirty="0">
                <a:solidFill>
                  <a:schemeClr val="tx2"/>
                </a:solidFill>
                <a:latin typeface="Times New Roman"/>
                <a:cs typeface="Times New Roman"/>
              </a:rPr>
              <a:t>in  </a:t>
            </a:r>
            <a:r>
              <a:rPr sz="2000" spc="-5" dirty="0">
                <a:solidFill>
                  <a:schemeClr val="tx2"/>
                </a:solidFill>
                <a:latin typeface="Times New Roman"/>
                <a:cs typeface="Times New Roman"/>
              </a:rPr>
              <a:t>m/sec, </a:t>
            </a:r>
            <a:r>
              <a:rPr sz="2000" spc="-35" dirty="0">
                <a:solidFill>
                  <a:schemeClr val="tx2"/>
                </a:solidFill>
                <a:latin typeface="Times New Roman"/>
                <a:cs typeface="Times New Roman"/>
              </a:rPr>
              <a:t>f</a:t>
            </a:r>
            <a:r>
              <a:rPr sz="2025" spc="-52" baseline="-12345" dirty="0">
                <a:solidFill>
                  <a:schemeClr val="tx2"/>
                </a:solidFill>
                <a:latin typeface="Times New Roman"/>
                <a:cs typeface="Times New Roman"/>
              </a:rPr>
              <a:t>t  </a:t>
            </a:r>
            <a:r>
              <a:rPr sz="2000" spc="-5" dirty="0">
                <a:solidFill>
                  <a:schemeClr val="tx2"/>
                </a:solidFill>
                <a:latin typeface="Times New Roman"/>
                <a:cs typeface="Times New Roman"/>
              </a:rPr>
              <a:t>will </a:t>
            </a:r>
            <a:r>
              <a:rPr sz="2000" spc="30" dirty="0">
                <a:solidFill>
                  <a:schemeClr val="tx2"/>
                </a:solidFill>
                <a:latin typeface="Times New Roman"/>
                <a:cs typeface="Times New Roman"/>
              </a:rPr>
              <a:t>be </a:t>
            </a:r>
            <a:r>
              <a:rPr sz="2000" spc="-10" dirty="0">
                <a:solidFill>
                  <a:schemeClr val="tx2"/>
                </a:solidFill>
                <a:latin typeface="Times New Roman"/>
                <a:cs typeface="Times New Roman"/>
              </a:rPr>
              <a:t>in</a:t>
            </a:r>
            <a:r>
              <a:rPr sz="2000" spc="-260" dirty="0">
                <a:solidFill>
                  <a:schemeClr val="tx2"/>
                </a:solidFill>
                <a:latin typeface="Times New Roman"/>
                <a:cs typeface="Times New Roman"/>
              </a:rPr>
              <a:t> </a:t>
            </a:r>
            <a:r>
              <a:rPr sz="2000" spc="-10" dirty="0">
                <a:solidFill>
                  <a:schemeClr val="tx2"/>
                </a:solidFill>
                <a:latin typeface="Times New Roman"/>
                <a:cs typeface="Times New Roman"/>
              </a:rPr>
              <a:t>N/m</a:t>
            </a:r>
            <a:r>
              <a:rPr sz="2025" spc="-15" baseline="18518" dirty="0">
                <a:solidFill>
                  <a:schemeClr val="tx2"/>
                </a:solidFill>
                <a:latin typeface="Times New Roman"/>
                <a:cs typeface="Times New Roman"/>
              </a:rPr>
              <a:t>2 </a:t>
            </a:r>
            <a:r>
              <a:rPr sz="2025" spc="30" baseline="18518" dirty="0">
                <a:solidFill>
                  <a:schemeClr val="tx2"/>
                </a:solidFill>
                <a:latin typeface="Times New Roman"/>
                <a:cs typeface="Times New Roman"/>
              </a:rPr>
              <a:t> </a:t>
            </a:r>
            <a:r>
              <a:rPr sz="2000" spc="10" dirty="0">
                <a:solidFill>
                  <a:schemeClr val="tx2"/>
                </a:solidFill>
                <a:latin typeface="Times New Roman"/>
                <a:cs typeface="Times New Roman"/>
              </a:rPr>
              <a:t>where	ρ </a:t>
            </a:r>
            <a:r>
              <a:rPr sz="2000" spc="15" dirty="0">
                <a:solidFill>
                  <a:schemeClr val="tx2"/>
                </a:solidFill>
                <a:latin typeface="Times New Roman"/>
                <a:cs typeface="Times New Roman"/>
              </a:rPr>
              <a:t>= </a:t>
            </a:r>
            <a:r>
              <a:rPr sz="2000" spc="10" dirty="0">
                <a:solidFill>
                  <a:schemeClr val="tx2"/>
                </a:solidFill>
                <a:latin typeface="Times New Roman"/>
                <a:cs typeface="Times New Roman"/>
              </a:rPr>
              <a:t>density </a:t>
            </a:r>
            <a:r>
              <a:rPr sz="2000" spc="25" dirty="0">
                <a:solidFill>
                  <a:schemeClr val="tx2"/>
                </a:solidFill>
                <a:latin typeface="Times New Roman"/>
                <a:cs typeface="Times New Roman"/>
              </a:rPr>
              <a:t>of </a:t>
            </a:r>
            <a:r>
              <a:rPr sz="2000" spc="30" dirty="0">
                <a:solidFill>
                  <a:schemeClr val="tx2"/>
                </a:solidFill>
                <a:latin typeface="Times New Roman"/>
                <a:cs typeface="Times New Roman"/>
              </a:rPr>
              <a:t>the </a:t>
            </a:r>
            <a:r>
              <a:rPr sz="2000" dirty="0">
                <a:solidFill>
                  <a:schemeClr val="tx2"/>
                </a:solidFill>
                <a:latin typeface="Times New Roman"/>
                <a:cs typeface="Times New Roman"/>
              </a:rPr>
              <a:t>flywheel  material</a:t>
            </a:r>
          </a:p>
          <a:p>
            <a:pPr marL="100965">
              <a:spcBef>
                <a:spcPts val="1205"/>
              </a:spcBef>
            </a:pPr>
            <a:r>
              <a:rPr sz="2000" spc="15" dirty="0">
                <a:solidFill>
                  <a:schemeClr val="tx2"/>
                </a:solidFill>
                <a:latin typeface="Times New Roman"/>
                <a:cs typeface="Times New Roman"/>
              </a:rPr>
              <a:t>ω</a:t>
            </a:r>
            <a:r>
              <a:rPr sz="2000" spc="-35" dirty="0">
                <a:solidFill>
                  <a:schemeClr val="tx2"/>
                </a:solidFill>
                <a:latin typeface="Times New Roman"/>
                <a:cs typeface="Times New Roman"/>
              </a:rPr>
              <a:t> </a:t>
            </a:r>
            <a:r>
              <a:rPr sz="2000" spc="15" dirty="0">
                <a:solidFill>
                  <a:schemeClr val="tx2"/>
                </a:solidFill>
                <a:latin typeface="Times New Roman"/>
                <a:cs typeface="Times New Roman"/>
              </a:rPr>
              <a:t>=</a:t>
            </a:r>
            <a:r>
              <a:rPr sz="2000" spc="5" dirty="0">
                <a:solidFill>
                  <a:schemeClr val="tx2"/>
                </a:solidFill>
                <a:latin typeface="Times New Roman"/>
                <a:cs typeface="Times New Roman"/>
              </a:rPr>
              <a:t> </a:t>
            </a:r>
            <a:r>
              <a:rPr sz="2000" spc="10" dirty="0">
                <a:solidFill>
                  <a:schemeClr val="tx2"/>
                </a:solidFill>
                <a:latin typeface="Times New Roman"/>
                <a:cs typeface="Times New Roman"/>
              </a:rPr>
              <a:t>angular</a:t>
            </a:r>
            <a:r>
              <a:rPr sz="2000" spc="-125" dirty="0">
                <a:solidFill>
                  <a:schemeClr val="tx2"/>
                </a:solidFill>
                <a:latin typeface="Times New Roman"/>
                <a:cs typeface="Times New Roman"/>
              </a:rPr>
              <a:t> </a:t>
            </a:r>
            <a:r>
              <a:rPr sz="2000" spc="10" dirty="0">
                <a:solidFill>
                  <a:schemeClr val="tx2"/>
                </a:solidFill>
                <a:latin typeface="Times New Roman"/>
                <a:cs typeface="Times New Roman"/>
              </a:rPr>
              <a:t>speed</a:t>
            </a:r>
            <a:r>
              <a:rPr sz="2000" spc="-15"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12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50" dirty="0">
                <a:solidFill>
                  <a:schemeClr val="tx2"/>
                </a:solidFill>
                <a:latin typeface="Times New Roman"/>
                <a:cs typeface="Times New Roman"/>
              </a:rPr>
              <a:t> </a:t>
            </a:r>
            <a:r>
              <a:rPr sz="2000" dirty="0">
                <a:solidFill>
                  <a:schemeClr val="tx2"/>
                </a:solidFill>
                <a:latin typeface="Times New Roman"/>
                <a:cs typeface="Times New Roman"/>
              </a:rPr>
              <a:t>flywheel</a:t>
            </a:r>
            <a:r>
              <a:rPr sz="2000" spc="440" dirty="0">
                <a:solidFill>
                  <a:schemeClr val="tx2"/>
                </a:solidFill>
                <a:latin typeface="Times New Roman"/>
                <a:cs typeface="Times New Roman"/>
              </a:rPr>
              <a:t> </a:t>
            </a:r>
            <a:r>
              <a:rPr sz="2000" spc="15" dirty="0">
                <a:solidFill>
                  <a:schemeClr val="tx2"/>
                </a:solidFill>
                <a:latin typeface="Times New Roman"/>
                <a:cs typeface="Times New Roman"/>
              </a:rPr>
              <a:t>R</a:t>
            </a:r>
            <a:r>
              <a:rPr sz="2000" spc="25" dirty="0">
                <a:solidFill>
                  <a:schemeClr val="tx2"/>
                </a:solidFill>
                <a:latin typeface="Times New Roman"/>
                <a:cs typeface="Times New Roman"/>
              </a:rPr>
              <a:t> </a:t>
            </a:r>
            <a:r>
              <a:rPr sz="2000" spc="15" dirty="0">
                <a:solidFill>
                  <a:schemeClr val="tx2"/>
                </a:solidFill>
                <a:latin typeface="Times New Roman"/>
                <a:cs typeface="Times New Roman"/>
              </a:rPr>
              <a:t>=</a:t>
            </a:r>
            <a:r>
              <a:rPr sz="2000" spc="-70" dirty="0">
                <a:solidFill>
                  <a:schemeClr val="tx2"/>
                </a:solidFill>
                <a:latin typeface="Times New Roman"/>
                <a:cs typeface="Times New Roman"/>
              </a:rPr>
              <a:t> </a:t>
            </a:r>
            <a:r>
              <a:rPr sz="2000" spc="-5" dirty="0">
                <a:solidFill>
                  <a:schemeClr val="tx2"/>
                </a:solidFill>
                <a:latin typeface="Times New Roman"/>
                <a:cs typeface="Times New Roman"/>
              </a:rPr>
              <a:t>mean</a:t>
            </a:r>
            <a:r>
              <a:rPr sz="2000" spc="65" dirty="0">
                <a:solidFill>
                  <a:schemeClr val="tx2"/>
                </a:solidFill>
                <a:latin typeface="Times New Roman"/>
                <a:cs typeface="Times New Roman"/>
              </a:rPr>
              <a:t> </a:t>
            </a:r>
            <a:r>
              <a:rPr sz="2000" spc="15" dirty="0">
                <a:solidFill>
                  <a:schemeClr val="tx2"/>
                </a:solidFill>
                <a:latin typeface="Times New Roman"/>
                <a:cs typeface="Times New Roman"/>
              </a:rPr>
              <a:t>radius</a:t>
            </a:r>
            <a:r>
              <a:rPr sz="2000" spc="-165"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5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dirty="0">
                <a:solidFill>
                  <a:schemeClr val="tx2"/>
                </a:solidFill>
                <a:latin typeface="Times New Roman"/>
                <a:cs typeface="Times New Roman"/>
              </a:rPr>
              <a:t>flywheel</a:t>
            </a:r>
          </a:p>
          <a:p>
            <a:pPr marL="100965">
              <a:spcBef>
                <a:spcPts val="225"/>
              </a:spcBef>
            </a:pPr>
            <a:r>
              <a:rPr sz="2000" spc="10" dirty="0">
                <a:solidFill>
                  <a:schemeClr val="tx2"/>
                </a:solidFill>
                <a:latin typeface="Times New Roman"/>
                <a:cs typeface="Times New Roman"/>
              </a:rPr>
              <a:t>v</a:t>
            </a:r>
            <a:r>
              <a:rPr sz="2000" spc="-20" dirty="0">
                <a:solidFill>
                  <a:schemeClr val="tx2"/>
                </a:solidFill>
                <a:latin typeface="Times New Roman"/>
                <a:cs typeface="Times New Roman"/>
              </a:rPr>
              <a:t> </a:t>
            </a:r>
            <a:r>
              <a:rPr sz="2000" spc="15" dirty="0">
                <a:solidFill>
                  <a:schemeClr val="tx2"/>
                </a:solidFill>
                <a:latin typeface="Times New Roman"/>
                <a:cs typeface="Times New Roman"/>
              </a:rPr>
              <a:t>=</a:t>
            </a:r>
            <a:r>
              <a:rPr sz="2000" spc="5" dirty="0">
                <a:solidFill>
                  <a:schemeClr val="tx2"/>
                </a:solidFill>
                <a:latin typeface="Times New Roman"/>
                <a:cs typeface="Times New Roman"/>
              </a:rPr>
              <a:t> </a:t>
            </a:r>
            <a:r>
              <a:rPr sz="2000" spc="15" dirty="0">
                <a:solidFill>
                  <a:schemeClr val="tx2"/>
                </a:solidFill>
                <a:latin typeface="Times New Roman"/>
                <a:cs typeface="Times New Roman"/>
              </a:rPr>
              <a:t>linear</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velocity</a:t>
            </a:r>
            <a:r>
              <a:rPr sz="2000" spc="-90"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5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dirty="0">
                <a:solidFill>
                  <a:schemeClr val="tx2"/>
                </a:solidFill>
                <a:latin typeface="Times New Roman"/>
                <a:cs typeface="Times New Roman"/>
              </a:rPr>
              <a:t>flywheel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0028" y="195212"/>
            <a:ext cx="7818755"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p:nvPr/>
        </p:nvSpPr>
        <p:spPr>
          <a:xfrm>
            <a:off x="0" y="1304857"/>
            <a:ext cx="8993491" cy="2465419"/>
          </a:xfrm>
          <a:prstGeom prst="rect">
            <a:avLst/>
          </a:prstGeom>
        </p:spPr>
        <p:txBody>
          <a:bodyPr vert="horz" wrap="square" lIns="0" tIns="15875" rIns="0" bIns="0" rtlCol="0">
            <a:spAutoFit/>
          </a:bodyPr>
          <a:lstStyle/>
          <a:p>
            <a:pPr marL="12700" algn="just">
              <a:spcBef>
                <a:spcPts val="125"/>
              </a:spcBef>
            </a:pPr>
            <a:r>
              <a:rPr sz="2000" b="1" u="heavy" dirty="0">
                <a:solidFill>
                  <a:schemeClr val="tx2"/>
                </a:solidFill>
                <a:uFill>
                  <a:solidFill>
                    <a:srgbClr val="000000"/>
                  </a:solidFill>
                </a:uFill>
                <a:latin typeface="Times New Roman"/>
                <a:cs typeface="Times New Roman"/>
              </a:rPr>
              <a:t>2.Tensile</a:t>
            </a:r>
            <a:r>
              <a:rPr sz="2000" b="1" u="heavy" spc="-195" dirty="0">
                <a:solidFill>
                  <a:schemeClr val="tx2"/>
                </a:solidFill>
                <a:uFill>
                  <a:solidFill>
                    <a:srgbClr val="000000"/>
                  </a:solidFill>
                </a:uFill>
                <a:latin typeface="Times New Roman"/>
                <a:cs typeface="Times New Roman"/>
              </a:rPr>
              <a:t> </a:t>
            </a:r>
            <a:r>
              <a:rPr sz="2000" b="1" u="heavy" spc="15" dirty="0">
                <a:solidFill>
                  <a:schemeClr val="tx2"/>
                </a:solidFill>
                <a:uFill>
                  <a:solidFill>
                    <a:srgbClr val="000000"/>
                  </a:solidFill>
                </a:uFill>
                <a:latin typeface="Times New Roman"/>
                <a:cs typeface="Times New Roman"/>
              </a:rPr>
              <a:t>bending</a:t>
            </a:r>
            <a:r>
              <a:rPr sz="2000" b="1" u="heavy" spc="-160" dirty="0">
                <a:solidFill>
                  <a:schemeClr val="tx2"/>
                </a:solidFill>
                <a:uFill>
                  <a:solidFill>
                    <a:srgbClr val="000000"/>
                  </a:solidFill>
                </a:uFill>
                <a:latin typeface="Times New Roman"/>
                <a:cs typeface="Times New Roman"/>
              </a:rPr>
              <a:t> </a:t>
            </a:r>
            <a:r>
              <a:rPr sz="2000" b="1" u="heavy" spc="20" dirty="0">
                <a:solidFill>
                  <a:schemeClr val="tx2"/>
                </a:solidFill>
                <a:uFill>
                  <a:solidFill>
                    <a:srgbClr val="000000"/>
                  </a:solidFill>
                </a:uFill>
                <a:latin typeface="Times New Roman"/>
                <a:cs typeface="Times New Roman"/>
              </a:rPr>
              <a:t>stress</a:t>
            </a:r>
            <a:r>
              <a:rPr sz="2000" b="1" u="heavy" spc="-160" dirty="0">
                <a:solidFill>
                  <a:schemeClr val="tx2"/>
                </a:solidFill>
                <a:uFill>
                  <a:solidFill>
                    <a:srgbClr val="000000"/>
                  </a:solidFill>
                </a:uFill>
                <a:latin typeface="Times New Roman"/>
                <a:cs typeface="Times New Roman"/>
              </a:rPr>
              <a:t> </a:t>
            </a:r>
            <a:r>
              <a:rPr sz="2000" b="1" u="heavy" spc="20" dirty="0">
                <a:solidFill>
                  <a:schemeClr val="tx2"/>
                </a:solidFill>
                <a:uFill>
                  <a:solidFill>
                    <a:srgbClr val="000000"/>
                  </a:solidFill>
                </a:uFill>
                <a:latin typeface="Times New Roman"/>
                <a:cs typeface="Times New Roman"/>
              </a:rPr>
              <a:t>caused</a:t>
            </a:r>
            <a:r>
              <a:rPr sz="2000" b="1" u="heavy" spc="-195" dirty="0">
                <a:solidFill>
                  <a:schemeClr val="tx2"/>
                </a:solidFill>
                <a:uFill>
                  <a:solidFill>
                    <a:srgbClr val="000000"/>
                  </a:solidFill>
                </a:uFill>
                <a:latin typeface="Times New Roman"/>
                <a:cs typeface="Times New Roman"/>
              </a:rPr>
              <a:t> </a:t>
            </a:r>
            <a:r>
              <a:rPr sz="2000" b="1" u="heavy" spc="10" dirty="0">
                <a:solidFill>
                  <a:schemeClr val="tx2"/>
                </a:solidFill>
                <a:uFill>
                  <a:solidFill>
                    <a:srgbClr val="000000"/>
                  </a:solidFill>
                </a:uFill>
                <a:latin typeface="Times New Roman"/>
                <a:cs typeface="Times New Roman"/>
              </a:rPr>
              <a:t>by</a:t>
            </a:r>
            <a:r>
              <a:rPr sz="2000" b="1" u="heavy" spc="-15" dirty="0">
                <a:solidFill>
                  <a:schemeClr val="tx2"/>
                </a:solidFill>
                <a:uFill>
                  <a:solidFill>
                    <a:srgbClr val="000000"/>
                  </a:solidFill>
                </a:uFill>
                <a:latin typeface="Times New Roman"/>
                <a:cs typeface="Times New Roman"/>
              </a:rPr>
              <a:t> </a:t>
            </a:r>
            <a:r>
              <a:rPr sz="2000" b="1" u="heavy" spc="20" dirty="0">
                <a:solidFill>
                  <a:schemeClr val="tx2"/>
                </a:solidFill>
                <a:uFill>
                  <a:solidFill>
                    <a:srgbClr val="000000"/>
                  </a:solidFill>
                </a:uFill>
                <a:latin typeface="Times New Roman"/>
                <a:cs typeface="Times New Roman"/>
              </a:rPr>
              <a:t>restraint</a:t>
            </a:r>
            <a:r>
              <a:rPr sz="2000" b="1" u="heavy" spc="-195" dirty="0">
                <a:solidFill>
                  <a:schemeClr val="tx2"/>
                </a:solidFill>
                <a:uFill>
                  <a:solidFill>
                    <a:srgbClr val="000000"/>
                  </a:solidFill>
                </a:uFill>
                <a:latin typeface="Times New Roman"/>
                <a:cs typeface="Times New Roman"/>
              </a:rPr>
              <a:t> </a:t>
            </a:r>
            <a:r>
              <a:rPr sz="2000" b="1" u="heavy" spc="25" dirty="0">
                <a:solidFill>
                  <a:schemeClr val="tx2"/>
                </a:solidFill>
                <a:uFill>
                  <a:solidFill>
                    <a:srgbClr val="000000"/>
                  </a:solidFill>
                </a:uFill>
                <a:latin typeface="Times New Roman"/>
                <a:cs typeface="Times New Roman"/>
              </a:rPr>
              <a:t>of</a:t>
            </a:r>
            <a:r>
              <a:rPr sz="2000" b="1" u="heavy" spc="-125" dirty="0">
                <a:solidFill>
                  <a:schemeClr val="tx2"/>
                </a:solidFill>
                <a:uFill>
                  <a:solidFill>
                    <a:srgbClr val="000000"/>
                  </a:solidFill>
                </a:uFill>
                <a:latin typeface="Times New Roman"/>
                <a:cs typeface="Times New Roman"/>
              </a:rPr>
              <a:t> </a:t>
            </a:r>
            <a:r>
              <a:rPr sz="2000" b="1" u="heavy" spc="15" dirty="0">
                <a:solidFill>
                  <a:schemeClr val="tx2"/>
                </a:solidFill>
                <a:uFill>
                  <a:solidFill>
                    <a:srgbClr val="000000"/>
                  </a:solidFill>
                </a:uFill>
                <a:latin typeface="Times New Roman"/>
                <a:cs typeface="Times New Roman"/>
              </a:rPr>
              <a:t>arms</a:t>
            </a:r>
            <a:r>
              <a:rPr sz="2000" spc="15" dirty="0">
                <a:solidFill>
                  <a:schemeClr val="tx2"/>
                </a:solidFill>
                <a:latin typeface="Times New Roman"/>
                <a:cs typeface="Times New Roman"/>
              </a:rPr>
              <a:t>.</a:t>
            </a:r>
            <a:endParaRPr sz="2000" dirty="0">
              <a:solidFill>
                <a:schemeClr val="tx2"/>
              </a:solidFill>
              <a:latin typeface="Times New Roman"/>
              <a:cs typeface="Times New Roman"/>
            </a:endParaRPr>
          </a:p>
          <a:p>
            <a:endParaRPr sz="2000" dirty="0">
              <a:solidFill>
                <a:schemeClr val="tx2"/>
              </a:solidFill>
              <a:latin typeface="Times New Roman"/>
              <a:cs typeface="Times New Roman"/>
            </a:endParaRPr>
          </a:p>
          <a:p>
            <a:pPr marL="12700" marR="5080" algn="just">
              <a:spcBef>
                <a:spcPts val="1385"/>
              </a:spcBef>
            </a:pPr>
            <a:r>
              <a:rPr sz="2000" spc="10" dirty="0">
                <a:solidFill>
                  <a:schemeClr val="tx2"/>
                </a:solidFill>
                <a:latin typeface="Times New Roman"/>
                <a:cs typeface="Times New Roman"/>
              </a:rPr>
              <a:t>The </a:t>
            </a:r>
            <a:r>
              <a:rPr sz="2000" dirty="0">
                <a:solidFill>
                  <a:schemeClr val="tx2"/>
                </a:solidFill>
                <a:latin typeface="Times New Roman"/>
                <a:cs typeface="Times New Roman"/>
              </a:rPr>
              <a:t>tensile bending stress </a:t>
            </a:r>
            <a:r>
              <a:rPr sz="2000" spc="-10" dirty="0">
                <a:solidFill>
                  <a:schemeClr val="tx2"/>
                </a:solidFill>
                <a:latin typeface="Times New Roman"/>
                <a:cs typeface="Times New Roman"/>
              </a:rPr>
              <a:t>in </a:t>
            </a:r>
            <a:r>
              <a:rPr sz="2000" spc="5" dirty="0">
                <a:solidFill>
                  <a:schemeClr val="tx2"/>
                </a:solidFill>
                <a:latin typeface="Times New Roman"/>
                <a:cs typeface="Times New Roman"/>
              </a:rPr>
              <a:t>the </a:t>
            </a:r>
            <a:r>
              <a:rPr sz="2000" spc="-5" dirty="0">
                <a:solidFill>
                  <a:schemeClr val="tx2"/>
                </a:solidFill>
                <a:latin typeface="Times New Roman"/>
                <a:cs typeface="Times New Roman"/>
              </a:rPr>
              <a:t>rim </a:t>
            </a:r>
            <a:r>
              <a:rPr sz="2000" spc="10" dirty="0">
                <a:solidFill>
                  <a:schemeClr val="tx2"/>
                </a:solidFill>
                <a:latin typeface="Times New Roman"/>
                <a:cs typeface="Times New Roman"/>
              </a:rPr>
              <a:t>due </a:t>
            </a:r>
            <a:r>
              <a:rPr sz="2000" spc="-10" dirty="0">
                <a:solidFill>
                  <a:schemeClr val="tx2"/>
                </a:solidFill>
                <a:latin typeface="Times New Roman"/>
                <a:cs typeface="Times New Roman"/>
              </a:rPr>
              <a:t>to </a:t>
            </a:r>
            <a:r>
              <a:rPr sz="2000" spc="5" dirty="0">
                <a:solidFill>
                  <a:schemeClr val="tx2"/>
                </a:solidFill>
                <a:latin typeface="Times New Roman"/>
                <a:cs typeface="Times New Roman"/>
              </a:rPr>
              <a:t>the </a:t>
            </a:r>
            <a:r>
              <a:rPr sz="2000" spc="-10" dirty="0">
                <a:solidFill>
                  <a:schemeClr val="tx2"/>
                </a:solidFill>
                <a:latin typeface="Times New Roman"/>
                <a:cs typeface="Times New Roman"/>
              </a:rPr>
              <a:t>restraint </a:t>
            </a:r>
            <a:r>
              <a:rPr sz="2000" spc="25" dirty="0">
                <a:solidFill>
                  <a:schemeClr val="tx2"/>
                </a:solidFill>
                <a:latin typeface="Times New Roman"/>
                <a:cs typeface="Times New Roman"/>
              </a:rPr>
              <a:t>of </a:t>
            </a:r>
            <a:r>
              <a:rPr sz="2000" spc="-10" dirty="0">
                <a:solidFill>
                  <a:schemeClr val="tx2"/>
                </a:solidFill>
                <a:latin typeface="Times New Roman"/>
                <a:cs typeface="Times New Roman"/>
              </a:rPr>
              <a:t>arms </a:t>
            </a:r>
            <a:r>
              <a:rPr sz="2000" spc="-35" dirty="0">
                <a:solidFill>
                  <a:schemeClr val="tx2"/>
                </a:solidFill>
                <a:latin typeface="Times New Roman"/>
                <a:cs typeface="Times New Roman"/>
              </a:rPr>
              <a:t>is  </a:t>
            </a:r>
            <a:r>
              <a:rPr sz="2000" spc="10" dirty="0">
                <a:solidFill>
                  <a:schemeClr val="tx2"/>
                </a:solidFill>
                <a:latin typeface="Times New Roman"/>
                <a:cs typeface="Times New Roman"/>
              </a:rPr>
              <a:t>based </a:t>
            </a:r>
            <a:r>
              <a:rPr sz="2000" spc="30" dirty="0">
                <a:solidFill>
                  <a:schemeClr val="tx2"/>
                </a:solidFill>
                <a:latin typeface="Times New Roman"/>
                <a:cs typeface="Times New Roman"/>
              </a:rPr>
              <a:t>on </a:t>
            </a:r>
            <a:r>
              <a:rPr sz="2000" spc="5" dirty="0">
                <a:solidFill>
                  <a:schemeClr val="tx2"/>
                </a:solidFill>
                <a:latin typeface="Times New Roman"/>
                <a:cs typeface="Times New Roman"/>
              </a:rPr>
              <a:t>the </a:t>
            </a:r>
            <a:r>
              <a:rPr sz="2000" spc="-10" dirty="0">
                <a:solidFill>
                  <a:schemeClr val="tx2"/>
                </a:solidFill>
                <a:latin typeface="Times New Roman"/>
                <a:cs typeface="Times New Roman"/>
              </a:rPr>
              <a:t>assumption </a:t>
            </a:r>
            <a:r>
              <a:rPr sz="2000" spc="5" dirty="0">
                <a:solidFill>
                  <a:schemeClr val="tx2"/>
                </a:solidFill>
                <a:latin typeface="Times New Roman"/>
                <a:cs typeface="Times New Roman"/>
              </a:rPr>
              <a:t>that </a:t>
            </a:r>
            <a:r>
              <a:rPr sz="2000" spc="-10" dirty="0">
                <a:solidFill>
                  <a:schemeClr val="tx2"/>
                </a:solidFill>
                <a:latin typeface="Times New Roman"/>
                <a:cs typeface="Times New Roman"/>
              </a:rPr>
              <a:t>each portion </a:t>
            </a:r>
            <a:r>
              <a:rPr sz="2000" spc="25" dirty="0">
                <a:solidFill>
                  <a:schemeClr val="tx2"/>
                </a:solidFill>
                <a:latin typeface="Times New Roman"/>
                <a:cs typeface="Times New Roman"/>
              </a:rPr>
              <a:t>of </a:t>
            </a:r>
            <a:r>
              <a:rPr sz="2000" spc="5" dirty="0">
                <a:solidFill>
                  <a:schemeClr val="tx2"/>
                </a:solidFill>
                <a:latin typeface="Times New Roman"/>
                <a:cs typeface="Times New Roman"/>
              </a:rPr>
              <a:t>the </a:t>
            </a:r>
            <a:r>
              <a:rPr sz="2000" spc="-5" dirty="0">
                <a:solidFill>
                  <a:schemeClr val="tx2"/>
                </a:solidFill>
                <a:latin typeface="Times New Roman"/>
                <a:cs typeface="Times New Roman"/>
              </a:rPr>
              <a:t>rim </a:t>
            </a:r>
            <a:r>
              <a:rPr sz="2000" spc="5" dirty="0">
                <a:solidFill>
                  <a:schemeClr val="tx2"/>
                </a:solidFill>
                <a:latin typeface="Times New Roman"/>
                <a:cs typeface="Times New Roman"/>
              </a:rPr>
              <a:t>between </a:t>
            </a:r>
            <a:r>
              <a:rPr sz="2000" spc="10" dirty="0">
                <a:solidFill>
                  <a:schemeClr val="tx2"/>
                </a:solidFill>
                <a:latin typeface="Times New Roman"/>
                <a:cs typeface="Times New Roman"/>
              </a:rPr>
              <a:t>a  </a:t>
            </a:r>
            <a:r>
              <a:rPr sz="2000" spc="5" dirty="0">
                <a:solidFill>
                  <a:schemeClr val="tx2"/>
                </a:solidFill>
                <a:latin typeface="Times New Roman"/>
                <a:cs typeface="Times New Roman"/>
              </a:rPr>
              <a:t>pair </a:t>
            </a:r>
            <a:r>
              <a:rPr sz="2000" spc="25" dirty="0">
                <a:solidFill>
                  <a:schemeClr val="tx2"/>
                </a:solidFill>
                <a:latin typeface="Times New Roman"/>
                <a:cs typeface="Times New Roman"/>
              </a:rPr>
              <a:t>of </a:t>
            </a:r>
            <a:r>
              <a:rPr sz="2000" spc="-10" dirty="0">
                <a:solidFill>
                  <a:schemeClr val="tx2"/>
                </a:solidFill>
                <a:latin typeface="Times New Roman"/>
                <a:cs typeface="Times New Roman"/>
              </a:rPr>
              <a:t>arms </a:t>
            </a:r>
            <a:r>
              <a:rPr sz="2000" dirty="0">
                <a:solidFill>
                  <a:schemeClr val="tx2"/>
                </a:solidFill>
                <a:latin typeface="Times New Roman"/>
                <a:cs typeface="Times New Roman"/>
              </a:rPr>
              <a:t>behaves </a:t>
            </a:r>
            <a:r>
              <a:rPr sz="2000" spc="-5" dirty="0">
                <a:solidFill>
                  <a:schemeClr val="tx2"/>
                </a:solidFill>
                <a:latin typeface="Times New Roman"/>
                <a:cs typeface="Times New Roman"/>
              </a:rPr>
              <a:t>like </a:t>
            </a:r>
            <a:r>
              <a:rPr sz="2000" spc="10" dirty="0">
                <a:solidFill>
                  <a:schemeClr val="tx2"/>
                </a:solidFill>
                <a:latin typeface="Times New Roman"/>
                <a:cs typeface="Times New Roman"/>
              </a:rPr>
              <a:t>a </a:t>
            </a:r>
            <a:r>
              <a:rPr sz="2000" spc="20" dirty="0">
                <a:solidFill>
                  <a:schemeClr val="tx2"/>
                </a:solidFill>
                <a:latin typeface="Times New Roman"/>
                <a:cs typeface="Times New Roman"/>
              </a:rPr>
              <a:t>beam </a:t>
            </a:r>
            <a:r>
              <a:rPr sz="2000" spc="-25" dirty="0">
                <a:solidFill>
                  <a:schemeClr val="tx2"/>
                </a:solidFill>
                <a:latin typeface="Times New Roman"/>
                <a:cs typeface="Times New Roman"/>
              </a:rPr>
              <a:t>fixed </a:t>
            </a:r>
            <a:r>
              <a:rPr sz="2000" spc="5" dirty="0">
                <a:solidFill>
                  <a:schemeClr val="tx2"/>
                </a:solidFill>
                <a:latin typeface="Times New Roman"/>
                <a:cs typeface="Times New Roman"/>
              </a:rPr>
              <a:t>at </a:t>
            </a:r>
            <a:r>
              <a:rPr sz="2000" spc="-5" dirty="0">
                <a:solidFill>
                  <a:schemeClr val="tx2"/>
                </a:solidFill>
                <a:latin typeface="Times New Roman"/>
                <a:cs typeface="Times New Roman"/>
              </a:rPr>
              <a:t>both </a:t>
            </a:r>
            <a:r>
              <a:rPr sz="2000" spc="5" dirty="0">
                <a:solidFill>
                  <a:schemeClr val="tx2"/>
                </a:solidFill>
                <a:latin typeface="Times New Roman"/>
                <a:cs typeface="Times New Roman"/>
              </a:rPr>
              <a:t>ends </a:t>
            </a:r>
            <a:r>
              <a:rPr sz="2000" spc="-25" dirty="0">
                <a:solidFill>
                  <a:schemeClr val="tx2"/>
                </a:solidFill>
                <a:latin typeface="Times New Roman"/>
                <a:cs typeface="Times New Roman"/>
              </a:rPr>
              <a:t>and </a:t>
            </a:r>
            <a:r>
              <a:rPr sz="2000" spc="-5" dirty="0">
                <a:solidFill>
                  <a:schemeClr val="tx2"/>
                </a:solidFill>
                <a:latin typeface="Times New Roman"/>
                <a:cs typeface="Times New Roman"/>
              </a:rPr>
              <a:t>uniformly  </a:t>
            </a:r>
            <a:r>
              <a:rPr sz="2000" spc="25" dirty="0">
                <a:solidFill>
                  <a:schemeClr val="tx2"/>
                </a:solidFill>
                <a:latin typeface="Times New Roman"/>
                <a:cs typeface="Times New Roman"/>
              </a:rPr>
              <a:t>loaded,</a:t>
            </a:r>
            <a:r>
              <a:rPr sz="2000" spc="-175" dirty="0">
                <a:solidFill>
                  <a:schemeClr val="tx2"/>
                </a:solidFill>
                <a:latin typeface="Times New Roman"/>
                <a:cs typeface="Times New Roman"/>
              </a:rPr>
              <a:t> </a:t>
            </a:r>
            <a:r>
              <a:rPr sz="2000" spc="10" dirty="0">
                <a:solidFill>
                  <a:schemeClr val="tx2"/>
                </a:solidFill>
                <a:latin typeface="Times New Roman"/>
                <a:cs typeface="Times New Roman"/>
              </a:rPr>
              <a:t>such</a:t>
            </a:r>
            <a:r>
              <a:rPr sz="2000" spc="-85" dirty="0">
                <a:solidFill>
                  <a:schemeClr val="tx2"/>
                </a:solidFill>
                <a:latin typeface="Times New Roman"/>
                <a:cs typeface="Times New Roman"/>
              </a:rPr>
              <a:t> </a:t>
            </a:r>
            <a:r>
              <a:rPr sz="2000" spc="25" dirty="0">
                <a:solidFill>
                  <a:schemeClr val="tx2"/>
                </a:solidFill>
                <a:latin typeface="Times New Roman"/>
                <a:cs typeface="Times New Roman"/>
              </a:rPr>
              <a:t>that</a:t>
            </a:r>
            <a:r>
              <a:rPr sz="2000" spc="-160" dirty="0">
                <a:solidFill>
                  <a:schemeClr val="tx2"/>
                </a:solidFill>
                <a:latin typeface="Times New Roman"/>
                <a:cs typeface="Times New Roman"/>
              </a:rPr>
              <a:t> </a:t>
            </a:r>
            <a:r>
              <a:rPr sz="2000" spc="5" dirty="0">
                <a:solidFill>
                  <a:schemeClr val="tx2"/>
                </a:solidFill>
                <a:latin typeface="Times New Roman"/>
                <a:cs typeface="Times New Roman"/>
              </a:rPr>
              <a:t>length</a:t>
            </a:r>
            <a:r>
              <a:rPr sz="2000" spc="-80" dirty="0">
                <a:solidFill>
                  <a:schemeClr val="tx2"/>
                </a:solidFill>
                <a:latin typeface="Times New Roman"/>
                <a:cs typeface="Times New Roman"/>
              </a:rPr>
              <a:t> </a:t>
            </a:r>
            <a:r>
              <a:rPr sz="2000" spc="15" dirty="0">
                <a:solidFill>
                  <a:schemeClr val="tx2"/>
                </a:solidFill>
                <a:latin typeface="Times New Roman"/>
                <a:cs typeface="Times New Roman"/>
              </a:rPr>
              <a:t>between</a:t>
            </a:r>
            <a:r>
              <a:rPr sz="2000" spc="-80" dirty="0">
                <a:solidFill>
                  <a:schemeClr val="tx2"/>
                </a:solidFill>
                <a:latin typeface="Times New Roman"/>
                <a:cs typeface="Times New Roman"/>
              </a:rPr>
              <a:t> </a:t>
            </a:r>
            <a:r>
              <a:rPr sz="2000" spc="-25" dirty="0">
                <a:solidFill>
                  <a:schemeClr val="tx2"/>
                </a:solidFill>
                <a:latin typeface="Times New Roman"/>
                <a:cs typeface="Times New Roman"/>
              </a:rPr>
              <a:t>fixed</a:t>
            </a:r>
            <a:r>
              <a:rPr sz="2000" spc="65" dirty="0">
                <a:solidFill>
                  <a:schemeClr val="tx2"/>
                </a:solidFill>
                <a:latin typeface="Times New Roman"/>
                <a:cs typeface="Times New Roman"/>
              </a:rPr>
              <a:t> </a:t>
            </a:r>
            <a:r>
              <a:rPr sz="2000" spc="15" dirty="0">
                <a:solidFill>
                  <a:schemeClr val="tx2"/>
                </a:solidFill>
                <a:latin typeface="Times New Roman"/>
                <a:cs typeface="Times New Roman"/>
              </a:rPr>
              <a:t>ends,</a:t>
            </a:r>
            <a:endParaRPr sz="2000" dirty="0">
              <a:solidFill>
                <a:schemeClr val="tx2"/>
              </a:solidFill>
              <a:latin typeface="Times New Roman"/>
              <a:cs typeface="Times New Roman"/>
            </a:endParaRPr>
          </a:p>
          <a:p>
            <a:pPr>
              <a:spcBef>
                <a:spcPts val="5"/>
              </a:spcBef>
            </a:pPr>
            <a:endParaRPr sz="2750" dirty="0">
              <a:solidFill>
                <a:schemeClr val="tx2"/>
              </a:solidFill>
              <a:latin typeface="Times New Roman"/>
              <a:cs typeface="Times New Roman"/>
            </a:endParaRPr>
          </a:p>
          <a:p>
            <a:pPr marL="12700" algn="just"/>
            <a:r>
              <a:rPr sz="2000" spc="15" dirty="0">
                <a:solidFill>
                  <a:schemeClr val="tx2"/>
                </a:solidFill>
                <a:latin typeface="Times New Roman"/>
                <a:cs typeface="Times New Roman"/>
              </a:rPr>
              <a:t>L = π.D/n = </a:t>
            </a:r>
            <a:r>
              <a:rPr sz="2000" spc="25" dirty="0">
                <a:solidFill>
                  <a:schemeClr val="tx2"/>
                </a:solidFill>
                <a:latin typeface="Times New Roman"/>
                <a:cs typeface="Times New Roman"/>
              </a:rPr>
              <a:t>2.π.R </a:t>
            </a:r>
            <a:r>
              <a:rPr sz="2000" spc="5" dirty="0">
                <a:solidFill>
                  <a:schemeClr val="tx2"/>
                </a:solidFill>
                <a:latin typeface="Times New Roman"/>
                <a:cs typeface="Times New Roman"/>
              </a:rPr>
              <a:t>/ </a:t>
            </a:r>
            <a:r>
              <a:rPr sz="2000" spc="10" dirty="0">
                <a:solidFill>
                  <a:schemeClr val="tx2"/>
                </a:solidFill>
                <a:latin typeface="Times New Roman"/>
                <a:cs typeface="Times New Roman"/>
              </a:rPr>
              <a:t>n where n </a:t>
            </a:r>
            <a:r>
              <a:rPr sz="2000" spc="5" dirty="0">
                <a:solidFill>
                  <a:schemeClr val="tx2"/>
                </a:solidFill>
                <a:latin typeface="Times New Roman"/>
                <a:cs typeface="Times New Roman"/>
              </a:rPr>
              <a:t>- </a:t>
            </a:r>
            <a:r>
              <a:rPr sz="2000" spc="15" dirty="0">
                <a:solidFill>
                  <a:schemeClr val="tx2"/>
                </a:solidFill>
                <a:latin typeface="Times New Roman"/>
                <a:cs typeface="Times New Roman"/>
              </a:rPr>
              <a:t>number </a:t>
            </a:r>
            <a:r>
              <a:rPr sz="2000" spc="25" dirty="0">
                <a:solidFill>
                  <a:schemeClr val="tx2"/>
                </a:solidFill>
                <a:latin typeface="Times New Roman"/>
                <a:cs typeface="Times New Roman"/>
              </a:rPr>
              <a:t>of</a:t>
            </a:r>
            <a:r>
              <a:rPr sz="2000" spc="40" dirty="0">
                <a:solidFill>
                  <a:schemeClr val="tx2"/>
                </a:solidFill>
                <a:latin typeface="Times New Roman"/>
                <a:cs typeface="Times New Roman"/>
              </a:rPr>
              <a:t> </a:t>
            </a:r>
            <a:r>
              <a:rPr sz="2000" spc="-10" dirty="0">
                <a:solidFill>
                  <a:schemeClr val="tx2"/>
                </a:solidFill>
                <a:latin typeface="Times New Roman"/>
                <a:cs typeface="Times New Roman"/>
              </a:rPr>
              <a:t>arms</a:t>
            </a:r>
            <a:endParaRPr sz="2000" dirty="0">
              <a:solidFill>
                <a:schemeClr val="tx2"/>
              </a:solidFill>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p:nvPr/>
        </p:nvSpPr>
        <p:spPr>
          <a:xfrm>
            <a:off x="1932607" y="761162"/>
            <a:ext cx="5880735" cy="2562225"/>
          </a:xfrm>
          <a:prstGeom prst="rect">
            <a:avLst/>
          </a:prstGeom>
        </p:spPr>
        <p:txBody>
          <a:bodyPr vert="horz" wrap="square" lIns="0" tIns="78740" rIns="0" bIns="0" rtlCol="0">
            <a:spAutoFit/>
          </a:bodyPr>
          <a:lstStyle/>
          <a:p>
            <a:pPr marL="63500">
              <a:spcBef>
                <a:spcPts val="620"/>
              </a:spcBef>
            </a:pPr>
            <a:r>
              <a:rPr sz="2000" spc="30" dirty="0">
                <a:solidFill>
                  <a:schemeClr val="tx2"/>
                </a:solidFill>
                <a:latin typeface="Constantia"/>
                <a:cs typeface="Constantia"/>
              </a:rPr>
              <a:t>The </a:t>
            </a:r>
            <a:r>
              <a:rPr sz="2000" spc="5" dirty="0">
                <a:solidFill>
                  <a:schemeClr val="tx2"/>
                </a:solidFill>
                <a:latin typeface="Constantia"/>
                <a:cs typeface="Constantia"/>
              </a:rPr>
              <a:t>max </a:t>
            </a:r>
            <a:r>
              <a:rPr sz="2000" spc="15" dirty="0">
                <a:solidFill>
                  <a:schemeClr val="tx2"/>
                </a:solidFill>
                <a:latin typeface="Constantia"/>
                <a:cs typeface="Constantia"/>
              </a:rPr>
              <a:t>bending</a:t>
            </a:r>
            <a:r>
              <a:rPr sz="2000" spc="-390" dirty="0">
                <a:solidFill>
                  <a:schemeClr val="tx2"/>
                </a:solidFill>
                <a:latin typeface="Constantia"/>
                <a:cs typeface="Constantia"/>
              </a:rPr>
              <a:t> </a:t>
            </a:r>
            <a:r>
              <a:rPr sz="2000" spc="15" dirty="0">
                <a:solidFill>
                  <a:schemeClr val="tx2"/>
                </a:solidFill>
                <a:latin typeface="Constantia"/>
                <a:cs typeface="Constantia"/>
              </a:rPr>
              <a:t>moment,</a:t>
            </a:r>
            <a:endParaRPr sz="2000" dirty="0">
              <a:solidFill>
                <a:schemeClr val="tx2"/>
              </a:solidFill>
              <a:latin typeface="Constantia"/>
              <a:cs typeface="Constantia"/>
            </a:endParaRPr>
          </a:p>
          <a:p>
            <a:pPr marL="63500">
              <a:spcBef>
                <a:spcPts val="525"/>
              </a:spcBef>
            </a:pPr>
            <a:r>
              <a:rPr sz="2000" spc="20" dirty="0">
                <a:solidFill>
                  <a:schemeClr val="tx2"/>
                </a:solidFill>
                <a:latin typeface="Constantia"/>
                <a:cs typeface="Constantia"/>
              </a:rPr>
              <a:t>M </a:t>
            </a:r>
            <a:r>
              <a:rPr sz="2000" spc="15" dirty="0">
                <a:solidFill>
                  <a:schemeClr val="tx2"/>
                </a:solidFill>
                <a:latin typeface="Constantia"/>
                <a:cs typeface="Constantia"/>
              </a:rPr>
              <a:t>= </a:t>
            </a:r>
            <a:r>
              <a:rPr sz="2000" spc="-40" dirty="0">
                <a:solidFill>
                  <a:schemeClr val="tx2"/>
                </a:solidFill>
                <a:latin typeface="Constantia"/>
                <a:cs typeface="Constantia"/>
              </a:rPr>
              <a:t>w.l</a:t>
            </a:r>
            <a:r>
              <a:rPr sz="2025" spc="-60" baseline="18518" dirty="0">
                <a:solidFill>
                  <a:schemeClr val="tx2"/>
                </a:solidFill>
                <a:latin typeface="Constantia"/>
                <a:cs typeface="Constantia"/>
              </a:rPr>
              <a:t>2 </a:t>
            </a:r>
            <a:r>
              <a:rPr sz="2000" dirty="0">
                <a:solidFill>
                  <a:schemeClr val="tx2"/>
                </a:solidFill>
                <a:latin typeface="Constantia"/>
                <a:cs typeface="Constantia"/>
              </a:rPr>
              <a:t>/12 </a:t>
            </a:r>
            <a:r>
              <a:rPr sz="2000" spc="15" dirty="0">
                <a:solidFill>
                  <a:schemeClr val="tx2"/>
                </a:solidFill>
                <a:latin typeface="Constantia"/>
                <a:cs typeface="Constantia"/>
              </a:rPr>
              <a:t>=</a:t>
            </a:r>
            <a:r>
              <a:rPr sz="2000" spc="-190" dirty="0">
                <a:solidFill>
                  <a:schemeClr val="tx2"/>
                </a:solidFill>
                <a:latin typeface="Constantia"/>
                <a:cs typeface="Constantia"/>
              </a:rPr>
              <a:t> </a:t>
            </a:r>
            <a:r>
              <a:rPr sz="2000" dirty="0">
                <a:solidFill>
                  <a:schemeClr val="tx2"/>
                </a:solidFill>
                <a:latin typeface="Constantia"/>
                <a:cs typeface="Constantia"/>
              </a:rPr>
              <a:t>b.t.ρ.ω</a:t>
            </a:r>
            <a:r>
              <a:rPr sz="2025" baseline="18518" dirty="0">
                <a:solidFill>
                  <a:schemeClr val="tx2"/>
                </a:solidFill>
                <a:latin typeface="Constantia"/>
                <a:cs typeface="Constantia"/>
              </a:rPr>
              <a:t>2</a:t>
            </a:r>
            <a:r>
              <a:rPr sz="2000" dirty="0">
                <a:solidFill>
                  <a:schemeClr val="tx2"/>
                </a:solidFill>
                <a:latin typeface="Constantia"/>
                <a:cs typeface="Constantia"/>
              </a:rPr>
              <a:t>.R/12(2.π.R/n)</a:t>
            </a:r>
          </a:p>
          <a:p>
            <a:pPr>
              <a:spcBef>
                <a:spcPts val="45"/>
              </a:spcBef>
            </a:pPr>
            <a:endParaRPr sz="2800" dirty="0">
              <a:solidFill>
                <a:schemeClr val="tx2"/>
              </a:solidFill>
              <a:latin typeface="Constantia"/>
              <a:cs typeface="Constantia"/>
            </a:endParaRPr>
          </a:p>
          <a:p>
            <a:pPr marL="63500"/>
            <a:r>
              <a:rPr sz="2000" spc="20" dirty="0">
                <a:solidFill>
                  <a:schemeClr val="tx2"/>
                </a:solidFill>
                <a:latin typeface="Constantia"/>
                <a:cs typeface="Constantia"/>
              </a:rPr>
              <a:t>Section </a:t>
            </a:r>
            <a:r>
              <a:rPr sz="2000" spc="5" dirty="0">
                <a:solidFill>
                  <a:schemeClr val="tx2"/>
                </a:solidFill>
                <a:latin typeface="Constantia"/>
                <a:cs typeface="Constantia"/>
              </a:rPr>
              <a:t>modulus,</a:t>
            </a:r>
            <a:r>
              <a:rPr sz="2000" spc="-385" dirty="0">
                <a:solidFill>
                  <a:schemeClr val="tx2"/>
                </a:solidFill>
                <a:latin typeface="Constantia"/>
                <a:cs typeface="Constantia"/>
              </a:rPr>
              <a:t> </a:t>
            </a:r>
            <a:r>
              <a:rPr sz="2000" spc="15" dirty="0">
                <a:solidFill>
                  <a:schemeClr val="tx2"/>
                </a:solidFill>
                <a:latin typeface="Constantia"/>
                <a:cs typeface="Constantia"/>
              </a:rPr>
              <a:t>Z = </a:t>
            </a:r>
            <a:r>
              <a:rPr sz="2000" dirty="0">
                <a:solidFill>
                  <a:schemeClr val="tx2"/>
                </a:solidFill>
                <a:latin typeface="Constantia"/>
                <a:cs typeface="Constantia"/>
              </a:rPr>
              <a:t>1/6 </a:t>
            </a:r>
            <a:r>
              <a:rPr sz="2000" spc="5" dirty="0">
                <a:solidFill>
                  <a:schemeClr val="tx2"/>
                </a:solidFill>
                <a:latin typeface="Constantia"/>
                <a:cs typeface="Constantia"/>
              </a:rPr>
              <a:t>(b.t</a:t>
            </a:r>
            <a:r>
              <a:rPr sz="2025" spc="7" baseline="18518" dirty="0">
                <a:solidFill>
                  <a:schemeClr val="tx2"/>
                </a:solidFill>
                <a:latin typeface="Constantia"/>
                <a:cs typeface="Constantia"/>
              </a:rPr>
              <a:t>2</a:t>
            </a:r>
            <a:r>
              <a:rPr sz="2000" spc="5" dirty="0">
                <a:solidFill>
                  <a:schemeClr val="tx2"/>
                </a:solidFill>
                <a:latin typeface="Constantia"/>
                <a:cs typeface="Constantia"/>
              </a:rPr>
              <a:t>)</a:t>
            </a:r>
            <a:endParaRPr sz="2000" dirty="0">
              <a:solidFill>
                <a:schemeClr val="tx2"/>
              </a:solidFill>
              <a:latin typeface="Constantia"/>
              <a:cs typeface="Constantia"/>
            </a:endParaRPr>
          </a:p>
          <a:p>
            <a:pPr>
              <a:spcBef>
                <a:spcPts val="40"/>
              </a:spcBef>
            </a:pPr>
            <a:endParaRPr sz="2800" dirty="0">
              <a:solidFill>
                <a:schemeClr val="tx2"/>
              </a:solidFill>
              <a:latin typeface="Constantia"/>
              <a:cs typeface="Constantia"/>
            </a:endParaRPr>
          </a:p>
          <a:p>
            <a:pPr marL="63500"/>
            <a:r>
              <a:rPr sz="2000" spc="20" dirty="0">
                <a:solidFill>
                  <a:schemeClr val="tx2"/>
                </a:solidFill>
                <a:latin typeface="Constantia"/>
                <a:cs typeface="Constantia"/>
              </a:rPr>
              <a:t>So</a:t>
            </a:r>
            <a:r>
              <a:rPr sz="2000" spc="-100" dirty="0">
                <a:solidFill>
                  <a:schemeClr val="tx2"/>
                </a:solidFill>
                <a:latin typeface="Constantia"/>
                <a:cs typeface="Constantia"/>
              </a:rPr>
              <a:t> </a:t>
            </a:r>
            <a:r>
              <a:rPr sz="2000" spc="15" dirty="0">
                <a:solidFill>
                  <a:schemeClr val="tx2"/>
                </a:solidFill>
                <a:latin typeface="Constantia"/>
                <a:cs typeface="Constantia"/>
              </a:rPr>
              <a:t>bending</a:t>
            </a:r>
            <a:r>
              <a:rPr sz="2000" spc="-180" dirty="0">
                <a:solidFill>
                  <a:schemeClr val="tx2"/>
                </a:solidFill>
                <a:latin typeface="Constantia"/>
                <a:cs typeface="Constantia"/>
              </a:rPr>
              <a:t> </a:t>
            </a:r>
            <a:r>
              <a:rPr sz="2000" spc="10" dirty="0">
                <a:solidFill>
                  <a:schemeClr val="tx2"/>
                </a:solidFill>
                <a:latin typeface="Constantia"/>
                <a:cs typeface="Constantia"/>
              </a:rPr>
              <a:t>stress</a:t>
            </a:r>
            <a:r>
              <a:rPr sz="2000" spc="-195" dirty="0">
                <a:solidFill>
                  <a:schemeClr val="tx2"/>
                </a:solidFill>
                <a:latin typeface="Constantia"/>
                <a:cs typeface="Constantia"/>
              </a:rPr>
              <a:t> </a:t>
            </a:r>
            <a:r>
              <a:rPr sz="2000" spc="5" dirty="0">
                <a:solidFill>
                  <a:schemeClr val="tx2"/>
                </a:solidFill>
                <a:latin typeface="Constantia"/>
                <a:cs typeface="Constantia"/>
              </a:rPr>
              <a:t>f</a:t>
            </a:r>
            <a:r>
              <a:rPr sz="2000" spc="70" dirty="0">
                <a:solidFill>
                  <a:schemeClr val="tx2"/>
                </a:solidFill>
                <a:latin typeface="Constantia"/>
                <a:cs typeface="Constantia"/>
              </a:rPr>
              <a:t> </a:t>
            </a:r>
            <a:r>
              <a:rPr sz="2025" baseline="-12345" dirty="0">
                <a:solidFill>
                  <a:schemeClr val="tx2"/>
                </a:solidFill>
                <a:latin typeface="Constantia"/>
                <a:cs typeface="Constantia"/>
              </a:rPr>
              <a:t>b</a:t>
            </a:r>
            <a:r>
              <a:rPr sz="2025" spc="-67" baseline="-12345" dirty="0">
                <a:solidFill>
                  <a:schemeClr val="tx2"/>
                </a:solidFill>
                <a:latin typeface="Constantia"/>
                <a:cs typeface="Constantia"/>
              </a:rPr>
              <a:t> </a:t>
            </a:r>
            <a:r>
              <a:rPr sz="2000" spc="15" dirty="0">
                <a:solidFill>
                  <a:schemeClr val="tx2"/>
                </a:solidFill>
                <a:latin typeface="Constantia"/>
                <a:cs typeface="Constantia"/>
              </a:rPr>
              <a:t>=</a:t>
            </a:r>
            <a:r>
              <a:rPr sz="2000" spc="-45" dirty="0">
                <a:solidFill>
                  <a:schemeClr val="tx2"/>
                </a:solidFill>
                <a:latin typeface="Constantia"/>
                <a:cs typeface="Constantia"/>
              </a:rPr>
              <a:t> </a:t>
            </a:r>
            <a:r>
              <a:rPr sz="2000" spc="5" dirty="0">
                <a:solidFill>
                  <a:schemeClr val="tx2"/>
                </a:solidFill>
                <a:latin typeface="Constantia"/>
                <a:cs typeface="Constantia"/>
              </a:rPr>
              <a:t>M/Z</a:t>
            </a:r>
            <a:r>
              <a:rPr sz="2000" spc="-25" dirty="0">
                <a:solidFill>
                  <a:schemeClr val="tx2"/>
                </a:solidFill>
                <a:latin typeface="Constantia"/>
                <a:cs typeface="Constantia"/>
              </a:rPr>
              <a:t> </a:t>
            </a:r>
            <a:r>
              <a:rPr sz="2000" spc="15" dirty="0">
                <a:solidFill>
                  <a:schemeClr val="tx2"/>
                </a:solidFill>
                <a:latin typeface="Constantia"/>
                <a:cs typeface="Constantia"/>
              </a:rPr>
              <a:t>=</a:t>
            </a:r>
            <a:r>
              <a:rPr sz="2000" spc="-50" dirty="0">
                <a:solidFill>
                  <a:schemeClr val="tx2"/>
                </a:solidFill>
                <a:latin typeface="Constantia"/>
                <a:cs typeface="Constantia"/>
              </a:rPr>
              <a:t> </a:t>
            </a:r>
            <a:r>
              <a:rPr sz="2000" dirty="0">
                <a:solidFill>
                  <a:schemeClr val="tx2"/>
                </a:solidFill>
                <a:latin typeface="Constantia"/>
                <a:cs typeface="Constantia"/>
              </a:rPr>
              <a:t>b.t.ρ.ω</a:t>
            </a:r>
            <a:r>
              <a:rPr sz="2025" baseline="18518" dirty="0">
                <a:solidFill>
                  <a:schemeClr val="tx2"/>
                </a:solidFill>
                <a:latin typeface="Constantia"/>
                <a:cs typeface="Constantia"/>
              </a:rPr>
              <a:t>2</a:t>
            </a:r>
            <a:r>
              <a:rPr sz="2000" dirty="0">
                <a:solidFill>
                  <a:schemeClr val="tx2"/>
                </a:solidFill>
                <a:latin typeface="Constantia"/>
                <a:cs typeface="Constantia"/>
              </a:rPr>
              <a:t>.R/12</a:t>
            </a:r>
            <a:r>
              <a:rPr sz="2000" spc="-210" dirty="0">
                <a:solidFill>
                  <a:schemeClr val="tx2"/>
                </a:solidFill>
                <a:latin typeface="Constantia"/>
                <a:cs typeface="Constantia"/>
              </a:rPr>
              <a:t> </a:t>
            </a:r>
            <a:r>
              <a:rPr sz="2000" spc="10" dirty="0">
                <a:solidFill>
                  <a:schemeClr val="tx2"/>
                </a:solidFill>
                <a:latin typeface="Constantia"/>
                <a:cs typeface="Constantia"/>
              </a:rPr>
              <a:t>(2.π.R/n)</a:t>
            </a:r>
            <a:r>
              <a:rPr sz="2000" spc="-50" dirty="0">
                <a:solidFill>
                  <a:schemeClr val="tx2"/>
                </a:solidFill>
                <a:latin typeface="Constantia"/>
                <a:cs typeface="Constantia"/>
              </a:rPr>
              <a:t> </a:t>
            </a:r>
            <a:r>
              <a:rPr sz="2000" spc="10" dirty="0">
                <a:solidFill>
                  <a:schemeClr val="tx2"/>
                </a:solidFill>
                <a:latin typeface="Constantia"/>
                <a:cs typeface="Constantia"/>
              </a:rPr>
              <a:t>*</a:t>
            </a:r>
            <a:endParaRPr sz="2000" dirty="0">
              <a:solidFill>
                <a:schemeClr val="tx2"/>
              </a:solidFill>
              <a:latin typeface="Constantia"/>
              <a:cs typeface="Constantia"/>
            </a:endParaRPr>
          </a:p>
          <a:p>
            <a:pPr marL="62865"/>
            <a:r>
              <a:rPr sz="2000" spc="10" dirty="0">
                <a:solidFill>
                  <a:schemeClr val="tx2"/>
                </a:solidFill>
                <a:latin typeface="Constantia"/>
                <a:cs typeface="Constantia"/>
              </a:rPr>
              <a:t>6 /</a:t>
            </a:r>
            <a:r>
              <a:rPr sz="2000" spc="-90" dirty="0">
                <a:solidFill>
                  <a:schemeClr val="tx2"/>
                </a:solidFill>
                <a:latin typeface="Constantia"/>
                <a:cs typeface="Constantia"/>
              </a:rPr>
              <a:t> </a:t>
            </a:r>
            <a:r>
              <a:rPr sz="2000" dirty="0">
                <a:solidFill>
                  <a:schemeClr val="tx2"/>
                </a:solidFill>
                <a:latin typeface="Constantia"/>
                <a:cs typeface="Constantia"/>
              </a:rPr>
              <a:t>(b.t</a:t>
            </a:r>
            <a:r>
              <a:rPr sz="2025" baseline="18518" dirty="0">
                <a:solidFill>
                  <a:schemeClr val="tx2"/>
                </a:solidFill>
                <a:latin typeface="Constantia"/>
                <a:cs typeface="Constantia"/>
              </a:rPr>
              <a:t>2</a:t>
            </a:r>
            <a:r>
              <a:rPr sz="2000" dirty="0">
                <a:solidFill>
                  <a:schemeClr val="tx2"/>
                </a:solidFill>
                <a:latin typeface="Constantia"/>
                <a:cs typeface="Constantia"/>
              </a:rPr>
              <a:t>)</a:t>
            </a:r>
          </a:p>
        </p:txBody>
      </p:sp>
      <p:sp>
        <p:nvSpPr>
          <p:cNvPr id="9" name="object 9"/>
          <p:cNvSpPr txBox="1"/>
          <p:nvPr/>
        </p:nvSpPr>
        <p:spPr>
          <a:xfrm>
            <a:off x="1970702" y="3994604"/>
            <a:ext cx="3451860" cy="768985"/>
          </a:xfrm>
          <a:prstGeom prst="rect">
            <a:avLst/>
          </a:prstGeom>
        </p:spPr>
        <p:txBody>
          <a:bodyPr vert="horz" wrap="square" lIns="0" tIns="78740" rIns="0" bIns="0" rtlCol="0">
            <a:spAutoFit/>
          </a:bodyPr>
          <a:lstStyle/>
          <a:p>
            <a:pPr marL="25400">
              <a:spcBef>
                <a:spcPts val="620"/>
              </a:spcBef>
            </a:pPr>
            <a:r>
              <a:rPr sz="2000" spc="-5" dirty="0">
                <a:solidFill>
                  <a:schemeClr val="tx2"/>
                </a:solidFill>
                <a:latin typeface="Constantia"/>
                <a:cs typeface="Constantia"/>
              </a:rPr>
              <a:t>Total</a:t>
            </a:r>
            <a:r>
              <a:rPr sz="2000" spc="-175" dirty="0">
                <a:solidFill>
                  <a:schemeClr val="tx2"/>
                </a:solidFill>
                <a:latin typeface="Constantia"/>
                <a:cs typeface="Constantia"/>
              </a:rPr>
              <a:t> </a:t>
            </a:r>
            <a:r>
              <a:rPr sz="2000" spc="10" dirty="0">
                <a:solidFill>
                  <a:schemeClr val="tx2"/>
                </a:solidFill>
                <a:latin typeface="Constantia"/>
                <a:cs typeface="Constantia"/>
              </a:rPr>
              <a:t>stress</a:t>
            </a:r>
            <a:r>
              <a:rPr sz="2000" spc="-200" dirty="0">
                <a:solidFill>
                  <a:schemeClr val="tx2"/>
                </a:solidFill>
                <a:latin typeface="Constantia"/>
                <a:cs typeface="Constantia"/>
              </a:rPr>
              <a:t> </a:t>
            </a:r>
            <a:r>
              <a:rPr sz="2000" spc="20" dirty="0">
                <a:solidFill>
                  <a:schemeClr val="tx2"/>
                </a:solidFill>
                <a:latin typeface="Constantia"/>
                <a:cs typeface="Constantia"/>
              </a:rPr>
              <a:t>in</a:t>
            </a:r>
            <a:r>
              <a:rPr sz="2000" spc="-110" dirty="0">
                <a:solidFill>
                  <a:schemeClr val="tx2"/>
                </a:solidFill>
                <a:latin typeface="Constantia"/>
                <a:cs typeface="Constantia"/>
              </a:rPr>
              <a:t> </a:t>
            </a:r>
            <a:r>
              <a:rPr sz="2000" spc="30" dirty="0">
                <a:solidFill>
                  <a:schemeClr val="tx2"/>
                </a:solidFill>
                <a:latin typeface="Constantia"/>
                <a:cs typeface="Constantia"/>
              </a:rPr>
              <a:t>the</a:t>
            </a:r>
            <a:r>
              <a:rPr sz="2000" spc="-195" dirty="0">
                <a:solidFill>
                  <a:schemeClr val="tx2"/>
                </a:solidFill>
                <a:latin typeface="Constantia"/>
                <a:cs typeface="Constantia"/>
              </a:rPr>
              <a:t> </a:t>
            </a:r>
            <a:r>
              <a:rPr sz="2000" spc="10" dirty="0">
                <a:solidFill>
                  <a:schemeClr val="tx2"/>
                </a:solidFill>
                <a:latin typeface="Constantia"/>
                <a:cs typeface="Constantia"/>
              </a:rPr>
              <a:t>rim</a:t>
            </a:r>
            <a:endParaRPr sz="2000" dirty="0">
              <a:solidFill>
                <a:schemeClr val="tx2"/>
              </a:solidFill>
              <a:latin typeface="Constantia"/>
              <a:cs typeface="Constantia"/>
            </a:endParaRPr>
          </a:p>
          <a:p>
            <a:pPr marL="2533015">
              <a:spcBef>
                <a:spcPts val="525"/>
              </a:spcBef>
            </a:pPr>
            <a:r>
              <a:rPr sz="2000" spc="5" dirty="0">
                <a:solidFill>
                  <a:schemeClr val="tx2"/>
                </a:solidFill>
                <a:latin typeface="Constantia"/>
                <a:cs typeface="Constantia"/>
              </a:rPr>
              <a:t>f </a:t>
            </a:r>
            <a:r>
              <a:rPr sz="2000" spc="15" dirty="0">
                <a:solidFill>
                  <a:schemeClr val="tx2"/>
                </a:solidFill>
                <a:latin typeface="Constantia"/>
                <a:cs typeface="Constantia"/>
              </a:rPr>
              <a:t>= </a:t>
            </a:r>
            <a:r>
              <a:rPr sz="2000" spc="-15" dirty="0">
                <a:solidFill>
                  <a:schemeClr val="tx2"/>
                </a:solidFill>
                <a:latin typeface="Constantia"/>
                <a:cs typeface="Constantia"/>
              </a:rPr>
              <a:t>f</a:t>
            </a:r>
            <a:r>
              <a:rPr sz="2025" spc="-22" baseline="-12345" dirty="0">
                <a:solidFill>
                  <a:schemeClr val="tx2"/>
                </a:solidFill>
                <a:latin typeface="Constantia"/>
                <a:cs typeface="Constantia"/>
              </a:rPr>
              <a:t>t</a:t>
            </a:r>
            <a:r>
              <a:rPr sz="2025" spc="-89" baseline="-12345" dirty="0">
                <a:solidFill>
                  <a:schemeClr val="tx2"/>
                </a:solidFill>
                <a:latin typeface="Constantia"/>
                <a:cs typeface="Constantia"/>
              </a:rPr>
              <a:t> </a:t>
            </a:r>
            <a:r>
              <a:rPr sz="2000" spc="50" dirty="0">
                <a:solidFill>
                  <a:schemeClr val="tx2"/>
                </a:solidFill>
                <a:latin typeface="Constantia"/>
                <a:cs typeface="Constantia"/>
              </a:rPr>
              <a:t>+f</a:t>
            </a:r>
            <a:r>
              <a:rPr sz="2025" spc="75" baseline="-12345" dirty="0">
                <a:solidFill>
                  <a:schemeClr val="tx2"/>
                </a:solidFill>
                <a:latin typeface="Constantia"/>
                <a:cs typeface="Constantia"/>
              </a:rPr>
              <a:t>b</a:t>
            </a:r>
            <a:endParaRPr sz="2025" baseline="-12345" dirty="0">
              <a:solidFill>
                <a:schemeClr val="tx2"/>
              </a:solidFill>
              <a:latin typeface="Constantia"/>
              <a:cs typeface="Constant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95212"/>
            <a:ext cx="7818755"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2521272" y="789936"/>
            <a:ext cx="3218180" cy="1368425"/>
          </a:xfrm>
          <a:prstGeom prst="rect">
            <a:avLst/>
          </a:prstGeom>
        </p:spPr>
        <p:txBody>
          <a:bodyPr vert="horz" wrap="square" lIns="0" tIns="40640" rIns="0" bIns="0" rtlCol="0">
            <a:spAutoFit/>
          </a:bodyPr>
          <a:lstStyle/>
          <a:p>
            <a:pPr marL="12700" marR="5080" indent="409575">
              <a:lnSpc>
                <a:spcPts val="5260"/>
              </a:lnSpc>
              <a:spcBef>
                <a:spcPts val="320"/>
              </a:spcBef>
            </a:pPr>
            <a:r>
              <a:rPr sz="4400" b="0" u="heavy" spc="5" dirty="0">
                <a:solidFill>
                  <a:srgbClr val="035F79"/>
                </a:solidFill>
                <a:uFill>
                  <a:solidFill>
                    <a:srgbClr val="035F79"/>
                  </a:solidFill>
                </a:uFill>
                <a:latin typeface="Times New Roman"/>
                <a:cs typeface="Times New Roman"/>
              </a:rPr>
              <a:t>Stresses </a:t>
            </a:r>
            <a:r>
              <a:rPr sz="4400" b="0" u="heavy" spc="-10" dirty="0">
                <a:solidFill>
                  <a:srgbClr val="035F79"/>
                </a:solidFill>
                <a:uFill>
                  <a:solidFill>
                    <a:srgbClr val="035F79"/>
                  </a:solidFill>
                </a:uFill>
                <a:latin typeface="Times New Roman"/>
                <a:cs typeface="Times New Roman"/>
              </a:rPr>
              <a:t>in </a:t>
            </a:r>
            <a:r>
              <a:rPr sz="4400" b="0" spc="-10" dirty="0">
                <a:solidFill>
                  <a:srgbClr val="035F79"/>
                </a:solidFill>
                <a:latin typeface="Times New Roman"/>
                <a:cs typeface="Times New Roman"/>
              </a:rPr>
              <a:t> </a:t>
            </a:r>
            <a:r>
              <a:rPr sz="4400" b="0" u="heavy" spc="-20" dirty="0">
                <a:solidFill>
                  <a:srgbClr val="035F79"/>
                </a:solidFill>
                <a:uFill>
                  <a:solidFill>
                    <a:srgbClr val="035F79"/>
                  </a:solidFill>
                </a:uFill>
                <a:latin typeface="Times New Roman"/>
                <a:cs typeface="Times New Roman"/>
              </a:rPr>
              <a:t>flywheel</a:t>
            </a:r>
            <a:r>
              <a:rPr sz="4400" b="0" u="heavy" spc="10" dirty="0">
                <a:solidFill>
                  <a:srgbClr val="035F79"/>
                </a:solidFill>
                <a:uFill>
                  <a:solidFill>
                    <a:srgbClr val="035F79"/>
                  </a:solidFill>
                </a:uFill>
                <a:latin typeface="Times New Roman"/>
                <a:cs typeface="Times New Roman"/>
              </a:rPr>
              <a:t> </a:t>
            </a:r>
            <a:r>
              <a:rPr sz="4400" b="0" u="heavy" spc="30" dirty="0">
                <a:solidFill>
                  <a:srgbClr val="035F79"/>
                </a:solidFill>
                <a:uFill>
                  <a:solidFill>
                    <a:srgbClr val="035F79"/>
                  </a:solidFill>
                </a:uFill>
                <a:latin typeface="Times New Roman"/>
                <a:cs typeface="Times New Roman"/>
              </a:rPr>
              <a:t>arms</a:t>
            </a:r>
            <a:endParaRPr sz="4400">
              <a:latin typeface="Times New Roman"/>
              <a:cs typeface="Times New Roman"/>
            </a:endParaRPr>
          </a:p>
        </p:txBody>
      </p:sp>
      <p:sp>
        <p:nvSpPr>
          <p:cNvPr id="9" name="object 9"/>
          <p:cNvSpPr txBox="1"/>
          <p:nvPr/>
        </p:nvSpPr>
        <p:spPr>
          <a:xfrm>
            <a:off x="1980247" y="2282250"/>
            <a:ext cx="6906895" cy="3203575"/>
          </a:xfrm>
          <a:prstGeom prst="rect">
            <a:avLst/>
          </a:prstGeom>
        </p:spPr>
        <p:txBody>
          <a:bodyPr vert="horz" wrap="square" lIns="0" tIns="33655" rIns="0" bIns="0" rtlCol="0">
            <a:spAutoFit/>
          </a:bodyPr>
          <a:lstStyle/>
          <a:p>
            <a:pPr marL="12700" marR="5080">
              <a:lnSpc>
                <a:spcPts val="2700"/>
              </a:lnSpc>
              <a:spcBef>
                <a:spcPts val="265"/>
              </a:spcBef>
              <a:tabLst>
                <a:tab pos="612775" algn="l"/>
                <a:tab pos="1929130" algn="l"/>
                <a:tab pos="2977515" algn="l"/>
                <a:tab pos="3482975" algn="l"/>
                <a:tab pos="4569460" algn="l"/>
                <a:tab pos="4932045" algn="l"/>
                <a:tab pos="5427980" algn="l"/>
                <a:tab pos="6152515" algn="l"/>
                <a:tab pos="6534150" algn="l"/>
              </a:tabLst>
            </a:pPr>
            <a:r>
              <a:rPr sz="2300" spc="15" dirty="0">
                <a:solidFill>
                  <a:schemeClr val="tx2"/>
                </a:solidFill>
                <a:latin typeface="Times New Roman"/>
                <a:cs typeface="Times New Roman"/>
              </a:rPr>
              <a:t>T</a:t>
            </a:r>
            <a:r>
              <a:rPr sz="2300" spc="-25" dirty="0">
                <a:solidFill>
                  <a:schemeClr val="tx2"/>
                </a:solidFill>
                <a:latin typeface="Times New Roman"/>
                <a:cs typeface="Times New Roman"/>
              </a:rPr>
              <a:t>h</a:t>
            </a:r>
            <a:r>
              <a:rPr sz="2300" spc="10" dirty="0">
                <a:solidFill>
                  <a:schemeClr val="tx2"/>
                </a:solidFill>
                <a:latin typeface="Times New Roman"/>
                <a:cs typeface="Times New Roman"/>
              </a:rPr>
              <a:t>e</a:t>
            </a:r>
            <a:r>
              <a:rPr sz="2300" dirty="0">
                <a:solidFill>
                  <a:schemeClr val="tx2"/>
                </a:solidFill>
                <a:latin typeface="Times New Roman"/>
                <a:cs typeface="Times New Roman"/>
              </a:rPr>
              <a:t>	</a:t>
            </a:r>
            <a:r>
              <a:rPr sz="2300" spc="-25" dirty="0">
                <a:solidFill>
                  <a:schemeClr val="tx2"/>
                </a:solidFill>
                <a:latin typeface="Times New Roman"/>
                <a:cs typeface="Times New Roman"/>
              </a:rPr>
              <a:t>f</a:t>
            </a:r>
            <a:r>
              <a:rPr sz="2300" spc="-30" dirty="0">
                <a:solidFill>
                  <a:schemeClr val="tx2"/>
                </a:solidFill>
                <a:latin typeface="Times New Roman"/>
                <a:cs typeface="Times New Roman"/>
              </a:rPr>
              <a:t>o</a:t>
            </a:r>
            <a:r>
              <a:rPr sz="2300" spc="30" dirty="0">
                <a:solidFill>
                  <a:schemeClr val="tx2"/>
                </a:solidFill>
                <a:latin typeface="Times New Roman"/>
                <a:cs typeface="Times New Roman"/>
              </a:rPr>
              <a:t>ll</a:t>
            </a:r>
            <a:r>
              <a:rPr sz="2300" spc="-30" dirty="0">
                <a:solidFill>
                  <a:schemeClr val="tx2"/>
                </a:solidFill>
                <a:latin typeface="Times New Roman"/>
                <a:cs typeface="Times New Roman"/>
              </a:rPr>
              <a:t>o</a:t>
            </a:r>
            <a:r>
              <a:rPr sz="2300" spc="-90" dirty="0">
                <a:solidFill>
                  <a:schemeClr val="tx2"/>
                </a:solidFill>
                <a:latin typeface="Times New Roman"/>
                <a:cs typeface="Times New Roman"/>
              </a:rPr>
              <a:t>w</a:t>
            </a:r>
            <a:r>
              <a:rPr sz="2300" spc="30" dirty="0">
                <a:solidFill>
                  <a:schemeClr val="tx2"/>
                </a:solidFill>
                <a:latin typeface="Times New Roman"/>
                <a:cs typeface="Times New Roman"/>
              </a:rPr>
              <a:t>i</a:t>
            </a:r>
            <a:r>
              <a:rPr sz="2300" spc="-30" dirty="0">
                <a:solidFill>
                  <a:schemeClr val="tx2"/>
                </a:solidFill>
                <a:latin typeface="Times New Roman"/>
                <a:cs typeface="Times New Roman"/>
              </a:rPr>
              <a:t>n</a:t>
            </a:r>
            <a:r>
              <a:rPr sz="2300" spc="10" dirty="0">
                <a:solidFill>
                  <a:schemeClr val="tx2"/>
                </a:solidFill>
                <a:latin typeface="Times New Roman"/>
                <a:cs typeface="Times New Roman"/>
              </a:rPr>
              <a:t>g</a:t>
            </a:r>
            <a:r>
              <a:rPr sz="2300" dirty="0">
                <a:solidFill>
                  <a:schemeClr val="tx2"/>
                </a:solidFill>
                <a:latin typeface="Times New Roman"/>
                <a:cs typeface="Times New Roman"/>
              </a:rPr>
              <a:t>	</a:t>
            </a:r>
            <a:r>
              <a:rPr sz="2300" spc="-75" dirty="0">
                <a:solidFill>
                  <a:schemeClr val="tx2"/>
                </a:solidFill>
                <a:latin typeface="Times New Roman"/>
                <a:cs typeface="Times New Roman"/>
              </a:rPr>
              <a:t>s</a:t>
            </a:r>
            <a:r>
              <a:rPr sz="2300" spc="30" dirty="0">
                <a:solidFill>
                  <a:schemeClr val="tx2"/>
                </a:solidFill>
                <a:latin typeface="Times New Roman"/>
                <a:cs typeface="Times New Roman"/>
              </a:rPr>
              <a:t>t</a:t>
            </a:r>
            <a:r>
              <a:rPr sz="2300" spc="-25" dirty="0">
                <a:solidFill>
                  <a:schemeClr val="tx2"/>
                </a:solidFill>
                <a:latin typeface="Times New Roman"/>
                <a:cs typeface="Times New Roman"/>
              </a:rPr>
              <a:t>r</a:t>
            </a:r>
            <a:r>
              <a:rPr sz="2300" spc="20" dirty="0">
                <a:solidFill>
                  <a:schemeClr val="tx2"/>
                </a:solidFill>
                <a:latin typeface="Times New Roman"/>
                <a:cs typeface="Times New Roman"/>
              </a:rPr>
              <a:t>e</a:t>
            </a:r>
            <a:r>
              <a:rPr sz="2300" spc="-75" dirty="0">
                <a:solidFill>
                  <a:schemeClr val="tx2"/>
                </a:solidFill>
                <a:latin typeface="Times New Roman"/>
                <a:cs typeface="Times New Roman"/>
              </a:rPr>
              <a:t>ss</a:t>
            </a:r>
            <a:r>
              <a:rPr sz="2300" spc="20" dirty="0">
                <a:solidFill>
                  <a:schemeClr val="tx2"/>
                </a:solidFill>
                <a:latin typeface="Times New Roman"/>
                <a:cs typeface="Times New Roman"/>
              </a:rPr>
              <a:t>e</a:t>
            </a:r>
            <a:r>
              <a:rPr sz="2300" spc="10" dirty="0">
                <a:solidFill>
                  <a:schemeClr val="tx2"/>
                </a:solidFill>
                <a:latin typeface="Times New Roman"/>
                <a:cs typeface="Times New Roman"/>
              </a:rPr>
              <a:t>s</a:t>
            </a:r>
            <a:r>
              <a:rPr sz="2300" dirty="0">
                <a:solidFill>
                  <a:schemeClr val="tx2"/>
                </a:solidFill>
                <a:latin typeface="Times New Roman"/>
                <a:cs typeface="Times New Roman"/>
              </a:rPr>
              <a:t>	</a:t>
            </a:r>
            <a:r>
              <a:rPr sz="2300" spc="20" dirty="0">
                <a:solidFill>
                  <a:schemeClr val="tx2"/>
                </a:solidFill>
                <a:latin typeface="Times New Roman"/>
                <a:cs typeface="Times New Roman"/>
              </a:rPr>
              <a:t>a</a:t>
            </a:r>
            <a:r>
              <a:rPr sz="2300" spc="-25" dirty="0">
                <a:solidFill>
                  <a:schemeClr val="tx2"/>
                </a:solidFill>
                <a:latin typeface="Times New Roman"/>
                <a:cs typeface="Times New Roman"/>
              </a:rPr>
              <a:t>r</a:t>
            </a:r>
            <a:r>
              <a:rPr sz="2300" spc="10" dirty="0">
                <a:solidFill>
                  <a:schemeClr val="tx2"/>
                </a:solidFill>
                <a:latin typeface="Times New Roman"/>
                <a:cs typeface="Times New Roman"/>
              </a:rPr>
              <a:t>e</a:t>
            </a:r>
            <a:r>
              <a:rPr sz="2300" dirty="0">
                <a:solidFill>
                  <a:schemeClr val="tx2"/>
                </a:solidFill>
                <a:latin typeface="Times New Roman"/>
                <a:cs typeface="Times New Roman"/>
              </a:rPr>
              <a:t>	</a:t>
            </a:r>
            <a:r>
              <a:rPr sz="2300" spc="30" dirty="0">
                <a:solidFill>
                  <a:schemeClr val="tx2"/>
                </a:solidFill>
                <a:latin typeface="Times New Roman"/>
                <a:cs typeface="Times New Roman"/>
              </a:rPr>
              <a:t>i</a:t>
            </a:r>
            <a:r>
              <a:rPr sz="2300" spc="-30" dirty="0">
                <a:solidFill>
                  <a:schemeClr val="tx2"/>
                </a:solidFill>
                <a:latin typeface="Times New Roman"/>
                <a:cs typeface="Times New Roman"/>
              </a:rPr>
              <a:t>n</a:t>
            </a:r>
            <a:r>
              <a:rPr sz="2300" spc="40" dirty="0">
                <a:solidFill>
                  <a:schemeClr val="tx2"/>
                </a:solidFill>
                <a:latin typeface="Times New Roman"/>
                <a:cs typeface="Times New Roman"/>
              </a:rPr>
              <a:t>d</a:t>
            </a:r>
            <a:r>
              <a:rPr sz="2300" spc="-30" dirty="0">
                <a:solidFill>
                  <a:schemeClr val="tx2"/>
                </a:solidFill>
                <a:latin typeface="Times New Roman"/>
                <a:cs typeface="Times New Roman"/>
              </a:rPr>
              <a:t>u</a:t>
            </a:r>
            <a:r>
              <a:rPr sz="2300" spc="20" dirty="0">
                <a:solidFill>
                  <a:schemeClr val="tx2"/>
                </a:solidFill>
                <a:latin typeface="Times New Roman"/>
                <a:cs typeface="Times New Roman"/>
              </a:rPr>
              <a:t>ce</a:t>
            </a:r>
            <a:r>
              <a:rPr sz="2300" spc="10" dirty="0">
                <a:solidFill>
                  <a:schemeClr val="tx2"/>
                </a:solidFill>
                <a:latin typeface="Times New Roman"/>
                <a:cs typeface="Times New Roman"/>
              </a:rPr>
              <a:t>d</a:t>
            </a:r>
            <a:r>
              <a:rPr sz="2300" dirty="0">
                <a:solidFill>
                  <a:schemeClr val="tx2"/>
                </a:solidFill>
                <a:latin typeface="Times New Roman"/>
                <a:cs typeface="Times New Roman"/>
              </a:rPr>
              <a:t>	</a:t>
            </a:r>
            <a:r>
              <a:rPr sz="2300" spc="30" dirty="0">
                <a:solidFill>
                  <a:schemeClr val="tx2"/>
                </a:solidFill>
                <a:latin typeface="Times New Roman"/>
                <a:cs typeface="Times New Roman"/>
              </a:rPr>
              <a:t>i</a:t>
            </a:r>
            <a:r>
              <a:rPr sz="2300" spc="10" dirty="0">
                <a:solidFill>
                  <a:schemeClr val="tx2"/>
                </a:solidFill>
                <a:latin typeface="Times New Roman"/>
                <a:cs typeface="Times New Roman"/>
              </a:rPr>
              <a:t>n</a:t>
            </a:r>
            <a:r>
              <a:rPr sz="2300" dirty="0">
                <a:solidFill>
                  <a:schemeClr val="tx2"/>
                </a:solidFill>
                <a:latin typeface="Times New Roman"/>
                <a:cs typeface="Times New Roman"/>
              </a:rPr>
              <a:t>	</a:t>
            </a:r>
            <a:r>
              <a:rPr sz="2300" spc="30" dirty="0">
                <a:solidFill>
                  <a:schemeClr val="tx2"/>
                </a:solidFill>
                <a:latin typeface="Times New Roman"/>
                <a:cs typeface="Times New Roman"/>
              </a:rPr>
              <a:t>t</a:t>
            </a:r>
            <a:r>
              <a:rPr sz="2300" spc="-30" dirty="0">
                <a:solidFill>
                  <a:schemeClr val="tx2"/>
                </a:solidFill>
                <a:latin typeface="Times New Roman"/>
                <a:cs typeface="Times New Roman"/>
              </a:rPr>
              <a:t>h</a:t>
            </a:r>
            <a:r>
              <a:rPr sz="2300" spc="10" dirty="0">
                <a:solidFill>
                  <a:schemeClr val="tx2"/>
                </a:solidFill>
                <a:latin typeface="Times New Roman"/>
                <a:cs typeface="Times New Roman"/>
              </a:rPr>
              <a:t>e</a:t>
            </a:r>
            <a:r>
              <a:rPr sz="2300" dirty="0">
                <a:solidFill>
                  <a:schemeClr val="tx2"/>
                </a:solidFill>
                <a:latin typeface="Times New Roman"/>
                <a:cs typeface="Times New Roman"/>
              </a:rPr>
              <a:t>	</a:t>
            </a:r>
            <a:r>
              <a:rPr sz="2300" spc="20" dirty="0">
                <a:solidFill>
                  <a:schemeClr val="tx2"/>
                </a:solidFill>
                <a:latin typeface="Times New Roman"/>
                <a:cs typeface="Times New Roman"/>
              </a:rPr>
              <a:t>a</a:t>
            </a:r>
            <a:r>
              <a:rPr sz="2300" spc="-25" dirty="0">
                <a:solidFill>
                  <a:schemeClr val="tx2"/>
                </a:solidFill>
                <a:latin typeface="Times New Roman"/>
                <a:cs typeface="Times New Roman"/>
              </a:rPr>
              <a:t>r</a:t>
            </a:r>
            <a:r>
              <a:rPr sz="2300" spc="-70" dirty="0">
                <a:solidFill>
                  <a:schemeClr val="tx2"/>
                </a:solidFill>
                <a:latin typeface="Times New Roman"/>
                <a:cs typeface="Times New Roman"/>
              </a:rPr>
              <a:t>m</a:t>
            </a:r>
            <a:r>
              <a:rPr sz="2300" spc="10" dirty="0">
                <a:solidFill>
                  <a:schemeClr val="tx2"/>
                </a:solidFill>
                <a:latin typeface="Times New Roman"/>
                <a:cs typeface="Times New Roman"/>
              </a:rPr>
              <a:t>s</a:t>
            </a:r>
            <a:r>
              <a:rPr sz="2300" dirty="0">
                <a:solidFill>
                  <a:schemeClr val="tx2"/>
                </a:solidFill>
                <a:latin typeface="Times New Roman"/>
                <a:cs typeface="Times New Roman"/>
              </a:rPr>
              <a:t>	</a:t>
            </a:r>
            <a:r>
              <a:rPr sz="2300" spc="-30" dirty="0">
                <a:solidFill>
                  <a:schemeClr val="tx2"/>
                </a:solidFill>
                <a:latin typeface="Times New Roman"/>
                <a:cs typeface="Times New Roman"/>
              </a:rPr>
              <a:t>o</a:t>
            </a:r>
            <a:r>
              <a:rPr sz="2300" spc="5" dirty="0">
                <a:solidFill>
                  <a:schemeClr val="tx2"/>
                </a:solidFill>
                <a:latin typeface="Times New Roman"/>
                <a:cs typeface="Times New Roman"/>
              </a:rPr>
              <a:t>f</a:t>
            </a:r>
            <a:r>
              <a:rPr sz="2300" dirty="0">
                <a:solidFill>
                  <a:schemeClr val="tx2"/>
                </a:solidFill>
                <a:latin typeface="Times New Roman"/>
                <a:cs typeface="Times New Roman"/>
              </a:rPr>
              <a:t>	</a:t>
            </a:r>
            <a:r>
              <a:rPr sz="2300" spc="30" dirty="0">
                <a:solidFill>
                  <a:schemeClr val="tx2"/>
                </a:solidFill>
                <a:latin typeface="Times New Roman"/>
                <a:cs typeface="Times New Roman"/>
              </a:rPr>
              <a:t>t</a:t>
            </a:r>
            <a:r>
              <a:rPr sz="2300" spc="-30" dirty="0">
                <a:solidFill>
                  <a:schemeClr val="tx2"/>
                </a:solidFill>
                <a:latin typeface="Times New Roman"/>
                <a:cs typeface="Times New Roman"/>
              </a:rPr>
              <a:t>h</a:t>
            </a:r>
            <a:r>
              <a:rPr sz="2300" spc="5" dirty="0">
                <a:solidFill>
                  <a:schemeClr val="tx2"/>
                </a:solidFill>
                <a:latin typeface="Times New Roman"/>
                <a:cs typeface="Times New Roman"/>
              </a:rPr>
              <a:t>e  </a:t>
            </a:r>
            <a:r>
              <a:rPr sz="2300" spc="-5" dirty="0">
                <a:solidFill>
                  <a:schemeClr val="tx2"/>
                </a:solidFill>
                <a:latin typeface="Times New Roman"/>
                <a:cs typeface="Times New Roman"/>
              </a:rPr>
              <a:t>flywheel.</a:t>
            </a:r>
            <a:endParaRPr sz="2300" dirty="0">
              <a:solidFill>
                <a:schemeClr val="tx2"/>
              </a:solidFill>
              <a:latin typeface="Times New Roman"/>
              <a:cs typeface="Times New Roman"/>
            </a:endParaRPr>
          </a:p>
          <a:p>
            <a:endParaRPr sz="2300" dirty="0">
              <a:solidFill>
                <a:schemeClr val="tx2"/>
              </a:solidFill>
              <a:latin typeface="Times New Roman"/>
              <a:cs typeface="Times New Roman"/>
            </a:endParaRPr>
          </a:p>
          <a:p>
            <a:pPr marL="166370" indent="-154305">
              <a:spcBef>
                <a:spcPts val="1505"/>
              </a:spcBef>
              <a:buClr>
                <a:srgbClr val="09D0D9"/>
              </a:buClr>
              <a:buSzPct val="89130"/>
              <a:buFont typeface="Wingdings 2"/>
              <a:buChar char=""/>
              <a:tabLst>
                <a:tab pos="167005" algn="l"/>
              </a:tabLst>
            </a:pPr>
            <a:r>
              <a:rPr sz="2300" spc="-20" dirty="0">
                <a:solidFill>
                  <a:schemeClr val="tx2"/>
                </a:solidFill>
                <a:latin typeface="Times New Roman"/>
                <a:cs typeface="Times New Roman"/>
              </a:rPr>
              <a:t>Tensile stresses </a:t>
            </a:r>
            <a:r>
              <a:rPr sz="2300" spc="10" dirty="0">
                <a:solidFill>
                  <a:schemeClr val="tx2"/>
                </a:solidFill>
                <a:latin typeface="Times New Roman"/>
                <a:cs typeface="Times New Roman"/>
              </a:rPr>
              <a:t>due </a:t>
            </a:r>
            <a:r>
              <a:rPr sz="2300" spc="20" dirty="0">
                <a:solidFill>
                  <a:schemeClr val="tx2"/>
                </a:solidFill>
                <a:latin typeface="Times New Roman"/>
                <a:cs typeface="Times New Roman"/>
              </a:rPr>
              <a:t>to </a:t>
            </a:r>
            <a:r>
              <a:rPr sz="2300" dirty="0">
                <a:solidFill>
                  <a:schemeClr val="tx2"/>
                </a:solidFill>
                <a:latin typeface="Times New Roman"/>
                <a:cs typeface="Times New Roman"/>
              </a:rPr>
              <a:t>centrifugal </a:t>
            </a:r>
            <a:r>
              <a:rPr sz="2300" spc="-10" dirty="0">
                <a:solidFill>
                  <a:schemeClr val="tx2"/>
                </a:solidFill>
                <a:latin typeface="Times New Roman"/>
                <a:cs typeface="Times New Roman"/>
              </a:rPr>
              <a:t>force </a:t>
            </a:r>
            <a:r>
              <a:rPr sz="2300" spc="15" dirty="0">
                <a:solidFill>
                  <a:schemeClr val="tx2"/>
                </a:solidFill>
                <a:latin typeface="Times New Roman"/>
                <a:cs typeface="Times New Roman"/>
              </a:rPr>
              <a:t>acting </a:t>
            </a:r>
            <a:r>
              <a:rPr sz="2300" spc="-10" dirty="0">
                <a:solidFill>
                  <a:schemeClr val="tx2"/>
                </a:solidFill>
                <a:latin typeface="Times New Roman"/>
                <a:cs typeface="Times New Roman"/>
              </a:rPr>
              <a:t>on</a:t>
            </a:r>
            <a:r>
              <a:rPr sz="2300" spc="-175" dirty="0">
                <a:solidFill>
                  <a:schemeClr val="tx2"/>
                </a:solidFill>
                <a:latin typeface="Times New Roman"/>
                <a:cs typeface="Times New Roman"/>
              </a:rPr>
              <a:t> </a:t>
            </a:r>
            <a:r>
              <a:rPr sz="2300" spc="5" dirty="0">
                <a:solidFill>
                  <a:schemeClr val="tx2"/>
                </a:solidFill>
                <a:latin typeface="Times New Roman"/>
                <a:cs typeface="Times New Roman"/>
              </a:rPr>
              <a:t>the</a:t>
            </a:r>
            <a:endParaRPr sz="2300" dirty="0">
              <a:solidFill>
                <a:schemeClr val="tx2"/>
              </a:solidFill>
              <a:latin typeface="Times New Roman"/>
              <a:cs typeface="Times New Roman"/>
            </a:endParaRPr>
          </a:p>
          <a:p>
            <a:pPr marL="12700">
              <a:spcBef>
                <a:spcPts val="20"/>
              </a:spcBef>
            </a:pPr>
            <a:r>
              <a:rPr sz="2300" spc="10" dirty="0">
                <a:solidFill>
                  <a:schemeClr val="tx2"/>
                </a:solidFill>
                <a:latin typeface="Times New Roman"/>
                <a:cs typeface="Times New Roman"/>
              </a:rPr>
              <a:t>rim</a:t>
            </a:r>
            <a:endParaRPr sz="2300" dirty="0">
              <a:solidFill>
                <a:schemeClr val="tx2"/>
              </a:solidFill>
              <a:latin typeface="Times New Roman"/>
              <a:cs typeface="Times New Roman"/>
            </a:endParaRPr>
          </a:p>
          <a:p>
            <a:endParaRPr sz="2300" dirty="0">
              <a:solidFill>
                <a:schemeClr val="tx2"/>
              </a:solidFill>
              <a:latin typeface="Times New Roman"/>
              <a:cs typeface="Times New Roman"/>
            </a:endParaRPr>
          </a:p>
          <a:p>
            <a:pPr marL="12700" marR="76200">
              <a:lnSpc>
                <a:spcPct val="100699"/>
              </a:lnSpc>
              <a:spcBef>
                <a:spcPts val="1555"/>
              </a:spcBef>
              <a:buClr>
                <a:srgbClr val="09D0D9"/>
              </a:buClr>
              <a:buSzPct val="45652"/>
              <a:buFont typeface="Wingdings 2"/>
              <a:buChar char=""/>
              <a:tabLst>
                <a:tab pos="612775" algn="l"/>
                <a:tab pos="613410" algn="l"/>
              </a:tabLst>
            </a:pPr>
            <a:r>
              <a:rPr sz="2300" spc="10" dirty="0">
                <a:solidFill>
                  <a:schemeClr val="tx2"/>
                </a:solidFill>
                <a:latin typeface="Times New Roman"/>
                <a:cs typeface="Times New Roman"/>
              </a:rPr>
              <a:t>Bending </a:t>
            </a:r>
            <a:r>
              <a:rPr sz="2300" spc="-20" dirty="0">
                <a:solidFill>
                  <a:schemeClr val="tx2"/>
                </a:solidFill>
                <a:latin typeface="Times New Roman"/>
                <a:cs typeface="Times New Roman"/>
              </a:rPr>
              <a:t>stress </a:t>
            </a:r>
            <a:r>
              <a:rPr sz="2300" spc="10" dirty="0">
                <a:solidFill>
                  <a:schemeClr val="tx2"/>
                </a:solidFill>
                <a:latin typeface="Times New Roman"/>
                <a:cs typeface="Times New Roman"/>
              </a:rPr>
              <a:t>due </a:t>
            </a:r>
            <a:r>
              <a:rPr sz="2300" spc="20" dirty="0">
                <a:solidFill>
                  <a:schemeClr val="tx2"/>
                </a:solidFill>
                <a:latin typeface="Times New Roman"/>
                <a:cs typeface="Times New Roman"/>
              </a:rPr>
              <a:t>to </a:t>
            </a:r>
            <a:r>
              <a:rPr sz="2300" spc="5" dirty="0">
                <a:solidFill>
                  <a:schemeClr val="tx2"/>
                </a:solidFill>
                <a:latin typeface="Times New Roman"/>
                <a:cs typeface="Times New Roman"/>
              </a:rPr>
              <a:t>the </a:t>
            </a:r>
            <a:r>
              <a:rPr sz="2300" spc="-10" dirty="0">
                <a:solidFill>
                  <a:schemeClr val="tx2"/>
                </a:solidFill>
                <a:latin typeface="Times New Roman"/>
                <a:cs typeface="Times New Roman"/>
              </a:rPr>
              <a:t>torque </a:t>
            </a:r>
            <a:r>
              <a:rPr sz="2300" dirty="0">
                <a:solidFill>
                  <a:schemeClr val="tx2"/>
                </a:solidFill>
                <a:latin typeface="Times New Roman"/>
                <a:cs typeface="Times New Roman"/>
              </a:rPr>
              <a:t>transmitted </a:t>
            </a:r>
            <a:r>
              <a:rPr sz="2300" spc="-15" dirty="0">
                <a:solidFill>
                  <a:schemeClr val="tx2"/>
                </a:solidFill>
                <a:latin typeface="Times New Roman"/>
                <a:cs typeface="Times New Roman"/>
              </a:rPr>
              <a:t>from</a:t>
            </a:r>
            <a:r>
              <a:rPr sz="2300" spc="-165" dirty="0">
                <a:solidFill>
                  <a:schemeClr val="tx2"/>
                </a:solidFill>
                <a:latin typeface="Times New Roman"/>
                <a:cs typeface="Times New Roman"/>
              </a:rPr>
              <a:t> </a:t>
            </a:r>
            <a:r>
              <a:rPr sz="2300" spc="5" dirty="0">
                <a:solidFill>
                  <a:schemeClr val="tx2"/>
                </a:solidFill>
                <a:latin typeface="Times New Roman"/>
                <a:cs typeface="Times New Roman"/>
              </a:rPr>
              <a:t>the  </a:t>
            </a:r>
            <a:r>
              <a:rPr sz="2300" spc="10" dirty="0">
                <a:solidFill>
                  <a:schemeClr val="tx2"/>
                </a:solidFill>
                <a:latin typeface="Times New Roman"/>
                <a:cs typeface="Times New Roman"/>
              </a:rPr>
              <a:t>rim </a:t>
            </a:r>
            <a:r>
              <a:rPr sz="2300" spc="20" dirty="0">
                <a:solidFill>
                  <a:schemeClr val="tx2"/>
                </a:solidFill>
                <a:latin typeface="Times New Roman"/>
                <a:cs typeface="Times New Roman"/>
              </a:rPr>
              <a:t>to </a:t>
            </a:r>
            <a:r>
              <a:rPr sz="2300" spc="5" dirty="0">
                <a:solidFill>
                  <a:schemeClr val="tx2"/>
                </a:solidFill>
                <a:latin typeface="Times New Roman"/>
                <a:cs typeface="Times New Roman"/>
              </a:rPr>
              <a:t>the </a:t>
            </a:r>
            <a:r>
              <a:rPr sz="2300" spc="-20" dirty="0">
                <a:solidFill>
                  <a:schemeClr val="tx2"/>
                </a:solidFill>
                <a:latin typeface="Times New Roman"/>
                <a:cs typeface="Times New Roman"/>
              </a:rPr>
              <a:t>shaft </a:t>
            </a:r>
            <a:r>
              <a:rPr sz="2300" spc="-10" dirty="0">
                <a:solidFill>
                  <a:schemeClr val="tx2"/>
                </a:solidFill>
                <a:latin typeface="Times New Roman"/>
                <a:cs typeface="Times New Roman"/>
              </a:rPr>
              <a:t>or </a:t>
            </a:r>
            <a:r>
              <a:rPr sz="2300" spc="-15" dirty="0">
                <a:solidFill>
                  <a:schemeClr val="tx2"/>
                </a:solidFill>
                <a:latin typeface="Times New Roman"/>
                <a:cs typeface="Times New Roman"/>
              </a:rPr>
              <a:t>from </a:t>
            </a:r>
            <a:r>
              <a:rPr sz="2300" spc="5" dirty="0">
                <a:solidFill>
                  <a:schemeClr val="tx2"/>
                </a:solidFill>
                <a:latin typeface="Times New Roman"/>
                <a:cs typeface="Times New Roman"/>
              </a:rPr>
              <a:t>the </a:t>
            </a:r>
            <a:r>
              <a:rPr sz="2300" spc="-20" dirty="0">
                <a:solidFill>
                  <a:schemeClr val="tx2"/>
                </a:solidFill>
                <a:latin typeface="Times New Roman"/>
                <a:cs typeface="Times New Roman"/>
              </a:rPr>
              <a:t>shaft </a:t>
            </a:r>
            <a:r>
              <a:rPr sz="2300" spc="20" dirty="0">
                <a:solidFill>
                  <a:schemeClr val="tx2"/>
                </a:solidFill>
                <a:latin typeface="Times New Roman"/>
                <a:cs typeface="Times New Roman"/>
              </a:rPr>
              <a:t>to </a:t>
            </a:r>
            <a:r>
              <a:rPr sz="2300" spc="5" dirty="0">
                <a:solidFill>
                  <a:schemeClr val="tx2"/>
                </a:solidFill>
                <a:latin typeface="Times New Roman"/>
                <a:cs typeface="Times New Roman"/>
              </a:rPr>
              <a:t>the</a:t>
            </a:r>
            <a:r>
              <a:rPr sz="2300" spc="-50" dirty="0">
                <a:solidFill>
                  <a:schemeClr val="tx2"/>
                </a:solidFill>
                <a:latin typeface="Times New Roman"/>
                <a:cs typeface="Times New Roman"/>
              </a:rPr>
              <a:t> </a:t>
            </a:r>
            <a:r>
              <a:rPr sz="2300" spc="-15" dirty="0">
                <a:solidFill>
                  <a:schemeClr val="tx2"/>
                </a:solidFill>
                <a:latin typeface="Times New Roman"/>
                <a:cs typeface="Times New Roman"/>
              </a:rPr>
              <a:t>rim.</a:t>
            </a:r>
            <a:endParaRPr sz="2300" dirty="0">
              <a:solidFill>
                <a:schemeClr val="tx2"/>
              </a:solidFill>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11030" y="697859"/>
            <a:ext cx="2689225" cy="655320"/>
          </a:xfrm>
          <a:prstGeom prst="rect">
            <a:avLst/>
          </a:prstGeom>
        </p:spPr>
        <p:txBody>
          <a:bodyPr vert="horz" wrap="square" lIns="0" tIns="16510" rIns="0" bIns="0" rtlCol="0">
            <a:spAutoFit/>
          </a:bodyPr>
          <a:lstStyle/>
          <a:p>
            <a:pPr marL="12700">
              <a:spcBef>
                <a:spcPts val="130"/>
              </a:spcBef>
            </a:pPr>
            <a:r>
              <a:rPr sz="4100" b="0" u="heavy" spc="-5" dirty="0">
                <a:solidFill>
                  <a:srgbClr val="035F79"/>
                </a:solidFill>
                <a:uFill>
                  <a:solidFill>
                    <a:srgbClr val="035F79"/>
                  </a:solidFill>
                </a:uFill>
                <a:latin typeface="Times New Roman"/>
                <a:cs typeface="Times New Roman"/>
              </a:rPr>
              <a:t>Applications</a:t>
            </a:r>
            <a:endParaRPr sz="4100">
              <a:latin typeface="Times New Roman"/>
              <a:cs typeface="Times New Roman"/>
            </a:endParaRPr>
          </a:p>
        </p:txBody>
      </p:sp>
      <p:sp>
        <p:nvSpPr>
          <p:cNvPr id="9" name="object 9"/>
          <p:cNvSpPr txBox="1"/>
          <p:nvPr/>
        </p:nvSpPr>
        <p:spPr>
          <a:xfrm>
            <a:off x="1980251" y="1629723"/>
            <a:ext cx="6489700" cy="4031873"/>
          </a:xfrm>
          <a:prstGeom prst="rect">
            <a:avLst/>
          </a:prstGeom>
        </p:spPr>
        <p:txBody>
          <a:bodyPr vert="horz" wrap="square" lIns="0" tIns="76200" rIns="0" bIns="0" rtlCol="0">
            <a:spAutoFit/>
          </a:bodyPr>
          <a:lstStyle/>
          <a:p>
            <a:pPr marL="355600" marR="5080" indent="-342900">
              <a:lnSpc>
                <a:spcPct val="80300"/>
              </a:lnSpc>
              <a:spcBef>
                <a:spcPts val="600"/>
              </a:spcBef>
              <a:buClr>
                <a:srgbClr val="09D0D9"/>
              </a:buClr>
              <a:buSzPct val="92500"/>
              <a:buFont typeface="Wingdings" panose="05000000000000000000" pitchFamily="2" charset="2"/>
              <a:buChar char="Ø"/>
              <a:tabLst>
                <a:tab pos="250825" algn="l"/>
              </a:tabLst>
            </a:pPr>
            <a:r>
              <a:rPr sz="2000" dirty="0">
                <a:solidFill>
                  <a:schemeClr val="tx2"/>
                </a:solidFill>
                <a:latin typeface="Times New Roman"/>
                <a:cs typeface="Times New Roman"/>
              </a:rPr>
              <a:t>Providing </a:t>
            </a:r>
            <a:r>
              <a:rPr sz="2000" spc="15" dirty="0">
                <a:solidFill>
                  <a:schemeClr val="tx2"/>
                </a:solidFill>
                <a:latin typeface="Times New Roman"/>
                <a:cs typeface="Times New Roman"/>
              </a:rPr>
              <a:t>continuous </a:t>
            </a:r>
            <a:r>
              <a:rPr sz="2000" spc="-5" dirty="0">
                <a:solidFill>
                  <a:schemeClr val="tx2"/>
                </a:solidFill>
                <a:latin typeface="Times New Roman"/>
                <a:cs typeface="Times New Roman"/>
              </a:rPr>
              <a:t>energy </a:t>
            </a:r>
            <a:r>
              <a:rPr sz="2000" spc="10" dirty="0">
                <a:solidFill>
                  <a:schemeClr val="tx2"/>
                </a:solidFill>
                <a:latin typeface="Times New Roman"/>
                <a:cs typeface="Times New Roman"/>
              </a:rPr>
              <a:t>when </a:t>
            </a:r>
            <a:r>
              <a:rPr sz="2000" spc="30" dirty="0">
                <a:solidFill>
                  <a:schemeClr val="tx2"/>
                </a:solidFill>
                <a:latin typeface="Times New Roman"/>
                <a:cs typeface="Times New Roman"/>
              </a:rPr>
              <a:t>the </a:t>
            </a:r>
            <a:r>
              <a:rPr sz="2000" spc="-5" dirty="0">
                <a:solidFill>
                  <a:schemeClr val="tx2"/>
                </a:solidFill>
                <a:latin typeface="Times New Roman"/>
                <a:cs typeface="Times New Roman"/>
              </a:rPr>
              <a:t>energy </a:t>
            </a:r>
            <a:r>
              <a:rPr sz="2000" spc="15" dirty="0">
                <a:solidFill>
                  <a:schemeClr val="tx2"/>
                </a:solidFill>
                <a:latin typeface="Times New Roman"/>
                <a:cs typeface="Times New Roman"/>
              </a:rPr>
              <a:t>source </a:t>
            </a:r>
            <a:r>
              <a:rPr sz="2000" spc="-15" dirty="0">
                <a:solidFill>
                  <a:schemeClr val="tx2"/>
                </a:solidFill>
                <a:latin typeface="Times New Roman"/>
                <a:cs typeface="Times New Roman"/>
              </a:rPr>
              <a:t>is  </a:t>
            </a:r>
            <a:r>
              <a:rPr sz="2000" spc="5" dirty="0">
                <a:solidFill>
                  <a:schemeClr val="tx2"/>
                </a:solidFill>
                <a:latin typeface="Times New Roman"/>
                <a:cs typeface="Times New Roman"/>
              </a:rPr>
              <a:t>discontinuous. </a:t>
            </a:r>
            <a:r>
              <a:rPr sz="2000" spc="20" dirty="0">
                <a:solidFill>
                  <a:schemeClr val="tx2"/>
                </a:solidFill>
                <a:latin typeface="Times New Roman"/>
                <a:cs typeface="Times New Roman"/>
              </a:rPr>
              <a:t>For </a:t>
            </a:r>
            <a:r>
              <a:rPr sz="2000" spc="5" dirty="0">
                <a:solidFill>
                  <a:schemeClr val="tx2"/>
                </a:solidFill>
                <a:latin typeface="Times New Roman"/>
                <a:cs typeface="Times New Roman"/>
              </a:rPr>
              <a:t>example, </a:t>
            </a:r>
            <a:r>
              <a:rPr sz="2000" dirty="0">
                <a:solidFill>
                  <a:schemeClr val="tx2"/>
                </a:solidFill>
                <a:latin typeface="Times New Roman"/>
                <a:cs typeface="Times New Roman"/>
              </a:rPr>
              <a:t>flywheels </a:t>
            </a:r>
            <a:r>
              <a:rPr sz="2000" spc="10" dirty="0">
                <a:solidFill>
                  <a:schemeClr val="tx2"/>
                </a:solidFill>
                <a:latin typeface="Times New Roman"/>
                <a:cs typeface="Times New Roman"/>
              </a:rPr>
              <a:t>are used </a:t>
            </a:r>
            <a:r>
              <a:rPr sz="2000" spc="-10" dirty="0">
                <a:solidFill>
                  <a:schemeClr val="tx2"/>
                </a:solidFill>
                <a:latin typeface="Times New Roman"/>
                <a:cs typeface="Times New Roman"/>
              </a:rPr>
              <a:t>in  </a:t>
            </a:r>
            <a:r>
              <a:rPr sz="2000" spc="10" dirty="0">
                <a:solidFill>
                  <a:schemeClr val="tx2"/>
                </a:solidFill>
                <a:latin typeface="Times New Roman"/>
                <a:cs typeface="Times New Roman"/>
              </a:rPr>
              <a:t>reciprocating</a:t>
            </a:r>
            <a:r>
              <a:rPr sz="2000" spc="-235" dirty="0">
                <a:solidFill>
                  <a:schemeClr val="tx2"/>
                </a:solidFill>
                <a:latin typeface="Times New Roman"/>
                <a:cs typeface="Times New Roman"/>
              </a:rPr>
              <a:t> </a:t>
            </a:r>
            <a:r>
              <a:rPr sz="2000" spc="-5" dirty="0">
                <a:solidFill>
                  <a:schemeClr val="tx2"/>
                </a:solidFill>
                <a:latin typeface="Times New Roman"/>
                <a:cs typeface="Times New Roman"/>
              </a:rPr>
              <a:t>engines</a:t>
            </a:r>
            <a:r>
              <a:rPr sz="2000" spc="-15" dirty="0">
                <a:solidFill>
                  <a:schemeClr val="tx2"/>
                </a:solidFill>
                <a:latin typeface="Times New Roman"/>
                <a:cs typeface="Times New Roman"/>
              </a:rPr>
              <a:t> </a:t>
            </a:r>
            <a:r>
              <a:rPr sz="2000" spc="15" dirty="0">
                <a:solidFill>
                  <a:schemeClr val="tx2"/>
                </a:solidFill>
                <a:latin typeface="Times New Roman"/>
                <a:cs typeface="Times New Roman"/>
              </a:rPr>
              <a:t>because</a:t>
            </a:r>
            <a:r>
              <a:rPr sz="2000" spc="-114"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0" dirty="0">
                <a:solidFill>
                  <a:schemeClr val="tx2"/>
                </a:solidFill>
                <a:latin typeface="Times New Roman"/>
                <a:cs typeface="Times New Roman"/>
              </a:rPr>
              <a:t> </a:t>
            </a:r>
            <a:r>
              <a:rPr sz="2000" spc="-5" dirty="0">
                <a:solidFill>
                  <a:schemeClr val="tx2"/>
                </a:solidFill>
                <a:latin typeface="Times New Roman"/>
                <a:cs typeface="Times New Roman"/>
              </a:rPr>
              <a:t>energy</a:t>
            </a:r>
            <a:r>
              <a:rPr sz="2000" spc="-10" dirty="0">
                <a:solidFill>
                  <a:schemeClr val="tx2"/>
                </a:solidFill>
                <a:latin typeface="Times New Roman"/>
                <a:cs typeface="Times New Roman"/>
              </a:rPr>
              <a:t> </a:t>
            </a:r>
            <a:r>
              <a:rPr sz="2000" spc="10" dirty="0">
                <a:solidFill>
                  <a:schemeClr val="tx2"/>
                </a:solidFill>
                <a:latin typeface="Times New Roman"/>
                <a:cs typeface="Times New Roman"/>
              </a:rPr>
              <a:t>source,</a:t>
            </a:r>
            <a:r>
              <a:rPr sz="2000" spc="-100" dirty="0">
                <a:solidFill>
                  <a:schemeClr val="tx2"/>
                </a:solidFill>
                <a:latin typeface="Times New Roman"/>
                <a:cs typeface="Times New Roman"/>
              </a:rPr>
              <a:t> </a:t>
            </a:r>
            <a:r>
              <a:rPr sz="2000" spc="30" dirty="0">
                <a:solidFill>
                  <a:schemeClr val="tx2"/>
                </a:solidFill>
                <a:latin typeface="Times New Roman"/>
                <a:cs typeface="Times New Roman"/>
              </a:rPr>
              <a:t>torque</a:t>
            </a:r>
            <a:r>
              <a:rPr sz="2000" spc="-195" dirty="0">
                <a:solidFill>
                  <a:schemeClr val="tx2"/>
                </a:solidFill>
                <a:latin typeface="Times New Roman"/>
                <a:cs typeface="Times New Roman"/>
              </a:rPr>
              <a:t> </a:t>
            </a:r>
            <a:r>
              <a:rPr sz="2000" dirty="0">
                <a:solidFill>
                  <a:schemeClr val="tx2"/>
                </a:solidFill>
                <a:latin typeface="Times New Roman"/>
                <a:cs typeface="Times New Roman"/>
              </a:rPr>
              <a:t>from  </a:t>
            </a:r>
            <a:r>
              <a:rPr sz="2000" spc="30" dirty="0">
                <a:solidFill>
                  <a:schemeClr val="tx2"/>
                </a:solidFill>
                <a:latin typeface="Times New Roman"/>
                <a:cs typeface="Times New Roman"/>
              </a:rPr>
              <a:t>the </a:t>
            </a:r>
            <a:r>
              <a:rPr sz="2000" spc="-5" dirty="0">
                <a:solidFill>
                  <a:schemeClr val="tx2"/>
                </a:solidFill>
                <a:latin typeface="Times New Roman"/>
                <a:cs typeface="Times New Roman"/>
              </a:rPr>
              <a:t>engine, </a:t>
            </a:r>
            <a:r>
              <a:rPr sz="2000" spc="-10" dirty="0">
                <a:solidFill>
                  <a:schemeClr val="tx2"/>
                </a:solidFill>
                <a:latin typeface="Times New Roman"/>
                <a:cs typeface="Times New Roman"/>
              </a:rPr>
              <a:t>is</a:t>
            </a:r>
            <a:r>
              <a:rPr sz="2000" spc="-145" dirty="0">
                <a:solidFill>
                  <a:schemeClr val="tx2"/>
                </a:solidFill>
                <a:latin typeface="Times New Roman"/>
                <a:cs typeface="Times New Roman"/>
              </a:rPr>
              <a:t> </a:t>
            </a:r>
            <a:r>
              <a:rPr sz="2000" spc="10" dirty="0">
                <a:solidFill>
                  <a:schemeClr val="tx2"/>
                </a:solidFill>
                <a:latin typeface="Times New Roman"/>
                <a:cs typeface="Times New Roman"/>
              </a:rPr>
              <a:t>intermittent.</a:t>
            </a:r>
            <a:endParaRPr sz="2000" dirty="0">
              <a:solidFill>
                <a:schemeClr val="tx2"/>
              </a:solidFill>
              <a:latin typeface="Times New Roman"/>
              <a:cs typeface="Times New Roman"/>
            </a:endParaRPr>
          </a:p>
          <a:p>
            <a:pPr marL="457200" indent="-457200">
              <a:buClr>
                <a:srgbClr val="09D0D9"/>
              </a:buClr>
              <a:buFont typeface="Wingdings" panose="05000000000000000000" pitchFamily="2" charset="2"/>
              <a:buChar char="Ø"/>
            </a:pPr>
            <a:endParaRPr sz="2700" dirty="0">
              <a:solidFill>
                <a:schemeClr val="tx2"/>
              </a:solidFill>
              <a:latin typeface="Times New Roman"/>
              <a:cs typeface="Times New Roman"/>
            </a:endParaRPr>
          </a:p>
          <a:p>
            <a:pPr marL="355600" marR="57785" indent="-342900">
              <a:lnSpc>
                <a:spcPct val="80300"/>
              </a:lnSpc>
              <a:buClr>
                <a:srgbClr val="09D0D9"/>
              </a:buClr>
              <a:buSzPct val="92500"/>
              <a:buFont typeface="Wingdings" panose="05000000000000000000" pitchFamily="2" charset="2"/>
              <a:buChar char="Ø"/>
              <a:tabLst>
                <a:tab pos="250825" algn="l"/>
              </a:tabLst>
            </a:pPr>
            <a:r>
              <a:rPr sz="2000" spc="-10" dirty="0">
                <a:solidFill>
                  <a:schemeClr val="tx2"/>
                </a:solidFill>
                <a:latin typeface="Times New Roman"/>
                <a:cs typeface="Times New Roman"/>
              </a:rPr>
              <a:t>Delivering</a:t>
            </a:r>
            <a:r>
              <a:rPr sz="2000" spc="-20" dirty="0">
                <a:solidFill>
                  <a:schemeClr val="tx2"/>
                </a:solidFill>
                <a:latin typeface="Times New Roman"/>
                <a:cs typeface="Times New Roman"/>
              </a:rPr>
              <a:t> </a:t>
            </a:r>
            <a:r>
              <a:rPr sz="2000" spc="-5" dirty="0">
                <a:solidFill>
                  <a:schemeClr val="tx2"/>
                </a:solidFill>
                <a:latin typeface="Times New Roman"/>
                <a:cs typeface="Times New Roman"/>
              </a:rPr>
              <a:t>energy</a:t>
            </a:r>
            <a:r>
              <a:rPr sz="2000" spc="-15" dirty="0">
                <a:solidFill>
                  <a:schemeClr val="tx2"/>
                </a:solidFill>
                <a:latin typeface="Times New Roman"/>
                <a:cs typeface="Times New Roman"/>
              </a:rPr>
              <a:t> </a:t>
            </a:r>
            <a:r>
              <a:rPr sz="2000" spc="10" dirty="0">
                <a:solidFill>
                  <a:schemeClr val="tx2"/>
                </a:solidFill>
                <a:latin typeface="Times New Roman"/>
                <a:cs typeface="Times New Roman"/>
              </a:rPr>
              <a:t>at</a:t>
            </a:r>
            <a:r>
              <a:rPr sz="2000" spc="-20" dirty="0">
                <a:solidFill>
                  <a:schemeClr val="tx2"/>
                </a:solidFill>
                <a:latin typeface="Times New Roman"/>
                <a:cs typeface="Times New Roman"/>
              </a:rPr>
              <a:t> </a:t>
            </a:r>
            <a:r>
              <a:rPr sz="2000" spc="15" dirty="0">
                <a:solidFill>
                  <a:schemeClr val="tx2"/>
                </a:solidFill>
                <a:latin typeface="Times New Roman"/>
                <a:cs typeface="Times New Roman"/>
              </a:rPr>
              <a:t>rates</a:t>
            </a:r>
            <a:r>
              <a:rPr sz="2000" spc="-85" dirty="0">
                <a:solidFill>
                  <a:schemeClr val="tx2"/>
                </a:solidFill>
                <a:latin typeface="Times New Roman"/>
                <a:cs typeface="Times New Roman"/>
              </a:rPr>
              <a:t> </a:t>
            </a:r>
            <a:r>
              <a:rPr sz="2000" spc="20" dirty="0">
                <a:solidFill>
                  <a:schemeClr val="tx2"/>
                </a:solidFill>
                <a:latin typeface="Times New Roman"/>
                <a:cs typeface="Times New Roman"/>
              </a:rPr>
              <a:t>beyond</a:t>
            </a:r>
            <a:r>
              <a:rPr sz="2000" spc="-17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0" dirty="0">
                <a:solidFill>
                  <a:schemeClr val="tx2"/>
                </a:solidFill>
                <a:latin typeface="Times New Roman"/>
                <a:cs typeface="Times New Roman"/>
              </a:rPr>
              <a:t> </a:t>
            </a:r>
            <a:r>
              <a:rPr sz="2000" spc="10" dirty="0">
                <a:solidFill>
                  <a:schemeClr val="tx2"/>
                </a:solidFill>
                <a:latin typeface="Times New Roman"/>
                <a:cs typeface="Times New Roman"/>
              </a:rPr>
              <a:t>ability</a:t>
            </a:r>
            <a:r>
              <a:rPr sz="2000" spc="-90"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50" dirty="0">
                <a:solidFill>
                  <a:schemeClr val="tx2"/>
                </a:solidFill>
                <a:latin typeface="Times New Roman"/>
                <a:cs typeface="Times New Roman"/>
              </a:rPr>
              <a:t> </a:t>
            </a:r>
            <a:r>
              <a:rPr sz="2000" spc="10" dirty="0">
                <a:solidFill>
                  <a:schemeClr val="tx2"/>
                </a:solidFill>
                <a:latin typeface="Times New Roman"/>
                <a:cs typeface="Times New Roman"/>
              </a:rPr>
              <a:t>a</a:t>
            </a:r>
            <a:r>
              <a:rPr sz="2000" spc="-45" dirty="0">
                <a:solidFill>
                  <a:schemeClr val="tx2"/>
                </a:solidFill>
                <a:latin typeface="Times New Roman"/>
                <a:cs typeface="Times New Roman"/>
              </a:rPr>
              <a:t> </a:t>
            </a:r>
            <a:r>
              <a:rPr sz="2000" spc="20" dirty="0">
                <a:solidFill>
                  <a:schemeClr val="tx2"/>
                </a:solidFill>
                <a:latin typeface="Times New Roman"/>
                <a:cs typeface="Times New Roman"/>
              </a:rPr>
              <a:t>continuous  </a:t>
            </a:r>
            <a:r>
              <a:rPr sz="2000" spc="-5" dirty="0">
                <a:solidFill>
                  <a:schemeClr val="tx2"/>
                </a:solidFill>
                <a:latin typeface="Times New Roman"/>
                <a:cs typeface="Times New Roman"/>
              </a:rPr>
              <a:t>energy </a:t>
            </a:r>
            <a:r>
              <a:rPr sz="2000" spc="10" dirty="0">
                <a:solidFill>
                  <a:schemeClr val="tx2"/>
                </a:solidFill>
                <a:latin typeface="Times New Roman"/>
                <a:cs typeface="Times New Roman"/>
              </a:rPr>
              <a:t>source. </a:t>
            </a:r>
            <a:r>
              <a:rPr sz="2000" spc="-5" dirty="0">
                <a:solidFill>
                  <a:schemeClr val="tx2"/>
                </a:solidFill>
                <a:latin typeface="Times New Roman"/>
                <a:cs typeface="Times New Roman"/>
              </a:rPr>
              <a:t>This </a:t>
            </a:r>
            <a:r>
              <a:rPr sz="2000" spc="-15" dirty="0">
                <a:solidFill>
                  <a:schemeClr val="tx2"/>
                </a:solidFill>
                <a:latin typeface="Times New Roman"/>
                <a:cs typeface="Times New Roman"/>
              </a:rPr>
              <a:t>is </a:t>
            </a:r>
            <a:r>
              <a:rPr sz="2000" spc="-5" dirty="0">
                <a:solidFill>
                  <a:schemeClr val="tx2"/>
                </a:solidFill>
                <a:latin typeface="Times New Roman"/>
                <a:cs typeface="Times New Roman"/>
              </a:rPr>
              <a:t>achieved </a:t>
            </a:r>
            <a:r>
              <a:rPr sz="2000" spc="25" dirty="0">
                <a:solidFill>
                  <a:schemeClr val="tx2"/>
                </a:solidFill>
                <a:latin typeface="Times New Roman"/>
                <a:cs typeface="Times New Roman"/>
              </a:rPr>
              <a:t>by </a:t>
            </a:r>
            <a:r>
              <a:rPr sz="2000" spc="20" dirty="0">
                <a:solidFill>
                  <a:schemeClr val="tx2"/>
                </a:solidFill>
                <a:latin typeface="Times New Roman"/>
                <a:cs typeface="Times New Roman"/>
              </a:rPr>
              <a:t>collecting </a:t>
            </a:r>
            <a:r>
              <a:rPr sz="2000" spc="-5" dirty="0">
                <a:solidFill>
                  <a:schemeClr val="tx2"/>
                </a:solidFill>
                <a:latin typeface="Times New Roman"/>
                <a:cs typeface="Times New Roman"/>
              </a:rPr>
              <a:t>energy </a:t>
            </a:r>
            <a:r>
              <a:rPr sz="2000" spc="-10" dirty="0">
                <a:solidFill>
                  <a:schemeClr val="tx2"/>
                </a:solidFill>
                <a:latin typeface="Times New Roman"/>
                <a:cs typeface="Times New Roman"/>
              </a:rPr>
              <a:t>in </a:t>
            </a:r>
            <a:r>
              <a:rPr sz="2000" spc="30" dirty="0">
                <a:solidFill>
                  <a:schemeClr val="tx2"/>
                </a:solidFill>
                <a:latin typeface="Times New Roman"/>
                <a:cs typeface="Times New Roman"/>
              </a:rPr>
              <a:t>the  </a:t>
            </a:r>
            <a:r>
              <a:rPr sz="2000" spc="-5" dirty="0">
                <a:solidFill>
                  <a:schemeClr val="tx2"/>
                </a:solidFill>
                <a:latin typeface="Times New Roman"/>
                <a:cs typeface="Times New Roman"/>
              </a:rPr>
              <a:t>flywheel </a:t>
            </a:r>
            <a:r>
              <a:rPr sz="2000" spc="-10" dirty="0">
                <a:solidFill>
                  <a:schemeClr val="tx2"/>
                </a:solidFill>
                <a:latin typeface="Times New Roman"/>
                <a:cs typeface="Times New Roman"/>
              </a:rPr>
              <a:t>over time </a:t>
            </a:r>
            <a:r>
              <a:rPr sz="2000" spc="20" dirty="0">
                <a:solidFill>
                  <a:schemeClr val="tx2"/>
                </a:solidFill>
                <a:latin typeface="Times New Roman"/>
                <a:cs typeface="Times New Roman"/>
              </a:rPr>
              <a:t>and </a:t>
            </a:r>
            <a:r>
              <a:rPr sz="2000" spc="25" dirty="0">
                <a:solidFill>
                  <a:schemeClr val="tx2"/>
                </a:solidFill>
                <a:latin typeface="Times New Roman"/>
                <a:cs typeface="Times New Roman"/>
              </a:rPr>
              <a:t>then </a:t>
            </a:r>
            <a:r>
              <a:rPr sz="2000" spc="5" dirty="0">
                <a:solidFill>
                  <a:schemeClr val="tx2"/>
                </a:solidFill>
                <a:latin typeface="Times New Roman"/>
                <a:cs typeface="Times New Roman"/>
              </a:rPr>
              <a:t>releasing </a:t>
            </a:r>
            <a:r>
              <a:rPr sz="2000" spc="30" dirty="0">
                <a:solidFill>
                  <a:schemeClr val="tx2"/>
                </a:solidFill>
                <a:latin typeface="Times New Roman"/>
                <a:cs typeface="Times New Roman"/>
              </a:rPr>
              <a:t>the </a:t>
            </a:r>
            <a:r>
              <a:rPr sz="2000" spc="-5" dirty="0">
                <a:solidFill>
                  <a:schemeClr val="tx2"/>
                </a:solidFill>
                <a:latin typeface="Times New Roman"/>
                <a:cs typeface="Times New Roman"/>
              </a:rPr>
              <a:t>energy </a:t>
            </a:r>
            <a:r>
              <a:rPr sz="2000" spc="-15" dirty="0">
                <a:solidFill>
                  <a:schemeClr val="tx2"/>
                </a:solidFill>
                <a:latin typeface="Times New Roman"/>
                <a:cs typeface="Times New Roman"/>
              </a:rPr>
              <a:t>quickly, </a:t>
            </a:r>
            <a:r>
              <a:rPr sz="2000" spc="10" dirty="0">
                <a:solidFill>
                  <a:schemeClr val="tx2"/>
                </a:solidFill>
                <a:latin typeface="Times New Roman"/>
                <a:cs typeface="Times New Roman"/>
              </a:rPr>
              <a:t>at  </a:t>
            </a:r>
            <a:r>
              <a:rPr sz="2000" spc="15" dirty="0">
                <a:solidFill>
                  <a:schemeClr val="tx2"/>
                </a:solidFill>
                <a:latin typeface="Times New Roman"/>
                <a:cs typeface="Times New Roman"/>
              </a:rPr>
              <a:t>rates</a:t>
            </a:r>
            <a:r>
              <a:rPr sz="2000" spc="-95" dirty="0">
                <a:solidFill>
                  <a:schemeClr val="tx2"/>
                </a:solidFill>
                <a:latin typeface="Times New Roman"/>
                <a:cs typeface="Times New Roman"/>
              </a:rPr>
              <a:t> </a:t>
            </a:r>
            <a:r>
              <a:rPr sz="2000" spc="25" dirty="0">
                <a:solidFill>
                  <a:schemeClr val="tx2"/>
                </a:solidFill>
                <a:latin typeface="Times New Roman"/>
                <a:cs typeface="Times New Roman"/>
              </a:rPr>
              <a:t>that</a:t>
            </a:r>
            <a:r>
              <a:rPr sz="2000" spc="-170" dirty="0">
                <a:solidFill>
                  <a:schemeClr val="tx2"/>
                </a:solidFill>
                <a:latin typeface="Times New Roman"/>
                <a:cs typeface="Times New Roman"/>
              </a:rPr>
              <a:t> </a:t>
            </a:r>
            <a:r>
              <a:rPr sz="2000" spc="5" dirty="0">
                <a:solidFill>
                  <a:schemeClr val="tx2"/>
                </a:solidFill>
                <a:latin typeface="Times New Roman"/>
                <a:cs typeface="Times New Roman"/>
              </a:rPr>
              <a:t>exceed</a:t>
            </a:r>
            <a:r>
              <a:rPr sz="2000" spc="-20"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abilities</a:t>
            </a:r>
            <a:r>
              <a:rPr sz="2000" spc="-90"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5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5" dirty="0">
                <a:solidFill>
                  <a:schemeClr val="tx2"/>
                </a:solidFill>
                <a:latin typeface="Times New Roman"/>
                <a:cs typeface="Times New Roman"/>
              </a:rPr>
              <a:t> </a:t>
            </a:r>
            <a:r>
              <a:rPr sz="2000" spc="-5" dirty="0">
                <a:solidFill>
                  <a:schemeClr val="tx2"/>
                </a:solidFill>
                <a:latin typeface="Times New Roman"/>
                <a:cs typeface="Times New Roman"/>
              </a:rPr>
              <a:t>energy</a:t>
            </a:r>
            <a:r>
              <a:rPr sz="2000" spc="-20" dirty="0">
                <a:solidFill>
                  <a:schemeClr val="tx2"/>
                </a:solidFill>
                <a:latin typeface="Times New Roman"/>
                <a:cs typeface="Times New Roman"/>
              </a:rPr>
              <a:t> </a:t>
            </a:r>
            <a:r>
              <a:rPr sz="2000" spc="10" dirty="0">
                <a:solidFill>
                  <a:schemeClr val="tx2"/>
                </a:solidFill>
                <a:latin typeface="Times New Roman"/>
                <a:cs typeface="Times New Roman"/>
              </a:rPr>
              <a:t>source.</a:t>
            </a:r>
            <a:endParaRPr sz="2000" dirty="0">
              <a:solidFill>
                <a:schemeClr val="tx2"/>
              </a:solidFill>
              <a:latin typeface="Times New Roman"/>
              <a:cs typeface="Times New Roman"/>
            </a:endParaRPr>
          </a:p>
          <a:p>
            <a:pPr marL="342900" indent="-342900">
              <a:spcBef>
                <a:spcPts val="45"/>
              </a:spcBef>
              <a:buClr>
                <a:srgbClr val="09D0D9"/>
              </a:buClr>
              <a:buFont typeface="Wingdings" panose="05000000000000000000" pitchFamily="2" charset="2"/>
              <a:buChar char="Ø"/>
            </a:pPr>
            <a:endParaRPr sz="2250" dirty="0">
              <a:solidFill>
                <a:schemeClr val="tx2"/>
              </a:solidFill>
              <a:latin typeface="Times New Roman"/>
              <a:cs typeface="Times New Roman"/>
            </a:endParaRPr>
          </a:p>
          <a:p>
            <a:pPr marL="355600" indent="-342900">
              <a:buClr>
                <a:srgbClr val="09D0D9"/>
              </a:buClr>
              <a:buSzPct val="92500"/>
              <a:buFont typeface="Wingdings" panose="05000000000000000000" pitchFamily="2" charset="2"/>
              <a:buChar char="Ø"/>
              <a:tabLst>
                <a:tab pos="250825" algn="l"/>
              </a:tabLst>
            </a:pPr>
            <a:r>
              <a:rPr sz="2000" spc="-10" dirty="0">
                <a:solidFill>
                  <a:schemeClr val="tx2"/>
                </a:solidFill>
                <a:latin typeface="Times New Roman"/>
                <a:cs typeface="Times New Roman"/>
              </a:rPr>
              <a:t>Dynamic</a:t>
            </a:r>
            <a:r>
              <a:rPr sz="2000" spc="15" dirty="0">
                <a:solidFill>
                  <a:schemeClr val="tx2"/>
                </a:solidFill>
                <a:latin typeface="Times New Roman"/>
                <a:cs typeface="Times New Roman"/>
              </a:rPr>
              <a:t> </a:t>
            </a:r>
            <a:r>
              <a:rPr sz="2000" spc="20" dirty="0">
                <a:solidFill>
                  <a:schemeClr val="tx2"/>
                </a:solidFill>
                <a:latin typeface="Times New Roman"/>
                <a:cs typeface="Times New Roman"/>
              </a:rPr>
              <a:t>balancing</a:t>
            </a:r>
            <a:r>
              <a:rPr sz="2000" spc="-240"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55" dirty="0">
                <a:solidFill>
                  <a:schemeClr val="tx2"/>
                </a:solidFill>
                <a:latin typeface="Times New Roman"/>
                <a:cs typeface="Times New Roman"/>
              </a:rPr>
              <a:t> </a:t>
            </a:r>
            <a:r>
              <a:rPr sz="2000" spc="20" dirty="0">
                <a:solidFill>
                  <a:schemeClr val="tx2"/>
                </a:solidFill>
                <a:latin typeface="Times New Roman"/>
                <a:cs typeface="Times New Roman"/>
              </a:rPr>
              <a:t>rotating</a:t>
            </a:r>
            <a:r>
              <a:rPr sz="2000" spc="-165" dirty="0">
                <a:solidFill>
                  <a:schemeClr val="tx2"/>
                </a:solidFill>
                <a:latin typeface="Times New Roman"/>
                <a:cs typeface="Times New Roman"/>
              </a:rPr>
              <a:t> </a:t>
            </a:r>
            <a:r>
              <a:rPr sz="2000" spc="5" dirty="0">
                <a:solidFill>
                  <a:schemeClr val="tx2"/>
                </a:solidFill>
                <a:latin typeface="Times New Roman"/>
                <a:cs typeface="Times New Roman"/>
              </a:rPr>
              <a:t>elements.</a:t>
            </a:r>
            <a:endParaRPr sz="2000" dirty="0">
              <a:solidFill>
                <a:schemeClr val="tx2"/>
              </a:solidFill>
              <a:latin typeface="Times New Roman"/>
              <a:cs typeface="Times New Roman"/>
            </a:endParaRPr>
          </a:p>
          <a:p>
            <a:pPr marL="342900" indent="-342900">
              <a:spcBef>
                <a:spcPts val="5"/>
              </a:spcBef>
              <a:buClr>
                <a:srgbClr val="09D0D9"/>
              </a:buClr>
              <a:buFont typeface="Wingdings" panose="05000000000000000000" pitchFamily="2" charset="2"/>
              <a:buChar char="Ø"/>
            </a:pPr>
            <a:endParaRPr sz="2350" dirty="0">
              <a:solidFill>
                <a:schemeClr val="tx2"/>
              </a:solidFill>
              <a:latin typeface="Times New Roman"/>
              <a:cs typeface="Times New Roman"/>
            </a:endParaRPr>
          </a:p>
          <a:p>
            <a:pPr marL="355600" indent="-342900">
              <a:buClr>
                <a:srgbClr val="09D0D9"/>
              </a:buClr>
              <a:buSzPct val="92500"/>
              <a:buFont typeface="Wingdings" panose="05000000000000000000" pitchFamily="2" charset="2"/>
              <a:buChar char="Ø"/>
              <a:tabLst>
                <a:tab pos="250825" algn="l"/>
              </a:tabLst>
            </a:pPr>
            <a:r>
              <a:rPr sz="2000" dirty="0">
                <a:solidFill>
                  <a:schemeClr val="tx2"/>
                </a:solidFill>
                <a:latin typeface="Times New Roman"/>
                <a:cs typeface="Times New Roman"/>
              </a:rPr>
              <a:t>Energy</a:t>
            </a:r>
            <a:r>
              <a:rPr sz="2000" spc="-90" dirty="0">
                <a:solidFill>
                  <a:schemeClr val="tx2"/>
                </a:solidFill>
                <a:latin typeface="Times New Roman"/>
                <a:cs typeface="Times New Roman"/>
              </a:rPr>
              <a:t> </a:t>
            </a:r>
            <a:r>
              <a:rPr sz="2000" spc="-5" dirty="0">
                <a:solidFill>
                  <a:schemeClr val="tx2"/>
                </a:solidFill>
                <a:latin typeface="Times New Roman"/>
                <a:cs typeface="Times New Roman"/>
              </a:rPr>
              <a:t>storage</a:t>
            </a:r>
            <a:r>
              <a:rPr sz="2000" spc="25" dirty="0">
                <a:solidFill>
                  <a:schemeClr val="tx2"/>
                </a:solidFill>
                <a:latin typeface="Times New Roman"/>
                <a:cs typeface="Times New Roman"/>
              </a:rPr>
              <a:t> </a:t>
            </a:r>
            <a:r>
              <a:rPr sz="2000" spc="-10" dirty="0">
                <a:solidFill>
                  <a:schemeClr val="tx2"/>
                </a:solidFill>
                <a:latin typeface="Times New Roman"/>
                <a:cs typeface="Times New Roman"/>
              </a:rPr>
              <a:t>in</a:t>
            </a:r>
            <a:r>
              <a:rPr sz="2000" spc="-20" dirty="0">
                <a:solidFill>
                  <a:schemeClr val="tx2"/>
                </a:solidFill>
                <a:latin typeface="Times New Roman"/>
                <a:cs typeface="Times New Roman"/>
              </a:rPr>
              <a:t> </a:t>
            </a:r>
            <a:r>
              <a:rPr sz="2000" spc="-10" dirty="0">
                <a:solidFill>
                  <a:schemeClr val="tx2"/>
                </a:solidFill>
                <a:latin typeface="Times New Roman"/>
                <a:cs typeface="Times New Roman"/>
              </a:rPr>
              <a:t>small</a:t>
            </a:r>
            <a:r>
              <a:rPr sz="2000" spc="-15" dirty="0">
                <a:solidFill>
                  <a:schemeClr val="tx2"/>
                </a:solidFill>
                <a:latin typeface="Times New Roman"/>
                <a:cs typeface="Times New Roman"/>
              </a:rPr>
              <a:t> </a:t>
            </a:r>
            <a:r>
              <a:rPr sz="2000" spc="5" dirty="0">
                <a:solidFill>
                  <a:schemeClr val="tx2"/>
                </a:solidFill>
                <a:latin typeface="Times New Roman"/>
                <a:cs typeface="Times New Roman"/>
              </a:rPr>
              <a:t>scale</a:t>
            </a:r>
            <a:r>
              <a:rPr sz="2000" spc="-50" dirty="0">
                <a:solidFill>
                  <a:schemeClr val="tx2"/>
                </a:solidFill>
                <a:latin typeface="Times New Roman"/>
                <a:cs typeface="Times New Roman"/>
              </a:rPr>
              <a:t> </a:t>
            </a:r>
            <a:r>
              <a:rPr sz="2000" spc="10" dirty="0">
                <a:solidFill>
                  <a:schemeClr val="tx2"/>
                </a:solidFill>
                <a:latin typeface="Times New Roman"/>
                <a:cs typeface="Times New Roman"/>
              </a:rPr>
              <a:t>electricity</a:t>
            </a:r>
            <a:r>
              <a:rPr sz="2000" spc="-165" dirty="0">
                <a:solidFill>
                  <a:schemeClr val="tx2"/>
                </a:solidFill>
                <a:latin typeface="Times New Roman"/>
                <a:cs typeface="Times New Roman"/>
              </a:rPr>
              <a:t> </a:t>
            </a:r>
            <a:r>
              <a:rPr sz="2000" spc="5" dirty="0">
                <a:solidFill>
                  <a:schemeClr val="tx2"/>
                </a:solidFill>
                <a:latin typeface="Times New Roman"/>
                <a:cs typeface="Times New Roman"/>
              </a:rPr>
              <a:t>generator</a:t>
            </a:r>
            <a:r>
              <a:rPr sz="2000" spc="-120" dirty="0">
                <a:solidFill>
                  <a:schemeClr val="tx2"/>
                </a:solidFill>
                <a:latin typeface="Times New Roman"/>
                <a:cs typeface="Times New Roman"/>
              </a:rPr>
              <a:t> </a:t>
            </a:r>
            <a:r>
              <a:rPr sz="2000" spc="5" dirty="0">
                <a:solidFill>
                  <a:schemeClr val="tx2"/>
                </a:solidFill>
                <a:latin typeface="Times New Roman"/>
                <a:cs typeface="Times New Roman"/>
              </a:rPr>
              <a:t>sets</a:t>
            </a:r>
            <a:endParaRPr sz="2000" dirty="0">
              <a:solidFill>
                <a:schemeClr val="tx2"/>
              </a:solidFill>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38652" y="672459"/>
            <a:ext cx="3586479" cy="598170"/>
          </a:xfrm>
          <a:prstGeom prst="rect">
            <a:avLst/>
          </a:prstGeom>
        </p:spPr>
        <p:txBody>
          <a:bodyPr vert="horz" wrap="square" lIns="0" tIns="13335" rIns="0" bIns="0" rtlCol="0">
            <a:spAutoFit/>
          </a:bodyPr>
          <a:lstStyle/>
          <a:p>
            <a:pPr marL="12700">
              <a:spcBef>
                <a:spcPts val="105"/>
              </a:spcBef>
            </a:pPr>
            <a:r>
              <a:rPr sz="3750" b="0" u="heavy" spc="-5" dirty="0">
                <a:solidFill>
                  <a:srgbClr val="035F79"/>
                </a:solidFill>
                <a:uFill>
                  <a:solidFill>
                    <a:srgbClr val="035F79"/>
                  </a:solidFill>
                </a:uFill>
                <a:latin typeface="Times New Roman"/>
                <a:cs typeface="Times New Roman"/>
              </a:rPr>
              <a:t>Other</a:t>
            </a:r>
            <a:r>
              <a:rPr sz="3750" b="0" u="heavy" spc="-355" dirty="0">
                <a:solidFill>
                  <a:srgbClr val="035F79"/>
                </a:solidFill>
                <a:uFill>
                  <a:solidFill>
                    <a:srgbClr val="035F79"/>
                  </a:solidFill>
                </a:uFill>
                <a:latin typeface="Times New Roman"/>
                <a:cs typeface="Times New Roman"/>
              </a:rPr>
              <a:t> </a:t>
            </a:r>
            <a:r>
              <a:rPr sz="3750" b="0" u="heavy" spc="-30" dirty="0">
                <a:solidFill>
                  <a:srgbClr val="035F79"/>
                </a:solidFill>
                <a:uFill>
                  <a:solidFill>
                    <a:srgbClr val="035F79"/>
                  </a:solidFill>
                </a:uFill>
                <a:latin typeface="Times New Roman"/>
                <a:cs typeface="Times New Roman"/>
              </a:rPr>
              <a:t>Applications</a:t>
            </a:r>
            <a:endParaRPr sz="3750">
              <a:latin typeface="Times New Roman"/>
              <a:cs typeface="Times New Roman"/>
            </a:endParaRPr>
          </a:p>
        </p:txBody>
      </p:sp>
      <p:sp>
        <p:nvSpPr>
          <p:cNvPr id="9" name="object 9"/>
          <p:cNvSpPr/>
          <p:nvPr/>
        </p:nvSpPr>
        <p:spPr>
          <a:xfrm>
            <a:off x="0" y="1368373"/>
            <a:ext cx="9212330" cy="4691115"/>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2150106" y="397759"/>
            <a:ext cx="4879340" cy="1368425"/>
          </a:xfrm>
          <a:prstGeom prst="rect">
            <a:avLst/>
          </a:prstGeom>
        </p:spPr>
        <p:txBody>
          <a:bodyPr vert="horz" wrap="square" lIns="0" tIns="40640" rIns="0" bIns="0" rtlCol="0">
            <a:spAutoFit/>
          </a:bodyPr>
          <a:lstStyle/>
          <a:p>
            <a:pPr marL="1423670" marR="5080" indent="-1410970">
              <a:lnSpc>
                <a:spcPts val="5260"/>
              </a:lnSpc>
              <a:spcBef>
                <a:spcPts val="320"/>
              </a:spcBef>
            </a:pPr>
            <a:r>
              <a:rPr sz="4400" b="0" u="heavy" spc="5" dirty="0">
                <a:solidFill>
                  <a:srgbClr val="035F79"/>
                </a:solidFill>
                <a:uFill>
                  <a:solidFill>
                    <a:srgbClr val="035F79"/>
                  </a:solidFill>
                </a:uFill>
                <a:latin typeface="Times New Roman"/>
                <a:cs typeface="Times New Roman"/>
              </a:rPr>
              <a:t>Advance </a:t>
            </a:r>
            <a:r>
              <a:rPr sz="4400" b="0" u="heavy" spc="15" dirty="0">
                <a:solidFill>
                  <a:srgbClr val="035F79"/>
                </a:solidFill>
                <a:uFill>
                  <a:solidFill>
                    <a:srgbClr val="035F79"/>
                  </a:solidFill>
                </a:uFill>
                <a:latin typeface="Times New Roman"/>
                <a:cs typeface="Times New Roman"/>
              </a:rPr>
              <a:t>and</a:t>
            </a:r>
            <a:r>
              <a:rPr sz="4400" b="0" u="heavy" spc="-145" dirty="0">
                <a:solidFill>
                  <a:srgbClr val="035F79"/>
                </a:solidFill>
                <a:uFill>
                  <a:solidFill>
                    <a:srgbClr val="035F79"/>
                  </a:solidFill>
                </a:uFill>
                <a:latin typeface="Times New Roman"/>
                <a:cs typeface="Times New Roman"/>
              </a:rPr>
              <a:t> </a:t>
            </a:r>
            <a:r>
              <a:rPr sz="4400" b="0" u="heavy" spc="5" dirty="0">
                <a:solidFill>
                  <a:srgbClr val="035F79"/>
                </a:solidFill>
                <a:uFill>
                  <a:solidFill>
                    <a:srgbClr val="035F79"/>
                  </a:solidFill>
                </a:uFill>
                <a:latin typeface="Times New Roman"/>
                <a:cs typeface="Times New Roman"/>
              </a:rPr>
              <a:t>Modern </a:t>
            </a:r>
            <a:r>
              <a:rPr sz="4400" b="0" spc="5" dirty="0">
                <a:solidFill>
                  <a:srgbClr val="035F79"/>
                </a:solidFill>
                <a:latin typeface="Times New Roman"/>
                <a:cs typeface="Times New Roman"/>
              </a:rPr>
              <a:t> </a:t>
            </a:r>
            <a:r>
              <a:rPr sz="4400" b="0" u="heavy" spc="-35" dirty="0">
                <a:solidFill>
                  <a:srgbClr val="035F79"/>
                </a:solidFill>
                <a:uFill>
                  <a:solidFill>
                    <a:srgbClr val="035F79"/>
                  </a:solidFill>
                </a:uFill>
                <a:latin typeface="Times New Roman"/>
                <a:cs typeface="Times New Roman"/>
              </a:rPr>
              <a:t>Flywheel</a:t>
            </a:r>
            <a:endParaRPr sz="4400">
              <a:latin typeface="Times New Roman"/>
              <a:cs typeface="Times New Roman"/>
            </a:endParaRPr>
          </a:p>
        </p:txBody>
      </p:sp>
      <p:sp>
        <p:nvSpPr>
          <p:cNvPr id="9" name="object 9"/>
          <p:cNvSpPr txBox="1"/>
          <p:nvPr/>
        </p:nvSpPr>
        <p:spPr>
          <a:xfrm>
            <a:off x="1980251" y="1854895"/>
            <a:ext cx="6947534" cy="2633345"/>
          </a:xfrm>
          <a:prstGeom prst="rect">
            <a:avLst/>
          </a:prstGeom>
        </p:spPr>
        <p:txBody>
          <a:bodyPr vert="horz" wrap="square" lIns="0" tIns="15875" rIns="0" bIns="0" rtlCol="0">
            <a:spAutoFit/>
          </a:bodyPr>
          <a:lstStyle/>
          <a:p>
            <a:pPr marL="354965" marR="5080" indent="-342900" algn="just">
              <a:spcBef>
                <a:spcPts val="125"/>
              </a:spcBef>
              <a:buClr>
                <a:srgbClr val="09D0D9"/>
              </a:buClr>
              <a:buSzPct val="92500"/>
              <a:buFont typeface="Wingdings" panose="05000000000000000000" pitchFamily="2" charset="2"/>
              <a:buChar char="Ø"/>
              <a:tabLst>
                <a:tab pos="250825" algn="l"/>
              </a:tabLst>
            </a:pPr>
            <a:r>
              <a:rPr sz="2000" spc="5" dirty="0">
                <a:solidFill>
                  <a:schemeClr val="tx2"/>
                </a:solidFill>
                <a:latin typeface="Times New Roman"/>
                <a:cs typeface="Times New Roman"/>
              </a:rPr>
              <a:t>Flywheels </a:t>
            </a:r>
            <a:r>
              <a:rPr sz="2000" spc="-10" dirty="0">
                <a:solidFill>
                  <a:schemeClr val="tx2"/>
                </a:solidFill>
                <a:latin typeface="Times New Roman"/>
                <a:cs typeface="Times New Roman"/>
              </a:rPr>
              <a:t>have </a:t>
            </a:r>
            <a:r>
              <a:rPr sz="2000" spc="5" dirty="0">
                <a:solidFill>
                  <a:schemeClr val="tx2"/>
                </a:solidFill>
                <a:latin typeface="Times New Roman"/>
                <a:cs typeface="Times New Roman"/>
              </a:rPr>
              <a:t>also </a:t>
            </a:r>
            <a:r>
              <a:rPr sz="2000" dirty="0">
                <a:solidFill>
                  <a:schemeClr val="tx2"/>
                </a:solidFill>
                <a:latin typeface="Times New Roman"/>
                <a:cs typeface="Times New Roman"/>
              </a:rPr>
              <a:t>been </a:t>
            </a:r>
            <a:r>
              <a:rPr sz="2000" spc="5" dirty="0">
                <a:solidFill>
                  <a:schemeClr val="tx2"/>
                </a:solidFill>
                <a:latin typeface="Times New Roman"/>
                <a:cs typeface="Times New Roman"/>
              </a:rPr>
              <a:t>proposed as </a:t>
            </a:r>
            <a:r>
              <a:rPr sz="2000" spc="10" dirty="0">
                <a:solidFill>
                  <a:schemeClr val="tx2"/>
                </a:solidFill>
                <a:latin typeface="Times New Roman"/>
                <a:cs typeface="Times New Roman"/>
              </a:rPr>
              <a:t>a </a:t>
            </a:r>
            <a:r>
              <a:rPr sz="2000" dirty="0">
                <a:solidFill>
                  <a:schemeClr val="tx2"/>
                </a:solidFill>
                <a:latin typeface="Times New Roman"/>
                <a:cs typeface="Times New Roman"/>
              </a:rPr>
              <a:t>power booster </a:t>
            </a:r>
            <a:r>
              <a:rPr sz="2000" spc="-10" dirty="0">
                <a:solidFill>
                  <a:schemeClr val="tx2"/>
                </a:solidFill>
                <a:latin typeface="Times New Roman"/>
                <a:cs typeface="Times New Roman"/>
              </a:rPr>
              <a:t>for  </a:t>
            </a:r>
            <a:r>
              <a:rPr sz="2000" dirty="0">
                <a:solidFill>
                  <a:schemeClr val="tx2"/>
                </a:solidFill>
                <a:latin typeface="Times New Roman"/>
                <a:cs typeface="Times New Roman"/>
              </a:rPr>
              <a:t>electric </a:t>
            </a:r>
            <a:r>
              <a:rPr sz="2000" spc="-5" dirty="0">
                <a:solidFill>
                  <a:schemeClr val="tx2"/>
                </a:solidFill>
                <a:latin typeface="Times New Roman"/>
                <a:cs typeface="Times New Roman"/>
              </a:rPr>
              <a:t>vehicles. Speeds </a:t>
            </a:r>
            <a:r>
              <a:rPr sz="2000" spc="25" dirty="0">
                <a:solidFill>
                  <a:schemeClr val="tx2"/>
                </a:solidFill>
                <a:latin typeface="Times New Roman"/>
                <a:cs typeface="Times New Roman"/>
              </a:rPr>
              <a:t>of </a:t>
            </a:r>
            <a:r>
              <a:rPr sz="2000" spc="5" dirty="0">
                <a:solidFill>
                  <a:schemeClr val="tx2"/>
                </a:solidFill>
                <a:latin typeface="Times New Roman"/>
                <a:cs typeface="Times New Roman"/>
              </a:rPr>
              <a:t>100,000 </a:t>
            </a:r>
            <a:r>
              <a:rPr sz="2000" spc="-5" dirty="0">
                <a:solidFill>
                  <a:schemeClr val="tx2"/>
                </a:solidFill>
                <a:latin typeface="Times New Roman"/>
                <a:cs typeface="Times New Roman"/>
              </a:rPr>
              <a:t>rpm </a:t>
            </a:r>
            <a:r>
              <a:rPr sz="2000" spc="-10" dirty="0">
                <a:solidFill>
                  <a:schemeClr val="tx2"/>
                </a:solidFill>
                <a:latin typeface="Times New Roman"/>
                <a:cs typeface="Times New Roman"/>
              </a:rPr>
              <a:t>have </a:t>
            </a:r>
            <a:r>
              <a:rPr sz="2000" dirty="0">
                <a:solidFill>
                  <a:schemeClr val="tx2"/>
                </a:solidFill>
                <a:latin typeface="Times New Roman"/>
                <a:cs typeface="Times New Roman"/>
              </a:rPr>
              <a:t>been </a:t>
            </a:r>
            <a:r>
              <a:rPr sz="2000" spc="-10" dirty="0">
                <a:solidFill>
                  <a:schemeClr val="tx2"/>
                </a:solidFill>
                <a:latin typeface="Times New Roman"/>
                <a:cs typeface="Times New Roman"/>
              </a:rPr>
              <a:t>used </a:t>
            </a:r>
            <a:r>
              <a:rPr sz="2000" spc="-30" dirty="0">
                <a:solidFill>
                  <a:schemeClr val="tx2"/>
                </a:solidFill>
                <a:latin typeface="Times New Roman"/>
                <a:cs typeface="Times New Roman"/>
              </a:rPr>
              <a:t>to  </a:t>
            </a:r>
            <a:r>
              <a:rPr sz="2000" spc="-10" dirty="0">
                <a:solidFill>
                  <a:schemeClr val="tx2"/>
                </a:solidFill>
                <a:latin typeface="Times New Roman"/>
                <a:cs typeface="Times New Roman"/>
              </a:rPr>
              <a:t>achieve </a:t>
            </a:r>
            <a:r>
              <a:rPr sz="2000" spc="-20" dirty="0">
                <a:solidFill>
                  <a:schemeClr val="tx2"/>
                </a:solidFill>
                <a:latin typeface="Times New Roman"/>
                <a:cs typeface="Times New Roman"/>
              </a:rPr>
              <a:t>very high </a:t>
            </a:r>
            <a:r>
              <a:rPr sz="2000" spc="15" dirty="0">
                <a:solidFill>
                  <a:schemeClr val="tx2"/>
                </a:solidFill>
                <a:latin typeface="Times New Roman"/>
                <a:cs typeface="Times New Roman"/>
              </a:rPr>
              <a:t>power</a:t>
            </a:r>
            <a:r>
              <a:rPr sz="2000" spc="90" dirty="0">
                <a:solidFill>
                  <a:schemeClr val="tx2"/>
                </a:solidFill>
                <a:latin typeface="Times New Roman"/>
                <a:cs typeface="Times New Roman"/>
              </a:rPr>
              <a:t> </a:t>
            </a:r>
            <a:r>
              <a:rPr sz="2000" dirty="0">
                <a:solidFill>
                  <a:schemeClr val="tx2"/>
                </a:solidFill>
                <a:latin typeface="Times New Roman"/>
                <a:cs typeface="Times New Roman"/>
              </a:rPr>
              <a:t>densities.</a:t>
            </a:r>
          </a:p>
          <a:p>
            <a:pPr marL="342900" indent="-342900">
              <a:buClr>
                <a:srgbClr val="09D0D9"/>
              </a:buClr>
              <a:buFont typeface="Wingdings" panose="05000000000000000000" pitchFamily="2" charset="2"/>
              <a:buChar char="Ø"/>
            </a:pPr>
            <a:endParaRPr sz="2000" dirty="0">
              <a:solidFill>
                <a:schemeClr val="tx2"/>
              </a:solidFill>
              <a:latin typeface="Times New Roman"/>
              <a:cs typeface="Times New Roman"/>
            </a:endParaRPr>
          </a:p>
          <a:p>
            <a:pPr marL="354965" marR="5080" indent="-342900" algn="just">
              <a:spcBef>
                <a:spcPts val="1390"/>
              </a:spcBef>
              <a:buClr>
                <a:srgbClr val="09D0D9"/>
              </a:buClr>
              <a:buSzPct val="92500"/>
              <a:buFont typeface="Wingdings" panose="05000000000000000000" pitchFamily="2" charset="2"/>
              <a:buChar char="Ø"/>
              <a:tabLst>
                <a:tab pos="250825" algn="l"/>
              </a:tabLst>
            </a:pPr>
            <a:r>
              <a:rPr sz="2000" spc="-5" dirty="0">
                <a:solidFill>
                  <a:schemeClr val="tx2"/>
                </a:solidFill>
                <a:latin typeface="Times New Roman"/>
                <a:cs typeface="Times New Roman"/>
              </a:rPr>
              <a:t>Modern </a:t>
            </a:r>
            <a:r>
              <a:rPr sz="2000" spc="-20" dirty="0">
                <a:solidFill>
                  <a:schemeClr val="tx2"/>
                </a:solidFill>
                <a:latin typeface="Times New Roman"/>
                <a:cs typeface="Times New Roman"/>
              </a:rPr>
              <a:t>high </a:t>
            </a:r>
            <a:r>
              <a:rPr sz="2000" spc="-15" dirty="0">
                <a:solidFill>
                  <a:schemeClr val="tx2"/>
                </a:solidFill>
                <a:latin typeface="Times New Roman"/>
                <a:cs typeface="Times New Roman"/>
              </a:rPr>
              <a:t>energy </a:t>
            </a:r>
            <a:r>
              <a:rPr sz="2000" dirty="0">
                <a:solidFill>
                  <a:schemeClr val="tx2"/>
                </a:solidFill>
                <a:latin typeface="Times New Roman"/>
                <a:cs typeface="Times New Roman"/>
              </a:rPr>
              <a:t>flywheels </a:t>
            </a:r>
            <a:r>
              <a:rPr sz="2000" spc="5" dirty="0">
                <a:solidFill>
                  <a:schemeClr val="tx2"/>
                </a:solidFill>
                <a:latin typeface="Times New Roman"/>
                <a:cs typeface="Times New Roman"/>
              </a:rPr>
              <a:t>use </a:t>
            </a:r>
            <a:r>
              <a:rPr sz="2000" dirty="0">
                <a:solidFill>
                  <a:schemeClr val="tx2"/>
                </a:solidFill>
                <a:latin typeface="Times New Roman"/>
                <a:cs typeface="Times New Roman"/>
              </a:rPr>
              <a:t>composite rotors made </a:t>
            </a:r>
            <a:r>
              <a:rPr sz="2000" spc="-30" dirty="0">
                <a:solidFill>
                  <a:schemeClr val="tx2"/>
                </a:solidFill>
                <a:latin typeface="Times New Roman"/>
                <a:cs typeface="Times New Roman"/>
              </a:rPr>
              <a:t>with  </a:t>
            </a:r>
            <a:r>
              <a:rPr sz="2000" dirty="0">
                <a:solidFill>
                  <a:schemeClr val="tx2"/>
                </a:solidFill>
                <a:latin typeface="Times New Roman"/>
                <a:cs typeface="Times New Roman"/>
              </a:rPr>
              <a:t>carbon-fibre materials. </a:t>
            </a:r>
            <a:r>
              <a:rPr sz="2000" spc="-15" dirty="0">
                <a:solidFill>
                  <a:schemeClr val="tx2"/>
                </a:solidFill>
                <a:latin typeface="Times New Roman"/>
                <a:cs typeface="Times New Roman"/>
              </a:rPr>
              <a:t>The </a:t>
            </a:r>
            <a:r>
              <a:rPr sz="2000" dirty="0">
                <a:solidFill>
                  <a:schemeClr val="tx2"/>
                </a:solidFill>
                <a:latin typeface="Times New Roman"/>
                <a:cs typeface="Times New Roman"/>
              </a:rPr>
              <a:t>rotors </a:t>
            </a:r>
            <a:r>
              <a:rPr sz="2000" spc="-30" dirty="0">
                <a:solidFill>
                  <a:schemeClr val="tx2"/>
                </a:solidFill>
                <a:latin typeface="Times New Roman"/>
                <a:cs typeface="Times New Roman"/>
              </a:rPr>
              <a:t>have </a:t>
            </a:r>
            <a:r>
              <a:rPr sz="2000" spc="10" dirty="0">
                <a:solidFill>
                  <a:schemeClr val="tx2"/>
                </a:solidFill>
                <a:latin typeface="Times New Roman"/>
                <a:cs typeface="Times New Roman"/>
              </a:rPr>
              <a:t>a </a:t>
            </a:r>
            <a:r>
              <a:rPr sz="2000" spc="-20" dirty="0">
                <a:solidFill>
                  <a:schemeClr val="tx2"/>
                </a:solidFill>
                <a:latin typeface="Times New Roman"/>
                <a:cs typeface="Times New Roman"/>
              </a:rPr>
              <a:t>very </a:t>
            </a:r>
            <a:r>
              <a:rPr sz="2000" spc="-5" dirty="0">
                <a:solidFill>
                  <a:schemeClr val="tx2"/>
                </a:solidFill>
                <a:latin typeface="Times New Roman"/>
                <a:cs typeface="Times New Roman"/>
              </a:rPr>
              <a:t>high </a:t>
            </a:r>
            <a:r>
              <a:rPr sz="2000" dirty="0">
                <a:solidFill>
                  <a:schemeClr val="tx2"/>
                </a:solidFill>
                <a:latin typeface="Times New Roman"/>
                <a:cs typeface="Times New Roman"/>
              </a:rPr>
              <a:t>strength-to-  density ratio, </a:t>
            </a:r>
            <a:r>
              <a:rPr sz="2000" spc="-25" dirty="0">
                <a:solidFill>
                  <a:schemeClr val="tx2"/>
                </a:solidFill>
                <a:latin typeface="Times New Roman"/>
                <a:cs typeface="Times New Roman"/>
              </a:rPr>
              <a:t>and </a:t>
            </a:r>
            <a:r>
              <a:rPr sz="2000" dirty="0">
                <a:solidFill>
                  <a:schemeClr val="tx2"/>
                </a:solidFill>
                <a:latin typeface="Times New Roman"/>
                <a:cs typeface="Times New Roman"/>
              </a:rPr>
              <a:t>rotate </a:t>
            </a:r>
            <a:r>
              <a:rPr sz="2000" spc="5" dirty="0">
                <a:solidFill>
                  <a:schemeClr val="tx2"/>
                </a:solidFill>
                <a:latin typeface="Times New Roman"/>
                <a:cs typeface="Times New Roman"/>
              </a:rPr>
              <a:t>at </a:t>
            </a:r>
            <a:r>
              <a:rPr sz="2000" dirty="0">
                <a:solidFill>
                  <a:schemeClr val="tx2"/>
                </a:solidFill>
                <a:latin typeface="Times New Roman"/>
                <a:cs typeface="Times New Roman"/>
              </a:rPr>
              <a:t>speeds </a:t>
            </a:r>
            <a:r>
              <a:rPr sz="2000" spc="-10" dirty="0">
                <a:solidFill>
                  <a:schemeClr val="tx2"/>
                </a:solidFill>
                <a:latin typeface="Times New Roman"/>
                <a:cs typeface="Times New Roman"/>
              </a:rPr>
              <a:t>up to </a:t>
            </a:r>
            <a:r>
              <a:rPr sz="2000" spc="-5" dirty="0">
                <a:solidFill>
                  <a:schemeClr val="tx2"/>
                </a:solidFill>
                <a:latin typeface="Times New Roman"/>
                <a:cs typeface="Times New Roman"/>
              </a:rPr>
              <a:t>100,000 </a:t>
            </a:r>
            <a:r>
              <a:rPr sz="2000" spc="-20" dirty="0">
                <a:solidFill>
                  <a:schemeClr val="tx2"/>
                </a:solidFill>
                <a:latin typeface="Times New Roman"/>
                <a:cs typeface="Times New Roman"/>
              </a:rPr>
              <a:t>rpm. </a:t>
            </a:r>
            <a:r>
              <a:rPr sz="2000" spc="-10" dirty="0">
                <a:solidFill>
                  <a:schemeClr val="tx2"/>
                </a:solidFill>
                <a:latin typeface="Times New Roman"/>
                <a:cs typeface="Times New Roman"/>
              </a:rPr>
              <a:t>in </a:t>
            </a:r>
            <a:r>
              <a:rPr sz="2000" spc="10" dirty="0">
                <a:solidFill>
                  <a:schemeClr val="tx2"/>
                </a:solidFill>
                <a:latin typeface="Times New Roman"/>
                <a:cs typeface="Times New Roman"/>
              </a:rPr>
              <a:t>a  </a:t>
            </a:r>
            <a:r>
              <a:rPr sz="2000" spc="5" dirty="0">
                <a:solidFill>
                  <a:schemeClr val="tx2"/>
                </a:solidFill>
                <a:latin typeface="Times New Roman"/>
                <a:cs typeface="Times New Roman"/>
              </a:rPr>
              <a:t>vacuum </a:t>
            </a:r>
            <a:r>
              <a:rPr sz="2000" spc="10" dirty="0">
                <a:solidFill>
                  <a:schemeClr val="tx2"/>
                </a:solidFill>
                <a:latin typeface="Times New Roman"/>
                <a:cs typeface="Times New Roman"/>
              </a:rPr>
              <a:t>chamber </a:t>
            </a:r>
            <a:r>
              <a:rPr sz="2000" spc="25" dirty="0">
                <a:solidFill>
                  <a:schemeClr val="tx2"/>
                </a:solidFill>
                <a:latin typeface="Times New Roman"/>
                <a:cs typeface="Times New Roman"/>
              </a:rPr>
              <a:t>to </a:t>
            </a:r>
            <a:r>
              <a:rPr sz="2000" spc="-20" dirty="0">
                <a:solidFill>
                  <a:schemeClr val="tx2"/>
                </a:solidFill>
                <a:latin typeface="Times New Roman"/>
                <a:cs typeface="Times New Roman"/>
              </a:rPr>
              <a:t>minimize </a:t>
            </a:r>
            <a:r>
              <a:rPr sz="2000" spc="5" dirty="0">
                <a:solidFill>
                  <a:schemeClr val="tx2"/>
                </a:solidFill>
                <a:latin typeface="Times New Roman"/>
                <a:cs typeface="Times New Roman"/>
              </a:rPr>
              <a:t>aerodynamic</a:t>
            </a:r>
            <a:r>
              <a:rPr sz="2000" spc="-210" dirty="0">
                <a:solidFill>
                  <a:schemeClr val="tx2"/>
                </a:solidFill>
                <a:latin typeface="Times New Roman"/>
                <a:cs typeface="Times New Roman"/>
              </a:rPr>
              <a:t> </a:t>
            </a:r>
            <a:r>
              <a:rPr sz="2000" dirty="0">
                <a:solidFill>
                  <a:schemeClr val="tx2"/>
                </a:solidFill>
                <a:latin typeface="Times New Roman"/>
                <a:cs typeface="Times New Roman"/>
              </a:rPr>
              <a:t>losses.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9789" y="519806"/>
            <a:ext cx="8149590" cy="632460"/>
          </a:xfrm>
          <a:prstGeom prst="rect">
            <a:avLst/>
          </a:prstGeom>
        </p:spPr>
        <p:txBody>
          <a:bodyPr vert="horz" wrap="square" lIns="0" tIns="16510" rIns="0" bIns="0" rtlCol="0">
            <a:spAutoFit/>
          </a:bodyPr>
          <a:lstStyle/>
          <a:p>
            <a:pPr marL="12700">
              <a:spcBef>
                <a:spcPts val="130"/>
              </a:spcBef>
            </a:pPr>
            <a:r>
              <a:rPr sz="3950" b="0" spc="15" dirty="0">
                <a:solidFill>
                  <a:schemeClr val="tx2"/>
                </a:solidFill>
                <a:latin typeface="Times New Roman"/>
                <a:cs typeface="Times New Roman"/>
              </a:rPr>
              <a:t>Four </a:t>
            </a:r>
            <a:r>
              <a:rPr sz="3950" b="0" spc="35" dirty="0">
                <a:solidFill>
                  <a:schemeClr val="tx2"/>
                </a:solidFill>
                <a:latin typeface="Times New Roman"/>
                <a:cs typeface="Times New Roman"/>
              </a:rPr>
              <a:t>Bar </a:t>
            </a:r>
            <a:r>
              <a:rPr sz="3950" b="0" spc="20" dirty="0">
                <a:solidFill>
                  <a:schemeClr val="tx2"/>
                </a:solidFill>
                <a:latin typeface="Times New Roman"/>
                <a:cs typeface="Times New Roman"/>
              </a:rPr>
              <a:t>Chain </a:t>
            </a:r>
            <a:r>
              <a:rPr sz="3950" b="0" spc="25" dirty="0">
                <a:solidFill>
                  <a:schemeClr val="tx2"/>
                </a:solidFill>
                <a:latin typeface="Times New Roman"/>
                <a:cs typeface="Times New Roman"/>
              </a:rPr>
              <a:t>or Quadric </a:t>
            </a:r>
            <a:r>
              <a:rPr sz="3950" b="0" spc="-25" dirty="0">
                <a:solidFill>
                  <a:schemeClr val="tx2"/>
                </a:solidFill>
                <a:latin typeface="Times New Roman"/>
                <a:cs typeface="Times New Roman"/>
              </a:rPr>
              <a:t>Cycle</a:t>
            </a:r>
            <a:r>
              <a:rPr sz="3950" b="0" spc="25" dirty="0">
                <a:solidFill>
                  <a:schemeClr val="tx2"/>
                </a:solidFill>
                <a:latin typeface="Times New Roman"/>
                <a:cs typeface="Times New Roman"/>
              </a:rPr>
              <a:t> </a:t>
            </a:r>
            <a:r>
              <a:rPr sz="3950" b="0" spc="20" dirty="0">
                <a:solidFill>
                  <a:schemeClr val="tx2"/>
                </a:solidFill>
                <a:latin typeface="Times New Roman"/>
                <a:cs typeface="Times New Roman"/>
              </a:rPr>
              <a:t>Chain</a:t>
            </a:r>
            <a:endParaRPr sz="3950" dirty="0">
              <a:solidFill>
                <a:schemeClr val="tx2"/>
              </a:solidFill>
              <a:latin typeface="Times New Roman"/>
              <a:cs typeface="Times New Roman"/>
            </a:endParaRPr>
          </a:p>
        </p:txBody>
      </p:sp>
      <p:sp>
        <p:nvSpPr>
          <p:cNvPr id="3" name="object 3"/>
          <p:cNvSpPr txBox="1"/>
          <p:nvPr/>
        </p:nvSpPr>
        <p:spPr>
          <a:xfrm>
            <a:off x="2060572" y="1310890"/>
            <a:ext cx="8087995" cy="2959735"/>
          </a:xfrm>
          <a:prstGeom prst="rect">
            <a:avLst/>
          </a:prstGeom>
        </p:spPr>
        <p:txBody>
          <a:bodyPr vert="horz" wrap="square" lIns="0" tIns="15875" rIns="0" bIns="0" rtlCol="0">
            <a:spAutoFit/>
          </a:bodyPr>
          <a:lstStyle/>
          <a:p>
            <a:pPr marL="469265" marR="5080" indent="-457200" algn="just">
              <a:lnSpc>
                <a:spcPct val="100099"/>
              </a:lnSpc>
              <a:spcBef>
                <a:spcPts val="125"/>
              </a:spcBef>
              <a:buFont typeface="Wingdings" panose="05000000000000000000" pitchFamily="2" charset="2"/>
              <a:buChar char="Ø"/>
              <a:tabLst>
                <a:tab pos="356235" algn="l"/>
              </a:tabLst>
            </a:pPr>
            <a:r>
              <a:rPr sz="3200" spc="-10" dirty="0">
                <a:solidFill>
                  <a:schemeClr val="tx2"/>
                </a:solidFill>
                <a:latin typeface="Times New Roman"/>
                <a:cs typeface="Times New Roman"/>
              </a:rPr>
              <a:t>According </a:t>
            </a:r>
            <a:r>
              <a:rPr sz="3200" spc="10" dirty="0">
                <a:solidFill>
                  <a:schemeClr val="tx2"/>
                </a:solidFill>
                <a:latin typeface="Times New Roman"/>
                <a:cs typeface="Times New Roman"/>
              </a:rPr>
              <a:t>to </a:t>
            </a:r>
            <a:r>
              <a:rPr sz="3200" spc="5" dirty="0">
                <a:solidFill>
                  <a:schemeClr val="tx2"/>
                </a:solidFill>
                <a:latin typeface="Times New Roman"/>
                <a:cs typeface="Times New Roman"/>
              </a:rPr>
              <a:t>Grashof </a:t>
            </a:r>
            <a:r>
              <a:rPr sz="3200" spc="-5" dirty="0">
                <a:solidFill>
                  <a:schemeClr val="tx2"/>
                </a:solidFill>
                <a:latin typeface="Times New Roman"/>
                <a:cs typeface="Times New Roman"/>
              </a:rPr>
              <a:t>’s </a:t>
            </a:r>
            <a:r>
              <a:rPr sz="3200" spc="10" dirty="0">
                <a:solidFill>
                  <a:schemeClr val="tx2"/>
                </a:solidFill>
                <a:latin typeface="Times New Roman"/>
                <a:cs typeface="Times New Roman"/>
              </a:rPr>
              <a:t>law </a:t>
            </a:r>
            <a:r>
              <a:rPr sz="3200" spc="-40" dirty="0">
                <a:solidFill>
                  <a:schemeClr val="tx2"/>
                </a:solidFill>
                <a:latin typeface="Times New Roman"/>
                <a:cs typeface="Times New Roman"/>
              </a:rPr>
              <a:t>for </a:t>
            </a:r>
            <a:r>
              <a:rPr sz="3200" spc="10" dirty="0">
                <a:solidFill>
                  <a:schemeClr val="tx2"/>
                </a:solidFill>
                <a:latin typeface="Times New Roman"/>
                <a:cs typeface="Times New Roman"/>
              </a:rPr>
              <a:t>a </a:t>
            </a:r>
            <a:r>
              <a:rPr sz="3200" spc="-20" dirty="0">
                <a:solidFill>
                  <a:schemeClr val="tx2"/>
                </a:solidFill>
                <a:latin typeface="Times New Roman"/>
                <a:cs typeface="Times New Roman"/>
              </a:rPr>
              <a:t>four </a:t>
            </a:r>
            <a:r>
              <a:rPr sz="3200" spc="20" dirty="0">
                <a:solidFill>
                  <a:schemeClr val="tx2"/>
                </a:solidFill>
                <a:latin typeface="Times New Roman"/>
                <a:cs typeface="Times New Roman"/>
              </a:rPr>
              <a:t>bar  </a:t>
            </a:r>
            <a:r>
              <a:rPr sz="3200" spc="-15" dirty="0">
                <a:solidFill>
                  <a:schemeClr val="tx2"/>
                </a:solidFill>
                <a:latin typeface="Times New Roman"/>
                <a:cs typeface="Times New Roman"/>
              </a:rPr>
              <a:t>mechanism, </a:t>
            </a:r>
            <a:r>
              <a:rPr sz="3200" spc="20" dirty="0">
                <a:solidFill>
                  <a:schemeClr val="tx2"/>
                </a:solidFill>
                <a:latin typeface="Times New Roman"/>
                <a:cs typeface="Times New Roman"/>
              </a:rPr>
              <a:t>the </a:t>
            </a:r>
            <a:r>
              <a:rPr sz="3200" spc="30" dirty="0">
                <a:solidFill>
                  <a:schemeClr val="tx2"/>
                </a:solidFill>
                <a:latin typeface="Times New Roman"/>
                <a:cs typeface="Times New Roman"/>
              </a:rPr>
              <a:t>sum of </a:t>
            </a:r>
            <a:r>
              <a:rPr sz="3200" spc="20" dirty="0">
                <a:solidFill>
                  <a:schemeClr val="tx2"/>
                </a:solidFill>
                <a:latin typeface="Times New Roman"/>
                <a:cs typeface="Times New Roman"/>
              </a:rPr>
              <a:t>the </a:t>
            </a:r>
            <a:r>
              <a:rPr sz="3200" spc="-5" dirty="0">
                <a:solidFill>
                  <a:schemeClr val="tx2"/>
                </a:solidFill>
                <a:latin typeface="Times New Roman"/>
                <a:cs typeface="Times New Roman"/>
              </a:rPr>
              <a:t>shortest and</a:t>
            </a:r>
            <a:r>
              <a:rPr sz="3200" spc="-240" dirty="0">
                <a:solidFill>
                  <a:schemeClr val="tx2"/>
                </a:solidFill>
                <a:latin typeface="Times New Roman"/>
                <a:cs typeface="Times New Roman"/>
              </a:rPr>
              <a:t> </a:t>
            </a:r>
            <a:r>
              <a:rPr sz="3200" spc="-5" dirty="0">
                <a:solidFill>
                  <a:schemeClr val="tx2"/>
                </a:solidFill>
                <a:latin typeface="Times New Roman"/>
                <a:cs typeface="Times New Roman"/>
              </a:rPr>
              <a:t>longest  </a:t>
            </a:r>
            <a:r>
              <a:rPr sz="3200" dirty="0">
                <a:solidFill>
                  <a:schemeClr val="tx2"/>
                </a:solidFill>
                <a:latin typeface="Times New Roman"/>
                <a:cs typeface="Times New Roman"/>
              </a:rPr>
              <a:t>link </a:t>
            </a:r>
            <a:r>
              <a:rPr sz="3200" spc="-10" dirty="0">
                <a:solidFill>
                  <a:schemeClr val="tx2"/>
                </a:solidFill>
                <a:latin typeface="Times New Roman"/>
                <a:cs typeface="Times New Roman"/>
              </a:rPr>
              <a:t>lengths </a:t>
            </a:r>
            <a:r>
              <a:rPr sz="3200" spc="-5" dirty="0">
                <a:solidFill>
                  <a:schemeClr val="tx2"/>
                </a:solidFill>
                <a:latin typeface="Times New Roman"/>
                <a:cs typeface="Times New Roman"/>
              </a:rPr>
              <a:t>should </a:t>
            </a:r>
            <a:r>
              <a:rPr sz="3200" spc="5" dirty="0">
                <a:solidFill>
                  <a:schemeClr val="tx2"/>
                </a:solidFill>
                <a:latin typeface="Times New Roman"/>
                <a:cs typeface="Times New Roman"/>
              </a:rPr>
              <a:t>not </a:t>
            </a:r>
            <a:r>
              <a:rPr sz="3200" spc="30" dirty="0">
                <a:solidFill>
                  <a:schemeClr val="tx2"/>
                </a:solidFill>
                <a:latin typeface="Times New Roman"/>
                <a:cs typeface="Times New Roman"/>
              </a:rPr>
              <a:t>be </a:t>
            </a:r>
            <a:r>
              <a:rPr sz="3200" spc="-5" dirty="0">
                <a:solidFill>
                  <a:schemeClr val="tx2"/>
                </a:solidFill>
                <a:latin typeface="Times New Roman"/>
                <a:cs typeface="Times New Roman"/>
              </a:rPr>
              <a:t>greater </a:t>
            </a:r>
            <a:r>
              <a:rPr sz="3200" spc="15" dirty="0">
                <a:solidFill>
                  <a:schemeClr val="tx2"/>
                </a:solidFill>
                <a:latin typeface="Times New Roman"/>
                <a:cs typeface="Times New Roman"/>
              </a:rPr>
              <a:t>than </a:t>
            </a:r>
            <a:r>
              <a:rPr sz="3200" spc="20" dirty="0">
                <a:solidFill>
                  <a:schemeClr val="tx2"/>
                </a:solidFill>
                <a:latin typeface="Times New Roman"/>
                <a:cs typeface="Times New Roman"/>
              </a:rPr>
              <a:t>the </a:t>
            </a:r>
            <a:r>
              <a:rPr sz="3200" spc="30" dirty="0">
                <a:solidFill>
                  <a:schemeClr val="tx2"/>
                </a:solidFill>
                <a:latin typeface="Times New Roman"/>
                <a:cs typeface="Times New Roman"/>
              </a:rPr>
              <a:t>sum  </a:t>
            </a:r>
            <a:r>
              <a:rPr sz="3200" spc="-10" dirty="0">
                <a:solidFill>
                  <a:schemeClr val="tx2"/>
                </a:solidFill>
                <a:latin typeface="Times New Roman"/>
                <a:cs typeface="Times New Roman"/>
              </a:rPr>
              <a:t>of </a:t>
            </a:r>
            <a:r>
              <a:rPr sz="3200" spc="20" dirty="0">
                <a:solidFill>
                  <a:schemeClr val="tx2"/>
                </a:solidFill>
                <a:latin typeface="Times New Roman"/>
                <a:cs typeface="Times New Roman"/>
              </a:rPr>
              <a:t>the </a:t>
            </a:r>
            <a:r>
              <a:rPr sz="3200" dirty="0">
                <a:solidFill>
                  <a:schemeClr val="tx2"/>
                </a:solidFill>
                <a:latin typeface="Times New Roman"/>
                <a:cs typeface="Times New Roman"/>
              </a:rPr>
              <a:t>remaining </a:t>
            </a:r>
            <a:r>
              <a:rPr sz="3200" spc="-15" dirty="0">
                <a:solidFill>
                  <a:schemeClr val="tx2"/>
                </a:solidFill>
                <a:latin typeface="Times New Roman"/>
                <a:cs typeface="Times New Roman"/>
              </a:rPr>
              <a:t>two </a:t>
            </a:r>
            <a:r>
              <a:rPr sz="3200" dirty="0">
                <a:solidFill>
                  <a:schemeClr val="tx2"/>
                </a:solidFill>
                <a:latin typeface="Times New Roman"/>
                <a:cs typeface="Times New Roman"/>
              </a:rPr>
              <a:t>link </a:t>
            </a:r>
            <a:r>
              <a:rPr sz="3200" spc="-10" dirty="0">
                <a:solidFill>
                  <a:schemeClr val="tx2"/>
                </a:solidFill>
                <a:latin typeface="Times New Roman"/>
                <a:cs typeface="Times New Roman"/>
              </a:rPr>
              <a:t>lengths </a:t>
            </a:r>
            <a:r>
              <a:rPr sz="3200" spc="5" dirty="0">
                <a:solidFill>
                  <a:schemeClr val="tx2"/>
                </a:solidFill>
                <a:latin typeface="Times New Roman"/>
                <a:cs typeface="Times New Roman"/>
              </a:rPr>
              <a:t>if </a:t>
            </a:r>
            <a:r>
              <a:rPr sz="3200" spc="10" dirty="0">
                <a:solidFill>
                  <a:schemeClr val="tx2"/>
                </a:solidFill>
                <a:latin typeface="Times New Roman"/>
                <a:cs typeface="Times New Roman"/>
              </a:rPr>
              <a:t>there is to  </a:t>
            </a:r>
            <a:r>
              <a:rPr sz="3200" spc="30" dirty="0">
                <a:solidFill>
                  <a:schemeClr val="tx2"/>
                </a:solidFill>
                <a:latin typeface="Times New Roman"/>
                <a:cs typeface="Times New Roman"/>
              </a:rPr>
              <a:t>be </a:t>
            </a:r>
            <a:r>
              <a:rPr sz="3200" spc="-15" dirty="0">
                <a:solidFill>
                  <a:schemeClr val="tx2"/>
                </a:solidFill>
                <a:latin typeface="Times New Roman"/>
                <a:cs typeface="Times New Roman"/>
              </a:rPr>
              <a:t>continuous </a:t>
            </a:r>
            <a:r>
              <a:rPr sz="3200" dirty="0">
                <a:solidFill>
                  <a:schemeClr val="tx2"/>
                </a:solidFill>
                <a:latin typeface="Times New Roman"/>
                <a:cs typeface="Times New Roman"/>
              </a:rPr>
              <a:t>relative </a:t>
            </a:r>
            <a:r>
              <a:rPr sz="3200" spc="-20" dirty="0">
                <a:solidFill>
                  <a:schemeClr val="tx2"/>
                </a:solidFill>
                <a:latin typeface="Times New Roman"/>
                <a:cs typeface="Times New Roman"/>
              </a:rPr>
              <a:t>motion </a:t>
            </a:r>
            <a:r>
              <a:rPr sz="3200" dirty="0">
                <a:solidFill>
                  <a:schemeClr val="tx2"/>
                </a:solidFill>
                <a:latin typeface="Times New Roman"/>
                <a:cs typeface="Times New Roman"/>
              </a:rPr>
              <a:t>between </a:t>
            </a:r>
            <a:r>
              <a:rPr sz="3200" spc="-5" dirty="0">
                <a:solidFill>
                  <a:schemeClr val="tx2"/>
                </a:solidFill>
                <a:latin typeface="Times New Roman"/>
                <a:cs typeface="Times New Roman"/>
              </a:rPr>
              <a:t>the </a:t>
            </a:r>
            <a:r>
              <a:rPr sz="3200" spc="15" dirty="0">
                <a:solidFill>
                  <a:schemeClr val="tx2"/>
                </a:solidFill>
                <a:latin typeface="Times New Roman"/>
                <a:cs typeface="Times New Roman"/>
              </a:rPr>
              <a:t>two  </a:t>
            </a:r>
            <a:r>
              <a:rPr sz="3200" dirty="0">
                <a:solidFill>
                  <a:schemeClr val="tx2"/>
                </a:solidFill>
                <a:latin typeface="Times New Roman"/>
                <a:cs typeface="Times New Roman"/>
              </a:rPr>
              <a:t>links.</a:t>
            </a:r>
          </a:p>
        </p:txBody>
      </p:sp>
      <p:sp>
        <p:nvSpPr>
          <p:cNvPr id="4" name="object 4"/>
          <p:cNvSpPr/>
          <p:nvPr/>
        </p:nvSpPr>
        <p:spPr>
          <a:xfrm>
            <a:off x="5090615" y="4270625"/>
            <a:ext cx="5148764" cy="2282574"/>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212"/>
            <a:ext cx="12191999" cy="5864860"/>
            <a:chOff x="0" y="195212"/>
            <a:chExt cx="7818755" cy="5864860"/>
          </a:xfrm>
        </p:grpSpPr>
        <p:sp>
          <p:nvSpPr>
            <p:cNvPr id="3" name="object 3"/>
            <p:cNvSpPr/>
            <p:nvPr/>
          </p:nvSpPr>
          <p:spPr>
            <a:xfrm>
              <a:off x="0" y="195257"/>
              <a:ext cx="7818516" cy="58642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0" y="195251"/>
              <a:ext cx="7818516" cy="88093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3763274" y="195212"/>
              <a:ext cx="4055120" cy="51344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0" y="195212"/>
              <a:ext cx="7771516" cy="873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0" y="239578"/>
              <a:ext cx="7818516" cy="7714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grpSp>
      <p:sp>
        <p:nvSpPr>
          <p:cNvPr id="8" name="object 8"/>
          <p:cNvSpPr txBox="1">
            <a:spLocks noGrp="1"/>
          </p:cNvSpPr>
          <p:nvPr>
            <p:ph type="title"/>
          </p:nvPr>
        </p:nvSpPr>
        <p:spPr>
          <a:xfrm>
            <a:off x="1930080" y="1144519"/>
            <a:ext cx="2159635" cy="598170"/>
          </a:xfrm>
          <a:prstGeom prst="rect">
            <a:avLst/>
          </a:prstGeom>
        </p:spPr>
        <p:txBody>
          <a:bodyPr vert="horz" wrap="square" lIns="0" tIns="13335" rIns="0" bIns="0" rtlCol="0">
            <a:spAutoFit/>
          </a:bodyPr>
          <a:lstStyle/>
          <a:p>
            <a:pPr marL="12700">
              <a:spcBef>
                <a:spcPts val="105"/>
              </a:spcBef>
            </a:pPr>
            <a:r>
              <a:rPr sz="3750" b="0" u="heavy" spc="-30" dirty="0">
                <a:solidFill>
                  <a:srgbClr val="035F79"/>
                </a:solidFill>
                <a:uFill>
                  <a:solidFill>
                    <a:srgbClr val="035F79"/>
                  </a:solidFill>
                </a:uFill>
                <a:latin typeface="Times New Roman"/>
                <a:cs typeface="Times New Roman"/>
              </a:rPr>
              <a:t>C</a:t>
            </a:r>
            <a:r>
              <a:rPr sz="3750" b="0" u="heavy" spc="70" dirty="0">
                <a:solidFill>
                  <a:srgbClr val="035F79"/>
                </a:solidFill>
                <a:uFill>
                  <a:solidFill>
                    <a:srgbClr val="035F79"/>
                  </a:solidFill>
                </a:uFill>
                <a:latin typeface="Times New Roman"/>
                <a:cs typeface="Times New Roman"/>
              </a:rPr>
              <a:t>o</a:t>
            </a:r>
            <a:r>
              <a:rPr sz="3750" b="0" u="heavy" spc="-80" dirty="0">
                <a:solidFill>
                  <a:srgbClr val="035F79"/>
                </a:solidFill>
                <a:uFill>
                  <a:solidFill>
                    <a:srgbClr val="035F79"/>
                  </a:solidFill>
                </a:uFill>
                <a:latin typeface="Times New Roman"/>
                <a:cs typeface="Times New Roman"/>
              </a:rPr>
              <a:t>n</a:t>
            </a:r>
            <a:r>
              <a:rPr sz="3750" b="0" u="heavy" spc="-20" dirty="0">
                <a:solidFill>
                  <a:srgbClr val="035F79"/>
                </a:solidFill>
                <a:uFill>
                  <a:solidFill>
                    <a:srgbClr val="035F79"/>
                  </a:solidFill>
                </a:uFill>
                <a:latin typeface="Times New Roman"/>
                <a:cs typeface="Times New Roman"/>
              </a:rPr>
              <a:t>c</a:t>
            </a:r>
            <a:r>
              <a:rPr sz="3750" b="0" u="heavy" spc="-145" dirty="0">
                <a:solidFill>
                  <a:srgbClr val="035F79"/>
                </a:solidFill>
                <a:uFill>
                  <a:solidFill>
                    <a:srgbClr val="035F79"/>
                  </a:solidFill>
                </a:uFill>
                <a:latin typeface="Times New Roman"/>
                <a:cs typeface="Times New Roman"/>
              </a:rPr>
              <a:t>l</a:t>
            </a:r>
            <a:r>
              <a:rPr sz="3750" b="0" u="heavy" dirty="0">
                <a:solidFill>
                  <a:srgbClr val="035F79"/>
                </a:solidFill>
                <a:uFill>
                  <a:solidFill>
                    <a:srgbClr val="035F79"/>
                  </a:solidFill>
                </a:uFill>
                <a:latin typeface="Times New Roman"/>
                <a:cs typeface="Times New Roman"/>
              </a:rPr>
              <a:t>u</a:t>
            </a:r>
            <a:r>
              <a:rPr sz="3750" b="0" u="heavy" spc="-40" dirty="0">
                <a:solidFill>
                  <a:srgbClr val="035F79"/>
                </a:solidFill>
                <a:uFill>
                  <a:solidFill>
                    <a:srgbClr val="035F79"/>
                  </a:solidFill>
                </a:uFill>
                <a:latin typeface="Times New Roman"/>
                <a:cs typeface="Times New Roman"/>
              </a:rPr>
              <a:t>s</a:t>
            </a:r>
            <a:r>
              <a:rPr sz="3750" b="0" u="heavy" spc="-145" dirty="0">
                <a:solidFill>
                  <a:srgbClr val="035F79"/>
                </a:solidFill>
                <a:uFill>
                  <a:solidFill>
                    <a:srgbClr val="035F79"/>
                  </a:solidFill>
                </a:uFill>
                <a:latin typeface="Times New Roman"/>
                <a:cs typeface="Times New Roman"/>
              </a:rPr>
              <a:t>i</a:t>
            </a:r>
            <a:r>
              <a:rPr sz="3750" b="0" u="heavy" spc="70" dirty="0">
                <a:solidFill>
                  <a:srgbClr val="035F79"/>
                </a:solidFill>
                <a:uFill>
                  <a:solidFill>
                    <a:srgbClr val="035F79"/>
                  </a:solidFill>
                </a:uFill>
                <a:latin typeface="Times New Roman"/>
                <a:cs typeface="Times New Roman"/>
              </a:rPr>
              <a:t>o</a:t>
            </a:r>
            <a:r>
              <a:rPr sz="3750" b="0" u="heavy" dirty="0">
                <a:solidFill>
                  <a:srgbClr val="035F79"/>
                </a:solidFill>
                <a:uFill>
                  <a:solidFill>
                    <a:srgbClr val="035F79"/>
                  </a:solidFill>
                </a:uFill>
                <a:latin typeface="Times New Roman"/>
                <a:cs typeface="Times New Roman"/>
              </a:rPr>
              <a:t>n</a:t>
            </a:r>
            <a:endParaRPr sz="3750">
              <a:latin typeface="Times New Roman"/>
              <a:cs typeface="Times New Roman"/>
            </a:endParaRPr>
          </a:p>
        </p:txBody>
      </p:sp>
      <p:sp>
        <p:nvSpPr>
          <p:cNvPr id="9" name="object 9"/>
          <p:cNvSpPr txBox="1"/>
          <p:nvPr/>
        </p:nvSpPr>
        <p:spPr>
          <a:xfrm>
            <a:off x="1980252" y="2204653"/>
            <a:ext cx="6844665" cy="2965555"/>
          </a:xfrm>
          <a:prstGeom prst="rect">
            <a:avLst/>
          </a:prstGeom>
        </p:spPr>
        <p:txBody>
          <a:bodyPr vert="horz" wrap="square" lIns="0" tIns="15875" rIns="0" bIns="0" rtlCol="0">
            <a:spAutoFit/>
          </a:bodyPr>
          <a:lstStyle/>
          <a:p>
            <a:pPr marL="355600" marR="13335" indent="-342900">
              <a:spcBef>
                <a:spcPts val="125"/>
              </a:spcBef>
              <a:buClr>
                <a:srgbClr val="09D0D9"/>
              </a:buClr>
              <a:buSzPct val="92500"/>
              <a:buFont typeface="Wingdings" panose="05000000000000000000" pitchFamily="2" charset="2"/>
              <a:buChar char="Ø"/>
              <a:tabLst>
                <a:tab pos="250825" algn="l"/>
                <a:tab pos="6446520" algn="l"/>
              </a:tabLst>
            </a:pPr>
            <a:r>
              <a:rPr sz="2000" spc="15" dirty="0">
                <a:solidFill>
                  <a:schemeClr val="tx2"/>
                </a:solidFill>
                <a:latin typeface="Times New Roman"/>
                <a:cs typeface="Times New Roman"/>
              </a:rPr>
              <a:t>Recent </a:t>
            </a:r>
            <a:r>
              <a:rPr sz="2000" spc="5" dirty="0">
                <a:solidFill>
                  <a:schemeClr val="tx2"/>
                </a:solidFill>
                <a:latin typeface="Times New Roman"/>
                <a:cs typeface="Times New Roman"/>
              </a:rPr>
              <a:t>advances </a:t>
            </a:r>
            <a:r>
              <a:rPr sz="2000" spc="-10" dirty="0">
                <a:solidFill>
                  <a:schemeClr val="tx2"/>
                </a:solidFill>
                <a:latin typeface="Times New Roman"/>
                <a:cs typeface="Times New Roman"/>
              </a:rPr>
              <a:t>in </a:t>
            </a:r>
            <a:r>
              <a:rPr sz="2000" spc="30" dirty="0">
                <a:solidFill>
                  <a:schemeClr val="tx2"/>
                </a:solidFill>
                <a:latin typeface="Times New Roman"/>
                <a:cs typeface="Times New Roman"/>
              </a:rPr>
              <a:t>the </a:t>
            </a:r>
            <a:r>
              <a:rPr sz="2000" spc="5" dirty="0">
                <a:solidFill>
                  <a:schemeClr val="tx2"/>
                </a:solidFill>
                <a:latin typeface="Times New Roman"/>
                <a:cs typeface="Times New Roman"/>
              </a:rPr>
              <a:t>mechanical </a:t>
            </a:r>
            <a:r>
              <a:rPr sz="2000" spc="15" dirty="0">
                <a:solidFill>
                  <a:schemeClr val="tx2"/>
                </a:solidFill>
                <a:latin typeface="Times New Roman"/>
                <a:cs typeface="Times New Roman"/>
              </a:rPr>
              <a:t>properties</a:t>
            </a:r>
            <a:r>
              <a:rPr sz="2000" spc="-409" dirty="0">
                <a:solidFill>
                  <a:schemeClr val="tx2"/>
                </a:solidFill>
                <a:latin typeface="Times New Roman"/>
                <a:cs typeface="Times New Roman"/>
              </a:rPr>
              <a:t> </a:t>
            </a:r>
            <a:r>
              <a:rPr sz="2000" spc="25" dirty="0">
                <a:solidFill>
                  <a:schemeClr val="tx2"/>
                </a:solidFill>
                <a:latin typeface="Times New Roman"/>
                <a:cs typeface="Times New Roman"/>
              </a:rPr>
              <a:t>of </a:t>
            </a:r>
            <a:r>
              <a:rPr sz="2000" spc="5" dirty="0">
                <a:solidFill>
                  <a:schemeClr val="tx2"/>
                </a:solidFill>
                <a:latin typeface="Times New Roman"/>
                <a:cs typeface="Times New Roman"/>
              </a:rPr>
              <a:t>composites </a:t>
            </a:r>
            <a:r>
              <a:rPr sz="2000" spc="20" dirty="0">
                <a:solidFill>
                  <a:schemeClr val="tx2"/>
                </a:solidFill>
                <a:latin typeface="Times New Roman"/>
                <a:cs typeface="Times New Roman"/>
              </a:rPr>
              <a:t>has  </a:t>
            </a:r>
            <a:r>
              <a:rPr sz="2000" spc="-5" dirty="0">
                <a:solidFill>
                  <a:schemeClr val="tx2"/>
                </a:solidFill>
                <a:latin typeface="Times New Roman"/>
                <a:cs typeface="Times New Roman"/>
              </a:rPr>
              <a:t>regained</a:t>
            </a:r>
            <a:r>
              <a:rPr sz="2000" spc="-1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14" dirty="0">
                <a:solidFill>
                  <a:schemeClr val="tx2"/>
                </a:solidFill>
                <a:latin typeface="Times New Roman"/>
                <a:cs typeface="Times New Roman"/>
              </a:rPr>
              <a:t> </a:t>
            </a:r>
            <a:r>
              <a:rPr sz="2000" spc="5" dirty="0">
                <a:solidFill>
                  <a:schemeClr val="tx2"/>
                </a:solidFill>
                <a:latin typeface="Times New Roman"/>
                <a:cs typeface="Times New Roman"/>
              </a:rPr>
              <a:t>interest</a:t>
            </a:r>
            <a:r>
              <a:rPr sz="2000" spc="-90" dirty="0">
                <a:solidFill>
                  <a:schemeClr val="tx2"/>
                </a:solidFill>
                <a:latin typeface="Times New Roman"/>
                <a:cs typeface="Times New Roman"/>
              </a:rPr>
              <a:t> </a:t>
            </a:r>
            <a:r>
              <a:rPr sz="2000" spc="-10" dirty="0">
                <a:solidFill>
                  <a:schemeClr val="tx2"/>
                </a:solidFill>
                <a:latin typeface="Times New Roman"/>
                <a:cs typeface="Times New Roman"/>
              </a:rPr>
              <a:t>in</a:t>
            </a:r>
            <a:r>
              <a:rPr sz="2000" spc="65" dirty="0">
                <a:solidFill>
                  <a:schemeClr val="tx2"/>
                </a:solidFill>
                <a:latin typeface="Times New Roman"/>
                <a:cs typeface="Times New Roman"/>
              </a:rPr>
              <a:t> </a:t>
            </a:r>
            <a:r>
              <a:rPr sz="2000" spc="5" dirty="0">
                <a:solidFill>
                  <a:schemeClr val="tx2"/>
                </a:solidFill>
                <a:latin typeface="Times New Roman"/>
                <a:cs typeface="Times New Roman"/>
              </a:rPr>
              <a:t>using</a:t>
            </a:r>
            <a:r>
              <a:rPr sz="2000" spc="-85" dirty="0">
                <a:solidFill>
                  <a:schemeClr val="tx2"/>
                </a:solidFill>
                <a:latin typeface="Times New Roman"/>
                <a:cs typeface="Times New Roman"/>
              </a:rPr>
              <a:t> </a:t>
            </a:r>
            <a:r>
              <a:rPr sz="2000" spc="30" dirty="0">
                <a:solidFill>
                  <a:schemeClr val="tx2"/>
                </a:solidFill>
                <a:latin typeface="Times New Roman"/>
                <a:cs typeface="Times New Roman"/>
              </a:rPr>
              <a:t>the</a:t>
            </a:r>
            <a:r>
              <a:rPr sz="2000" spc="-120" dirty="0">
                <a:solidFill>
                  <a:schemeClr val="tx2"/>
                </a:solidFill>
                <a:latin typeface="Times New Roman"/>
                <a:cs typeface="Times New Roman"/>
              </a:rPr>
              <a:t> </a:t>
            </a:r>
            <a:r>
              <a:rPr sz="2000" spc="5" dirty="0">
                <a:solidFill>
                  <a:schemeClr val="tx2"/>
                </a:solidFill>
                <a:latin typeface="Times New Roman"/>
                <a:cs typeface="Times New Roman"/>
              </a:rPr>
              <a:t>inertia</a:t>
            </a:r>
            <a:r>
              <a:rPr sz="2000" spc="-40" dirty="0">
                <a:solidFill>
                  <a:schemeClr val="tx2"/>
                </a:solidFill>
                <a:latin typeface="Times New Roman"/>
                <a:cs typeface="Times New Roman"/>
              </a:rPr>
              <a:t> </a:t>
            </a:r>
            <a:r>
              <a:rPr sz="2000" spc="25" dirty="0">
                <a:solidFill>
                  <a:schemeClr val="tx2"/>
                </a:solidFill>
                <a:latin typeface="Times New Roman"/>
                <a:cs typeface="Times New Roman"/>
              </a:rPr>
              <a:t>of</a:t>
            </a:r>
            <a:r>
              <a:rPr sz="2000" spc="-120" dirty="0">
                <a:solidFill>
                  <a:schemeClr val="tx2"/>
                </a:solidFill>
                <a:latin typeface="Times New Roman"/>
                <a:cs typeface="Times New Roman"/>
              </a:rPr>
              <a:t> </a:t>
            </a:r>
            <a:r>
              <a:rPr sz="2000" spc="10" dirty="0">
                <a:solidFill>
                  <a:schemeClr val="tx2"/>
                </a:solidFill>
                <a:latin typeface="Times New Roman"/>
                <a:cs typeface="Times New Roman"/>
              </a:rPr>
              <a:t>a</a:t>
            </a:r>
            <a:r>
              <a:rPr sz="2000" spc="30" dirty="0">
                <a:solidFill>
                  <a:schemeClr val="tx2"/>
                </a:solidFill>
                <a:latin typeface="Times New Roman"/>
                <a:cs typeface="Times New Roman"/>
              </a:rPr>
              <a:t> </a:t>
            </a:r>
            <a:r>
              <a:rPr sz="2000" spc="10" dirty="0">
                <a:solidFill>
                  <a:schemeClr val="tx2"/>
                </a:solidFill>
                <a:latin typeface="Times New Roman"/>
                <a:cs typeface="Times New Roman"/>
              </a:rPr>
              <a:t>spinning</a:t>
            </a:r>
            <a:r>
              <a:rPr sz="2000" spc="-155" dirty="0">
                <a:solidFill>
                  <a:schemeClr val="tx2"/>
                </a:solidFill>
                <a:latin typeface="Times New Roman"/>
                <a:cs typeface="Times New Roman"/>
              </a:rPr>
              <a:t> </a:t>
            </a:r>
            <a:r>
              <a:rPr sz="2000" spc="10" dirty="0">
                <a:solidFill>
                  <a:schemeClr val="tx2"/>
                </a:solidFill>
                <a:latin typeface="Times New Roman"/>
                <a:cs typeface="Times New Roman"/>
              </a:rPr>
              <a:t>wheel	</a:t>
            </a:r>
            <a:r>
              <a:rPr sz="2000" spc="25" dirty="0">
                <a:solidFill>
                  <a:schemeClr val="tx2"/>
                </a:solidFill>
                <a:latin typeface="Times New Roman"/>
                <a:cs typeface="Times New Roman"/>
              </a:rPr>
              <a:t>to  </a:t>
            </a:r>
            <a:r>
              <a:rPr sz="2000" spc="10" dirty="0">
                <a:solidFill>
                  <a:schemeClr val="tx2"/>
                </a:solidFill>
                <a:latin typeface="Times New Roman"/>
                <a:cs typeface="Times New Roman"/>
              </a:rPr>
              <a:t>store</a:t>
            </a:r>
            <a:r>
              <a:rPr sz="2000" spc="-130" dirty="0">
                <a:solidFill>
                  <a:schemeClr val="tx2"/>
                </a:solidFill>
                <a:latin typeface="Times New Roman"/>
                <a:cs typeface="Times New Roman"/>
              </a:rPr>
              <a:t> </a:t>
            </a:r>
            <a:r>
              <a:rPr sz="2000" spc="-30" dirty="0">
                <a:solidFill>
                  <a:schemeClr val="tx2"/>
                </a:solidFill>
                <a:latin typeface="Times New Roman"/>
                <a:cs typeface="Times New Roman"/>
              </a:rPr>
              <a:t>energy.</a:t>
            </a:r>
            <a:endParaRPr sz="2000" dirty="0">
              <a:solidFill>
                <a:schemeClr val="tx2"/>
              </a:solidFill>
              <a:latin typeface="Times New Roman"/>
              <a:cs typeface="Times New Roman"/>
            </a:endParaRPr>
          </a:p>
          <a:p>
            <a:pPr marL="342900" indent="-342900">
              <a:buClr>
                <a:srgbClr val="09D0D9"/>
              </a:buClr>
              <a:buFont typeface="Wingdings" panose="05000000000000000000" pitchFamily="2" charset="2"/>
              <a:buChar char="Ø"/>
            </a:pPr>
            <a:endParaRPr sz="2000" dirty="0">
              <a:solidFill>
                <a:schemeClr val="tx2"/>
              </a:solidFill>
              <a:latin typeface="Times New Roman"/>
              <a:cs typeface="Times New Roman"/>
            </a:endParaRPr>
          </a:p>
          <a:p>
            <a:pPr marL="355600" marR="5080" indent="-342900">
              <a:spcBef>
                <a:spcPts val="1390"/>
              </a:spcBef>
              <a:buClr>
                <a:srgbClr val="09D0D9"/>
              </a:buClr>
              <a:buSzPct val="92500"/>
              <a:buFont typeface="Wingdings" panose="05000000000000000000" pitchFamily="2" charset="2"/>
              <a:buChar char="Ø"/>
              <a:tabLst>
                <a:tab pos="250825" algn="l"/>
              </a:tabLst>
            </a:pPr>
            <a:r>
              <a:rPr sz="2000" spc="10" dirty="0">
                <a:solidFill>
                  <a:schemeClr val="tx2"/>
                </a:solidFill>
                <a:latin typeface="Times New Roman"/>
                <a:cs typeface="Times New Roman"/>
              </a:rPr>
              <a:t>Carbon-composite </a:t>
            </a:r>
            <a:r>
              <a:rPr sz="2000" spc="-5" dirty="0">
                <a:solidFill>
                  <a:schemeClr val="tx2"/>
                </a:solidFill>
                <a:latin typeface="Times New Roman"/>
                <a:cs typeface="Times New Roman"/>
              </a:rPr>
              <a:t>flywheel </a:t>
            </a:r>
            <a:r>
              <a:rPr sz="2000" spc="15" dirty="0">
                <a:solidFill>
                  <a:schemeClr val="tx2"/>
                </a:solidFill>
                <a:latin typeface="Times New Roman"/>
                <a:cs typeface="Times New Roman"/>
              </a:rPr>
              <a:t>batteries </a:t>
            </a:r>
            <a:r>
              <a:rPr sz="2000" spc="-10" dirty="0">
                <a:solidFill>
                  <a:schemeClr val="tx2"/>
                </a:solidFill>
                <a:latin typeface="Times New Roman"/>
                <a:cs typeface="Times New Roman"/>
              </a:rPr>
              <a:t>have </a:t>
            </a:r>
            <a:r>
              <a:rPr sz="2000" spc="20" dirty="0">
                <a:solidFill>
                  <a:schemeClr val="tx2"/>
                </a:solidFill>
                <a:latin typeface="Times New Roman"/>
                <a:cs typeface="Times New Roman"/>
              </a:rPr>
              <a:t>recently been  </a:t>
            </a:r>
            <a:r>
              <a:rPr sz="2000" spc="5" dirty="0">
                <a:solidFill>
                  <a:schemeClr val="tx2"/>
                </a:solidFill>
                <a:latin typeface="Times New Roman"/>
                <a:cs typeface="Times New Roman"/>
              </a:rPr>
              <a:t>manufactured </a:t>
            </a:r>
            <a:r>
              <a:rPr sz="2000" spc="20" dirty="0">
                <a:solidFill>
                  <a:schemeClr val="tx2"/>
                </a:solidFill>
                <a:latin typeface="Times New Roman"/>
                <a:cs typeface="Times New Roman"/>
              </a:rPr>
              <a:t>and </a:t>
            </a:r>
            <a:r>
              <a:rPr sz="2000" spc="10" dirty="0">
                <a:solidFill>
                  <a:schemeClr val="tx2"/>
                </a:solidFill>
                <a:latin typeface="Times New Roman"/>
                <a:cs typeface="Times New Roman"/>
              </a:rPr>
              <a:t>are </a:t>
            </a:r>
            <a:r>
              <a:rPr sz="2000" dirty="0">
                <a:solidFill>
                  <a:schemeClr val="tx2"/>
                </a:solidFill>
                <a:latin typeface="Times New Roman"/>
                <a:cs typeface="Times New Roman"/>
              </a:rPr>
              <a:t>proving </a:t>
            </a:r>
            <a:r>
              <a:rPr sz="2000" spc="25" dirty="0">
                <a:solidFill>
                  <a:schemeClr val="tx2"/>
                </a:solidFill>
                <a:latin typeface="Times New Roman"/>
                <a:cs typeface="Times New Roman"/>
              </a:rPr>
              <a:t>to be </a:t>
            </a:r>
            <a:r>
              <a:rPr sz="2000" spc="-5" dirty="0">
                <a:solidFill>
                  <a:schemeClr val="tx2"/>
                </a:solidFill>
                <a:latin typeface="Times New Roman"/>
                <a:cs typeface="Times New Roman"/>
              </a:rPr>
              <a:t>viable </a:t>
            </a:r>
            <a:r>
              <a:rPr sz="2000" spc="-10" dirty="0">
                <a:solidFill>
                  <a:schemeClr val="tx2"/>
                </a:solidFill>
                <a:latin typeface="Times New Roman"/>
                <a:cs typeface="Times New Roman"/>
              </a:rPr>
              <a:t>in </a:t>
            </a:r>
            <a:r>
              <a:rPr sz="2000" spc="20" dirty="0">
                <a:solidFill>
                  <a:schemeClr val="tx2"/>
                </a:solidFill>
                <a:latin typeface="Times New Roman"/>
                <a:cs typeface="Times New Roman"/>
              </a:rPr>
              <a:t>real-world</a:t>
            </a:r>
            <a:r>
              <a:rPr sz="2000" spc="-315" dirty="0">
                <a:solidFill>
                  <a:schemeClr val="tx2"/>
                </a:solidFill>
                <a:latin typeface="Times New Roman"/>
                <a:cs typeface="Times New Roman"/>
              </a:rPr>
              <a:t> </a:t>
            </a:r>
            <a:r>
              <a:rPr sz="2000" spc="10" dirty="0">
                <a:solidFill>
                  <a:schemeClr val="tx2"/>
                </a:solidFill>
                <a:latin typeface="Times New Roman"/>
                <a:cs typeface="Times New Roman"/>
              </a:rPr>
              <a:t>tests </a:t>
            </a:r>
            <a:r>
              <a:rPr sz="2000" spc="25" dirty="0">
                <a:solidFill>
                  <a:schemeClr val="tx2"/>
                </a:solidFill>
                <a:latin typeface="Times New Roman"/>
                <a:cs typeface="Times New Roman"/>
              </a:rPr>
              <a:t>on  </a:t>
            </a:r>
            <a:r>
              <a:rPr sz="2000" dirty="0">
                <a:solidFill>
                  <a:schemeClr val="tx2"/>
                </a:solidFill>
                <a:latin typeface="Times New Roman"/>
                <a:cs typeface="Times New Roman"/>
              </a:rPr>
              <a:t>mainstream cars. Additionally, </a:t>
            </a:r>
            <a:r>
              <a:rPr sz="2000" spc="10" dirty="0">
                <a:solidFill>
                  <a:schemeClr val="tx2"/>
                </a:solidFill>
                <a:latin typeface="Times New Roman"/>
                <a:cs typeface="Times New Roman"/>
              </a:rPr>
              <a:t>their </a:t>
            </a:r>
            <a:r>
              <a:rPr sz="2000" spc="5" dirty="0">
                <a:solidFill>
                  <a:schemeClr val="tx2"/>
                </a:solidFill>
                <a:latin typeface="Times New Roman"/>
                <a:cs typeface="Times New Roman"/>
              </a:rPr>
              <a:t>disposal </a:t>
            </a:r>
            <a:r>
              <a:rPr sz="2000" spc="-15" dirty="0">
                <a:solidFill>
                  <a:schemeClr val="tx2"/>
                </a:solidFill>
                <a:latin typeface="Times New Roman"/>
                <a:cs typeface="Times New Roman"/>
              </a:rPr>
              <a:t>is </a:t>
            </a:r>
            <a:r>
              <a:rPr sz="2000" dirty="0">
                <a:solidFill>
                  <a:schemeClr val="tx2"/>
                </a:solidFill>
                <a:latin typeface="Times New Roman"/>
                <a:cs typeface="Times New Roman"/>
              </a:rPr>
              <a:t>more </a:t>
            </a:r>
            <a:r>
              <a:rPr sz="2000" spc="35" dirty="0">
                <a:solidFill>
                  <a:schemeClr val="tx2"/>
                </a:solidFill>
                <a:latin typeface="Times New Roman"/>
                <a:cs typeface="Times New Roman"/>
              </a:rPr>
              <a:t>eco-  </a:t>
            </a:r>
            <a:r>
              <a:rPr sz="2000" spc="-15" dirty="0">
                <a:solidFill>
                  <a:schemeClr val="tx2"/>
                </a:solidFill>
                <a:latin typeface="Times New Roman"/>
                <a:cs typeface="Times New Roman"/>
              </a:rPr>
              <a:t>friendly.</a:t>
            </a:r>
            <a:endParaRPr sz="2000" dirty="0">
              <a:solidFill>
                <a:schemeClr val="tx2"/>
              </a:solidFill>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2823" y="1294126"/>
            <a:ext cx="3479800" cy="2470785"/>
          </a:xfrm>
          <a:prstGeom prst="rect">
            <a:avLst/>
          </a:prstGeom>
        </p:spPr>
        <p:txBody>
          <a:bodyPr vert="horz" wrap="square" lIns="0" tIns="15875" rIns="0" bIns="0" rtlCol="0">
            <a:spAutoFit/>
          </a:bodyPr>
          <a:lstStyle/>
          <a:p>
            <a:pPr marL="1032510" marR="5080" indent="-1020444">
              <a:lnSpc>
                <a:spcPct val="100099"/>
              </a:lnSpc>
              <a:spcBef>
                <a:spcPts val="125"/>
              </a:spcBef>
            </a:pPr>
            <a:r>
              <a:rPr sz="8000" spc="-15" dirty="0">
                <a:solidFill>
                  <a:schemeClr val="tx2"/>
                </a:solidFill>
              </a:rPr>
              <a:t>S</a:t>
            </a:r>
            <a:r>
              <a:rPr sz="8000" spc="60" dirty="0">
                <a:solidFill>
                  <a:schemeClr val="tx2"/>
                </a:solidFill>
              </a:rPr>
              <a:t>T</a:t>
            </a:r>
            <a:r>
              <a:rPr sz="8000" spc="20" dirty="0">
                <a:solidFill>
                  <a:schemeClr val="tx2"/>
                </a:solidFill>
              </a:rPr>
              <a:t>U</a:t>
            </a:r>
            <a:r>
              <a:rPr sz="8000" spc="-20" dirty="0">
                <a:solidFill>
                  <a:schemeClr val="tx2"/>
                </a:solidFill>
              </a:rPr>
              <a:t>D</a:t>
            </a:r>
            <a:r>
              <a:rPr sz="8000" spc="15" dirty="0">
                <a:solidFill>
                  <a:schemeClr val="tx2"/>
                </a:solidFill>
              </a:rPr>
              <a:t>Y </a:t>
            </a:r>
            <a:r>
              <a:rPr sz="8000" b="0" spc="5" dirty="0">
                <a:solidFill>
                  <a:schemeClr val="tx2"/>
                </a:solidFill>
                <a:latin typeface="Times New Roman"/>
                <a:cs typeface="Times New Roman"/>
              </a:rPr>
              <a:t> </a:t>
            </a:r>
            <a:r>
              <a:rPr sz="8000" dirty="0">
                <a:solidFill>
                  <a:schemeClr val="tx2"/>
                </a:solidFill>
              </a:rPr>
              <a:t>OF</a:t>
            </a:r>
            <a:endParaRPr sz="8000" dirty="0">
              <a:solidFill>
                <a:schemeClr val="tx2"/>
              </a:solidFill>
              <a:latin typeface="Times New Roman"/>
              <a:cs typeface="Times New Roman"/>
            </a:endParaRPr>
          </a:p>
        </p:txBody>
      </p:sp>
      <p:sp>
        <p:nvSpPr>
          <p:cNvPr id="3" name="object 3"/>
          <p:cNvSpPr txBox="1"/>
          <p:nvPr/>
        </p:nvSpPr>
        <p:spPr>
          <a:xfrm>
            <a:off x="3186178" y="3735385"/>
            <a:ext cx="5960745" cy="1250315"/>
          </a:xfrm>
          <a:prstGeom prst="rect">
            <a:avLst/>
          </a:prstGeom>
        </p:spPr>
        <p:txBody>
          <a:bodyPr vert="horz" wrap="square" lIns="0" tIns="17145" rIns="0" bIns="0" rtlCol="0">
            <a:spAutoFit/>
          </a:bodyPr>
          <a:lstStyle/>
          <a:p>
            <a:pPr marL="12700">
              <a:spcBef>
                <a:spcPts val="135"/>
              </a:spcBef>
            </a:pPr>
            <a:r>
              <a:rPr sz="8000" b="1" spc="25" dirty="0">
                <a:solidFill>
                  <a:schemeClr val="tx2"/>
                </a:solidFill>
                <a:latin typeface="Arial"/>
                <a:cs typeface="Arial"/>
              </a:rPr>
              <a:t>G</a:t>
            </a:r>
            <a:r>
              <a:rPr sz="8000" b="1" spc="-25" dirty="0">
                <a:solidFill>
                  <a:schemeClr val="tx2"/>
                </a:solidFill>
                <a:latin typeface="Arial"/>
                <a:cs typeface="Arial"/>
              </a:rPr>
              <a:t>O</a:t>
            </a:r>
            <a:r>
              <a:rPr sz="8000" b="1" spc="-10" dirty="0">
                <a:solidFill>
                  <a:schemeClr val="tx2"/>
                </a:solidFill>
                <a:latin typeface="Arial"/>
                <a:cs typeface="Arial"/>
              </a:rPr>
              <a:t>VE</a:t>
            </a:r>
            <a:r>
              <a:rPr sz="8000" b="1" spc="20" dirty="0">
                <a:solidFill>
                  <a:schemeClr val="tx2"/>
                </a:solidFill>
                <a:latin typeface="Arial"/>
                <a:cs typeface="Arial"/>
              </a:rPr>
              <a:t>R</a:t>
            </a:r>
            <a:r>
              <a:rPr sz="8000" b="1" spc="-25" dirty="0">
                <a:solidFill>
                  <a:schemeClr val="tx2"/>
                </a:solidFill>
                <a:latin typeface="Arial"/>
                <a:cs typeface="Arial"/>
              </a:rPr>
              <a:t>N</a:t>
            </a:r>
            <a:r>
              <a:rPr sz="8000" b="1" spc="25" dirty="0">
                <a:solidFill>
                  <a:schemeClr val="tx2"/>
                </a:solidFill>
                <a:latin typeface="Arial"/>
                <a:cs typeface="Arial"/>
              </a:rPr>
              <a:t>OR</a:t>
            </a:r>
            <a:endParaRPr sz="8000" dirty="0">
              <a:solidFill>
                <a:schemeClr val="tx2"/>
              </a:solidFill>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2001"/>
            <a:ext cx="8592187" cy="849630"/>
          </a:xfrm>
          <a:prstGeom prst="rect">
            <a:avLst/>
          </a:prstGeom>
        </p:spPr>
        <p:txBody>
          <a:bodyPr vert="horz" wrap="square" lIns="0" tIns="13335" rIns="0" bIns="0" rtlCol="0">
            <a:spAutoFit/>
          </a:bodyPr>
          <a:lstStyle/>
          <a:p>
            <a:pPr marL="12700">
              <a:spcBef>
                <a:spcPts val="105"/>
              </a:spcBef>
            </a:pPr>
            <a:r>
              <a:rPr sz="5400" dirty="0">
                <a:solidFill>
                  <a:schemeClr val="tx2"/>
                </a:solidFill>
              </a:rPr>
              <a:t>INTRODUCTION</a:t>
            </a:r>
          </a:p>
        </p:txBody>
      </p:sp>
      <p:sp>
        <p:nvSpPr>
          <p:cNvPr id="3" name="object 3"/>
          <p:cNvSpPr txBox="1"/>
          <p:nvPr/>
        </p:nvSpPr>
        <p:spPr>
          <a:xfrm>
            <a:off x="0" y="790638"/>
            <a:ext cx="12192000" cy="4568815"/>
          </a:xfrm>
          <a:prstGeom prst="rect">
            <a:avLst/>
          </a:prstGeom>
        </p:spPr>
        <p:txBody>
          <a:bodyPr vert="horz" wrap="square" lIns="0" tIns="12700" rIns="0" bIns="0" rtlCol="0">
            <a:spAutoFit/>
          </a:bodyPr>
          <a:lstStyle/>
          <a:p>
            <a:pPr marL="12700" marR="26034" indent="1830070">
              <a:lnSpc>
                <a:spcPct val="151200"/>
              </a:lnSpc>
              <a:spcBef>
                <a:spcPts val="100"/>
              </a:spcBef>
            </a:pPr>
            <a:r>
              <a:rPr sz="2400" spc="-15" dirty="0">
                <a:solidFill>
                  <a:schemeClr val="tx2"/>
                </a:solidFill>
                <a:latin typeface="Arial"/>
                <a:cs typeface="Arial"/>
              </a:rPr>
              <a:t>The </a:t>
            </a:r>
            <a:r>
              <a:rPr sz="2400" dirty="0">
                <a:solidFill>
                  <a:schemeClr val="tx2"/>
                </a:solidFill>
                <a:latin typeface="Arial"/>
                <a:cs typeface="Arial"/>
              </a:rPr>
              <a:t>function </a:t>
            </a:r>
            <a:r>
              <a:rPr sz="2400" spc="-30" dirty="0">
                <a:solidFill>
                  <a:schemeClr val="tx2"/>
                </a:solidFill>
                <a:latin typeface="Arial"/>
                <a:cs typeface="Arial"/>
              </a:rPr>
              <a:t>of </a:t>
            </a:r>
            <a:r>
              <a:rPr sz="2400" spc="-25" dirty="0">
                <a:solidFill>
                  <a:schemeClr val="tx2"/>
                </a:solidFill>
                <a:latin typeface="Arial"/>
                <a:cs typeface="Arial"/>
              </a:rPr>
              <a:t>governor </a:t>
            </a:r>
            <a:r>
              <a:rPr sz="2400" spc="-5" dirty="0">
                <a:solidFill>
                  <a:schemeClr val="tx2"/>
                </a:solidFill>
                <a:latin typeface="Arial"/>
                <a:cs typeface="Arial"/>
              </a:rPr>
              <a:t>is </a:t>
            </a:r>
            <a:r>
              <a:rPr sz="2400" spc="5" dirty="0">
                <a:solidFill>
                  <a:schemeClr val="tx2"/>
                </a:solidFill>
                <a:latin typeface="Arial"/>
                <a:cs typeface="Arial"/>
              </a:rPr>
              <a:t>to </a:t>
            </a:r>
            <a:r>
              <a:rPr sz="2400" spc="-5" dirty="0">
                <a:solidFill>
                  <a:schemeClr val="tx2"/>
                </a:solidFill>
                <a:latin typeface="Arial"/>
                <a:cs typeface="Arial"/>
              </a:rPr>
              <a:t>regulate </a:t>
            </a:r>
            <a:r>
              <a:rPr sz="2400" spc="30" dirty="0">
                <a:solidFill>
                  <a:schemeClr val="tx2"/>
                </a:solidFill>
                <a:latin typeface="Arial"/>
                <a:cs typeface="Arial"/>
              </a:rPr>
              <a:t>the </a:t>
            </a:r>
            <a:r>
              <a:rPr sz="2400" spc="-10" dirty="0">
                <a:solidFill>
                  <a:schemeClr val="tx2"/>
                </a:solidFill>
                <a:latin typeface="Arial"/>
                <a:cs typeface="Arial"/>
              </a:rPr>
              <a:t>speed </a:t>
            </a:r>
            <a:r>
              <a:rPr sz="2400" spc="-60" dirty="0">
                <a:solidFill>
                  <a:schemeClr val="tx2"/>
                </a:solidFill>
                <a:latin typeface="Arial"/>
                <a:cs typeface="Arial"/>
              </a:rPr>
              <a:t>of  </a:t>
            </a:r>
            <a:r>
              <a:rPr sz="2400" spc="-30" dirty="0">
                <a:solidFill>
                  <a:schemeClr val="tx2"/>
                </a:solidFill>
                <a:latin typeface="Arial"/>
                <a:cs typeface="Arial"/>
              </a:rPr>
              <a:t>an </a:t>
            </a:r>
            <a:r>
              <a:rPr sz="2400" spc="-20" dirty="0">
                <a:solidFill>
                  <a:schemeClr val="tx2"/>
                </a:solidFill>
                <a:latin typeface="Arial"/>
                <a:cs typeface="Arial"/>
              </a:rPr>
              <a:t>engine </a:t>
            </a:r>
            <a:r>
              <a:rPr sz="2400" spc="-15" dirty="0">
                <a:solidFill>
                  <a:schemeClr val="tx2"/>
                </a:solidFill>
                <a:latin typeface="Arial"/>
                <a:cs typeface="Arial"/>
              </a:rPr>
              <a:t>when </a:t>
            </a:r>
            <a:r>
              <a:rPr sz="2400" spc="-5" dirty="0">
                <a:solidFill>
                  <a:schemeClr val="tx2"/>
                </a:solidFill>
                <a:latin typeface="Arial"/>
                <a:cs typeface="Arial"/>
              </a:rPr>
              <a:t>there </a:t>
            </a:r>
            <a:r>
              <a:rPr sz="2400" spc="-15" dirty="0">
                <a:solidFill>
                  <a:schemeClr val="tx2"/>
                </a:solidFill>
                <a:latin typeface="Arial"/>
                <a:cs typeface="Arial"/>
              </a:rPr>
              <a:t>are </a:t>
            </a:r>
            <a:r>
              <a:rPr sz="2400" spc="-30" dirty="0">
                <a:solidFill>
                  <a:schemeClr val="tx2"/>
                </a:solidFill>
                <a:latin typeface="Arial"/>
                <a:cs typeface="Arial"/>
              </a:rPr>
              <a:t>variation </a:t>
            </a:r>
            <a:r>
              <a:rPr sz="2400" spc="-5" dirty="0">
                <a:solidFill>
                  <a:schemeClr val="tx2"/>
                </a:solidFill>
                <a:latin typeface="Arial"/>
                <a:cs typeface="Arial"/>
              </a:rPr>
              <a:t>in </a:t>
            </a:r>
            <a:r>
              <a:rPr sz="2400" spc="5" dirty="0">
                <a:solidFill>
                  <a:schemeClr val="tx2"/>
                </a:solidFill>
                <a:latin typeface="Arial"/>
                <a:cs typeface="Arial"/>
              </a:rPr>
              <a:t>the</a:t>
            </a:r>
            <a:r>
              <a:rPr sz="2400" spc="-55" dirty="0">
                <a:solidFill>
                  <a:schemeClr val="tx2"/>
                </a:solidFill>
                <a:latin typeface="Arial"/>
                <a:cs typeface="Arial"/>
              </a:rPr>
              <a:t> </a:t>
            </a:r>
            <a:r>
              <a:rPr sz="2400" spc="-35" dirty="0">
                <a:solidFill>
                  <a:schemeClr val="tx2"/>
                </a:solidFill>
                <a:latin typeface="Arial"/>
                <a:cs typeface="Arial"/>
              </a:rPr>
              <a:t>load</a:t>
            </a:r>
            <a:endParaRPr sz="2400" dirty="0">
              <a:solidFill>
                <a:schemeClr val="tx2"/>
              </a:solidFill>
              <a:latin typeface="Arial"/>
              <a:cs typeface="Arial"/>
            </a:endParaRPr>
          </a:p>
          <a:p>
            <a:pPr marL="12700" marR="5080">
              <a:lnSpc>
                <a:spcPts val="4360"/>
              </a:lnSpc>
              <a:spcBef>
                <a:spcPts val="310"/>
              </a:spcBef>
              <a:tabLst>
                <a:tab pos="669925" algn="l"/>
              </a:tabLst>
            </a:pPr>
            <a:r>
              <a:rPr sz="2400" b="1" spc="-25" dirty="0">
                <a:solidFill>
                  <a:schemeClr val="tx2"/>
                </a:solidFill>
                <a:latin typeface="Arial"/>
                <a:cs typeface="Arial"/>
              </a:rPr>
              <a:t>Eg.</a:t>
            </a:r>
            <a:r>
              <a:rPr sz="2400" spc="-25" dirty="0">
                <a:solidFill>
                  <a:schemeClr val="tx2"/>
                </a:solidFill>
                <a:latin typeface="Times New Roman"/>
                <a:cs typeface="Times New Roman"/>
              </a:rPr>
              <a:t>	</a:t>
            </a:r>
            <a:r>
              <a:rPr sz="2400" spc="20" dirty="0">
                <a:solidFill>
                  <a:schemeClr val="tx2"/>
                </a:solidFill>
                <a:latin typeface="Arial"/>
                <a:cs typeface="Arial"/>
              </a:rPr>
              <a:t>When </a:t>
            </a:r>
            <a:r>
              <a:rPr sz="2400" spc="5" dirty="0">
                <a:solidFill>
                  <a:schemeClr val="tx2"/>
                </a:solidFill>
                <a:latin typeface="Arial"/>
                <a:cs typeface="Arial"/>
              </a:rPr>
              <a:t>the </a:t>
            </a:r>
            <a:r>
              <a:rPr sz="2400" dirty="0">
                <a:solidFill>
                  <a:schemeClr val="tx2"/>
                </a:solidFill>
                <a:latin typeface="Arial"/>
                <a:cs typeface="Arial"/>
              </a:rPr>
              <a:t>load </a:t>
            </a:r>
            <a:r>
              <a:rPr sz="2400" spc="-30" dirty="0">
                <a:solidFill>
                  <a:schemeClr val="tx2"/>
                </a:solidFill>
                <a:latin typeface="Arial"/>
                <a:cs typeface="Arial"/>
              </a:rPr>
              <a:t>on an </a:t>
            </a:r>
            <a:r>
              <a:rPr sz="2400" spc="5" dirty="0">
                <a:solidFill>
                  <a:schemeClr val="tx2"/>
                </a:solidFill>
                <a:latin typeface="Arial"/>
                <a:cs typeface="Arial"/>
              </a:rPr>
              <a:t>engine </a:t>
            </a:r>
            <a:r>
              <a:rPr sz="2400" spc="-5" dirty="0">
                <a:solidFill>
                  <a:schemeClr val="tx2"/>
                </a:solidFill>
                <a:latin typeface="Arial"/>
                <a:cs typeface="Arial"/>
              </a:rPr>
              <a:t>increases, its </a:t>
            </a:r>
            <a:r>
              <a:rPr sz="2400" spc="20" dirty="0">
                <a:solidFill>
                  <a:schemeClr val="tx2"/>
                </a:solidFill>
                <a:latin typeface="Arial"/>
                <a:cs typeface="Arial"/>
              </a:rPr>
              <a:t>speed </a:t>
            </a:r>
            <a:r>
              <a:rPr sz="2400" spc="-10" dirty="0">
                <a:solidFill>
                  <a:schemeClr val="tx2"/>
                </a:solidFill>
                <a:latin typeface="Arial"/>
                <a:cs typeface="Arial"/>
              </a:rPr>
              <a:t>decreases,  </a:t>
            </a:r>
            <a:r>
              <a:rPr sz="2400" spc="-5" dirty="0">
                <a:solidFill>
                  <a:schemeClr val="tx2"/>
                </a:solidFill>
                <a:latin typeface="Arial"/>
                <a:cs typeface="Arial"/>
              </a:rPr>
              <a:t>therefore it is </a:t>
            </a:r>
            <a:r>
              <a:rPr sz="2400" spc="-10" dirty="0">
                <a:solidFill>
                  <a:schemeClr val="tx2"/>
                </a:solidFill>
                <a:latin typeface="Arial"/>
                <a:cs typeface="Arial"/>
              </a:rPr>
              <a:t>necessary </a:t>
            </a:r>
            <a:r>
              <a:rPr sz="2400" spc="5" dirty="0">
                <a:solidFill>
                  <a:schemeClr val="tx2"/>
                </a:solidFill>
                <a:latin typeface="Arial"/>
                <a:cs typeface="Arial"/>
              </a:rPr>
              <a:t>to increase the supply </a:t>
            </a:r>
            <a:r>
              <a:rPr sz="2400" spc="-30" dirty="0">
                <a:solidFill>
                  <a:schemeClr val="tx2"/>
                </a:solidFill>
                <a:latin typeface="Arial"/>
                <a:cs typeface="Arial"/>
              </a:rPr>
              <a:t>of </a:t>
            </a:r>
            <a:r>
              <a:rPr sz="2400" spc="-10" dirty="0">
                <a:solidFill>
                  <a:schemeClr val="tx2"/>
                </a:solidFill>
                <a:latin typeface="Arial"/>
                <a:cs typeface="Arial"/>
              </a:rPr>
              <a:t>working </a:t>
            </a:r>
            <a:r>
              <a:rPr sz="2400" spc="15" dirty="0">
                <a:solidFill>
                  <a:schemeClr val="tx2"/>
                </a:solidFill>
                <a:latin typeface="Arial"/>
                <a:cs typeface="Arial"/>
              </a:rPr>
              <a:t>fluid</a:t>
            </a:r>
            <a:r>
              <a:rPr sz="2400" spc="190" dirty="0">
                <a:solidFill>
                  <a:schemeClr val="tx2"/>
                </a:solidFill>
                <a:latin typeface="Arial"/>
                <a:cs typeface="Arial"/>
              </a:rPr>
              <a:t> </a:t>
            </a:r>
            <a:r>
              <a:rPr sz="2400" dirty="0">
                <a:solidFill>
                  <a:schemeClr val="tx2"/>
                </a:solidFill>
                <a:latin typeface="Arial"/>
                <a:cs typeface="Arial"/>
              </a:rPr>
              <a:t>&amp;</a:t>
            </a:r>
          </a:p>
          <a:p>
            <a:pPr marL="12700" marR="10795">
              <a:lnSpc>
                <a:spcPts val="4280"/>
              </a:lnSpc>
              <a:spcBef>
                <a:spcPts val="55"/>
              </a:spcBef>
              <a:tabLst>
                <a:tab pos="1871345" algn="l"/>
                <a:tab pos="2825115" algn="l"/>
                <a:tab pos="4293235" algn="l"/>
                <a:tab pos="6257290" algn="l"/>
                <a:tab pos="7526020" algn="l"/>
                <a:tab pos="8136255" algn="l"/>
              </a:tabLst>
            </a:pPr>
            <a:r>
              <a:rPr sz="2400" spc="-75" dirty="0">
                <a:solidFill>
                  <a:schemeClr val="tx2"/>
                </a:solidFill>
                <a:latin typeface="Arial"/>
                <a:cs typeface="Arial"/>
              </a:rPr>
              <a:t>v</a:t>
            </a:r>
            <a:r>
              <a:rPr sz="2400" spc="-5" dirty="0">
                <a:solidFill>
                  <a:schemeClr val="tx2"/>
                </a:solidFill>
                <a:latin typeface="Arial"/>
                <a:cs typeface="Arial"/>
              </a:rPr>
              <a:t>i</a:t>
            </a:r>
            <a:r>
              <a:rPr sz="2400" spc="65" dirty="0">
                <a:solidFill>
                  <a:schemeClr val="tx2"/>
                </a:solidFill>
                <a:latin typeface="Arial"/>
                <a:cs typeface="Arial"/>
              </a:rPr>
              <a:t>c</a:t>
            </a:r>
            <a:r>
              <a:rPr sz="2400" spc="-60" dirty="0">
                <a:solidFill>
                  <a:schemeClr val="tx2"/>
                </a:solidFill>
                <a:latin typeface="Arial"/>
                <a:cs typeface="Arial"/>
              </a:rPr>
              <a:t>e</a:t>
            </a:r>
            <a:r>
              <a:rPr sz="2400" spc="100" dirty="0">
                <a:solidFill>
                  <a:schemeClr val="tx2"/>
                </a:solidFill>
                <a:latin typeface="Arial"/>
                <a:cs typeface="Arial"/>
              </a:rPr>
              <a:t>-</a:t>
            </a:r>
            <a:r>
              <a:rPr sz="2400" spc="-75" dirty="0">
                <a:solidFill>
                  <a:schemeClr val="tx2"/>
                </a:solidFill>
                <a:latin typeface="Arial"/>
                <a:cs typeface="Arial"/>
              </a:rPr>
              <a:t>v</a:t>
            </a:r>
            <a:r>
              <a:rPr sz="2400" spc="-60" dirty="0">
                <a:solidFill>
                  <a:schemeClr val="tx2"/>
                </a:solidFill>
                <a:latin typeface="Arial"/>
                <a:cs typeface="Arial"/>
              </a:rPr>
              <a:t>e</a:t>
            </a:r>
            <a:r>
              <a:rPr sz="2400" spc="20" dirty="0">
                <a:solidFill>
                  <a:schemeClr val="tx2"/>
                </a:solidFill>
                <a:latin typeface="Arial"/>
                <a:cs typeface="Arial"/>
              </a:rPr>
              <a:t>r</a:t>
            </a:r>
            <a:r>
              <a:rPr sz="2400" spc="70" dirty="0">
                <a:solidFill>
                  <a:schemeClr val="tx2"/>
                </a:solidFill>
                <a:latin typeface="Arial"/>
                <a:cs typeface="Arial"/>
              </a:rPr>
              <a:t>s</a:t>
            </a:r>
            <a:r>
              <a:rPr sz="2400" spc="-60" dirty="0">
                <a:solidFill>
                  <a:schemeClr val="tx2"/>
                </a:solidFill>
                <a:latin typeface="Arial"/>
                <a:cs typeface="Arial"/>
              </a:rPr>
              <a:t>a</a:t>
            </a:r>
            <a:r>
              <a:rPr sz="2400" dirty="0">
                <a:solidFill>
                  <a:schemeClr val="tx2"/>
                </a:solidFill>
                <a:latin typeface="Arial"/>
                <a:cs typeface="Arial"/>
              </a:rPr>
              <a:t>.</a:t>
            </a:r>
            <a:r>
              <a:rPr sz="2400" dirty="0">
                <a:solidFill>
                  <a:schemeClr val="tx2"/>
                </a:solidFill>
                <a:latin typeface="Times New Roman"/>
                <a:cs typeface="Times New Roman"/>
              </a:rPr>
              <a:t>	</a:t>
            </a:r>
            <a:r>
              <a:rPr sz="2400" spc="-45" dirty="0">
                <a:solidFill>
                  <a:schemeClr val="tx2"/>
                </a:solidFill>
                <a:latin typeface="Arial"/>
                <a:cs typeface="Arial"/>
              </a:rPr>
              <a:t>T</a:t>
            </a:r>
            <a:r>
              <a:rPr sz="2400" spc="10" dirty="0">
                <a:solidFill>
                  <a:schemeClr val="tx2"/>
                </a:solidFill>
                <a:latin typeface="Arial"/>
                <a:cs typeface="Arial"/>
              </a:rPr>
              <a:t>hu</a:t>
            </a:r>
            <a:r>
              <a:rPr sz="2400" dirty="0">
                <a:solidFill>
                  <a:schemeClr val="tx2"/>
                </a:solidFill>
                <a:latin typeface="Arial"/>
                <a:cs typeface="Arial"/>
              </a:rPr>
              <a:t>s,</a:t>
            </a:r>
            <a:r>
              <a:rPr sz="2400" dirty="0">
                <a:solidFill>
                  <a:schemeClr val="tx2"/>
                </a:solidFill>
                <a:latin typeface="Times New Roman"/>
                <a:cs typeface="Times New Roman"/>
              </a:rPr>
              <a:t>	</a:t>
            </a:r>
            <a:r>
              <a:rPr sz="2400" spc="5" dirty="0">
                <a:solidFill>
                  <a:schemeClr val="tx2"/>
                </a:solidFill>
                <a:latin typeface="Arial"/>
                <a:cs typeface="Arial"/>
              </a:rPr>
              <a:t>G</a:t>
            </a:r>
            <a:r>
              <a:rPr sz="2400" spc="10" dirty="0">
                <a:solidFill>
                  <a:schemeClr val="tx2"/>
                </a:solidFill>
                <a:latin typeface="Arial"/>
                <a:cs typeface="Arial"/>
              </a:rPr>
              <a:t>o</a:t>
            </a:r>
            <a:r>
              <a:rPr sz="2400" dirty="0">
                <a:solidFill>
                  <a:schemeClr val="tx2"/>
                </a:solidFill>
                <a:latin typeface="Arial"/>
                <a:cs typeface="Arial"/>
              </a:rPr>
              <a:t>v</a:t>
            </a:r>
            <a:r>
              <a:rPr sz="2400" spc="-60" dirty="0">
                <a:solidFill>
                  <a:schemeClr val="tx2"/>
                </a:solidFill>
                <a:latin typeface="Arial"/>
                <a:cs typeface="Arial"/>
              </a:rPr>
              <a:t>e</a:t>
            </a:r>
            <a:r>
              <a:rPr sz="2400" spc="20" dirty="0">
                <a:solidFill>
                  <a:schemeClr val="tx2"/>
                </a:solidFill>
                <a:latin typeface="Arial"/>
                <a:cs typeface="Arial"/>
              </a:rPr>
              <a:t>r</a:t>
            </a:r>
            <a:r>
              <a:rPr sz="2400" spc="10" dirty="0">
                <a:solidFill>
                  <a:schemeClr val="tx2"/>
                </a:solidFill>
                <a:latin typeface="Arial"/>
                <a:cs typeface="Arial"/>
              </a:rPr>
              <a:t>n</a:t>
            </a:r>
            <a:r>
              <a:rPr sz="2400" spc="-60" dirty="0">
                <a:solidFill>
                  <a:schemeClr val="tx2"/>
                </a:solidFill>
                <a:latin typeface="Arial"/>
                <a:cs typeface="Arial"/>
              </a:rPr>
              <a:t>o</a:t>
            </a:r>
            <a:r>
              <a:rPr sz="2400" dirty="0">
                <a:solidFill>
                  <a:schemeClr val="tx2"/>
                </a:solidFill>
                <a:latin typeface="Arial"/>
                <a:cs typeface="Arial"/>
              </a:rPr>
              <a:t>r</a:t>
            </a:r>
            <a:r>
              <a:rPr sz="2400" dirty="0">
                <a:solidFill>
                  <a:schemeClr val="tx2"/>
                </a:solidFill>
                <a:latin typeface="Times New Roman"/>
                <a:cs typeface="Times New Roman"/>
              </a:rPr>
              <a:t>	</a:t>
            </a:r>
            <a:r>
              <a:rPr sz="2400" spc="-60" dirty="0">
                <a:solidFill>
                  <a:schemeClr val="tx2"/>
                </a:solidFill>
                <a:latin typeface="Arial"/>
                <a:cs typeface="Arial"/>
              </a:rPr>
              <a:t>a</a:t>
            </a:r>
            <a:r>
              <a:rPr sz="2400" spc="10" dirty="0">
                <a:solidFill>
                  <a:schemeClr val="tx2"/>
                </a:solidFill>
                <a:latin typeface="Arial"/>
                <a:cs typeface="Arial"/>
              </a:rPr>
              <a:t>u</a:t>
            </a:r>
            <a:r>
              <a:rPr sz="2400" spc="5" dirty="0">
                <a:solidFill>
                  <a:schemeClr val="tx2"/>
                </a:solidFill>
                <a:latin typeface="Arial"/>
                <a:cs typeface="Arial"/>
              </a:rPr>
              <a:t>t</a:t>
            </a:r>
            <a:r>
              <a:rPr sz="2400" spc="-60" dirty="0">
                <a:solidFill>
                  <a:schemeClr val="tx2"/>
                </a:solidFill>
                <a:latin typeface="Arial"/>
                <a:cs typeface="Arial"/>
              </a:rPr>
              <a:t>o</a:t>
            </a:r>
            <a:r>
              <a:rPr sz="2400" spc="95" dirty="0">
                <a:solidFill>
                  <a:schemeClr val="tx2"/>
                </a:solidFill>
                <a:latin typeface="Arial"/>
                <a:cs typeface="Arial"/>
              </a:rPr>
              <a:t>m</a:t>
            </a:r>
            <a:r>
              <a:rPr sz="2400" spc="-60" dirty="0">
                <a:solidFill>
                  <a:schemeClr val="tx2"/>
                </a:solidFill>
                <a:latin typeface="Arial"/>
                <a:cs typeface="Arial"/>
              </a:rPr>
              <a:t>a</a:t>
            </a:r>
            <a:r>
              <a:rPr sz="2400" spc="5" dirty="0">
                <a:solidFill>
                  <a:schemeClr val="tx2"/>
                </a:solidFill>
                <a:latin typeface="Arial"/>
                <a:cs typeface="Arial"/>
              </a:rPr>
              <a:t>t</a:t>
            </a:r>
            <a:r>
              <a:rPr sz="2400" spc="-5" dirty="0">
                <a:solidFill>
                  <a:schemeClr val="tx2"/>
                </a:solidFill>
                <a:latin typeface="Arial"/>
                <a:cs typeface="Arial"/>
              </a:rPr>
              <a:t>i</a:t>
            </a:r>
            <a:r>
              <a:rPr sz="2400" spc="65" dirty="0">
                <a:solidFill>
                  <a:schemeClr val="tx2"/>
                </a:solidFill>
                <a:latin typeface="Arial"/>
                <a:cs typeface="Arial"/>
              </a:rPr>
              <a:t>c</a:t>
            </a:r>
            <a:r>
              <a:rPr sz="2400" spc="-60" dirty="0">
                <a:solidFill>
                  <a:schemeClr val="tx2"/>
                </a:solidFill>
                <a:latin typeface="Arial"/>
                <a:cs typeface="Arial"/>
              </a:rPr>
              <a:t>a</a:t>
            </a:r>
            <a:r>
              <a:rPr sz="2400" spc="-5" dirty="0">
                <a:solidFill>
                  <a:schemeClr val="tx2"/>
                </a:solidFill>
                <a:latin typeface="Arial"/>
                <a:cs typeface="Arial"/>
              </a:rPr>
              <a:t>l</a:t>
            </a:r>
            <a:r>
              <a:rPr sz="2400" spc="55" dirty="0">
                <a:solidFill>
                  <a:schemeClr val="tx2"/>
                </a:solidFill>
                <a:latin typeface="Arial"/>
                <a:cs typeface="Arial"/>
              </a:rPr>
              <a:t>l</a:t>
            </a:r>
            <a:r>
              <a:rPr sz="2400" dirty="0">
                <a:solidFill>
                  <a:schemeClr val="tx2"/>
                </a:solidFill>
                <a:latin typeface="Arial"/>
                <a:cs typeface="Arial"/>
              </a:rPr>
              <a:t>y</a:t>
            </a:r>
            <a:r>
              <a:rPr sz="2400" dirty="0">
                <a:solidFill>
                  <a:schemeClr val="tx2"/>
                </a:solidFill>
                <a:latin typeface="Times New Roman"/>
                <a:cs typeface="Times New Roman"/>
              </a:rPr>
              <a:t>	</a:t>
            </a:r>
            <a:r>
              <a:rPr sz="2400" spc="70" dirty="0">
                <a:solidFill>
                  <a:schemeClr val="tx2"/>
                </a:solidFill>
                <a:latin typeface="Arial"/>
                <a:cs typeface="Arial"/>
              </a:rPr>
              <a:t>c</a:t>
            </a:r>
            <a:r>
              <a:rPr sz="2400" spc="-60" dirty="0">
                <a:solidFill>
                  <a:schemeClr val="tx2"/>
                </a:solidFill>
                <a:latin typeface="Arial"/>
                <a:cs typeface="Arial"/>
              </a:rPr>
              <a:t>o</a:t>
            </a:r>
            <a:r>
              <a:rPr sz="2400" spc="10" dirty="0">
                <a:solidFill>
                  <a:schemeClr val="tx2"/>
                </a:solidFill>
                <a:latin typeface="Arial"/>
                <a:cs typeface="Arial"/>
              </a:rPr>
              <a:t>n</a:t>
            </a:r>
            <a:r>
              <a:rPr sz="2400" spc="5" dirty="0">
                <a:solidFill>
                  <a:schemeClr val="tx2"/>
                </a:solidFill>
                <a:latin typeface="Arial"/>
                <a:cs typeface="Arial"/>
              </a:rPr>
              <a:t>t</a:t>
            </a:r>
            <a:r>
              <a:rPr sz="2400" spc="20" dirty="0">
                <a:solidFill>
                  <a:schemeClr val="tx2"/>
                </a:solidFill>
                <a:latin typeface="Arial"/>
                <a:cs typeface="Arial"/>
              </a:rPr>
              <a:t>r</a:t>
            </a:r>
            <a:r>
              <a:rPr sz="2400" spc="-60" dirty="0">
                <a:solidFill>
                  <a:schemeClr val="tx2"/>
                </a:solidFill>
                <a:latin typeface="Arial"/>
                <a:cs typeface="Arial"/>
              </a:rPr>
              <a:t>o</a:t>
            </a:r>
            <a:r>
              <a:rPr sz="2400" spc="-5" dirty="0">
                <a:solidFill>
                  <a:schemeClr val="tx2"/>
                </a:solidFill>
                <a:latin typeface="Arial"/>
                <a:cs typeface="Arial"/>
              </a:rPr>
              <a:t>l</a:t>
            </a:r>
            <a:r>
              <a:rPr sz="2400" dirty="0">
                <a:solidFill>
                  <a:schemeClr val="tx2"/>
                </a:solidFill>
                <a:latin typeface="Arial"/>
                <a:cs typeface="Arial"/>
              </a:rPr>
              <a:t>s</a:t>
            </a:r>
            <a:r>
              <a:rPr sz="2400" dirty="0">
                <a:solidFill>
                  <a:schemeClr val="tx2"/>
                </a:solidFill>
                <a:latin typeface="Times New Roman"/>
                <a:cs typeface="Times New Roman"/>
              </a:rPr>
              <a:t>	</a:t>
            </a:r>
            <a:r>
              <a:rPr sz="2400" spc="5" dirty="0">
                <a:solidFill>
                  <a:schemeClr val="tx2"/>
                </a:solidFill>
                <a:latin typeface="Arial"/>
                <a:cs typeface="Arial"/>
              </a:rPr>
              <a:t>t</a:t>
            </a:r>
            <a:r>
              <a:rPr sz="2400" spc="10" dirty="0">
                <a:solidFill>
                  <a:schemeClr val="tx2"/>
                </a:solidFill>
                <a:latin typeface="Arial"/>
                <a:cs typeface="Arial"/>
              </a:rPr>
              <a:t>h</a:t>
            </a:r>
            <a:r>
              <a:rPr sz="2400" dirty="0">
                <a:solidFill>
                  <a:schemeClr val="tx2"/>
                </a:solidFill>
                <a:latin typeface="Arial"/>
                <a:cs typeface="Arial"/>
              </a:rPr>
              <a:t>e</a:t>
            </a:r>
            <a:r>
              <a:rPr sz="2400" dirty="0">
                <a:solidFill>
                  <a:schemeClr val="tx2"/>
                </a:solidFill>
                <a:latin typeface="Times New Roman"/>
                <a:cs typeface="Times New Roman"/>
              </a:rPr>
              <a:t>	</a:t>
            </a:r>
            <a:r>
              <a:rPr sz="2400" spc="70" dirty="0">
                <a:solidFill>
                  <a:schemeClr val="tx2"/>
                </a:solidFill>
                <a:latin typeface="Arial"/>
                <a:cs typeface="Arial"/>
              </a:rPr>
              <a:t>s</a:t>
            </a:r>
            <a:r>
              <a:rPr sz="2400" spc="10" dirty="0">
                <a:solidFill>
                  <a:schemeClr val="tx2"/>
                </a:solidFill>
                <a:latin typeface="Arial"/>
                <a:cs typeface="Arial"/>
              </a:rPr>
              <a:t>pee</a:t>
            </a:r>
            <a:r>
              <a:rPr sz="2400" dirty="0">
                <a:solidFill>
                  <a:schemeClr val="tx2"/>
                </a:solidFill>
                <a:latin typeface="Arial"/>
                <a:cs typeface="Arial"/>
              </a:rPr>
              <a:t>d </a:t>
            </a:r>
            <a:r>
              <a:rPr sz="2400" dirty="0">
                <a:solidFill>
                  <a:schemeClr val="tx2"/>
                </a:solidFill>
                <a:latin typeface="Times New Roman"/>
                <a:cs typeface="Times New Roman"/>
              </a:rPr>
              <a:t> </a:t>
            </a:r>
            <a:r>
              <a:rPr sz="2400" spc="-20" dirty="0">
                <a:solidFill>
                  <a:schemeClr val="tx2"/>
                </a:solidFill>
                <a:latin typeface="Arial"/>
                <a:cs typeface="Arial"/>
              </a:rPr>
              <a:t>under </a:t>
            </a:r>
            <a:r>
              <a:rPr sz="2400" spc="-30" dirty="0">
                <a:solidFill>
                  <a:schemeClr val="tx2"/>
                </a:solidFill>
                <a:latin typeface="Arial"/>
                <a:cs typeface="Arial"/>
              </a:rPr>
              <a:t>varying</a:t>
            </a:r>
            <a:r>
              <a:rPr sz="2400" spc="290" dirty="0">
                <a:solidFill>
                  <a:schemeClr val="tx2"/>
                </a:solidFill>
                <a:latin typeface="Arial"/>
                <a:cs typeface="Arial"/>
              </a:rPr>
              <a:t> </a:t>
            </a:r>
            <a:r>
              <a:rPr sz="2400" spc="-40" dirty="0">
                <a:solidFill>
                  <a:schemeClr val="tx2"/>
                </a:solidFill>
                <a:latin typeface="Arial"/>
                <a:cs typeface="Arial"/>
              </a:rPr>
              <a:t>load.</a:t>
            </a:r>
            <a:endParaRPr sz="2400" dirty="0">
              <a:solidFill>
                <a:schemeClr val="tx2"/>
              </a:solidFill>
              <a:latin typeface="Arial"/>
              <a:cs typeface="Arial"/>
            </a:endParaRPr>
          </a:p>
          <a:p>
            <a:pPr marL="12700">
              <a:spcBef>
                <a:spcPts val="1280"/>
              </a:spcBef>
            </a:pPr>
            <a:r>
              <a:rPr sz="2750" b="1" u="heavy" spc="-25" dirty="0">
                <a:solidFill>
                  <a:schemeClr val="tx2"/>
                </a:solidFill>
                <a:uFill>
                  <a:solidFill>
                    <a:srgbClr val="A40020"/>
                  </a:solidFill>
                </a:uFill>
                <a:latin typeface="Arial"/>
                <a:cs typeface="Arial"/>
              </a:rPr>
              <a:t>Types </a:t>
            </a:r>
            <a:r>
              <a:rPr sz="2750" b="1" u="heavy" spc="25" dirty="0">
                <a:solidFill>
                  <a:schemeClr val="tx2"/>
                </a:solidFill>
                <a:uFill>
                  <a:solidFill>
                    <a:srgbClr val="A40020"/>
                  </a:solidFill>
                </a:uFill>
                <a:latin typeface="Arial"/>
                <a:cs typeface="Arial"/>
              </a:rPr>
              <a:t>of</a:t>
            </a:r>
            <a:r>
              <a:rPr sz="2750" b="1" u="heavy" spc="75" dirty="0">
                <a:solidFill>
                  <a:schemeClr val="tx2"/>
                </a:solidFill>
                <a:uFill>
                  <a:solidFill>
                    <a:srgbClr val="A40020"/>
                  </a:solidFill>
                </a:uFill>
                <a:latin typeface="Arial"/>
                <a:cs typeface="Arial"/>
              </a:rPr>
              <a:t> </a:t>
            </a:r>
            <a:r>
              <a:rPr sz="2750" b="1" u="heavy" spc="25" dirty="0">
                <a:solidFill>
                  <a:schemeClr val="tx2"/>
                </a:solidFill>
                <a:uFill>
                  <a:solidFill>
                    <a:srgbClr val="A40020"/>
                  </a:solidFill>
                </a:uFill>
                <a:latin typeface="Arial"/>
                <a:cs typeface="Arial"/>
              </a:rPr>
              <a:t>Governors:</a:t>
            </a:r>
            <a:endParaRPr sz="2750" dirty="0">
              <a:solidFill>
                <a:schemeClr val="tx2"/>
              </a:solidFill>
              <a:latin typeface="Arial"/>
              <a:cs typeface="Arial"/>
            </a:endParaRPr>
          </a:p>
          <a:p>
            <a:pPr marL="12700" marR="3105150">
              <a:lnSpc>
                <a:spcPct val="151300"/>
              </a:lnSpc>
              <a:spcBef>
                <a:spcPts val="75"/>
              </a:spcBef>
            </a:pPr>
            <a:r>
              <a:rPr sz="2400" spc="-15" dirty="0">
                <a:solidFill>
                  <a:schemeClr val="tx2"/>
                </a:solidFill>
                <a:latin typeface="Arial"/>
                <a:cs typeface="Arial"/>
              </a:rPr>
              <a:t>The </a:t>
            </a:r>
            <a:r>
              <a:rPr sz="2400" spc="-30" dirty="0">
                <a:solidFill>
                  <a:schemeClr val="tx2"/>
                </a:solidFill>
                <a:latin typeface="Arial"/>
                <a:cs typeface="Arial"/>
              </a:rPr>
              <a:t>governors </a:t>
            </a:r>
            <a:r>
              <a:rPr sz="2400" spc="-15" dirty="0">
                <a:solidFill>
                  <a:schemeClr val="tx2"/>
                </a:solidFill>
                <a:latin typeface="Arial"/>
                <a:cs typeface="Arial"/>
              </a:rPr>
              <a:t>may </a:t>
            </a:r>
            <a:r>
              <a:rPr sz="2400" spc="-35" dirty="0">
                <a:solidFill>
                  <a:schemeClr val="tx2"/>
                </a:solidFill>
                <a:latin typeface="Arial"/>
                <a:cs typeface="Arial"/>
              </a:rPr>
              <a:t>broadly </a:t>
            </a:r>
            <a:r>
              <a:rPr sz="2400" spc="-30" dirty="0">
                <a:solidFill>
                  <a:schemeClr val="tx2"/>
                </a:solidFill>
                <a:latin typeface="Arial"/>
                <a:cs typeface="Arial"/>
              </a:rPr>
              <a:t>be </a:t>
            </a:r>
            <a:r>
              <a:rPr sz="2400" spc="-10" dirty="0">
                <a:solidFill>
                  <a:schemeClr val="tx2"/>
                </a:solidFill>
                <a:latin typeface="Arial"/>
                <a:cs typeface="Arial"/>
              </a:rPr>
              <a:t>classified </a:t>
            </a:r>
            <a:r>
              <a:rPr sz="2400" spc="-60" dirty="0">
                <a:solidFill>
                  <a:schemeClr val="tx2"/>
                </a:solidFill>
                <a:latin typeface="Arial"/>
                <a:cs typeface="Arial"/>
              </a:rPr>
              <a:t>as  </a:t>
            </a:r>
            <a:r>
              <a:rPr sz="2400" spc="-5" dirty="0">
                <a:solidFill>
                  <a:schemeClr val="tx2"/>
                </a:solidFill>
                <a:latin typeface="Arial"/>
                <a:cs typeface="Arial"/>
              </a:rPr>
              <a:t>1)Centrifugal</a:t>
            </a:r>
            <a:r>
              <a:rPr sz="2400" spc="65" dirty="0">
                <a:solidFill>
                  <a:schemeClr val="tx2"/>
                </a:solidFill>
                <a:latin typeface="Arial"/>
                <a:cs typeface="Arial"/>
              </a:rPr>
              <a:t> </a:t>
            </a:r>
            <a:r>
              <a:rPr sz="2400" spc="-30" dirty="0">
                <a:solidFill>
                  <a:schemeClr val="tx2"/>
                </a:solidFill>
                <a:latin typeface="Arial"/>
                <a:cs typeface="Arial"/>
              </a:rPr>
              <a:t>governors</a:t>
            </a:r>
            <a:endParaRPr sz="2400" dirty="0">
              <a:solidFill>
                <a:schemeClr val="tx2"/>
              </a:solidFill>
              <a:latin typeface="Arial"/>
              <a:cs typeface="Arial"/>
            </a:endParaRPr>
          </a:p>
          <a:p>
            <a:pPr marL="12700">
              <a:spcBef>
                <a:spcPts val="1400"/>
              </a:spcBef>
            </a:pPr>
            <a:r>
              <a:rPr sz="2400" dirty="0">
                <a:solidFill>
                  <a:schemeClr val="tx2"/>
                </a:solidFill>
                <a:latin typeface="Arial"/>
                <a:cs typeface="Arial"/>
              </a:rPr>
              <a:t>2)Inertia</a:t>
            </a:r>
            <a:r>
              <a:rPr sz="2400" spc="10" dirty="0">
                <a:solidFill>
                  <a:schemeClr val="tx2"/>
                </a:solidFill>
                <a:latin typeface="Arial"/>
                <a:cs typeface="Arial"/>
              </a:rPr>
              <a:t> </a:t>
            </a:r>
            <a:r>
              <a:rPr sz="2400" spc="-30" dirty="0">
                <a:solidFill>
                  <a:schemeClr val="tx2"/>
                </a:solidFill>
                <a:latin typeface="Arial"/>
                <a:cs typeface="Arial"/>
              </a:rPr>
              <a:t>governors</a:t>
            </a:r>
            <a:endParaRPr sz="2400" dirty="0">
              <a:solidFill>
                <a:schemeClr val="tx2"/>
              </a:solidFill>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3426"/>
            <a:ext cx="10659742" cy="391795"/>
          </a:xfrm>
          <a:prstGeom prst="rect">
            <a:avLst/>
          </a:prstGeom>
        </p:spPr>
        <p:txBody>
          <a:bodyPr vert="horz" wrap="square" lIns="0" tIns="12700" rIns="0" bIns="0" rtlCol="0">
            <a:spAutoFit/>
          </a:bodyPr>
          <a:lstStyle/>
          <a:p>
            <a:pPr marL="12700">
              <a:spcBef>
                <a:spcPts val="100"/>
              </a:spcBef>
            </a:pPr>
            <a:r>
              <a:rPr sz="2400" b="1" spc="-5" dirty="0">
                <a:solidFill>
                  <a:schemeClr val="tx2"/>
                </a:solidFill>
                <a:latin typeface="Arial"/>
                <a:cs typeface="Arial"/>
              </a:rPr>
              <a:t>The </a:t>
            </a:r>
            <a:r>
              <a:rPr sz="2400" b="1" spc="5" dirty="0">
                <a:solidFill>
                  <a:schemeClr val="tx2"/>
                </a:solidFill>
                <a:latin typeface="Arial"/>
                <a:cs typeface="Arial"/>
              </a:rPr>
              <a:t>centrifugal </a:t>
            </a:r>
            <a:r>
              <a:rPr sz="2400" b="1" spc="-20" dirty="0">
                <a:solidFill>
                  <a:schemeClr val="tx2"/>
                </a:solidFill>
                <a:latin typeface="Arial"/>
                <a:cs typeface="Arial"/>
              </a:rPr>
              <a:t>governors </a:t>
            </a:r>
            <a:r>
              <a:rPr sz="2400" b="1" spc="-10" dirty="0">
                <a:solidFill>
                  <a:schemeClr val="tx2"/>
                </a:solidFill>
                <a:latin typeface="Arial"/>
                <a:cs typeface="Arial"/>
              </a:rPr>
              <a:t>may </a:t>
            </a:r>
            <a:r>
              <a:rPr sz="2400" b="1" dirty="0">
                <a:solidFill>
                  <a:schemeClr val="tx2"/>
                </a:solidFill>
                <a:latin typeface="Arial"/>
                <a:cs typeface="Arial"/>
              </a:rPr>
              <a:t>further </a:t>
            </a:r>
            <a:r>
              <a:rPr sz="2400" b="1" spc="-25" dirty="0">
                <a:solidFill>
                  <a:schemeClr val="tx2"/>
                </a:solidFill>
                <a:latin typeface="Arial"/>
                <a:cs typeface="Arial"/>
              </a:rPr>
              <a:t>be </a:t>
            </a:r>
            <a:r>
              <a:rPr sz="2400" b="1" spc="25" dirty="0">
                <a:solidFill>
                  <a:schemeClr val="tx2"/>
                </a:solidFill>
                <a:latin typeface="Arial"/>
                <a:cs typeface="Arial"/>
              </a:rPr>
              <a:t>classified </a:t>
            </a:r>
            <a:r>
              <a:rPr sz="2400" b="1" spc="5" dirty="0">
                <a:solidFill>
                  <a:schemeClr val="tx2"/>
                </a:solidFill>
                <a:latin typeface="Arial"/>
                <a:cs typeface="Arial"/>
              </a:rPr>
              <a:t>as</a:t>
            </a:r>
            <a:r>
              <a:rPr sz="2400" b="1" spc="-254" dirty="0">
                <a:solidFill>
                  <a:schemeClr val="tx2"/>
                </a:solidFill>
                <a:latin typeface="Arial"/>
                <a:cs typeface="Arial"/>
              </a:rPr>
              <a:t> </a:t>
            </a:r>
            <a:r>
              <a:rPr sz="2400" b="1" spc="10" dirty="0">
                <a:solidFill>
                  <a:schemeClr val="tx2"/>
                </a:solidFill>
                <a:latin typeface="Arial"/>
                <a:cs typeface="Arial"/>
              </a:rPr>
              <a:t>follows:</a:t>
            </a:r>
            <a:endParaRPr sz="2400" dirty="0">
              <a:solidFill>
                <a:schemeClr val="tx2"/>
              </a:solidFill>
              <a:latin typeface="Arial"/>
              <a:cs typeface="Arial"/>
            </a:endParaRPr>
          </a:p>
        </p:txBody>
      </p:sp>
      <p:sp>
        <p:nvSpPr>
          <p:cNvPr id="3" name="object 3"/>
          <p:cNvSpPr txBox="1">
            <a:spLocks noGrp="1"/>
          </p:cNvSpPr>
          <p:nvPr>
            <p:ph type="title"/>
          </p:nvPr>
        </p:nvSpPr>
        <p:spPr>
          <a:xfrm>
            <a:off x="4359024" y="1260408"/>
            <a:ext cx="3554729" cy="448945"/>
          </a:xfrm>
          <a:prstGeom prst="rect">
            <a:avLst/>
          </a:prstGeom>
        </p:spPr>
        <p:txBody>
          <a:bodyPr vert="horz" wrap="square" lIns="0" tIns="15875" rIns="0" bIns="0" rtlCol="0">
            <a:spAutoFit/>
          </a:bodyPr>
          <a:lstStyle/>
          <a:p>
            <a:pPr marL="12700">
              <a:spcBef>
                <a:spcPts val="125"/>
              </a:spcBef>
            </a:pPr>
            <a:r>
              <a:rPr sz="2750" spc="15" dirty="0">
                <a:solidFill>
                  <a:schemeClr val="tx2"/>
                </a:solidFill>
              </a:rPr>
              <a:t>Centrifugal</a:t>
            </a:r>
            <a:r>
              <a:rPr sz="2750" spc="55" dirty="0">
                <a:solidFill>
                  <a:schemeClr val="tx2"/>
                </a:solidFill>
              </a:rPr>
              <a:t> </a:t>
            </a:r>
            <a:r>
              <a:rPr sz="2750" spc="30" dirty="0">
                <a:solidFill>
                  <a:schemeClr val="tx2"/>
                </a:solidFill>
              </a:rPr>
              <a:t>governor</a:t>
            </a:r>
            <a:endParaRPr sz="2750" dirty="0">
              <a:solidFill>
                <a:schemeClr val="tx2"/>
              </a:solidFill>
            </a:endParaRPr>
          </a:p>
        </p:txBody>
      </p:sp>
      <p:sp>
        <p:nvSpPr>
          <p:cNvPr id="4" name="object 4"/>
          <p:cNvSpPr txBox="1"/>
          <p:nvPr/>
        </p:nvSpPr>
        <p:spPr>
          <a:xfrm>
            <a:off x="2365694" y="2099624"/>
            <a:ext cx="6584315" cy="391795"/>
          </a:xfrm>
          <a:prstGeom prst="rect">
            <a:avLst/>
          </a:prstGeom>
        </p:spPr>
        <p:txBody>
          <a:bodyPr vert="horz" wrap="square" lIns="0" tIns="12700" rIns="0" bIns="0" rtlCol="0">
            <a:spAutoFit/>
          </a:bodyPr>
          <a:lstStyle/>
          <a:p>
            <a:pPr marL="12700">
              <a:spcBef>
                <a:spcPts val="100"/>
              </a:spcBef>
              <a:tabLst>
                <a:tab pos="4817745" algn="l"/>
                <a:tab pos="6010275" algn="l"/>
              </a:tabLst>
            </a:pPr>
            <a:r>
              <a:rPr sz="2400" spc="-30" dirty="0">
                <a:solidFill>
                  <a:srgbClr val="0000FF"/>
                </a:solidFill>
                <a:latin typeface="Arial"/>
                <a:cs typeface="Arial"/>
              </a:rPr>
              <a:t>P</a:t>
            </a:r>
            <a:r>
              <a:rPr sz="2400" spc="-65" dirty="0">
                <a:solidFill>
                  <a:srgbClr val="0000FF"/>
                </a:solidFill>
                <a:latin typeface="Arial"/>
                <a:cs typeface="Arial"/>
              </a:rPr>
              <a:t>e</a:t>
            </a:r>
            <a:r>
              <a:rPr sz="2400" spc="10" dirty="0">
                <a:solidFill>
                  <a:srgbClr val="0000FF"/>
                </a:solidFill>
                <a:latin typeface="Arial"/>
                <a:cs typeface="Arial"/>
              </a:rPr>
              <a:t>n</a:t>
            </a:r>
            <a:r>
              <a:rPr sz="2400" spc="-65" dirty="0">
                <a:solidFill>
                  <a:srgbClr val="0000FF"/>
                </a:solidFill>
                <a:latin typeface="Arial"/>
                <a:cs typeface="Arial"/>
              </a:rPr>
              <a:t>d</a:t>
            </a:r>
            <a:r>
              <a:rPr sz="2400" spc="10" dirty="0">
                <a:solidFill>
                  <a:srgbClr val="0000FF"/>
                </a:solidFill>
                <a:latin typeface="Arial"/>
                <a:cs typeface="Arial"/>
              </a:rPr>
              <a:t>u</a:t>
            </a:r>
            <a:r>
              <a:rPr sz="2400" spc="-10" dirty="0">
                <a:solidFill>
                  <a:srgbClr val="0000FF"/>
                </a:solidFill>
                <a:latin typeface="Arial"/>
                <a:cs typeface="Arial"/>
              </a:rPr>
              <a:t>l</a:t>
            </a:r>
            <a:r>
              <a:rPr sz="2400" spc="10" dirty="0">
                <a:solidFill>
                  <a:srgbClr val="0000FF"/>
                </a:solidFill>
                <a:latin typeface="Arial"/>
                <a:cs typeface="Arial"/>
              </a:rPr>
              <a:t>u</a:t>
            </a:r>
            <a:r>
              <a:rPr sz="2400" dirty="0">
                <a:solidFill>
                  <a:srgbClr val="0000FF"/>
                </a:solidFill>
                <a:latin typeface="Arial"/>
                <a:cs typeface="Arial"/>
              </a:rPr>
              <a:t>m</a:t>
            </a:r>
            <a:r>
              <a:rPr sz="2400" spc="170" dirty="0">
                <a:solidFill>
                  <a:srgbClr val="0000FF"/>
                </a:solidFill>
                <a:latin typeface="Times New Roman"/>
                <a:cs typeface="Times New Roman"/>
              </a:rPr>
              <a:t> </a:t>
            </a:r>
            <a:r>
              <a:rPr sz="2400" dirty="0">
                <a:solidFill>
                  <a:srgbClr val="0000FF"/>
                </a:solidFill>
                <a:latin typeface="Arial"/>
                <a:cs typeface="Arial"/>
              </a:rPr>
              <a:t>t</a:t>
            </a:r>
            <a:r>
              <a:rPr sz="2400" spc="-70" dirty="0">
                <a:solidFill>
                  <a:srgbClr val="0000FF"/>
                </a:solidFill>
                <a:latin typeface="Arial"/>
                <a:cs typeface="Arial"/>
              </a:rPr>
              <a:t>y</a:t>
            </a:r>
            <a:r>
              <a:rPr sz="2400" spc="-65" dirty="0">
                <a:solidFill>
                  <a:srgbClr val="0000FF"/>
                </a:solidFill>
                <a:latin typeface="Arial"/>
                <a:cs typeface="Arial"/>
              </a:rPr>
              <a:t>p</a:t>
            </a:r>
            <a:r>
              <a:rPr sz="2400" dirty="0">
                <a:solidFill>
                  <a:srgbClr val="0000FF"/>
                </a:solidFill>
                <a:latin typeface="Arial"/>
                <a:cs typeface="Arial"/>
              </a:rPr>
              <a:t>e</a:t>
            </a:r>
            <a:r>
              <a:rPr sz="2400" dirty="0">
                <a:solidFill>
                  <a:srgbClr val="0000FF"/>
                </a:solidFill>
                <a:latin typeface="Times New Roman"/>
                <a:cs typeface="Times New Roman"/>
              </a:rPr>
              <a:t>	</a:t>
            </a:r>
            <a:r>
              <a:rPr sz="2400" spc="10" dirty="0">
                <a:solidFill>
                  <a:srgbClr val="007F00"/>
                </a:solidFill>
                <a:latin typeface="Arial"/>
                <a:cs typeface="Arial"/>
              </a:rPr>
              <a:t>L</a:t>
            </a:r>
            <a:r>
              <a:rPr sz="2400" spc="-60" dirty="0">
                <a:solidFill>
                  <a:srgbClr val="007F00"/>
                </a:solidFill>
                <a:latin typeface="Arial"/>
                <a:cs typeface="Arial"/>
              </a:rPr>
              <a:t>oade</a:t>
            </a:r>
            <a:r>
              <a:rPr sz="2400" dirty="0">
                <a:solidFill>
                  <a:srgbClr val="007F00"/>
                </a:solidFill>
                <a:latin typeface="Arial"/>
                <a:cs typeface="Arial"/>
              </a:rPr>
              <a:t>d</a:t>
            </a:r>
            <a:r>
              <a:rPr sz="2400" dirty="0">
                <a:solidFill>
                  <a:srgbClr val="007F00"/>
                </a:solidFill>
                <a:latin typeface="Times New Roman"/>
                <a:cs typeface="Times New Roman"/>
              </a:rPr>
              <a:t>	</a:t>
            </a:r>
            <a:r>
              <a:rPr sz="2400" spc="5" dirty="0">
                <a:solidFill>
                  <a:srgbClr val="007F00"/>
                </a:solidFill>
                <a:latin typeface="Arial"/>
                <a:cs typeface="Arial"/>
              </a:rPr>
              <a:t>t</a:t>
            </a:r>
            <a:r>
              <a:rPr sz="2400" spc="-75" dirty="0">
                <a:solidFill>
                  <a:srgbClr val="007F00"/>
                </a:solidFill>
                <a:latin typeface="Arial"/>
                <a:cs typeface="Arial"/>
              </a:rPr>
              <a:t>y</a:t>
            </a:r>
            <a:r>
              <a:rPr sz="2400" spc="-60" dirty="0">
                <a:solidFill>
                  <a:srgbClr val="007F00"/>
                </a:solidFill>
                <a:latin typeface="Arial"/>
                <a:cs typeface="Arial"/>
              </a:rPr>
              <a:t>p</a:t>
            </a:r>
            <a:r>
              <a:rPr sz="2400" dirty="0">
                <a:solidFill>
                  <a:srgbClr val="007F00"/>
                </a:solidFill>
                <a:latin typeface="Arial"/>
                <a:cs typeface="Arial"/>
              </a:rPr>
              <a:t>e</a:t>
            </a:r>
            <a:endParaRPr sz="2400">
              <a:solidFill>
                <a:prstClr val="black"/>
              </a:solidFill>
              <a:latin typeface="Arial"/>
              <a:cs typeface="Arial"/>
            </a:endParaRPr>
          </a:p>
        </p:txBody>
      </p:sp>
      <p:sp>
        <p:nvSpPr>
          <p:cNvPr id="5" name="object 5"/>
          <p:cNvSpPr txBox="1"/>
          <p:nvPr/>
        </p:nvSpPr>
        <p:spPr>
          <a:xfrm>
            <a:off x="2365694" y="2862576"/>
            <a:ext cx="1888489" cy="392430"/>
          </a:xfrm>
          <a:prstGeom prst="rect">
            <a:avLst/>
          </a:prstGeom>
        </p:spPr>
        <p:txBody>
          <a:bodyPr vert="horz" wrap="square" lIns="0" tIns="13335" rIns="0" bIns="0" rtlCol="0">
            <a:spAutoFit/>
          </a:bodyPr>
          <a:lstStyle/>
          <a:p>
            <a:pPr marL="12700">
              <a:spcBef>
                <a:spcPts val="105"/>
              </a:spcBef>
            </a:pPr>
            <a:r>
              <a:rPr sz="2400" dirty="0">
                <a:solidFill>
                  <a:srgbClr val="0000FF"/>
                </a:solidFill>
                <a:latin typeface="Arial"/>
                <a:cs typeface="Arial"/>
              </a:rPr>
              <a:t>Watt</a:t>
            </a:r>
            <a:r>
              <a:rPr sz="2400" spc="-200" dirty="0">
                <a:solidFill>
                  <a:srgbClr val="0000FF"/>
                </a:solidFill>
                <a:latin typeface="Arial"/>
                <a:cs typeface="Arial"/>
              </a:rPr>
              <a:t> </a:t>
            </a:r>
            <a:r>
              <a:rPr sz="2400" spc="-40" dirty="0">
                <a:solidFill>
                  <a:srgbClr val="0000FF"/>
                </a:solidFill>
                <a:latin typeface="Arial"/>
                <a:cs typeface="Arial"/>
              </a:rPr>
              <a:t>governor</a:t>
            </a:r>
            <a:endParaRPr sz="2400">
              <a:solidFill>
                <a:prstClr val="black"/>
              </a:solidFill>
              <a:latin typeface="Arial"/>
              <a:cs typeface="Arial"/>
            </a:endParaRPr>
          </a:p>
        </p:txBody>
      </p:sp>
      <p:sp>
        <p:nvSpPr>
          <p:cNvPr id="6" name="object 6"/>
          <p:cNvSpPr txBox="1"/>
          <p:nvPr/>
        </p:nvSpPr>
        <p:spPr>
          <a:xfrm>
            <a:off x="4653918" y="3015295"/>
            <a:ext cx="4959985" cy="763905"/>
          </a:xfrm>
          <a:prstGeom prst="rect">
            <a:avLst/>
          </a:prstGeom>
        </p:spPr>
        <p:txBody>
          <a:bodyPr vert="horz" wrap="square" lIns="0" tIns="12700" rIns="0" bIns="0" rtlCol="0">
            <a:spAutoFit/>
          </a:bodyPr>
          <a:lstStyle/>
          <a:p>
            <a:pPr marL="12700">
              <a:spcBef>
                <a:spcPts val="100"/>
              </a:spcBef>
              <a:tabLst>
                <a:tab pos="2682240" algn="l"/>
              </a:tabLst>
            </a:pPr>
            <a:r>
              <a:rPr sz="2400" spc="-35" dirty="0">
                <a:solidFill>
                  <a:srgbClr val="007F00"/>
                </a:solidFill>
                <a:latin typeface="Arial"/>
                <a:cs typeface="Arial"/>
              </a:rPr>
              <a:t>Dead</a:t>
            </a:r>
            <a:r>
              <a:rPr sz="2400" spc="100" dirty="0">
                <a:solidFill>
                  <a:srgbClr val="007F00"/>
                </a:solidFill>
                <a:latin typeface="Arial"/>
                <a:cs typeface="Arial"/>
              </a:rPr>
              <a:t> </a:t>
            </a:r>
            <a:r>
              <a:rPr sz="2400" spc="-25" dirty="0">
                <a:solidFill>
                  <a:srgbClr val="007F00"/>
                </a:solidFill>
                <a:latin typeface="Arial"/>
                <a:cs typeface="Arial"/>
              </a:rPr>
              <a:t>weight</a:t>
            </a:r>
            <a:r>
              <a:rPr sz="2400" spc="-25" dirty="0">
                <a:solidFill>
                  <a:srgbClr val="007F00"/>
                </a:solidFill>
                <a:latin typeface="Times New Roman"/>
                <a:cs typeface="Times New Roman"/>
              </a:rPr>
              <a:t>	</a:t>
            </a:r>
            <a:r>
              <a:rPr sz="2400" spc="-15" dirty="0">
                <a:solidFill>
                  <a:srgbClr val="007F00"/>
                </a:solidFill>
                <a:latin typeface="Arial"/>
                <a:cs typeface="Arial"/>
              </a:rPr>
              <a:t>Spring</a:t>
            </a:r>
            <a:r>
              <a:rPr sz="2400" spc="-20" dirty="0">
                <a:solidFill>
                  <a:srgbClr val="007F00"/>
                </a:solidFill>
                <a:latin typeface="Arial"/>
                <a:cs typeface="Arial"/>
              </a:rPr>
              <a:t> controlled</a:t>
            </a:r>
            <a:endParaRPr sz="2400">
              <a:solidFill>
                <a:prstClr val="black"/>
              </a:solidFill>
              <a:latin typeface="Arial"/>
              <a:cs typeface="Arial"/>
            </a:endParaRPr>
          </a:p>
          <a:p>
            <a:pPr marL="12700">
              <a:spcBef>
                <a:spcPts val="50"/>
              </a:spcBef>
              <a:tabLst>
                <a:tab pos="2682240" algn="l"/>
              </a:tabLst>
            </a:pPr>
            <a:r>
              <a:rPr sz="2400" spc="-35" dirty="0">
                <a:solidFill>
                  <a:srgbClr val="007F00"/>
                </a:solidFill>
                <a:latin typeface="Arial"/>
                <a:cs typeface="Arial"/>
              </a:rPr>
              <a:t>governor</a:t>
            </a:r>
            <a:r>
              <a:rPr sz="2400" spc="-35" dirty="0">
                <a:solidFill>
                  <a:srgbClr val="007F00"/>
                </a:solidFill>
                <a:latin typeface="Times New Roman"/>
                <a:cs typeface="Times New Roman"/>
              </a:rPr>
              <a:t>	</a:t>
            </a:r>
            <a:r>
              <a:rPr sz="2400" spc="-40" dirty="0">
                <a:solidFill>
                  <a:srgbClr val="007F00"/>
                </a:solidFill>
                <a:latin typeface="Arial"/>
                <a:cs typeface="Arial"/>
              </a:rPr>
              <a:t>governor</a:t>
            </a:r>
            <a:endParaRPr sz="2400">
              <a:solidFill>
                <a:prstClr val="black"/>
              </a:solidFill>
              <a:latin typeface="Arial"/>
              <a:cs typeface="Arial"/>
            </a:endParaRPr>
          </a:p>
        </p:txBody>
      </p:sp>
      <p:sp>
        <p:nvSpPr>
          <p:cNvPr id="7" name="object 7"/>
          <p:cNvSpPr txBox="1"/>
          <p:nvPr/>
        </p:nvSpPr>
        <p:spPr>
          <a:xfrm>
            <a:off x="2670815" y="4388801"/>
            <a:ext cx="2107565" cy="391795"/>
          </a:xfrm>
          <a:prstGeom prst="rect">
            <a:avLst/>
          </a:prstGeom>
        </p:spPr>
        <p:txBody>
          <a:bodyPr vert="horz" wrap="square" lIns="0" tIns="12700" rIns="0" bIns="0" rtlCol="0">
            <a:spAutoFit/>
          </a:bodyPr>
          <a:lstStyle/>
          <a:p>
            <a:pPr marL="12700">
              <a:spcBef>
                <a:spcPts val="100"/>
              </a:spcBef>
            </a:pPr>
            <a:r>
              <a:rPr sz="2400" spc="-25" dirty="0">
                <a:solidFill>
                  <a:srgbClr val="9832FF"/>
                </a:solidFill>
                <a:latin typeface="Arial"/>
                <a:cs typeface="Arial"/>
              </a:rPr>
              <a:t>Porter</a:t>
            </a:r>
            <a:r>
              <a:rPr sz="2400" spc="50" dirty="0">
                <a:solidFill>
                  <a:srgbClr val="9832FF"/>
                </a:solidFill>
                <a:latin typeface="Arial"/>
                <a:cs typeface="Arial"/>
              </a:rPr>
              <a:t> </a:t>
            </a:r>
            <a:r>
              <a:rPr sz="2400" spc="-40" dirty="0">
                <a:solidFill>
                  <a:srgbClr val="9832FF"/>
                </a:solidFill>
                <a:latin typeface="Arial"/>
                <a:cs typeface="Arial"/>
              </a:rPr>
              <a:t>governor</a:t>
            </a:r>
            <a:endParaRPr sz="2400">
              <a:solidFill>
                <a:prstClr val="black"/>
              </a:solidFill>
              <a:latin typeface="Arial"/>
              <a:cs typeface="Arial"/>
            </a:endParaRPr>
          </a:p>
        </p:txBody>
      </p:sp>
      <p:sp>
        <p:nvSpPr>
          <p:cNvPr id="8" name="object 8"/>
          <p:cNvSpPr txBox="1"/>
          <p:nvPr/>
        </p:nvSpPr>
        <p:spPr>
          <a:xfrm>
            <a:off x="6713609" y="4464932"/>
            <a:ext cx="2059305" cy="392430"/>
          </a:xfrm>
          <a:prstGeom prst="rect">
            <a:avLst/>
          </a:prstGeom>
        </p:spPr>
        <p:txBody>
          <a:bodyPr vert="horz" wrap="square" lIns="0" tIns="13335" rIns="0" bIns="0" rtlCol="0">
            <a:spAutoFit/>
          </a:bodyPr>
          <a:lstStyle/>
          <a:p>
            <a:pPr marL="12700">
              <a:spcBef>
                <a:spcPts val="105"/>
              </a:spcBef>
            </a:pPr>
            <a:r>
              <a:rPr sz="2400" spc="-25" dirty="0">
                <a:solidFill>
                  <a:srgbClr val="9832FF"/>
                </a:solidFill>
                <a:latin typeface="Arial"/>
                <a:cs typeface="Arial"/>
              </a:rPr>
              <a:t>Proell</a:t>
            </a:r>
            <a:r>
              <a:rPr sz="2400" spc="85" dirty="0">
                <a:solidFill>
                  <a:srgbClr val="9832FF"/>
                </a:solidFill>
                <a:latin typeface="Arial"/>
                <a:cs typeface="Arial"/>
              </a:rPr>
              <a:t> </a:t>
            </a:r>
            <a:r>
              <a:rPr sz="2400" spc="-40" dirty="0">
                <a:solidFill>
                  <a:srgbClr val="9832FF"/>
                </a:solidFill>
                <a:latin typeface="Arial"/>
                <a:cs typeface="Arial"/>
              </a:rPr>
              <a:t>governor</a:t>
            </a:r>
            <a:endParaRPr sz="2400">
              <a:solidFill>
                <a:prstClr val="black"/>
              </a:solidFill>
              <a:latin typeface="Arial"/>
              <a:cs typeface="Arial"/>
            </a:endParaRPr>
          </a:p>
        </p:txBody>
      </p:sp>
      <p:sp>
        <p:nvSpPr>
          <p:cNvPr id="9" name="object 9"/>
          <p:cNvSpPr txBox="1"/>
          <p:nvPr/>
        </p:nvSpPr>
        <p:spPr>
          <a:xfrm>
            <a:off x="8849367" y="5533389"/>
            <a:ext cx="1271905" cy="763905"/>
          </a:xfrm>
          <a:prstGeom prst="rect">
            <a:avLst/>
          </a:prstGeom>
        </p:spPr>
        <p:txBody>
          <a:bodyPr vert="horz" wrap="square" lIns="0" tIns="12700" rIns="0" bIns="0" rtlCol="0">
            <a:spAutoFit/>
          </a:bodyPr>
          <a:lstStyle/>
          <a:p>
            <a:pPr marL="12700">
              <a:spcBef>
                <a:spcPts val="100"/>
              </a:spcBef>
            </a:pPr>
            <a:r>
              <a:rPr sz="2400" spc="-30" dirty="0">
                <a:solidFill>
                  <a:srgbClr val="980000"/>
                </a:solidFill>
                <a:latin typeface="Arial"/>
                <a:cs typeface="Arial"/>
              </a:rPr>
              <a:t>P</a:t>
            </a:r>
            <a:r>
              <a:rPr sz="2400" spc="-10" dirty="0">
                <a:solidFill>
                  <a:srgbClr val="980000"/>
                </a:solidFill>
                <a:latin typeface="Arial"/>
                <a:cs typeface="Arial"/>
              </a:rPr>
              <a:t>i</a:t>
            </a:r>
            <a:r>
              <a:rPr sz="2400" dirty="0">
                <a:solidFill>
                  <a:srgbClr val="980000"/>
                </a:solidFill>
                <a:latin typeface="Arial"/>
                <a:cs typeface="Arial"/>
              </a:rPr>
              <a:t>ck</a:t>
            </a:r>
            <a:r>
              <a:rPr sz="2400" spc="-65" dirty="0">
                <a:solidFill>
                  <a:srgbClr val="980000"/>
                </a:solidFill>
                <a:latin typeface="Arial"/>
                <a:cs typeface="Arial"/>
              </a:rPr>
              <a:t>e</a:t>
            </a:r>
            <a:r>
              <a:rPr sz="2400" spc="20" dirty="0">
                <a:solidFill>
                  <a:srgbClr val="980000"/>
                </a:solidFill>
                <a:latin typeface="Arial"/>
                <a:cs typeface="Arial"/>
              </a:rPr>
              <a:t>r</a:t>
            </a:r>
            <a:r>
              <a:rPr sz="2400" spc="-10" dirty="0">
                <a:solidFill>
                  <a:srgbClr val="980000"/>
                </a:solidFill>
                <a:latin typeface="Arial"/>
                <a:cs typeface="Arial"/>
              </a:rPr>
              <a:t>i</a:t>
            </a:r>
            <a:r>
              <a:rPr sz="2400" spc="10" dirty="0">
                <a:solidFill>
                  <a:srgbClr val="980000"/>
                </a:solidFill>
                <a:latin typeface="Arial"/>
                <a:cs typeface="Arial"/>
              </a:rPr>
              <a:t>n</a:t>
            </a:r>
            <a:r>
              <a:rPr sz="2400" dirty="0">
                <a:solidFill>
                  <a:srgbClr val="980000"/>
                </a:solidFill>
                <a:latin typeface="Arial"/>
                <a:cs typeface="Arial"/>
              </a:rPr>
              <a:t>g</a:t>
            </a:r>
            <a:endParaRPr sz="2400">
              <a:solidFill>
                <a:prstClr val="black"/>
              </a:solidFill>
              <a:latin typeface="Arial"/>
              <a:cs typeface="Arial"/>
            </a:endParaRPr>
          </a:p>
          <a:p>
            <a:pPr marL="12700">
              <a:spcBef>
                <a:spcPts val="50"/>
              </a:spcBef>
            </a:pPr>
            <a:r>
              <a:rPr sz="2400" spc="-40" dirty="0">
                <a:solidFill>
                  <a:srgbClr val="980000"/>
                </a:solidFill>
                <a:latin typeface="Arial"/>
                <a:cs typeface="Arial"/>
              </a:rPr>
              <a:t>governor</a:t>
            </a:r>
            <a:endParaRPr sz="2400">
              <a:solidFill>
                <a:prstClr val="black"/>
              </a:solidFill>
              <a:latin typeface="Arial"/>
              <a:cs typeface="Arial"/>
            </a:endParaRPr>
          </a:p>
        </p:txBody>
      </p:sp>
      <p:sp>
        <p:nvSpPr>
          <p:cNvPr id="10" name="object 10"/>
          <p:cNvSpPr txBox="1"/>
          <p:nvPr/>
        </p:nvSpPr>
        <p:spPr>
          <a:xfrm>
            <a:off x="3891282" y="5533389"/>
            <a:ext cx="1193165" cy="763905"/>
          </a:xfrm>
          <a:prstGeom prst="rect">
            <a:avLst/>
          </a:prstGeom>
        </p:spPr>
        <p:txBody>
          <a:bodyPr vert="horz" wrap="square" lIns="0" tIns="12700" rIns="0" bIns="0" rtlCol="0">
            <a:spAutoFit/>
          </a:bodyPr>
          <a:lstStyle/>
          <a:p>
            <a:pPr marL="12700">
              <a:spcBef>
                <a:spcPts val="100"/>
              </a:spcBef>
            </a:pPr>
            <a:r>
              <a:rPr sz="2400" spc="-5" dirty="0">
                <a:solidFill>
                  <a:srgbClr val="980000"/>
                </a:solidFill>
                <a:latin typeface="Arial"/>
                <a:cs typeface="Arial"/>
              </a:rPr>
              <a:t>Hartung</a:t>
            </a:r>
            <a:endParaRPr sz="2400">
              <a:solidFill>
                <a:prstClr val="black"/>
              </a:solidFill>
              <a:latin typeface="Arial"/>
              <a:cs typeface="Arial"/>
            </a:endParaRPr>
          </a:p>
          <a:p>
            <a:pPr marL="12700">
              <a:spcBef>
                <a:spcPts val="50"/>
              </a:spcBef>
            </a:pPr>
            <a:r>
              <a:rPr sz="2400" spc="-40" dirty="0">
                <a:solidFill>
                  <a:srgbClr val="980000"/>
                </a:solidFill>
                <a:latin typeface="Arial"/>
                <a:cs typeface="Arial"/>
              </a:rPr>
              <a:t>governor</a:t>
            </a:r>
            <a:endParaRPr sz="2400">
              <a:solidFill>
                <a:prstClr val="black"/>
              </a:solidFill>
              <a:latin typeface="Arial"/>
              <a:cs typeface="Arial"/>
            </a:endParaRPr>
          </a:p>
        </p:txBody>
      </p:sp>
      <p:sp>
        <p:nvSpPr>
          <p:cNvPr id="11" name="object 11"/>
          <p:cNvSpPr txBox="1"/>
          <p:nvPr/>
        </p:nvSpPr>
        <p:spPr>
          <a:xfrm>
            <a:off x="5874388" y="5533389"/>
            <a:ext cx="2181860" cy="763905"/>
          </a:xfrm>
          <a:prstGeom prst="rect">
            <a:avLst/>
          </a:prstGeom>
        </p:spPr>
        <p:txBody>
          <a:bodyPr vert="horz" wrap="square" lIns="0" tIns="12700" rIns="0" bIns="0" rtlCol="0">
            <a:spAutoFit/>
          </a:bodyPr>
          <a:lstStyle/>
          <a:p>
            <a:pPr marL="12700">
              <a:spcBef>
                <a:spcPts val="100"/>
              </a:spcBef>
            </a:pPr>
            <a:r>
              <a:rPr sz="2400" spc="5" dirty="0">
                <a:solidFill>
                  <a:srgbClr val="980000"/>
                </a:solidFill>
                <a:latin typeface="Arial"/>
                <a:cs typeface="Arial"/>
              </a:rPr>
              <a:t>Wilson </a:t>
            </a:r>
            <a:r>
              <a:rPr sz="2400" dirty="0">
                <a:solidFill>
                  <a:srgbClr val="980000"/>
                </a:solidFill>
                <a:latin typeface="Arial"/>
                <a:cs typeface="Arial"/>
              </a:rPr>
              <a:t>-</a:t>
            </a:r>
            <a:r>
              <a:rPr sz="2400" spc="-150" dirty="0">
                <a:solidFill>
                  <a:srgbClr val="980000"/>
                </a:solidFill>
                <a:latin typeface="Arial"/>
                <a:cs typeface="Arial"/>
              </a:rPr>
              <a:t> </a:t>
            </a:r>
            <a:r>
              <a:rPr sz="2400" spc="-15" dirty="0">
                <a:solidFill>
                  <a:srgbClr val="980000"/>
                </a:solidFill>
                <a:latin typeface="Arial"/>
                <a:cs typeface="Arial"/>
              </a:rPr>
              <a:t>Hartnel</a:t>
            </a:r>
            <a:endParaRPr sz="2400">
              <a:solidFill>
                <a:prstClr val="black"/>
              </a:solidFill>
              <a:latin typeface="Arial"/>
              <a:cs typeface="Arial"/>
            </a:endParaRPr>
          </a:p>
          <a:p>
            <a:pPr marL="12700">
              <a:spcBef>
                <a:spcPts val="50"/>
              </a:spcBef>
            </a:pPr>
            <a:r>
              <a:rPr sz="2400" spc="-40" dirty="0">
                <a:solidFill>
                  <a:srgbClr val="980000"/>
                </a:solidFill>
                <a:latin typeface="Arial"/>
                <a:cs typeface="Arial"/>
              </a:rPr>
              <a:t>governor</a:t>
            </a:r>
            <a:endParaRPr sz="2400">
              <a:solidFill>
                <a:prstClr val="black"/>
              </a:solidFill>
              <a:latin typeface="Arial"/>
              <a:cs typeface="Arial"/>
            </a:endParaRPr>
          </a:p>
        </p:txBody>
      </p:sp>
      <p:sp>
        <p:nvSpPr>
          <p:cNvPr id="12" name="object 12"/>
          <p:cNvSpPr txBox="1"/>
          <p:nvPr/>
        </p:nvSpPr>
        <p:spPr>
          <a:xfrm>
            <a:off x="1755471" y="5533389"/>
            <a:ext cx="1193165" cy="763905"/>
          </a:xfrm>
          <a:prstGeom prst="rect">
            <a:avLst/>
          </a:prstGeom>
        </p:spPr>
        <p:txBody>
          <a:bodyPr vert="horz" wrap="square" lIns="0" tIns="12700" rIns="0" bIns="0" rtlCol="0">
            <a:spAutoFit/>
          </a:bodyPr>
          <a:lstStyle/>
          <a:p>
            <a:pPr marL="12700">
              <a:spcBef>
                <a:spcPts val="100"/>
              </a:spcBef>
            </a:pPr>
            <a:r>
              <a:rPr sz="2400" spc="-15" dirty="0">
                <a:solidFill>
                  <a:srgbClr val="980000"/>
                </a:solidFill>
                <a:latin typeface="Arial"/>
                <a:cs typeface="Arial"/>
              </a:rPr>
              <a:t>Hartnell</a:t>
            </a:r>
            <a:endParaRPr sz="2400">
              <a:solidFill>
                <a:prstClr val="black"/>
              </a:solidFill>
              <a:latin typeface="Arial"/>
              <a:cs typeface="Arial"/>
            </a:endParaRPr>
          </a:p>
          <a:p>
            <a:pPr marL="12700">
              <a:spcBef>
                <a:spcPts val="50"/>
              </a:spcBef>
            </a:pPr>
            <a:r>
              <a:rPr sz="2400" spc="-40" dirty="0">
                <a:solidFill>
                  <a:srgbClr val="980000"/>
                </a:solidFill>
                <a:latin typeface="Arial"/>
                <a:cs typeface="Arial"/>
              </a:rPr>
              <a:t>governor</a:t>
            </a:r>
            <a:endParaRPr sz="2400">
              <a:solidFill>
                <a:prstClr val="black"/>
              </a:solidFill>
              <a:latin typeface="Arial"/>
              <a:cs typeface="Arial"/>
            </a:endParaRPr>
          </a:p>
        </p:txBody>
      </p:sp>
      <p:sp>
        <p:nvSpPr>
          <p:cNvPr id="13" name="object 13"/>
          <p:cNvSpPr/>
          <p:nvPr/>
        </p:nvSpPr>
        <p:spPr>
          <a:xfrm>
            <a:off x="4114800" y="1692280"/>
            <a:ext cx="3810000" cy="457200"/>
          </a:xfrm>
          <a:custGeom>
            <a:avLst/>
            <a:gdLst/>
            <a:ahLst/>
            <a:cxnLst/>
            <a:rect l="l" t="t" r="r" b="b"/>
            <a:pathLst>
              <a:path w="3810000" h="457200">
                <a:moveTo>
                  <a:pt x="1676399" y="0"/>
                </a:moveTo>
                <a:lnTo>
                  <a:pt x="1676399" y="228599"/>
                </a:lnTo>
              </a:path>
              <a:path w="3810000" h="457200">
                <a:moveTo>
                  <a:pt x="0" y="228599"/>
                </a:moveTo>
                <a:lnTo>
                  <a:pt x="3809999" y="228599"/>
                </a:lnTo>
              </a:path>
              <a:path w="3810000" h="457200">
                <a:moveTo>
                  <a:pt x="0" y="228599"/>
                </a:moveTo>
                <a:lnTo>
                  <a:pt x="0" y="457199"/>
                </a:lnTo>
              </a:path>
              <a:path w="3810000" h="457200">
                <a:moveTo>
                  <a:pt x="3809999" y="228599"/>
                </a:moveTo>
                <a:lnTo>
                  <a:pt x="3809999" y="457199"/>
                </a:lnTo>
              </a:path>
            </a:pathLst>
          </a:custGeom>
          <a:ln w="28574">
            <a:solidFill>
              <a:srgbClr val="980032"/>
            </a:solidFill>
          </a:ln>
        </p:spPr>
        <p:txBody>
          <a:bodyPr wrap="square" lIns="0" tIns="0" rIns="0" bIns="0" rtlCol="0"/>
          <a:lstStyle/>
          <a:p>
            <a:endParaRPr>
              <a:solidFill>
                <a:prstClr val="black"/>
              </a:solidFill>
              <a:latin typeface="Calibri"/>
            </a:endParaRPr>
          </a:p>
        </p:txBody>
      </p:sp>
      <p:sp>
        <p:nvSpPr>
          <p:cNvPr id="14" name="object 14"/>
          <p:cNvSpPr/>
          <p:nvPr/>
        </p:nvSpPr>
        <p:spPr>
          <a:xfrm>
            <a:off x="3200400" y="2530480"/>
            <a:ext cx="0" cy="381000"/>
          </a:xfrm>
          <a:custGeom>
            <a:avLst/>
            <a:gdLst/>
            <a:ahLst/>
            <a:cxnLst/>
            <a:rect l="l" t="t" r="r" b="b"/>
            <a:pathLst>
              <a:path h="381000">
                <a:moveTo>
                  <a:pt x="0" y="0"/>
                </a:moveTo>
                <a:lnTo>
                  <a:pt x="0" y="380999"/>
                </a:lnTo>
              </a:path>
            </a:pathLst>
          </a:custGeom>
          <a:ln w="28574">
            <a:solidFill>
              <a:srgbClr val="0000FF"/>
            </a:solidFill>
          </a:ln>
        </p:spPr>
        <p:txBody>
          <a:bodyPr wrap="square" lIns="0" tIns="0" rIns="0" bIns="0" rtlCol="0"/>
          <a:lstStyle/>
          <a:p>
            <a:endParaRPr>
              <a:solidFill>
                <a:prstClr val="black"/>
              </a:solidFill>
              <a:latin typeface="Calibri"/>
            </a:endParaRPr>
          </a:p>
        </p:txBody>
      </p:sp>
      <p:sp>
        <p:nvSpPr>
          <p:cNvPr id="15" name="object 15"/>
          <p:cNvSpPr/>
          <p:nvPr/>
        </p:nvSpPr>
        <p:spPr>
          <a:xfrm>
            <a:off x="6019800" y="2530480"/>
            <a:ext cx="2590800" cy="533400"/>
          </a:xfrm>
          <a:custGeom>
            <a:avLst/>
            <a:gdLst/>
            <a:ahLst/>
            <a:cxnLst/>
            <a:rect l="l" t="t" r="r" b="b"/>
            <a:pathLst>
              <a:path w="2590800" h="533400">
                <a:moveTo>
                  <a:pt x="1904999" y="0"/>
                </a:moveTo>
                <a:lnTo>
                  <a:pt x="1904999" y="228599"/>
                </a:lnTo>
              </a:path>
              <a:path w="2590800" h="533400">
                <a:moveTo>
                  <a:pt x="0" y="228599"/>
                </a:moveTo>
                <a:lnTo>
                  <a:pt x="2590799" y="228599"/>
                </a:lnTo>
              </a:path>
              <a:path w="2590800" h="533400">
                <a:moveTo>
                  <a:pt x="0" y="228599"/>
                </a:moveTo>
                <a:lnTo>
                  <a:pt x="0" y="457199"/>
                </a:lnTo>
              </a:path>
              <a:path w="2590800" h="533400">
                <a:moveTo>
                  <a:pt x="2590799" y="228599"/>
                </a:moveTo>
                <a:lnTo>
                  <a:pt x="2590799" y="533399"/>
                </a:lnTo>
              </a:path>
            </a:pathLst>
          </a:custGeom>
          <a:ln w="28574">
            <a:solidFill>
              <a:srgbClr val="007F00"/>
            </a:solidFill>
          </a:ln>
        </p:spPr>
        <p:txBody>
          <a:bodyPr wrap="square" lIns="0" tIns="0" rIns="0" bIns="0" rtlCol="0"/>
          <a:lstStyle/>
          <a:p>
            <a:endParaRPr>
              <a:solidFill>
                <a:prstClr val="black"/>
              </a:solidFill>
              <a:latin typeface="Calibri"/>
            </a:endParaRPr>
          </a:p>
        </p:txBody>
      </p:sp>
      <p:sp>
        <p:nvSpPr>
          <p:cNvPr id="16" name="object 16"/>
          <p:cNvSpPr/>
          <p:nvPr/>
        </p:nvSpPr>
        <p:spPr>
          <a:xfrm>
            <a:off x="3810000" y="3825871"/>
            <a:ext cx="3810000" cy="609600"/>
          </a:xfrm>
          <a:custGeom>
            <a:avLst/>
            <a:gdLst/>
            <a:ahLst/>
            <a:cxnLst/>
            <a:rect l="l" t="t" r="r" b="b"/>
            <a:pathLst>
              <a:path w="3810000" h="609600">
                <a:moveTo>
                  <a:pt x="1523999" y="0"/>
                </a:moveTo>
                <a:lnTo>
                  <a:pt x="1523999" y="304799"/>
                </a:lnTo>
              </a:path>
              <a:path w="3810000" h="609600">
                <a:moveTo>
                  <a:pt x="0" y="307979"/>
                </a:moveTo>
                <a:lnTo>
                  <a:pt x="3809999" y="307979"/>
                </a:lnTo>
              </a:path>
              <a:path w="3810000" h="609600">
                <a:moveTo>
                  <a:pt x="0" y="304799"/>
                </a:moveTo>
                <a:lnTo>
                  <a:pt x="0" y="609599"/>
                </a:lnTo>
              </a:path>
              <a:path w="3810000" h="609600">
                <a:moveTo>
                  <a:pt x="3809999" y="304799"/>
                </a:moveTo>
                <a:lnTo>
                  <a:pt x="3809999" y="609599"/>
                </a:lnTo>
              </a:path>
            </a:pathLst>
          </a:custGeom>
          <a:ln w="28574">
            <a:solidFill>
              <a:srgbClr val="9832FF"/>
            </a:solidFill>
          </a:ln>
        </p:spPr>
        <p:txBody>
          <a:bodyPr wrap="square" lIns="0" tIns="0" rIns="0" bIns="0" rtlCol="0"/>
          <a:lstStyle/>
          <a:p>
            <a:endParaRPr>
              <a:solidFill>
                <a:prstClr val="black"/>
              </a:solidFill>
              <a:latin typeface="Calibri"/>
            </a:endParaRPr>
          </a:p>
        </p:txBody>
      </p:sp>
      <p:sp>
        <p:nvSpPr>
          <p:cNvPr id="17" name="object 17"/>
          <p:cNvSpPr/>
          <p:nvPr/>
        </p:nvSpPr>
        <p:spPr>
          <a:xfrm>
            <a:off x="2120895" y="3521080"/>
            <a:ext cx="7404100" cy="2057400"/>
          </a:xfrm>
          <a:custGeom>
            <a:avLst/>
            <a:gdLst/>
            <a:ahLst/>
            <a:cxnLst/>
            <a:rect l="l" t="t" r="r" b="b"/>
            <a:pathLst>
              <a:path w="7404100" h="2057400">
                <a:moveTo>
                  <a:pt x="7175503" y="0"/>
                </a:moveTo>
                <a:lnTo>
                  <a:pt x="7175503" y="1752590"/>
                </a:lnTo>
              </a:path>
              <a:path w="7404100" h="2057400">
                <a:moveTo>
                  <a:pt x="12704" y="1752590"/>
                </a:moveTo>
                <a:lnTo>
                  <a:pt x="7404103" y="1752590"/>
                </a:lnTo>
              </a:path>
              <a:path w="7404100" h="2057400">
                <a:moveTo>
                  <a:pt x="7404103" y="1752590"/>
                </a:moveTo>
                <a:lnTo>
                  <a:pt x="7404103" y="2057390"/>
                </a:lnTo>
              </a:path>
              <a:path w="7404100" h="2057400">
                <a:moveTo>
                  <a:pt x="4584703" y="1752590"/>
                </a:moveTo>
                <a:lnTo>
                  <a:pt x="4584703" y="2057390"/>
                </a:lnTo>
              </a:path>
              <a:path w="7404100" h="2057400">
                <a:moveTo>
                  <a:pt x="2146304" y="1752590"/>
                </a:moveTo>
                <a:lnTo>
                  <a:pt x="2146304" y="2057390"/>
                </a:lnTo>
              </a:path>
              <a:path w="7404100" h="2057400">
                <a:moveTo>
                  <a:pt x="0" y="1752590"/>
                </a:moveTo>
                <a:lnTo>
                  <a:pt x="0" y="2057390"/>
                </a:lnTo>
              </a:path>
            </a:pathLst>
          </a:custGeom>
          <a:ln w="28574">
            <a:solidFill>
              <a:srgbClr val="980032"/>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77299"/>
            <a:ext cx="8866887" cy="631583"/>
          </a:xfrm>
          <a:prstGeom prst="rect">
            <a:avLst/>
          </a:prstGeom>
        </p:spPr>
        <p:txBody>
          <a:bodyPr vert="horz" wrap="square" lIns="0" tIns="15875" rIns="0" bIns="0" rtlCol="0">
            <a:spAutoFit/>
          </a:bodyPr>
          <a:lstStyle/>
          <a:p>
            <a:pPr marL="12700">
              <a:spcBef>
                <a:spcPts val="125"/>
              </a:spcBef>
            </a:pPr>
            <a:r>
              <a:rPr sz="4000" spc="10" dirty="0">
                <a:solidFill>
                  <a:schemeClr val="tx2"/>
                </a:solidFill>
              </a:rPr>
              <a:t>CENTRIFUGAL</a:t>
            </a:r>
            <a:r>
              <a:rPr sz="4000" spc="-280" dirty="0">
                <a:solidFill>
                  <a:schemeClr val="tx2"/>
                </a:solidFill>
              </a:rPr>
              <a:t> </a:t>
            </a:r>
            <a:r>
              <a:rPr sz="4000" spc="5" dirty="0">
                <a:solidFill>
                  <a:schemeClr val="tx2"/>
                </a:solidFill>
              </a:rPr>
              <a:t>GOVERNORS</a:t>
            </a:r>
            <a:endParaRPr sz="4000" dirty="0">
              <a:solidFill>
                <a:schemeClr val="tx2"/>
              </a:solidFill>
            </a:endParaRPr>
          </a:p>
        </p:txBody>
      </p:sp>
      <p:sp>
        <p:nvSpPr>
          <p:cNvPr id="3" name="object 3"/>
          <p:cNvSpPr txBox="1"/>
          <p:nvPr/>
        </p:nvSpPr>
        <p:spPr>
          <a:xfrm>
            <a:off x="0" y="1783020"/>
            <a:ext cx="10152691" cy="2717539"/>
          </a:xfrm>
          <a:prstGeom prst="rect">
            <a:avLst/>
          </a:prstGeom>
        </p:spPr>
        <p:txBody>
          <a:bodyPr vert="horz" wrap="square" lIns="0" tIns="15875" rIns="0" bIns="0" rtlCol="0">
            <a:spAutoFit/>
          </a:bodyPr>
          <a:lstStyle/>
          <a:p>
            <a:pPr marL="12700" marR="5080" indent="915035" algn="just">
              <a:lnSpc>
                <a:spcPct val="150200"/>
              </a:lnSpc>
              <a:spcBef>
                <a:spcPts val="125"/>
              </a:spcBef>
            </a:pPr>
            <a:r>
              <a:rPr sz="2400" spc="-15" dirty="0">
                <a:solidFill>
                  <a:schemeClr val="tx2"/>
                </a:solidFill>
                <a:latin typeface="Arial"/>
                <a:cs typeface="Arial"/>
              </a:rPr>
              <a:t>The </a:t>
            </a:r>
            <a:r>
              <a:rPr sz="2400" dirty="0">
                <a:solidFill>
                  <a:schemeClr val="tx2"/>
                </a:solidFill>
                <a:latin typeface="Arial"/>
                <a:cs typeface="Arial"/>
              </a:rPr>
              <a:t>centrifugal </a:t>
            </a:r>
            <a:r>
              <a:rPr sz="2400" spc="-5" dirty="0">
                <a:solidFill>
                  <a:schemeClr val="tx2"/>
                </a:solidFill>
                <a:latin typeface="Arial"/>
                <a:cs typeface="Arial"/>
              </a:rPr>
              <a:t>governors </a:t>
            </a:r>
            <a:r>
              <a:rPr sz="2400" spc="-15" dirty="0">
                <a:solidFill>
                  <a:schemeClr val="tx2"/>
                </a:solidFill>
                <a:latin typeface="Arial"/>
                <a:cs typeface="Arial"/>
              </a:rPr>
              <a:t>are </a:t>
            </a:r>
            <a:r>
              <a:rPr sz="2400" spc="5" dirty="0">
                <a:solidFill>
                  <a:schemeClr val="tx2"/>
                </a:solidFill>
                <a:latin typeface="Arial"/>
                <a:cs typeface="Arial"/>
              </a:rPr>
              <a:t>based </a:t>
            </a:r>
            <a:r>
              <a:rPr sz="2400" spc="-30" dirty="0">
                <a:solidFill>
                  <a:schemeClr val="tx2"/>
                </a:solidFill>
                <a:latin typeface="Arial"/>
                <a:cs typeface="Arial"/>
              </a:rPr>
              <a:t>on </a:t>
            </a:r>
            <a:r>
              <a:rPr sz="2400" spc="5" dirty="0">
                <a:solidFill>
                  <a:schemeClr val="tx2"/>
                </a:solidFill>
                <a:latin typeface="Arial"/>
                <a:cs typeface="Arial"/>
              </a:rPr>
              <a:t>the balancing  </a:t>
            </a:r>
            <a:r>
              <a:rPr sz="2400" spc="-35" dirty="0">
                <a:solidFill>
                  <a:schemeClr val="tx2"/>
                </a:solidFill>
                <a:latin typeface="Arial"/>
                <a:cs typeface="Arial"/>
              </a:rPr>
              <a:t>of </a:t>
            </a:r>
            <a:r>
              <a:rPr sz="2400" spc="-15" dirty="0">
                <a:solidFill>
                  <a:schemeClr val="tx2"/>
                </a:solidFill>
                <a:latin typeface="Arial"/>
                <a:cs typeface="Arial"/>
              </a:rPr>
              <a:t>centrifugal </a:t>
            </a:r>
            <a:r>
              <a:rPr sz="2400" spc="5" dirty="0">
                <a:solidFill>
                  <a:schemeClr val="tx2"/>
                </a:solidFill>
                <a:latin typeface="Arial"/>
                <a:cs typeface="Arial"/>
              </a:rPr>
              <a:t>force </a:t>
            </a:r>
            <a:r>
              <a:rPr sz="2400" spc="-30" dirty="0">
                <a:solidFill>
                  <a:schemeClr val="tx2"/>
                </a:solidFill>
                <a:latin typeface="Arial"/>
                <a:cs typeface="Arial"/>
              </a:rPr>
              <a:t>on </a:t>
            </a:r>
            <a:r>
              <a:rPr sz="2400" spc="5" dirty="0">
                <a:solidFill>
                  <a:schemeClr val="tx2"/>
                </a:solidFill>
                <a:latin typeface="Arial"/>
                <a:cs typeface="Arial"/>
              </a:rPr>
              <a:t>the </a:t>
            </a:r>
            <a:r>
              <a:rPr sz="2400" dirty="0">
                <a:solidFill>
                  <a:schemeClr val="tx2"/>
                </a:solidFill>
                <a:latin typeface="Arial"/>
                <a:cs typeface="Arial"/>
              </a:rPr>
              <a:t>rotating balls </a:t>
            </a:r>
            <a:r>
              <a:rPr sz="2400" spc="5" dirty="0">
                <a:solidFill>
                  <a:schemeClr val="tx2"/>
                </a:solidFill>
                <a:latin typeface="Arial"/>
                <a:cs typeface="Arial"/>
              </a:rPr>
              <a:t>for </a:t>
            </a:r>
            <a:r>
              <a:rPr sz="2400" spc="-30" dirty="0">
                <a:solidFill>
                  <a:schemeClr val="tx2"/>
                </a:solidFill>
                <a:latin typeface="Arial"/>
                <a:cs typeface="Arial"/>
              </a:rPr>
              <a:t>an </a:t>
            </a:r>
            <a:r>
              <a:rPr sz="2400" spc="-20" dirty="0">
                <a:solidFill>
                  <a:schemeClr val="tx2"/>
                </a:solidFill>
                <a:latin typeface="Arial"/>
                <a:cs typeface="Arial"/>
              </a:rPr>
              <a:t>equal </a:t>
            </a:r>
            <a:r>
              <a:rPr sz="2400" spc="5" dirty="0">
                <a:solidFill>
                  <a:schemeClr val="tx2"/>
                </a:solidFill>
                <a:latin typeface="Arial"/>
                <a:cs typeface="Arial"/>
              </a:rPr>
              <a:t>and  </a:t>
            </a:r>
            <a:r>
              <a:rPr sz="2400" spc="-5" dirty="0">
                <a:solidFill>
                  <a:schemeClr val="tx2"/>
                </a:solidFill>
                <a:latin typeface="Arial"/>
                <a:cs typeface="Arial"/>
              </a:rPr>
              <a:t>opposite radial force, </a:t>
            </a:r>
            <a:r>
              <a:rPr sz="2400" spc="-10" dirty="0">
                <a:solidFill>
                  <a:schemeClr val="tx2"/>
                </a:solidFill>
                <a:latin typeface="Arial"/>
                <a:cs typeface="Arial"/>
              </a:rPr>
              <a:t>known </a:t>
            </a:r>
            <a:r>
              <a:rPr sz="2400" spc="-30" dirty="0">
                <a:solidFill>
                  <a:schemeClr val="tx2"/>
                </a:solidFill>
                <a:latin typeface="Arial"/>
                <a:cs typeface="Arial"/>
              </a:rPr>
              <a:t>as </a:t>
            </a:r>
            <a:r>
              <a:rPr sz="2400" spc="5" dirty="0">
                <a:solidFill>
                  <a:schemeClr val="tx2"/>
                </a:solidFill>
                <a:latin typeface="Arial"/>
                <a:cs typeface="Arial"/>
              </a:rPr>
              <a:t>the </a:t>
            </a:r>
            <a:r>
              <a:rPr sz="2400" spc="-5" dirty="0">
                <a:solidFill>
                  <a:schemeClr val="tx2"/>
                </a:solidFill>
                <a:latin typeface="Arial"/>
                <a:cs typeface="Arial"/>
              </a:rPr>
              <a:t>controlling force. </a:t>
            </a:r>
            <a:r>
              <a:rPr sz="2400" spc="5" dirty="0">
                <a:solidFill>
                  <a:schemeClr val="tx2"/>
                </a:solidFill>
                <a:latin typeface="Arial"/>
                <a:cs typeface="Arial"/>
              </a:rPr>
              <a:t>It  </a:t>
            </a:r>
            <a:r>
              <a:rPr sz="2400" spc="-10" dirty="0">
                <a:solidFill>
                  <a:schemeClr val="tx2"/>
                </a:solidFill>
                <a:latin typeface="Arial"/>
                <a:cs typeface="Arial"/>
              </a:rPr>
              <a:t>consist </a:t>
            </a:r>
            <a:r>
              <a:rPr sz="2400" spc="-30" dirty="0">
                <a:solidFill>
                  <a:schemeClr val="tx2"/>
                </a:solidFill>
                <a:latin typeface="Arial"/>
                <a:cs typeface="Arial"/>
              </a:rPr>
              <a:t>of </a:t>
            </a:r>
            <a:r>
              <a:rPr sz="2400" dirty="0">
                <a:solidFill>
                  <a:schemeClr val="tx2"/>
                </a:solidFill>
                <a:latin typeface="Arial"/>
                <a:cs typeface="Arial"/>
              </a:rPr>
              <a:t>two </a:t>
            </a:r>
            <a:r>
              <a:rPr sz="2400" spc="-15" dirty="0">
                <a:solidFill>
                  <a:schemeClr val="tx2"/>
                </a:solidFill>
                <a:latin typeface="Arial"/>
                <a:cs typeface="Arial"/>
              </a:rPr>
              <a:t>balls </a:t>
            </a:r>
            <a:r>
              <a:rPr sz="2400" spc="-30" dirty="0">
                <a:solidFill>
                  <a:schemeClr val="tx2"/>
                </a:solidFill>
                <a:latin typeface="Arial"/>
                <a:cs typeface="Arial"/>
              </a:rPr>
              <a:t>of </a:t>
            </a:r>
            <a:r>
              <a:rPr sz="2400" spc="-5" dirty="0">
                <a:solidFill>
                  <a:schemeClr val="tx2"/>
                </a:solidFill>
                <a:latin typeface="Arial"/>
                <a:cs typeface="Arial"/>
              </a:rPr>
              <a:t>equal </a:t>
            </a:r>
            <a:r>
              <a:rPr sz="2400" spc="5" dirty="0">
                <a:solidFill>
                  <a:schemeClr val="tx2"/>
                </a:solidFill>
                <a:latin typeface="Arial"/>
                <a:cs typeface="Arial"/>
              </a:rPr>
              <a:t>mass, </a:t>
            </a:r>
            <a:r>
              <a:rPr sz="2400" spc="-5" dirty="0">
                <a:solidFill>
                  <a:schemeClr val="tx2"/>
                </a:solidFill>
                <a:latin typeface="Arial"/>
                <a:cs typeface="Arial"/>
              </a:rPr>
              <a:t>which </a:t>
            </a:r>
            <a:r>
              <a:rPr sz="2400" spc="10" dirty="0">
                <a:solidFill>
                  <a:schemeClr val="tx2"/>
                </a:solidFill>
                <a:latin typeface="Arial"/>
                <a:cs typeface="Arial"/>
              </a:rPr>
              <a:t>are </a:t>
            </a:r>
            <a:r>
              <a:rPr sz="2400" spc="-5" dirty="0">
                <a:solidFill>
                  <a:schemeClr val="tx2"/>
                </a:solidFill>
                <a:latin typeface="Arial"/>
                <a:cs typeface="Arial"/>
              </a:rPr>
              <a:t>attached </a:t>
            </a:r>
            <a:r>
              <a:rPr sz="2400" spc="40" dirty="0">
                <a:solidFill>
                  <a:schemeClr val="tx2"/>
                </a:solidFill>
                <a:latin typeface="Arial"/>
                <a:cs typeface="Arial"/>
              </a:rPr>
              <a:t>to </a:t>
            </a:r>
            <a:r>
              <a:rPr sz="2400" spc="30" dirty="0">
                <a:solidFill>
                  <a:schemeClr val="tx2"/>
                </a:solidFill>
                <a:latin typeface="Arial"/>
                <a:cs typeface="Arial"/>
              </a:rPr>
              <a:t>the  </a:t>
            </a:r>
            <a:r>
              <a:rPr sz="2400" spc="-5" dirty="0">
                <a:solidFill>
                  <a:schemeClr val="tx2"/>
                </a:solidFill>
                <a:latin typeface="Arial"/>
                <a:cs typeface="Arial"/>
              </a:rPr>
              <a:t>arms </a:t>
            </a:r>
            <a:r>
              <a:rPr sz="2400" spc="-30" dirty="0">
                <a:solidFill>
                  <a:schemeClr val="tx2"/>
                </a:solidFill>
                <a:latin typeface="Arial"/>
                <a:cs typeface="Arial"/>
              </a:rPr>
              <a:t>as </a:t>
            </a:r>
            <a:r>
              <a:rPr sz="2400" dirty="0">
                <a:solidFill>
                  <a:schemeClr val="tx2"/>
                </a:solidFill>
                <a:latin typeface="Arial"/>
                <a:cs typeface="Arial"/>
              </a:rPr>
              <a:t>shown </a:t>
            </a:r>
            <a:r>
              <a:rPr sz="2400" spc="-5" dirty="0">
                <a:solidFill>
                  <a:schemeClr val="tx2"/>
                </a:solidFill>
                <a:latin typeface="Arial"/>
                <a:cs typeface="Arial"/>
              </a:rPr>
              <a:t>in </a:t>
            </a:r>
            <a:r>
              <a:rPr sz="2400" dirty="0">
                <a:solidFill>
                  <a:schemeClr val="tx2"/>
                </a:solidFill>
                <a:latin typeface="Arial"/>
                <a:cs typeface="Arial"/>
              </a:rPr>
              <a:t>fig. </a:t>
            </a:r>
            <a:r>
              <a:rPr sz="2400" spc="-5" dirty="0">
                <a:solidFill>
                  <a:schemeClr val="tx2"/>
                </a:solidFill>
                <a:latin typeface="Arial"/>
                <a:cs typeface="Arial"/>
              </a:rPr>
              <a:t>These </a:t>
            </a:r>
            <a:r>
              <a:rPr sz="2400" spc="-15" dirty="0">
                <a:solidFill>
                  <a:schemeClr val="tx2"/>
                </a:solidFill>
                <a:latin typeface="Arial"/>
                <a:cs typeface="Arial"/>
              </a:rPr>
              <a:t>balls </a:t>
            </a:r>
            <a:r>
              <a:rPr sz="2400" spc="10" dirty="0">
                <a:solidFill>
                  <a:schemeClr val="tx2"/>
                </a:solidFill>
                <a:latin typeface="Arial"/>
                <a:cs typeface="Arial"/>
              </a:rPr>
              <a:t>are </a:t>
            </a:r>
            <a:r>
              <a:rPr sz="2400" spc="5" dirty="0">
                <a:solidFill>
                  <a:schemeClr val="tx2"/>
                </a:solidFill>
                <a:latin typeface="Arial"/>
                <a:cs typeface="Arial"/>
              </a:rPr>
              <a:t>known </a:t>
            </a:r>
            <a:r>
              <a:rPr sz="2400" spc="-30" dirty="0">
                <a:solidFill>
                  <a:schemeClr val="tx2"/>
                </a:solidFill>
                <a:latin typeface="Arial"/>
                <a:cs typeface="Arial"/>
              </a:rPr>
              <a:t>as </a:t>
            </a:r>
            <a:r>
              <a:rPr sz="2400" spc="-10" dirty="0">
                <a:solidFill>
                  <a:schemeClr val="tx2"/>
                </a:solidFill>
                <a:latin typeface="Arial"/>
                <a:cs typeface="Arial"/>
              </a:rPr>
              <a:t>governor  </a:t>
            </a:r>
            <a:r>
              <a:rPr sz="2400" spc="-30" dirty="0">
                <a:solidFill>
                  <a:schemeClr val="tx2"/>
                </a:solidFill>
                <a:latin typeface="Arial"/>
                <a:cs typeface="Arial"/>
              </a:rPr>
              <a:t>balls or </a:t>
            </a:r>
            <a:r>
              <a:rPr sz="2400" spc="20" dirty="0">
                <a:solidFill>
                  <a:schemeClr val="tx2"/>
                </a:solidFill>
                <a:latin typeface="Arial"/>
                <a:cs typeface="Arial"/>
              </a:rPr>
              <a:t>fly</a:t>
            </a:r>
            <a:r>
              <a:rPr sz="2400" spc="175" dirty="0">
                <a:solidFill>
                  <a:schemeClr val="tx2"/>
                </a:solidFill>
                <a:latin typeface="Arial"/>
                <a:cs typeface="Arial"/>
              </a:rPr>
              <a:t> </a:t>
            </a:r>
            <a:r>
              <a:rPr sz="2400" spc="-25" dirty="0">
                <a:solidFill>
                  <a:schemeClr val="tx2"/>
                </a:solidFill>
                <a:latin typeface="Arial"/>
                <a:cs typeface="Arial"/>
              </a:rPr>
              <a:t>balls.</a:t>
            </a:r>
            <a:endParaRPr sz="2400" dirty="0">
              <a:solidFill>
                <a:schemeClr val="tx2"/>
              </a:solidFill>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 y="638114"/>
            <a:ext cx="9912318" cy="3825534"/>
          </a:xfrm>
          <a:prstGeom prst="rect">
            <a:avLst/>
          </a:prstGeom>
        </p:spPr>
        <p:txBody>
          <a:bodyPr vert="horz" wrap="square" lIns="0" tIns="15875" rIns="0" bIns="0" rtlCol="0">
            <a:spAutoFit/>
          </a:bodyPr>
          <a:lstStyle/>
          <a:p>
            <a:pPr marL="12700" marR="5080" algn="just">
              <a:lnSpc>
                <a:spcPct val="150300"/>
              </a:lnSpc>
              <a:spcBef>
                <a:spcPts val="125"/>
              </a:spcBef>
            </a:pPr>
            <a:r>
              <a:rPr sz="2400" spc="-15" dirty="0">
                <a:solidFill>
                  <a:schemeClr val="tx2"/>
                </a:solidFill>
                <a:latin typeface="Arial"/>
                <a:cs typeface="Arial"/>
              </a:rPr>
              <a:t>when </a:t>
            </a:r>
            <a:r>
              <a:rPr sz="2400" spc="5" dirty="0">
                <a:solidFill>
                  <a:schemeClr val="tx2"/>
                </a:solidFill>
                <a:latin typeface="Arial"/>
                <a:cs typeface="Arial"/>
              </a:rPr>
              <a:t>the </a:t>
            </a:r>
            <a:r>
              <a:rPr sz="2400" dirty="0">
                <a:solidFill>
                  <a:schemeClr val="tx2"/>
                </a:solidFill>
                <a:latin typeface="Arial"/>
                <a:cs typeface="Arial"/>
              </a:rPr>
              <a:t>load </a:t>
            </a:r>
            <a:r>
              <a:rPr sz="2400" spc="-30" dirty="0">
                <a:solidFill>
                  <a:schemeClr val="tx2"/>
                </a:solidFill>
                <a:latin typeface="Arial"/>
                <a:cs typeface="Arial"/>
              </a:rPr>
              <a:t>on </a:t>
            </a:r>
            <a:r>
              <a:rPr sz="2400" spc="5" dirty="0">
                <a:solidFill>
                  <a:schemeClr val="tx2"/>
                </a:solidFill>
                <a:latin typeface="Arial"/>
                <a:cs typeface="Arial"/>
              </a:rPr>
              <a:t>the </a:t>
            </a:r>
            <a:r>
              <a:rPr sz="2400" spc="-10" dirty="0">
                <a:solidFill>
                  <a:schemeClr val="tx2"/>
                </a:solidFill>
                <a:latin typeface="Arial"/>
                <a:cs typeface="Arial"/>
              </a:rPr>
              <a:t>engine </a:t>
            </a:r>
            <a:r>
              <a:rPr sz="2400" spc="-5" dirty="0">
                <a:solidFill>
                  <a:schemeClr val="tx2"/>
                </a:solidFill>
                <a:latin typeface="Arial"/>
                <a:cs typeface="Arial"/>
              </a:rPr>
              <a:t>increases, </a:t>
            </a:r>
            <a:r>
              <a:rPr sz="2400" spc="5" dirty="0">
                <a:solidFill>
                  <a:schemeClr val="tx2"/>
                </a:solidFill>
                <a:latin typeface="Arial"/>
                <a:cs typeface="Arial"/>
              </a:rPr>
              <a:t>the </a:t>
            </a:r>
            <a:r>
              <a:rPr sz="2400" spc="-5" dirty="0">
                <a:solidFill>
                  <a:schemeClr val="tx2"/>
                </a:solidFill>
                <a:latin typeface="Arial"/>
                <a:cs typeface="Arial"/>
              </a:rPr>
              <a:t>engine </a:t>
            </a:r>
            <a:r>
              <a:rPr sz="2400" spc="5" dirty="0">
                <a:solidFill>
                  <a:schemeClr val="tx2"/>
                </a:solidFill>
                <a:latin typeface="Arial"/>
                <a:cs typeface="Arial"/>
              </a:rPr>
              <a:t>and  the </a:t>
            </a:r>
            <a:r>
              <a:rPr sz="2400" spc="-10" dirty="0">
                <a:solidFill>
                  <a:schemeClr val="tx2"/>
                </a:solidFill>
                <a:latin typeface="Arial"/>
                <a:cs typeface="Arial"/>
              </a:rPr>
              <a:t>governor </a:t>
            </a:r>
            <a:r>
              <a:rPr sz="2400" spc="5" dirty="0">
                <a:solidFill>
                  <a:schemeClr val="tx2"/>
                </a:solidFill>
                <a:latin typeface="Arial"/>
                <a:cs typeface="Arial"/>
              </a:rPr>
              <a:t>speed </a:t>
            </a:r>
            <a:r>
              <a:rPr sz="2400" spc="-10" dirty="0">
                <a:solidFill>
                  <a:schemeClr val="tx2"/>
                </a:solidFill>
                <a:latin typeface="Arial"/>
                <a:cs typeface="Arial"/>
              </a:rPr>
              <a:t>decreases. </a:t>
            </a:r>
            <a:r>
              <a:rPr sz="2400" spc="-15" dirty="0">
                <a:solidFill>
                  <a:schemeClr val="tx2"/>
                </a:solidFill>
                <a:latin typeface="Arial"/>
                <a:cs typeface="Arial"/>
              </a:rPr>
              <a:t>This  </a:t>
            </a:r>
            <a:r>
              <a:rPr sz="2400" spc="-5" dirty="0">
                <a:solidFill>
                  <a:schemeClr val="tx2"/>
                </a:solidFill>
                <a:latin typeface="Arial"/>
                <a:cs typeface="Arial"/>
              </a:rPr>
              <a:t>results in </a:t>
            </a:r>
            <a:r>
              <a:rPr sz="2400" spc="5" dirty="0">
                <a:solidFill>
                  <a:schemeClr val="tx2"/>
                </a:solidFill>
                <a:latin typeface="Arial"/>
                <a:cs typeface="Arial"/>
              </a:rPr>
              <a:t>the  </a:t>
            </a:r>
            <a:r>
              <a:rPr sz="2400" dirty="0">
                <a:solidFill>
                  <a:schemeClr val="tx2"/>
                </a:solidFill>
                <a:latin typeface="Arial"/>
                <a:cs typeface="Arial"/>
              </a:rPr>
              <a:t>decrease </a:t>
            </a:r>
            <a:r>
              <a:rPr sz="2400" spc="-30" dirty="0">
                <a:solidFill>
                  <a:schemeClr val="tx2"/>
                </a:solidFill>
                <a:latin typeface="Arial"/>
                <a:cs typeface="Arial"/>
              </a:rPr>
              <a:t>of </a:t>
            </a:r>
            <a:r>
              <a:rPr sz="2400" spc="-15" dirty="0">
                <a:solidFill>
                  <a:schemeClr val="tx2"/>
                </a:solidFill>
                <a:latin typeface="Arial"/>
                <a:cs typeface="Arial"/>
              </a:rPr>
              <a:t>centrifugal </a:t>
            </a:r>
            <a:r>
              <a:rPr sz="2400" spc="5" dirty="0">
                <a:solidFill>
                  <a:schemeClr val="tx2"/>
                </a:solidFill>
                <a:latin typeface="Arial"/>
                <a:cs typeface="Arial"/>
              </a:rPr>
              <a:t>force </a:t>
            </a:r>
            <a:r>
              <a:rPr sz="2400" spc="-30" dirty="0">
                <a:solidFill>
                  <a:schemeClr val="tx2"/>
                </a:solidFill>
                <a:latin typeface="Arial"/>
                <a:cs typeface="Arial"/>
              </a:rPr>
              <a:t>on </a:t>
            </a:r>
            <a:r>
              <a:rPr sz="2400" spc="30" dirty="0">
                <a:solidFill>
                  <a:schemeClr val="tx2"/>
                </a:solidFill>
                <a:latin typeface="Arial"/>
                <a:cs typeface="Arial"/>
              </a:rPr>
              <a:t>the </a:t>
            </a:r>
            <a:r>
              <a:rPr sz="2400" dirty="0">
                <a:solidFill>
                  <a:schemeClr val="tx2"/>
                </a:solidFill>
                <a:latin typeface="Arial"/>
                <a:cs typeface="Arial"/>
              </a:rPr>
              <a:t>balls. Hence </a:t>
            </a:r>
            <a:r>
              <a:rPr sz="2400" spc="30" dirty="0">
                <a:solidFill>
                  <a:schemeClr val="tx2"/>
                </a:solidFill>
                <a:latin typeface="Arial"/>
                <a:cs typeface="Arial"/>
              </a:rPr>
              <a:t>the  </a:t>
            </a:r>
            <a:r>
              <a:rPr sz="2400" spc="-20" dirty="0">
                <a:solidFill>
                  <a:schemeClr val="tx2"/>
                </a:solidFill>
                <a:latin typeface="Arial"/>
                <a:cs typeface="Arial"/>
              </a:rPr>
              <a:t>ball </a:t>
            </a:r>
            <a:r>
              <a:rPr sz="2400" spc="-5" dirty="0">
                <a:solidFill>
                  <a:schemeClr val="tx2"/>
                </a:solidFill>
                <a:latin typeface="Arial"/>
                <a:cs typeface="Arial"/>
              </a:rPr>
              <a:t>moves </a:t>
            </a:r>
            <a:r>
              <a:rPr sz="2400" spc="5" dirty="0">
                <a:solidFill>
                  <a:schemeClr val="tx2"/>
                </a:solidFill>
                <a:latin typeface="Arial"/>
                <a:cs typeface="Arial"/>
              </a:rPr>
              <a:t>inward </a:t>
            </a:r>
            <a:r>
              <a:rPr sz="2400" dirty="0">
                <a:solidFill>
                  <a:schemeClr val="tx2"/>
                </a:solidFill>
                <a:latin typeface="Arial"/>
                <a:cs typeface="Arial"/>
              </a:rPr>
              <a:t>&amp; sleeve </a:t>
            </a:r>
            <a:r>
              <a:rPr sz="2400" spc="-20" dirty="0">
                <a:solidFill>
                  <a:schemeClr val="tx2"/>
                </a:solidFill>
                <a:latin typeface="Arial"/>
                <a:cs typeface="Arial"/>
              </a:rPr>
              <a:t>moves </a:t>
            </a:r>
            <a:r>
              <a:rPr sz="2400" spc="-10" dirty="0">
                <a:solidFill>
                  <a:schemeClr val="tx2"/>
                </a:solidFill>
                <a:latin typeface="Arial"/>
                <a:cs typeface="Arial"/>
              </a:rPr>
              <a:t>downwards. The  </a:t>
            </a:r>
            <a:r>
              <a:rPr sz="2400" spc="-5" dirty="0">
                <a:solidFill>
                  <a:schemeClr val="tx2"/>
                </a:solidFill>
                <a:latin typeface="Arial"/>
                <a:cs typeface="Arial"/>
              </a:rPr>
              <a:t>downward </a:t>
            </a:r>
            <a:r>
              <a:rPr sz="2400" dirty="0">
                <a:solidFill>
                  <a:schemeClr val="tx2"/>
                </a:solidFill>
                <a:latin typeface="Arial"/>
                <a:cs typeface="Arial"/>
              </a:rPr>
              <a:t>movement </a:t>
            </a:r>
            <a:r>
              <a:rPr sz="2400" spc="-30" dirty="0">
                <a:solidFill>
                  <a:schemeClr val="tx2"/>
                </a:solidFill>
                <a:latin typeface="Arial"/>
                <a:cs typeface="Arial"/>
              </a:rPr>
              <a:t>of </a:t>
            </a:r>
            <a:r>
              <a:rPr sz="2400" spc="-10" dirty="0">
                <a:solidFill>
                  <a:schemeClr val="tx2"/>
                </a:solidFill>
                <a:latin typeface="Arial"/>
                <a:cs typeface="Arial"/>
              </a:rPr>
              <a:t>sleeve operates </a:t>
            </a:r>
            <a:r>
              <a:rPr sz="2400" dirty="0">
                <a:solidFill>
                  <a:schemeClr val="tx2"/>
                </a:solidFill>
                <a:latin typeface="Arial"/>
                <a:cs typeface="Arial"/>
              </a:rPr>
              <a:t>a </a:t>
            </a:r>
            <a:r>
              <a:rPr sz="2400" spc="-5" dirty="0">
                <a:solidFill>
                  <a:schemeClr val="tx2"/>
                </a:solidFill>
                <a:latin typeface="Arial"/>
                <a:cs typeface="Arial"/>
              </a:rPr>
              <a:t>throttle </a:t>
            </a:r>
            <a:r>
              <a:rPr sz="2400" dirty="0">
                <a:solidFill>
                  <a:schemeClr val="tx2"/>
                </a:solidFill>
                <a:latin typeface="Arial"/>
                <a:cs typeface="Arial"/>
              </a:rPr>
              <a:t>valve  </a:t>
            </a:r>
            <a:r>
              <a:rPr sz="2400" spc="-30" dirty="0">
                <a:solidFill>
                  <a:schemeClr val="tx2"/>
                </a:solidFill>
                <a:latin typeface="Arial"/>
                <a:cs typeface="Arial"/>
              </a:rPr>
              <a:t>at </a:t>
            </a:r>
            <a:r>
              <a:rPr sz="2400" spc="5" dirty="0">
                <a:solidFill>
                  <a:schemeClr val="tx2"/>
                </a:solidFill>
                <a:latin typeface="Arial"/>
                <a:cs typeface="Arial"/>
              </a:rPr>
              <a:t>the </a:t>
            </a:r>
            <a:r>
              <a:rPr sz="2400" spc="-5" dirty="0">
                <a:solidFill>
                  <a:schemeClr val="tx2"/>
                </a:solidFill>
                <a:latin typeface="Arial"/>
                <a:cs typeface="Arial"/>
              </a:rPr>
              <a:t>other </a:t>
            </a:r>
            <a:r>
              <a:rPr sz="2400" spc="5" dirty="0">
                <a:solidFill>
                  <a:schemeClr val="tx2"/>
                </a:solidFill>
                <a:latin typeface="Arial"/>
                <a:cs typeface="Arial"/>
              </a:rPr>
              <a:t>end </a:t>
            </a:r>
            <a:r>
              <a:rPr sz="2400" spc="-30" dirty="0">
                <a:solidFill>
                  <a:schemeClr val="tx2"/>
                </a:solidFill>
                <a:latin typeface="Arial"/>
                <a:cs typeface="Arial"/>
              </a:rPr>
              <a:t>of </a:t>
            </a:r>
            <a:r>
              <a:rPr sz="2400" spc="5" dirty="0">
                <a:solidFill>
                  <a:schemeClr val="tx2"/>
                </a:solidFill>
                <a:latin typeface="Arial"/>
                <a:cs typeface="Arial"/>
              </a:rPr>
              <a:t>the </a:t>
            </a:r>
            <a:r>
              <a:rPr sz="2400" spc="-15" dirty="0">
                <a:solidFill>
                  <a:schemeClr val="tx2"/>
                </a:solidFill>
                <a:latin typeface="Arial"/>
                <a:cs typeface="Arial"/>
              </a:rPr>
              <a:t>bell </a:t>
            </a:r>
            <a:r>
              <a:rPr sz="2400" spc="-10" dirty="0">
                <a:solidFill>
                  <a:schemeClr val="tx2"/>
                </a:solidFill>
                <a:latin typeface="Arial"/>
                <a:cs typeface="Arial"/>
              </a:rPr>
              <a:t>rank </a:t>
            </a:r>
            <a:r>
              <a:rPr sz="2400" dirty="0">
                <a:solidFill>
                  <a:schemeClr val="tx2"/>
                </a:solidFill>
                <a:latin typeface="Arial"/>
                <a:cs typeface="Arial"/>
              </a:rPr>
              <a:t>lever </a:t>
            </a:r>
            <a:r>
              <a:rPr sz="2400" spc="5" dirty="0">
                <a:solidFill>
                  <a:schemeClr val="tx2"/>
                </a:solidFill>
                <a:latin typeface="Arial"/>
                <a:cs typeface="Arial"/>
              </a:rPr>
              <a:t>to </a:t>
            </a:r>
            <a:r>
              <a:rPr sz="2400" spc="-5" dirty="0">
                <a:solidFill>
                  <a:schemeClr val="tx2"/>
                </a:solidFill>
                <a:latin typeface="Arial"/>
                <a:cs typeface="Arial"/>
              </a:rPr>
              <a:t>increase </a:t>
            </a:r>
            <a:r>
              <a:rPr sz="2400" spc="30" dirty="0">
                <a:solidFill>
                  <a:schemeClr val="tx2"/>
                </a:solidFill>
                <a:latin typeface="Arial"/>
                <a:cs typeface="Arial"/>
              </a:rPr>
              <a:t>the  </a:t>
            </a:r>
            <a:r>
              <a:rPr sz="2400" dirty="0">
                <a:solidFill>
                  <a:schemeClr val="tx2"/>
                </a:solidFill>
                <a:latin typeface="Arial"/>
                <a:cs typeface="Arial"/>
              </a:rPr>
              <a:t>supply </a:t>
            </a:r>
            <a:r>
              <a:rPr sz="2400" spc="-35" dirty="0">
                <a:solidFill>
                  <a:schemeClr val="tx2"/>
                </a:solidFill>
                <a:latin typeface="Arial"/>
                <a:cs typeface="Arial"/>
              </a:rPr>
              <a:t>of </a:t>
            </a:r>
            <a:r>
              <a:rPr sz="2400" spc="-10" dirty="0">
                <a:solidFill>
                  <a:schemeClr val="tx2"/>
                </a:solidFill>
                <a:latin typeface="Arial"/>
                <a:cs typeface="Arial"/>
              </a:rPr>
              <a:t>working </a:t>
            </a:r>
            <a:r>
              <a:rPr sz="2400" spc="10" dirty="0">
                <a:solidFill>
                  <a:schemeClr val="tx2"/>
                </a:solidFill>
                <a:latin typeface="Arial"/>
                <a:cs typeface="Arial"/>
              </a:rPr>
              <a:t>fluid </a:t>
            </a:r>
            <a:r>
              <a:rPr sz="2400" spc="-20" dirty="0">
                <a:solidFill>
                  <a:schemeClr val="tx2"/>
                </a:solidFill>
                <a:latin typeface="Arial"/>
                <a:cs typeface="Arial"/>
              </a:rPr>
              <a:t>and </a:t>
            </a:r>
            <a:r>
              <a:rPr sz="2400" spc="5" dirty="0">
                <a:solidFill>
                  <a:schemeClr val="tx2"/>
                </a:solidFill>
                <a:latin typeface="Arial"/>
                <a:cs typeface="Arial"/>
              </a:rPr>
              <a:t>thus the </a:t>
            </a:r>
            <a:r>
              <a:rPr sz="2400" spc="-25" dirty="0">
                <a:solidFill>
                  <a:schemeClr val="tx2"/>
                </a:solidFill>
                <a:latin typeface="Arial"/>
                <a:cs typeface="Arial"/>
              </a:rPr>
              <a:t>speed </a:t>
            </a:r>
            <a:r>
              <a:rPr sz="2400" spc="-35" dirty="0">
                <a:solidFill>
                  <a:schemeClr val="tx2"/>
                </a:solidFill>
                <a:latin typeface="Arial"/>
                <a:cs typeface="Arial"/>
              </a:rPr>
              <a:t>of </a:t>
            </a:r>
            <a:r>
              <a:rPr sz="2400" spc="-20" dirty="0">
                <a:solidFill>
                  <a:schemeClr val="tx2"/>
                </a:solidFill>
                <a:latin typeface="Arial"/>
                <a:cs typeface="Arial"/>
              </a:rPr>
              <a:t>engine </a:t>
            </a:r>
            <a:r>
              <a:rPr sz="2400" spc="-10" dirty="0">
                <a:solidFill>
                  <a:schemeClr val="tx2"/>
                </a:solidFill>
                <a:latin typeface="Arial"/>
                <a:cs typeface="Arial"/>
              </a:rPr>
              <a:t>is  increased. </a:t>
            </a:r>
            <a:r>
              <a:rPr sz="2400" spc="5" dirty="0">
                <a:solidFill>
                  <a:schemeClr val="tx2"/>
                </a:solidFill>
                <a:latin typeface="Arial"/>
                <a:cs typeface="Arial"/>
              </a:rPr>
              <a:t>In </a:t>
            </a:r>
            <a:r>
              <a:rPr sz="2400" dirty="0">
                <a:solidFill>
                  <a:schemeClr val="tx2"/>
                </a:solidFill>
                <a:latin typeface="Arial"/>
                <a:cs typeface="Arial"/>
              </a:rPr>
              <a:t>this case </a:t>
            </a:r>
            <a:r>
              <a:rPr sz="2400" spc="5" dirty="0">
                <a:solidFill>
                  <a:schemeClr val="tx2"/>
                </a:solidFill>
                <a:latin typeface="Arial"/>
                <a:cs typeface="Arial"/>
              </a:rPr>
              <a:t>the </a:t>
            </a:r>
            <a:r>
              <a:rPr sz="2400" spc="-10" dirty="0">
                <a:solidFill>
                  <a:schemeClr val="tx2"/>
                </a:solidFill>
                <a:latin typeface="Arial"/>
                <a:cs typeface="Arial"/>
              </a:rPr>
              <a:t>extra power </a:t>
            </a:r>
            <a:r>
              <a:rPr sz="2400" spc="-5" dirty="0">
                <a:solidFill>
                  <a:schemeClr val="tx2"/>
                </a:solidFill>
                <a:latin typeface="Arial"/>
                <a:cs typeface="Arial"/>
              </a:rPr>
              <a:t>output </a:t>
            </a:r>
            <a:r>
              <a:rPr sz="2400" spc="-10" dirty="0">
                <a:solidFill>
                  <a:schemeClr val="tx2"/>
                </a:solidFill>
                <a:latin typeface="Arial"/>
                <a:cs typeface="Arial"/>
              </a:rPr>
              <a:t>is  </a:t>
            </a:r>
            <a:r>
              <a:rPr sz="2400" spc="-40" dirty="0">
                <a:solidFill>
                  <a:schemeClr val="tx2"/>
                </a:solidFill>
                <a:latin typeface="Arial"/>
                <a:cs typeface="Arial"/>
              </a:rPr>
              <a:t>provided </a:t>
            </a:r>
            <a:r>
              <a:rPr sz="2400" spc="5" dirty="0">
                <a:solidFill>
                  <a:schemeClr val="tx2"/>
                </a:solidFill>
                <a:latin typeface="Arial"/>
                <a:cs typeface="Arial"/>
              </a:rPr>
              <a:t>to </a:t>
            </a:r>
            <a:r>
              <a:rPr sz="2400" spc="-25" dirty="0">
                <a:solidFill>
                  <a:schemeClr val="tx2"/>
                </a:solidFill>
                <a:latin typeface="Arial"/>
                <a:cs typeface="Arial"/>
              </a:rPr>
              <a:t>balance </a:t>
            </a:r>
            <a:r>
              <a:rPr sz="2400" spc="5" dirty="0">
                <a:solidFill>
                  <a:schemeClr val="tx2"/>
                </a:solidFill>
                <a:latin typeface="Arial"/>
                <a:cs typeface="Arial"/>
              </a:rPr>
              <a:t>the </a:t>
            </a:r>
            <a:r>
              <a:rPr sz="2400" spc="-20" dirty="0">
                <a:solidFill>
                  <a:schemeClr val="tx2"/>
                </a:solidFill>
                <a:latin typeface="Arial"/>
                <a:cs typeface="Arial"/>
              </a:rPr>
              <a:t>increased</a:t>
            </a:r>
            <a:r>
              <a:rPr sz="2400" spc="40" dirty="0">
                <a:solidFill>
                  <a:schemeClr val="tx2"/>
                </a:solidFill>
                <a:latin typeface="Arial"/>
                <a:cs typeface="Arial"/>
              </a:rPr>
              <a:t> </a:t>
            </a:r>
            <a:r>
              <a:rPr sz="2400" spc="-40" dirty="0">
                <a:solidFill>
                  <a:schemeClr val="tx2"/>
                </a:solidFill>
                <a:latin typeface="Arial"/>
                <a:cs typeface="Arial"/>
              </a:rPr>
              <a:t>load.</a:t>
            </a:r>
            <a:endParaRPr sz="2400" dirty="0">
              <a:solidFill>
                <a:schemeClr val="tx2"/>
              </a:solidFill>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6449" y="76199"/>
            <a:ext cx="7999551" cy="67818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 y="713934"/>
            <a:ext cx="10141248" cy="2718180"/>
          </a:xfrm>
          <a:prstGeom prst="rect">
            <a:avLst/>
          </a:prstGeom>
        </p:spPr>
        <p:txBody>
          <a:bodyPr vert="horz" wrap="square" lIns="0" tIns="16510" rIns="0" bIns="0" rtlCol="0">
            <a:spAutoFit/>
          </a:bodyPr>
          <a:lstStyle/>
          <a:p>
            <a:pPr marL="12700" marR="5080" algn="just">
              <a:lnSpc>
                <a:spcPct val="150200"/>
              </a:lnSpc>
              <a:spcBef>
                <a:spcPts val="130"/>
              </a:spcBef>
            </a:pPr>
            <a:r>
              <a:rPr sz="2400" dirty="0">
                <a:solidFill>
                  <a:schemeClr val="tx2"/>
                </a:solidFill>
                <a:latin typeface="Arial"/>
                <a:cs typeface="Arial"/>
              </a:rPr>
              <a:t>When </a:t>
            </a:r>
            <a:r>
              <a:rPr sz="2400" spc="5" dirty="0">
                <a:solidFill>
                  <a:schemeClr val="tx2"/>
                </a:solidFill>
                <a:latin typeface="Arial"/>
                <a:cs typeface="Arial"/>
              </a:rPr>
              <a:t>the </a:t>
            </a:r>
            <a:r>
              <a:rPr sz="2400" dirty="0">
                <a:solidFill>
                  <a:schemeClr val="tx2"/>
                </a:solidFill>
                <a:latin typeface="Arial"/>
                <a:cs typeface="Arial"/>
              </a:rPr>
              <a:t>load </a:t>
            </a:r>
            <a:r>
              <a:rPr sz="2400" spc="-30" dirty="0">
                <a:solidFill>
                  <a:schemeClr val="tx2"/>
                </a:solidFill>
                <a:latin typeface="Arial"/>
                <a:cs typeface="Arial"/>
              </a:rPr>
              <a:t>on </a:t>
            </a:r>
            <a:r>
              <a:rPr sz="2400" spc="30" dirty="0">
                <a:solidFill>
                  <a:schemeClr val="tx2"/>
                </a:solidFill>
                <a:latin typeface="Arial"/>
                <a:cs typeface="Arial"/>
              </a:rPr>
              <a:t>the </a:t>
            </a:r>
            <a:r>
              <a:rPr sz="2400" spc="5" dirty="0">
                <a:solidFill>
                  <a:schemeClr val="tx2"/>
                </a:solidFill>
                <a:latin typeface="Arial"/>
                <a:cs typeface="Arial"/>
              </a:rPr>
              <a:t>engine </a:t>
            </a:r>
            <a:r>
              <a:rPr sz="2400" spc="-10" dirty="0">
                <a:solidFill>
                  <a:schemeClr val="tx2"/>
                </a:solidFill>
                <a:latin typeface="Arial"/>
                <a:cs typeface="Arial"/>
              </a:rPr>
              <a:t>decreases, </a:t>
            </a:r>
            <a:r>
              <a:rPr sz="2400" spc="5" dirty="0">
                <a:solidFill>
                  <a:schemeClr val="tx2"/>
                </a:solidFill>
                <a:latin typeface="Arial"/>
                <a:cs typeface="Arial"/>
              </a:rPr>
              <a:t>the </a:t>
            </a:r>
            <a:r>
              <a:rPr sz="2400" spc="-10" dirty="0">
                <a:solidFill>
                  <a:schemeClr val="tx2"/>
                </a:solidFill>
                <a:latin typeface="Arial"/>
                <a:cs typeface="Arial"/>
              </a:rPr>
              <a:t>engine </a:t>
            </a:r>
            <a:r>
              <a:rPr sz="2400" spc="5" dirty="0">
                <a:solidFill>
                  <a:schemeClr val="tx2"/>
                </a:solidFill>
                <a:latin typeface="Arial"/>
                <a:cs typeface="Arial"/>
              </a:rPr>
              <a:t>and  </a:t>
            </a:r>
            <a:r>
              <a:rPr sz="2400" spc="-10" dirty="0">
                <a:solidFill>
                  <a:schemeClr val="tx2"/>
                </a:solidFill>
                <a:latin typeface="Arial"/>
                <a:cs typeface="Arial"/>
              </a:rPr>
              <a:t>governor </a:t>
            </a:r>
            <a:r>
              <a:rPr sz="2400" spc="5" dirty="0">
                <a:solidFill>
                  <a:schemeClr val="tx2"/>
                </a:solidFill>
                <a:latin typeface="Arial"/>
                <a:cs typeface="Arial"/>
              </a:rPr>
              <a:t>speed </a:t>
            </a:r>
            <a:r>
              <a:rPr sz="2400" dirty="0">
                <a:solidFill>
                  <a:schemeClr val="tx2"/>
                </a:solidFill>
                <a:latin typeface="Arial"/>
                <a:cs typeface="Arial"/>
              </a:rPr>
              <a:t>increased, </a:t>
            </a:r>
            <a:r>
              <a:rPr sz="2400" spc="-5" dirty="0">
                <a:solidFill>
                  <a:schemeClr val="tx2"/>
                </a:solidFill>
                <a:latin typeface="Arial"/>
                <a:cs typeface="Arial"/>
              </a:rPr>
              <a:t>which </a:t>
            </a:r>
            <a:r>
              <a:rPr sz="2400" spc="5" dirty="0">
                <a:solidFill>
                  <a:schemeClr val="tx2"/>
                </a:solidFill>
                <a:latin typeface="Arial"/>
                <a:cs typeface="Arial"/>
              </a:rPr>
              <a:t>results </a:t>
            </a:r>
            <a:r>
              <a:rPr sz="2400" spc="-5" dirty="0">
                <a:solidFill>
                  <a:schemeClr val="tx2"/>
                </a:solidFill>
                <a:latin typeface="Arial"/>
                <a:cs typeface="Arial"/>
              </a:rPr>
              <a:t>in </a:t>
            </a:r>
            <a:r>
              <a:rPr sz="2400" spc="5" dirty="0">
                <a:solidFill>
                  <a:schemeClr val="tx2"/>
                </a:solidFill>
                <a:latin typeface="Arial"/>
                <a:cs typeface="Arial"/>
              </a:rPr>
              <a:t>the increase </a:t>
            </a:r>
            <a:r>
              <a:rPr sz="2400" spc="-60" dirty="0">
                <a:solidFill>
                  <a:schemeClr val="tx2"/>
                </a:solidFill>
                <a:latin typeface="Arial"/>
                <a:cs typeface="Arial"/>
              </a:rPr>
              <a:t>of  </a:t>
            </a:r>
            <a:r>
              <a:rPr sz="2400" spc="-10" dirty="0">
                <a:solidFill>
                  <a:schemeClr val="tx2"/>
                </a:solidFill>
                <a:latin typeface="Arial"/>
                <a:cs typeface="Arial"/>
              </a:rPr>
              <a:t>centrifugal </a:t>
            </a:r>
            <a:r>
              <a:rPr sz="2400" spc="5" dirty="0">
                <a:solidFill>
                  <a:schemeClr val="tx2"/>
                </a:solidFill>
                <a:latin typeface="Arial"/>
                <a:cs typeface="Arial"/>
              </a:rPr>
              <a:t>force </a:t>
            </a:r>
            <a:r>
              <a:rPr sz="2400" spc="-30" dirty="0">
                <a:solidFill>
                  <a:schemeClr val="tx2"/>
                </a:solidFill>
                <a:latin typeface="Arial"/>
                <a:cs typeface="Arial"/>
              </a:rPr>
              <a:t>on </a:t>
            </a:r>
            <a:r>
              <a:rPr sz="2400" spc="5" dirty="0">
                <a:solidFill>
                  <a:schemeClr val="tx2"/>
                </a:solidFill>
                <a:latin typeface="Arial"/>
                <a:cs typeface="Arial"/>
              </a:rPr>
              <a:t>the </a:t>
            </a:r>
            <a:r>
              <a:rPr sz="2400" spc="-15" dirty="0">
                <a:solidFill>
                  <a:schemeClr val="tx2"/>
                </a:solidFill>
                <a:latin typeface="Arial"/>
                <a:cs typeface="Arial"/>
              </a:rPr>
              <a:t>balls.</a:t>
            </a:r>
            <a:r>
              <a:rPr sz="2400" spc="635" dirty="0">
                <a:solidFill>
                  <a:schemeClr val="tx2"/>
                </a:solidFill>
                <a:latin typeface="Arial"/>
                <a:cs typeface="Arial"/>
              </a:rPr>
              <a:t> </a:t>
            </a:r>
            <a:r>
              <a:rPr sz="2400" spc="-5" dirty="0">
                <a:solidFill>
                  <a:schemeClr val="tx2"/>
                </a:solidFill>
                <a:latin typeface="Arial"/>
                <a:cs typeface="Arial"/>
              </a:rPr>
              <a:t>Thus </a:t>
            </a:r>
            <a:r>
              <a:rPr sz="2400" spc="5" dirty="0">
                <a:solidFill>
                  <a:schemeClr val="tx2"/>
                </a:solidFill>
                <a:latin typeface="Arial"/>
                <a:cs typeface="Arial"/>
              </a:rPr>
              <a:t>the </a:t>
            </a:r>
            <a:r>
              <a:rPr sz="2400" spc="-15" dirty="0">
                <a:solidFill>
                  <a:schemeClr val="tx2"/>
                </a:solidFill>
                <a:latin typeface="Arial"/>
                <a:cs typeface="Arial"/>
              </a:rPr>
              <a:t>ball </a:t>
            </a:r>
            <a:r>
              <a:rPr sz="2400" spc="25" dirty="0">
                <a:solidFill>
                  <a:schemeClr val="tx2"/>
                </a:solidFill>
                <a:latin typeface="Arial"/>
                <a:cs typeface="Arial"/>
              </a:rPr>
              <a:t>move </a:t>
            </a:r>
            <a:r>
              <a:rPr sz="2400" dirty="0">
                <a:solidFill>
                  <a:schemeClr val="tx2"/>
                </a:solidFill>
                <a:latin typeface="Arial"/>
                <a:cs typeface="Arial"/>
              </a:rPr>
              <a:t>outwards  </a:t>
            </a:r>
            <a:r>
              <a:rPr sz="2400" spc="-20" dirty="0">
                <a:solidFill>
                  <a:schemeClr val="tx2"/>
                </a:solidFill>
                <a:latin typeface="Arial"/>
                <a:cs typeface="Arial"/>
              </a:rPr>
              <a:t>and </a:t>
            </a:r>
            <a:r>
              <a:rPr sz="2400" dirty="0">
                <a:solidFill>
                  <a:schemeClr val="tx2"/>
                </a:solidFill>
                <a:latin typeface="Arial"/>
                <a:cs typeface="Arial"/>
              </a:rPr>
              <a:t>sleeve </a:t>
            </a:r>
            <a:r>
              <a:rPr sz="2400" spc="5" dirty="0">
                <a:solidFill>
                  <a:schemeClr val="tx2"/>
                </a:solidFill>
                <a:latin typeface="Arial"/>
                <a:cs typeface="Arial"/>
              </a:rPr>
              <a:t>rises </a:t>
            </a:r>
            <a:r>
              <a:rPr sz="2400" spc="-5" dirty="0">
                <a:solidFill>
                  <a:schemeClr val="tx2"/>
                </a:solidFill>
                <a:latin typeface="Arial"/>
                <a:cs typeface="Arial"/>
              </a:rPr>
              <a:t>upwards. </a:t>
            </a:r>
            <a:r>
              <a:rPr sz="2400" spc="-15" dirty="0">
                <a:solidFill>
                  <a:schemeClr val="tx2"/>
                </a:solidFill>
                <a:latin typeface="Arial"/>
                <a:cs typeface="Arial"/>
              </a:rPr>
              <a:t>This </a:t>
            </a:r>
            <a:r>
              <a:rPr sz="2400" spc="5" dirty="0">
                <a:solidFill>
                  <a:schemeClr val="tx2"/>
                </a:solidFill>
                <a:latin typeface="Arial"/>
                <a:cs typeface="Arial"/>
              </a:rPr>
              <a:t>upward </a:t>
            </a:r>
            <a:r>
              <a:rPr sz="2400" dirty="0">
                <a:solidFill>
                  <a:schemeClr val="tx2"/>
                </a:solidFill>
                <a:latin typeface="Arial"/>
                <a:cs typeface="Arial"/>
              </a:rPr>
              <a:t>movement </a:t>
            </a:r>
            <a:r>
              <a:rPr sz="2400" spc="-30" dirty="0">
                <a:solidFill>
                  <a:schemeClr val="tx2"/>
                </a:solidFill>
                <a:latin typeface="Arial"/>
                <a:cs typeface="Arial"/>
              </a:rPr>
              <a:t>of </a:t>
            </a:r>
            <a:r>
              <a:rPr sz="2400" dirty="0">
                <a:solidFill>
                  <a:schemeClr val="tx2"/>
                </a:solidFill>
                <a:latin typeface="Arial"/>
                <a:cs typeface="Arial"/>
              </a:rPr>
              <a:t>sleeve  </a:t>
            </a:r>
            <a:r>
              <a:rPr sz="2400" spc="-15" dirty="0">
                <a:solidFill>
                  <a:schemeClr val="tx2"/>
                </a:solidFill>
                <a:latin typeface="Arial"/>
                <a:cs typeface="Arial"/>
              </a:rPr>
              <a:t>reduces </a:t>
            </a:r>
            <a:r>
              <a:rPr sz="2400" spc="5" dirty="0">
                <a:solidFill>
                  <a:schemeClr val="tx2"/>
                </a:solidFill>
                <a:latin typeface="Arial"/>
                <a:cs typeface="Arial"/>
              </a:rPr>
              <a:t>the </a:t>
            </a:r>
            <a:r>
              <a:rPr sz="2400" dirty="0">
                <a:solidFill>
                  <a:schemeClr val="tx2"/>
                </a:solidFill>
                <a:latin typeface="Arial"/>
                <a:cs typeface="Arial"/>
              </a:rPr>
              <a:t>supply </a:t>
            </a:r>
            <a:r>
              <a:rPr sz="2400" spc="-30" dirty="0">
                <a:solidFill>
                  <a:schemeClr val="tx2"/>
                </a:solidFill>
                <a:latin typeface="Arial"/>
                <a:cs typeface="Arial"/>
              </a:rPr>
              <a:t>of </a:t>
            </a:r>
            <a:r>
              <a:rPr sz="2400" spc="5" dirty="0">
                <a:solidFill>
                  <a:schemeClr val="tx2"/>
                </a:solidFill>
                <a:latin typeface="Arial"/>
                <a:cs typeface="Arial"/>
              </a:rPr>
              <a:t>the </a:t>
            </a:r>
            <a:r>
              <a:rPr sz="2400" spc="-10" dirty="0">
                <a:solidFill>
                  <a:schemeClr val="tx2"/>
                </a:solidFill>
                <a:latin typeface="Arial"/>
                <a:cs typeface="Arial"/>
              </a:rPr>
              <a:t>working </a:t>
            </a:r>
            <a:r>
              <a:rPr sz="2400" spc="10" dirty="0">
                <a:solidFill>
                  <a:schemeClr val="tx2"/>
                </a:solidFill>
                <a:latin typeface="Arial"/>
                <a:cs typeface="Arial"/>
              </a:rPr>
              <a:t>fluid </a:t>
            </a:r>
            <a:r>
              <a:rPr sz="2400" spc="-20" dirty="0">
                <a:solidFill>
                  <a:schemeClr val="tx2"/>
                </a:solidFill>
                <a:latin typeface="Arial"/>
                <a:cs typeface="Arial"/>
              </a:rPr>
              <a:t>and </a:t>
            </a:r>
            <a:r>
              <a:rPr sz="2400" spc="5" dirty="0">
                <a:solidFill>
                  <a:schemeClr val="tx2"/>
                </a:solidFill>
                <a:latin typeface="Arial"/>
                <a:cs typeface="Arial"/>
              </a:rPr>
              <a:t>hence the speed  </a:t>
            </a:r>
            <a:r>
              <a:rPr sz="2400" spc="-5" dirty="0">
                <a:solidFill>
                  <a:schemeClr val="tx2"/>
                </a:solidFill>
                <a:latin typeface="Arial"/>
                <a:cs typeface="Arial"/>
              </a:rPr>
              <a:t>is </a:t>
            </a:r>
            <a:r>
              <a:rPr sz="2400" spc="-35" dirty="0">
                <a:solidFill>
                  <a:schemeClr val="tx2"/>
                </a:solidFill>
                <a:latin typeface="Arial"/>
                <a:cs typeface="Arial"/>
              </a:rPr>
              <a:t>decreased. </a:t>
            </a:r>
            <a:r>
              <a:rPr sz="2400" dirty="0">
                <a:solidFill>
                  <a:schemeClr val="tx2"/>
                </a:solidFill>
                <a:latin typeface="Arial"/>
                <a:cs typeface="Arial"/>
              </a:rPr>
              <a:t>In this </a:t>
            </a:r>
            <a:r>
              <a:rPr sz="2400" spc="-15" dirty="0">
                <a:solidFill>
                  <a:schemeClr val="tx2"/>
                </a:solidFill>
                <a:latin typeface="Arial"/>
                <a:cs typeface="Arial"/>
              </a:rPr>
              <a:t>case </a:t>
            </a:r>
            <a:r>
              <a:rPr sz="2400" spc="-40" dirty="0">
                <a:solidFill>
                  <a:schemeClr val="tx2"/>
                </a:solidFill>
                <a:latin typeface="Arial"/>
                <a:cs typeface="Arial"/>
              </a:rPr>
              <a:t>power </a:t>
            </a:r>
            <a:r>
              <a:rPr sz="2400" spc="-15" dirty="0">
                <a:solidFill>
                  <a:schemeClr val="tx2"/>
                </a:solidFill>
                <a:latin typeface="Arial"/>
                <a:cs typeface="Arial"/>
              </a:rPr>
              <a:t>output </a:t>
            </a:r>
            <a:r>
              <a:rPr sz="2400" spc="-5" dirty="0">
                <a:solidFill>
                  <a:schemeClr val="tx2"/>
                </a:solidFill>
                <a:latin typeface="Arial"/>
                <a:cs typeface="Arial"/>
              </a:rPr>
              <a:t>is</a:t>
            </a:r>
            <a:r>
              <a:rPr sz="2400" spc="150" dirty="0">
                <a:solidFill>
                  <a:schemeClr val="tx2"/>
                </a:solidFill>
                <a:latin typeface="Arial"/>
                <a:cs typeface="Arial"/>
              </a:rPr>
              <a:t> </a:t>
            </a:r>
            <a:r>
              <a:rPr sz="2400" spc="-30" dirty="0">
                <a:solidFill>
                  <a:schemeClr val="tx2"/>
                </a:solidFill>
                <a:latin typeface="Arial"/>
                <a:cs typeface="Arial"/>
              </a:rPr>
              <a:t>reduced</a:t>
            </a:r>
            <a:r>
              <a:rPr sz="2400" spc="-30" dirty="0">
                <a:solidFill>
                  <a:srgbClr val="980098"/>
                </a:solidFill>
                <a:latin typeface="Arial"/>
                <a:cs typeface="Arial"/>
              </a:rPr>
              <a:t>.</a:t>
            </a:r>
            <a:endParaRPr sz="2400" dirty="0">
              <a:solidFill>
                <a:prstClr val="black"/>
              </a:solidFill>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7406" y="2217036"/>
            <a:ext cx="5916930" cy="1124585"/>
          </a:xfrm>
          <a:prstGeom prst="rect">
            <a:avLst/>
          </a:prstGeom>
        </p:spPr>
        <p:txBody>
          <a:bodyPr vert="horz" wrap="square" lIns="0" tIns="13970" rIns="0" bIns="0" rtlCol="0">
            <a:spAutoFit/>
          </a:bodyPr>
          <a:lstStyle/>
          <a:p>
            <a:pPr marL="12700">
              <a:spcBef>
                <a:spcPts val="110"/>
              </a:spcBef>
            </a:pPr>
            <a:r>
              <a:rPr sz="7200" b="0" spc="-15" dirty="0">
                <a:solidFill>
                  <a:schemeClr val="tx2"/>
                </a:solidFill>
              </a:rPr>
              <a:t>Watt</a:t>
            </a:r>
            <a:r>
              <a:rPr sz="7200" b="0" spc="-320" dirty="0">
                <a:solidFill>
                  <a:schemeClr val="tx2"/>
                </a:solidFill>
              </a:rPr>
              <a:t> </a:t>
            </a:r>
            <a:r>
              <a:rPr sz="7200" b="0" spc="-20" dirty="0">
                <a:solidFill>
                  <a:schemeClr val="tx2"/>
                </a:solidFill>
              </a:rPr>
              <a:t>Governor</a:t>
            </a:r>
            <a:endParaRPr sz="7200" dirty="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066801"/>
            <a:ext cx="8915400" cy="57911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57906"/>
            <a:ext cx="9075677" cy="632460"/>
          </a:xfrm>
          <a:prstGeom prst="rect">
            <a:avLst/>
          </a:prstGeom>
        </p:spPr>
        <p:txBody>
          <a:bodyPr vert="horz" wrap="square" lIns="0" tIns="16510" rIns="0" bIns="0" rtlCol="0">
            <a:spAutoFit/>
          </a:bodyPr>
          <a:lstStyle/>
          <a:p>
            <a:pPr marL="12700">
              <a:spcBef>
                <a:spcPts val="130"/>
              </a:spcBef>
            </a:pPr>
            <a:r>
              <a:rPr sz="3950" b="0" spc="15" dirty="0">
                <a:solidFill>
                  <a:schemeClr val="tx2"/>
                </a:solidFill>
                <a:latin typeface="Times New Roman"/>
                <a:cs typeface="Times New Roman"/>
              </a:rPr>
              <a:t>Inversions </a:t>
            </a:r>
            <a:r>
              <a:rPr sz="3950" b="0" spc="25" dirty="0">
                <a:solidFill>
                  <a:schemeClr val="tx2"/>
                </a:solidFill>
                <a:latin typeface="Times New Roman"/>
                <a:cs typeface="Times New Roman"/>
              </a:rPr>
              <a:t>of </a:t>
            </a:r>
            <a:r>
              <a:rPr sz="3950" b="0" spc="15" dirty="0">
                <a:solidFill>
                  <a:schemeClr val="tx2"/>
                </a:solidFill>
                <a:latin typeface="Times New Roman"/>
                <a:cs typeface="Times New Roman"/>
              </a:rPr>
              <a:t>Four </a:t>
            </a:r>
            <a:r>
              <a:rPr sz="3950" b="0" spc="35" dirty="0">
                <a:solidFill>
                  <a:schemeClr val="tx2"/>
                </a:solidFill>
                <a:latin typeface="Times New Roman"/>
                <a:cs typeface="Times New Roman"/>
              </a:rPr>
              <a:t>Bar</a:t>
            </a:r>
            <a:r>
              <a:rPr sz="3950" b="0" spc="-125" dirty="0">
                <a:solidFill>
                  <a:schemeClr val="tx2"/>
                </a:solidFill>
                <a:latin typeface="Times New Roman"/>
                <a:cs typeface="Times New Roman"/>
              </a:rPr>
              <a:t> </a:t>
            </a:r>
            <a:r>
              <a:rPr sz="3950" b="0" spc="20" dirty="0">
                <a:solidFill>
                  <a:schemeClr val="tx2"/>
                </a:solidFill>
                <a:latin typeface="Times New Roman"/>
                <a:cs typeface="Times New Roman"/>
              </a:rPr>
              <a:t>Chain</a:t>
            </a:r>
            <a:endParaRPr sz="3950" dirty="0">
              <a:solidFill>
                <a:schemeClr val="tx2"/>
              </a:solidFill>
              <a:latin typeface="Times New Roman"/>
              <a:cs typeface="Times New Roman"/>
            </a:endParaRPr>
          </a:p>
        </p:txBody>
      </p:sp>
      <p:sp>
        <p:nvSpPr>
          <p:cNvPr id="3" name="object 3"/>
          <p:cNvSpPr txBox="1"/>
          <p:nvPr/>
        </p:nvSpPr>
        <p:spPr>
          <a:xfrm>
            <a:off x="2060572" y="1171761"/>
            <a:ext cx="7266305" cy="1348446"/>
          </a:xfrm>
          <a:prstGeom prst="rect">
            <a:avLst/>
          </a:prstGeom>
        </p:spPr>
        <p:txBody>
          <a:bodyPr vert="horz" wrap="square" lIns="0" tIns="85725" rIns="0" bIns="0" rtlCol="0">
            <a:spAutoFit/>
          </a:bodyPr>
          <a:lstStyle/>
          <a:p>
            <a:pPr marL="469900" indent="-457834">
              <a:spcBef>
                <a:spcPts val="675"/>
              </a:spcBef>
              <a:buFont typeface="Wingdings" panose="05000000000000000000" pitchFamily="2" charset="2"/>
              <a:buChar char="Ø"/>
              <a:tabLst>
                <a:tab pos="469900" algn="l"/>
                <a:tab pos="470534" algn="l"/>
              </a:tabLst>
            </a:pPr>
            <a:r>
              <a:rPr sz="2400" spc="-20" dirty="0">
                <a:solidFill>
                  <a:schemeClr val="accent5"/>
                </a:solidFill>
                <a:latin typeface="Times New Roman"/>
                <a:cs typeface="Times New Roman"/>
              </a:rPr>
              <a:t>Beam </a:t>
            </a:r>
            <a:r>
              <a:rPr sz="2400" spc="-45" dirty="0">
                <a:solidFill>
                  <a:schemeClr val="accent5"/>
                </a:solidFill>
                <a:latin typeface="Times New Roman"/>
                <a:cs typeface="Times New Roman"/>
              </a:rPr>
              <a:t>engine </a:t>
            </a:r>
            <a:r>
              <a:rPr sz="2400" spc="-15" dirty="0">
                <a:solidFill>
                  <a:schemeClr val="accent5"/>
                </a:solidFill>
                <a:latin typeface="Times New Roman"/>
                <a:cs typeface="Times New Roman"/>
              </a:rPr>
              <a:t>(crank </a:t>
            </a:r>
            <a:r>
              <a:rPr sz="2400" spc="-35" dirty="0">
                <a:solidFill>
                  <a:schemeClr val="accent5"/>
                </a:solidFill>
                <a:latin typeface="Times New Roman"/>
                <a:cs typeface="Times New Roman"/>
              </a:rPr>
              <a:t>and </a:t>
            </a:r>
            <a:r>
              <a:rPr sz="2400" spc="-25" dirty="0">
                <a:solidFill>
                  <a:schemeClr val="accent5"/>
                </a:solidFill>
                <a:latin typeface="Times New Roman"/>
                <a:cs typeface="Times New Roman"/>
              </a:rPr>
              <a:t>lever</a:t>
            </a:r>
            <a:r>
              <a:rPr sz="2400" dirty="0">
                <a:solidFill>
                  <a:schemeClr val="accent5"/>
                </a:solidFill>
                <a:latin typeface="Times New Roman"/>
                <a:cs typeface="Times New Roman"/>
              </a:rPr>
              <a:t> </a:t>
            </a:r>
            <a:r>
              <a:rPr sz="2400" spc="-40" dirty="0">
                <a:solidFill>
                  <a:schemeClr val="accent5"/>
                </a:solidFill>
                <a:latin typeface="Times New Roman"/>
                <a:cs typeface="Times New Roman"/>
              </a:rPr>
              <a:t>mechanism)</a:t>
            </a:r>
            <a:endParaRPr sz="2400" dirty="0">
              <a:solidFill>
                <a:schemeClr val="accent5"/>
              </a:solidFill>
              <a:latin typeface="Times New Roman"/>
              <a:cs typeface="Times New Roman"/>
            </a:endParaRPr>
          </a:p>
          <a:p>
            <a:pPr marL="354965" indent="-342900">
              <a:spcBef>
                <a:spcPts val="575"/>
              </a:spcBef>
              <a:buFont typeface="Wingdings" panose="05000000000000000000" pitchFamily="2" charset="2"/>
              <a:buChar char="Ø"/>
              <a:tabLst>
                <a:tab pos="318135" algn="l"/>
              </a:tabLst>
            </a:pPr>
            <a:r>
              <a:rPr sz="2400" spc="-25" dirty="0">
                <a:solidFill>
                  <a:schemeClr val="accent5"/>
                </a:solidFill>
                <a:latin typeface="Times New Roman"/>
                <a:cs typeface="Times New Roman"/>
              </a:rPr>
              <a:t>Coupling </a:t>
            </a:r>
            <a:r>
              <a:rPr sz="2400" spc="5" dirty="0">
                <a:solidFill>
                  <a:schemeClr val="accent5"/>
                </a:solidFill>
                <a:latin typeface="Times New Roman"/>
                <a:cs typeface="Times New Roman"/>
              </a:rPr>
              <a:t>rod </a:t>
            </a:r>
            <a:r>
              <a:rPr sz="2400" dirty="0">
                <a:solidFill>
                  <a:schemeClr val="accent5"/>
                </a:solidFill>
                <a:latin typeface="Times New Roman"/>
                <a:cs typeface="Times New Roman"/>
              </a:rPr>
              <a:t>of a </a:t>
            </a:r>
            <a:r>
              <a:rPr sz="2400" spc="-25" dirty="0">
                <a:solidFill>
                  <a:schemeClr val="accent5"/>
                </a:solidFill>
                <a:latin typeface="Times New Roman"/>
                <a:cs typeface="Times New Roman"/>
              </a:rPr>
              <a:t>locomotive  </a:t>
            </a:r>
            <a:r>
              <a:rPr sz="2400" spc="-10" dirty="0">
                <a:solidFill>
                  <a:schemeClr val="accent5"/>
                </a:solidFill>
                <a:latin typeface="Times New Roman"/>
                <a:cs typeface="Times New Roman"/>
              </a:rPr>
              <a:t>(Double </a:t>
            </a:r>
            <a:r>
              <a:rPr sz="2400" spc="-20" dirty="0">
                <a:solidFill>
                  <a:schemeClr val="accent5"/>
                </a:solidFill>
                <a:latin typeface="Times New Roman"/>
                <a:cs typeface="Times New Roman"/>
              </a:rPr>
              <a:t>crank</a:t>
            </a:r>
            <a:r>
              <a:rPr sz="2400" spc="-110" dirty="0">
                <a:solidFill>
                  <a:schemeClr val="accent5"/>
                </a:solidFill>
                <a:latin typeface="Times New Roman"/>
                <a:cs typeface="Times New Roman"/>
              </a:rPr>
              <a:t> </a:t>
            </a:r>
            <a:r>
              <a:rPr sz="2400" spc="-50" dirty="0">
                <a:solidFill>
                  <a:schemeClr val="accent5"/>
                </a:solidFill>
                <a:latin typeface="Times New Roman"/>
                <a:cs typeface="Times New Roman"/>
              </a:rPr>
              <a:t>mechanism)</a:t>
            </a:r>
            <a:endParaRPr sz="2400" dirty="0">
              <a:solidFill>
                <a:schemeClr val="accent5"/>
              </a:solidFill>
              <a:latin typeface="Times New Roman"/>
              <a:cs typeface="Times New Roman"/>
            </a:endParaRPr>
          </a:p>
          <a:p>
            <a:pPr marL="354965" indent="-342900">
              <a:spcBef>
                <a:spcPts val="570"/>
              </a:spcBef>
              <a:buFont typeface="Wingdings" panose="05000000000000000000" pitchFamily="2" charset="2"/>
              <a:buChar char="Ø"/>
              <a:tabLst>
                <a:tab pos="318135" algn="l"/>
              </a:tabLst>
            </a:pPr>
            <a:r>
              <a:rPr sz="2400" spc="-15" dirty="0">
                <a:solidFill>
                  <a:schemeClr val="accent5"/>
                </a:solidFill>
                <a:latin typeface="Times New Roman"/>
                <a:cs typeface="Times New Roman"/>
              </a:rPr>
              <a:t>Watt’s indicator </a:t>
            </a:r>
            <a:r>
              <a:rPr sz="2400" spc="-45" dirty="0">
                <a:solidFill>
                  <a:schemeClr val="accent5"/>
                </a:solidFill>
                <a:latin typeface="Times New Roman"/>
                <a:cs typeface="Times New Roman"/>
              </a:rPr>
              <a:t>mechanism  </a:t>
            </a:r>
            <a:r>
              <a:rPr sz="2400" spc="-10" dirty="0">
                <a:solidFill>
                  <a:schemeClr val="accent5"/>
                </a:solidFill>
                <a:latin typeface="Times New Roman"/>
                <a:cs typeface="Times New Roman"/>
              </a:rPr>
              <a:t>(Double </a:t>
            </a:r>
            <a:r>
              <a:rPr sz="2400" spc="-25" dirty="0">
                <a:solidFill>
                  <a:schemeClr val="accent5"/>
                </a:solidFill>
                <a:latin typeface="Times New Roman"/>
                <a:cs typeface="Times New Roman"/>
              </a:rPr>
              <a:t>lever</a:t>
            </a:r>
            <a:r>
              <a:rPr sz="2400" spc="160" dirty="0">
                <a:solidFill>
                  <a:schemeClr val="accent5"/>
                </a:solidFill>
                <a:latin typeface="Times New Roman"/>
                <a:cs typeface="Times New Roman"/>
              </a:rPr>
              <a:t> </a:t>
            </a:r>
            <a:r>
              <a:rPr sz="2400" spc="-50" dirty="0">
                <a:solidFill>
                  <a:schemeClr val="accent5"/>
                </a:solidFill>
                <a:latin typeface="Times New Roman"/>
                <a:cs typeface="Times New Roman"/>
              </a:rPr>
              <a:t>mechanism</a:t>
            </a:r>
            <a:r>
              <a:rPr sz="2400" spc="-50" dirty="0">
                <a:solidFill>
                  <a:schemeClr val="tx2"/>
                </a:solidFill>
                <a:latin typeface="Times New Roman"/>
                <a:cs typeface="Times New Roman"/>
              </a:rPr>
              <a:t>)</a:t>
            </a:r>
            <a:endParaRPr sz="2400" dirty="0">
              <a:solidFill>
                <a:schemeClr val="tx2"/>
              </a:solidFill>
              <a:latin typeface="Times New Roman"/>
              <a:cs typeface="Times New Roman"/>
            </a:endParaRPr>
          </a:p>
        </p:txBody>
      </p:sp>
      <p:sp>
        <p:nvSpPr>
          <p:cNvPr id="4" name="object 4"/>
          <p:cNvSpPr/>
          <p:nvPr/>
        </p:nvSpPr>
        <p:spPr>
          <a:xfrm>
            <a:off x="4038600" y="3124200"/>
            <a:ext cx="5105400" cy="32766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6" name="Rectangle 5">
            <a:extLst>
              <a:ext uri="{FF2B5EF4-FFF2-40B4-BE49-F238E27FC236}">
                <a16:creationId xmlns:a16="http://schemas.microsoft.com/office/drawing/2014/main" xmlns="" id="{F83C98C9-C990-44E9-A4D1-652DBAAA1D17}"/>
              </a:ext>
            </a:extLst>
          </p:cNvPr>
          <p:cNvSpPr/>
          <p:nvPr/>
        </p:nvSpPr>
        <p:spPr>
          <a:xfrm>
            <a:off x="4202300" y="2819400"/>
            <a:ext cx="37874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BEAM ENGINE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790638"/>
            <a:ext cx="10143491" cy="4402231"/>
          </a:xfrm>
          <a:prstGeom prst="rect">
            <a:avLst/>
          </a:prstGeom>
        </p:spPr>
        <p:txBody>
          <a:bodyPr vert="horz" wrap="square" lIns="0" tIns="15240" rIns="0" bIns="0" rtlCol="0">
            <a:spAutoFit/>
          </a:bodyPr>
          <a:lstStyle/>
          <a:p>
            <a:pPr marL="355600" marR="5080" indent="572135" algn="just">
              <a:lnSpc>
                <a:spcPct val="150400"/>
              </a:lnSpc>
              <a:spcBef>
                <a:spcPts val="120"/>
              </a:spcBef>
            </a:pPr>
            <a:r>
              <a:rPr sz="2400" spc="5" dirty="0">
                <a:solidFill>
                  <a:schemeClr val="tx2"/>
                </a:solidFill>
                <a:latin typeface="Arial"/>
                <a:cs typeface="Arial"/>
              </a:rPr>
              <a:t>It </a:t>
            </a:r>
            <a:r>
              <a:rPr sz="2400" spc="-5" dirty="0">
                <a:solidFill>
                  <a:schemeClr val="tx2"/>
                </a:solidFill>
                <a:latin typeface="Arial"/>
                <a:cs typeface="Arial"/>
              </a:rPr>
              <a:t>is </a:t>
            </a:r>
            <a:r>
              <a:rPr sz="2400" spc="5" dirty="0">
                <a:solidFill>
                  <a:schemeClr val="tx2"/>
                </a:solidFill>
                <a:latin typeface="Arial"/>
                <a:cs typeface="Arial"/>
              </a:rPr>
              <a:t>the </a:t>
            </a:r>
            <a:r>
              <a:rPr sz="2400" spc="-5" dirty="0">
                <a:solidFill>
                  <a:schemeClr val="tx2"/>
                </a:solidFill>
                <a:latin typeface="Arial"/>
                <a:cs typeface="Arial"/>
              </a:rPr>
              <a:t>simplest </a:t>
            </a:r>
            <a:r>
              <a:rPr sz="2400" spc="10" dirty="0">
                <a:solidFill>
                  <a:schemeClr val="tx2"/>
                </a:solidFill>
                <a:latin typeface="Arial"/>
                <a:cs typeface="Arial"/>
              </a:rPr>
              <a:t>form </a:t>
            </a:r>
            <a:r>
              <a:rPr sz="2400" spc="-30" dirty="0">
                <a:solidFill>
                  <a:schemeClr val="tx2"/>
                </a:solidFill>
                <a:latin typeface="Arial"/>
                <a:cs typeface="Arial"/>
              </a:rPr>
              <a:t>of </a:t>
            </a:r>
            <a:r>
              <a:rPr sz="2400" spc="-5" dirty="0">
                <a:solidFill>
                  <a:schemeClr val="tx2"/>
                </a:solidFill>
                <a:latin typeface="Arial"/>
                <a:cs typeface="Arial"/>
              </a:rPr>
              <a:t>centrifugal </a:t>
            </a:r>
            <a:r>
              <a:rPr sz="2400" spc="-25" dirty="0">
                <a:solidFill>
                  <a:schemeClr val="tx2"/>
                </a:solidFill>
                <a:latin typeface="Arial"/>
                <a:cs typeface="Arial"/>
              </a:rPr>
              <a:t>governor. </a:t>
            </a:r>
            <a:r>
              <a:rPr sz="2400" spc="5" dirty="0">
                <a:solidFill>
                  <a:schemeClr val="tx2"/>
                </a:solidFill>
                <a:latin typeface="Arial"/>
                <a:cs typeface="Arial"/>
              </a:rPr>
              <a:t>It </a:t>
            </a:r>
            <a:r>
              <a:rPr sz="2400" spc="-10" dirty="0">
                <a:solidFill>
                  <a:schemeClr val="tx2"/>
                </a:solidFill>
                <a:latin typeface="Arial"/>
                <a:cs typeface="Arial"/>
              </a:rPr>
              <a:t>is  </a:t>
            </a:r>
            <a:r>
              <a:rPr sz="2400" dirty="0">
                <a:solidFill>
                  <a:schemeClr val="tx2"/>
                </a:solidFill>
                <a:latin typeface="Arial"/>
                <a:cs typeface="Arial"/>
              </a:rPr>
              <a:t>basically a conical </a:t>
            </a:r>
            <a:r>
              <a:rPr sz="2400" spc="-10" dirty="0">
                <a:solidFill>
                  <a:schemeClr val="tx2"/>
                </a:solidFill>
                <a:latin typeface="Arial"/>
                <a:cs typeface="Arial"/>
              </a:rPr>
              <a:t>pendulum </a:t>
            </a:r>
            <a:r>
              <a:rPr sz="2400" spc="-5" dirty="0">
                <a:solidFill>
                  <a:schemeClr val="tx2"/>
                </a:solidFill>
                <a:latin typeface="Arial"/>
                <a:cs typeface="Arial"/>
              </a:rPr>
              <a:t>with links </a:t>
            </a:r>
            <a:r>
              <a:rPr sz="2400" spc="-15" dirty="0">
                <a:solidFill>
                  <a:schemeClr val="tx2"/>
                </a:solidFill>
                <a:latin typeface="Arial"/>
                <a:cs typeface="Arial"/>
              </a:rPr>
              <a:t>attached </a:t>
            </a:r>
            <a:r>
              <a:rPr sz="2400" spc="5" dirty="0">
                <a:solidFill>
                  <a:schemeClr val="tx2"/>
                </a:solidFill>
                <a:latin typeface="Arial"/>
                <a:cs typeface="Arial"/>
              </a:rPr>
              <a:t>to </a:t>
            </a:r>
            <a:r>
              <a:rPr sz="2400" dirty="0">
                <a:solidFill>
                  <a:schemeClr val="tx2"/>
                </a:solidFill>
                <a:latin typeface="Arial"/>
                <a:cs typeface="Arial"/>
              </a:rPr>
              <a:t>a sleeve  </a:t>
            </a:r>
            <a:r>
              <a:rPr sz="2400" spc="-30" dirty="0">
                <a:solidFill>
                  <a:schemeClr val="tx2"/>
                </a:solidFill>
                <a:latin typeface="Arial"/>
                <a:cs typeface="Arial"/>
              </a:rPr>
              <a:t>of </a:t>
            </a:r>
            <a:r>
              <a:rPr sz="2400" spc="-5" dirty="0">
                <a:solidFill>
                  <a:schemeClr val="tx2"/>
                </a:solidFill>
                <a:latin typeface="Arial"/>
                <a:cs typeface="Arial"/>
              </a:rPr>
              <a:t>negligible </a:t>
            </a:r>
            <a:r>
              <a:rPr sz="2400" spc="-10" dirty="0">
                <a:solidFill>
                  <a:schemeClr val="tx2"/>
                </a:solidFill>
                <a:latin typeface="Arial"/>
                <a:cs typeface="Arial"/>
              </a:rPr>
              <a:t>mass. </a:t>
            </a:r>
            <a:r>
              <a:rPr sz="2400" spc="-15" dirty="0">
                <a:solidFill>
                  <a:schemeClr val="tx2"/>
                </a:solidFill>
                <a:latin typeface="Arial"/>
                <a:cs typeface="Arial"/>
              </a:rPr>
              <a:t>The  </a:t>
            </a:r>
            <a:r>
              <a:rPr sz="2400" spc="-5" dirty="0">
                <a:solidFill>
                  <a:schemeClr val="tx2"/>
                </a:solidFill>
                <a:latin typeface="Arial"/>
                <a:cs typeface="Arial"/>
              </a:rPr>
              <a:t>arms </a:t>
            </a:r>
            <a:r>
              <a:rPr sz="2400" spc="-30" dirty="0">
                <a:solidFill>
                  <a:schemeClr val="tx2"/>
                </a:solidFill>
                <a:latin typeface="Arial"/>
                <a:cs typeface="Arial"/>
              </a:rPr>
              <a:t>of </a:t>
            </a:r>
            <a:r>
              <a:rPr sz="2400" spc="-5" dirty="0">
                <a:solidFill>
                  <a:schemeClr val="tx2"/>
                </a:solidFill>
                <a:latin typeface="Arial"/>
                <a:cs typeface="Arial"/>
              </a:rPr>
              <a:t>governors </a:t>
            </a:r>
            <a:r>
              <a:rPr sz="2400" spc="10" dirty="0">
                <a:solidFill>
                  <a:schemeClr val="tx2"/>
                </a:solidFill>
                <a:latin typeface="Arial"/>
                <a:cs typeface="Arial"/>
              </a:rPr>
              <a:t>may </a:t>
            </a:r>
            <a:r>
              <a:rPr sz="2400" spc="15" dirty="0">
                <a:solidFill>
                  <a:schemeClr val="tx2"/>
                </a:solidFill>
                <a:latin typeface="Arial"/>
                <a:cs typeface="Arial"/>
              </a:rPr>
              <a:t>be  </a:t>
            </a:r>
            <a:r>
              <a:rPr sz="2400" spc="-20" dirty="0">
                <a:solidFill>
                  <a:schemeClr val="tx2"/>
                </a:solidFill>
                <a:latin typeface="Arial"/>
                <a:cs typeface="Arial"/>
              </a:rPr>
              <a:t>connected </a:t>
            </a:r>
            <a:r>
              <a:rPr sz="2400" spc="5" dirty="0">
                <a:solidFill>
                  <a:schemeClr val="tx2"/>
                </a:solidFill>
                <a:latin typeface="Arial"/>
                <a:cs typeface="Arial"/>
              </a:rPr>
              <a:t>to the </a:t>
            </a:r>
            <a:r>
              <a:rPr sz="2400" spc="-20" dirty="0">
                <a:solidFill>
                  <a:schemeClr val="tx2"/>
                </a:solidFill>
                <a:latin typeface="Arial"/>
                <a:cs typeface="Arial"/>
              </a:rPr>
              <a:t>spindle </a:t>
            </a:r>
            <a:r>
              <a:rPr sz="2400" spc="-5" dirty="0">
                <a:solidFill>
                  <a:schemeClr val="tx2"/>
                </a:solidFill>
                <a:latin typeface="Arial"/>
                <a:cs typeface="Arial"/>
              </a:rPr>
              <a:t>in </a:t>
            </a:r>
            <a:r>
              <a:rPr sz="2400" spc="-10" dirty="0">
                <a:solidFill>
                  <a:schemeClr val="tx2"/>
                </a:solidFill>
                <a:latin typeface="Arial"/>
                <a:cs typeface="Arial"/>
              </a:rPr>
              <a:t>following </a:t>
            </a:r>
            <a:r>
              <a:rPr sz="2400" spc="-5" dirty="0">
                <a:solidFill>
                  <a:schemeClr val="tx2"/>
                </a:solidFill>
                <a:latin typeface="Arial"/>
                <a:cs typeface="Arial"/>
              </a:rPr>
              <a:t>three</a:t>
            </a:r>
            <a:r>
              <a:rPr sz="2400" spc="320" dirty="0">
                <a:solidFill>
                  <a:schemeClr val="tx2"/>
                </a:solidFill>
                <a:latin typeface="Arial"/>
                <a:cs typeface="Arial"/>
              </a:rPr>
              <a:t> </a:t>
            </a:r>
            <a:r>
              <a:rPr sz="2400" spc="-30" dirty="0">
                <a:solidFill>
                  <a:schemeClr val="tx2"/>
                </a:solidFill>
                <a:latin typeface="Arial"/>
                <a:cs typeface="Arial"/>
              </a:rPr>
              <a:t>ways;</a:t>
            </a:r>
            <a:endParaRPr sz="2400" dirty="0">
              <a:solidFill>
                <a:schemeClr val="tx2"/>
              </a:solidFill>
              <a:latin typeface="Arial"/>
              <a:cs typeface="Arial"/>
            </a:endParaRPr>
          </a:p>
          <a:p>
            <a:pPr>
              <a:spcBef>
                <a:spcPts val="30"/>
              </a:spcBef>
            </a:pPr>
            <a:endParaRPr sz="2500" dirty="0">
              <a:solidFill>
                <a:schemeClr val="tx2"/>
              </a:solidFill>
              <a:latin typeface="Arial"/>
              <a:cs typeface="Arial"/>
            </a:endParaRPr>
          </a:p>
          <a:p>
            <a:pPr marL="355600" indent="-343535">
              <a:buFont typeface="Wingdings" panose="05000000000000000000" pitchFamily="2" charset="2"/>
              <a:buChar char="Ø"/>
              <a:tabLst>
                <a:tab pos="356235" algn="l"/>
              </a:tabLst>
            </a:pPr>
            <a:r>
              <a:rPr sz="2400" spc="-15" dirty="0">
                <a:solidFill>
                  <a:schemeClr val="tx2"/>
                </a:solidFill>
                <a:latin typeface="Arial"/>
                <a:cs typeface="Arial"/>
              </a:rPr>
              <a:t>The </a:t>
            </a:r>
            <a:r>
              <a:rPr sz="2400" spc="-40" dirty="0">
                <a:solidFill>
                  <a:schemeClr val="tx2"/>
                </a:solidFill>
                <a:latin typeface="Arial"/>
                <a:cs typeface="Arial"/>
              </a:rPr>
              <a:t>pivot </a:t>
            </a:r>
            <a:r>
              <a:rPr sz="2400" spc="-165" dirty="0">
                <a:solidFill>
                  <a:schemeClr val="tx2"/>
                </a:solidFill>
                <a:latin typeface="Arial"/>
                <a:cs typeface="Arial"/>
              </a:rPr>
              <a:t>P, </a:t>
            </a:r>
            <a:r>
              <a:rPr sz="2400" spc="-15" dirty="0">
                <a:solidFill>
                  <a:schemeClr val="tx2"/>
                </a:solidFill>
                <a:latin typeface="Arial"/>
                <a:cs typeface="Arial"/>
              </a:rPr>
              <a:t>may </a:t>
            </a:r>
            <a:r>
              <a:rPr sz="2400" spc="-30" dirty="0">
                <a:solidFill>
                  <a:schemeClr val="tx2"/>
                </a:solidFill>
                <a:latin typeface="Arial"/>
                <a:cs typeface="Arial"/>
              </a:rPr>
              <a:t>be on </a:t>
            </a:r>
            <a:r>
              <a:rPr sz="2400" spc="5" dirty="0">
                <a:solidFill>
                  <a:schemeClr val="tx2"/>
                </a:solidFill>
                <a:latin typeface="Arial"/>
                <a:cs typeface="Arial"/>
              </a:rPr>
              <a:t>the </a:t>
            </a:r>
            <a:r>
              <a:rPr sz="2400" spc="-20" dirty="0">
                <a:solidFill>
                  <a:schemeClr val="tx2"/>
                </a:solidFill>
                <a:latin typeface="Arial"/>
                <a:cs typeface="Arial"/>
              </a:rPr>
              <a:t>spindle</a:t>
            </a:r>
            <a:r>
              <a:rPr sz="2400" spc="285" dirty="0">
                <a:solidFill>
                  <a:schemeClr val="tx2"/>
                </a:solidFill>
                <a:latin typeface="Arial"/>
                <a:cs typeface="Arial"/>
              </a:rPr>
              <a:t> </a:t>
            </a:r>
            <a:r>
              <a:rPr sz="2400" spc="-55" dirty="0">
                <a:solidFill>
                  <a:schemeClr val="tx2"/>
                </a:solidFill>
                <a:latin typeface="Arial"/>
                <a:cs typeface="Arial"/>
              </a:rPr>
              <a:t>axis</a:t>
            </a:r>
            <a:endParaRPr sz="2400" dirty="0">
              <a:solidFill>
                <a:schemeClr val="tx2"/>
              </a:solidFill>
              <a:latin typeface="Arial"/>
              <a:cs typeface="Arial"/>
            </a:endParaRPr>
          </a:p>
          <a:p>
            <a:pPr marL="342900" indent="-342900">
              <a:spcBef>
                <a:spcPts val="25"/>
              </a:spcBef>
              <a:buClr>
                <a:srgbClr val="0000FF"/>
              </a:buClr>
              <a:buFont typeface="Wingdings" panose="05000000000000000000" pitchFamily="2" charset="2"/>
              <a:buChar char="Ø"/>
            </a:pPr>
            <a:endParaRPr sz="2500" dirty="0">
              <a:solidFill>
                <a:schemeClr val="tx2"/>
              </a:solidFill>
              <a:latin typeface="Arial"/>
              <a:cs typeface="Arial"/>
            </a:endParaRPr>
          </a:p>
          <a:p>
            <a:pPr marL="355600" indent="-343535">
              <a:spcBef>
                <a:spcPts val="5"/>
              </a:spcBef>
              <a:buFont typeface="Wingdings" panose="05000000000000000000" pitchFamily="2" charset="2"/>
              <a:buChar char="Ø"/>
              <a:tabLst>
                <a:tab pos="356235" algn="l"/>
                <a:tab pos="1032510" algn="l"/>
                <a:tab pos="1823720" algn="l"/>
                <a:tab pos="2224405" algn="l"/>
                <a:tab pos="2958465" algn="l"/>
                <a:tab pos="3444875" algn="l"/>
                <a:tab pos="4341495" algn="l"/>
                <a:tab pos="5104130" algn="l"/>
                <a:tab pos="6219825" algn="l"/>
                <a:tab pos="6906259" algn="l"/>
                <a:tab pos="7258684" algn="l"/>
                <a:tab pos="7840345" algn="l"/>
              </a:tabLst>
            </a:pPr>
            <a:r>
              <a:rPr sz="2400" spc="-10" dirty="0">
                <a:solidFill>
                  <a:schemeClr val="tx2"/>
                </a:solidFill>
                <a:latin typeface="Arial"/>
                <a:cs typeface="Arial"/>
              </a:rPr>
              <a:t>The</a:t>
            </a:r>
            <a:r>
              <a:rPr sz="2400" spc="-10" dirty="0">
                <a:solidFill>
                  <a:schemeClr val="tx2"/>
                </a:solidFill>
                <a:latin typeface="Times New Roman"/>
                <a:cs typeface="Times New Roman"/>
              </a:rPr>
              <a:t>	</a:t>
            </a:r>
            <a:r>
              <a:rPr sz="2400" spc="-15" dirty="0">
                <a:solidFill>
                  <a:schemeClr val="tx2"/>
                </a:solidFill>
                <a:latin typeface="Arial"/>
                <a:cs typeface="Arial"/>
              </a:rPr>
              <a:t>pivot</a:t>
            </a:r>
            <a:r>
              <a:rPr sz="2400" spc="-15" dirty="0">
                <a:solidFill>
                  <a:schemeClr val="tx2"/>
                </a:solidFill>
                <a:latin typeface="Times New Roman"/>
                <a:cs typeface="Times New Roman"/>
              </a:rPr>
              <a:t>	</a:t>
            </a:r>
            <a:r>
              <a:rPr sz="2400" spc="-165" dirty="0">
                <a:solidFill>
                  <a:schemeClr val="tx2"/>
                </a:solidFill>
                <a:latin typeface="Arial"/>
                <a:cs typeface="Arial"/>
              </a:rPr>
              <a:t>P,</a:t>
            </a:r>
            <a:r>
              <a:rPr sz="2400" spc="-165" dirty="0">
                <a:solidFill>
                  <a:schemeClr val="tx2"/>
                </a:solidFill>
                <a:latin typeface="Times New Roman"/>
                <a:cs typeface="Times New Roman"/>
              </a:rPr>
              <a:t>	</a:t>
            </a:r>
            <a:r>
              <a:rPr sz="2400" spc="10" dirty="0">
                <a:solidFill>
                  <a:schemeClr val="tx2"/>
                </a:solidFill>
                <a:latin typeface="Arial"/>
                <a:cs typeface="Arial"/>
              </a:rPr>
              <a:t>may</a:t>
            </a:r>
            <a:r>
              <a:rPr sz="2400" spc="10" dirty="0">
                <a:solidFill>
                  <a:schemeClr val="tx2"/>
                </a:solidFill>
                <a:latin typeface="Times New Roman"/>
                <a:cs typeface="Times New Roman"/>
              </a:rPr>
              <a:t>	</a:t>
            </a:r>
            <a:r>
              <a:rPr sz="2400" spc="-30" dirty="0">
                <a:solidFill>
                  <a:schemeClr val="tx2"/>
                </a:solidFill>
                <a:latin typeface="Arial"/>
                <a:cs typeface="Arial"/>
              </a:rPr>
              <a:t>be</a:t>
            </a:r>
            <a:r>
              <a:rPr sz="2400" spc="-30" dirty="0">
                <a:solidFill>
                  <a:schemeClr val="tx2"/>
                </a:solidFill>
                <a:latin typeface="Times New Roman"/>
                <a:cs typeface="Times New Roman"/>
              </a:rPr>
              <a:t>	</a:t>
            </a:r>
            <a:r>
              <a:rPr sz="2400" spc="-10" dirty="0">
                <a:solidFill>
                  <a:schemeClr val="tx2"/>
                </a:solidFill>
                <a:latin typeface="Arial"/>
                <a:cs typeface="Arial"/>
              </a:rPr>
              <a:t>offset</a:t>
            </a:r>
            <a:r>
              <a:rPr sz="2400" spc="-10" dirty="0">
                <a:solidFill>
                  <a:schemeClr val="tx2"/>
                </a:solidFill>
                <a:latin typeface="Times New Roman"/>
                <a:cs typeface="Times New Roman"/>
              </a:rPr>
              <a:t>	</a:t>
            </a:r>
            <a:r>
              <a:rPr sz="2400" spc="-10" dirty="0">
                <a:solidFill>
                  <a:schemeClr val="tx2"/>
                </a:solidFill>
                <a:latin typeface="Arial"/>
                <a:cs typeface="Arial"/>
              </a:rPr>
              <a:t>from</a:t>
            </a:r>
            <a:r>
              <a:rPr sz="2400" spc="-10" dirty="0">
                <a:solidFill>
                  <a:schemeClr val="tx2"/>
                </a:solidFill>
                <a:latin typeface="Times New Roman"/>
                <a:cs typeface="Times New Roman"/>
              </a:rPr>
              <a:t>	</a:t>
            </a:r>
            <a:r>
              <a:rPr sz="2400" spc="-10" dirty="0">
                <a:solidFill>
                  <a:schemeClr val="tx2"/>
                </a:solidFill>
                <a:latin typeface="Arial"/>
                <a:cs typeface="Arial"/>
              </a:rPr>
              <a:t>spindle</a:t>
            </a:r>
            <a:r>
              <a:rPr sz="2400" spc="-10" dirty="0">
                <a:solidFill>
                  <a:schemeClr val="tx2"/>
                </a:solidFill>
                <a:latin typeface="Times New Roman"/>
                <a:cs typeface="Times New Roman"/>
              </a:rPr>
              <a:t>	</a:t>
            </a:r>
            <a:r>
              <a:rPr sz="2400" spc="-20" dirty="0">
                <a:solidFill>
                  <a:schemeClr val="tx2"/>
                </a:solidFill>
                <a:latin typeface="Arial"/>
                <a:cs typeface="Arial"/>
              </a:rPr>
              <a:t>axis</a:t>
            </a:r>
            <a:r>
              <a:rPr sz="2400" spc="-20" dirty="0">
                <a:solidFill>
                  <a:schemeClr val="tx2"/>
                </a:solidFill>
                <a:latin typeface="Times New Roman"/>
                <a:cs typeface="Times New Roman"/>
              </a:rPr>
              <a:t>	</a:t>
            </a:r>
            <a:r>
              <a:rPr sz="2400" dirty="0">
                <a:solidFill>
                  <a:schemeClr val="tx2"/>
                </a:solidFill>
                <a:latin typeface="Arial"/>
                <a:cs typeface="Arial"/>
              </a:rPr>
              <a:t>&amp;</a:t>
            </a:r>
            <a:r>
              <a:rPr sz="2400" dirty="0">
                <a:solidFill>
                  <a:schemeClr val="tx2"/>
                </a:solidFill>
                <a:latin typeface="Times New Roman"/>
                <a:cs typeface="Times New Roman"/>
              </a:rPr>
              <a:t>	</a:t>
            </a:r>
            <a:r>
              <a:rPr sz="2400" spc="30" dirty="0">
                <a:solidFill>
                  <a:schemeClr val="tx2"/>
                </a:solidFill>
                <a:latin typeface="Arial"/>
                <a:cs typeface="Arial"/>
              </a:rPr>
              <a:t>the</a:t>
            </a:r>
            <a:r>
              <a:rPr sz="2400" spc="30" dirty="0">
                <a:solidFill>
                  <a:schemeClr val="tx2"/>
                </a:solidFill>
                <a:latin typeface="Times New Roman"/>
                <a:cs typeface="Times New Roman"/>
              </a:rPr>
              <a:t>	</a:t>
            </a:r>
            <a:r>
              <a:rPr sz="2400" spc="-5" dirty="0">
                <a:solidFill>
                  <a:schemeClr val="tx2"/>
                </a:solidFill>
                <a:latin typeface="Arial"/>
                <a:cs typeface="Arial"/>
              </a:rPr>
              <a:t>arms</a:t>
            </a:r>
            <a:endParaRPr sz="2400" dirty="0">
              <a:solidFill>
                <a:schemeClr val="tx2"/>
              </a:solidFill>
              <a:latin typeface="Arial"/>
              <a:cs typeface="Arial"/>
            </a:endParaRPr>
          </a:p>
          <a:p>
            <a:pPr marL="698500" indent="-342900">
              <a:spcBef>
                <a:spcPts val="1395"/>
              </a:spcBef>
              <a:buFont typeface="Wingdings" panose="05000000000000000000" pitchFamily="2" charset="2"/>
              <a:buChar char="Ø"/>
            </a:pPr>
            <a:r>
              <a:rPr sz="2400" spc="-15" dirty="0">
                <a:solidFill>
                  <a:schemeClr val="tx2"/>
                </a:solidFill>
                <a:latin typeface="Arial"/>
                <a:cs typeface="Arial"/>
              </a:rPr>
              <a:t>when </a:t>
            </a:r>
            <a:r>
              <a:rPr sz="2400" spc="-25" dirty="0">
                <a:solidFill>
                  <a:schemeClr val="tx2"/>
                </a:solidFill>
                <a:latin typeface="Arial"/>
                <a:cs typeface="Arial"/>
              </a:rPr>
              <a:t>produced </a:t>
            </a:r>
            <a:r>
              <a:rPr sz="2400" spc="-10" dirty="0">
                <a:solidFill>
                  <a:schemeClr val="tx2"/>
                </a:solidFill>
                <a:latin typeface="Arial"/>
                <a:cs typeface="Arial"/>
              </a:rPr>
              <a:t>intersect </a:t>
            </a:r>
            <a:r>
              <a:rPr sz="2400" spc="-30" dirty="0">
                <a:solidFill>
                  <a:schemeClr val="tx2"/>
                </a:solidFill>
                <a:latin typeface="Arial"/>
                <a:cs typeface="Arial"/>
              </a:rPr>
              <a:t>at</a:t>
            </a:r>
            <a:r>
              <a:rPr sz="2400" spc="-229" dirty="0">
                <a:solidFill>
                  <a:schemeClr val="tx2"/>
                </a:solidFill>
                <a:latin typeface="Arial"/>
                <a:cs typeface="Arial"/>
              </a:rPr>
              <a:t> </a:t>
            </a:r>
            <a:r>
              <a:rPr sz="2400" dirty="0">
                <a:solidFill>
                  <a:schemeClr val="tx2"/>
                </a:solidFill>
                <a:latin typeface="Arial"/>
                <a:cs typeface="Arial"/>
              </a:rPr>
              <a:t>O.</a:t>
            </a:r>
          </a:p>
          <a:p>
            <a:pPr marL="355600" marR="22860" indent="-343535">
              <a:lnSpc>
                <a:spcPct val="151300"/>
              </a:lnSpc>
              <a:spcBef>
                <a:spcPts val="1430"/>
              </a:spcBef>
              <a:buFont typeface="Wingdings" panose="05000000000000000000" pitchFamily="2" charset="2"/>
              <a:buChar char="Ø"/>
              <a:tabLst>
                <a:tab pos="356235" algn="l"/>
              </a:tabLst>
            </a:pPr>
            <a:r>
              <a:rPr sz="2400" spc="-15" dirty="0">
                <a:solidFill>
                  <a:schemeClr val="tx2"/>
                </a:solidFill>
                <a:latin typeface="Arial"/>
                <a:cs typeface="Arial"/>
              </a:rPr>
              <a:t>The </a:t>
            </a:r>
            <a:r>
              <a:rPr sz="2400" spc="-10" dirty="0">
                <a:solidFill>
                  <a:schemeClr val="tx2"/>
                </a:solidFill>
                <a:latin typeface="Arial"/>
                <a:cs typeface="Arial"/>
              </a:rPr>
              <a:t>pivot </a:t>
            </a:r>
            <a:r>
              <a:rPr sz="2400" spc="-165" dirty="0">
                <a:solidFill>
                  <a:schemeClr val="tx2"/>
                </a:solidFill>
                <a:latin typeface="Arial"/>
                <a:cs typeface="Arial"/>
              </a:rPr>
              <a:t>P, </a:t>
            </a:r>
            <a:r>
              <a:rPr sz="2400" spc="10" dirty="0">
                <a:solidFill>
                  <a:schemeClr val="tx2"/>
                </a:solidFill>
                <a:latin typeface="Arial"/>
                <a:cs typeface="Arial"/>
              </a:rPr>
              <a:t>may </a:t>
            </a:r>
            <a:r>
              <a:rPr sz="2400" spc="5" dirty="0">
                <a:solidFill>
                  <a:schemeClr val="tx2"/>
                </a:solidFill>
                <a:latin typeface="Arial"/>
                <a:cs typeface="Arial"/>
              </a:rPr>
              <a:t>be </a:t>
            </a:r>
            <a:r>
              <a:rPr sz="2400" spc="-5" dirty="0">
                <a:solidFill>
                  <a:schemeClr val="tx2"/>
                </a:solidFill>
                <a:latin typeface="Arial"/>
                <a:cs typeface="Arial"/>
              </a:rPr>
              <a:t>offset, </a:t>
            </a:r>
            <a:r>
              <a:rPr sz="2400" spc="-30" dirty="0">
                <a:solidFill>
                  <a:schemeClr val="tx2"/>
                </a:solidFill>
                <a:latin typeface="Arial"/>
                <a:cs typeface="Arial"/>
              </a:rPr>
              <a:t>at </a:t>
            </a:r>
            <a:r>
              <a:rPr sz="2400" spc="5" dirty="0">
                <a:solidFill>
                  <a:schemeClr val="tx2"/>
                </a:solidFill>
                <a:latin typeface="Arial"/>
                <a:cs typeface="Arial"/>
              </a:rPr>
              <a:t>the </a:t>
            </a:r>
            <a:r>
              <a:rPr sz="2400" spc="-5" dirty="0">
                <a:solidFill>
                  <a:schemeClr val="tx2"/>
                </a:solidFill>
                <a:latin typeface="Arial"/>
                <a:cs typeface="Arial"/>
              </a:rPr>
              <a:t>arms </a:t>
            </a:r>
            <a:r>
              <a:rPr sz="2400" spc="-15" dirty="0">
                <a:solidFill>
                  <a:schemeClr val="tx2"/>
                </a:solidFill>
                <a:latin typeface="Arial"/>
                <a:cs typeface="Arial"/>
              </a:rPr>
              <a:t>crosses </a:t>
            </a:r>
            <a:r>
              <a:rPr sz="2400" spc="30" dirty="0">
                <a:solidFill>
                  <a:schemeClr val="tx2"/>
                </a:solidFill>
                <a:latin typeface="Arial"/>
                <a:cs typeface="Arial"/>
              </a:rPr>
              <a:t>the </a:t>
            </a:r>
            <a:r>
              <a:rPr sz="2400" spc="-20" dirty="0">
                <a:solidFill>
                  <a:schemeClr val="tx2"/>
                </a:solidFill>
                <a:latin typeface="Arial"/>
                <a:cs typeface="Arial"/>
              </a:rPr>
              <a:t>axis </a:t>
            </a:r>
            <a:r>
              <a:rPr sz="2400" spc="-60" dirty="0">
                <a:solidFill>
                  <a:schemeClr val="tx2"/>
                </a:solidFill>
                <a:latin typeface="Arial"/>
                <a:cs typeface="Arial"/>
              </a:rPr>
              <a:t>at  </a:t>
            </a:r>
            <a:r>
              <a:rPr sz="2400" dirty="0">
                <a:solidFill>
                  <a:schemeClr val="tx2"/>
                </a:solidFill>
                <a:latin typeface="Arial"/>
                <a:cs typeface="Arial"/>
              </a:rPr>
              <a:t>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8663" y="366961"/>
            <a:ext cx="9312283" cy="5387437"/>
          </a:xfrm>
          <a:prstGeom prst="rect">
            <a:avLst/>
          </a:prstGeom>
        </p:spPr>
        <p:txBody>
          <a:bodyPr vert="horz" wrap="square" lIns="0" tIns="12700" rIns="0" bIns="0" rtlCol="0">
            <a:spAutoFit/>
          </a:bodyPr>
          <a:lstStyle/>
          <a:p>
            <a:pPr marL="62865">
              <a:spcBef>
                <a:spcPts val="100"/>
              </a:spcBef>
            </a:pPr>
            <a:r>
              <a:rPr sz="2400" spc="-15" dirty="0">
                <a:solidFill>
                  <a:schemeClr val="tx2"/>
                </a:solidFill>
                <a:latin typeface="Arial"/>
                <a:cs typeface="Arial"/>
              </a:rPr>
              <a:t>Let,</a:t>
            </a:r>
            <a:endParaRPr sz="2400" dirty="0">
              <a:solidFill>
                <a:schemeClr val="tx2"/>
              </a:solidFill>
              <a:latin typeface="Arial"/>
              <a:cs typeface="Arial"/>
            </a:endParaRPr>
          </a:p>
          <a:p>
            <a:pPr>
              <a:spcBef>
                <a:spcPts val="30"/>
              </a:spcBef>
            </a:pPr>
            <a:endParaRPr sz="2500" dirty="0">
              <a:solidFill>
                <a:schemeClr val="tx2"/>
              </a:solidFill>
              <a:latin typeface="Arial"/>
              <a:cs typeface="Arial"/>
            </a:endParaRPr>
          </a:p>
          <a:p>
            <a:pPr marL="62865"/>
            <a:r>
              <a:rPr sz="2400" dirty="0">
                <a:solidFill>
                  <a:schemeClr val="tx2"/>
                </a:solidFill>
                <a:latin typeface="Arial"/>
                <a:cs typeface="Arial"/>
              </a:rPr>
              <a:t>m = </a:t>
            </a:r>
            <a:r>
              <a:rPr sz="2400" spc="-10" dirty="0">
                <a:solidFill>
                  <a:schemeClr val="tx2"/>
                </a:solidFill>
                <a:latin typeface="Arial"/>
                <a:cs typeface="Arial"/>
              </a:rPr>
              <a:t>Mass </a:t>
            </a:r>
            <a:r>
              <a:rPr sz="2400" spc="-30" dirty="0">
                <a:solidFill>
                  <a:schemeClr val="tx2"/>
                </a:solidFill>
                <a:latin typeface="Arial"/>
                <a:cs typeface="Arial"/>
              </a:rPr>
              <a:t>of </a:t>
            </a:r>
            <a:r>
              <a:rPr sz="2400" spc="5" dirty="0">
                <a:solidFill>
                  <a:schemeClr val="tx2"/>
                </a:solidFill>
                <a:latin typeface="Arial"/>
                <a:cs typeface="Arial"/>
              </a:rPr>
              <a:t>the </a:t>
            </a:r>
            <a:r>
              <a:rPr sz="2400" spc="-25" dirty="0">
                <a:solidFill>
                  <a:schemeClr val="tx2"/>
                </a:solidFill>
                <a:latin typeface="Arial"/>
                <a:cs typeface="Arial"/>
              </a:rPr>
              <a:t>Ball </a:t>
            </a:r>
            <a:r>
              <a:rPr sz="2400" spc="-5" dirty="0">
                <a:solidFill>
                  <a:schemeClr val="tx2"/>
                </a:solidFill>
                <a:latin typeface="Arial"/>
                <a:cs typeface="Arial"/>
              </a:rPr>
              <a:t>in</a:t>
            </a:r>
            <a:r>
              <a:rPr sz="2400" spc="130" dirty="0">
                <a:solidFill>
                  <a:schemeClr val="tx2"/>
                </a:solidFill>
                <a:latin typeface="Arial"/>
                <a:cs typeface="Arial"/>
              </a:rPr>
              <a:t> </a:t>
            </a:r>
            <a:r>
              <a:rPr sz="2400" spc="-10" dirty="0">
                <a:solidFill>
                  <a:schemeClr val="tx2"/>
                </a:solidFill>
                <a:latin typeface="Arial"/>
                <a:cs typeface="Arial"/>
              </a:rPr>
              <a:t>Kg</a:t>
            </a:r>
            <a:endParaRPr sz="2400" dirty="0">
              <a:solidFill>
                <a:schemeClr val="tx2"/>
              </a:solidFill>
              <a:latin typeface="Arial"/>
              <a:cs typeface="Arial"/>
            </a:endParaRPr>
          </a:p>
          <a:p>
            <a:pPr marL="62865" marR="2768600">
              <a:lnSpc>
                <a:spcPct val="200800"/>
              </a:lnSpc>
            </a:pPr>
            <a:r>
              <a:rPr sz="2400" dirty="0">
                <a:solidFill>
                  <a:schemeClr val="tx2"/>
                </a:solidFill>
                <a:latin typeface="Arial"/>
                <a:cs typeface="Arial"/>
              </a:rPr>
              <a:t>w = </a:t>
            </a:r>
            <a:r>
              <a:rPr sz="2400" spc="-10" dirty="0">
                <a:solidFill>
                  <a:schemeClr val="tx2"/>
                </a:solidFill>
                <a:latin typeface="Arial"/>
                <a:cs typeface="Arial"/>
              </a:rPr>
              <a:t>Weight </a:t>
            </a:r>
            <a:r>
              <a:rPr sz="2400" spc="-30" dirty="0">
                <a:solidFill>
                  <a:schemeClr val="tx2"/>
                </a:solidFill>
                <a:latin typeface="Arial"/>
                <a:cs typeface="Arial"/>
              </a:rPr>
              <a:t>of </a:t>
            </a:r>
            <a:r>
              <a:rPr sz="2400" spc="5" dirty="0">
                <a:solidFill>
                  <a:schemeClr val="tx2"/>
                </a:solidFill>
                <a:latin typeface="Arial"/>
                <a:cs typeface="Arial"/>
              </a:rPr>
              <a:t>the </a:t>
            </a:r>
            <a:r>
              <a:rPr sz="2400" spc="-35" dirty="0">
                <a:solidFill>
                  <a:schemeClr val="tx2"/>
                </a:solidFill>
                <a:latin typeface="Arial"/>
                <a:cs typeface="Arial"/>
              </a:rPr>
              <a:t>ball </a:t>
            </a:r>
            <a:r>
              <a:rPr sz="2400" spc="-5" dirty="0">
                <a:solidFill>
                  <a:schemeClr val="tx2"/>
                </a:solidFill>
                <a:latin typeface="Arial"/>
                <a:cs typeface="Arial"/>
              </a:rPr>
              <a:t>in </a:t>
            </a:r>
            <a:r>
              <a:rPr sz="2400" spc="-25" dirty="0">
                <a:solidFill>
                  <a:schemeClr val="tx2"/>
                </a:solidFill>
                <a:latin typeface="Arial"/>
                <a:cs typeface="Arial"/>
              </a:rPr>
              <a:t>Newton </a:t>
            </a:r>
            <a:r>
              <a:rPr sz="2400" spc="10" dirty="0">
                <a:solidFill>
                  <a:schemeClr val="tx2"/>
                </a:solidFill>
                <a:latin typeface="Arial"/>
                <a:cs typeface="Arial"/>
              </a:rPr>
              <a:t>(= </a:t>
            </a:r>
            <a:r>
              <a:rPr sz="2400" spc="-5" dirty="0">
                <a:solidFill>
                  <a:schemeClr val="tx2"/>
                </a:solidFill>
                <a:latin typeface="Arial"/>
                <a:cs typeface="Arial"/>
              </a:rPr>
              <a:t>m.g)  </a:t>
            </a:r>
            <a:r>
              <a:rPr sz="2400" dirty="0">
                <a:solidFill>
                  <a:schemeClr val="tx2"/>
                </a:solidFill>
                <a:latin typeface="Arial"/>
                <a:cs typeface="Arial"/>
              </a:rPr>
              <a:t>T = </a:t>
            </a:r>
            <a:r>
              <a:rPr sz="2400" spc="-65" dirty="0">
                <a:solidFill>
                  <a:schemeClr val="tx2"/>
                </a:solidFill>
                <a:latin typeface="Arial"/>
                <a:cs typeface="Arial"/>
              </a:rPr>
              <a:t>Tension </a:t>
            </a:r>
            <a:r>
              <a:rPr sz="2400" spc="-5" dirty="0">
                <a:solidFill>
                  <a:schemeClr val="tx2"/>
                </a:solidFill>
                <a:latin typeface="Arial"/>
                <a:cs typeface="Arial"/>
              </a:rPr>
              <a:t>in </a:t>
            </a:r>
            <a:r>
              <a:rPr sz="2400" spc="5" dirty="0">
                <a:solidFill>
                  <a:schemeClr val="tx2"/>
                </a:solidFill>
                <a:latin typeface="Arial"/>
                <a:cs typeface="Arial"/>
              </a:rPr>
              <a:t>the </a:t>
            </a:r>
            <a:r>
              <a:rPr sz="2400" spc="-15" dirty="0">
                <a:solidFill>
                  <a:schemeClr val="tx2"/>
                </a:solidFill>
                <a:latin typeface="Arial"/>
                <a:cs typeface="Arial"/>
              </a:rPr>
              <a:t>arm </a:t>
            </a:r>
            <a:r>
              <a:rPr sz="2400" spc="-5" dirty="0">
                <a:solidFill>
                  <a:schemeClr val="tx2"/>
                </a:solidFill>
                <a:latin typeface="Arial"/>
                <a:cs typeface="Arial"/>
              </a:rPr>
              <a:t>in</a:t>
            </a:r>
            <a:r>
              <a:rPr sz="2400" spc="130" dirty="0">
                <a:solidFill>
                  <a:schemeClr val="tx2"/>
                </a:solidFill>
                <a:latin typeface="Arial"/>
                <a:cs typeface="Arial"/>
              </a:rPr>
              <a:t> </a:t>
            </a:r>
            <a:r>
              <a:rPr sz="2400" dirty="0">
                <a:solidFill>
                  <a:schemeClr val="tx2"/>
                </a:solidFill>
                <a:latin typeface="Arial"/>
                <a:cs typeface="Arial"/>
              </a:rPr>
              <a:t>N</a:t>
            </a:r>
          </a:p>
          <a:p>
            <a:pPr marL="654050" marR="30480" indent="-591185">
              <a:lnSpc>
                <a:spcPct val="169400"/>
              </a:lnSpc>
              <a:spcBef>
                <a:spcPts val="830"/>
              </a:spcBef>
            </a:pPr>
            <a:r>
              <a:rPr sz="2400" dirty="0">
                <a:solidFill>
                  <a:schemeClr val="tx2"/>
                </a:solidFill>
                <a:latin typeface="Symbol"/>
                <a:cs typeface="Symbol"/>
              </a:rPr>
              <a:t></a:t>
            </a:r>
            <a:r>
              <a:rPr sz="2400" dirty="0">
                <a:solidFill>
                  <a:schemeClr val="tx2"/>
                </a:solidFill>
                <a:latin typeface="Times New Roman"/>
                <a:cs typeface="Times New Roman"/>
              </a:rPr>
              <a:t> </a:t>
            </a:r>
            <a:r>
              <a:rPr sz="2400" dirty="0">
                <a:solidFill>
                  <a:schemeClr val="tx2"/>
                </a:solidFill>
                <a:latin typeface="Arial"/>
                <a:cs typeface="Arial"/>
              </a:rPr>
              <a:t>= </a:t>
            </a:r>
            <a:r>
              <a:rPr sz="2400" spc="-20" dirty="0">
                <a:solidFill>
                  <a:schemeClr val="tx2"/>
                </a:solidFill>
                <a:latin typeface="Arial"/>
                <a:cs typeface="Arial"/>
              </a:rPr>
              <a:t>Angular </a:t>
            </a:r>
            <a:r>
              <a:rPr sz="2400" spc="-25" dirty="0">
                <a:solidFill>
                  <a:schemeClr val="tx2"/>
                </a:solidFill>
                <a:latin typeface="Arial"/>
                <a:cs typeface="Arial"/>
              </a:rPr>
              <a:t>velocity </a:t>
            </a:r>
            <a:r>
              <a:rPr sz="2400" spc="-30" dirty="0">
                <a:solidFill>
                  <a:schemeClr val="tx2"/>
                </a:solidFill>
                <a:latin typeface="Arial"/>
                <a:cs typeface="Arial"/>
              </a:rPr>
              <a:t>of </a:t>
            </a:r>
            <a:r>
              <a:rPr sz="2400" spc="-15" dirty="0">
                <a:solidFill>
                  <a:schemeClr val="tx2"/>
                </a:solidFill>
                <a:latin typeface="Arial"/>
                <a:cs typeface="Arial"/>
              </a:rPr>
              <a:t>arm and </a:t>
            </a:r>
            <a:r>
              <a:rPr sz="2400" spc="-35" dirty="0">
                <a:solidFill>
                  <a:schemeClr val="tx2"/>
                </a:solidFill>
                <a:latin typeface="Arial"/>
                <a:cs typeface="Arial"/>
              </a:rPr>
              <a:t>ball about </a:t>
            </a:r>
            <a:r>
              <a:rPr sz="2400" spc="5" dirty="0">
                <a:solidFill>
                  <a:schemeClr val="tx2"/>
                </a:solidFill>
                <a:latin typeface="Arial"/>
                <a:cs typeface="Arial"/>
              </a:rPr>
              <a:t>the </a:t>
            </a:r>
            <a:r>
              <a:rPr sz="2400" spc="-20" dirty="0">
                <a:solidFill>
                  <a:schemeClr val="tx2"/>
                </a:solidFill>
                <a:latin typeface="Arial"/>
                <a:cs typeface="Arial"/>
              </a:rPr>
              <a:t>spindle </a:t>
            </a:r>
            <a:r>
              <a:rPr sz="2400" spc="-60" dirty="0">
                <a:solidFill>
                  <a:schemeClr val="tx2"/>
                </a:solidFill>
                <a:latin typeface="Arial"/>
                <a:cs typeface="Arial"/>
              </a:rPr>
              <a:t>axis </a:t>
            </a:r>
            <a:r>
              <a:rPr sz="2400" spc="-5" dirty="0">
                <a:solidFill>
                  <a:schemeClr val="tx2"/>
                </a:solidFill>
                <a:latin typeface="Arial"/>
                <a:cs typeface="Arial"/>
              </a:rPr>
              <a:t>in  </a:t>
            </a:r>
            <a:r>
              <a:rPr sz="2400" spc="-20" dirty="0">
                <a:solidFill>
                  <a:schemeClr val="tx2"/>
                </a:solidFill>
                <a:latin typeface="Arial"/>
                <a:cs typeface="Arial"/>
              </a:rPr>
              <a:t>rad/sec.</a:t>
            </a:r>
            <a:endParaRPr sz="2400" dirty="0">
              <a:solidFill>
                <a:schemeClr val="tx2"/>
              </a:solidFill>
              <a:latin typeface="Arial"/>
              <a:cs typeface="Arial"/>
            </a:endParaRPr>
          </a:p>
          <a:p>
            <a:pPr marL="63500">
              <a:spcBef>
                <a:spcPts val="2380"/>
              </a:spcBef>
            </a:pPr>
            <a:r>
              <a:rPr sz="2400" dirty="0">
                <a:solidFill>
                  <a:schemeClr val="tx2"/>
                </a:solidFill>
                <a:latin typeface="Arial"/>
                <a:cs typeface="Arial"/>
              </a:rPr>
              <a:t>r = </a:t>
            </a:r>
            <a:r>
              <a:rPr sz="2400" spc="-25" dirty="0">
                <a:solidFill>
                  <a:schemeClr val="tx2"/>
                </a:solidFill>
                <a:latin typeface="Arial"/>
                <a:cs typeface="Arial"/>
              </a:rPr>
              <a:t>Radius </a:t>
            </a:r>
            <a:r>
              <a:rPr sz="2400" spc="-35" dirty="0">
                <a:solidFill>
                  <a:schemeClr val="tx2"/>
                </a:solidFill>
                <a:latin typeface="Arial"/>
                <a:cs typeface="Arial"/>
              </a:rPr>
              <a:t>of path of </a:t>
            </a:r>
            <a:r>
              <a:rPr sz="2400" spc="-20" dirty="0">
                <a:solidFill>
                  <a:schemeClr val="tx2"/>
                </a:solidFill>
                <a:latin typeface="Arial"/>
                <a:cs typeface="Arial"/>
              </a:rPr>
              <a:t>rotation </a:t>
            </a:r>
            <a:r>
              <a:rPr sz="2400" spc="-35" dirty="0">
                <a:solidFill>
                  <a:schemeClr val="tx2"/>
                </a:solidFill>
                <a:latin typeface="Arial"/>
                <a:cs typeface="Arial"/>
              </a:rPr>
              <a:t>of ball</a:t>
            </a:r>
            <a:r>
              <a:rPr sz="2400" spc="204" dirty="0">
                <a:solidFill>
                  <a:schemeClr val="tx2"/>
                </a:solidFill>
                <a:latin typeface="Arial"/>
                <a:cs typeface="Arial"/>
              </a:rPr>
              <a:t> </a:t>
            </a:r>
            <a:r>
              <a:rPr sz="2400" spc="-10" dirty="0">
                <a:solidFill>
                  <a:schemeClr val="tx2"/>
                </a:solidFill>
                <a:latin typeface="Arial"/>
                <a:cs typeface="Arial"/>
              </a:rPr>
              <a:t>in </a:t>
            </a:r>
            <a:r>
              <a:rPr sz="2400" spc="10" dirty="0">
                <a:solidFill>
                  <a:schemeClr val="tx2"/>
                </a:solidFill>
                <a:latin typeface="Arial"/>
                <a:cs typeface="Arial"/>
              </a:rPr>
              <a:t>mtrs.</a:t>
            </a:r>
            <a:endParaRPr sz="2400" dirty="0">
              <a:solidFill>
                <a:schemeClr val="tx2"/>
              </a:solidFill>
              <a:latin typeface="Arial"/>
              <a:cs typeface="Arial"/>
            </a:endParaRPr>
          </a:p>
          <a:p>
            <a:pPr marL="63500" marR="64769">
              <a:lnSpc>
                <a:spcPct val="198200"/>
              </a:lnSpc>
              <a:spcBef>
                <a:spcPts val="70"/>
              </a:spcBef>
            </a:pPr>
            <a:r>
              <a:rPr sz="2400" spc="15" dirty="0">
                <a:solidFill>
                  <a:schemeClr val="tx2"/>
                </a:solidFill>
                <a:latin typeface="Arial"/>
                <a:cs typeface="Arial"/>
              </a:rPr>
              <a:t>Fc </a:t>
            </a:r>
            <a:r>
              <a:rPr sz="2400" dirty="0">
                <a:solidFill>
                  <a:schemeClr val="tx2"/>
                </a:solidFill>
                <a:latin typeface="Arial"/>
                <a:cs typeface="Arial"/>
              </a:rPr>
              <a:t>= </a:t>
            </a:r>
            <a:r>
              <a:rPr sz="2400" spc="-10" dirty="0">
                <a:solidFill>
                  <a:schemeClr val="tx2"/>
                </a:solidFill>
                <a:latin typeface="Arial"/>
                <a:cs typeface="Arial"/>
              </a:rPr>
              <a:t>Centrifugal </a:t>
            </a:r>
            <a:r>
              <a:rPr sz="2400" spc="5" dirty="0">
                <a:solidFill>
                  <a:schemeClr val="tx2"/>
                </a:solidFill>
                <a:latin typeface="Arial"/>
                <a:cs typeface="Arial"/>
              </a:rPr>
              <a:t>force </a:t>
            </a:r>
            <a:r>
              <a:rPr sz="2400" spc="-10" dirty="0">
                <a:solidFill>
                  <a:schemeClr val="tx2"/>
                </a:solidFill>
                <a:latin typeface="Arial"/>
                <a:cs typeface="Arial"/>
              </a:rPr>
              <a:t>acting </a:t>
            </a:r>
            <a:r>
              <a:rPr sz="2400" spc="-30" dirty="0">
                <a:solidFill>
                  <a:schemeClr val="tx2"/>
                </a:solidFill>
                <a:latin typeface="Arial"/>
                <a:cs typeface="Arial"/>
              </a:rPr>
              <a:t>on </a:t>
            </a:r>
            <a:r>
              <a:rPr sz="2400" spc="5" dirty="0">
                <a:solidFill>
                  <a:schemeClr val="tx2"/>
                </a:solidFill>
                <a:latin typeface="Arial"/>
                <a:cs typeface="Arial"/>
              </a:rPr>
              <a:t>the </a:t>
            </a:r>
            <a:r>
              <a:rPr sz="2400" spc="-30" dirty="0">
                <a:solidFill>
                  <a:schemeClr val="tx2"/>
                </a:solidFill>
                <a:latin typeface="Arial"/>
                <a:cs typeface="Arial"/>
              </a:rPr>
              <a:t>balls </a:t>
            </a:r>
            <a:r>
              <a:rPr sz="2400" spc="-5" dirty="0">
                <a:solidFill>
                  <a:schemeClr val="tx2"/>
                </a:solidFill>
                <a:latin typeface="Arial"/>
                <a:cs typeface="Arial"/>
              </a:rPr>
              <a:t>in </a:t>
            </a:r>
            <a:r>
              <a:rPr sz="2400" spc="-20" dirty="0">
                <a:solidFill>
                  <a:schemeClr val="tx2"/>
                </a:solidFill>
                <a:latin typeface="Arial"/>
                <a:cs typeface="Arial"/>
              </a:rPr>
              <a:t>Newtons </a:t>
            </a:r>
            <a:r>
              <a:rPr sz="2400" spc="10" dirty="0">
                <a:solidFill>
                  <a:schemeClr val="tx2"/>
                </a:solidFill>
                <a:latin typeface="Arial"/>
                <a:cs typeface="Arial"/>
              </a:rPr>
              <a:t>(m </a:t>
            </a:r>
            <a:r>
              <a:rPr sz="2400" spc="20" dirty="0">
                <a:solidFill>
                  <a:schemeClr val="tx2"/>
                </a:solidFill>
                <a:latin typeface="Symbol"/>
                <a:cs typeface="Symbol"/>
              </a:rPr>
              <a:t></a:t>
            </a:r>
            <a:r>
              <a:rPr sz="2325" spc="30" baseline="26881" dirty="0">
                <a:solidFill>
                  <a:schemeClr val="tx2"/>
                </a:solidFill>
                <a:latin typeface="Arial"/>
                <a:cs typeface="Arial"/>
              </a:rPr>
              <a:t>2</a:t>
            </a:r>
            <a:r>
              <a:rPr sz="2400" spc="20" dirty="0">
                <a:solidFill>
                  <a:schemeClr val="tx2"/>
                </a:solidFill>
                <a:latin typeface="Arial"/>
                <a:cs typeface="Arial"/>
              </a:rPr>
              <a:t>r)  </a:t>
            </a:r>
            <a:r>
              <a:rPr sz="2400" dirty="0">
                <a:solidFill>
                  <a:schemeClr val="tx2"/>
                </a:solidFill>
                <a:latin typeface="Arial"/>
                <a:cs typeface="Arial"/>
              </a:rPr>
              <a:t>h = </a:t>
            </a:r>
            <a:r>
              <a:rPr sz="2400" spc="-25" dirty="0">
                <a:solidFill>
                  <a:schemeClr val="tx2"/>
                </a:solidFill>
                <a:latin typeface="Arial"/>
                <a:cs typeface="Arial"/>
              </a:rPr>
              <a:t>Height </a:t>
            </a:r>
            <a:r>
              <a:rPr sz="2400" spc="-30" dirty="0">
                <a:solidFill>
                  <a:schemeClr val="tx2"/>
                </a:solidFill>
                <a:latin typeface="Arial"/>
                <a:cs typeface="Arial"/>
              </a:rPr>
              <a:t>of </a:t>
            </a:r>
            <a:r>
              <a:rPr sz="2400" spc="-35" dirty="0">
                <a:solidFill>
                  <a:schemeClr val="tx2"/>
                </a:solidFill>
                <a:latin typeface="Arial"/>
                <a:cs typeface="Arial"/>
              </a:rPr>
              <a:t>governor </a:t>
            </a:r>
            <a:r>
              <a:rPr sz="2400" spc="-5" dirty="0">
                <a:solidFill>
                  <a:schemeClr val="tx2"/>
                </a:solidFill>
                <a:latin typeface="Arial"/>
                <a:cs typeface="Arial"/>
              </a:rPr>
              <a:t>in</a:t>
            </a:r>
            <a:r>
              <a:rPr sz="2400" spc="-140" dirty="0">
                <a:solidFill>
                  <a:schemeClr val="tx2"/>
                </a:solidFill>
                <a:latin typeface="Arial"/>
                <a:cs typeface="Arial"/>
              </a:rPr>
              <a:t> </a:t>
            </a:r>
            <a:r>
              <a:rPr sz="2400" spc="10" dirty="0">
                <a:solidFill>
                  <a:schemeClr val="tx2"/>
                </a:solidFill>
                <a:latin typeface="Arial"/>
                <a:cs typeface="Arial"/>
              </a:rPr>
              <a:t>mtrs.</a:t>
            </a:r>
            <a:endParaRPr sz="2400" dirty="0">
              <a:solidFill>
                <a:schemeClr val="tx2"/>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24071" y="1015361"/>
            <a:ext cx="8041640" cy="5123197"/>
          </a:xfrm>
          <a:prstGeom prst="rect">
            <a:avLst/>
          </a:prstGeom>
        </p:spPr>
        <p:txBody>
          <a:bodyPr vert="horz" wrap="square" lIns="0" tIns="16510" rIns="0" bIns="0" rtlCol="0">
            <a:spAutoFit/>
          </a:bodyPr>
          <a:lstStyle/>
          <a:p>
            <a:pPr marL="101600">
              <a:spcBef>
                <a:spcPts val="130"/>
              </a:spcBef>
            </a:pPr>
            <a:r>
              <a:rPr sz="2000" b="1" spc="30" dirty="0">
                <a:solidFill>
                  <a:schemeClr val="tx2"/>
                </a:solidFill>
                <a:latin typeface="Arial"/>
                <a:cs typeface="Arial"/>
              </a:rPr>
              <a:t>Fc </a:t>
            </a:r>
            <a:r>
              <a:rPr sz="2000" b="1" spc="15" dirty="0">
                <a:solidFill>
                  <a:schemeClr val="tx2"/>
                </a:solidFill>
                <a:latin typeface="Arial"/>
                <a:cs typeface="Arial"/>
              </a:rPr>
              <a:t>x h = </a:t>
            </a:r>
            <a:r>
              <a:rPr sz="2000" b="1" spc="25" dirty="0">
                <a:solidFill>
                  <a:schemeClr val="tx2"/>
                </a:solidFill>
                <a:latin typeface="Arial"/>
                <a:cs typeface="Arial"/>
              </a:rPr>
              <a:t>W </a:t>
            </a:r>
            <a:r>
              <a:rPr sz="2000" b="1" spc="15" dirty="0">
                <a:solidFill>
                  <a:schemeClr val="tx2"/>
                </a:solidFill>
                <a:latin typeface="Arial"/>
                <a:cs typeface="Arial"/>
              </a:rPr>
              <a:t>x</a:t>
            </a:r>
            <a:r>
              <a:rPr sz="2000" b="1" spc="-295" dirty="0">
                <a:solidFill>
                  <a:schemeClr val="tx2"/>
                </a:solidFill>
                <a:latin typeface="Arial"/>
                <a:cs typeface="Arial"/>
              </a:rPr>
              <a:t> </a:t>
            </a:r>
            <a:r>
              <a:rPr sz="2000" b="1" spc="10" dirty="0">
                <a:solidFill>
                  <a:schemeClr val="tx2"/>
                </a:solidFill>
                <a:latin typeface="Arial"/>
                <a:cs typeface="Arial"/>
              </a:rPr>
              <a:t>r</a:t>
            </a:r>
            <a:endParaRPr sz="2000" dirty="0">
              <a:solidFill>
                <a:schemeClr val="tx2"/>
              </a:solidFill>
              <a:latin typeface="Arial"/>
              <a:cs typeface="Arial"/>
            </a:endParaRPr>
          </a:p>
          <a:p>
            <a:pPr marL="100965" marR="5573395">
              <a:lnSpc>
                <a:spcPts val="7209"/>
              </a:lnSpc>
              <a:spcBef>
                <a:spcPts val="1040"/>
              </a:spcBef>
              <a:tabLst>
                <a:tab pos="405765" algn="l"/>
                <a:tab pos="748665" algn="l"/>
                <a:tab pos="1092835" algn="l"/>
                <a:tab pos="1454785" algn="l"/>
                <a:tab pos="1816100" algn="l"/>
              </a:tabLst>
            </a:pPr>
            <a:r>
              <a:rPr sz="2000" b="1" spc="165" dirty="0">
                <a:solidFill>
                  <a:schemeClr val="tx2"/>
                </a:solidFill>
                <a:latin typeface="Arial"/>
                <a:cs typeface="Arial"/>
              </a:rPr>
              <a:t>m</a:t>
            </a:r>
            <a:r>
              <a:rPr sz="2000" b="1" spc="10" dirty="0">
                <a:solidFill>
                  <a:schemeClr val="tx2"/>
                </a:solidFill>
                <a:latin typeface="Arial"/>
                <a:cs typeface="Arial"/>
              </a:rPr>
              <a:t>r</a:t>
            </a:r>
            <a:r>
              <a:rPr sz="2000" spc="-90" dirty="0">
                <a:solidFill>
                  <a:schemeClr val="tx2"/>
                </a:solidFill>
                <a:latin typeface="Times New Roman"/>
                <a:cs typeface="Times New Roman"/>
              </a:rPr>
              <a:t> </a:t>
            </a:r>
            <a:r>
              <a:rPr sz="2000" b="1" spc="45" dirty="0">
                <a:solidFill>
                  <a:schemeClr val="tx2"/>
                </a:solidFill>
                <a:latin typeface="Symbol"/>
                <a:cs typeface="Symbol"/>
              </a:rPr>
              <a:t></a:t>
            </a:r>
            <a:r>
              <a:rPr sz="2025" b="1" baseline="24691" dirty="0">
                <a:solidFill>
                  <a:schemeClr val="tx2"/>
                </a:solidFill>
                <a:latin typeface="Arial"/>
                <a:cs typeface="Arial"/>
              </a:rPr>
              <a:t>2</a:t>
            </a:r>
            <a:r>
              <a:rPr sz="2025" spc="-172" baseline="24691" dirty="0">
                <a:solidFill>
                  <a:schemeClr val="tx2"/>
                </a:solidFill>
                <a:latin typeface="Times New Roman"/>
                <a:cs typeface="Times New Roman"/>
              </a:rPr>
              <a:t> </a:t>
            </a:r>
            <a:r>
              <a:rPr sz="2000" b="1" spc="15" dirty="0">
                <a:solidFill>
                  <a:schemeClr val="tx2"/>
                </a:solidFill>
                <a:latin typeface="Arial"/>
                <a:cs typeface="Arial"/>
              </a:rPr>
              <a:t>x</a:t>
            </a:r>
            <a:r>
              <a:rPr sz="2000" dirty="0">
                <a:solidFill>
                  <a:schemeClr val="tx2"/>
                </a:solidFill>
                <a:latin typeface="Times New Roman"/>
                <a:cs typeface="Times New Roman"/>
              </a:rPr>
              <a:t>	</a:t>
            </a:r>
            <a:r>
              <a:rPr sz="2000" b="1" spc="15" dirty="0">
                <a:solidFill>
                  <a:schemeClr val="tx2"/>
                </a:solidFill>
                <a:latin typeface="Arial"/>
                <a:cs typeface="Arial"/>
              </a:rPr>
              <a:t>h</a:t>
            </a:r>
            <a:r>
              <a:rPr sz="2000" dirty="0">
                <a:solidFill>
                  <a:schemeClr val="tx2"/>
                </a:solidFill>
                <a:latin typeface="Times New Roman"/>
                <a:cs typeface="Times New Roman"/>
              </a:rPr>
              <a:t>	</a:t>
            </a:r>
            <a:r>
              <a:rPr sz="2000" b="1" spc="15" dirty="0">
                <a:solidFill>
                  <a:schemeClr val="tx2"/>
                </a:solidFill>
                <a:latin typeface="Arial"/>
                <a:cs typeface="Arial"/>
              </a:rPr>
              <a:t>=</a:t>
            </a:r>
            <a:r>
              <a:rPr sz="2000" dirty="0">
                <a:solidFill>
                  <a:schemeClr val="tx2"/>
                </a:solidFill>
                <a:latin typeface="Times New Roman"/>
                <a:cs typeface="Times New Roman"/>
              </a:rPr>
              <a:t>	</a:t>
            </a:r>
            <a:r>
              <a:rPr sz="2000" b="1" spc="165" dirty="0">
                <a:solidFill>
                  <a:schemeClr val="tx2"/>
                </a:solidFill>
                <a:latin typeface="Arial"/>
                <a:cs typeface="Arial"/>
              </a:rPr>
              <a:t>m</a:t>
            </a:r>
            <a:r>
              <a:rPr sz="2000" b="1" spc="35" dirty="0">
                <a:solidFill>
                  <a:schemeClr val="tx2"/>
                </a:solidFill>
                <a:latin typeface="Arial"/>
                <a:cs typeface="Arial"/>
              </a:rPr>
              <a:t>.</a:t>
            </a:r>
            <a:r>
              <a:rPr sz="2000" b="1" spc="-30" dirty="0">
                <a:solidFill>
                  <a:schemeClr val="tx2"/>
                </a:solidFill>
                <a:latin typeface="Arial"/>
                <a:cs typeface="Arial"/>
              </a:rPr>
              <a:t>g.</a:t>
            </a:r>
            <a:r>
              <a:rPr sz="2000" b="1" spc="5" dirty="0">
                <a:solidFill>
                  <a:schemeClr val="tx2"/>
                </a:solidFill>
                <a:latin typeface="Arial"/>
                <a:cs typeface="Arial"/>
              </a:rPr>
              <a:t>r </a:t>
            </a:r>
            <a:r>
              <a:rPr sz="2000" spc="5" dirty="0">
                <a:solidFill>
                  <a:schemeClr val="tx2"/>
                </a:solidFill>
                <a:latin typeface="Times New Roman"/>
                <a:cs typeface="Times New Roman"/>
              </a:rPr>
              <a:t> </a:t>
            </a:r>
            <a:r>
              <a:rPr sz="2000" b="1" spc="15" dirty="0">
                <a:solidFill>
                  <a:schemeClr val="tx2"/>
                </a:solidFill>
                <a:latin typeface="Arial"/>
                <a:cs typeface="Arial"/>
              </a:rPr>
              <a:t>h</a:t>
            </a:r>
            <a:r>
              <a:rPr sz="2000" spc="15" dirty="0">
                <a:solidFill>
                  <a:schemeClr val="tx2"/>
                </a:solidFill>
                <a:latin typeface="Times New Roman"/>
                <a:cs typeface="Times New Roman"/>
              </a:rPr>
              <a:t>	</a:t>
            </a:r>
            <a:r>
              <a:rPr sz="2000" b="1" spc="15" dirty="0">
                <a:solidFill>
                  <a:schemeClr val="tx2"/>
                </a:solidFill>
                <a:latin typeface="Arial"/>
                <a:cs typeface="Arial"/>
              </a:rPr>
              <a:t>=</a:t>
            </a:r>
            <a:r>
              <a:rPr sz="2000" spc="15" dirty="0">
                <a:solidFill>
                  <a:schemeClr val="tx2"/>
                </a:solidFill>
                <a:latin typeface="Times New Roman"/>
                <a:cs typeface="Times New Roman"/>
              </a:rPr>
              <a:t>	</a:t>
            </a:r>
            <a:r>
              <a:rPr sz="2000" b="1" spc="15" dirty="0">
                <a:solidFill>
                  <a:schemeClr val="tx2"/>
                </a:solidFill>
                <a:latin typeface="Arial"/>
                <a:cs typeface="Arial"/>
              </a:rPr>
              <a:t>g </a:t>
            </a:r>
            <a:r>
              <a:rPr sz="2000" b="1" spc="5" dirty="0">
                <a:solidFill>
                  <a:schemeClr val="tx2"/>
                </a:solidFill>
                <a:latin typeface="Arial"/>
                <a:cs typeface="Arial"/>
              </a:rPr>
              <a:t>/</a:t>
            </a:r>
            <a:r>
              <a:rPr sz="2000" b="1" spc="-10" dirty="0">
                <a:solidFill>
                  <a:schemeClr val="tx2"/>
                </a:solidFill>
                <a:latin typeface="Arial"/>
                <a:cs typeface="Arial"/>
              </a:rPr>
              <a:t> </a:t>
            </a:r>
            <a:r>
              <a:rPr sz="2000" b="1" spc="20" dirty="0">
                <a:solidFill>
                  <a:schemeClr val="tx2"/>
                </a:solidFill>
                <a:latin typeface="Symbol"/>
                <a:cs typeface="Symbol"/>
              </a:rPr>
              <a:t></a:t>
            </a:r>
            <a:r>
              <a:rPr sz="2025" b="1" spc="30" baseline="24691" dirty="0">
                <a:solidFill>
                  <a:schemeClr val="tx2"/>
                </a:solidFill>
                <a:latin typeface="Arial"/>
                <a:cs typeface="Arial"/>
              </a:rPr>
              <a:t>2</a:t>
            </a:r>
            <a:endParaRPr sz="2025" baseline="24691" dirty="0">
              <a:solidFill>
                <a:schemeClr val="tx2"/>
              </a:solidFill>
              <a:latin typeface="Arial"/>
              <a:cs typeface="Arial"/>
            </a:endParaRPr>
          </a:p>
          <a:p>
            <a:pPr>
              <a:spcBef>
                <a:spcPts val="35"/>
              </a:spcBef>
            </a:pPr>
            <a:endParaRPr sz="2200" dirty="0">
              <a:solidFill>
                <a:schemeClr val="tx2"/>
              </a:solidFill>
              <a:latin typeface="Arial"/>
              <a:cs typeface="Arial"/>
            </a:endParaRPr>
          </a:p>
          <a:p>
            <a:pPr marL="101600" marR="30480"/>
            <a:r>
              <a:rPr sz="2000" b="1" spc="15" dirty="0">
                <a:solidFill>
                  <a:schemeClr val="tx2"/>
                </a:solidFill>
                <a:latin typeface="Arial"/>
                <a:cs typeface="Arial"/>
              </a:rPr>
              <a:t>When</a:t>
            </a:r>
            <a:r>
              <a:rPr sz="2000" b="1" spc="-70" dirty="0">
                <a:solidFill>
                  <a:schemeClr val="tx2"/>
                </a:solidFill>
                <a:latin typeface="Arial"/>
                <a:cs typeface="Arial"/>
              </a:rPr>
              <a:t> </a:t>
            </a:r>
            <a:r>
              <a:rPr sz="2000" b="1" spc="15" dirty="0">
                <a:solidFill>
                  <a:schemeClr val="tx2"/>
                </a:solidFill>
                <a:latin typeface="Arial"/>
                <a:cs typeface="Arial"/>
              </a:rPr>
              <a:t>g</a:t>
            </a:r>
            <a:r>
              <a:rPr sz="2000" b="1" spc="5" dirty="0">
                <a:solidFill>
                  <a:schemeClr val="tx2"/>
                </a:solidFill>
                <a:latin typeface="Arial"/>
                <a:cs typeface="Arial"/>
              </a:rPr>
              <a:t> </a:t>
            </a:r>
            <a:r>
              <a:rPr sz="2000" b="1" spc="25" dirty="0">
                <a:solidFill>
                  <a:schemeClr val="tx2"/>
                </a:solidFill>
                <a:latin typeface="Arial"/>
                <a:cs typeface="Arial"/>
              </a:rPr>
              <a:t>is</a:t>
            </a:r>
            <a:r>
              <a:rPr sz="2000" b="1" spc="-110" dirty="0">
                <a:solidFill>
                  <a:schemeClr val="tx2"/>
                </a:solidFill>
                <a:latin typeface="Arial"/>
                <a:cs typeface="Arial"/>
              </a:rPr>
              <a:t> </a:t>
            </a:r>
            <a:r>
              <a:rPr sz="2000" b="1" spc="25" dirty="0">
                <a:solidFill>
                  <a:schemeClr val="tx2"/>
                </a:solidFill>
                <a:latin typeface="Arial"/>
                <a:cs typeface="Arial"/>
              </a:rPr>
              <a:t>in</a:t>
            </a:r>
            <a:r>
              <a:rPr sz="2000" b="1" spc="-70" dirty="0">
                <a:solidFill>
                  <a:schemeClr val="tx2"/>
                </a:solidFill>
                <a:latin typeface="Arial"/>
                <a:cs typeface="Arial"/>
              </a:rPr>
              <a:t> </a:t>
            </a:r>
            <a:r>
              <a:rPr sz="2000" b="1" spc="55" dirty="0">
                <a:solidFill>
                  <a:schemeClr val="tx2"/>
                </a:solidFill>
                <a:latin typeface="Arial"/>
                <a:cs typeface="Arial"/>
              </a:rPr>
              <a:t>m/s2</a:t>
            </a:r>
            <a:r>
              <a:rPr sz="2000" b="1" spc="-185" dirty="0">
                <a:solidFill>
                  <a:schemeClr val="tx2"/>
                </a:solidFill>
                <a:latin typeface="Arial"/>
                <a:cs typeface="Arial"/>
              </a:rPr>
              <a:t> </a:t>
            </a:r>
            <a:r>
              <a:rPr sz="2000" b="1" spc="25" dirty="0">
                <a:solidFill>
                  <a:schemeClr val="tx2"/>
                </a:solidFill>
                <a:latin typeface="Arial"/>
                <a:cs typeface="Arial"/>
              </a:rPr>
              <a:t>and</a:t>
            </a:r>
            <a:r>
              <a:rPr sz="2000" b="1" spc="-130" dirty="0">
                <a:solidFill>
                  <a:schemeClr val="tx2"/>
                </a:solidFill>
                <a:latin typeface="Arial"/>
                <a:cs typeface="Arial"/>
              </a:rPr>
              <a:t> </a:t>
            </a:r>
            <a:r>
              <a:rPr sz="2000" b="1" spc="15" dirty="0">
                <a:solidFill>
                  <a:schemeClr val="tx2"/>
                </a:solidFill>
                <a:latin typeface="Symbol"/>
                <a:cs typeface="Symbol"/>
              </a:rPr>
              <a:t></a:t>
            </a:r>
            <a:r>
              <a:rPr sz="2000" b="1" spc="60" dirty="0">
                <a:solidFill>
                  <a:schemeClr val="tx2"/>
                </a:solidFill>
                <a:latin typeface="Times New Roman"/>
                <a:cs typeface="Times New Roman"/>
              </a:rPr>
              <a:t> </a:t>
            </a:r>
            <a:r>
              <a:rPr sz="2000" b="1" spc="25" dirty="0">
                <a:solidFill>
                  <a:schemeClr val="tx2"/>
                </a:solidFill>
                <a:latin typeface="Arial"/>
                <a:cs typeface="Arial"/>
              </a:rPr>
              <a:t>is</a:t>
            </a:r>
            <a:r>
              <a:rPr sz="2000" b="1" spc="-110" dirty="0">
                <a:solidFill>
                  <a:schemeClr val="tx2"/>
                </a:solidFill>
                <a:latin typeface="Arial"/>
                <a:cs typeface="Arial"/>
              </a:rPr>
              <a:t> </a:t>
            </a:r>
            <a:r>
              <a:rPr sz="2000" b="1" spc="25" dirty="0">
                <a:solidFill>
                  <a:schemeClr val="tx2"/>
                </a:solidFill>
                <a:latin typeface="Arial"/>
                <a:cs typeface="Arial"/>
              </a:rPr>
              <a:t>in</a:t>
            </a:r>
            <a:r>
              <a:rPr sz="2000" b="1" spc="-70" dirty="0">
                <a:solidFill>
                  <a:schemeClr val="tx2"/>
                </a:solidFill>
                <a:latin typeface="Arial"/>
                <a:cs typeface="Arial"/>
              </a:rPr>
              <a:t> </a:t>
            </a:r>
            <a:r>
              <a:rPr sz="2000" b="1" spc="20" dirty="0">
                <a:solidFill>
                  <a:schemeClr val="tx2"/>
                </a:solidFill>
                <a:latin typeface="Arial"/>
                <a:cs typeface="Arial"/>
              </a:rPr>
              <a:t>rad/sec,</a:t>
            </a:r>
            <a:r>
              <a:rPr sz="2000" b="1" spc="-150" dirty="0">
                <a:solidFill>
                  <a:schemeClr val="tx2"/>
                </a:solidFill>
                <a:latin typeface="Arial"/>
                <a:cs typeface="Arial"/>
              </a:rPr>
              <a:t> </a:t>
            </a:r>
            <a:r>
              <a:rPr sz="2000" b="1" spc="20" dirty="0">
                <a:solidFill>
                  <a:schemeClr val="tx2"/>
                </a:solidFill>
                <a:latin typeface="Arial"/>
                <a:cs typeface="Arial"/>
              </a:rPr>
              <a:t>then</a:t>
            </a:r>
            <a:r>
              <a:rPr sz="2000" b="1" spc="-145" dirty="0">
                <a:solidFill>
                  <a:schemeClr val="tx2"/>
                </a:solidFill>
                <a:latin typeface="Arial"/>
                <a:cs typeface="Arial"/>
              </a:rPr>
              <a:t> </a:t>
            </a:r>
            <a:r>
              <a:rPr sz="2000" b="1" spc="15" dirty="0">
                <a:solidFill>
                  <a:schemeClr val="tx2"/>
                </a:solidFill>
                <a:latin typeface="Arial"/>
                <a:cs typeface="Arial"/>
              </a:rPr>
              <a:t>h</a:t>
            </a:r>
            <a:r>
              <a:rPr sz="2000" b="1" spc="-70" dirty="0">
                <a:solidFill>
                  <a:schemeClr val="tx2"/>
                </a:solidFill>
                <a:latin typeface="Arial"/>
                <a:cs typeface="Arial"/>
              </a:rPr>
              <a:t> </a:t>
            </a:r>
            <a:r>
              <a:rPr sz="2000" b="1" spc="25" dirty="0">
                <a:solidFill>
                  <a:schemeClr val="tx2"/>
                </a:solidFill>
                <a:latin typeface="Arial"/>
                <a:cs typeface="Arial"/>
              </a:rPr>
              <a:t>is</a:t>
            </a:r>
            <a:r>
              <a:rPr sz="2000" b="1" spc="-35" dirty="0">
                <a:solidFill>
                  <a:schemeClr val="tx2"/>
                </a:solidFill>
                <a:latin typeface="Arial"/>
                <a:cs typeface="Arial"/>
              </a:rPr>
              <a:t> </a:t>
            </a:r>
            <a:r>
              <a:rPr sz="2000" b="1" spc="25" dirty="0">
                <a:solidFill>
                  <a:schemeClr val="tx2"/>
                </a:solidFill>
                <a:latin typeface="Arial"/>
                <a:cs typeface="Arial"/>
              </a:rPr>
              <a:t>in</a:t>
            </a:r>
            <a:r>
              <a:rPr sz="2000" b="1" spc="-70" dirty="0">
                <a:solidFill>
                  <a:schemeClr val="tx2"/>
                </a:solidFill>
                <a:latin typeface="Arial"/>
                <a:cs typeface="Arial"/>
              </a:rPr>
              <a:t> </a:t>
            </a:r>
            <a:r>
              <a:rPr sz="2000" b="1" spc="45" dirty="0">
                <a:solidFill>
                  <a:schemeClr val="tx2"/>
                </a:solidFill>
                <a:latin typeface="Arial"/>
                <a:cs typeface="Arial"/>
              </a:rPr>
              <a:t>mtrs.</a:t>
            </a:r>
            <a:r>
              <a:rPr sz="2000" b="1" spc="375" dirty="0">
                <a:solidFill>
                  <a:schemeClr val="tx2"/>
                </a:solidFill>
                <a:latin typeface="Arial"/>
                <a:cs typeface="Arial"/>
              </a:rPr>
              <a:t> </a:t>
            </a:r>
            <a:r>
              <a:rPr sz="2000" b="1" spc="20" dirty="0">
                <a:solidFill>
                  <a:schemeClr val="tx2"/>
                </a:solidFill>
                <a:latin typeface="Arial"/>
                <a:cs typeface="Arial"/>
              </a:rPr>
              <a:t>If</a:t>
            </a:r>
            <a:r>
              <a:rPr sz="2000" b="1" spc="-180" dirty="0">
                <a:solidFill>
                  <a:schemeClr val="tx2"/>
                </a:solidFill>
                <a:latin typeface="Arial"/>
                <a:cs typeface="Arial"/>
              </a:rPr>
              <a:t> </a:t>
            </a:r>
            <a:r>
              <a:rPr sz="2000" b="1" spc="15" dirty="0">
                <a:solidFill>
                  <a:schemeClr val="tx2"/>
                </a:solidFill>
                <a:latin typeface="Arial"/>
                <a:cs typeface="Arial"/>
              </a:rPr>
              <a:t>N</a:t>
            </a:r>
            <a:r>
              <a:rPr sz="2000" b="1" spc="5" dirty="0">
                <a:solidFill>
                  <a:schemeClr val="tx2"/>
                </a:solidFill>
                <a:latin typeface="Arial"/>
                <a:cs typeface="Arial"/>
              </a:rPr>
              <a:t> </a:t>
            </a:r>
            <a:r>
              <a:rPr sz="2000" b="1" spc="25" dirty="0">
                <a:solidFill>
                  <a:schemeClr val="tx2"/>
                </a:solidFill>
                <a:latin typeface="Arial"/>
                <a:cs typeface="Arial"/>
              </a:rPr>
              <a:t>is</a:t>
            </a:r>
            <a:r>
              <a:rPr sz="2000" b="1" spc="-110" dirty="0">
                <a:solidFill>
                  <a:schemeClr val="tx2"/>
                </a:solidFill>
                <a:latin typeface="Arial"/>
                <a:cs typeface="Arial"/>
              </a:rPr>
              <a:t> </a:t>
            </a:r>
            <a:r>
              <a:rPr sz="2000" b="1" spc="25" dirty="0">
                <a:solidFill>
                  <a:schemeClr val="tx2"/>
                </a:solidFill>
                <a:latin typeface="Arial"/>
                <a:cs typeface="Arial"/>
              </a:rPr>
              <a:t>the  </a:t>
            </a:r>
            <a:r>
              <a:rPr sz="2000" b="1" spc="15" dirty="0">
                <a:solidFill>
                  <a:schemeClr val="tx2"/>
                </a:solidFill>
                <a:latin typeface="Arial"/>
                <a:cs typeface="Arial"/>
              </a:rPr>
              <a:t>speed</a:t>
            </a:r>
            <a:r>
              <a:rPr sz="2000" b="1" spc="-150" dirty="0">
                <a:solidFill>
                  <a:schemeClr val="tx2"/>
                </a:solidFill>
                <a:latin typeface="Arial"/>
                <a:cs typeface="Arial"/>
              </a:rPr>
              <a:t> </a:t>
            </a:r>
            <a:r>
              <a:rPr sz="2000" b="1" spc="25" dirty="0">
                <a:solidFill>
                  <a:schemeClr val="tx2"/>
                </a:solidFill>
                <a:latin typeface="Arial"/>
                <a:cs typeface="Arial"/>
              </a:rPr>
              <a:t>in</a:t>
            </a:r>
            <a:r>
              <a:rPr sz="2000" b="1" spc="-70" dirty="0">
                <a:solidFill>
                  <a:schemeClr val="tx2"/>
                </a:solidFill>
                <a:latin typeface="Arial"/>
                <a:cs typeface="Arial"/>
              </a:rPr>
              <a:t> </a:t>
            </a:r>
            <a:r>
              <a:rPr sz="2000" b="1" spc="20" dirty="0">
                <a:solidFill>
                  <a:schemeClr val="tx2"/>
                </a:solidFill>
                <a:latin typeface="Arial"/>
                <a:cs typeface="Arial"/>
              </a:rPr>
              <a:t>r.p.m.</a:t>
            </a:r>
            <a:r>
              <a:rPr sz="2000" b="1" spc="-220" dirty="0">
                <a:solidFill>
                  <a:schemeClr val="tx2"/>
                </a:solidFill>
                <a:latin typeface="Arial"/>
                <a:cs typeface="Arial"/>
              </a:rPr>
              <a:t> </a:t>
            </a:r>
            <a:r>
              <a:rPr sz="2000" b="1" spc="20" dirty="0">
                <a:solidFill>
                  <a:schemeClr val="tx2"/>
                </a:solidFill>
                <a:latin typeface="Arial"/>
                <a:cs typeface="Arial"/>
              </a:rPr>
              <a:t>then</a:t>
            </a:r>
            <a:endParaRPr sz="2000" dirty="0">
              <a:solidFill>
                <a:schemeClr val="tx2"/>
              </a:solidFill>
              <a:latin typeface="Arial"/>
              <a:cs typeface="Arial"/>
            </a:endParaRPr>
          </a:p>
          <a:p>
            <a:endParaRPr sz="2200" dirty="0">
              <a:solidFill>
                <a:schemeClr val="tx2"/>
              </a:solidFill>
              <a:latin typeface="Arial"/>
              <a:cs typeface="Arial"/>
            </a:endParaRPr>
          </a:p>
          <a:p>
            <a:pPr>
              <a:spcBef>
                <a:spcPts val="40"/>
              </a:spcBef>
            </a:pPr>
            <a:endParaRPr sz="1950" dirty="0">
              <a:solidFill>
                <a:schemeClr val="tx2"/>
              </a:solidFill>
              <a:latin typeface="Arial"/>
              <a:cs typeface="Arial"/>
            </a:endParaRPr>
          </a:p>
          <a:p>
            <a:pPr marL="101600">
              <a:tabLst>
                <a:tab pos="482600" algn="l"/>
                <a:tab pos="844550" algn="l"/>
              </a:tabLst>
            </a:pPr>
            <a:r>
              <a:rPr sz="2000" b="1" spc="15" dirty="0">
                <a:solidFill>
                  <a:schemeClr val="tx2"/>
                </a:solidFill>
                <a:latin typeface="Symbol"/>
                <a:cs typeface="Symbol"/>
              </a:rPr>
              <a:t></a:t>
            </a:r>
            <a:r>
              <a:rPr sz="2000" spc="15" dirty="0">
                <a:solidFill>
                  <a:schemeClr val="tx2"/>
                </a:solidFill>
                <a:latin typeface="Times New Roman"/>
                <a:cs typeface="Times New Roman"/>
              </a:rPr>
              <a:t>	</a:t>
            </a:r>
            <a:r>
              <a:rPr sz="2000" b="1" spc="15" dirty="0">
                <a:solidFill>
                  <a:schemeClr val="tx2"/>
                </a:solidFill>
                <a:latin typeface="Arial"/>
                <a:cs typeface="Arial"/>
              </a:rPr>
              <a:t>=</a:t>
            </a:r>
            <a:r>
              <a:rPr sz="2000" spc="15" dirty="0">
                <a:solidFill>
                  <a:schemeClr val="tx2"/>
                </a:solidFill>
                <a:latin typeface="Times New Roman"/>
                <a:cs typeface="Times New Roman"/>
              </a:rPr>
              <a:t>	</a:t>
            </a:r>
            <a:r>
              <a:rPr sz="2000" b="1" spc="50" dirty="0">
                <a:solidFill>
                  <a:schemeClr val="tx2"/>
                </a:solidFill>
                <a:latin typeface="Arial"/>
                <a:cs typeface="Arial"/>
              </a:rPr>
              <a:t>2</a:t>
            </a:r>
            <a:r>
              <a:rPr sz="2000" b="1" spc="50" dirty="0">
                <a:solidFill>
                  <a:schemeClr val="tx2"/>
                </a:solidFill>
                <a:latin typeface="Symbol"/>
                <a:cs typeface="Symbol"/>
              </a:rPr>
              <a:t></a:t>
            </a:r>
            <a:r>
              <a:rPr sz="2000" b="1" spc="50" dirty="0">
                <a:solidFill>
                  <a:schemeClr val="tx2"/>
                </a:solidFill>
                <a:latin typeface="Arial"/>
                <a:cs typeface="Arial"/>
              </a:rPr>
              <a:t>N </a:t>
            </a:r>
            <a:r>
              <a:rPr sz="2000" b="1" spc="5" dirty="0">
                <a:solidFill>
                  <a:schemeClr val="tx2"/>
                </a:solidFill>
                <a:latin typeface="Arial"/>
                <a:cs typeface="Arial"/>
              </a:rPr>
              <a:t>/</a:t>
            </a:r>
            <a:r>
              <a:rPr sz="2000" b="1" spc="-275" dirty="0">
                <a:solidFill>
                  <a:schemeClr val="tx2"/>
                </a:solidFill>
                <a:latin typeface="Arial"/>
                <a:cs typeface="Arial"/>
              </a:rPr>
              <a:t> </a:t>
            </a:r>
            <a:r>
              <a:rPr sz="2000" b="1" spc="10" dirty="0">
                <a:solidFill>
                  <a:schemeClr val="tx2"/>
                </a:solidFill>
                <a:latin typeface="Arial"/>
                <a:cs typeface="Arial"/>
              </a:rPr>
              <a:t>60</a:t>
            </a:r>
            <a:endParaRPr sz="2000" dirty="0">
              <a:solidFill>
                <a:schemeClr val="tx2"/>
              </a:solidFill>
              <a:latin typeface="Arial"/>
              <a:cs typeface="Arial"/>
            </a:endParaRPr>
          </a:p>
          <a:p>
            <a:pPr marL="100965">
              <a:spcBef>
                <a:spcPts val="1205"/>
              </a:spcBef>
              <a:tabLst>
                <a:tab pos="491490" algn="l"/>
                <a:tab pos="853440" algn="l"/>
              </a:tabLst>
            </a:pPr>
            <a:r>
              <a:rPr sz="2000" b="1" spc="15" dirty="0">
                <a:solidFill>
                  <a:schemeClr val="tx2"/>
                </a:solidFill>
                <a:latin typeface="Arial"/>
                <a:cs typeface="Arial"/>
              </a:rPr>
              <a:t>H</a:t>
            </a:r>
            <a:r>
              <a:rPr sz="2000" spc="15" dirty="0">
                <a:solidFill>
                  <a:schemeClr val="tx2"/>
                </a:solidFill>
                <a:latin typeface="Times New Roman"/>
                <a:cs typeface="Times New Roman"/>
              </a:rPr>
              <a:t>	</a:t>
            </a:r>
            <a:r>
              <a:rPr sz="2000" b="1" spc="15" dirty="0">
                <a:solidFill>
                  <a:schemeClr val="tx2"/>
                </a:solidFill>
                <a:latin typeface="Arial"/>
                <a:cs typeface="Arial"/>
              </a:rPr>
              <a:t>=</a:t>
            </a:r>
            <a:r>
              <a:rPr sz="2000" spc="15" dirty="0">
                <a:solidFill>
                  <a:schemeClr val="tx2"/>
                </a:solidFill>
                <a:latin typeface="Times New Roman"/>
                <a:cs typeface="Times New Roman"/>
              </a:rPr>
              <a:t>	</a:t>
            </a:r>
            <a:r>
              <a:rPr sz="2000" b="1" spc="15" dirty="0">
                <a:solidFill>
                  <a:schemeClr val="tx2"/>
                </a:solidFill>
                <a:latin typeface="Arial"/>
                <a:cs typeface="Arial"/>
              </a:rPr>
              <a:t>9.81 </a:t>
            </a:r>
            <a:r>
              <a:rPr sz="2000" b="1" spc="5" dirty="0">
                <a:solidFill>
                  <a:schemeClr val="tx2"/>
                </a:solidFill>
                <a:latin typeface="Arial"/>
                <a:cs typeface="Arial"/>
              </a:rPr>
              <a:t>/ </a:t>
            </a:r>
            <a:r>
              <a:rPr sz="2000" b="1" spc="40" dirty="0">
                <a:solidFill>
                  <a:schemeClr val="tx2"/>
                </a:solidFill>
                <a:latin typeface="Arial"/>
                <a:cs typeface="Arial"/>
              </a:rPr>
              <a:t>(2</a:t>
            </a:r>
            <a:r>
              <a:rPr sz="2000" b="1" spc="40" dirty="0">
                <a:solidFill>
                  <a:schemeClr val="tx2"/>
                </a:solidFill>
                <a:latin typeface="Symbol"/>
                <a:cs typeface="Symbol"/>
              </a:rPr>
              <a:t></a:t>
            </a:r>
            <a:r>
              <a:rPr sz="2000" b="1" spc="40" dirty="0">
                <a:solidFill>
                  <a:schemeClr val="tx2"/>
                </a:solidFill>
                <a:latin typeface="Arial"/>
                <a:cs typeface="Arial"/>
              </a:rPr>
              <a:t>N </a:t>
            </a:r>
            <a:r>
              <a:rPr sz="2000" b="1" spc="5" dirty="0">
                <a:solidFill>
                  <a:schemeClr val="tx2"/>
                </a:solidFill>
                <a:latin typeface="Arial"/>
                <a:cs typeface="Arial"/>
              </a:rPr>
              <a:t>/</a:t>
            </a:r>
            <a:r>
              <a:rPr sz="2000" b="1" spc="-400" dirty="0">
                <a:solidFill>
                  <a:schemeClr val="tx2"/>
                </a:solidFill>
                <a:latin typeface="Arial"/>
                <a:cs typeface="Arial"/>
              </a:rPr>
              <a:t> </a:t>
            </a:r>
            <a:r>
              <a:rPr sz="2000" b="1" spc="5" dirty="0">
                <a:solidFill>
                  <a:schemeClr val="tx2"/>
                </a:solidFill>
                <a:latin typeface="Arial"/>
                <a:cs typeface="Arial"/>
              </a:rPr>
              <a:t>60)</a:t>
            </a:r>
            <a:endParaRPr sz="2000" dirty="0">
              <a:solidFill>
                <a:schemeClr val="tx2"/>
              </a:solidFill>
              <a:latin typeface="Arial"/>
              <a:cs typeface="Arial"/>
            </a:endParaRPr>
          </a:p>
          <a:p>
            <a:pPr marL="454025">
              <a:spcBef>
                <a:spcPts val="1205"/>
              </a:spcBef>
              <a:tabLst>
                <a:tab pos="882015" algn="l"/>
              </a:tabLst>
            </a:pPr>
            <a:r>
              <a:rPr sz="2000" b="1" spc="15" dirty="0">
                <a:solidFill>
                  <a:schemeClr val="tx2"/>
                </a:solidFill>
                <a:latin typeface="Arial"/>
                <a:cs typeface="Arial"/>
              </a:rPr>
              <a:t>=</a:t>
            </a:r>
            <a:r>
              <a:rPr sz="2000" spc="15" dirty="0">
                <a:solidFill>
                  <a:schemeClr val="tx2"/>
                </a:solidFill>
                <a:latin typeface="Times New Roman"/>
                <a:cs typeface="Times New Roman"/>
              </a:rPr>
              <a:t>	</a:t>
            </a:r>
            <a:r>
              <a:rPr sz="2000" b="1" spc="10" dirty="0">
                <a:solidFill>
                  <a:schemeClr val="tx2"/>
                </a:solidFill>
                <a:latin typeface="Arial"/>
                <a:cs typeface="Arial"/>
              </a:rPr>
              <a:t>895 </a:t>
            </a:r>
            <a:r>
              <a:rPr sz="2000" b="1" spc="5" dirty="0">
                <a:solidFill>
                  <a:schemeClr val="tx2"/>
                </a:solidFill>
                <a:latin typeface="Arial"/>
                <a:cs typeface="Arial"/>
              </a:rPr>
              <a:t>/ </a:t>
            </a:r>
            <a:r>
              <a:rPr sz="2000" b="1" spc="30" dirty="0">
                <a:solidFill>
                  <a:schemeClr val="tx2"/>
                </a:solidFill>
                <a:latin typeface="Arial"/>
                <a:cs typeface="Arial"/>
              </a:rPr>
              <a:t>N</a:t>
            </a:r>
            <a:r>
              <a:rPr sz="2025" b="1" spc="44" baseline="24691" dirty="0">
                <a:solidFill>
                  <a:schemeClr val="tx2"/>
                </a:solidFill>
                <a:latin typeface="Arial"/>
                <a:cs typeface="Arial"/>
              </a:rPr>
              <a:t>2</a:t>
            </a:r>
            <a:r>
              <a:rPr sz="2025" b="1" spc="-89" baseline="24691" dirty="0">
                <a:solidFill>
                  <a:schemeClr val="tx2"/>
                </a:solidFill>
                <a:latin typeface="Arial"/>
                <a:cs typeface="Arial"/>
              </a:rPr>
              <a:t> </a:t>
            </a:r>
            <a:r>
              <a:rPr sz="2000" b="1" spc="45" dirty="0">
                <a:solidFill>
                  <a:schemeClr val="tx2"/>
                </a:solidFill>
                <a:latin typeface="Arial"/>
                <a:cs typeface="Arial"/>
              </a:rPr>
              <a:t>mtrs.</a:t>
            </a:r>
            <a:endParaRPr sz="2000" dirty="0">
              <a:solidFill>
                <a:schemeClr val="tx2"/>
              </a:solidFill>
              <a:latin typeface="Arial"/>
              <a:cs typeface="Arial"/>
            </a:endParaRPr>
          </a:p>
        </p:txBody>
      </p:sp>
      <p:sp>
        <p:nvSpPr>
          <p:cNvPr id="3" name="object 3"/>
          <p:cNvSpPr txBox="1">
            <a:spLocks noGrp="1"/>
          </p:cNvSpPr>
          <p:nvPr>
            <p:ph type="title"/>
          </p:nvPr>
        </p:nvSpPr>
        <p:spPr>
          <a:xfrm>
            <a:off x="0" y="328862"/>
            <a:ext cx="4927597" cy="439223"/>
          </a:xfrm>
          <a:prstGeom prst="rect">
            <a:avLst/>
          </a:prstGeom>
        </p:spPr>
        <p:txBody>
          <a:bodyPr vert="horz" wrap="square" lIns="0" tIns="15875" rIns="0" bIns="0" rtlCol="0">
            <a:spAutoFit/>
          </a:bodyPr>
          <a:lstStyle/>
          <a:p>
            <a:pPr marL="12700">
              <a:spcBef>
                <a:spcPts val="125"/>
              </a:spcBef>
            </a:pPr>
            <a:r>
              <a:rPr sz="2750" spc="20" dirty="0">
                <a:solidFill>
                  <a:schemeClr val="tx2"/>
                </a:solidFill>
              </a:rPr>
              <a:t>Final</a:t>
            </a:r>
            <a:r>
              <a:rPr sz="2750" spc="-90" dirty="0">
                <a:solidFill>
                  <a:schemeClr val="tx2"/>
                </a:solidFill>
              </a:rPr>
              <a:t> </a:t>
            </a:r>
            <a:r>
              <a:rPr sz="2750" spc="25" dirty="0">
                <a:solidFill>
                  <a:schemeClr val="tx2"/>
                </a:solidFill>
              </a:rPr>
              <a:t>Equations:</a:t>
            </a:r>
            <a:endParaRPr sz="2750" dirty="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3650" y="2293617"/>
            <a:ext cx="6353810" cy="1124585"/>
          </a:xfrm>
          <a:prstGeom prst="rect">
            <a:avLst/>
          </a:prstGeom>
        </p:spPr>
        <p:txBody>
          <a:bodyPr vert="horz" wrap="square" lIns="0" tIns="13970" rIns="0" bIns="0" rtlCol="0">
            <a:spAutoFit/>
          </a:bodyPr>
          <a:lstStyle/>
          <a:p>
            <a:pPr marL="12700">
              <a:spcBef>
                <a:spcPts val="110"/>
              </a:spcBef>
            </a:pPr>
            <a:r>
              <a:rPr sz="7200" b="0" spc="-10" dirty="0">
                <a:solidFill>
                  <a:schemeClr val="tx2"/>
                </a:solidFill>
              </a:rPr>
              <a:t>Porter</a:t>
            </a:r>
            <a:r>
              <a:rPr sz="7200" b="0" spc="-55" dirty="0">
                <a:solidFill>
                  <a:schemeClr val="tx2"/>
                </a:solidFill>
              </a:rPr>
              <a:t> </a:t>
            </a:r>
            <a:r>
              <a:rPr sz="7200" b="0" spc="-25" dirty="0">
                <a:solidFill>
                  <a:schemeClr val="tx2"/>
                </a:solidFill>
              </a:rPr>
              <a:t>governor</a:t>
            </a:r>
            <a:endParaRPr sz="7200" dirty="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0304" y="1"/>
            <a:ext cx="8997696" cy="68579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23217" y="1664395"/>
            <a:ext cx="7395845" cy="391795"/>
          </a:xfrm>
          <a:prstGeom prst="rect">
            <a:avLst/>
          </a:prstGeom>
        </p:spPr>
        <p:txBody>
          <a:bodyPr vert="horz" wrap="square" lIns="0" tIns="12700" rIns="0" bIns="0" rtlCol="0">
            <a:spAutoFit/>
          </a:bodyPr>
          <a:lstStyle/>
          <a:p>
            <a:pPr marL="12700">
              <a:spcBef>
                <a:spcPts val="100"/>
              </a:spcBef>
              <a:tabLst>
                <a:tab pos="727710" algn="l"/>
                <a:tab pos="1728470" algn="l"/>
                <a:tab pos="3129915" algn="l"/>
                <a:tab pos="3549650" algn="l"/>
                <a:tab pos="3912235" algn="l"/>
                <a:tab pos="5733415" algn="l"/>
                <a:tab pos="6190615" algn="l"/>
                <a:tab pos="6543675" algn="l"/>
              </a:tabLst>
            </a:pPr>
            <a:r>
              <a:rPr sz="2400" spc="-45" dirty="0">
                <a:solidFill>
                  <a:schemeClr val="tx2"/>
                </a:solidFill>
                <a:latin typeface="Arial"/>
                <a:cs typeface="Arial"/>
              </a:rPr>
              <a:t>T</a:t>
            </a:r>
            <a:r>
              <a:rPr sz="2400" spc="10" dirty="0">
                <a:solidFill>
                  <a:schemeClr val="tx2"/>
                </a:solidFill>
                <a:latin typeface="Arial"/>
                <a:cs typeface="Arial"/>
              </a:rPr>
              <a:t>h</a:t>
            </a:r>
            <a:r>
              <a:rPr sz="2400" dirty="0">
                <a:solidFill>
                  <a:schemeClr val="tx2"/>
                </a:solidFill>
                <a:latin typeface="Arial"/>
                <a:cs typeface="Arial"/>
              </a:rPr>
              <a:t>e</a:t>
            </a:r>
            <a:r>
              <a:rPr sz="2400" dirty="0">
                <a:solidFill>
                  <a:schemeClr val="tx2"/>
                </a:solidFill>
                <a:latin typeface="Times New Roman"/>
                <a:cs typeface="Times New Roman"/>
              </a:rPr>
              <a:t>	</a:t>
            </a:r>
            <a:r>
              <a:rPr sz="2400" spc="10" dirty="0">
                <a:solidFill>
                  <a:schemeClr val="tx2"/>
                </a:solidFill>
                <a:latin typeface="Arial"/>
                <a:cs typeface="Arial"/>
              </a:rPr>
              <a:t>p</a:t>
            </a:r>
            <a:r>
              <a:rPr sz="2400" spc="-60" dirty="0">
                <a:solidFill>
                  <a:schemeClr val="tx2"/>
                </a:solidFill>
                <a:latin typeface="Arial"/>
                <a:cs typeface="Arial"/>
              </a:rPr>
              <a:t>o</a:t>
            </a:r>
            <a:r>
              <a:rPr sz="2400" spc="20" dirty="0">
                <a:solidFill>
                  <a:schemeClr val="tx2"/>
                </a:solidFill>
                <a:latin typeface="Arial"/>
                <a:cs typeface="Arial"/>
              </a:rPr>
              <a:t>r</a:t>
            </a:r>
            <a:r>
              <a:rPr sz="2400" spc="80" dirty="0">
                <a:solidFill>
                  <a:schemeClr val="tx2"/>
                </a:solidFill>
                <a:latin typeface="Arial"/>
                <a:cs typeface="Arial"/>
              </a:rPr>
              <a:t>t</a:t>
            </a:r>
            <a:r>
              <a:rPr sz="2400" spc="-60" dirty="0">
                <a:solidFill>
                  <a:schemeClr val="tx2"/>
                </a:solidFill>
                <a:latin typeface="Arial"/>
                <a:cs typeface="Arial"/>
              </a:rPr>
              <a:t>e</a:t>
            </a:r>
            <a:r>
              <a:rPr sz="2400" dirty="0">
                <a:solidFill>
                  <a:schemeClr val="tx2"/>
                </a:solidFill>
                <a:latin typeface="Arial"/>
                <a:cs typeface="Arial"/>
              </a:rPr>
              <a:t>r</a:t>
            </a:r>
            <a:r>
              <a:rPr sz="2400" dirty="0">
                <a:solidFill>
                  <a:schemeClr val="tx2"/>
                </a:solidFill>
                <a:latin typeface="Times New Roman"/>
                <a:cs typeface="Times New Roman"/>
              </a:rPr>
              <a:t>	</a:t>
            </a:r>
            <a:r>
              <a:rPr sz="2400" spc="-60" dirty="0">
                <a:solidFill>
                  <a:schemeClr val="tx2"/>
                </a:solidFill>
                <a:latin typeface="Arial"/>
                <a:cs typeface="Arial"/>
              </a:rPr>
              <a:t>g</a:t>
            </a:r>
            <a:r>
              <a:rPr sz="2400" spc="10" dirty="0">
                <a:solidFill>
                  <a:schemeClr val="tx2"/>
                </a:solidFill>
                <a:latin typeface="Arial"/>
                <a:cs typeface="Arial"/>
              </a:rPr>
              <a:t>o</a:t>
            </a:r>
            <a:r>
              <a:rPr sz="2400" dirty="0">
                <a:solidFill>
                  <a:schemeClr val="tx2"/>
                </a:solidFill>
                <a:latin typeface="Arial"/>
                <a:cs typeface="Arial"/>
              </a:rPr>
              <a:t>v</a:t>
            </a:r>
            <a:r>
              <a:rPr sz="2400" spc="-60" dirty="0">
                <a:solidFill>
                  <a:schemeClr val="tx2"/>
                </a:solidFill>
                <a:latin typeface="Arial"/>
                <a:cs typeface="Arial"/>
              </a:rPr>
              <a:t>e</a:t>
            </a:r>
            <a:r>
              <a:rPr sz="2400" spc="20" dirty="0">
                <a:solidFill>
                  <a:schemeClr val="tx2"/>
                </a:solidFill>
                <a:latin typeface="Arial"/>
                <a:cs typeface="Arial"/>
              </a:rPr>
              <a:t>r</a:t>
            </a:r>
            <a:r>
              <a:rPr sz="2400" spc="85" dirty="0">
                <a:solidFill>
                  <a:schemeClr val="tx2"/>
                </a:solidFill>
                <a:latin typeface="Arial"/>
                <a:cs typeface="Arial"/>
              </a:rPr>
              <a:t>n</a:t>
            </a:r>
            <a:r>
              <a:rPr sz="2400" spc="-60" dirty="0">
                <a:solidFill>
                  <a:schemeClr val="tx2"/>
                </a:solidFill>
                <a:latin typeface="Arial"/>
                <a:cs typeface="Arial"/>
              </a:rPr>
              <a:t>o</a:t>
            </a:r>
            <a:r>
              <a:rPr sz="2400" dirty="0">
                <a:solidFill>
                  <a:schemeClr val="tx2"/>
                </a:solidFill>
                <a:latin typeface="Arial"/>
                <a:cs typeface="Arial"/>
              </a:rPr>
              <a:t>r</a:t>
            </a:r>
            <a:r>
              <a:rPr sz="2400" dirty="0">
                <a:solidFill>
                  <a:schemeClr val="tx2"/>
                </a:solidFill>
                <a:latin typeface="Times New Roman"/>
                <a:cs typeface="Times New Roman"/>
              </a:rPr>
              <a:t>	</a:t>
            </a:r>
            <a:r>
              <a:rPr sz="2400" spc="-10" dirty="0">
                <a:solidFill>
                  <a:schemeClr val="tx2"/>
                </a:solidFill>
                <a:latin typeface="Arial"/>
                <a:cs typeface="Arial"/>
              </a:rPr>
              <a:t>i</a:t>
            </a:r>
            <a:r>
              <a:rPr sz="2400" dirty="0">
                <a:solidFill>
                  <a:schemeClr val="tx2"/>
                </a:solidFill>
                <a:latin typeface="Arial"/>
                <a:cs typeface="Arial"/>
              </a:rPr>
              <a:t>s</a:t>
            </a:r>
            <a:r>
              <a:rPr sz="2400" dirty="0">
                <a:solidFill>
                  <a:schemeClr val="tx2"/>
                </a:solidFill>
                <a:latin typeface="Times New Roman"/>
                <a:cs typeface="Times New Roman"/>
              </a:rPr>
              <a:t>	</a:t>
            </a:r>
            <a:r>
              <a:rPr sz="2400" dirty="0">
                <a:solidFill>
                  <a:schemeClr val="tx2"/>
                </a:solidFill>
                <a:latin typeface="Arial"/>
                <a:cs typeface="Arial"/>
              </a:rPr>
              <a:t>a</a:t>
            </a:r>
            <a:r>
              <a:rPr sz="2400" dirty="0">
                <a:solidFill>
                  <a:schemeClr val="tx2"/>
                </a:solidFill>
                <a:latin typeface="Times New Roman"/>
                <a:cs typeface="Times New Roman"/>
              </a:rPr>
              <a:t>	</a:t>
            </a:r>
            <a:r>
              <a:rPr sz="2400" spc="20" dirty="0">
                <a:solidFill>
                  <a:schemeClr val="tx2"/>
                </a:solidFill>
                <a:latin typeface="Arial"/>
                <a:cs typeface="Arial"/>
              </a:rPr>
              <a:t>m</a:t>
            </a:r>
            <a:r>
              <a:rPr sz="2400" spc="-60" dirty="0">
                <a:solidFill>
                  <a:schemeClr val="tx2"/>
                </a:solidFill>
                <a:latin typeface="Arial"/>
                <a:cs typeface="Arial"/>
              </a:rPr>
              <a:t>od</a:t>
            </a:r>
            <a:r>
              <a:rPr sz="2400" spc="-10" dirty="0">
                <a:solidFill>
                  <a:schemeClr val="tx2"/>
                </a:solidFill>
                <a:latin typeface="Arial"/>
                <a:cs typeface="Arial"/>
              </a:rPr>
              <a:t>i</a:t>
            </a:r>
            <a:r>
              <a:rPr sz="2400" spc="80" dirty="0">
                <a:solidFill>
                  <a:schemeClr val="tx2"/>
                </a:solidFill>
                <a:latin typeface="Arial"/>
                <a:cs typeface="Arial"/>
              </a:rPr>
              <a:t>f</a:t>
            </a:r>
            <a:r>
              <a:rPr sz="2400" spc="-10" dirty="0">
                <a:solidFill>
                  <a:schemeClr val="tx2"/>
                </a:solidFill>
                <a:latin typeface="Arial"/>
                <a:cs typeface="Arial"/>
              </a:rPr>
              <a:t>i</a:t>
            </a:r>
            <a:r>
              <a:rPr sz="2400" dirty="0">
                <a:solidFill>
                  <a:schemeClr val="tx2"/>
                </a:solidFill>
                <a:latin typeface="Arial"/>
                <a:cs typeface="Arial"/>
              </a:rPr>
              <a:t>c</a:t>
            </a:r>
            <a:r>
              <a:rPr sz="2400" spc="-60" dirty="0">
                <a:solidFill>
                  <a:schemeClr val="tx2"/>
                </a:solidFill>
                <a:latin typeface="Arial"/>
                <a:cs typeface="Arial"/>
              </a:rPr>
              <a:t>a</a:t>
            </a:r>
            <a:r>
              <a:rPr sz="2400" spc="5" dirty="0">
                <a:solidFill>
                  <a:schemeClr val="tx2"/>
                </a:solidFill>
                <a:latin typeface="Arial"/>
                <a:cs typeface="Arial"/>
              </a:rPr>
              <a:t>t</a:t>
            </a:r>
            <a:r>
              <a:rPr sz="2400" spc="60" dirty="0">
                <a:solidFill>
                  <a:schemeClr val="tx2"/>
                </a:solidFill>
                <a:latin typeface="Arial"/>
                <a:cs typeface="Arial"/>
              </a:rPr>
              <a:t>i</a:t>
            </a:r>
            <a:r>
              <a:rPr sz="2400" spc="-60" dirty="0">
                <a:solidFill>
                  <a:schemeClr val="tx2"/>
                </a:solidFill>
                <a:latin typeface="Arial"/>
                <a:cs typeface="Arial"/>
              </a:rPr>
              <a:t>o</a:t>
            </a:r>
            <a:r>
              <a:rPr sz="2400" dirty="0">
                <a:solidFill>
                  <a:schemeClr val="tx2"/>
                </a:solidFill>
                <a:latin typeface="Arial"/>
                <a:cs typeface="Arial"/>
              </a:rPr>
              <a:t>n</a:t>
            </a:r>
            <a:r>
              <a:rPr sz="2400" dirty="0">
                <a:solidFill>
                  <a:schemeClr val="tx2"/>
                </a:solidFill>
                <a:latin typeface="Times New Roman"/>
                <a:cs typeface="Times New Roman"/>
              </a:rPr>
              <a:t>	</a:t>
            </a:r>
            <a:r>
              <a:rPr sz="2400" spc="-60" dirty="0">
                <a:solidFill>
                  <a:schemeClr val="tx2"/>
                </a:solidFill>
                <a:latin typeface="Arial"/>
                <a:cs typeface="Arial"/>
              </a:rPr>
              <a:t>o</a:t>
            </a:r>
            <a:r>
              <a:rPr sz="2400" dirty="0">
                <a:solidFill>
                  <a:schemeClr val="tx2"/>
                </a:solidFill>
                <a:latin typeface="Arial"/>
                <a:cs typeface="Arial"/>
              </a:rPr>
              <a:t>f</a:t>
            </a:r>
            <a:r>
              <a:rPr sz="2400" dirty="0">
                <a:solidFill>
                  <a:schemeClr val="tx2"/>
                </a:solidFill>
                <a:latin typeface="Times New Roman"/>
                <a:cs typeface="Times New Roman"/>
              </a:rPr>
              <a:t>	</a:t>
            </a:r>
            <a:r>
              <a:rPr sz="2400" dirty="0">
                <a:solidFill>
                  <a:schemeClr val="tx2"/>
                </a:solidFill>
                <a:latin typeface="Arial"/>
                <a:cs typeface="Arial"/>
              </a:rPr>
              <a:t>a</a:t>
            </a:r>
            <a:r>
              <a:rPr sz="2400" dirty="0">
                <a:solidFill>
                  <a:schemeClr val="tx2"/>
                </a:solidFill>
                <a:latin typeface="Times New Roman"/>
                <a:cs typeface="Times New Roman"/>
              </a:rPr>
              <a:t>	</a:t>
            </a:r>
            <a:r>
              <a:rPr sz="2400" spc="55" dirty="0">
                <a:solidFill>
                  <a:schemeClr val="tx2"/>
                </a:solidFill>
                <a:latin typeface="Arial"/>
                <a:cs typeface="Arial"/>
              </a:rPr>
              <a:t>W</a:t>
            </a:r>
            <a:r>
              <a:rPr sz="2400" spc="-60" dirty="0">
                <a:solidFill>
                  <a:schemeClr val="tx2"/>
                </a:solidFill>
                <a:latin typeface="Arial"/>
                <a:cs typeface="Arial"/>
              </a:rPr>
              <a:t>a</a:t>
            </a:r>
            <a:r>
              <a:rPr sz="2400" spc="5" dirty="0">
                <a:solidFill>
                  <a:schemeClr val="tx2"/>
                </a:solidFill>
                <a:latin typeface="Arial"/>
                <a:cs typeface="Arial"/>
              </a:rPr>
              <a:t>tt</a:t>
            </a:r>
            <a:r>
              <a:rPr sz="2400" spc="-85" dirty="0">
                <a:solidFill>
                  <a:srgbClr val="980098"/>
                </a:solidFill>
                <a:latin typeface="Arial"/>
                <a:cs typeface="Arial"/>
              </a:rPr>
              <a:t>’</a:t>
            </a:r>
            <a:r>
              <a:rPr sz="2400" dirty="0">
                <a:solidFill>
                  <a:srgbClr val="980098"/>
                </a:solidFill>
                <a:latin typeface="Arial"/>
                <a:cs typeface="Arial"/>
              </a:rPr>
              <a:t>s</a:t>
            </a:r>
            <a:endParaRPr sz="2400" dirty="0">
              <a:solidFill>
                <a:prstClr val="black"/>
              </a:solidFill>
              <a:latin typeface="Arial"/>
              <a:cs typeface="Arial"/>
            </a:endParaRPr>
          </a:p>
        </p:txBody>
      </p:sp>
      <p:sp>
        <p:nvSpPr>
          <p:cNvPr id="3" name="object 3"/>
          <p:cNvSpPr txBox="1"/>
          <p:nvPr/>
        </p:nvSpPr>
        <p:spPr>
          <a:xfrm>
            <a:off x="2251067" y="2040442"/>
            <a:ext cx="7966075" cy="1112520"/>
          </a:xfrm>
          <a:prstGeom prst="rect">
            <a:avLst/>
          </a:prstGeom>
        </p:spPr>
        <p:txBody>
          <a:bodyPr vert="horz" wrap="square" lIns="0" tIns="189865" rIns="0" bIns="0" rtlCol="0">
            <a:spAutoFit/>
          </a:bodyPr>
          <a:lstStyle/>
          <a:p>
            <a:pPr marR="5080" algn="r">
              <a:spcBef>
                <a:spcPts val="1495"/>
              </a:spcBef>
              <a:tabLst>
                <a:tab pos="1410970" algn="l"/>
                <a:tab pos="2097405" algn="l"/>
                <a:tab pos="3155950" algn="l"/>
                <a:tab pos="3880485" algn="l"/>
                <a:tab pos="5186680" algn="l"/>
                <a:tab pos="5586730" algn="l"/>
                <a:tab pos="6149340" algn="l"/>
                <a:tab pos="7407909" algn="l"/>
              </a:tabLst>
            </a:pPr>
            <a:r>
              <a:rPr sz="2400" spc="10" dirty="0">
                <a:solidFill>
                  <a:schemeClr val="tx2"/>
                </a:solidFill>
                <a:latin typeface="Arial"/>
                <a:cs typeface="Arial"/>
              </a:rPr>
              <a:t>go</a:t>
            </a:r>
            <a:r>
              <a:rPr sz="2400" spc="-75" dirty="0">
                <a:solidFill>
                  <a:schemeClr val="tx2"/>
                </a:solidFill>
                <a:latin typeface="Arial"/>
                <a:cs typeface="Arial"/>
              </a:rPr>
              <a:t>v</a:t>
            </a:r>
            <a:r>
              <a:rPr sz="2400" spc="-60" dirty="0">
                <a:solidFill>
                  <a:schemeClr val="tx2"/>
                </a:solidFill>
                <a:latin typeface="Arial"/>
                <a:cs typeface="Arial"/>
              </a:rPr>
              <a:t>e</a:t>
            </a:r>
            <a:r>
              <a:rPr sz="2400" spc="20" dirty="0">
                <a:solidFill>
                  <a:schemeClr val="tx2"/>
                </a:solidFill>
                <a:latin typeface="Arial"/>
                <a:cs typeface="Arial"/>
              </a:rPr>
              <a:t>r</a:t>
            </a:r>
            <a:r>
              <a:rPr sz="2400" spc="85" dirty="0">
                <a:solidFill>
                  <a:schemeClr val="tx2"/>
                </a:solidFill>
                <a:latin typeface="Arial"/>
                <a:cs typeface="Arial"/>
              </a:rPr>
              <a:t>n</a:t>
            </a:r>
            <a:r>
              <a:rPr sz="2400" spc="-60" dirty="0">
                <a:solidFill>
                  <a:schemeClr val="tx2"/>
                </a:solidFill>
                <a:latin typeface="Arial"/>
                <a:cs typeface="Arial"/>
              </a:rPr>
              <a:t>o</a:t>
            </a:r>
            <a:r>
              <a:rPr sz="2400" spc="-125" dirty="0">
                <a:solidFill>
                  <a:schemeClr val="tx2"/>
                </a:solidFill>
                <a:latin typeface="Arial"/>
                <a:cs typeface="Arial"/>
              </a:rPr>
              <a:t>r</a:t>
            </a:r>
            <a:r>
              <a:rPr sz="2400" dirty="0">
                <a:solidFill>
                  <a:schemeClr val="tx2"/>
                </a:solidFill>
                <a:latin typeface="Arial"/>
                <a:cs typeface="Arial"/>
              </a:rPr>
              <a:t>,</a:t>
            </a:r>
            <a:r>
              <a:rPr sz="2400" dirty="0">
                <a:solidFill>
                  <a:schemeClr val="tx2"/>
                </a:solidFill>
                <a:latin typeface="Times New Roman"/>
                <a:cs typeface="Times New Roman"/>
              </a:rPr>
              <a:t>	</a:t>
            </a:r>
            <a:r>
              <a:rPr sz="2400" spc="-5" dirty="0">
                <a:solidFill>
                  <a:schemeClr val="tx2"/>
                </a:solidFill>
                <a:latin typeface="Arial"/>
                <a:cs typeface="Arial"/>
              </a:rPr>
              <a:t>w</a:t>
            </a:r>
            <a:r>
              <a:rPr sz="2400" spc="-15" dirty="0">
                <a:solidFill>
                  <a:schemeClr val="tx2"/>
                </a:solidFill>
                <a:latin typeface="Arial"/>
                <a:cs typeface="Arial"/>
              </a:rPr>
              <a:t>i</a:t>
            </a:r>
            <a:r>
              <a:rPr sz="2400" spc="5" dirty="0">
                <a:solidFill>
                  <a:schemeClr val="tx2"/>
                </a:solidFill>
                <a:latin typeface="Arial"/>
                <a:cs typeface="Arial"/>
              </a:rPr>
              <a:t>t</a:t>
            </a:r>
            <a:r>
              <a:rPr sz="2400" dirty="0">
                <a:solidFill>
                  <a:schemeClr val="tx2"/>
                </a:solidFill>
                <a:latin typeface="Arial"/>
                <a:cs typeface="Arial"/>
              </a:rPr>
              <a:t>h</a:t>
            </a:r>
            <a:r>
              <a:rPr sz="2400" dirty="0">
                <a:solidFill>
                  <a:schemeClr val="tx2"/>
                </a:solidFill>
                <a:latin typeface="Times New Roman"/>
                <a:cs typeface="Times New Roman"/>
              </a:rPr>
              <a:t>	</a:t>
            </a:r>
            <a:r>
              <a:rPr sz="2400" dirty="0">
                <a:solidFill>
                  <a:schemeClr val="tx2"/>
                </a:solidFill>
                <a:latin typeface="Arial"/>
                <a:cs typeface="Arial"/>
              </a:rPr>
              <a:t>c</a:t>
            </a:r>
            <a:r>
              <a:rPr sz="2400" spc="-60" dirty="0">
                <a:solidFill>
                  <a:schemeClr val="tx2"/>
                </a:solidFill>
                <a:latin typeface="Arial"/>
                <a:cs typeface="Arial"/>
              </a:rPr>
              <a:t>e</a:t>
            </a:r>
            <a:r>
              <a:rPr sz="2400" spc="10" dirty="0">
                <a:solidFill>
                  <a:schemeClr val="tx2"/>
                </a:solidFill>
                <a:latin typeface="Arial"/>
                <a:cs typeface="Arial"/>
              </a:rPr>
              <a:t>n</a:t>
            </a:r>
            <a:r>
              <a:rPr sz="2400" spc="5" dirty="0">
                <a:solidFill>
                  <a:schemeClr val="tx2"/>
                </a:solidFill>
                <a:latin typeface="Arial"/>
                <a:cs typeface="Arial"/>
              </a:rPr>
              <a:t>t</a:t>
            </a:r>
            <a:r>
              <a:rPr sz="2400" spc="20" dirty="0">
                <a:solidFill>
                  <a:schemeClr val="tx2"/>
                </a:solidFill>
                <a:latin typeface="Arial"/>
                <a:cs typeface="Arial"/>
              </a:rPr>
              <a:t>r</a:t>
            </a:r>
            <a:r>
              <a:rPr sz="2400" spc="10" dirty="0">
                <a:solidFill>
                  <a:schemeClr val="tx2"/>
                </a:solidFill>
                <a:latin typeface="Arial"/>
                <a:cs typeface="Arial"/>
              </a:rPr>
              <a:t>a</a:t>
            </a:r>
            <a:r>
              <a:rPr sz="2400" dirty="0">
                <a:solidFill>
                  <a:schemeClr val="tx2"/>
                </a:solidFill>
                <a:latin typeface="Arial"/>
                <a:cs typeface="Arial"/>
              </a:rPr>
              <a:t>l</a:t>
            </a:r>
            <a:r>
              <a:rPr sz="2400" dirty="0">
                <a:solidFill>
                  <a:schemeClr val="tx2"/>
                </a:solidFill>
                <a:latin typeface="Times New Roman"/>
                <a:cs typeface="Times New Roman"/>
              </a:rPr>
              <a:t>	</a:t>
            </a:r>
            <a:r>
              <a:rPr sz="2400" spc="60" dirty="0">
                <a:solidFill>
                  <a:schemeClr val="tx2"/>
                </a:solidFill>
                <a:latin typeface="Arial"/>
                <a:cs typeface="Arial"/>
              </a:rPr>
              <a:t>l</a:t>
            </a:r>
            <a:r>
              <a:rPr sz="2400" spc="-60" dirty="0">
                <a:solidFill>
                  <a:schemeClr val="tx2"/>
                </a:solidFill>
                <a:latin typeface="Arial"/>
                <a:cs typeface="Arial"/>
              </a:rPr>
              <a:t>o</a:t>
            </a:r>
            <a:r>
              <a:rPr sz="2400" spc="10" dirty="0">
                <a:solidFill>
                  <a:schemeClr val="tx2"/>
                </a:solidFill>
                <a:latin typeface="Arial"/>
                <a:cs typeface="Arial"/>
              </a:rPr>
              <a:t>a</a:t>
            </a:r>
            <a:r>
              <a:rPr sz="2400" dirty="0">
                <a:solidFill>
                  <a:schemeClr val="tx2"/>
                </a:solidFill>
                <a:latin typeface="Arial"/>
                <a:cs typeface="Arial"/>
              </a:rPr>
              <a:t>d</a:t>
            </a:r>
            <a:r>
              <a:rPr sz="2400" dirty="0">
                <a:solidFill>
                  <a:schemeClr val="tx2"/>
                </a:solidFill>
                <a:latin typeface="Times New Roman"/>
                <a:cs typeface="Times New Roman"/>
              </a:rPr>
              <a:t>	</a:t>
            </a:r>
            <a:r>
              <a:rPr sz="2400" spc="-60" dirty="0">
                <a:solidFill>
                  <a:schemeClr val="tx2"/>
                </a:solidFill>
                <a:latin typeface="Arial"/>
                <a:cs typeface="Arial"/>
              </a:rPr>
              <a:t>a</a:t>
            </a:r>
            <a:r>
              <a:rPr sz="2400" spc="5" dirty="0">
                <a:solidFill>
                  <a:schemeClr val="tx2"/>
                </a:solidFill>
                <a:latin typeface="Arial"/>
                <a:cs typeface="Arial"/>
              </a:rPr>
              <a:t>t</a:t>
            </a:r>
            <a:r>
              <a:rPr sz="2400" spc="80" dirty="0">
                <a:solidFill>
                  <a:schemeClr val="tx2"/>
                </a:solidFill>
                <a:latin typeface="Arial"/>
                <a:cs typeface="Arial"/>
              </a:rPr>
              <a:t>t</a:t>
            </a:r>
            <a:r>
              <a:rPr sz="2400" spc="-60" dirty="0">
                <a:solidFill>
                  <a:schemeClr val="tx2"/>
                </a:solidFill>
                <a:latin typeface="Arial"/>
                <a:cs typeface="Arial"/>
              </a:rPr>
              <a:t>a</a:t>
            </a:r>
            <a:r>
              <a:rPr sz="2400" dirty="0">
                <a:solidFill>
                  <a:schemeClr val="tx2"/>
                </a:solidFill>
                <a:latin typeface="Arial"/>
                <a:cs typeface="Arial"/>
              </a:rPr>
              <a:t>c</a:t>
            </a:r>
            <a:r>
              <a:rPr sz="2400" spc="10" dirty="0">
                <a:solidFill>
                  <a:schemeClr val="tx2"/>
                </a:solidFill>
                <a:latin typeface="Arial"/>
                <a:cs typeface="Arial"/>
              </a:rPr>
              <a:t>he</a:t>
            </a:r>
            <a:r>
              <a:rPr sz="2400" dirty="0">
                <a:solidFill>
                  <a:schemeClr val="tx2"/>
                </a:solidFill>
                <a:latin typeface="Arial"/>
                <a:cs typeface="Arial"/>
              </a:rPr>
              <a:t>d</a:t>
            </a:r>
            <a:r>
              <a:rPr sz="2400" dirty="0">
                <a:solidFill>
                  <a:schemeClr val="tx2"/>
                </a:solidFill>
                <a:latin typeface="Times New Roman"/>
                <a:cs typeface="Times New Roman"/>
              </a:rPr>
              <a:t>	</a:t>
            </a:r>
            <a:r>
              <a:rPr sz="2400" spc="85" dirty="0">
                <a:solidFill>
                  <a:schemeClr val="tx2"/>
                </a:solidFill>
                <a:latin typeface="Arial"/>
                <a:cs typeface="Arial"/>
              </a:rPr>
              <a:t>t</a:t>
            </a:r>
            <a:r>
              <a:rPr sz="2400" dirty="0">
                <a:solidFill>
                  <a:schemeClr val="tx2"/>
                </a:solidFill>
                <a:latin typeface="Arial"/>
                <a:cs typeface="Arial"/>
              </a:rPr>
              <a:t>o</a:t>
            </a:r>
            <a:r>
              <a:rPr sz="2400" dirty="0">
                <a:solidFill>
                  <a:schemeClr val="tx2"/>
                </a:solidFill>
                <a:latin typeface="Times New Roman"/>
                <a:cs typeface="Times New Roman"/>
              </a:rPr>
              <a:t>	</a:t>
            </a:r>
            <a:r>
              <a:rPr sz="2400" spc="5" dirty="0">
                <a:solidFill>
                  <a:schemeClr val="tx2"/>
                </a:solidFill>
                <a:latin typeface="Arial"/>
                <a:cs typeface="Arial"/>
              </a:rPr>
              <a:t>t</a:t>
            </a:r>
            <a:r>
              <a:rPr sz="2400" spc="10" dirty="0">
                <a:solidFill>
                  <a:schemeClr val="tx2"/>
                </a:solidFill>
                <a:latin typeface="Arial"/>
                <a:cs typeface="Arial"/>
              </a:rPr>
              <a:t>h</a:t>
            </a:r>
            <a:r>
              <a:rPr sz="2400" dirty="0">
                <a:solidFill>
                  <a:schemeClr val="tx2"/>
                </a:solidFill>
                <a:latin typeface="Arial"/>
                <a:cs typeface="Arial"/>
              </a:rPr>
              <a:t>e</a:t>
            </a:r>
            <a:r>
              <a:rPr sz="2400" dirty="0">
                <a:solidFill>
                  <a:schemeClr val="tx2"/>
                </a:solidFill>
                <a:latin typeface="Times New Roman"/>
                <a:cs typeface="Times New Roman"/>
              </a:rPr>
              <a:t>	</a:t>
            </a:r>
            <a:r>
              <a:rPr sz="2400" dirty="0">
                <a:solidFill>
                  <a:schemeClr val="tx2"/>
                </a:solidFill>
                <a:latin typeface="Arial"/>
                <a:cs typeface="Arial"/>
              </a:rPr>
              <a:t>s</a:t>
            </a:r>
            <a:r>
              <a:rPr sz="2400" spc="60" dirty="0">
                <a:solidFill>
                  <a:schemeClr val="tx2"/>
                </a:solidFill>
                <a:latin typeface="Arial"/>
                <a:cs typeface="Arial"/>
              </a:rPr>
              <a:t>l</a:t>
            </a:r>
            <a:r>
              <a:rPr sz="2400" spc="10" dirty="0">
                <a:solidFill>
                  <a:schemeClr val="tx2"/>
                </a:solidFill>
                <a:latin typeface="Arial"/>
                <a:cs typeface="Arial"/>
              </a:rPr>
              <a:t>ee</a:t>
            </a:r>
            <a:r>
              <a:rPr sz="2400" dirty="0">
                <a:solidFill>
                  <a:schemeClr val="tx2"/>
                </a:solidFill>
                <a:latin typeface="Arial"/>
                <a:cs typeface="Arial"/>
              </a:rPr>
              <a:t>v</a:t>
            </a:r>
            <a:r>
              <a:rPr sz="2400" spc="-55" dirty="0">
                <a:solidFill>
                  <a:schemeClr val="tx2"/>
                </a:solidFill>
                <a:latin typeface="Arial"/>
                <a:cs typeface="Arial"/>
              </a:rPr>
              <a:t>e</a:t>
            </a:r>
            <a:r>
              <a:rPr sz="2400" dirty="0">
                <a:solidFill>
                  <a:schemeClr val="tx2"/>
                </a:solidFill>
                <a:latin typeface="Arial"/>
                <a:cs typeface="Arial"/>
              </a:rPr>
              <a:t>.</a:t>
            </a:r>
            <a:r>
              <a:rPr sz="2400" dirty="0">
                <a:solidFill>
                  <a:schemeClr val="tx2"/>
                </a:solidFill>
                <a:latin typeface="Times New Roman"/>
                <a:cs typeface="Times New Roman"/>
              </a:rPr>
              <a:t>	</a:t>
            </a:r>
            <a:r>
              <a:rPr sz="2400" spc="-45" dirty="0">
                <a:solidFill>
                  <a:schemeClr val="tx2"/>
                </a:solidFill>
                <a:latin typeface="Arial"/>
                <a:cs typeface="Arial"/>
              </a:rPr>
              <a:t>T</a:t>
            </a:r>
            <a:r>
              <a:rPr sz="2400" spc="85" dirty="0">
                <a:solidFill>
                  <a:schemeClr val="tx2"/>
                </a:solidFill>
                <a:latin typeface="Arial"/>
                <a:cs typeface="Arial"/>
              </a:rPr>
              <a:t>h</a:t>
            </a:r>
            <a:r>
              <a:rPr sz="2400" dirty="0">
                <a:solidFill>
                  <a:schemeClr val="tx2"/>
                </a:solidFill>
                <a:latin typeface="Arial"/>
                <a:cs typeface="Arial"/>
              </a:rPr>
              <a:t>e</a:t>
            </a:r>
          </a:p>
          <a:p>
            <a:pPr marR="12065" algn="r">
              <a:spcBef>
                <a:spcPts val="1400"/>
              </a:spcBef>
            </a:pPr>
            <a:r>
              <a:rPr sz="2400" spc="-45" dirty="0">
                <a:solidFill>
                  <a:schemeClr val="tx2"/>
                </a:solidFill>
                <a:latin typeface="Arial"/>
                <a:cs typeface="Arial"/>
              </a:rPr>
              <a:t>T</a:t>
            </a:r>
            <a:r>
              <a:rPr sz="2400" spc="10" dirty="0">
                <a:solidFill>
                  <a:schemeClr val="tx2"/>
                </a:solidFill>
                <a:latin typeface="Arial"/>
                <a:cs typeface="Arial"/>
              </a:rPr>
              <a:t>h</a:t>
            </a:r>
            <a:r>
              <a:rPr sz="2400" spc="-15" dirty="0">
                <a:solidFill>
                  <a:schemeClr val="tx2"/>
                </a:solidFill>
                <a:latin typeface="Arial"/>
                <a:cs typeface="Arial"/>
              </a:rPr>
              <a:t>i</a:t>
            </a:r>
            <a:r>
              <a:rPr sz="2400" dirty="0">
                <a:solidFill>
                  <a:schemeClr val="tx2"/>
                </a:solidFill>
                <a:latin typeface="Arial"/>
                <a:cs typeface="Arial"/>
              </a:rPr>
              <a:t>s</a:t>
            </a:r>
          </a:p>
        </p:txBody>
      </p:sp>
      <p:sp>
        <p:nvSpPr>
          <p:cNvPr id="4" name="object 4"/>
          <p:cNvSpPr txBox="1"/>
          <p:nvPr/>
        </p:nvSpPr>
        <p:spPr>
          <a:xfrm>
            <a:off x="2251063" y="2573131"/>
            <a:ext cx="3018155" cy="1132840"/>
          </a:xfrm>
          <a:prstGeom prst="rect">
            <a:avLst/>
          </a:prstGeom>
        </p:spPr>
        <p:txBody>
          <a:bodyPr vert="horz" wrap="square" lIns="0" tIns="200660" rIns="0" bIns="0" rtlCol="0">
            <a:spAutoFit/>
          </a:bodyPr>
          <a:lstStyle/>
          <a:p>
            <a:pPr marL="12700">
              <a:spcBef>
                <a:spcPts val="1580"/>
              </a:spcBef>
              <a:tabLst>
                <a:tab pos="794385" algn="l"/>
                <a:tab pos="1899920" algn="l"/>
                <a:tab pos="2462530" algn="l"/>
              </a:tabLst>
            </a:pPr>
            <a:r>
              <a:rPr sz="2400" dirty="0">
                <a:solidFill>
                  <a:schemeClr val="tx2"/>
                </a:solidFill>
                <a:latin typeface="Arial"/>
                <a:cs typeface="Arial"/>
              </a:rPr>
              <a:t>load</a:t>
            </a:r>
            <a:r>
              <a:rPr sz="2400" dirty="0">
                <a:solidFill>
                  <a:schemeClr val="tx2"/>
                </a:solidFill>
                <a:latin typeface="Times New Roman"/>
                <a:cs typeface="Times New Roman"/>
              </a:rPr>
              <a:t>	</a:t>
            </a:r>
            <a:r>
              <a:rPr sz="2400" spc="-5" dirty="0">
                <a:solidFill>
                  <a:schemeClr val="tx2"/>
                </a:solidFill>
                <a:latin typeface="Arial"/>
                <a:cs typeface="Arial"/>
              </a:rPr>
              <a:t>moves</a:t>
            </a:r>
            <a:r>
              <a:rPr sz="2400" spc="-5" dirty="0">
                <a:solidFill>
                  <a:schemeClr val="tx2"/>
                </a:solidFill>
                <a:latin typeface="Times New Roman"/>
                <a:cs typeface="Times New Roman"/>
              </a:rPr>
              <a:t>	</a:t>
            </a:r>
            <a:r>
              <a:rPr sz="2400" spc="45" dirty="0">
                <a:solidFill>
                  <a:schemeClr val="tx2"/>
                </a:solidFill>
                <a:latin typeface="Arial"/>
                <a:cs typeface="Arial"/>
              </a:rPr>
              <a:t>up</a:t>
            </a:r>
            <a:r>
              <a:rPr sz="2400" spc="45" dirty="0">
                <a:solidFill>
                  <a:schemeClr val="tx2"/>
                </a:solidFill>
                <a:latin typeface="Times New Roman"/>
                <a:cs typeface="Times New Roman"/>
              </a:rPr>
              <a:t>	</a:t>
            </a:r>
            <a:r>
              <a:rPr sz="2400" spc="5" dirty="0">
                <a:solidFill>
                  <a:schemeClr val="tx2"/>
                </a:solidFill>
                <a:latin typeface="Arial"/>
                <a:cs typeface="Arial"/>
              </a:rPr>
              <a:t>and</a:t>
            </a:r>
            <a:endParaRPr sz="2400" dirty="0">
              <a:solidFill>
                <a:schemeClr val="tx2"/>
              </a:solidFill>
              <a:latin typeface="Arial"/>
              <a:cs typeface="Arial"/>
            </a:endParaRPr>
          </a:p>
          <a:p>
            <a:pPr marL="12700">
              <a:spcBef>
                <a:spcPts val="1480"/>
              </a:spcBef>
              <a:tabLst>
                <a:tab pos="1614170" algn="l"/>
              </a:tabLst>
            </a:pPr>
            <a:r>
              <a:rPr sz="2400" spc="-10" dirty="0">
                <a:solidFill>
                  <a:schemeClr val="tx2"/>
                </a:solidFill>
                <a:latin typeface="Arial"/>
                <a:cs typeface="Arial"/>
              </a:rPr>
              <a:t>additional</a:t>
            </a:r>
            <a:r>
              <a:rPr sz="2400" spc="-10" dirty="0">
                <a:solidFill>
                  <a:schemeClr val="tx2"/>
                </a:solidFill>
                <a:latin typeface="Times New Roman"/>
                <a:cs typeface="Times New Roman"/>
              </a:rPr>
              <a:t>	</a:t>
            </a:r>
            <a:r>
              <a:rPr sz="2400" spc="-5" dirty="0">
                <a:solidFill>
                  <a:schemeClr val="tx2"/>
                </a:solidFill>
                <a:latin typeface="Arial"/>
                <a:cs typeface="Arial"/>
              </a:rPr>
              <a:t>downward</a:t>
            </a:r>
            <a:endParaRPr sz="2400" dirty="0">
              <a:solidFill>
                <a:schemeClr val="tx2"/>
              </a:solidFill>
              <a:latin typeface="Arial"/>
              <a:cs typeface="Arial"/>
            </a:endParaRPr>
          </a:p>
        </p:txBody>
      </p:sp>
      <p:sp>
        <p:nvSpPr>
          <p:cNvPr id="5" name="object 5"/>
          <p:cNvSpPr txBox="1"/>
          <p:nvPr/>
        </p:nvSpPr>
        <p:spPr>
          <a:xfrm>
            <a:off x="5426319" y="2573131"/>
            <a:ext cx="4775200" cy="1132840"/>
          </a:xfrm>
          <a:prstGeom prst="rect">
            <a:avLst/>
          </a:prstGeom>
        </p:spPr>
        <p:txBody>
          <a:bodyPr vert="horz" wrap="square" lIns="0" tIns="200660" rIns="0" bIns="0" rtlCol="0">
            <a:spAutoFit/>
          </a:bodyPr>
          <a:lstStyle/>
          <a:p>
            <a:pPr marL="12700">
              <a:spcBef>
                <a:spcPts val="1580"/>
              </a:spcBef>
              <a:tabLst>
                <a:tab pos="946785" algn="l"/>
                <a:tab pos="1585595" algn="l"/>
                <a:tab pos="2710180" algn="l"/>
              </a:tabLst>
            </a:pPr>
            <a:r>
              <a:rPr sz="2400" spc="-15" dirty="0">
                <a:solidFill>
                  <a:schemeClr val="tx2"/>
                </a:solidFill>
                <a:latin typeface="Arial"/>
                <a:cs typeface="Arial"/>
              </a:rPr>
              <a:t>down</a:t>
            </a:r>
            <a:r>
              <a:rPr sz="2400" spc="-15" dirty="0">
                <a:solidFill>
                  <a:schemeClr val="tx2"/>
                </a:solidFill>
                <a:latin typeface="Times New Roman"/>
                <a:cs typeface="Times New Roman"/>
              </a:rPr>
              <a:t>	</a:t>
            </a:r>
            <a:r>
              <a:rPr sz="2400" spc="30" dirty="0">
                <a:solidFill>
                  <a:schemeClr val="tx2"/>
                </a:solidFill>
                <a:latin typeface="Arial"/>
                <a:cs typeface="Arial"/>
              </a:rPr>
              <a:t>the</a:t>
            </a:r>
            <a:r>
              <a:rPr sz="2400" spc="30" dirty="0">
                <a:solidFill>
                  <a:schemeClr val="tx2"/>
                </a:solidFill>
                <a:latin typeface="Times New Roman"/>
                <a:cs typeface="Times New Roman"/>
              </a:rPr>
              <a:t>	</a:t>
            </a:r>
            <a:r>
              <a:rPr sz="2400" spc="-5" dirty="0">
                <a:solidFill>
                  <a:schemeClr val="tx2"/>
                </a:solidFill>
                <a:latin typeface="Arial"/>
                <a:cs typeface="Arial"/>
              </a:rPr>
              <a:t>central</a:t>
            </a:r>
            <a:r>
              <a:rPr sz="2400" spc="-5" dirty="0">
                <a:solidFill>
                  <a:schemeClr val="tx2"/>
                </a:solidFill>
                <a:latin typeface="Times New Roman"/>
                <a:cs typeface="Times New Roman"/>
              </a:rPr>
              <a:t>	</a:t>
            </a:r>
            <a:r>
              <a:rPr sz="2400" dirty="0">
                <a:solidFill>
                  <a:schemeClr val="tx2"/>
                </a:solidFill>
                <a:latin typeface="Arial"/>
                <a:cs typeface="Arial"/>
              </a:rPr>
              <a:t>spindle.</a:t>
            </a:r>
          </a:p>
          <a:p>
            <a:pPr marL="116839">
              <a:spcBef>
                <a:spcPts val="1480"/>
              </a:spcBef>
              <a:tabLst>
                <a:tab pos="1089660" algn="l"/>
                <a:tab pos="2681605" algn="l"/>
                <a:tab pos="3397250" algn="l"/>
                <a:tab pos="4522470" algn="l"/>
              </a:tabLst>
            </a:pPr>
            <a:r>
              <a:rPr sz="2400" spc="80" dirty="0">
                <a:solidFill>
                  <a:schemeClr val="tx2"/>
                </a:solidFill>
                <a:latin typeface="Arial"/>
                <a:cs typeface="Arial"/>
              </a:rPr>
              <a:t>f</a:t>
            </a:r>
            <a:r>
              <a:rPr sz="2400" spc="-60" dirty="0">
                <a:solidFill>
                  <a:schemeClr val="tx2"/>
                </a:solidFill>
                <a:latin typeface="Arial"/>
                <a:cs typeface="Arial"/>
              </a:rPr>
              <a:t>o</a:t>
            </a:r>
            <a:r>
              <a:rPr sz="2400" spc="20" dirty="0">
                <a:solidFill>
                  <a:schemeClr val="tx2"/>
                </a:solidFill>
                <a:latin typeface="Arial"/>
                <a:cs typeface="Arial"/>
              </a:rPr>
              <a:t>r</a:t>
            </a:r>
            <a:r>
              <a:rPr sz="2400" dirty="0">
                <a:solidFill>
                  <a:schemeClr val="tx2"/>
                </a:solidFill>
                <a:latin typeface="Arial"/>
                <a:cs typeface="Arial"/>
              </a:rPr>
              <a:t>ce</a:t>
            </a:r>
            <a:r>
              <a:rPr sz="2400" dirty="0">
                <a:solidFill>
                  <a:schemeClr val="tx2"/>
                </a:solidFill>
                <a:latin typeface="Times New Roman"/>
                <a:cs typeface="Times New Roman"/>
              </a:rPr>
              <a:t>	</a:t>
            </a:r>
            <a:r>
              <a:rPr sz="2400" spc="-10" dirty="0">
                <a:solidFill>
                  <a:schemeClr val="tx2"/>
                </a:solidFill>
                <a:latin typeface="Arial"/>
                <a:cs typeface="Arial"/>
              </a:rPr>
              <a:t>i</a:t>
            </a:r>
            <a:r>
              <a:rPr sz="2400" spc="10" dirty="0">
                <a:solidFill>
                  <a:schemeClr val="tx2"/>
                </a:solidFill>
                <a:latin typeface="Arial"/>
                <a:cs typeface="Arial"/>
              </a:rPr>
              <a:t>n</a:t>
            </a:r>
            <a:r>
              <a:rPr sz="2400" dirty="0">
                <a:solidFill>
                  <a:schemeClr val="tx2"/>
                </a:solidFill>
                <a:latin typeface="Arial"/>
                <a:cs typeface="Arial"/>
              </a:rPr>
              <a:t>c</a:t>
            </a:r>
            <a:r>
              <a:rPr sz="2400" spc="25" dirty="0">
                <a:solidFill>
                  <a:schemeClr val="tx2"/>
                </a:solidFill>
                <a:latin typeface="Arial"/>
                <a:cs typeface="Arial"/>
              </a:rPr>
              <a:t>r</a:t>
            </a:r>
            <a:r>
              <a:rPr sz="2400" spc="-60" dirty="0">
                <a:solidFill>
                  <a:schemeClr val="tx2"/>
                </a:solidFill>
                <a:latin typeface="Arial"/>
                <a:cs typeface="Arial"/>
              </a:rPr>
              <a:t>ea</a:t>
            </a:r>
            <a:r>
              <a:rPr sz="2400" spc="70" dirty="0">
                <a:solidFill>
                  <a:schemeClr val="tx2"/>
                </a:solidFill>
                <a:latin typeface="Arial"/>
                <a:cs typeface="Arial"/>
              </a:rPr>
              <a:t>s</a:t>
            </a:r>
            <a:r>
              <a:rPr sz="2400" spc="-60" dirty="0">
                <a:solidFill>
                  <a:schemeClr val="tx2"/>
                </a:solidFill>
                <a:latin typeface="Arial"/>
                <a:cs typeface="Arial"/>
              </a:rPr>
              <a:t>e</a:t>
            </a:r>
            <a:r>
              <a:rPr sz="2400" dirty="0">
                <a:solidFill>
                  <a:schemeClr val="tx2"/>
                </a:solidFill>
                <a:latin typeface="Arial"/>
                <a:cs typeface="Arial"/>
              </a:rPr>
              <a:t>s</a:t>
            </a:r>
            <a:r>
              <a:rPr sz="2400" dirty="0">
                <a:solidFill>
                  <a:schemeClr val="tx2"/>
                </a:solidFill>
                <a:latin typeface="Times New Roman"/>
                <a:cs typeface="Times New Roman"/>
              </a:rPr>
              <a:t>	</a:t>
            </a:r>
            <a:r>
              <a:rPr sz="2400" spc="5" dirty="0">
                <a:solidFill>
                  <a:schemeClr val="tx2"/>
                </a:solidFill>
                <a:latin typeface="Arial"/>
                <a:cs typeface="Arial"/>
              </a:rPr>
              <a:t>t</a:t>
            </a:r>
            <a:r>
              <a:rPr sz="2400" spc="10" dirty="0">
                <a:solidFill>
                  <a:schemeClr val="tx2"/>
                </a:solidFill>
                <a:latin typeface="Arial"/>
                <a:cs typeface="Arial"/>
              </a:rPr>
              <a:t>h</a:t>
            </a:r>
            <a:r>
              <a:rPr sz="2400" dirty="0">
                <a:solidFill>
                  <a:schemeClr val="tx2"/>
                </a:solidFill>
                <a:latin typeface="Arial"/>
                <a:cs typeface="Arial"/>
              </a:rPr>
              <a:t>e</a:t>
            </a:r>
            <a:r>
              <a:rPr sz="2400" dirty="0">
                <a:solidFill>
                  <a:schemeClr val="tx2"/>
                </a:solidFill>
                <a:latin typeface="Times New Roman"/>
                <a:cs typeface="Times New Roman"/>
              </a:rPr>
              <a:t>	</a:t>
            </a:r>
            <a:r>
              <a:rPr sz="2400" dirty="0">
                <a:solidFill>
                  <a:schemeClr val="tx2"/>
                </a:solidFill>
                <a:latin typeface="Arial"/>
                <a:cs typeface="Arial"/>
              </a:rPr>
              <a:t>s</a:t>
            </a:r>
            <a:r>
              <a:rPr sz="2400" spc="10" dirty="0">
                <a:solidFill>
                  <a:schemeClr val="tx2"/>
                </a:solidFill>
                <a:latin typeface="Arial"/>
                <a:cs typeface="Arial"/>
              </a:rPr>
              <a:t>pee</a:t>
            </a:r>
            <a:r>
              <a:rPr sz="2400" dirty="0">
                <a:solidFill>
                  <a:schemeClr val="tx2"/>
                </a:solidFill>
                <a:latin typeface="Arial"/>
                <a:cs typeface="Arial"/>
              </a:rPr>
              <a:t>d</a:t>
            </a:r>
            <a:r>
              <a:rPr sz="2400" dirty="0">
                <a:solidFill>
                  <a:schemeClr val="tx2"/>
                </a:solidFill>
                <a:latin typeface="Times New Roman"/>
                <a:cs typeface="Times New Roman"/>
              </a:rPr>
              <a:t>	</a:t>
            </a:r>
            <a:r>
              <a:rPr sz="2400" spc="-60" dirty="0">
                <a:solidFill>
                  <a:schemeClr val="tx2"/>
                </a:solidFill>
                <a:latin typeface="Arial"/>
                <a:cs typeface="Arial"/>
              </a:rPr>
              <a:t>of</a:t>
            </a:r>
            <a:endParaRPr sz="2400" dirty="0">
              <a:solidFill>
                <a:schemeClr val="tx2"/>
              </a:solidFill>
              <a:latin typeface="Arial"/>
              <a:cs typeface="Arial"/>
            </a:endParaRPr>
          </a:p>
        </p:txBody>
      </p:sp>
      <p:sp>
        <p:nvSpPr>
          <p:cNvPr id="6" name="object 6"/>
          <p:cNvSpPr txBox="1"/>
          <p:nvPr/>
        </p:nvSpPr>
        <p:spPr>
          <a:xfrm>
            <a:off x="2251061" y="3690053"/>
            <a:ext cx="7967980" cy="1045864"/>
          </a:xfrm>
          <a:prstGeom prst="rect">
            <a:avLst/>
          </a:prstGeom>
        </p:spPr>
        <p:txBody>
          <a:bodyPr vert="horz" wrap="square" lIns="0" tIns="12700" rIns="0" bIns="0" rtlCol="0">
            <a:spAutoFit/>
          </a:bodyPr>
          <a:lstStyle/>
          <a:p>
            <a:pPr marL="12700" marR="5080">
              <a:lnSpc>
                <a:spcPct val="148600"/>
              </a:lnSpc>
              <a:spcBef>
                <a:spcPts val="100"/>
              </a:spcBef>
              <a:tabLst>
                <a:tab pos="1509395" algn="l"/>
                <a:tab pos="2806065" algn="l"/>
                <a:tab pos="3244850" algn="l"/>
                <a:tab pos="4512945" algn="l"/>
                <a:tab pos="5123180" algn="l"/>
                <a:tab pos="5923915" algn="l"/>
                <a:tab pos="6353175" algn="l"/>
                <a:tab pos="7020559" algn="l"/>
                <a:tab pos="7458709" algn="l"/>
              </a:tabLst>
            </a:pPr>
            <a:r>
              <a:rPr sz="2400" spc="20" dirty="0">
                <a:solidFill>
                  <a:schemeClr val="tx2"/>
                </a:solidFill>
                <a:latin typeface="Arial"/>
                <a:cs typeface="Arial"/>
              </a:rPr>
              <a:t>r</a:t>
            </a:r>
            <a:r>
              <a:rPr sz="2400" spc="-60" dirty="0">
                <a:solidFill>
                  <a:schemeClr val="tx2"/>
                </a:solidFill>
                <a:latin typeface="Arial"/>
                <a:cs typeface="Arial"/>
              </a:rPr>
              <a:t>e</a:t>
            </a:r>
            <a:r>
              <a:rPr sz="2400" dirty="0">
                <a:solidFill>
                  <a:schemeClr val="tx2"/>
                </a:solidFill>
                <a:latin typeface="Arial"/>
                <a:cs typeface="Arial"/>
              </a:rPr>
              <a:t>v</a:t>
            </a:r>
            <a:r>
              <a:rPr sz="2400" spc="-60" dirty="0">
                <a:solidFill>
                  <a:schemeClr val="tx2"/>
                </a:solidFill>
                <a:latin typeface="Arial"/>
                <a:cs typeface="Arial"/>
              </a:rPr>
              <a:t>o</a:t>
            </a:r>
            <a:r>
              <a:rPr sz="2400" spc="-10" dirty="0">
                <a:solidFill>
                  <a:schemeClr val="tx2"/>
                </a:solidFill>
                <a:latin typeface="Arial"/>
                <a:cs typeface="Arial"/>
              </a:rPr>
              <a:t>l</a:t>
            </a:r>
            <a:r>
              <a:rPr sz="2400" spc="10" dirty="0">
                <a:solidFill>
                  <a:schemeClr val="tx2"/>
                </a:solidFill>
                <a:latin typeface="Arial"/>
                <a:cs typeface="Arial"/>
              </a:rPr>
              <a:t>u</a:t>
            </a:r>
            <a:r>
              <a:rPr sz="2400" spc="5" dirty="0">
                <a:solidFill>
                  <a:schemeClr val="tx2"/>
                </a:solidFill>
                <a:latin typeface="Arial"/>
                <a:cs typeface="Arial"/>
              </a:rPr>
              <a:t>t</a:t>
            </a:r>
            <a:r>
              <a:rPr sz="2400" spc="60" dirty="0">
                <a:solidFill>
                  <a:schemeClr val="tx2"/>
                </a:solidFill>
                <a:latin typeface="Arial"/>
                <a:cs typeface="Arial"/>
              </a:rPr>
              <a:t>i</a:t>
            </a:r>
            <a:r>
              <a:rPr sz="2400" spc="-60" dirty="0">
                <a:solidFill>
                  <a:schemeClr val="tx2"/>
                </a:solidFill>
                <a:latin typeface="Arial"/>
                <a:cs typeface="Arial"/>
              </a:rPr>
              <a:t>o</a:t>
            </a:r>
            <a:r>
              <a:rPr sz="2400" dirty="0">
                <a:solidFill>
                  <a:schemeClr val="tx2"/>
                </a:solidFill>
                <a:latin typeface="Arial"/>
                <a:cs typeface="Arial"/>
              </a:rPr>
              <a:t>n</a:t>
            </a:r>
            <a:r>
              <a:rPr sz="2400" dirty="0">
                <a:solidFill>
                  <a:schemeClr val="tx2"/>
                </a:solidFill>
                <a:latin typeface="Times New Roman"/>
                <a:cs typeface="Times New Roman"/>
              </a:rPr>
              <a:t>	</a:t>
            </a:r>
            <a:r>
              <a:rPr sz="2400" spc="20" dirty="0">
                <a:solidFill>
                  <a:schemeClr val="tx2"/>
                </a:solidFill>
                <a:latin typeface="Arial"/>
                <a:cs typeface="Arial"/>
              </a:rPr>
              <a:t>r</a:t>
            </a:r>
            <a:r>
              <a:rPr sz="2400" spc="10" dirty="0">
                <a:solidFill>
                  <a:schemeClr val="tx2"/>
                </a:solidFill>
                <a:latin typeface="Arial"/>
                <a:cs typeface="Arial"/>
              </a:rPr>
              <a:t>e</a:t>
            </a:r>
            <a:r>
              <a:rPr sz="2400" spc="-60" dirty="0">
                <a:solidFill>
                  <a:schemeClr val="tx2"/>
                </a:solidFill>
                <a:latin typeface="Arial"/>
                <a:cs typeface="Arial"/>
              </a:rPr>
              <a:t>q</a:t>
            </a:r>
            <a:r>
              <a:rPr sz="2400" spc="10" dirty="0">
                <a:solidFill>
                  <a:schemeClr val="tx2"/>
                </a:solidFill>
                <a:latin typeface="Arial"/>
                <a:cs typeface="Arial"/>
              </a:rPr>
              <a:t>u</a:t>
            </a:r>
            <a:r>
              <a:rPr sz="2400" spc="-10" dirty="0">
                <a:solidFill>
                  <a:schemeClr val="tx2"/>
                </a:solidFill>
                <a:latin typeface="Arial"/>
                <a:cs typeface="Arial"/>
              </a:rPr>
              <a:t>i</a:t>
            </a:r>
            <a:r>
              <a:rPr sz="2400" spc="20" dirty="0">
                <a:solidFill>
                  <a:schemeClr val="tx2"/>
                </a:solidFill>
                <a:latin typeface="Arial"/>
                <a:cs typeface="Arial"/>
              </a:rPr>
              <a:t>r</a:t>
            </a:r>
            <a:r>
              <a:rPr sz="2400" spc="10" dirty="0">
                <a:solidFill>
                  <a:schemeClr val="tx2"/>
                </a:solidFill>
                <a:latin typeface="Arial"/>
                <a:cs typeface="Arial"/>
              </a:rPr>
              <a:t>e</a:t>
            </a:r>
            <a:r>
              <a:rPr sz="2400" dirty="0">
                <a:solidFill>
                  <a:schemeClr val="tx2"/>
                </a:solidFill>
                <a:latin typeface="Arial"/>
                <a:cs typeface="Arial"/>
              </a:rPr>
              <a:t>d</a:t>
            </a:r>
            <a:r>
              <a:rPr sz="2400" dirty="0">
                <a:solidFill>
                  <a:schemeClr val="tx2"/>
                </a:solidFill>
                <a:latin typeface="Times New Roman"/>
                <a:cs typeface="Times New Roman"/>
              </a:rPr>
              <a:t>	</a:t>
            </a:r>
            <a:r>
              <a:rPr sz="2400" spc="85" dirty="0">
                <a:solidFill>
                  <a:schemeClr val="tx2"/>
                </a:solidFill>
                <a:latin typeface="Arial"/>
                <a:cs typeface="Arial"/>
              </a:rPr>
              <a:t>t</a:t>
            </a:r>
            <a:r>
              <a:rPr sz="2400" dirty="0">
                <a:solidFill>
                  <a:schemeClr val="tx2"/>
                </a:solidFill>
                <a:latin typeface="Arial"/>
                <a:cs typeface="Arial"/>
              </a:rPr>
              <a:t>o</a:t>
            </a:r>
            <a:r>
              <a:rPr sz="2400" dirty="0">
                <a:solidFill>
                  <a:schemeClr val="tx2"/>
                </a:solidFill>
                <a:latin typeface="Times New Roman"/>
                <a:cs typeface="Times New Roman"/>
              </a:rPr>
              <a:t>	</a:t>
            </a:r>
            <a:r>
              <a:rPr sz="2400" spc="-60" dirty="0">
                <a:solidFill>
                  <a:schemeClr val="tx2"/>
                </a:solidFill>
                <a:latin typeface="Arial"/>
                <a:cs typeface="Arial"/>
              </a:rPr>
              <a:t>e</a:t>
            </a:r>
            <a:r>
              <a:rPr sz="2400" spc="85" dirty="0">
                <a:solidFill>
                  <a:schemeClr val="tx2"/>
                </a:solidFill>
                <a:latin typeface="Arial"/>
                <a:cs typeface="Arial"/>
              </a:rPr>
              <a:t>n</a:t>
            </a:r>
            <a:r>
              <a:rPr sz="2400" spc="-60" dirty="0">
                <a:solidFill>
                  <a:schemeClr val="tx2"/>
                </a:solidFill>
                <a:latin typeface="Arial"/>
                <a:cs typeface="Arial"/>
              </a:rPr>
              <a:t>a</a:t>
            </a:r>
            <a:r>
              <a:rPr sz="2400" spc="10" dirty="0">
                <a:solidFill>
                  <a:schemeClr val="tx2"/>
                </a:solidFill>
                <a:latin typeface="Arial"/>
                <a:cs typeface="Arial"/>
              </a:rPr>
              <a:t>b</a:t>
            </a:r>
            <a:r>
              <a:rPr sz="2400" spc="-10" dirty="0">
                <a:solidFill>
                  <a:schemeClr val="tx2"/>
                </a:solidFill>
                <a:latin typeface="Arial"/>
                <a:cs typeface="Arial"/>
              </a:rPr>
              <a:t>l</a:t>
            </a:r>
            <a:r>
              <a:rPr sz="2400" dirty="0">
                <a:solidFill>
                  <a:schemeClr val="tx2"/>
                </a:solidFill>
                <a:latin typeface="Arial"/>
                <a:cs typeface="Arial"/>
              </a:rPr>
              <a:t>e</a:t>
            </a:r>
            <a:r>
              <a:rPr sz="2400" dirty="0">
                <a:solidFill>
                  <a:schemeClr val="tx2"/>
                </a:solidFill>
                <a:latin typeface="Times New Roman"/>
                <a:cs typeface="Times New Roman"/>
              </a:rPr>
              <a:t>	</a:t>
            </a:r>
            <a:r>
              <a:rPr sz="2400" spc="5" dirty="0">
                <a:solidFill>
                  <a:schemeClr val="tx2"/>
                </a:solidFill>
                <a:latin typeface="Arial"/>
                <a:cs typeface="Arial"/>
              </a:rPr>
              <a:t>t</a:t>
            </a:r>
            <a:r>
              <a:rPr sz="2400" spc="10" dirty="0">
                <a:solidFill>
                  <a:schemeClr val="tx2"/>
                </a:solidFill>
                <a:latin typeface="Arial"/>
                <a:cs typeface="Arial"/>
              </a:rPr>
              <a:t>h</a:t>
            </a:r>
            <a:r>
              <a:rPr sz="2400" dirty="0">
                <a:solidFill>
                  <a:schemeClr val="tx2"/>
                </a:solidFill>
                <a:latin typeface="Arial"/>
                <a:cs typeface="Arial"/>
              </a:rPr>
              <a:t>e</a:t>
            </a:r>
            <a:r>
              <a:rPr sz="2400" dirty="0">
                <a:solidFill>
                  <a:schemeClr val="tx2"/>
                </a:solidFill>
                <a:latin typeface="Times New Roman"/>
                <a:cs typeface="Times New Roman"/>
              </a:rPr>
              <a:t>	</a:t>
            </a:r>
            <a:r>
              <a:rPr sz="2400" spc="-60" dirty="0">
                <a:solidFill>
                  <a:schemeClr val="tx2"/>
                </a:solidFill>
                <a:latin typeface="Arial"/>
                <a:cs typeface="Arial"/>
              </a:rPr>
              <a:t>b</a:t>
            </a:r>
            <a:r>
              <a:rPr sz="2400" spc="10" dirty="0">
                <a:solidFill>
                  <a:schemeClr val="tx2"/>
                </a:solidFill>
                <a:latin typeface="Arial"/>
                <a:cs typeface="Arial"/>
              </a:rPr>
              <a:t>a</a:t>
            </a:r>
            <a:r>
              <a:rPr sz="2400" spc="-10" dirty="0">
                <a:solidFill>
                  <a:schemeClr val="tx2"/>
                </a:solidFill>
                <a:latin typeface="Arial"/>
                <a:cs typeface="Arial"/>
              </a:rPr>
              <a:t>ll</a:t>
            </a:r>
            <a:r>
              <a:rPr sz="2400" dirty="0">
                <a:solidFill>
                  <a:schemeClr val="tx2"/>
                </a:solidFill>
                <a:latin typeface="Arial"/>
                <a:cs typeface="Arial"/>
              </a:rPr>
              <a:t>s</a:t>
            </a:r>
            <a:r>
              <a:rPr sz="2400" dirty="0">
                <a:solidFill>
                  <a:schemeClr val="tx2"/>
                </a:solidFill>
                <a:latin typeface="Times New Roman"/>
                <a:cs typeface="Times New Roman"/>
              </a:rPr>
              <a:t>	</a:t>
            </a:r>
            <a:r>
              <a:rPr sz="2400" spc="10" dirty="0">
                <a:solidFill>
                  <a:schemeClr val="tx2"/>
                </a:solidFill>
                <a:latin typeface="Arial"/>
                <a:cs typeface="Arial"/>
              </a:rPr>
              <a:t>t</a:t>
            </a:r>
            <a:r>
              <a:rPr sz="2400" dirty="0">
                <a:solidFill>
                  <a:schemeClr val="tx2"/>
                </a:solidFill>
                <a:latin typeface="Arial"/>
                <a:cs typeface="Arial"/>
              </a:rPr>
              <a:t>o</a:t>
            </a:r>
            <a:r>
              <a:rPr sz="2400" dirty="0">
                <a:solidFill>
                  <a:schemeClr val="tx2"/>
                </a:solidFill>
                <a:latin typeface="Times New Roman"/>
                <a:cs typeface="Times New Roman"/>
              </a:rPr>
              <a:t>	</a:t>
            </a:r>
            <a:r>
              <a:rPr sz="2400" spc="20" dirty="0">
                <a:solidFill>
                  <a:schemeClr val="tx2"/>
                </a:solidFill>
                <a:latin typeface="Arial"/>
                <a:cs typeface="Arial"/>
              </a:rPr>
              <a:t>r</a:t>
            </a:r>
            <a:r>
              <a:rPr sz="2400" spc="-10" dirty="0">
                <a:solidFill>
                  <a:schemeClr val="tx2"/>
                </a:solidFill>
                <a:latin typeface="Arial"/>
                <a:cs typeface="Arial"/>
              </a:rPr>
              <a:t>i</a:t>
            </a:r>
            <a:r>
              <a:rPr sz="2400" dirty="0">
                <a:solidFill>
                  <a:schemeClr val="tx2"/>
                </a:solidFill>
                <a:latin typeface="Arial"/>
                <a:cs typeface="Arial"/>
              </a:rPr>
              <a:t>se</a:t>
            </a:r>
            <a:r>
              <a:rPr sz="2400" dirty="0">
                <a:solidFill>
                  <a:schemeClr val="tx2"/>
                </a:solidFill>
                <a:latin typeface="Times New Roman"/>
                <a:cs typeface="Times New Roman"/>
              </a:rPr>
              <a:t>	</a:t>
            </a:r>
            <a:r>
              <a:rPr sz="2400" spc="10" dirty="0">
                <a:solidFill>
                  <a:schemeClr val="tx2"/>
                </a:solidFill>
                <a:latin typeface="Arial"/>
                <a:cs typeface="Arial"/>
              </a:rPr>
              <a:t>t</a:t>
            </a:r>
            <a:r>
              <a:rPr sz="2400" dirty="0">
                <a:solidFill>
                  <a:schemeClr val="tx2"/>
                </a:solidFill>
                <a:latin typeface="Arial"/>
                <a:cs typeface="Arial"/>
              </a:rPr>
              <a:t>o</a:t>
            </a:r>
            <a:r>
              <a:rPr sz="2400" dirty="0">
                <a:solidFill>
                  <a:schemeClr val="tx2"/>
                </a:solidFill>
                <a:latin typeface="Times New Roman"/>
                <a:cs typeface="Times New Roman"/>
              </a:rPr>
              <a:t>	</a:t>
            </a:r>
            <a:r>
              <a:rPr sz="2400" spc="-60" dirty="0">
                <a:solidFill>
                  <a:schemeClr val="tx2"/>
                </a:solidFill>
                <a:latin typeface="Arial"/>
                <a:cs typeface="Arial"/>
              </a:rPr>
              <a:t>a</a:t>
            </a:r>
            <a:r>
              <a:rPr sz="2400" spc="85" dirty="0">
                <a:solidFill>
                  <a:schemeClr val="tx2"/>
                </a:solidFill>
                <a:latin typeface="Arial"/>
                <a:cs typeface="Arial"/>
              </a:rPr>
              <a:t>n</a:t>
            </a:r>
            <a:r>
              <a:rPr sz="2400" dirty="0">
                <a:solidFill>
                  <a:schemeClr val="tx2"/>
                </a:solidFill>
                <a:latin typeface="Arial"/>
                <a:cs typeface="Arial"/>
              </a:rPr>
              <a:t>y </a:t>
            </a:r>
            <a:r>
              <a:rPr sz="2400" dirty="0">
                <a:solidFill>
                  <a:schemeClr val="tx2"/>
                </a:solidFill>
                <a:latin typeface="Times New Roman"/>
                <a:cs typeface="Times New Roman"/>
              </a:rPr>
              <a:t> </a:t>
            </a:r>
            <a:r>
              <a:rPr sz="2400" spc="-25" dirty="0">
                <a:solidFill>
                  <a:schemeClr val="tx2"/>
                </a:solidFill>
                <a:latin typeface="Arial"/>
                <a:cs typeface="Arial"/>
              </a:rPr>
              <a:t>predetermined</a:t>
            </a:r>
            <a:r>
              <a:rPr sz="2400" spc="240" dirty="0">
                <a:solidFill>
                  <a:schemeClr val="tx2"/>
                </a:solidFill>
                <a:latin typeface="Arial"/>
                <a:cs typeface="Arial"/>
              </a:rPr>
              <a:t> </a:t>
            </a:r>
            <a:r>
              <a:rPr sz="2400" spc="-40" dirty="0">
                <a:solidFill>
                  <a:schemeClr val="tx2"/>
                </a:solidFill>
                <a:latin typeface="Arial"/>
                <a:cs typeface="Arial"/>
              </a:rPr>
              <a:t>level.</a:t>
            </a:r>
            <a:endParaRPr sz="2400" dirty="0">
              <a:solidFill>
                <a:schemeClr val="tx2"/>
              </a:solidFill>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862" y="0"/>
            <a:ext cx="530225" cy="392430"/>
          </a:xfrm>
          <a:prstGeom prst="rect">
            <a:avLst/>
          </a:prstGeom>
        </p:spPr>
        <p:txBody>
          <a:bodyPr vert="horz" wrap="square" lIns="0" tIns="13335" rIns="0" bIns="0" rtlCol="0">
            <a:spAutoFit/>
          </a:bodyPr>
          <a:lstStyle/>
          <a:p>
            <a:pPr marL="12700">
              <a:spcBef>
                <a:spcPts val="105"/>
              </a:spcBef>
            </a:pPr>
            <a:r>
              <a:rPr sz="2400" spc="10" dirty="0">
                <a:solidFill>
                  <a:srgbClr val="980098"/>
                </a:solidFill>
                <a:latin typeface="Arial"/>
                <a:cs typeface="Arial"/>
              </a:rPr>
              <a:t>L</a:t>
            </a:r>
            <a:r>
              <a:rPr sz="2400" spc="-65" dirty="0">
                <a:solidFill>
                  <a:srgbClr val="980098"/>
                </a:solidFill>
                <a:latin typeface="Arial"/>
                <a:cs typeface="Arial"/>
              </a:rPr>
              <a:t>e</a:t>
            </a:r>
            <a:r>
              <a:rPr sz="2400" spc="5" dirty="0">
                <a:solidFill>
                  <a:srgbClr val="980098"/>
                </a:solidFill>
                <a:latin typeface="Arial"/>
                <a:cs typeface="Arial"/>
              </a:rPr>
              <a:t>t</a:t>
            </a:r>
            <a:r>
              <a:rPr sz="2400" dirty="0">
                <a:solidFill>
                  <a:srgbClr val="980098"/>
                </a:solidFill>
                <a:latin typeface="Arial"/>
                <a:cs typeface="Arial"/>
              </a:rPr>
              <a:t>,</a:t>
            </a:r>
            <a:endParaRPr sz="2400">
              <a:solidFill>
                <a:prstClr val="black"/>
              </a:solidFill>
              <a:latin typeface="Arial"/>
              <a:cs typeface="Arial"/>
            </a:endParaRPr>
          </a:p>
        </p:txBody>
      </p:sp>
      <p:sp>
        <p:nvSpPr>
          <p:cNvPr id="3" name="object 3"/>
          <p:cNvSpPr txBox="1"/>
          <p:nvPr/>
        </p:nvSpPr>
        <p:spPr>
          <a:xfrm>
            <a:off x="1907862" y="189281"/>
            <a:ext cx="5106035" cy="808355"/>
          </a:xfrm>
          <a:prstGeom prst="rect">
            <a:avLst/>
          </a:prstGeom>
        </p:spPr>
        <p:txBody>
          <a:bodyPr vert="horz" wrap="square" lIns="0" tIns="38100" rIns="0" bIns="0" rtlCol="0">
            <a:spAutoFit/>
          </a:bodyPr>
          <a:lstStyle/>
          <a:p>
            <a:pPr marL="4589145">
              <a:spcBef>
                <a:spcPts val="300"/>
              </a:spcBef>
            </a:pPr>
            <a:r>
              <a:rPr sz="2400" spc="10" dirty="0">
                <a:solidFill>
                  <a:schemeClr val="tx2"/>
                </a:solidFill>
                <a:latin typeface="Arial"/>
                <a:cs typeface="Arial"/>
              </a:rPr>
              <a:t>L</a:t>
            </a:r>
            <a:r>
              <a:rPr sz="2400" spc="-60" dirty="0">
                <a:solidFill>
                  <a:schemeClr val="tx2"/>
                </a:solidFill>
                <a:latin typeface="Arial"/>
                <a:cs typeface="Arial"/>
              </a:rPr>
              <a:t>e</a:t>
            </a:r>
            <a:r>
              <a:rPr sz="2400" dirty="0">
                <a:solidFill>
                  <a:schemeClr val="tx2"/>
                </a:solidFill>
                <a:latin typeface="Arial"/>
                <a:cs typeface="Arial"/>
              </a:rPr>
              <a:t>t,</a:t>
            </a:r>
          </a:p>
          <a:p>
            <a:pPr marL="12700">
              <a:spcBef>
                <a:spcPts val="200"/>
              </a:spcBef>
            </a:pPr>
            <a:r>
              <a:rPr sz="2400" dirty="0">
                <a:solidFill>
                  <a:schemeClr val="tx2"/>
                </a:solidFill>
                <a:latin typeface="Arial"/>
                <a:cs typeface="Arial"/>
              </a:rPr>
              <a:t>m = </a:t>
            </a:r>
            <a:r>
              <a:rPr sz="2400" spc="-10" dirty="0">
                <a:solidFill>
                  <a:schemeClr val="tx2"/>
                </a:solidFill>
                <a:latin typeface="Arial"/>
                <a:cs typeface="Arial"/>
              </a:rPr>
              <a:t>mass </a:t>
            </a:r>
            <a:r>
              <a:rPr sz="2400" spc="-30" dirty="0">
                <a:solidFill>
                  <a:schemeClr val="tx2"/>
                </a:solidFill>
                <a:latin typeface="Arial"/>
                <a:cs typeface="Arial"/>
              </a:rPr>
              <a:t>of each</a:t>
            </a:r>
            <a:r>
              <a:rPr sz="2400" spc="195" dirty="0">
                <a:solidFill>
                  <a:schemeClr val="tx2"/>
                </a:solidFill>
                <a:latin typeface="Arial"/>
                <a:cs typeface="Arial"/>
              </a:rPr>
              <a:t> </a:t>
            </a:r>
            <a:r>
              <a:rPr sz="2400" spc="-35" dirty="0">
                <a:solidFill>
                  <a:schemeClr val="tx2"/>
                </a:solidFill>
                <a:latin typeface="Arial"/>
                <a:cs typeface="Arial"/>
              </a:rPr>
              <a:t>ball</a:t>
            </a:r>
            <a:endParaRPr sz="2400" dirty="0">
              <a:solidFill>
                <a:schemeClr val="tx2"/>
              </a:solidFill>
              <a:latin typeface="Arial"/>
              <a:cs typeface="Arial"/>
            </a:endParaRPr>
          </a:p>
        </p:txBody>
      </p:sp>
      <p:sp>
        <p:nvSpPr>
          <p:cNvPr id="4" name="object 4"/>
          <p:cNvSpPr txBox="1"/>
          <p:nvPr/>
        </p:nvSpPr>
        <p:spPr>
          <a:xfrm>
            <a:off x="1907861" y="1310889"/>
            <a:ext cx="2677160" cy="392430"/>
          </a:xfrm>
          <a:prstGeom prst="rect">
            <a:avLst/>
          </a:prstGeom>
        </p:spPr>
        <p:txBody>
          <a:bodyPr vert="horz" wrap="square" lIns="0" tIns="13335" rIns="0" bIns="0" rtlCol="0">
            <a:spAutoFit/>
          </a:bodyPr>
          <a:lstStyle/>
          <a:p>
            <a:pPr marL="12700">
              <a:spcBef>
                <a:spcPts val="105"/>
              </a:spcBef>
            </a:pPr>
            <a:r>
              <a:rPr sz="2400" dirty="0">
                <a:solidFill>
                  <a:schemeClr val="tx2"/>
                </a:solidFill>
                <a:latin typeface="Arial"/>
                <a:cs typeface="Arial"/>
              </a:rPr>
              <a:t>w = </a:t>
            </a:r>
            <a:r>
              <a:rPr sz="2400" spc="45" dirty="0">
                <a:solidFill>
                  <a:schemeClr val="tx2"/>
                </a:solidFill>
                <a:latin typeface="Arial"/>
                <a:cs typeface="Arial"/>
              </a:rPr>
              <a:t>Wt. </a:t>
            </a:r>
            <a:r>
              <a:rPr sz="2400" spc="-35" dirty="0">
                <a:solidFill>
                  <a:schemeClr val="tx2"/>
                </a:solidFill>
                <a:latin typeface="Arial"/>
                <a:cs typeface="Arial"/>
              </a:rPr>
              <a:t>of </a:t>
            </a:r>
            <a:r>
              <a:rPr sz="2400" spc="-30" dirty="0">
                <a:solidFill>
                  <a:schemeClr val="tx2"/>
                </a:solidFill>
                <a:latin typeface="Arial"/>
                <a:cs typeface="Arial"/>
              </a:rPr>
              <a:t>each</a:t>
            </a:r>
            <a:r>
              <a:rPr sz="2400" spc="-85" dirty="0">
                <a:solidFill>
                  <a:schemeClr val="tx2"/>
                </a:solidFill>
                <a:latin typeface="Arial"/>
                <a:cs typeface="Arial"/>
              </a:rPr>
              <a:t> </a:t>
            </a:r>
            <a:r>
              <a:rPr sz="2400" spc="-35" dirty="0">
                <a:solidFill>
                  <a:schemeClr val="tx2"/>
                </a:solidFill>
                <a:latin typeface="Arial"/>
                <a:cs typeface="Arial"/>
              </a:rPr>
              <a:t>ball</a:t>
            </a:r>
            <a:endParaRPr sz="2400" dirty="0">
              <a:solidFill>
                <a:schemeClr val="tx2"/>
              </a:solidFill>
              <a:latin typeface="Arial"/>
              <a:cs typeface="Arial"/>
            </a:endParaRPr>
          </a:p>
        </p:txBody>
      </p:sp>
      <p:sp>
        <p:nvSpPr>
          <p:cNvPr id="5" name="object 5"/>
          <p:cNvSpPr txBox="1"/>
          <p:nvPr/>
        </p:nvSpPr>
        <p:spPr>
          <a:xfrm>
            <a:off x="1907861" y="2045657"/>
            <a:ext cx="3342004" cy="391795"/>
          </a:xfrm>
          <a:prstGeom prst="rect">
            <a:avLst/>
          </a:prstGeom>
        </p:spPr>
        <p:txBody>
          <a:bodyPr vert="horz" wrap="square" lIns="0" tIns="12700" rIns="0" bIns="0" rtlCol="0">
            <a:spAutoFit/>
          </a:bodyPr>
          <a:lstStyle/>
          <a:p>
            <a:pPr marL="12700">
              <a:spcBef>
                <a:spcPts val="100"/>
              </a:spcBef>
            </a:pPr>
            <a:r>
              <a:rPr sz="2400" dirty="0">
                <a:solidFill>
                  <a:schemeClr val="tx2"/>
                </a:solidFill>
                <a:latin typeface="Arial"/>
                <a:cs typeface="Arial"/>
              </a:rPr>
              <a:t>M = </a:t>
            </a:r>
            <a:r>
              <a:rPr sz="2400" spc="-10" dirty="0">
                <a:solidFill>
                  <a:schemeClr val="tx2"/>
                </a:solidFill>
                <a:latin typeface="Arial"/>
                <a:cs typeface="Arial"/>
              </a:rPr>
              <a:t>mass </a:t>
            </a:r>
            <a:r>
              <a:rPr sz="2400" spc="-30" dirty="0">
                <a:solidFill>
                  <a:schemeClr val="tx2"/>
                </a:solidFill>
                <a:latin typeface="Arial"/>
                <a:cs typeface="Arial"/>
              </a:rPr>
              <a:t>of </a:t>
            </a:r>
            <a:r>
              <a:rPr sz="2400" spc="-15" dirty="0">
                <a:solidFill>
                  <a:schemeClr val="tx2"/>
                </a:solidFill>
                <a:latin typeface="Arial"/>
                <a:cs typeface="Arial"/>
              </a:rPr>
              <a:t>central</a:t>
            </a:r>
            <a:r>
              <a:rPr sz="2400" spc="145" dirty="0">
                <a:solidFill>
                  <a:schemeClr val="tx2"/>
                </a:solidFill>
                <a:latin typeface="Arial"/>
                <a:cs typeface="Arial"/>
              </a:rPr>
              <a:t> </a:t>
            </a:r>
            <a:r>
              <a:rPr sz="2400" spc="-35" dirty="0">
                <a:solidFill>
                  <a:schemeClr val="tx2"/>
                </a:solidFill>
                <a:latin typeface="Arial"/>
                <a:cs typeface="Arial"/>
              </a:rPr>
              <a:t>load</a:t>
            </a:r>
            <a:endParaRPr sz="2400" dirty="0">
              <a:solidFill>
                <a:schemeClr val="tx2"/>
              </a:solidFill>
              <a:latin typeface="Arial"/>
              <a:cs typeface="Arial"/>
            </a:endParaRPr>
          </a:p>
        </p:txBody>
      </p:sp>
      <p:sp>
        <p:nvSpPr>
          <p:cNvPr id="6" name="object 6"/>
          <p:cNvSpPr txBox="1"/>
          <p:nvPr/>
        </p:nvSpPr>
        <p:spPr>
          <a:xfrm>
            <a:off x="1907862" y="2779964"/>
            <a:ext cx="3103245" cy="391795"/>
          </a:xfrm>
          <a:prstGeom prst="rect">
            <a:avLst/>
          </a:prstGeom>
        </p:spPr>
        <p:txBody>
          <a:bodyPr vert="horz" wrap="square" lIns="0" tIns="12700" rIns="0" bIns="0" rtlCol="0">
            <a:spAutoFit/>
          </a:bodyPr>
          <a:lstStyle/>
          <a:p>
            <a:pPr marL="12700">
              <a:spcBef>
                <a:spcPts val="100"/>
              </a:spcBef>
            </a:pPr>
            <a:r>
              <a:rPr sz="2400" dirty="0">
                <a:solidFill>
                  <a:schemeClr val="tx2"/>
                </a:solidFill>
                <a:latin typeface="Arial"/>
                <a:cs typeface="Arial"/>
              </a:rPr>
              <a:t>W = </a:t>
            </a:r>
            <a:r>
              <a:rPr sz="2400" spc="45" dirty="0">
                <a:solidFill>
                  <a:schemeClr val="tx2"/>
                </a:solidFill>
                <a:latin typeface="Arial"/>
                <a:cs typeface="Arial"/>
              </a:rPr>
              <a:t>Wt. </a:t>
            </a:r>
            <a:r>
              <a:rPr sz="2400" spc="-30" dirty="0">
                <a:solidFill>
                  <a:schemeClr val="tx2"/>
                </a:solidFill>
                <a:latin typeface="Arial"/>
                <a:cs typeface="Arial"/>
              </a:rPr>
              <a:t>of </a:t>
            </a:r>
            <a:r>
              <a:rPr sz="2400" spc="-15" dirty="0">
                <a:solidFill>
                  <a:schemeClr val="tx2"/>
                </a:solidFill>
                <a:latin typeface="Arial"/>
                <a:cs typeface="Arial"/>
              </a:rPr>
              <a:t>central</a:t>
            </a:r>
            <a:r>
              <a:rPr sz="2400" spc="-100" dirty="0">
                <a:solidFill>
                  <a:schemeClr val="tx2"/>
                </a:solidFill>
                <a:latin typeface="Arial"/>
                <a:cs typeface="Arial"/>
              </a:rPr>
              <a:t> </a:t>
            </a:r>
            <a:r>
              <a:rPr sz="2400" spc="-35" dirty="0">
                <a:solidFill>
                  <a:schemeClr val="tx2"/>
                </a:solidFill>
                <a:latin typeface="Arial"/>
                <a:cs typeface="Arial"/>
              </a:rPr>
              <a:t>load</a:t>
            </a:r>
            <a:endParaRPr sz="2400" dirty="0">
              <a:solidFill>
                <a:schemeClr val="tx2"/>
              </a:solidFill>
              <a:latin typeface="Arial"/>
              <a:cs typeface="Arial"/>
            </a:endParaRPr>
          </a:p>
        </p:txBody>
      </p:sp>
      <p:sp>
        <p:nvSpPr>
          <p:cNvPr id="7" name="object 7"/>
          <p:cNvSpPr txBox="1"/>
          <p:nvPr/>
        </p:nvSpPr>
        <p:spPr>
          <a:xfrm>
            <a:off x="1907861" y="3514413"/>
            <a:ext cx="2760980" cy="391795"/>
          </a:xfrm>
          <a:prstGeom prst="rect">
            <a:avLst/>
          </a:prstGeom>
        </p:spPr>
        <p:txBody>
          <a:bodyPr vert="horz" wrap="square" lIns="0" tIns="12700" rIns="0" bIns="0" rtlCol="0">
            <a:spAutoFit/>
          </a:bodyPr>
          <a:lstStyle/>
          <a:p>
            <a:pPr marL="12700">
              <a:spcBef>
                <a:spcPts val="100"/>
              </a:spcBef>
            </a:pPr>
            <a:r>
              <a:rPr sz="2400" dirty="0">
                <a:solidFill>
                  <a:schemeClr val="tx2"/>
                </a:solidFill>
                <a:latin typeface="Arial"/>
                <a:cs typeface="Arial"/>
              </a:rPr>
              <a:t>r = </a:t>
            </a:r>
            <a:r>
              <a:rPr sz="2400" spc="-25" dirty="0">
                <a:solidFill>
                  <a:schemeClr val="tx2"/>
                </a:solidFill>
                <a:latin typeface="Arial"/>
                <a:cs typeface="Arial"/>
              </a:rPr>
              <a:t>Radius </a:t>
            </a:r>
            <a:r>
              <a:rPr sz="2400" dirty="0">
                <a:solidFill>
                  <a:schemeClr val="tx2"/>
                </a:solidFill>
                <a:latin typeface="Arial"/>
                <a:cs typeface="Arial"/>
              </a:rPr>
              <a:t>o</a:t>
            </a:r>
            <a:r>
              <a:rPr sz="2400" spc="50" dirty="0">
                <a:solidFill>
                  <a:schemeClr val="tx2"/>
                </a:solidFill>
                <a:latin typeface="Arial"/>
                <a:cs typeface="Arial"/>
              </a:rPr>
              <a:t> </a:t>
            </a:r>
            <a:r>
              <a:rPr sz="2400" spc="-20" dirty="0">
                <a:solidFill>
                  <a:schemeClr val="tx2"/>
                </a:solidFill>
                <a:latin typeface="Arial"/>
                <a:cs typeface="Arial"/>
              </a:rPr>
              <a:t>rotation</a:t>
            </a:r>
            <a:endParaRPr sz="2400" dirty="0">
              <a:solidFill>
                <a:schemeClr val="tx2"/>
              </a:solidFill>
              <a:latin typeface="Arial"/>
              <a:cs typeface="Arial"/>
            </a:endParaRPr>
          </a:p>
        </p:txBody>
      </p:sp>
      <p:sp>
        <p:nvSpPr>
          <p:cNvPr id="8" name="object 8"/>
          <p:cNvSpPr txBox="1"/>
          <p:nvPr/>
        </p:nvSpPr>
        <p:spPr>
          <a:xfrm>
            <a:off x="1907862" y="4239576"/>
            <a:ext cx="3016885" cy="391795"/>
          </a:xfrm>
          <a:prstGeom prst="rect">
            <a:avLst/>
          </a:prstGeom>
        </p:spPr>
        <p:txBody>
          <a:bodyPr vert="horz" wrap="square" lIns="0" tIns="12700" rIns="0" bIns="0" rtlCol="0">
            <a:spAutoFit/>
          </a:bodyPr>
          <a:lstStyle/>
          <a:p>
            <a:pPr marL="12700">
              <a:spcBef>
                <a:spcPts val="100"/>
              </a:spcBef>
            </a:pPr>
            <a:r>
              <a:rPr sz="2400" dirty="0">
                <a:solidFill>
                  <a:schemeClr val="tx2"/>
                </a:solidFill>
                <a:latin typeface="Arial"/>
                <a:cs typeface="Arial"/>
              </a:rPr>
              <a:t>h = </a:t>
            </a:r>
            <a:r>
              <a:rPr sz="2400" spc="-25" dirty="0">
                <a:solidFill>
                  <a:schemeClr val="tx2"/>
                </a:solidFill>
                <a:latin typeface="Arial"/>
                <a:cs typeface="Arial"/>
              </a:rPr>
              <a:t>Height </a:t>
            </a:r>
            <a:r>
              <a:rPr sz="2400" spc="-30" dirty="0">
                <a:solidFill>
                  <a:schemeClr val="tx2"/>
                </a:solidFill>
                <a:latin typeface="Arial"/>
                <a:cs typeface="Arial"/>
              </a:rPr>
              <a:t>of</a:t>
            </a:r>
            <a:r>
              <a:rPr sz="2400" spc="105" dirty="0">
                <a:solidFill>
                  <a:schemeClr val="tx2"/>
                </a:solidFill>
                <a:latin typeface="Arial"/>
                <a:cs typeface="Arial"/>
              </a:rPr>
              <a:t> </a:t>
            </a:r>
            <a:r>
              <a:rPr sz="2400" spc="-35" dirty="0">
                <a:solidFill>
                  <a:schemeClr val="tx2"/>
                </a:solidFill>
                <a:latin typeface="Arial"/>
                <a:cs typeface="Arial"/>
              </a:rPr>
              <a:t>governor</a:t>
            </a:r>
            <a:endParaRPr sz="2400" dirty="0">
              <a:solidFill>
                <a:schemeClr val="tx2"/>
              </a:solidFill>
              <a:latin typeface="Arial"/>
              <a:cs typeface="Arial"/>
            </a:endParaRPr>
          </a:p>
        </p:txBody>
      </p:sp>
      <p:sp>
        <p:nvSpPr>
          <p:cNvPr id="9" name="object 9"/>
          <p:cNvSpPr txBox="1"/>
          <p:nvPr/>
        </p:nvSpPr>
        <p:spPr>
          <a:xfrm>
            <a:off x="1915484" y="4917342"/>
            <a:ext cx="3486785" cy="1751377"/>
          </a:xfrm>
          <a:prstGeom prst="rect">
            <a:avLst/>
          </a:prstGeom>
        </p:spPr>
        <p:txBody>
          <a:bodyPr vert="horz" wrap="square" lIns="0" tIns="12700" rIns="0" bIns="0" rtlCol="0">
            <a:spAutoFit/>
          </a:bodyPr>
          <a:lstStyle/>
          <a:p>
            <a:pPr marL="12700">
              <a:spcBef>
                <a:spcPts val="100"/>
              </a:spcBef>
            </a:pPr>
            <a:r>
              <a:rPr sz="2400" dirty="0">
                <a:solidFill>
                  <a:schemeClr val="tx2"/>
                </a:solidFill>
                <a:latin typeface="Arial"/>
                <a:cs typeface="Arial"/>
              </a:rPr>
              <a:t>N = </a:t>
            </a:r>
            <a:r>
              <a:rPr sz="2400" spc="-40" dirty="0">
                <a:solidFill>
                  <a:schemeClr val="tx2"/>
                </a:solidFill>
                <a:latin typeface="Arial"/>
                <a:cs typeface="Arial"/>
              </a:rPr>
              <a:t>Speed </a:t>
            </a:r>
            <a:r>
              <a:rPr sz="2400" dirty="0">
                <a:solidFill>
                  <a:schemeClr val="tx2"/>
                </a:solidFill>
                <a:latin typeface="Arial"/>
                <a:cs typeface="Arial"/>
              </a:rPr>
              <a:t>o </a:t>
            </a:r>
            <a:r>
              <a:rPr sz="2400" spc="-35" dirty="0">
                <a:solidFill>
                  <a:schemeClr val="tx2"/>
                </a:solidFill>
                <a:latin typeface="Arial"/>
                <a:cs typeface="Arial"/>
              </a:rPr>
              <a:t>ball </a:t>
            </a:r>
            <a:r>
              <a:rPr sz="2400" spc="-5" dirty="0">
                <a:solidFill>
                  <a:schemeClr val="tx2"/>
                </a:solidFill>
                <a:latin typeface="Arial"/>
                <a:cs typeface="Arial"/>
              </a:rPr>
              <a:t>in</a:t>
            </a:r>
            <a:r>
              <a:rPr sz="2400" spc="-310" dirty="0">
                <a:solidFill>
                  <a:schemeClr val="tx2"/>
                </a:solidFill>
                <a:latin typeface="Arial"/>
                <a:cs typeface="Arial"/>
              </a:rPr>
              <a:t> </a:t>
            </a:r>
            <a:r>
              <a:rPr sz="2400" spc="-25" dirty="0">
                <a:solidFill>
                  <a:schemeClr val="tx2"/>
                </a:solidFill>
                <a:latin typeface="Arial"/>
                <a:cs typeface="Arial"/>
              </a:rPr>
              <a:t>r.p.m.</a:t>
            </a:r>
            <a:endParaRPr sz="2400" dirty="0">
              <a:solidFill>
                <a:schemeClr val="tx2"/>
              </a:solidFill>
              <a:latin typeface="Arial"/>
              <a:cs typeface="Arial"/>
            </a:endParaRPr>
          </a:p>
          <a:p>
            <a:pPr marL="12700" marR="5080">
              <a:lnSpc>
                <a:spcPct val="200800"/>
              </a:lnSpc>
            </a:pPr>
            <a:r>
              <a:rPr sz="2400" dirty="0">
                <a:solidFill>
                  <a:schemeClr val="tx2"/>
                </a:solidFill>
                <a:latin typeface="Symbol"/>
                <a:cs typeface="Symbol"/>
              </a:rPr>
              <a:t></a:t>
            </a:r>
            <a:r>
              <a:rPr sz="2400" dirty="0">
                <a:solidFill>
                  <a:schemeClr val="tx2"/>
                </a:solidFill>
                <a:latin typeface="Times New Roman"/>
                <a:cs typeface="Times New Roman"/>
              </a:rPr>
              <a:t> </a:t>
            </a:r>
            <a:r>
              <a:rPr sz="2400" dirty="0">
                <a:solidFill>
                  <a:schemeClr val="tx2"/>
                </a:solidFill>
                <a:latin typeface="Arial"/>
                <a:cs typeface="Arial"/>
              </a:rPr>
              <a:t>= </a:t>
            </a:r>
            <a:r>
              <a:rPr sz="2400" spc="-20" dirty="0">
                <a:solidFill>
                  <a:schemeClr val="tx2"/>
                </a:solidFill>
                <a:latin typeface="Arial"/>
                <a:cs typeface="Arial"/>
              </a:rPr>
              <a:t>Angular </a:t>
            </a:r>
            <a:r>
              <a:rPr sz="2400" spc="-40" dirty="0">
                <a:solidFill>
                  <a:schemeClr val="tx2"/>
                </a:solidFill>
                <a:latin typeface="Arial"/>
                <a:cs typeface="Arial"/>
              </a:rPr>
              <a:t>speed </a:t>
            </a:r>
            <a:r>
              <a:rPr sz="2400" dirty="0">
                <a:solidFill>
                  <a:schemeClr val="tx2"/>
                </a:solidFill>
                <a:latin typeface="Arial"/>
                <a:cs typeface="Arial"/>
              </a:rPr>
              <a:t>o </a:t>
            </a:r>
            <a:r>
              <a:rPr sz="2400" spc="-30" dirty="0">
                <a:solidFill>
                  <a:schemeClr val="tx2"/>
                </a:solidFill>
                <a:latin typeface="Arial"/>
                <a:cs typeface="Arial"/>
              </a:rPr>
              <a:t>balls  </a:t>
            </a:r>
            <a:r>
              <a:rPr sz="2400" spc="15" dirty="0">
                <a:solidFill>
                  <a:schemeClr val="tx2"/>
                </a:solidFill>
                <a:latin typeface="Arial"/>
                <a:cs typeface="Arial"/>
              </a:rPr>
              <a:t>Fc </a:t>
            </a:r>
            <a:r>
              <a:rPr sz="2400" dirty="0">
                <a:solidFill>
                  <a:schemeClr val="tx2"/>
                </a:solidFill>
                <a:latin typeface="Arial"/>
                <a:cs typeface="Arial"/>
              </a:rPr>
              <a:t>= </a:t>
            </a:r>
            <a:r>
              <a:rPr sz="2400" spc="-10" dirty="0">
                <a:solidFill>
                  <a:schemeClr val="tx2"/>
                </a:solidFill>
                <a:latin typeface="Arial"/>
                <a:cs typeface="Arial"/>
              </a:rPr>
              <a:t>centrifugal</a:t>
            </a:r>
            <a:r>
              <a:rPr sz="2400" spc="-70" dirty="0">
                <a:solidFill>
                  <a:schemeClr val="tx2"/>
                </a:solidFill>
                <a:latin typeface="Arial"/>
                <a:cs typeface="Arial"/>
              </a:rPr>
              <a:t> </a:t>
            </a:r>
            <a:r>
              <a:rPr sz="2400" spc="5" dirty="0">
                <a:solidFill>
                  <a:schemeClr val="tx2"/>
                </a:solidFill>
                <a:latin typeface="Arial"/>
                <a:cs typeface="Arial"/>
              </a:rPr>
              <a:t>force</a:t>
            </a:r>
            <a:endParaRPr sz="2400" dirty="0">
              <a:solidFill>
                <a:schemeClr val="tx2"/>
              </a:solidFill>
              <a:latin typeface="Arial"/>
              <a:cs typeface="Arial"/>
            </a:endParaRPr>
          </a:p>
        </p:txBody>
      </p:sp>
      <p:sp>
        <p:nvSpPr>
          <p:cNvPr id="10" name="object 10"/>
          <p:cNvSpPr txBox="1"/>
          <p:nvPr/>
        </p:nvSpPr>
        <p:spPr>
          <a:xfrm>
            <a:off x="6484628" y="948757"/>
            <a:ext cx="3043555" cy="391795"/>
          </a:xfrm>
          <a:prstGeom prst="rect">
            <a:avLst/>
          </a:prstGeom>
        </p:spPr>
        <p:txBody>
          <a:bodyPr vert="horz" wrap="square" lIns="0" tIns="12700" rIns="0" bIns="0" rtlCol="0">
            <a:spAutoFit/>
          </a:bodyPr>
          <a:lstStyle/>
          <a:p>
            <a:pPr marL="12700">
              <a:spcBef>
                <a:spcPts val="100"/>
              </a:spcBef>
            </a:pPr>
            <a:r>
              <a:rPr sz="2400" spc="-25" dirty="0">
                <a:solidFill>
                  <a:schemeClr val="tx2"/>
                </a:solidFill>
                <a:latin typeface="Arial"/>
                <a:cs typeface="Arial"/>
              </a:rPr>
              <a:t>T1 </a:t>
            </a:r>
            <a:r>
              <a:rPr sz="2400" dirty="0">
                <a:solidFill>
                  <a:schemeClr val="tx2"/>
                </a:solidFill>
                <a:latin typeface="Arial"/>
                <a:cs typeface="Arial"/>
              </a:rPr>
              <a:t>= Force </a:t>
            </a:r>
            <a:r>
              <a:rPr sz="2400" spc="-30" dirty="0">
                <a:solidFill>
                  <a:schemeClr val="tx2"/>
                </a:solidFill>
                <a:latin typeface="Arial"/>
                <a:cs typeface="Arial"/>
              </a:rPr>
              <a:t>on </a:t>
            </a:r>
            <a:r>
              <a:rPr sz="2400" spc="5" dirty="0">
                <a:solidFill>
                  <a:schemeClr val="tx2"/>
                </a:solidFill>
                <a:latin typeface="Arial"/>
                <a:cs typeface="Arial"/>
              </a:rPr>
              <a:t>the</a:t>
            </a:r>
            <a:r>
              <a:rPr sz="2400" spc="10" dirty="0">
                <a:solidFill>
                  <a:schemeClr val="tx2"/>
                </a:solidFill>
                <a:latin typeface="Arial"/>
                <a:cs typeface="Arial"/>
              </a:rPr>
              <a:t> </a:t>
            </a:r>
            <a:r>
              <a:rPr sz="2400" spc="-15" dirty="0">
                <a:solidFill>
                  <a:schemeClr val="tx2"/>
                </a:solidFill>
                <a:latin typeface="Arial"/>
                <a:cs typeface="Arial"/>
              </a:rPr>
              <a:t>arm</a:t>
            </a:r>
            <a:endParaRPr sz="2400" dirty="0">
              <a:solidFill>
                <a:schemeClr val="tx2"/>
              </a:solidFill>
              <a:latin typeface="Arial"/>
              <a:cs typeface="Arial"/>
            </a:endParaRPr>
          </a:p>
        </p:txBody>
      </p:sp>
      <p:sp>
        <p:nvSpPr>
          <p:cNvPr id="11" name="object 11"/>
          <p:cNvSpPr txBox="1"/>
          <p:nvPr/>
        </p:nvSpPr>
        <p:spPr>
          <a:xfrm>
            <a:off x="6484628" y="1683445"/>
            <a:ext cx="3027045" cy="391795"/>
          </a:xfrm>
          <a:prstGeom prst="rect">
            <a:avLst/>
          </a:prstGeom>
        </p:spPr>
        <p:txBody>
          <a:bodyPr vert="horz" wrap="square" lIns="0" tIns="12700" rIns="0" bIns="0" rtlCol="0">
            <a:spAutoFit/>
          </a:bodyPr>
          <a:lstStyle/>
          <a:p>
            <a:pPr marL="12700">
              <a:spcBef>
                <a:spcPts val="100"/>
              </a:spcBef>
            </a:pPr>
            <a:r>
              <a:rPr sz="2400" spc="-25" dirty="0">
                <a:solidFill>
                  <a:schemeClr val="tx2"/>
                </a:solidFill>
                <a:latin typeface="Arial"/>
                <a:cs typeface="Arial"/>
              </a:rPr>
              <a:t>T2 </a:t>
            </a:r>
            <a:r>
              <a:rPr sz="2400" dirty="0">
                <a:solidFill>
                  <a:schemeClr val="tx2"/>
                </a:solidFill>
                <a:latin typeface="Arial"/>
                <a:cs typeface="Arial"/>
              </a:rPr>
              <a:t>= Force </a:t>
            </a:r>
            <a:r>
              <a:rPr sz="2400" spc="-5" dirty="0">
                <a:solidFill>
                  <a:schemeClr val="tx2"/>
                </a:solidFill>
                <a:latin typeface="Arial"/>
                <a:cs typeface="Arial"/>
              </a:rPr>
              <a:t>in </a:t>
            </a:r>
            <a:r>
              <a:rPr sz="2400" spc="5" dirty="0">
                <a:solidFill>
                  <a:schemeClr val="tx2"/>
                </a:solidFill>
                <a:latin typeface="Arial"/>
                <a:cs typeface="Arial"/>
              </a:rPr>
              <a:t>the</a:t>
            </a:r>
            <a:r>
              <a:rPr sz="2400" spc="-110" dirty="0">
                <a:solidFill>
                  <a:schemeClr val="tx2"/>
                </a:solidFill>
                <a:latin typeface="Arial"/>
                <a:cs typeface="Arial"/>
              </a:rPr>
              <a:t> </a:t>
            </a:r>
            <a:r>
              <a:rPr sz="2400" dirty="0">
                <a:solidFill>
                  <a:schemeClr val="tx2"/>
                </a:solidFill>
                <a:latin typeface="Arial"/>
                <a:cs typeface="Arial"/>
              </a:rPr>
              <a:t>links</a:t>
            </a:r>
          </a:p>
        </p:txBody>
      </p:sp>
      <p:sp>
        <p:nvSpPr>
          <p:cNvPr id="12" name="object 12"/>
          <p:cNvSpPr txBox="1"/>
          <p:nvPr/>
        </p:nvSpPr>
        <p:spPr>
          <a:xfrm>
            <a:off x="6570352" y="2240849"/>
            <a:ext cx="3437890" cy="1112520"/>
          </a:xfrm>
          <a:prstGeom prst="rect">
            <a:avLst/>
          </a:prstGeom>
        </p:spPr>
        <p:txBody>
          <a:bodyPr vert="horz" wrap="square" lIns="0" tIns="189865" rIns="0" bIns="0" rtlCol="0">
            <a:spAutoFit/>
          </a:bodyPr>
          <a:lstStyle/>
          <a:p>
            <a:pPr marL="12700">
              <a:spcBef>
                <a:spcPts val="1495"/>
              </a:spcBef>
            </a:pPr>
            <a:r>
              <a:rPr sz="2400" dirty="0">
                <a:solidFill>
                  <a:schemeClr val="tx2"/>
                </a:solidFill>
                <a:latin typeface="Symbol"/>
                <a:cs typeface="Symbol"/>
              </a:rPr>
              <a:t></a:t>
            </a:r>
            <a:r>
              <a:rPr sz="2400" dirty="0">
                <a:solidFill>
                  <a:schemeClr val="tx2"/>
                </a:solidFill>
                <a:latin typeface="Times New Roman"/>
                <a:cs typeface="Times New Roman"/>
              </a:rPr>
              <a:t> </a:t>
            </a:r>
            <a:r>
              <a:rPr sz="2400" dirty="0">
                <a:solidFill>
                  <a:schemeClr val="tx2"/>
                </a:solidFill>
                <a:latin typeface="Arial"/>
                <a:cs typeface="Arial"/>
              </a:rPr>
              <a:t>= </a:t>
            </a:r>
            <a:r>
              <a:rPr sz="2400" spc="-20" dirty="0">
                <a:solidFill>
                  <a:schemeClr val="tx2"/>
                </a:solidFill>
                <a:latin typeface="Arial"/>
                <a:cs typeface="Arial"/>
              </a:rPr>
              <a:t>Angle </a:t>
            </a:r>
            <a:r>
              <a:rPr sz="2400" spc="-30" dirty="0">
                <a:solidFill>
                  <a:schemeClr val="tx2"/>
                </a:solidFill>
                <a:latin typeface="Arial"/>
                <a:cs typeface="Arial"/>
              </a:rPr>
              <a:t>of </a:t>
            </a:r>
            <a:r>
              <a:rPr sz="2400" spc="-10" dirty="0">
                <a:solidFill>
                  <a:schemeClr val="tx2"/>
                </a:solidFill>
                <a:latin typeface="Arial"/>
                <a:cs typeface="Arial"/>
              </a:rPr>
              <a:t>inclination</a:t>
            </a:r>
            <a:r>
              <a:rPr sz="2400" spc="110" dirty="0">
                <a:solidFill>
                  <a:schemeClr val="tx2"/>
                </a:solidFill>
                <a:latin typeface="Arial"/>
                <a:cs typeface="Arial"/>
              </a:rPr>
              <a:t> </a:t>
            </a:r>
            <a:r>
              <a:rPr sz="2400" spc="-30" dirty="0">
                <a:solidFill>
                  <a:schemeClr val="tx2"/>
                </a:solidFill>
                <a:latin typeface="Arial"/>
                <a:cs typeface="Arial"/>
              </a:rPr>
              <a:t>of</a:t>
            </a:r>
            <a:endParaRPr sz="2400" dirty="0">
              <a:solidFill>
                <a:schemeClr val="tx2"/>
              </a:solidFill>
              <a:latin typeface="Arial"/>
              <a:cs typeface="Arial"/>
            </a:endParaRPr>
          </a:p>
          <a:p>
            <a:pPr marL="269875">
              <a:spcBef>
                <a:spcPts val="1400"/>
              </a:spcBef>
            </a:pPr>
            <a:r>
              <a:rPr sz="2400" spc="-15" dirty="0">
                <a:solidFill>
                  <a:schemeClr val="tx2"/>
                </a:solidFill>
                <a:latin typeface="Arial"/>
                <a:cs typeface="Arial"/>
              </a:rPr>
              <a:t>arm </a:t>
            </a:r>
            <a:r>
              <a:rPr sz="2400" spc="5" dirty="0">
                <a:solidFill>
                  <a:schemeClr val="tx2"/>
                </a:solidFill>
                <a:latin typeface="Arial"/>
                <a:cs typeface="Arial"/>
              </a:rPr>
              <a:t>to</a:t>
            </a:r>
            <a:r>
              <a:rPr sz="2400" spc="-30" dirty="0">
                <a:solidFill>
                  <a:schemeClr val="tx2"/>
                </a:solidFill>
                <a:latin typeface="Arial"/>
                <a:cs typeface="Arial"/>
              </a:rPr>
              <a:t> </a:t>
            </a:r>
            <a:r>
              <a:rPr sz="2400" spc="-25" dirty="0">
                <a:solidFill>
                  <a:schemeClr val="tx2"/>
                </a:solidFill>
                <a:latin typeface="Arial"/>
                <a:cs typeface="Arial"/>
              </a:rPr>
              <a:t>vertical</a:t>
            </a:r>
            <a:endParaRPr sz="2400" dirty="0">
              <a:solidFill>
                <a:schemeClr val="tx2"/>
              </a:solidFill>
              <a:latin typeface="Arial"/>
              <a:cs typeface="Arial"/>
            </a:endParaRPr>
          </a:p>
        </p:txBody>
      </p:sp>
      <p:sp>
        <p:nvSpPr>
          <p:cNvPr id="13" name="object 13"/>
          <p:cNvSpPr txBox="1"/>
          <p:nvPr/>
        </p:nvSpPr>
        <p:spPr>
          <a:xfrm>
            <a:off x="6484627" y="3508316"/>
            <a:ext cx="3590290" cy="1058880"/>
          </a:xfrm>
          <a:prstGeom prst="rect">
            <a:avLst/>
          </a:prstGeom>
        </p:spPr>
        <p:txBody>
          <a:bodyPr vert="horz" wrap="square" lIns="0" tIns="12700" rIns="0" bIns="0" rtlCol="0">
            <a:spAutoFit/>
          </a:bodyPr>
          <a:lstStyle/>
          <a:p>
            <a:pPr marL="355600" marR="5080" indent="-343535">
              <a:lnSpc>
                <a:spcPct val="151300"/>
              </a:lnSpc>
              <a:spcBef>
                <a:spcPts val="100"/>
              </a:spcBef>
              <a:tabLst>
                <a:tab pos="346075" algn="l"/>
                <a:tab pos="679450" algn="l"/>
              </a:tabLst>
            </a:pPr>
            <a:r>
              <a:rPr sz="2400" dirty="0">
                <a:solidFill>
                  <a:schemeClr val="tx2"/>
                </a:solidFill>
                <a:latin typeface="Symbol"/>
                <a:cs typeface="Symbol"/>
              </a:rPr>
              <a:t></a:t>
            </a:r>
            <a:r>
              <a:rPr sz="2400" dirty="0">
                <a:solidFill>
                  <a:schemeClr val="tx2"/>
                </a:solidFill>
                <a:latin typeface="Times New Roman"/>
                <a:cs typeface="Times New Roman"/>
              </a:rPr>
              <a:t>	</a:t>
            </a:r>
            <a:r>
              <a:rPr sz="2400" dirty="0">
                <a:solidFill>
                  <a:schemeClr val="tx2"/>
                </a:solidFill>
                <a:latin typeface="Arial"/>
                <a:cs typeface="Arial"/>
              </a:rPr>
              <a:t>=</a:t>
            </a:r>
            <a:r>
              <a:rPr sz="2400" dirty="0">
                <a:solidFill>
                  <a:schemeClr val="tx2"/>
                </a:solidFill>
                <a:latin typeface="Times New Roman"/>
                <a:cs typeface="Times New Roman"/>
              </a:rPr>
              <a:t>	</a:t>
            </a:r>
            <a:r>
              <a:rPr sz="2400" spc="-20" dirty="0">
                <a:solidFill>
                  <a:schemeClr val="tx2"/>
                </a:solidFill>
                <a:latin typeface="Arial"/>
                <a:cs typeface="Arial"/>
              </a:rPr>
              <a:t>Angle </a:t>
            </a:r>
            <a:r>
              <a:rPr sz="2400" spc="-30" dirty="0">
                <a:solidFill>
                  <a:schemeClr val="tx2"/>
                </a:solidFill>
                <a:latin typeface="Arial"/>
                <a:cs typeface="Arial"/>
              </a:rPr>
              <a:t>of </a:t>
            </a:r>
            <a:r>
              <a:rPr sz="2400" spc="-15" dirty="0">
                <a:solidFill>
                  <a:schemeClr val="tx2"/>
                </a:solidFill>
                <a:latin typeface="Arial"/>
                <a:cs typeface="Arial"/>
              </a:rPr>
              <a:t>inclination </a:t>
            </a:r>
            <a:r>
              <a:rPr sz="2400" spc="-30" dirty="0">
                <a:solidFill>
                  <a:schemeClr val="tx2"/>
                </a:solidFill>
                <a:latin typeface="Arial"/>
                <a:cs typeface="Arial"/>
              </a:rPr>
              <a:t>of  </a:t>
            </a:r>
            <a:r>
              <a:rPr sz="2400" spc="-5" dirty="0">
                <a:solidFill>
                  <a:schemeClr val="tx2"/>
                </a:solidFill>
                <a:latin typeface="Arial"/>
                <a:cs typeface="Arial"/>
              </a:rPr>
              <a:t>link </a:t>
            </a:r>
            <a:r>
              <a:rPr sz="2400" dirty="0">
                <a:solidFill>
                  <a:schemeClr val="tx2"/>
                </a:solidFill>
                <a:latin typeface="Arial"/>
                <a:cs typeface="Arial"/>
              </a:rPr>
              <a:t>to</a:t>
            </a:r>
            <a:r>
              <a:rPr sz="2400" spc="-50" dirty="0">
                <a:solidFill>
                  <a:schemeClr val="tx2"/>
                </a:solidFill>
                <a:latin typeface="Arial"/>
                <a:cs typeface="Arial"/>
              </a:rPr>
              <a:t> </a:t>
            </a:r>
            <a:r>
              <a:rPr sz="2400" spc="-25" dirty="0">
                <a:solidFill>
                  <a:schemeClr val="tx2"/>
                </a:solidFill>
                <a:latin typeface="Arial"/>
                <a:cs typeface="Arial"/>
              </a:rPr>
              <a:t>vertical</a:t>
            </a:r>
            <a:endParaRPr sz="2400" dirty="0">
              <a:solidFill>
                <a:schemeClr val="tx2"/>
              </a:solidFill>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 y="328862"/>
            <a:ext cx="4962843" cy="508473"/>
          </a:xfrm>
          <a:prstGeom prst="rect">
            <a:avLst/>
          </a:prstGeom>
        </p:spPr>
        <p:txBody>
          <a:bodyPr vert="horz" wrap="square" lIns="0" tIns="15875" rIns="0" bIns="0" rtlCol="0">
            <a:spAutoFit/>
          </a:bodyPr>
          <a:lstStyle/>
          <a:p>
            <a:pPr marL="12700">
              <a:spcBef>
                <a:spcPts val="125"/>
              </a:spcBef>
            </a:pPr>
            <a:r>
              <a:rPr sz="3200" spc="20" dirty="0">
                <a:solidFill>
                  <a:schemeClr val="tx2"/>
                </a:solidFill>
              </a:rPr>
              <a:t>Final</a:t>
            </a:r>
            <a:r>
              <a:rPr sz="3200" spc="-105" dirty="0">
                <a:solidFill>
                  <a:schemeClr val="tx2"/>
                </a:solidFill>
              </a:rPr>
              <a:t> </a:t>
            </a:r>
            <a:r>
              <a:rPr sz="3200" spc="25" dirty="0">
                <a:solidFill>
                  <a:schemeClr val="tx2"/>
                </a:solidFill>
              </a:rPr>
              <a:t>Equations:</a:t>
            </a:r>
            <a:endParaRPr sz="3200" dirty="0">
              <a:solidFill>
                <a:schemeClr val="tx2"/>
              </a:solidFill>
            </a:endParaRPr>
          </a:p>
        </p:txBody>
      </p:sp>
      <p:grpSp>
        <p:nvGrpSpPr>
          <p:cNvPr id="3" name="object 3"/>
          <p:cNvGrpSpPr/>
          <p:nvPr/>
        </p:nvGrpSpPr>
        <p:grpSpPr>
          <a:xfrm>
            <a:off x="2038350" y="2876550"/>
            <a:ext cx="8420100" cy="1333500"/>
            <a:chOff x="514350" y="2876550"/>
            <a:chExt cx="8420100" cy="1333500"/>
          </a:xfrm>
        </p:grpSpPr>
        <p:sp>
          <p:nvSpPr>
            <p:cNvPr id="4" name="object 4"/>
            <p:cNvSpPr/>
            <p:nvPr/>
          </p:nvSpPr>
          <p:spPr>
            <a:xfrm>
              <a:off x="514350" y="2876549"/>
              <a:ext cx="8420100" cy="1333500"/>
            </a:xfrm>
            <a:custGeom>
              <a:avLst/>
              <a:gdLst/>
              <a:ahLst/>
              <a:cxnLst/>
              <a:rect l="l" t="t" r="r" b="b"/>
              <a:pathLst>
                <a:path w="8420100" h="1333500">
                  <a:moveTo>
                    <a:pt x="8394713" y="25400"/>
                  </a:moveTo>
                  <a:lnTo>
                    <a:pt x="8382000" y="25400"/>
                  </a:lnTo>
                  <a:lnTo>
                    <a:pt x="8382000" y="38100"/>
                  </a:lnTo>
                  <a:lnTo>
                    <a:pt x="8382000" y="1295400"/>
                  </a:lnTo>
                  <a:lnTo>
                    <a:pt x="38100" y="1295400"/>
                  </a:lnTo>
                  <a:lnTo>
                    <a:pt x="38100" y="38100"/>
                  </a:lnTo>
                  <a:lnTo>
                    <a:pt x="8382000" y="38100"/>
                  </a:lnTo>
                  <a:lnTo>
                    <a:pt x="8382000" y="25400"/>
                  </a:lnTo>
                  <a:lnTo>
                    <a:pt x="25387" y="25400"/>
                  </a:lnTo>
                  <a:lnTo>
                    <a:pt x="25387" y="38100"/>
                  </a:lnTo>
                  <a:lnTo>
                    <a:pt x="25387" y="1295400"/>
                  </a:lnTo>
                  <a:lnTo>
                    <a:pt x="25387" y="1308100"/>
                  </a:lnTo>
                  <a:lnTo>
                    <a:pt x="8394713" y="1308100"/>
                  </a:lnTo>
                  <a:lnTo>
                    <a:pt x="8394713" y="1295400"/>
                  </a:lnTo>
                  <a:lnTo>
                    <a:pt x="8394713" y="38100"/>
                  </a:lnTo>
                  <a:lnTo>
                    <a:pt x="8394713" y="25400"/>
                  </a:lnTo>
                  <a:close/>
                </a:path>
                <a:path w="8420100" h="1333500">
                  <a:moveTo>
                    <a:pt x="8420100" y="0"/>
                  </a:moveTo>
                  <a:lnTo>
                    <a:pt x="0" y="0"/>
                  </a:lnTo>
                  <a:lnTo>
                    <a:pt x="0" y="12700"/>
                  </a:lnTo>
                  <a:lnTo>
                    <a:pt x="0" y="1320800"/>
                  </a:lnTo>
                  <a:lnTo>
                    <a:pt x="0" y="1333500"/>
                  </a:lnTo>
                  <a:lnTo>
                    <a:pt x="8420100" y="1333500"/>
                  </a:lnTo>
                  <a:lnTo>
                    <a:pt x="8420100" y="1320800"/>
                  </a:lnTo>
                  <a:lnTo>
                    <a:pt x="8420100" y="12712"/>
                  </a:lnTo>
                  <a:lnTo>
                    <a:pt x="8407374" y="12712"/>
                  </a:lnTo>
                  <a:lnTo>
                    <a:pt x="8407374" y="1320800"/>
                  </a:lnTo>
                  <a:lnTo>
                    <a:pt x="12700" y="1320800"/>
                  </a:lnTo>
                  <a:lnTo>
                    <a:pt x="12700" y="12700"/>
                  </a:lnTo>
                  <a:lnTo>
                    <a:pt x="8420100" y="12700"/>
                  </a:lnTo>
                  <a:lnTo>
                    <a:pt x="842010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5" name="object 5"/>
            <p:cNvSpPr/>
            <p:nvPr/>
          </p:nvSpPr>
          <p:spPr>
            <a:xfrm>
              <a:off x="2438400" y="3576706"/>
              <a:ext cx="1752600" cy="0"/>
            </a:xfrm>
            <a:custGeom>
              <a:avLst/>
              <a:gdLst/>
              <a:ahLst/>
              <a:cxnLst/>
              <a:rect l="l" t="t" r="r" b="b"/>
              <a:pathLst>
                <a:path w="1752600">
                  <a:moveTo>
                    <a:pt x="0" y="0"/>
                  </a:moveTo>
                  <a:lnTo>
                    <a:pt x="1752599" y="0"/>
                  </a:lnTo>
                </a:path>
              </a:pathLst>
            </a:custGeom>
            <a:ln w="28574">
              <a:solidFill>
                <a:srgbClr val="000000"/>
              </a:solidFill>
            </a:ln>
          </p:spPr>
          <p:txBody>
            <a:bodyPr wrap="square" lIns="0" tIns="0" rIns="0" bIns="0" rtlCol="0"/>
            <a:lstStyle/>
            <a:p>
              <a:endParaRPr>
                <a:solidFill>
                  <a:prstClr val="black"/>
                </a:solidFill>
                <a:latin typeface="Calibri"/>
              </a:endParaRPr>
            </a:p>
          </p:txBody>
        </p:sp>
      </p:grpSp>
      <p:sp>
        <p:nvSpPr>
          <p:cNvPr id="6" name="object 6"/>
          <p:cNvSpPr txBox="1"/>
          <p:nvPr/>
        </p:nvSpPr>
        <p:spPr>
          <a:xfrm>
            <a:off x="3980183" y="3003484"/>
            <a:ext cx="1976755" cy="877869"/>
          </a:xfrm>
          <a:prstGeom prst="rect">
            <a:avLst/>
          </a:prstGeom>
        </p:spPr>
        <p:txBody>
          <a:bodyPr vert="horz" wrap="square" lIns="0" tIns="11430" rIns="0" bIns="0" rtlCol="0">
            <a:spAutoFit/>
          </a:bodyPr>
          <a:lstStyle/>
          <a:p>
            <a:pPr marL="534035" marR="5080" indent="-534035">
              <a:lnSpc>
                <a:spcPct val="150200"/>
              </a:lnSpc>
              <a:spcBef>
                <a:spcPts val="90"/>
              </a:spcBef>
            </a:pPr>
            <a:r>
              <a:rPr sz="2000" spc="-5" dirty="0">
                <a:solidFill>
                  <a:prstClr val="black"/>
                </a:solidFill>
                <a:latin typeface="Arial"/>
                <a:cs typeface="Arial"/>
              </a:rPr>
              <a:t>mg </a:t>
            </a:r>
            <a:r>
              <a:rPr sz="2000" spc="15" dirty="0">
                <a:solidFill>
                  <a:prstClr val="black"/>
                </a:solidFill>
                <a:latin typeface="Arial"/>
                <a:cs typeface="Arial"/>
              </a:rPr>
              <a:t>+ </a:t>
            </a:r>
            <a:r>
              <a:rPr sz="2000" spc="5" dirty="0">
                <a:solidFill>
                  <a:prstClr val="black"/>
                </a:solidFill>
                <a:latin typeface="Arial"/>
                <a:cs typeface="Arial"/>
              </a:rPr>
              <a:t>( </a:t>
            </a:r>
            <a:r>
              <a:rPr sz="2000" spc="35" dirty="0">
                <a:solidFill>
                  <a:prstClr val="black"/>
                </a:solidFill>
                <a:latin typeface="Arial"/>
                <a:cs typeface="Arial"/>
              </a:rPr>
              <a:t>M.g </a:t>
            </a:r>
            <a:r>
              <a:rPr sz="2000" spc="15" dirty="0">
                <a:solidFill>
                  <a:prstClr val="black"/>
                </a:solidFill>
                <a:latin typeface="Arial"/>
                <a:cs typeface="Arial"/>
              </a:rPr>
              <a:t>±</a:t>
            </a:r>
            <a:r>
              <a:rPr sz="2000" spc="-330" dirty="0">
                <a:solidFill>
                  <a:prstClr val="black"/>
                </a:solidFill>
                <a:latin typeface="Arial"/>
                <a:cs typeface="Arial"/>
              </a:rPr>
              <a:t> </a:t>
            </a:r>
            <a:r>
              <a:rPr sz="2000" spc="25" dirty="0">
                <a:solidFill>
                  <a:prstClr val="black"/>
                </a:solidFill>
                <a:latin typeface="Arial"/>
                <a:cs typeface="Arial"/>
              </a:rPr>
              <a:t>F)/2  </a:t>
            </a:r>
            <a:r>
              <a:rPr sz="2000" spc="10" dirty="0">
                <a:solidFill>
                  <a:prstClr val="black"/>
                </a:solidFill>
                <a:latin typeface="Arial"/>
                <a:cs typeface="Arial"/>
              </a:rPr>
              <a:t>m.g</a:t>
            </a:r>
            <a:endParaRPr sz="2000">
              <a:solidFill>
                <a:prstClr val="black"/>
              </a:solidFill>
              <a:latin typeface="Arial"/>
              <a:cs typeface="Arial"/>
            </a:endParaRPr>
          </a:p>
        </p:txBody>
      </p:sp>
      <p:sp>
        <p:nvSpPr>
          <p:cNvPr id="7" name="object 7"/>
          <p:cNvSpPr txBox="1"/>
          <p:nvPr/>
        </p:nvSpPr>
        <p:spPr>
          <a:xfrm>
            <a:off x="2225663" y="3318825"/>
            <a:ext cx="241935" cy="334645"/>
          </a:xfrm>
          <a:prstGeom prst="rect">
            <a:avLst/>
          </a:prstGeom>
        </p:spPr>
        <p:txBody>
          <a:bodyPr vert="horz" wrap="square" lIns="0" tIns="15875" rIns="0" bIns="0" rtlCol="0">
            <a:spAutoFit/>
          </a:bodyPr>
          <a:lstStyle/>
          <a:p>
            <a:pPr>
              <a:spcBef>
                <a:spcPts val="125"/>
              </a:spcBef>
            </a:pPr>
            <a:r>
              <a:rPr sz="2000" spc="5" dirty="0">
                <a:solidFill>
                  <a:prstClr val="black"/>
                </a:solidFill>
                <a:latin typeface="Arial"/>
                <a:cs typeface="Arial"/>
              </a:rPr>
              <a:t>2)</a:t>
            </a:r>
            <a:endParaRPr sz="2000">
              <a:solidFill>
                <a:prstClr val="black"/>
              </a:solidFill>
              <a:latin typeface="Arial"/>
              <a:cs typeface="Arial"/>
            </a:endParaRPr>
          </a:p>
        </p:txBody>
      </p:sp>
      <p:sp>
        <p:nvSpPr>
          <p:cNvPr id="8" name="object 8"/>
          <p:cNvSpPr txBox="1"/>
          <p:nvPr/>
        </p:nvSpPr>
        <p:spPr>
          <a:xfrm>
            <a:off x="2810506" y="3223575"/>
            <a:ext cx="356235" cy="334645"/>
          </a:xfrm>
          <a:prstGeom prst="rect">
            <a:avLst/>
          </a:prstGeom>
        </p:spPr>
        <p:txBody>
          <a:bodyPr vert="horz" wrap="square" lIns="0" tIns="15875" rIns="0" bIns="0" rtlCol="0">
            <a:spAutoFit/>
          </a:bodyPr>
          <a:lstStyle/>
          <a:p>
            <a:pPr marL="25400">
              <a:spcBef>
                <a:spcPts val="125"/>
              </a:spcBef>
            </a:pPr>
            <a:r>
              <a:rPr sz="3000" spc="-7" baseline="-20833" dirty="0">
                <a:solidFill>
                  <a:prstClr val="black"/>
                </a:solidFill>
                <a:latin typeface="Arial"/>
                <a:cs typeface="Arial"/>
              </a:rPr>
              <a:t>N</a:t>
            </a:r>
            <a:r>
              <a:rPr sz="1550" spc="-5" dirty="0">
                <a:solidFill>
                  <a:prstClr val="black"/>
                </a:solidFill>
                <a:latin typeface="Arial"/>
                <a:cs typeface="Arial"/>
              </a:rPr>
              <a:t>2</a:t>
            </a:r>
            <a:endParaRPr sz="1550">
              <a:solidFill>
                <a:prstClr val="black"/>
              </a:solidFill>
              <a:latin typeface="Arial"/>
              <a:cs typeface="Arial"/>
            </a:endParaRPr>
          </a:p>
        </p:txBody>
      </p:sp>
      <p:sp>
        <p:nvSpPr>
          <p:cNvPr id="9" name="object 9"/>
          <p:cNvSpPr txBox="1"/>
          <p:nvPr/>
        </p:nvSpPr>
        <p:spPr>
          <a:xfrm>
            <a:off x="3369938" y="3304597"/>
            <a:ext cx="163195"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
        <p:nvSpPr>
          <p:cNvPr id="10" name="object 10"/>
          <p:cNvSpPr txBox="1"/>
          <p:nvPr/>
        </p:nvSpPr>
        <p:spPr>
          <a:xfrm>
            <a:off x="6192261" y="3337807"/>
            <a:ext cx="141605" cy="335280"/>
          </a:xfrm>
          <a:prstGeom prst="rect">
            <a:avLst/>
          </a:prstGeom>
        </p:spPr>
        <p:txBody>
          <a:bodyPr vert="horz" wrap="square" lIns="0" tIns="16510" rIns="0" bIns="0" rtlCol="0">
            <a:spAutoFit/>
          </a:bodyPr>
          <a:lstStyle/>
          <a:p>
            <a:pPr>
              <a:spcBef>
                <a:spcPts val="130"/>
              </a:spcBef>
            </a:pPr>
            <a:r>
              <a:rPr sz="2000" spc="15" dirty="0">
                <a:solidFill>
                  <a:prstClr val="black"/>
                </a:solidFill>
                <a:latin typeface="Arial"/>
                <a:cs typeface="Arial"/>
              </a:rPr>
              <a:t>x</a:t>
            </a:r>
            <a:endParaRPr sz="2000">
              <a:solidFill>
                <a:prstClr val="black"/>
              </a:solidFill>
              <a:latin typeface="Arial"/>
              <a:cs typeface="Arial"/>
            </a:endParaRPr>
          </a:p>
        </p:txBody>
      </p:sp>
      <p:sp>
        <p:nvSpPr>
          <p:cNvPr id="11" name="object 11"/>
          <p:cNvSpPr txBox="1"/>
          <p:nvPr/>
        </p:nvSpPr>
        <p:spPr>
          <a:xfrm>
            <a:off x="6597400" y="3318829"/>
            <a:ext cx="623570" cy="334645"/>
          </a:xfrm>
          <a:prstGeom prst="rect">
            <a:avLst/>
          </a:prstGeom>
        </p:spPr>
        <p:txBody>
          <a:bodyPr vert="horz" wrap="square" lIns="0" tIns="15875" rIns="0" bIns="0" rtlCol="0">
            <a:spAutoFit/>
          </a:bodyPr>
          <a:lstStyle/>
          <a:p>
            <a:pPr>
              <a:spcBef>
                <a:spcPts val="125"/>
              </a:spcBef>
            </a:pPr>
            <a:r>
              <a:rPr sz="2000" spc="10" dirty="0">
                <a:solidFill>
                  <a:prstClr val="black"/>
                </a:solidFill>
                <a:latin typeface="Arial"/>
                <a:cs typeface="Arial"/>
              </a:rPr>
              <a:t>(1</a:t>
            </a:r>
            <a:r>
              <a:rPr sz="2000" spc="30" dirty="0">
                <a:solidFill>
                  <a:prstClr val="black"/>
                </a:solidFill>
                <a:latin typeface="Arial"/>
                <a:cs typeface="Arial"/>
              </a:rPr>
              <a:t>+</a:t>
            </a:r>
            <a:r>
              <a:rPr sz="2000" spc="5" dirty="0">
                <a:solidFill>
                  <a:prstClr val="black"/>
                </a:solidFill>
                <a:latin typeface="Arial"/>
                <a:cs typeface="Arial"/>
              </a:rPr>
              <a:t>q)</a:t>
            </a:r>
            <a:endParaRPr sz="2000">
              <a:solidFill>
                <a:prstClr val="black"/>
              </a:solidFill>
              <a:latin typeface="Arial"/>
              <a:cs typeface="Arial"/>
            </a:endParaRPr>
          </a:p>
        </p:txBody>
      </p:sp>
      <p:sp>
        <p:nvSpPr>
          <p:cNvPr id="12" name="object 12"/>
          <p:cNvSpPr txBox="1"/>
          <p:nvPr/>
        </p:nvSpPr>
        <p:spPr>
          <a:xfrm>
            <a:off x="7387204" y="3017580"/>
            <a:ext cx="1109345" cy="941069"/>
          </a:xfrm>
          <a:prstGeom prst="rect">
            <a:avLst/>
          </a:prstGeom>
        </p:spPr>
        <p:txBody>
          <a:bodyPr vert="horz" wrap="square" lIns="0" tIns="165100" rIns="0" bIns="0" rtlCol="0">
            <a:spAutoFit/>
          </a:bodyPr>
          <a:lstStyle/>
          <a:p>
            <a:pPr marL="25400">
              <a:spcBef>
                <a:spcPts val="1300"/>
              </a:spcBef>
              <a:tabLst>
                <a:tab pos="308610" algn="l"/>
                <a:tab pos="1070610" algn="l"/>
              </a:tabLst>
            </a:pPr>
            <a:r>
              <a:rPr sz="3000" spc="15" baseline="-33333" dirty="0">
                <a:solidFill>
                  <a:prstClr val="black"/>
                </a:solidFill>
                <a:latin typeface="Arial"/>
                <a:cs typeface="Arial"/>
              </a:rPr>
              <a:t>x</a:t>
            </a:r>
            <a:r>
              <a:rPr sz="3000" spc="15" baseline="-33333" dirty="0">
                <a:solidFill>
                  <a:prstClr val="black"/>
                </a:solidFill>
                <a:latin typeface="Times New Roman"/>
                <a:cs typeface="Times New Roman"/>
              </a:rPr>
              <a:t>	</a:t>
            </a:r>
            <a:r>
              <a:rPr sz="2000" u="heavy" spc="10" dirty="0">
                <a:solidFill>
                  <a:prstClr val="black"/>
                </a:solidFill>
                <a:uFill>
                  <a:solidFill>
                    <a:srgbClr val="000000"/>
                  </a:solidFill>
                </a:uFill>
                <a:latin typeface="Times New Roman"/>
                <a:cs typeface="Times New Roman"/>
              </a:rPr>
              <a:t> </a:t>
            </a:r>
            <a:r>
              <a:rPr sz="2000" u="heavy" spc="10" dirty="0">
                <a:solidFill>
                  <a:prstClr val="black"/>
                </a:solidFill>
                <a:uFill>
                  <a:solidFill>
                    <a:srgbClr val="000000"/>
                  </a:solidFill>
                </a:uFill>
                <a:latin typeface="Arial"/>
                <a:cs typeface="Arial"/>
              </a:rPr>
              <a:t>895</a:t>
            </a:r>
            <a:r>
              <a:rPr sz="2000" u="heavy" spc="10" dirty="0">
                <a:solidFill>
                  <a:prstClr val="black"/>
                </a:solidFill>
                <a:uFill>
                  <a:solidFill>
                    <a:srgbClr val="000000"/>
                  </a:solidFill>
                </a:uFill>
                <a:latin typeface="Times New Roman"/>
                <a:cs typeface="Times New Roman"/>
              </a:rPr>
              <a:t>	</a:t>
            </a:r>
            <a:endParaRPr sz="2000">
              <a:solidFill>
                <a:prstClr val="black"/>
              </a:solidFill>
              <a:latin typeface="Times New Roman"/>
              <a:cs typeface="Times New Roman"/>
            </a:endParaRPr>
          </a:p>
          <a:p>
            <a:pPr marL="153035" algn="ctr">
              <a:spcBef>
                <a:spcPts val="1205"/>
              </a:spcBef>
            </a:pPr>
            <a:r>
              <a:rPr sz="2000" spc="15" dirty="0">
                <a:solidFill>
                  <a:prstClr val="black"/>
                </a:solidFill>
                <a:latin typeface="Arial"/>
                <a:cs typeface="Arial"/>
              </a:rPr>
              <a:t>h</a:t>
            </a:r>
            <a:endParaRPr sz="2000">
              <a:solidFill>
                <a:prstClr val="black"/>
              </a:solidFill>
              <a:latin typeface="Arial"/>
              <a:cs typeface="Arial"/>
            </a:endParaRPr>
          </a:p>
        </p:txBody>
      </p:sp>
      <p:sp>
        <p:nvSpPr>
          <p:cNvPr id="13" name="object 13"/>
          <p:cNvSpPr txBox="1"/>
          <p:nvPr/>
        </p:nvSpPr>
        <p:spPr>
          <a:xfrm>
            <a:off x="9548501" y="3228400"/>
            <a:ext cx="869950" cy="640080"/>
          </a:xfrm>
          <a:prstGeom prst="rect">
            <a:avLst/>
          </a:prstGeom>
        </p:spPr>
        <p:txBody>
          <a:bodyPr vert="horz" wrap="square" lIns="0" tIns="15875" rIns="0" bIns="0" rtlCol="0">
            <a:spAutoFit/>
          </a:bodyPr>
          <a:lstStyle/>
          <a:p>
            <a:pPr marR="5080">
              <a:spcBef>
                <a:spcPts val="125"/>
              </a:spcBef>
            </a:pPr>
            <a:r>
              <a:rPr sz="2000" spc="25" dirty="0">
                <a:solidFill>
                  <a:prstClr val="black"/>
                </a:solidFill>
                <a:latin typeface="Arial"/>
                <a:cs typeface="Arial"/>
              </a:rPr>
              <a:t>W </a:t>
            </a:r>
            <a:r>
              <a:rPr sz="2000" spc="-10" dirty="0">
                <a:solidFill>
                  <a:prstClr val="black"/>
                </a:solidFill>
                <a:latin typeface="Arial"/>
                <a:cs typeface="Arial"/>
              </a:rPr>
              <a:t>ith  </a:t>
            </a:r>
            <a:r>
              <a:rPr sz="2000" spc="45" dirty="0">
                <a:solidFill>
                  <a:prstClr val="black"/>
                </a:solidFill>
                <a:latin typeface="Arial"/>
                <a:cs typeface="Arial"/>
              </a:rPr>
              <a:t>F</a:t>
            </a:r>
            <a:r>
              <a:rPr sz="2000" spc="5" dirty="0">
                <a:solidFill>
                  <a:prstClr val="black"/>
                </a:solidFill>
                <a:latin typeface="Arial"/>
                <a:cs typeface="Arial"/>
              </a:rPr>
              <a:t>ri</a:t>
            </a:r>
            <a:r>
              <a:rPr sz="2000" spc="40" dirty="0">
                <a:solidFill>
                  <a:prstClr val="black"/>
                </a:solidFill>
                <a:latin typeface="Arial"/>
                <a:cs typeface="Arial"/>
              </a:rPr>
              <a:t>ct</a:t>
            </a:r>
            <a:r>
              <a:rPr sz="2000" spc="5" dirty="0">
                <a:solidFill>
                  <a:prstClr val="black"/>
                </a:solidFill>
                <a:latin typeface="Arial"/>
                <a:cs typeface="Arial"/>
              </a:rPr>
              <a:t>ion</a:t>
            </a:r>
            <a:endParaRPr sz="2000">
              <a:solidFill>
                <a:prstClr val="black"/>
              </a:solidFill>
              <a:latin typeface="Arial"/>
              <a:cs typeface="Arial"/>
            </a:endParaRPr>
          </a:p>
        </p:txBody>
      </p:sp>
      <p:sp>
        <p:nvSpPr>
          <p:cNvPr id="14" name="object 14"/>
          <p:cNvSpPr/>
          <p:nvPr/>
        </p:nvSpPr>
        <p:spPr>
          <a:xfrm>
            <a:off x="8763000" y="3467100"/>
            <a:ext cx="457200" cy="76200"/>
          </a:xfrm>
          <a:custGeom>
            <a:avLst/>
            <a:gdLst/>
            <a:ahLst/>
            <a:cxnLst/>
            <a:rect l="l" t="t" r="r" b="b"/>
            <a:pathLst>
              <a:path w="457200" h="76200">
                <a:moveTo>
                  <a:pt x="381000" y="0"/>
                </a:moveTo>
                <a:lnTo>
                  <a:pt x="381000" y="76200"/>
                </a:lnTo>
                <a:lnTo>
                  <a:pt x="438180" y="47609"/>
                </a:lnTo>
                <a:lnTo>
                  <a:pt x="393704" y="47609"/>
                </a:lnTo>
                <a:lnTo>
                  <a:pt x="393704" y="28559"/>
                </a:lnTo>
                <a:lnTo>
                  <a:pt x="438119" y="28559"/>
                </a:lnTo>
                <a:lnTo>
                  <a:pt x="381000" y="0"/>
                </a:lnTo>
                <a:close/>
              </a:path>
              <a:path w="457200" h="76200">
                <a:moveTo>
                  <a:pt x="381000" y="28559"/>
                </a:moveTo>
                <a:lnTo>
                  <a:pt x="0" y="28559"/>
                </a:lnTo>
                <a:lnTo>
                  <a:pt x="0" y="47609"/>
                </a:lnTo>
                <a:lnTo>
                  <a:pt x="381000" y="47609"/>
                </a:lnTo>
                <a:lnTo>
                  <a:pt x="381000" y="28559"/>
                </a:lnTo>
                <a:close/>
              </a:path>
              <a:path w="457200" h="76200">
                <a:moveTo>
                  <a:pt x="438119" y="28559"/>
                </a:moveTo>
                <a:lnTo>
                  <a:pt x="393704" y="28559"/>
                </a:lnTo>
                <a:lnTo>
                  <a:pt x="393704" y="47609"/>
                </a:lnTo>
                <a:lnTo>
                  <a:pt x="438180" y="47609"/>
                </a:lnTo>
                <a:lnTo>
                  <a:pt x="457200" y="38100"/>
                </a:lnTo>
                <a:lnTo>
                  <a:pt x="438119" y="28559"/>
                </a:lnTo>
                <a:close/>
              </a:path>
            </a:pathLst>
          </a:custGeom>
          <a:solidFill>
            <a:srgbClr val="000000"/>
          </a:solidFill>
        </p:spPr>
        <p:txBody>
          <a:bodyPr wrap="square" lIns="0" tIns="0" rIns="0" bIns="0" rtlCol="0"/>
          <a:lstStyle/>
          <a:p>
            <a:endParaRPr>
              <a:solidFill>
                <a:prstClr val="black"/>
              </a:solidFill>
              <a:latin typeface="Calibri"/>
            </a:endParaRPr>
          </a:p>
        </p:txBody>
      </p:sp>
      <p:grpSp>
        <p:nvGrpSpPr>
          <p:cNvPr id="15" name="object 15"/>
          <p:cNvGrpSpPr/>
          <p:nvPr/>
        </p:nvGrpSpPr>
        <p:grpSpPr>
          <a:xfrm>
            <a:off x="2038350" y="4629150"/>
            <a:ext cx="5067300" cy="1257300"/>
            <a:chOff x="514350" y="4629150"/>
            <a:chExt cx="5067300" cy="1257300"/>
          </a:xfrm>
        </p:grpSpPr>
        <p:sp>
          <p:nvSpPr>
            <p:cNvPr id="16" name="object 16"/>
            <p:cNvSpPr/>
            <p:nvPr/>
          </p:nvSpPr>
          <p:spPr>
            <a:xfrm>
              <a:off x="514350" y="4629149"/>
              <a:ext cx="5067300" cy="1257300"/>
            </a:xfrm>
            <a:custGeom>
              <a:avLst/>
              <a:gdLst/>
              <a:ahLst/>
              <a:cxnLst/>
              <a:rect l="l" t="t" r="r" b="b"/>
              <a:pathLst>
                <a:path w="5067300" h="1257300">
                  <a:moveTo>
                    <a:pt x="5041912" y="25400"/>
                  </a:moveTo>
                  <a:lnTo>
                    <a:pt x="5029200" y="25400"/>
                  </a:lnTo>
                  <a:lnTo>
                    <a:pt x="5029200" y="38100"/>
                  </a:lnTo>
                  <a:lnTo>
                    <a:pt x="5029200" y="1219200"/>
                  </a:lnTo>
                  <a:lnTo>
                    <a:pt x="38100" y="1219200"/>
                  </a:lnTo>
                  <a:lnTo>
                    <a:pt x="38100" y="38100"/>
                  </a:lnTo>
                  <a:lnTo>
                    <a:pt x="5029200" y="38100"/>
                  </a:lnTo>
                  <a:lnTo>
                    <a:pt x="5029200" y="25400"/>
                  </a:lnTo>
                  <a:lnTo>
                    <a:pt x="25387" y="25400"/>
                  </a:lnTo>
                  <a:lnTo>
                    <a:pt x="25387" y="38100"/>
                  </a:lnTo>
                  <a:lnTo>
                    <a:pt x="25387" y="1219200"/>
                  </a:lnTo>
                  <a:lnTo>
                    <a:pt x="25387" y="1231900"/>
                  </a:lnTo>
                  <a:lnTo>
                    <a:pt x="5041912" y="1231900"/>
                  </a:lnTo>
                  <a:lnTo>
                    <a:pt x="5041912" y="1219200"/>
                  </a:lnTo>
                  <a:lnTo>
                    <a:pt x="5041912" y="38100"/>
                  </a:lnTo>
                  <a:lnTo>
                    <a:pt x="5041912" y="25400"/>
                  </a:lnTo>
                  <a:close/>
                </a:path>
                <a:path w="5067300" h="1257300">
                  <a:moveTo>
                    <a:pt x="5067300" y="0"/>
                  </a:moveTo>
                  <a:lnTo>
                    <a:pt x="0" y="0"/>
                  </a:lnTo>
                  <a:lnTo>
                    <a:pt x="0" y="12700"/>
                  </a:lnTo>
                  <a:lnTo>
                    <a:pt x="0" y="1244600"/>
                  </a:lnTo>
                  <a:lnTo>
                    <a:pt x="0" y="1257300"/>
                  </a:lnTo>
                  <a:lnTo>
                    <a:pt x="5067300" y="1257300"/>
                  </a:lnTo>
                  <a:lnTo>
                    <a:pt x="5067300" y="1244600"/>
                  </a:lnTo>
                  <a:lnTo>
                    <a:pt x="5067300" y="12712"/>
                  </a:lnTo>
                  <a:lnTo>
                    <a:pt x="5054574" y="12712"/>
                  </a:lnTo>
                  <a:lnTo>
                    <a:pt x="5054574" y="1244600"/>
                  </a:lnTo>
                  <a:lnTo>
                    <a:pt x="12700" y="1244600"/>
                  </a:lnTo>
                  <a:lnTo>
                    <a:pt x="12700" y="12700"/>
                  </a:lnTo>
                  <a:lnTo>
                    <a:pt x="5067300" y="12700"/>
                  </a:lnTo>
                  <a:lnTo>
                    <a:pt x="506730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7" name="object 17"/>
            <p:cNvSpPr/>
            <p:nvPr/>
          </p:nvSpPr>
          <p:spPr>
            <a:xfrm>
              <a:off x="2667000" y="5253096"/>
              <a:ext cx="914400" cy="0"/>
            </a:xfrm>
            <a:custGeom>
              <a:avLst/>
              <a:gdLst/>
              <a:ahLst/>
              <a:cxnLst/>
              <a:rect l="l" t="t" r="r" b="b"/>
              <a:pathLst>
                <a:path w="914400">
                  <a:moveTo>
                    <a:pt x="0" y="0"/>
                  </a:moveTo>
                  <a:lnTo>
                    <a:pt x="914399" y="0"/>
                  </a:lnTo>
                </a:path>
              </a:pathLst>
            </a:custGeom>
            <a:ln w="28574">
              <a:solidFill>
                <a:srgbClr val="000000"/>
              </a:solidFill>
            </a:ln>
          </p:spPr>
          <p:txBody>
            <a:bodyPr wrap="square" lIns="0" tIns="0" rIns="0" bIns="0" rtlCol="0"/>
            <a:lstStyle/>
            <a:p>
              <a:endParaRPr>
                <a:solidFill>
                  <a:prstClr val="black"/>
                </a:solidFill>
                <a:latin typeface="Calibri"/>
              </a:endParaRPr>
            </a:p>
          </p:txBody>
        </p:sp>
      </p:grpSp>
      <p:sp>
        <p:nvSpPr>
          <p:cNvPr id="18" name="object 18"/>
          <p:cNvSpPr txBox="1"/>
          <p:nvPr/>
        </p:nvSpPr>
        <p:spPr>
          <a:xfrm>
            <a:off x="2302193" y="5059616"/>
            <a:ext cx="241300" cy="334645"/>
          </a:xfrm>
          <a:prstGeom prst="rect">
            <a:avLst/>
          </a:prstGeom>
        </p:spPr>
        <p:txBody>
          <a:bodyPr vert="horz" wrap="square" lIns="0" tIns="15875" rIns="0" bIns="0" rtlCol="0">
            <a:spAutoFit/>
          </a:bodyPr>
          <a:lstStyle/>
          <a:p>
            <a:pPr>
              <a:spcBef>
                <a:spcPts val="125"/>
              </a:spcBef>
            </a:pPr>
            <a:r>
              <a:rPr sz="2000" spc="5" dirty="0">
                <a:solidFill>
                  <a:prstClr val="black"/>
                </a:solidFill>
                <a:latin typeface="Arial"/>
                <a:cs typeface="Arial"/>
              </a:rPr>
              <a:t>3)</a:t>
            </a:r>
            <a:endParaRPr sz="2000">
              <a:solidFill>
                <a:prstClr val="black"/>
              </a:solidFill>
              <a:latin typeface="Arial"/>
              <a:cs typeface="Arial"/>
            </a:endParaRPr>
          </a:p>
        </p:txBody>
      </p:sp>
      <p:sp>
        <p:nvSpPr>
          <p:cNvPr id="19" name="object 19"/>
          <p:cNvSpPr txBox="1"/>
          <p:nvPr/>
        </p:nvSpPr>
        <p:spPr>
          <a:xfrm>
            <a:off x="2912365" y="5045387"/>
            <a:ext cx="697230" cy="334645"/>
          </a:xfrm>
          <a:prstGeom prst="rect">
            <a:avLst/>
          </a:prstGeom>
        </p:spPr>
        <p:txBody>
          <a:bodyPr vert="horz" wrap="square" lIns="0" tIns="15875" rIns="0" bIns="0" rtlCol="0">
            <a:spAutoFit/>
          </a:bodyPr>
          <a:lstStyle/>
          <a:p>
            <a:pPr>
              <a:spcBef>
                <a:spcPts val="125"/>
              </a:spcBef>
              <a:tabLst>
                <a:tab pos="533400" algn="l"/>
              </a:tabLst>
            </a:pPr>
            <a:r>
              <a:rPr sz="2000" spc="15" dirty="0">
                <a:solidFill>
                  <a:prstClr val="black"/>
                </a:solidFill>
                <a:latin typeface="Arial"/>
                <a:cs typeface="Arial"/>
              </a:rPr>
              <a:t>h</a:t>
            </a:r>
            <a:r>
              <a:rPr sz="2000" spc="15" dirty="0">
                <a:solidFill>
                  <a:prstClr val="black"/>
                </a:solidFill>
                <a:latin typeface="Times New Roman"/>
                <a:cs typeface="Times New Roman"/>
              </a:rPr>
              <a:t>	</a:t>
            </a:r>
            <a:r>
              <a:rPr sz="2000" spc="15" dirty="0">
                <a:solidFill>
                  <a:prstClr val="black"/>
                </a:solidFill>
                <a:latin typeface="Arial"/>
                <a:cs typeface="Arial"/>
              </a:rPr>
              <a:t>=</a:t>
            </a:r>
            <a:endParaRPr sz="2000">
              <a:solidFill>
                <a:prstClr val="black"/>
              </a:solidFill>
              <a:latin typeface="Arial"/>
              <a:cs typeface="Arial"/>
            </a:endParaRPr>
          </a:p>
        </p:txBody>
      </p:sp>
      <p:sp>
        <p:nvSpPr>
          <p:cNvPr id="20" name="object 20"/>
          <p:cNvSpPr txBox="1"/>
          <p:nvPr/>
        </p:nvSpPr>
        <p:spPr>
          <a:xfrm>
            <a:off x="4209164" y="4681924"/>
            <a:ext cx="898525" cy="941069"/>
          </a:xfrm>
          <a:prstGeom prst="rect">
            <a:avLst/>
          </a:prstGeom>
        </p:spPr>
        <p:txBody>
          <a:bodyPr vert="horz" wrap="square" lIns="0" tIns="165100" rIns="0" bIns="0" rtlCol="0">
            <a:spAutoFit/>
          </a:bodyPr>
          <a:lstStyle/>
          <a:p>
            <a:pPr>
              <a:spcBef>
                <a:spcPts val="1300"/>
              </a:spcBef>
            </a:pPr>
            <a:r>
              <a:rPr sz="2000" spc="15" dirty="0">
                <a:solidFill>
                  <a:prstClr val="black"/>
                </a:solidFill>
                <a:latin typeface="Arial"/>
                <a:cs typeface="Arial"/>
              </a:rPr>
              <a:t>(m +</a:t>
            </a:r>
            <a:r>
              <a:rPr sz="2000" spc="-195" dirty="0">
                <a:solidFill>
                  <a:prstClr val="black"/>
                </a:solidFill>
                <a:latin typeface="Arial"/>
                <a:cs typeface="Arial"/>
              </a:rPr>
              <a:t> </a:t>
            </a:r>
            <a:r>
              <a:rPr sz="2000" spc="30" dirty="0">
                <a:solidFill>
                  <a:prstClr val="black"/>
                </a:solidFill>
                <a:latin typeface="Arial"/>
                <a:cs typeface="Arial"/>
              </a:rPr>
              <a:t>M)</a:t>
            </a:r>
            <a:endParaRPr sz="2000">
              <a:solidFill>
                <a:prstClr val="black"/>
              </a:solidFill>
              <a:latin typeface="Arial"/>
              <a:cs typeface="Arial"/>
            </a:endParaRPr>
          </a:p>
          <a:p>
            <a:pPr marL="228600">
              <a:spcBef>
                <a:spcPts val="1205"/>
              </a:spcBef>
            </a:pPr>
            <a:r>
              <a:rPr sz="2000" spc="20" dirty="0">
                <a:solidFill>
                  <a:prstClr val="black"/>
                </a:solidFill>
                <a:latin typeface="Arial"/>
                <a:cs typeface="Arial"/>
              </a:rPr>
              <a:t>m</a:t>
            </a:r>
            <a:endParaRPr sz="2000">
              <a:solidFill>
                <a:prstClr val="black"/>
              </a:solidFill>
              <a:latin typeface="Arial"/>
              <a:cs typeface="Arial"/>
            </a:endParaRPr>
          </a:p>
        </p:txBody>
      </p:sp>
      <p:sp>
        <p:nvSpPr>
          <p:cNvPr id="21" name="object 21"/>
          <p:cNvSpPr txBox="1"/>
          <p:nvPr/>
        </p:nvSpPr>
        <p:spPr>
          <a:xfrm>
            <a:off x="5581908" y="4968869"/>
            <a:ext cx="141605" cy="335280"/>
          </a:xfrm>
          <a:prstGeom prst="rect">
            <a:avLst/>
          </a:prstGeom>
        </p:spPr>
        <p:txBody>
          <a:bodyPr vert="horz" wrap="square" lIns="0" tIns="16510" rIns="0" bIns="0" rtlCol="0">
            <a:spAutoFit/>
          </a:bodyPr>
          <a:lstStyle/>
          <a:p>
            <a:pPr>
              <a:spcBef>
                <a:spcPts val="130"/>
              </a:spcBef>
            </a:pPr>
            <a:r>
              <a:rPr sz="2000" spc="15" dirty="0">
                <a:solidFill>
                  <a:prstClr val="black"/>
                </a:solidFill>
                <a:latin typeface="Arial"/>
                <a:cs typeface="Arial"/>
              </a:rPr>
              <a:t>x</a:t>
            </a:r>
            <a:endParaRPr sz="2000">
              <a:solidFill>
                <a:prstClr val="black"/>
              </a:solidFill>
              <a:latin typeface="Arial"/>
              <a:cs typeface="Arial"/>
            </a:endParaRPr>
          </a:p>
        </p:txBody>
      </p:sp>
      <p:sp>
        <p:nvSpPr>
          <p:cNvPr id="22" name="object 22"/>
          <p:cNvSpPr txBox="1"/>
          <p:nvPr/>
        </p:nvSpPr>
        <p:spPr>
          <a:xfrm>
            <a:off x="6166869" y="4785540"/>
            <a:ext cx="482600" cy="799465"/>
          </a:xfrm>
          <a:prstGeom prst="rect">
            <a:avLst/>
          </a:prstGeom>
        </p:spPr>
        <p:txBody>
          <a:bodyPr vert="horz" wrap="square" lIns="0" tIns="60960" rIns="0" bIns="0" rtlCol="0">
            <a:spAutoFit/>
          </a:bodyPr>
          <a:lstStyle/>
          <a:p>
            <a:pPr marL="25400">
              <a:spcBef>
                <a:spcPts val="480"/>
              </a:spcBef>
            </a:pPr>
            <a:r>
              <a:rPr sz="2000" spc="15" dirty="0">
                <a:solidFill>
                  <a:prstClr val="black"/>
                </a:solidFill>
                <a:latin typeface="Arial"/>
                <a:cs typeface="Arial"/>
              </a:rPr>
              <a:t>g</a:t>
            </a:r>
            <a:endParaRPr sz="2000">
              <a:solidFill>
                <a:prstClr val="black"/>
              </a:solidFill>
              <a:latin typeface="Arial"/>
              <a:cs typeface="Arial"/>
            </a:endParaRPr>
          </a:p>
          <a:p>
            <a:pPr marL="101600">
              <a:spcBef>
                <a:spcPts val="430"/>
              </a:spcBef>
            </a:pPr>
            <a:r>
              <a:rPr sz="3600" spc="7" baseline="-19675" dirty="0">
                <a:solidFill>
                  <a:prstClr val="black"/>
                </a:solidFill>
                <a:latin typeface="Symbol"/>
                <a:cs typeface="Symbol"/>
              </a:rPr>
              <a:t></a:t>
            </a:r>
            <a:r>
              <a:rPr sz="1850" spc="5" dirty="0">
                <a:solidFill>
                  <a:prstClr val="black"/>
                </a:solidFill>
                <a:latin typeface="Arial"/>
                <a:cs typeface="Arial"/>
              </a:rPr>
              <a:t>2</a:t>
            </a:r>
            <a:endParaRPr sz="1850">
              <a:solidFill>
                <a:prstClr val="black"/>
              </a:solidFill>
              <a:latin typeface="Arial"/>
              <a:cs typeface="Arial"/>
            </a:endParaRPr>
          </a:p>
        </p:txBody>
      </p:sp>
      <p:sp>
        <p:nvSpPr>
          <p:cNvPr id="23" name="object 23"/>
          <p:cNvSpPr/>
          <p:nvPr/>
        </p:nvSpPr>
        <p:spPr>
          <a:xfrm>
            <a:off x="6019800" y="5272146"/>
            <a:ext cx="762000" cy="0"/>
          </a:xfrm>
          <a:custGeom>
            <a:avLst/>
            <a:gdLst/>
            <a:ahLst/>
            <a:cxnLst/>
            <a:rect l="l" t="t" r="r" b="b"/>
            <a:pathLst>
              <a:path w="762000">
                <a:moveTo>
                  <a:pt x="0" y="0"/>
                </a:moveTo>
                <a:lnTo>
                  <a:pt x="761999" y="0"/>
                </a:lnTo>
              </a:path>
            </a:pathLst>
          </a:custGeom>
          <a:ln w="28574">
            <a:solidFill>
              <a:srgbClr val="000000"/>
            </a:solidFill>
          </a:ln>
        </p:spPr>
        <p:txBody>
          <a:bodyPr wrap="square" lIns="0" tIns="0" rIns="0" bIns="0" rtlCol="0"/>
          <a:lstStyle/>
          <a:p>
            <a:endParaRPr>
              <a:solidFill>
                <a:prstClr val="black"/>
              </a:solidFill>
              <a:latin typeface="Calibri"/>
            </a:endParaRPr>
          </a:p>
        </p:txBody>
      </p:sp>
      <p:grpSp>
        <p:nvGrpSpPr>
          <p:cNvPr id="24" name="object 24"/>
          <p:cNvGrpSpPr/>
          <p:nvPr/>
        </p:nvGrpSpPr>
        <p:grpSpPr>
          <a:xfrm>
            <a:off x="2076450" y="1428750"/>
            <a:ext cx="8115300" cy="1104900"/>
            <a:chOff x="552450" y="1428750"/>
            <a:chExt cx="8115300" cy="1104900"/>
          </a:xfrm>
        </p:grpSpPr>
        <p:sp>
          <p:nvSpPr>
            <p:cNvPr id="25" name="object 25"/>
            <p:cNvSpPr/>
            <p:nvPr/>
          </p:nvSpPr>
          <p:spPr>
            <a:xfrm>
              <a:off x="552450" y="1428749"/>
              <a:ext cx="8115300" cy="1104900"/>
            </a:xfrm>
            <a:custGeom>
              <a:avLst/>
              <a:gdLst/>
              <a:ahLst/>
              <a:cxnLst/>
              <a:rect l="l" t="t" r="r" b="b"/>
              <a:pathLst>
                <a:path w="8115300" h="1104900">
                  <a:moveTo>
                    <a:pt x="8089913" y="25400"/>
                  </a:moveTo>
                  <a:lnTo>
                    <a:pt x="8077200" y="25400"/>
                  </a:lnTo>
                  <a:lnTo>
                    <a:pt x="8077200" y="38100"/>
                  </a:lnTo>
                  <a:lnTo>
                    <a:pt x="8077200" y="1066800"/>
                  </a:lnTo>
                  <a:lnTo>
                    <a:pt x="38100" y="1066800"/>
                  </a:lnTo>
                  <a:lnTo>
                    <a:pt x="38100" y="38100"/>
                  </a:lnTo>
                  <a:lnTo>
                    <a:pt x="8077200" y="38100"/>
                  </a:lnTo>
                  <a:lnTo>
                    <a:pt x="8077200" y="25400"/>
                  </a:lnTo>
                  <a:lnTo>
                    <a:pt x="25387" y="25400"/>
                  </a:lnTo>
                  <a:lnTo>
                    <a:pt x="25387" y="38100"/>
                  </a:lnTo>
                  <a:lnTo>
                    <a:pt x="25387" y="1066800"/>
                  </a:lnTo>
                  <a:lnTo>
                    <a:pt x="25387" y="1079500"/>
                  </a:lnTo>
                  <a:lnTo>
                    <a:pt x="8089913" y="1079500"/>
                  </a:lnTo>
                  <a:lnTo>
                    <a:pt x="8089913" y="1066800"/>
                  </a:lnTo>
                  <a:lnTo>
                    <a:pt x="8089913" y="38100"/>
                  </a:lnTo>
                  <a:lnTo>
                    <a:pt x="8089913" y="25400"/>
                  </a:lnTo>
                  <a:close/>
                </a:path>
                <a:path w="8115300" h="1104900">
                  <a:moveTo>
                    <a:pt x="8115300" y="0"/>
                  </a:moveTo>
                  <a:lnTo>
                    <a:pt x="8102574" y="0"/>
                  </a:lnTo>
                  <a:lnTo>
                    <a:pt x="8102574" y="12700"/>
                  </a:lnTo>
                  <a:lnTo>
                    <a:pt x="8102574" y="1092200"/>
                  </a:lnTo>
                  <a:lnTo>
                    <a:pt x="12700" y="1092200"/>
                  </a:lnTo>
                  <a:lnTo>
                    <a:pt x="12700" y="12700"/>
                  </a:lnTo>
                  <a:lnTo>
                    <a:pt x="8102574" y="12700"/>
                  </a:lnTo>
                  <a:lnTo>
                    <a:pt x="8102574" y="0"/>
                  </a:lnTo>
                  <a:lnTo>
                    <a:pt x="0" y="0"/>
                  </a:lnTo>
                  <a:lnTo>
                    <a:pt x="0" y="12700"/>
                  </a:lnTo>
                  <a:lnTo>
                    <a:pt x="0" y="1092200"/>
                  </a:lnTo>
                  <a:lnTo>
                    <a:pt x="0" y="1104900"/>
                  </a:lnTo>
                  <a:lnTo>
                    <a:pt x="8115300" y="1104900"/>
                  </a:lnTo>
                  <a:lnTo>
                    <a:pt x="8115300" y="1092200"/>
                  </a:lnTo>
                  <a:lnTo>
                    <a:pt x="8115300" y="12700"/>
                  </a:lnTo>
                  <a:lnTo>
                    <a:pt x="8115300" y="0"/>
                  </a:lnTo>
                  <a:close/>
                </a:path>
              </a:pathLst>
            </a:custGeom>
            <a:solidFill>
              <a:srgbClr val="000000"/>
            </a:solidFill>
          </p:spPr>
          <p:txBody>
            <a:bodyPr wrap="square" lIns="0" tIns="0" rIns="0" bIns="0" rtlCol="0"/>
            <a:lstStyle/>
            <a:p>
              <a:endParaRPr>
                <a:solidFill>
                  <a:schemeClr val="tx2"/>
                </a:solidFill>
                <a:latin typeface="Calibri"/>
              </a:endParaRPr>
            </a:p>
          </p:txBody>
        </p:sp>
        <p:sp>
          <p:nvSpPr>
            <p:cNvPr id="26" name="object 26"/>
            <p:cNvSpPr/>
            <p:nvPr/>
          </p:nvSpPr>
          <p:spPr>
            <a:xfrm>
              <a:off x="2514600" y="1928865"/>
              <a:ext cx="914400" cy="0"/>
            </a:xfrm>
            <a:custGeom>
              <a:avLst/>
              <a:gdLst/>
              <a:ahLst/>
              <a:cxnLst/>
              <a:rect l="l" t="t" r="r" b="b"/>
              <a:pathLst>
                <a:path w="914400">
                  <a:moveTo>
                    <a:pt x="0" y="0"/>
                  </a:moveTo>
                  <a:lnTo>
                    <a:pt x="914399" y="0"/>
                  </a:lnTo>
                </a:path>
              </a:pathLst>
            </a:custGeom>
            <a:ln w="28574">
              <a:solidFill>
                <a:srgbClr val="000000"/>
              </a:solidFill>
            </a:ln>
          </p:spPr>
          <p:txBody>
            <a:bodyPr wrap="square" lIns="0" tIns="0" rIns="0" bIns="0" rtlCol="0"/>
            <a:lstStyle/>
            <a:p>
              <a:endParaRPr>
                <a:solidFill>
                  <a:schemeClr val="tx2"/>
                </a:solidFill>
                <a:latin typeface="Calibri"/>
              </a:endParaRPr>
            </a:p>
          </p:txBody>
        </p:sp>
      </p:grpSp>
      <p:sp>
        <p:nvSpPr>
          <p:cNvPr id="27" name="object 27"/>
          <p:cNvSpPr txBox="1"/>
          <p:nvPr/>
        </p:nvSpPr>
        <p:spPr>
          <a:xfrm>
            <a:off x="2302193" y="1729419"/>
            <a:ext cx="241300" cy="334645"/>
          </a:xfrm>
          <a:prstGeom prst="rect">
            <a:avLst/>
          </a:prstGeom>
        </p:spPr>
        <p:txBody>
          <a:bodyPr vert="horz" wrap="square" lIns="0" tIns="15875" rIns="0" bIns="0" rtlCol="0">
            <a:spAutoFit/>
          </a:bodyPr>
          <a:lstStyle/>
          <a:p>
            <a:pPr>
              <a:spcBef>
                <a:spcPts val="125"/>
              </a:spcBef>
            </a:pPr>
            <a:r>
              <a:rPr sz="2000" spc="5" dirty="0">
                <a:solidFill>
                  <a:prstClr val="black"/>
                </a:solidFill>
                <a:latin typeface="Arial"/>
                <a:cs typeface="Arial"/>
              </a:rPr>
              <a:t>1)</a:t>
            </a:r>
            <a:endParaRPr sz="2000" dirty="0">
              <a:solidFill>
                <a:prstClr val="black"/>
              </a:solidFill>
              <a:latin typeface="Arial"/>
              <a:cs typeface="Arial"/>
            </a:endParaRPr>
          </a:p>
        </p:txBody>
      </p:sp>
      <p:sp>
        <p:nvSpPr>
          <p:cNvPr id="28" name="object 28"/>
          <p:cNvSpPr txBox="1"/>
          <p:nvPr/>
        </p:nvSpPr>
        <p:spPr>
          <a:xfrm>
            <a:off x="2886964" y="1633788"/>
            <a:ext cx="356235" cy="334645"/>
          </a:xfrm>
          <a:prstGeom prst="rect">
            <a:avLst/>
          </a:prstGeom>
        </p:spPr>
        <p:txBody>
          <a:bodyPr vert="horz" wrap="square" lIns="0" tIns="15875" rIns="0" bIns="0" rtlCol="0">
            <a:spAutoFit/>
          </a:bodyPr>
          <a:lstStyle/>
          <a:p>
            <a:pPr marL="25400">
              <a:spcBef>
                <a:spcPts val="125"/>
              </a:spcBef>
            </a:pPr>
            <a:r>
              <a:rPr sz="3000" spc="-7" baseline="-20833" dirty="0">
                <a:solidFill>
                  <a:prstClr val="black"/>
                </a:solidFill>
                <a:latin typeface="Arial"/>
                <a:cs typeface="Arial"/>
              </a:rPr>
              <a:t>N</a:t>
            </a:r>
            <a:r>
              <a:rPr sz="1550" spc="-5" dirty="0">
                <a:solidFill>
                  <a:prstClr val="black"/>
                </a:solidFill>
                <a:latin typeface="Arial"/>
                <a:cs typeface="Arial"/>
              </a:rPr>
              <a:t>2</a:t>
            </a:r>
            <a:endParaRPr sz="1550" dirty="0">
              <a:solidFill>
                <a:prstClr val="black"/>
              </a:solidFill>
              <a:latin typeface="Arial"/>
              <a:cs typeface="Arial"/>
            </a:endParaRPr>
          </a:p>
        </p:txBody>
      </p:sp>
      <p:sp>
        <p:nvSpPr>
          <p:cNvPr id="29" name="object 29"/>
          <p:cNvSpPr txBox="1"/>
          <p:nvPr/>
        </p:nvSpPr>
        <p:spPr>
          <a:xfrm>
            <a:off x="3446147" y="1759637"/>
            <a:ext cx="163195"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
        <p:nvSpPr>
          <p:cNvPr id="30" name="object 30"/>
          <p:cNvSpPr txBox="1"/>
          <p:nvPr/>
        </p:nvSpPr>
        <p:spPr>
          <a:xfrm>
            <a:off x="4056378" y="1353229"/>
            <a:ext cx="899160" cy="941705"/>
          </a:xfrm>
          <a:prstGeom prst="rect">
            <a:avLst/>
          </a:prstGeom>
        </p:spPr>
        <p:txBody>
          <a:bodyPr vert="horz" wrap="square" lIns="0" tIns="165100" rIns="0" bIns="0" rtlCol="0">
            <a:spAutoFit/>
          </a:bodyPr>
          <a:lstStyle/>
          <a:p>
            <a:pPr>
              <a:spcBef>
                <a:spcPts val="1300"/>
              </a:spcBef>
            </a:pPr>
            <a:r>
              <a:rPr sz="2000" spc="15" dirty="0">
                <a:solidFill>
                  <a:prstClr val="black"/>
                </a:solidFill>
                <a:latin typeface="Arial"/>
                <a:cs typeface="Arial"/>
              </a:rPr>
              <a:t>(m +</a:t>
            </a:r>
            <a:r>
              <a:rPr sz="2000" spc="-185" dirty="0">
                <a:solidFill>
                  <a:prstClr val="black"/>
                </a:solidFill>
                <a:latin typeface="Arial"/>
                <a:cs typeface="Arial"/>
              </a:rPr>
              <a:t> </a:t>
            </a:r>
            <a:r>
              <a:rPr sz="2000" spc="30" dirty="0">
                <a:solidFill>
                  <a:prstClr val="black"/>
                </a:solidFill>
                <a:latin typeface="Arial"/>
                <a:cs typeface="Arial"/>
              </a:rPr>
              <a:t>M)</a:t>
            </a:r>
            <a:endParaRPr sz="2000" dirty="0">
              <a:solidFill>
                <a:prstClr val="black"/>
              </a:solidFill>
              <a:latin typeface="Arial"/>
              <a:cs typeface="Arial"/>
            </a:endParaRPr>
          </a:p>
          <a:p>
            <a:pPr marL="228600">
              <a:spcBef>
                <a:spcPts val="1205"/>
              </a:spcBef>
            </a:pPr>
            <a:r>
              <a:rPr sz="2000" spc="20" dirty="0">
                <a:solidFill>
                  <a:prstClr val="black"/>
                </a:solidFill>
                <a:latin typeface="Arial"/>
                <a:cs typeface="Arial"/>
              </a:rPr>
              <a:t>m</a:t>
            </a:r>
            <a:endParaRPr sz="2000" dirty="0">
              <a:solidFill>
                <a:prstClr val="black"/>
              </a:solidFill>
              <a:latin typeface="Arial"/>
              <a:cs typeface="Arial"/>
            </a:endParaRPr>
          </a:p>
        </p:txBody>
      </p:sp>
      <p:sp>
        <p:nvSpPr>
          <p:cNvPr id="31" name="object 31"/>
          <p:cNvSpPr txBox="1"/>
          <p:nvPr/>
        </p:nvSpPr>
        <p:spPr>
          <a:xfrm>
            <a:off x="5477133" y="1716397"/>
            <a:ext cx="141605" cy="335280"/>
          </a:xfrm>
          <a:prstGeom prst="rect">
            <a:avLst/>
          </a:prstGeom>
        </p:spPr>
        <p:txBody>
          <a:bodyPr vert="horz" wrap="square" lIns="0" tIns="16510" rIns="0" bIns="0" rtlCol="0">
            <a:spAutoFit/>
          </a:bodyPr>
          <a:lstStyle/>
          <a:p>
            <a:pPr>
              <a:spcBef>
                <a:spcPts val="130"/>
              </a:spcBef>
            </a:pPr>
            <a:r>
              <a:rPr sz="2000" spc="15" dirty="0">
                <a:solidFill>
                  <a:prstClr val="black"/>
                </a:solidFill>
                <a:latin typeface="Arial"/>
                <a:cs typeface="Arial"/>
              </a:rPr>
              <a:t>x</a:t>
            </a:r>
            <a:endParaRPr sz="2000">
              <a:solidFill>
                <a:prstClr val="black"/>
              </a:solidFill>
              <a:latin typeface="Arial"/>
              <a:cs typeface="Arial"/>
            </a:endParaRPr>
          </a:p>
        </p:txBody>
      </p:sp>
      <p:sp>
        <p:nvSpPr>
          <p:cNvPr id="32" name="object 32"/>
          <p:cNvSpPr/>
          <p:nvPr/>
        </p:nvSpPr>
        <p:spPr>
          <a:xfrm>
            <a:off x="6019800" y="1928865"/>
            <a:ext cx="762000" cy="0"/>
          </a:xfrm>
          <a:custGeom>
            <a:avLst/>
            <a:gdLst/>
            <a:ahLst/>
            <a:cxnLst/>
            <a:rect l="l" t="t" r="r" b="b"/>
            <a:pathLst>
              <a:path w="762000">
                <a:moveTo>
                  <a:pt x="0" y="0"/>
                </a:moveTo>
                <a:lnTo>
                  <a:pt x="76199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33" name="object 33"/>
          <p:cNvSpPr txBox="1"/>
          <p:nvPr/>
        </p:nvSpPr>
        <p:spPr>
          <a:xfrm>
            <a:off x="6192270" y="1424484"/>
            <a:ext cx="442595" cy="941705"/>
          </a:xfrm>
          <a:prstGeom prst="rect">
            <a:avLst/>
          </a:prstGeom>
        </p:spPr>
        <p:txBody>
          <a:bodyPr vert="horz" wrap="square" lIns="0" tIns="165100" rIns="0" bIns="0" rtlCol="0">
            <a:spAutoFit/>
          </a:bodyPr>
          <a:lstStyle/>
          <a:p>
            <a:pPr>
              <a:spcBef>
                <a:spcPts val="1300"/>
              </a:spcBef>
            </a:pPr>
            <a:r>
              <a:rPr sz="2000" spc="10" dirty="0">
                <a:solidFill>
                  <a:prstClr val="black"/>
                </a:solidFill>
                <a:latin typeface="Arial"/>
                <a:cs typeface="Arial"/>
              </a:rPr>
              <a:t>895</a:t>
            </a:r>
            <a:endParaRPr sz="2000">
              <a:solidFill>
                <a:prstClr val="black"/>
              </a:solidFill>
              <a:latin typeface="Arial"/>
              <a:cs typeface="Arial"/>
            </a:endParaRPr>
          </a:p>
          <a:p>
            <a:pPr marL="76200">
              <a:spcBef>
                <a:spcPts val="1205"/>
              </a:spcBef>
            </a:pPr>
            <a:r>
              <a:rPr sz="2000" spc="15" dirty="0">
                <a:solidFill>
                  <a:prstClr val="black"/>
                </a:solidFill>
                <a:latin typeface="Arial"/>
                <a:cs typeface="Arial"/>
              </a:rPr>
              <a:t>h</a:t>
            </a:r>
            <a:endParaRPr sz="2000">
              <a:solidFill>
                <a:prstClr val="black"/>
              </a:solidFill>
              <a:latin typeface="Arial"/>
              <a:cs typeface="Arial"/>
            </a:endParaRPr>
          </a:p>
        </p:txBody>
      </p:sp>
      <p:sp>
        <p:nvSpPr>
          <p:cNvPr id="34" name="object 34"/>
          <p:cNvSpPr/>
          <p:nvPr/>
        </p:nvSpPr>
        <p:spPr>
          <a:xfrm>
            <a:off x="7239000" y="1819259"/>
            <a:ext cx="609600" cy="76200"/>
          </a:xfrm>
          <a:custGeom>
            <a:avLst/>
            <a:gdLst/>
            <a:ahLst/>
            <a:cxnLst/>
            <a:rect l="l" t="t" r="r" b="b"/>
            <a:pathLst>
              <a:path w="609600" h="76200">
                <a:moveTo>
                  <a:pt x="533400" y="0"/>
                </a:moveTo>
                <a:lnTo>
                  <a:pt x="533400" y="76200"/>
                </a:lnTo>
                <a:lnTo>
                  <a:pt x="590519" y="47640"/>
                </a:lnTo>
                <a:lnTo>
                  <a:pt x="546104" y="47640"/>
                </a:lnTo>
                <a:lnTo>
                  <a:pt x="546104" y="28590"/>
                </a:lnTo>
                <a:lnTo>
                  <a:pt x="590580" y="28590"/>
                </a:lnTo>
                <a:lnTo>
                  <a:pt x="533400" y="0"/>
                </a:lnTo>
                <a:close/>
              </a:path>
              <a:path w="609600" h="76200">
                <a:moveTo>
                  <a:pt x="533400" y="28590"/>
                </a:moveTo>
                <a:lnTo>
                  <a:pt x="0" y="28590"/>
                </a:lnTo>
                <a:lnTo>
                  <a:pt x="0" y="47640"/>
                </a:lnTo>
                <a:lnTo>
                  <a:pt x="533400" y="47640"/>
                </a:lnTo>
                <a:lnTo>
                  <a:pt x="533400" y="28590"/>
                </a:lnTo>
                <a:close/>
              </a:path>
              <a:path w="609600" h="76200">
                <a:moveTo>
                  <a:pt x="590580" y="28590"/>
                </a:moveTo>
                <a:lnTo>
                  <a:pt x="546104" y="28590"/>
                </a:lnTo>
                <a:lnTo>
                  <a:pt x="546104" y="47640"/>
                </a:lnTo>
                <a:lnTo>
                  <a:pt x="590519" y="47640"/>
                </a:lnTo>
                <a:lnTo>
                  <a:pt x="609600" y="38100"/>
                </a:lnTo>
                <a:lnTo>
                  <a:pt x="590580" y="2859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35" name="object 35"/>
          <p:cNvSpPr txBox="1"/>
          <p:nvPr/>
        </p:nvSpPr>
        <p:spPr>
          <a:xfrm>
            <a:off x="8175250" y="1716401"/>
            <a:ext cx="1807845" cy="335280"/>
          </a:xfrm>
          <a:prstGeom prst="rect">
            <a:avLst/>
          </a:prstGeom>
        </p:spPr>
        <p:txBody>
          <a:bodyPr vert="horz" wrap="square" lIns="0" tIns="16510" rIns="0" bIns="0" rtlCol="0">
            <a:spAutoFit/>
          </a:bodyPr>
          <a:lstStyle/>
          <a:p>
            <a:pPr>
              <a:spcBef>
                <a:spcPts val="130"/>
              </a:spcBef>
            </a:pPr>
            <a:r>
              <a:rPr sz="2000" spc="25" dirty="0">
                <a:solidFill>
                  <a:prstClr val="black"/>
                </a:solidFill>
                <a:latin typeface="Arial"/>
                <a:cs typeface="Arial"/>
              </a:rPr>
              <a:t>W</a:t>
            </a:r>
            <a:r>
              <a:rPr sz="2000" spc="-390" dirty="0">
                <a:solidFill>
                  <a:prstClr val="black"/>
                </a:solidFill>
                <a:latin typeface="Arial"/>
                <a:cs typeface="Arial"/>
              </a:rPr>
              <a:t> </a:t>
            </a:r>
            <a:r>
              <a:rPr sz="2000" dirty="0">
                <a:solidFill>
                  <a:prstClr val="black"/>
                </a:solidFill>
                <a:latin typeface="Arial"/>
                <a:cs typeface="Arial"/>
              </a:rPr>
              <a:t>ithout</a:t>
            </a:r>
            <a:r>
              <a:rPr sz="2000" spc="-245" dirty="0">
                <a:solidFill>
                  <a:prstClr val="black"/>
                </a:solidFill>
                <a:latin typeface="Arial"/>
                <a:cs typeface="Arial"/>
              </a:rPr>
              <a:t> </a:t>
            </a:r>
            <a:r>
              <a:rPr sz="2000" spc="20" dirty="0">
                <a:solidFill>
                  <a:prstClr val="black"/>
                </a:solidFill>
                <a:latin typeface="Arial"/>
                <a:cs typeface="Arial"/>
              </a:rPr>
              <a:t>Friction</a:t>
            </a:r>
            <a:endParaRPr sz="2000">
              <a:solidFill>
                <a:prstClr val="black"/>
              </a:solidFill>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5075" y="2446017"/>
            <a:ext cx="6412230" cy="1124585"/>
          </a:xfrm>
          <a:prstGeom prst="rect">
            <a:avLst/>
          </a:prstGeom>
        </p:spPr>
        <p:txBody>
          <a:bodyPr vert="horz" wrap="square" lIns="0" tIns="13970" rIns="0" bIns="0" rtlCol="0">
            <a:spAutoFit/>
          </a:bodyPr>
          <a:lstStyle/>
          <a:p>
            <a:pPr marL="12700">
              <a:spcBef>
                <a:spcPts val="110"/>
              </a:spcBef>
            </a:pPr>
            <a:r>
              <a:rPr sz="7200" b="0" spc="-15" dirty="0">
                <a:solidFill>
                  <a:schemeClr val="tx2"/>
                </a:solidFill>
              </a:rPr>
              <a:t>Proell</a:t>
            </a:r>
            <a:r>
              <a:rPr sz="7200" b="0" dirty="0">
                <a:solidFill>
                  <a:schemeClr val="tx2"/>
                </a:solidFill>
              </a:rPr>
              <a:t> </a:t>
            </a:r>
            <a:r>
              <a:rPr sz="7200" b="0" spc="-20" dirty="0">
                <a:solidFill>
                  <a:schemeClr val="tx2"/>
                </a:solidFill>
              </a:rPr>
              <a:t>Governor</a:t>
            </a:r>
            <a:endParaRPr sz="7200" dirty="0">
              <a:solidFill>
                <a:schemeClr val="tx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3317" y="793761"/>
            <a:ext cx="8262683" cy="606423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11437"/>
            <a:ext cx="10247634" cy="508473"/>
          </a:xfrm>
          <a:prstGeom prst="rect">
            <a:avLst/>
          </a:prstGeom>
        </p:spPr>
        <p:txBody>
          <a:bodyPr vert="horz" wrap="square" lIns="0" tIns="15875" rIns="0" bIns="0" rtlCol="0">
            <a:spAutoFit/>
          </a:bodyPr>
          <a:lstStyle/>
          <a:p>
            <a:pPr marL="12700">
              <a:spcBef>
                <a:spcPts val="125"/>
              </a:spcBef>
              <a:tabLst>
                <a:tab pos="4305300" algn="l"/>
              </a:tabLst>
            </a:pPr>
            <a:r>
              <a:rPr sz="3200" b="0" spc="-15" dirty="0">
                <a:solidFill>
                  <a:schemeClr val="tx2"/>
                </a:solidFill>
                <a:latin typeface="Times New Roman"/>
                <a:cs typeface="Times New Roman"/>
              </a:rPr>
              <a:t>Coupling  </a:t>
            </a:r>
            <a:r>
              <a:rPr sz="3200" b="0" spc="-10" dirty="0">
                <a:solidFill>
                  <a:schemeClr val="tx2"/>
                </a:solidFill>
                <a:latin typeface="Times New Roman"/>
                <a:cs typeface="Times New Roman"/>
              </a:rPr>
              <a:t>rod of</a:t>
            </a:r>
            <a:r>
              <a:rPr sz="3200" b="0" spc="-165" dirty="0">
                <a:solidFill>
                  <a:schemeClr val="tx2"/>
                </a:solidFill>
                <a:latin typeface="Times New Roman"/>
                <a:cs typeface="Times New Roman"/>
              </a:rPr>
              <a:t> </a:t>
            </a:r>
            <a:r>
              <a:rPr sz="3200" b="0" spc="10" dirty="0">
                <a:solidFill>
                  <a:schemeClr val="tx2"/>
                </a:solidFill>
                <a:latin typeface="Times New Roman"/>
                <a:cs typeface="Times New Roman"/>
              </a:rPr>
              <a:t>a</a:t>
            </a:r>
            <a:r>
              <a:rPr sz="3200" b="0" spc="40" dirty="0">
                <a:solidFill>
                  <a:schemeClr val="tx2"/>
                </a:solidFill>
                <a:latin typeface="Times New Roman"/>
                <a:cs typeface="Times New Roman"/>
              </a:rPr>
              <a:t> </a:t>
            </a:r>
            <a:r>
              <a:rPr sz="3200" b="0" spc="-25" dirty="0">
                <a:solidFill>
                  <a:schemeClr val="tx2"/>
                </a:solidFill>
                <a:latin typeface="Times New Roman"/>
                <a:cs typeface="Times New Roman"/>
              </a:rPr>
              <a:t>locomotive</a:t>
            </a:r>
            <a:r>
              <a:rPr lang="en-US" sz="3200" b="0" spc="-25" dirty="0">
                <a:solidFill>
                  <a:schemeClr val="tx2"/>
                </a:solidFill>
                <a:latin typeface="Times New Roman"/>
                <a:cs typeface="Times New Roman"/>
              </a:rPr>
              <a:t> </a:t>
            </a:r>
            <a:r>
              <a:rPr sz="3200" b="0" spc="-10" dirty="0">
                <a:solidFill>
                  <a:schemeClr val="tx2"/>
                </a:solidFill>
                <a:latin typeface="Times New Roman"/>
                <a:cs typeface="Times New Roman"/>
              </a:rPr>
              <a:t>(Double </a:t>
            </a:r>
            <a:r>
              <a:rPr sz="3200" b="0" spc="-5" dirty="0">
                <a:solidFill>
                  <a:schemeClr val="tx2"/>
                </a:solidFill>
                <a:latin typeface="Times New Roman"/>
                <a:cs typeface="Times New Roman"/>
              </a:rPr>
              <a:t>crank</a:t>
            </a:r>
            <a:r>
              <a:rPr sz="3200" b="0" spc="229" dirty="0">
                <a:solidFill>
                  <a:schemeClr val="tx2"/>
                </a:solidFill>
                <a:latin typeface="Times New Roman"/>
                <a:cs typeface="Times New Roman"/>
              </a:rPr>
              <a:t> </a:t>
            </a:r>
            <a:r>
              <a:rPr sz="3200" b="0" spc="-5" dirty="0">
                <a:solidFill>
                  <a:schemeClr val="tx2"/>
                </a:solidFill>
                <a:latin typeface="Times New Roman"/>
                <a:cs typeface="Times New Roman"/>
              </a:rPr>
              <a:t>mechanism)</a:t>
            </a:r>
            <a:endParaRPr sz="3200" dirty="0">
              <a:solidFill>
                <a:schemeClr val="tx2"/>
              </a:solidFill>
              <a:latin typeface="Times New Roman"/>
              <a:cs typeface="Times New Roman"/>
            </a:endParaRPr>
          </a:p>
        </p:txBody>
      </p:sp>
      <p:sp>
        <p:nvSpPr>
          <p:cNvPr id="3" name="object 3"/>
          <p:cNvSpPr/>
          <p:nvPr/>
        </p:nvSpPr>
        <p:spPr>
          <a:xfrm>
            <a:off x="2800746" y="1447800"/>
            <a:ext cx="7105254" cy="45720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866838"/>
            <a:ext cx="9454500" cy="4020331"/>
          </a:xfrm>
          <a:prstGeom prst="rect">
            <a:avLst/>
          </a:prstGeom>
        </p:spPr>
        <p:txBody>
          <a:bodyPr vert="horz" wrap="square" lIns="0" tIns="17145" rIns="0" bIns="0" rtlCol="0">
            <a:spAutoFit/>
          </a:bodyPr>
          <a:lstStyle/>
          <a:p>
            <a:pPr marL="12700" marR="5080" algn="just">
              <a:lnSpc>
                <a:spcPct val="149900"/>
              </a:lnSpc>
              <a:spcBef>
                <a:spcPts val="135"/>
              </a:spcBef>
            </a:pPr>
            <a:r>
              <a:rPr sz="2400" spc="-15" dirty="0">
                <a:solidFill>
                  <a:schemeClr val="tx2"/>
                </a:solidFill>
                <a:latin typeface="Arial"/>
                <a:cs typeface="Arial"/>
              </a:rPr>
              <a:t>The </a:t>
            </a:r>
            <a:r>
              <a:rPr sz="2400" dirty="0">
                <a:solidFill>
                  <a:schemeClr val="tx2"/>
                </a:solidFill>
                <a:latin typeface="Arial"/>
                <a:cs typeface="Arial"/>
              </a:rPr>
              <a:t>Proell </a:t>
            </a:r>
            <a:r>
              <a:rPr sz="2400" spc="-10" dirty="0">
                <a:solidFill>
                  <a:schemeClr val="tx2"/>
                </a:solidFill>
                <a:latin typeface="Arial"/>
                <a:cs typeface="Arial"/>
              </a:rPr>
              <a:t>governor </a:t>
            </a:r>
            <a:r>
              <a:rPr sz="2400" spc="-20" dirty="0">
                <a:solidFill>
                  <a:schemeClr val="tx2"/>
                </a:solidFill>
                <a:latin typeface="Arial"/>
                <a:cs typeface="Arial"/>
              </a:rPr>
              <a:t>has </a:t>
            </a:r>
            <a:r>
              <a:rPr sz="2400" spc="5" dirty="0">
                <a:solidFill>
                  <a:schemeClr val="tx2"/>
                </a:solidFill>
                <a:latin typeface="Arial"/>
                <a:cs typeface="Arial"/>
              </a:rPr>
              <a:t>the </a:t>
            </a:r>
            <a:r>
              <a:rPr sz="2400" spc="-15" dirty="0">
                <a:solidFill>
                  <a:schemeClr val="tx2"/>
                </a:solidFill>
                <a:latin typeface="Arial"/>
                <a:cs typeface="Arial"/>
              </a:rPr>
              <a:t>balls </a:t>
            </a:r>
            <a:r>
              <a:rPr sz="2400" spc="-5" dirty="0">
                <a:solidFill>
                  <a:schemeClr val="tx2"/>
                </a:solidFill>
                <a:latin typeface="Arial"/>
                <a:cs typeface="Arial"/>
              </a:rPr>
              <a:t>fixed </a:t>
            </a:r>
            <a:r>
              <a:rPr sz="2400" spc="-35" dirty="0">
                <a:solidFill>
                  <a:schemeClr val="tx2"/>
                </a:solidFill>
                <a:latin typeface="Arial"/>
                <a:cs typeface="Arial"/>
              </a:rPr>
              <a:t>at </a:t>
            </a:r>
            <a:r>
              <a:rPr sz="2400" dirty="0">
                <a:solidFill>
                  <a:schemeClr val="tx2"/>
                </a:solidFill>
                <a:latin typeface="Arial"/>
                <a:cs typeface="Arial"/>
              </a:rPr>
              <a:t>B &amp; C to </a:t>
            </a:r>
            <a:r>
              <a:rPr sz="2400" spc="5" dirty="0">
                <a:solidFill>
                  <a:schemeClr val="tx2"/>
                </a:solidFill>
                <a:latin typeface="Arial"/>
                <a:cs typeface="Arial"/>
              </a:rPr>
              <a:t>the  </a:t>
            </a:r>
            <a:r>
              <a:rPr sz="2400" spc="-15" dirty="0">
                <a:solidFill>
                  <a:schemeClr val="tx2"/>
                </a:solidFill>
                <a:latin typeface="Arial"/>
                <a:cs typeface="Arial"/>
              </a:rPr>
              <a:t>extension </a:t>
            </a:r>
            <a:r>
              <a:rPr sz="2400" spc="-35" dirty="0">
                <a:solidFill>
                  <a:schemeClr val="tx2"/>
                </a:solidFill>
                <a:latin typeface="Arial"/>
                <a:cs typeface="Arial"/>
              </a:rPr>
              <a:t>of </a:t>
            </a:r>
            <a:r>
              <a:rPr sz="2400" spc="5" dirty="0">
                <a:solidFill>
                  <a:schemeClr val="tx2"/>
                </a:solidFill>
                <a:latin typeface="Arial"/>
                <a:cs typeface="Arial"/>
              </a:rPr>
              <a:t>the </a:t>
            </a:r>
            <a:r>
              <a:rPr sz="2400" spc="-5" dirty="0">
                <a:solidFill>
                  <a:schemeClr val="tx2"/>
                </a:solidFill>
                <a:latin typeface="Arial"/>
                <a:cs typeface="Arial"/>
              </a:rPr>
              <a:t>links DF </a:t>
            </a:r>
            <a:r>
              <a:rPr sz="2400" dirty="0">
                <a:solidFill>
                  <a:schemeClr val="tx2"/>
                </a:solidFill>
                <a:latin typeface="Arial"/>
                <a:cs typeface="Arial"/>
              </a:rPr>
              <a:t>&amp; </a:t>
            </a:r>
            <a:r>
              <a:rPr sz="2400" spc="-10" dirty="0">
                <a:solidFill>
                  <a:schemeClr val="tx2"/>
                </a:solidFill>
                <a:latin typeface="Arial"/>
                <a:cs typeface="Arial"/>
              </a:rPr>
              <a:t>EG, </a:t>
            </a:r>
            <a:r>
              <a:rPr sz="2400" spc="-35" dirty="0">
                <a:solidFill>
                  <a:schemeClr val="tx2"/>
                </a:solidFill>
                <a:latin typeface="Arial"/>
                <a:cs typeface="Arial"/>
              </a:rPr>
              <a:t>as </a:t>
            </a:r>
            <a:r>
              <a:rPr sz="2400" spc="5" dirty="0">
                <a:solidFill>
                  <a:schemeClr val="tx2"/>
                </a:solidFill>
                <a:latin typeface="Arial"/>
                <a:cs typeface="Arial"/>
              </a:rPr>
              <a:t>shown. </a:t>
            </a:r>
            <a:r>
              <a:rPr sz="2400" spc="-15" dirty="0">
                <a:solidFill>
                  <a:schemeClr val="tx2"/>
                </a:solidFill>
                <a:latin typeface="Arial"/>
                <a:cs typeface="Arial"/>
              </a:rPr>
              <a:t>The </a:t>
            </a:r>
            <a:r>
              <a:rPr sz="2400" spc="-5" dirty="0">
                <a:solidFill>
                  <a:schemeClr val="tx2"/>
                </a:solidFill>
                <a:latin typeface="Arial"/>
                <a:cs typeface="Arial"/>
              </a:rPr>
              <a:t>arms  </a:t>
            </a:r>
            <a:r>
              <a:rPr sz="2400" spc="15" dirty="0">
                <a:solidFill>
                  <a:schemeClr val="tx2"/>
                </a:solidFill>
                <a:latin typeface="Arial"/>
                <a:cs typeface="Arial"/>
              </a:rPr>
              <a:t>FP </a:t>
            </a:r>
            <a:r>
              <a:rPr sz="2400" dirty="0">
                <a:solidFill>
                  <a:schemeClr val="tx2"/>
                </a:solidFill>
                <a:latin typeface="Arial"/>
                <a:cs typeface="Arial"/>
              </a:rPr>
              <a:t>&amp; GQ </a:t>
            </a:r>
            <a:r>
              <a:rPr sz="2400" spc="-15" dirty="0">
                <a:solidFill>
                  <a:schemeClr val="tx2"/>
                </a:solidFill>
                <a:latin typeface="Arial"/>
                <a:cs typeface="Arial"/>
              </a:rPr>
              <a:t>are </a:t>
            </a:r>
            <a:r>
              <a:rPr sz="2400" spc="-40" dirty="0">
                <a:solidFill>
                  <a:schemeClr val="tx2"/>
                </a:solidFill>
                <a:latin typeface="Arial"/>
                <a:cs typeface="Arial"/>
              </a:rPr>
              <a:t>pivoted </a:t>
            </a:r>
            <a:r>
              <a:rPr sz="2400" spc="-35" dirty="0">
                <a:solidFill>
                  <a:schemeClr val="tx2"/>
                </a:solidFill>
                <a:latin typeface="Arial"/>
                <a:cs typeface="Arial"/>
              </a:rPr>
              <a:t>at </a:t>
            </a:r>
            <a:r>
              <a:rPr sz="2400" dirty="0">
                <a:solidFill>
                  <a:schemeClr val="tx2"/>
                </a:solidFill>
                <a:latin typeface="Arial"/>
                <a:cs typeface="Arial"/>
              </a:rPr>
              <a:t>p &amp; Q</a:t>
            </a:r>
            <a:r>
              <a:rPr sz="2400" spc="-340" dirty="0">
                <a:solidFill>
                  <a:schemeClr val="tx2"/>
                </a:solidFill>
                <a:latin typeface="Arial"/>
                <a:cs typeface="Arial"/>
              </a:rPr>
              <a:t> </a:t>
            </a:r>
            <a:r>
              <a:rPr sz="2400" spc="-45" dirty="0">
                <a:solidFill>
                  <a:schemeClr val="tx2"/>
                </a:solidFill>
                <a:latin typeface="Arial"/>
                <a:cs typeface="Arial"/>
              </a:rPr>
              <a:t>respectively.</a:t>
            </a:r>
            <a:endParaRPr sz="2400" dirty="0">
              <a:solidFill>
                <a:schemeClr val="tx2"/>
              </a:solidFill>
              <a:latin typeface="Arial"/>
              <a:cs typeface="Arial"/>
            </a:endParaRPr>
          </a:p>
          <a:p>
            <a:pPr marL="12700" marR="5080" indent="915035" algn="just">
              <a:lnSpc>
                <a:spcPct val="150600"/>
              </a:lnSpc>
              <a:spcBef>
                <a:spcPts val="1445"/>
              </a:spcBef>
            </a:pPr>
            <a:r>
              <a:rPr sz="2400" spc="-10" dirty="0">
                <a:solidFill>
                  <a:schemeClr val="tx2"/>
                </a:solidFill>
                <a:latin typeface="Arial"/>
                <a:cs typeface="Arial"/>
              </a:rPr>
              <a:t>Consider </a:t>
            </a:r>
            <a:r>
              <a:rPr sz="2400" spc="5" dirty="0">
                <a:solidFill>
                  <a:schemeClr val="tx2"/>
                </a:solidFill>
                <a:latin typeface="Arial"/>
                <a:cs typeface="Arial"/>
              </a:rPr>
              <a:t>the </a:t>
            </a:r>
            <a:r>
              <a:rPr sz="2400" spc="-5" dirty="0">
                <a:solidFill>
                  <a:schemeClr val="tx2"/>
                </a:solidFill>
                <a:latin typeface="Arial"/>
                <a:cs typeface="Arial"/>
              </a:rPr>
              <a:t>equilibrium </a:t>
            </a:r>
            <a:r>
              <a:rPr sz="2400" spc="-35" dirty="0">
                <a:solidFill>
                  <a:schemeClr val="tx2"/>
                </a:solidFill>
                <a:latin typeface="Arial"/>
                <a:cs typeface="Arial"/>
              </a:rPr>
              <a:t>of </a:t>
            </a:r>
            <a:r>
              <a:rPr sz="2400" spc="5" dirty="0">
                <a:solidFill>
                  <a:schemeClr val="tx2"/>
                </a:solidFill>
                <a:latin typeface="Arial"/>
                <a:cs typeface="Arial"/>
              </a:rPr>
              <a:t>the </a:t>
            </a:r>
            <a:r>
              <a:rPr sz="2400" spc="-5" dirty="0">
                <a:solidFill>
                  <a:schemeClr val="tx2"/>
                </a:solidFill>
                <a:latin typeface="Arial"/>
                <a:cs typeface="Arial"/>
              </a:rPr>
              <a:t>forces </a:t>
            </a:r>
            <a:r>
              <a:rPr sz="2400" spc="-35" dirty="0">
                <a:solidFill>
                  <a:schemeClr val="tx2"/>
                </a:solidFill>
                <a:latin typeface="Arial"/>
                <a:cs typeface="Arial"/>
              </a:rPr>
              <a:t>on </a:t>
            </a:r>
            <a:r>
              <a:rPr sz="2400" spc="5" dirty="0">
                <a:solidFill>
                  <a:schemeClr val="tx2"/>
                </a:solidFill>
                <a:latin typeface="Arial"/>
                <a:cs typeface="Arial"/>
              </a:rPr>
              <a:t>one </a:t>
            </a:r>
            <a:r>
              <a:rPr sz="2400" dirty="0">
                <a:solidFill>
                  <a:schemeClr val="tx2"/>
                </a:solidFill>
                <a:latin typeface="Arial"/>
                <a:cs typeface="Arial"/>
              </a:rPr>
              <a:t>half  </a:t>
            </a:r>
            <a:r>
              <a:rPr sz="2400" spc="-35" dirty="0">
                <a:solidFill>
                  <a:schemeClr val="tx2"/>
                </a:solidFill>
                <a:latin typeface="Arial"/>
                <a:cs typeface="Arial"/>
              </a:rPr>
              <a:t>of </a:t>
            </a:r>
            <a:r>
              <a:rPr sz="2400" spc="5" dirty="0">
                <a:solidFill>
                  <a:schemeClr val="tx2"/>
                </a:solidFill>
                <a:latin typeface="Arial"/>
                <a:cs typeface="Arial"/>
              </a:rPr>
              <a:t>the </a:t>
            </a:r>
            <a:r>
              <a:rPr sz="2400" spc="-30" dirty="0">
                <a:solidFill>
                  <a:schemeClr val="tx2"/>
                </a:solidFill>
                <a:latin typeface="Arial"/>
                <a:cs typeface="Arial"/>
              </a:rPr>
              <a:t>governor. </a:t>
            </a:r>
            <a:r>
              <a:rPr sz="2400" spc="-15" dirty="0">
                <a:solidFill>
                  <a:schemeClr val="tx2"/>
                </a:solidFill>
                <a:latin typeface="Arial"/>
                <a:cs typeface="Arial"/>
              </a:rPr>
              <a:t>The </a:t>
            </a:r>
            <a:r>
              <a:rPr sz="2400" spc="-5" dirty="0">
                <a:solidFill>
                  <a:schemeClr val="tx2"/>
                </a:solidFill>
                <a:latin typeface="Arial"/>
                <a:cs typeface="Arial"/>
              </a:rPr>
              <a:t>instantaneous centre </a:t>
            </a:r>
            <a:r>
              <a:rPr sz="2400" spc="5" dirty="0">
                <a:solidFill>
                  <a:schemeClr val="tx2"/>
                </a:solidFill>
                <a:latin typeface="Arial"/>
                <a:cs typeface="Arial"/>
              </a:rPr>
              <a:t>(I) </a:t>
            </a:r>
            <a:r>
              <a:rPr sz="2400" spc="-25" dirty="0">
                <a:solidFill>
                  <a:schemeClr val="tx2"/>
                </a:solidFill>
                <a:latin typeface="Arial"/>
                <a:cs typeface="Arial"/>
              </a:rPr>
              <a:t>lies </a:t>
            </a:r>
            <a:r>
              <a:rPr sz="2400" spc="-65" dirty="0">
                <a:solidFill>
                  <a:schemeClr val="tx2"/>
                </a:solidFill>
                <a:latin typeface="Arial"/>
                <a:cs typeface="Arial"/>
              </a:rPr>
              <a:t>on   </a:t>
            </a:r>
            <a:r>
              <a:rPr sz="2400" spc="5" dirty="0">
                <a:solidFill>
                  <a:schemeClr val="tx2"/>
                </a:solidFill>
                <a:latin typeface="Arial"/>
                <a:cs typeface="Arial"/>
              </a:rPr>
              <a:t>the </a:t>
            </a:r>
            <a:r>
              <a:rPr sz="2400" spc="-5" dirty="0">
                <a:solidFill>
                  <a:schemeClr val="tx2"/>
                </a:solidFill>
                <a:latin typeface="Arial"/>
                <a:cs typeface="Arial"/>
              </a:rPr>
              <a:t>intersection </a:t>
            </a:r>
            <a:r>
              <a:rPr sz="2400" spc="-35" dirty="0">
                <a:solidFill>
                  <a:schemeClr val="tx2"/>
                </a:solidFill>
                <a:latin typeface="Arial"/>
                <a:cs typeface="Arial"/>
              </a:rPr>
              <a:t>of </a:t>
            </a:r>
            <a:r>
              <a:rPr sz="2400" spc="5" dirty="0">
                <a:solidFill>
                  <a:schemeClr val="tx2"/>
                </a:solidFill>
                <a:latin typeface="Arial"/>
                <a:cs typeface="Arial"/>
              </a:rPr>
              <a:t>the </a:t>
            </a:r>
            <a:r>
              <a:rPr sz="2400" spc="15" dirty="0">
                <a:solidFill>
                  <a:schemeClr val="tx2"/>
                </a:solidFill>
                <a:latin typeface="Arial"/>
                <a:cs typeface="Arial"/>
              </a:rPr>
              <a:t>line </a:t>
            </a:r>
            <a:r>
              <a:rPr sz="2400" spc="-15" dirty="0">
                <a:solidFill>
                  <a:schemeClr val="tx2"/>
                </a:solidFill>
                <a:latin typeface="Arial"/>
                <a:cs typeface="Arial"/>
              </a:rPr>
              <a:t>PF </a:t>
            </a:r>
            <a:r>
              <a:rPr sz="2400" spc="-10" dirty="0">
                <a:solidFill>
                  <a:schemeClr val="tx2"/>
                </a:solidFill>
                <a:latin typeface="Arial"/>
                <a:cs typeface="Arial"/>
              </a:rPr>
              <a:t>produced </a:t>
            </a:r>
            <a:r>
              <a:rPr sz="2400" spc="5" dirty="0">
                <a:solidFill>
                  <a:schemeClr val="tx2"/>
                </a:solidFill>
                <a:latin typeface="Arial"/>
                <a:cs typeface="Arial"/>
              </a:rPr>
              <a:t>and </a:t>
            </a:r>
            <a:r>
              <a:rPr sz="2400" spc="30" dirty="0">
                <a:solidFill>
                  <a:schemeClr val="tx2"/>
                </a:solidFill>
                <a:latin typeface="Arial"/>
                <a:cs typeface="Arial"/>
              </a:rPr>
              <a:t>the </a:t>
            </a:r>
            <a:r>
              <a:rPr sz="2400" spc="15" dirty="0">
                <a:solidFill>
                  <a:schemeClr val="tx2"/>
                </a:solidFill>
                <a:latin typeface="Arial"/>
                <a:cs typeface="Arial"/>
              </a:rPr>
              <a:t>line  </a:t>
            </a:r>
            <a:r>
              <a:rPr sz="2400" spc="-10" dirty="0">
                <a:solidFill>
                  <a:schemeClr val="tx2"/>
                </a:solidFill>
                <a:latin typeface="Arial"/>
                <a:cs typeface="Arial"/>
              </a:rPr>
              <a:t>from </a:t>
            </a:r>
            <a:r>
              <a:rPr sz="2400" spc="5" dirty="0">
                <a:solidFill>
                  <a:schemeClr val="tx2"/>
                </a:solidFill>
                <a:latin typeface="Arial"/>
                <a:cs typeface="Arial"/>
              </a:rPr>
              <a:t>the </a:t>
            </a:r>
            <a:r>
              <a:rPr sz="2400" dirty="0">
                <a:solidFill>
                  <a:schemeClr val="tx2"/>
                </a:solidFill>
                <a:latin typeface="Arial"/>
                <a:cs typeface="Arial"/>
              </a:rPr>
              <a:t>D </a:t>
            </a:r>
            <a:r>
              <a:rPr sz="2400" spc="-10" dirty="0">
                <a:solidFill>
                  <a:schemeClr val="tx2"/>
                </a:solidFill>
                <a:latin typeface="Arial"/>
                <a:cs typeface="Arial"/>
              </a:rPr>
              <a:t>drawn </a:t>
            </a:r>
            <a:r>
              <a:rPr sz="2400" spc="-15" dirty="0">
                <a:solidFill>
                  <a:schemeClr val="tx2"/>
                </a:solidFill>
                <a:latin typeface="Arial"/>
                <a:cs typeface="Arial"/>
              </a:rPr>
              <a:t>perpendicular </a:t>
            </a:r>
            <a:r>
              <a:rPr sz="2400" spc="40" dirty="0">
                <a:solidFill>
                  <a:schemeClr val="tx2"/>
                </a:solidFill>
                <a:latin typeface="Arial"/>
                <a:cs typeface="Arial"/>
              </a:rPr>
              <a:t>to </a:t>
            </a:r>
            <a:r>
              <a:rPr sz="2400" spc="5" dirty="0">
                <a:solidFill>
                  <a:schemeClr val="tx2"/>
                </a:solidFill>
                <a:latin typeface="Arial"/>
                <a:cs typeface="Arial"/>
              </a:rPr>
              <a:t>the </a:t>
            </a:r>
            <a:r>
              <a:rPr sz="2400" spc="10" dirty="0">
                <a:solidFill>
                  <a:schemeClr val="tx2"/>
                </a:solidFill>
                <a:latin typeface="Arial"/>
                <a:cs typeface="Arial"/>
              </a:rPr>
              <a:t>spindle </a:t>
            </a:r>
            <a:r>
              <a:rPr sz="2400" spc="-15" dirty="0">
                <a:solidFill>
                  <a:schemeClr val="tx2"/>
                </a:solidFill>
                <a:latin typeface="Arial"/>
                <a:cs typeface="Arial"/>
              </a:rPr>
              <a:t>axis. </a:t>
            </a:r>
            <a:r>
              <a:rPr sz="2400" spc="10" dirty="0">
                <a:solidFill>
                  <a:schemeClr val="tx2"/>
                </a:solidFill>
                <a:latin typeface="Arial"/>
                <a:cs typeface="Arial"/>
              </a:rPr>
              <a:t>The  </a:t>
            </a:r>
            <a:r>
              <a:rPr sz="2400" spc="-30" dirty="0">
                <a:solidFill>
                  <a:schemeClr val="tx2"/>
                </a:solidFill>
                <a:latin typeface="Arial"/>
                <a:cs typeface="Arial"/>
              </a:rPr>
              <a:t>perpendicular </a:t>
            </a:r>
            <a:r>
              <a:rPr sz="2400" spc="-15" dirty="0">
                <a:solidFill>
                  <a:schemeClr val="tx2"/>
                </a:solidFill>
                <a:latin typeface="Arial"/>
                <a:cs typeface="Arial"/>
              </a:rPr>
              <a:t>BM </a:t>
            </a:r>
            <a:r>
              <a:rPr sz="2400" spc="-5" dirty="0">
                <a:solidFill>
                  <a:schemeClr val="tx2"/>
                </a:solidFill>
                <a:latin typeface="Arial"/>
                <a:cs typeface="Arial"/>
              </a:rPr>
              <a:t>is </a:t>
            </a:r>
            <a:r>
              <a:rPr sz="2400" spc="-25" dirty="0">
                <a:solidFill>
                  <a:schemeClr val="tx2"/>
                </a:solidFill>
                <a:latin typeface="Arial"/>
                <a:cs typeface="Arial"/>
              </a:rPr>
              <a:t>drawn </a:t>
            </a:r>
            <a:r>
              <a:rPr sz="2400" spc="-30" dirty="0">
                <a:solidFill>
                  <a:schemeClr val="tx2"/>
                </a:solidFill>
                <a:latin typeface="Arial"/>
                <a:cs typeface="Arial"/>
              </a:rPr>
              <a:t>on</a:t>
            </a:r>
            <a:r>
              <a:rPr sz="2400" spc="30" dirty="0">
                <a:solidFill>
                  <a:schemeClr val="tx2"/>
                </a:solidFill>
                <a:latin typeface="Arial"/>
                <a:cs typeface="Arial"/>
              </a:rPr>
              <a:t> </a:t>
            </a:r>
            <a:r>
              <a:rPr sz="2400" spc="5" dirty="0">
                <a:solidFill>
                  <a:schemeClr val="tx2"/>
                </a:solidFill>
                <a:latin typeface="Arial"/>
                <a:cs typeface="Arial"/>
              </a:rPr>
              <a:t>ID</a:t>
            </a:r>
            <a:endParaRPr sz="2400" dirty="0">
              <a:solidFill>
                <a:schemeClr val="tx2"/>
              </a:solidFill>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8862"/>
            <a:ext cx="5077143" cy="570028"/>
          </a:xfrm>
          <a:prstGeom prst="rect">
            <a:avLst/>
          </a:prstGeom>
        </p:spPr>
        <p:txBody>
          <a:bodyPr vert="horz" wrap="square" lIns="0" tIns="15875" rIns="0" bIns="0" rtlCol="0">
            <a:spAutoFit/>
          </a:bodyPr>
          <a:lstStyle/>
          <a:p>
            <a:pPr marL="12700">
              <a:spcBef>
                <a:spcPts val="125"/>
              </a:spcBef>
            </a:pPr>
            <a:r>
              <a:rPr sz="3600" spc="20" dirty="0">
                <a:solidFill>
                  <a:schemeClr val="tx2"/>
                </a:solidFill>
              </a:rPr>
              <a:t>Final</a:t>
            </a:r>
            <a:r>
              <a:rPr sz="3600" spc="-105" dirty="0">
                <a:solidFill>
                  <a:schemeClr val="tx2"/>
                </a:solidFill>
              </a:rPr>
              <a:t> </a:t>
            </a:r>
            <a:r>
              <a:rPr sz="3600" spc="25" dirty="0">
                <a:solidFill>
                  <a:schemeClr val="tx2"/>
                </a:solidFill>
              </a:rPr>
              <a:t>Equations:</a:t>
            </a:r>
            <a:endParaRPr sz="3600" dirty="0">
              <a:solidFill>
                <a:schemeClr val="tx2"/>
              </a:solidFill>
            </a:endParaRPr>
          </a:p>
        </p:txBody>
      </p:sp>
      <p:sp>
        <p:nvSpPr>
          <p:cNvPr id="3" name="object 3"/>
          <p:cNvSpPr/>
          <p:nvPr/>
        </p:nvSpPr>
        <p:spPr>
          <a:xfrm>
            <a:off x="2076450" y="1428749"/>
            <a:ext cx="8115300" cy="1104900"/>
          </a:xfrm>
          <a:custGeom>
            <a:avLst/>
            <a:gdLst/>
            <a:ahLst/>
            <a:cxnLst/>
            <a:rect l="l" t="t" r="r" b="b"/>
            <a:pathLst>
              <a:path w="8115300" h="1104900">
                <a:moveTo>
                  <a:pt x="8089913" y="25400"/>
                </a:moveTo>
                <a:lnTo>
                  <a:pt x="8077200" y="25400"/>
                </a:lnTo>
                <a:lnTo>
                  <a:pt x="8077200" y="38100"/>
                </a:lnTo>
                <a:lnTo>
                  <a:pt x="8077200" y="1066800"/>
                </a:lnTo>
                <a:lnTo>
                  <a:pt x="38100" y="1066800"/>
                </a:lnTo>
                <a:lnTo>
                  <a:pt x="38100" y="38100"/>
                </a:lnTo>
                <a:lnTo>
                  <a:pt x="8077200" y="38100"/>
                </a:lnTo>
                <a:lnTo>
                  <a:pt x="8077200" y="25400"/>
                </a:lnTo>
                <a:lnTo>
                  <a:pt x="25387" y="25400"/>
                </a:lnTo>
                <a:lnTo>
                  <a:pt x="25387" y="38100"/>
                </a:lnTo>
                <a:lnTo>
                  <a:pt x="25387" y="1066800"/>
                </a:lnTo>
                <a:lnTo>
                  <a:pt x="25387" y="1079500"/>
                </a:lnTo>
                <a:lnTo>
                  <a:pt x="8089913" y="1079500"/>
                </a:lnTo>
                <a:lnTo>
                  <a:pt x="8089913" y="1066800"/>
                </a:lnTo>
                <a:lnTo>
                  <a:pt x="8089913" y="38100"/>
                </a:lnTo>
                <a:lnTo>
                  <a:pt x="8089913" y="25400"/>
                </a:lnTo>
                <a:close/>
              </a:path>
              <a:path w="8115300" h="1104900">
                <a:moveTo>
                  <a:pt x="8115300" y="0"/>
                </a:moveTo>
                <a:lnTo>
                  <a:pt x="8102574" y="0"/>
                </a:lnTo>
                <a:lnTo>
                  <a:pt x="8102574" y="12700"/>
                </a:lnTo>
                <a:lnTo>
                  <a:pt x="8102574" y="1092200"/>
                </a:lnTo>
                <a:lnTo>
                  <a:pt x="12700" y="1092200"/>
                </a:lnTo>
                <a:lnTo>
                  <a:pt x="12700" y="12700"/>
                </a:lnTo>
                <a:lnTo>
                  <a:pt x="8102574" y="12700"/>
                </a:lnTo>
                <a:lnTo>
                  <a:pt x="8102574" y="0"/>
                </a:lnTo>
                <a:lnTo>
                  <a:pt x="0" y="0"/>
                </a:lnTo>
                <a:lnTo>
                  <a:pt x="0" y="12700"/>
                </a:lnTo>
                <a:lnTo>
                  <a:pt x="0" y="1092200"/>
                </a:lnTo>
                <a:lnTo>
                  <a:pt x="0" y="1104900"/>
                </a:lnTo>
                <a:lnTo>
                  <a:pt x="8115300" y="1104900"/>
                </a:lnTo>
                <a:lnTo>
                  <a:pt x="8115300" y="1092200"/>
                </a:lnTo>
                <a:lnTo>
                  <a:pt x="8115300" y="12700"/>
                </a:lnTo>
                <a:lnTo>
                  <a:pt x="811530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4" name="object 4"/>
          <p:cNvSpPr txBox="1"/>
          <p:nvPr/>
        </p:nvSpPr>
        <p:spPr>
          <a:xfrm>
            <a:off x="2289493" y="1729419"/>
            <a:ext cx="254000" cy="334645"/>
          </a:xfrm>
          <a:prstGeom prst="rect">
            <a:avLst/>
          </a:prstGeom>
        </p:spPr>
        <p:txBody>
          <a:bodyPr vert="horz" wrap="square" lIns="0" tIns="15875" rIns="0" bIns="0" rtlCol="0">
            <a:spAutoFit/>
          </a:bodyPr>
          <a:lstStyle/>
          <a:p>
            <a:pPr marL="12700">
              <a:spcBef>
                <a:spcPts val="125"/>
              </a:spcBef>
            </a:pPr>
            <a:r>
              <a:rPr sz="2000" spc="5" dirty="0">
                <a:solidFill>
                  <a:prstClr val="black"/>
                </a:solidFill>
                <a:latin typeface="Arial"/>
                <a:cs typeface="Arial"/>
              </a:rPr>
              <a:t>1)</a:t>
            </a:r>
            <a:endParaRPr sz="2000">
              <a:solidFill>
                <a:prstClr val="black"/>
              </a:solidFill>
              <a:latin typeface="Arial"/>
              <a:cs typeface="Arial"/>
            </a:endParaRPr>
          </a:p>
        </p:txBody>
      </p:sp>
      <p:sp>
        <p:nvSpPr>
          <p:cNvPr id="5" name="object 5"/>
          <p:cNvSpPr txBox="1"/>
          <p:nvPr/>
        </p:nvSpPr>
        <p:spPr>
          <a:xfrm>
            <a:off x="2874264" y="1633788"/>
            <a:ext cx="368935" cy="334645"/>
          </a:xfrm>
          <a:prstGeom prst="rect">
            <a:avLst/>
          </a:prstGeom>
        </p:spPr>
        <p:txBody>
          <a:bodyPr vert="horz" wrap="square" lIns="0" tIns="15875" rIns="0" bIns="0" rtlCol="0">
            <a:spAutoFit/>
          </a:bodyPr>
          <a:lstStyle/>
          <a:p>
            <a:pPr marL="38100">
              <a:spcBef>
                <a:spcPts val="125"/>
              </a:spcBef>
            </a:pPr>
            <a:r>
              <a:rPr sz="3000" spc="-7" baseline="-20833" dirty="0">
                <a:solidFill>
                  <a:prstClr val="black"/>
                </a:solidFill>
                <a:latin typeface="Arial"/>
                <a:cs typeface="Arial"/>
              </a:rPr>
              <a:t>N</a:t>
            </a:r>
            <a:r>
              <a:rPr sz="1550" spc="-5" dirty="0">
                <a:solidFill>
                  <a:prstClr val="black"/>
                </a:solidFill>
                <a:latin typeface="Arial"/>
                <a:cs typeface="Arial"/>
              </a:rPr>
              <a:t>2</a:t>
            </a:r>
            <a:endParaRPr sz="1550">
              <a:solidFill>
                <a:prstClr val="black"/>
              </a:solidFill>
              <a:latin typeface="Arial"/>
              <a:cs typeface="Arial"/>
            </a:endParaRPr>
          </a:p>
        </p:txBody>
      </p:sp>
      <p:sp>
        <p:nvSpPr>
          <p:cNvPr id="6" name="object 6"/>
          <p:cNvSpPr txBox="1"/>
          <p:nvPr/>
        </p:nvSpPr>
        <p:spPr>
          <a:xfrm>
            <a:off x="3433447" y="1759637"/>
            <a:ext cx="175895" cy="334645"/>
          </a:xfrm>
          <a:prstGeom prst="rect">
            <a:avLst/>
          </a:prstGeom>
        </p:spPr>
        <p:txBody>
          <a:bodyPr vert="horz" wrap="square" lIns="0" tIns="15875" rIns="0" bIns="0" rtlCol="0">
            <a:spAutoFit/>
          </a:bodyPr>
          <a:lstStyle/>
          <a:p>
            <a:pPr marL="12700">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
        <p:nvSpPr>
          <p:cNvPr id="7" name="object 7"/>
          <p:cNvSpPr txBox="1"/>
          <p:nvPr/>
        </p:nvSpPr>
        <p:spPr>
          <a:xfrm>
            <a:off x="4653921" y="1502081"/>
            <a:ext cx="911860" cy="334645"/>
          </a:xfrm>
          <a:prstGeom prst="rect">
            <a:avLst/>
          </a:prstGeom>
        </p:spPr>
        <p:txBody>
          <a:bodyPr vert="horz" wrap="square" lIns="0" tIns="15875" rIns="0" bIns="0" rtlCol="0">
            <a:spAutoFit/>
          </a:bodyPr>
          <a:lstStyle/>
          <a:p>
            <a:pPr marL="12700">
              <a:spcBef>
                <a:spcPts val="125"/>
              </a:spcBef>
            </a:pPr>
            <a:r>
              <a:rPr sz="2000" spc="15" dirty="0">
                <a:solidFill>
                  <a:prstClr val="black"/>
                </a:solidFill>
                <a:latin typeface="Arial"/>
                <a:cs typeface="Arial"/>
              </a:rPr>
              <a:t>(m +</a:t>
            </a:r>
            <a:r>
              <a:rPr sz="2000" spc="-185" dirty="0">
                <a:solidFill>
                  <a:prstClr val="black"/>
                </a:solidFill>
                <a:latin typeface="Arial"/>
                <a:cs typeface="Arial"/>
              </a:rPr>
              <a:t> </a:t>
            </a:r>
            <a:r>
              <a:rPr sz="2000" spc="30" dirty="0">
                <a:solidFill>
                  <a:prstClr val="black"/>
                </a:solidFill>
                <a:latin typeface="Arial"/>
                <a:cs typeface="Arial"/>
              </a:rPr>
              <a:t>M)</a:t>
            </a:r>
            <a:endParaRPr sz="2000">
              <a:solidFill>
                <a:prstClr val="black"/>
              </a:solidFill>
              <a:latin typeface="Arial"/>
              <a:cs typeface="Arial"/>
            </a:endParaRPr>
          </a:p>
        </p:txBody>
      </p:sp>
      <p:sp>
        <p:nvSpPr>
          <p:cNvPr id="8" name="object 8"/>
          <p:cNvSpPr/>
          <p:nvPr/>
        </p:nvSpPr>
        <p:spPr>
          <a:xfrm>
            <a:off x="4648200" y="1928865"/>
            <a:ext cx="914400" cy="0"/>
          </a:xfrm>
          <a:custGeom>
            <a:avLst/>
            <a:gdLst/>
            <a:ahLst/>
            <a:cxnLst/>
            <a:rect l="l" t="t" r="r" b="b"/>
            <a:pathLst>
              <a:path w="914400">
                <a:moveTo>
                  <a:pt x="0" y="0"/>
                </a:moveTo>
                <a:lnTo>
                  <a:pt x="91439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9" name="object 9"/>
          <p:cNvSpPr txBox="1"/>
          <p:nvPr/>
        </p:nvSpPr>
        <p:spPr>
          <a:xfrm>
            <a:off x="4882899" y="1959924"/>
            <a:ext cx="240029" cy="334645"/>
          </a:xfrm>
          <a:prstGeom prst="rect">
            <a:avLst/>
          </a:prstGeom>
        </p:spPr>
        <p:txBody>
          <a:bodyPr vert="horz" wrap="square" lIns="0" tIns="15875" rIns="0" bIns="0" rtlCol="0">
            <a:spAutoFit/>
          </a:bodyPr>
          <a:lstStyle/>
          <a:p>
            <a:pPr marL="12700">
              <a:spcBef>
                <a:spcPts val="125"/>
              </a:spcBef>
            </a:pPr>
            <a:r>
              <a:rPr sz="2000" spc="20" dirty="0">
                <a:solidFill>
                  <a:prstClr val="black"/>
                </a:solidFill>
                <a:latin typeface="Arial"/>
                <a:cs typeface="Arial"/>
              </a:rPr>
              <a:t>m</a:t>
            </a:r>
            <a:endParaRPr sz="2000">
              <a:solidFill>
                <a:prstClr val="black"/>
              </a:solidFill>
              <a:latin typeface="Arial"/>
              <a:cs typeface="Arial"/>
            </a:endParaRPr>
          </a:p>
        </p:txBody>
      </p:sp>
      <p:sp>
        <p:nvSpPr>
          <p:cNvPr id="10" name="object 10"/>
          <p:cNvSpPr txBox="1"/>
          <p:nvPr/>
        </p:nvSpPr>
        <p:spPr>
          <a:xfrm>
            <a:off x="5798181" y="1716397"/>
            <a:ext cx="154305" cy="335280"/>
          </a:xfrm>
          <a:prstGeom prst="rect">
            <a:avLst/>
          </a:prstGeom>
        </p:spPr>
        <p:txBody>
          <a:bodyPr vert="horz" wrap="square" lIns="0" tIns="16510" rIns="0" bIns="0" rtlCol="0">
            <a:spAutoFit/>
          </a:bodyPr>
          <a:lstStyle/>
          <a:p>
            <a:pPr marL="12700">
              <a:spcBef>
                <a:spcPts val="130"/>
              </a:spcBef>
            </a:pPr>
            <a:r>
              <a:rPr sz="2000" spc="15" dirty="0">
                <a:solidFill>
                  <a:prstClr val="black"/>
                </a:solidFill>
                <a:latin typeface="Arial"/>
                <a:cs typeface="Arial"/>
              </a:rPr>
              <a:t>x</a:t>
            </a:r>
            <a:endParaRPr sz="2000">
              <a:solidFill>
                <a:prstClr val="black"/>
              </a:solidFill>
              <a:latin typeface="Arial"/>
              <a:cs typeface="Arial"/>
            </a:endParaRPr>
          </a:p>
        </p:txBody>
      </p:sp>
      <p:sp>
        <p:nvSpPr>
          <p:cNvPr id="11" name="object 11"/>
          <p:cNvSpPr txBox="1"/>
          <p:nvPr/>
        </p:nvSpPr>
        <p:spPr>
          <a:xfrm>
            <a:off x="6179562" y="1573459"/>
            <a:ext cx="455295"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Arial"/>
                <a:cs typeface="Arial"/>
              </a:rPr>
              <a:t>895</a:t>
            </a:r>
            <a:endParaRPr sz="2000">
              <a:solidFill>
                <a:prstClr val="black"/>
              </a:solidFill>
              <a:latin typeface="Arial"/>
              <a:cs typeface="Arial"/>
            </a:endParaRPr>
          </a:p>
        </p:txBody>
      </p:sp>
      <p:grpSp>
        <p:nvGrpSpPr>
          <p:cNvPr id="12" name="object 12"/>
          <p:cNvGrpSpPr/>
          <p:nvPr/>
        </p:nvGrpSpPr>
        <p:grpSpPr>
          <a:xfrm>
            <a:off x="6005513" y="1819259"/>
            <a:ext cx="1843405" cy="124460"/>
            <a:chOff x="4481512" y="1819259"/>
            <a:chExt cx="1843405" cy="124460"/>
          </a:xfrm>
        </p:grpSpPr>
        <p:sp>
          <p:nvSpPr>
            <p:cNvPr id="13" name="object 13"/>
            <p:cNvSpPr/>
            <p:nvPr/>
          </p:nvSpPr>
          <p:spPr>
            <a:xfrm>
              <a:off x="4495800" y="1928866"/>
              <a:ext cx="762000" cy="0"/>
            </a:xfrm>
            <a:custGeom>
              <a:avLst/>
              <a:gdLst/>
              <a:ahLst/>
              <a:cxnLst/>
              <a:rect l="l" t="t" r="r" b="b"/>
              <a:pathLst>
                <a:path w="762000">
                  <a:moveTo>
                    <a:pt x="0" y="0"/>
                  </a:moveTo>
                  <a:lnTo>
                    <a:pt x="76199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14" name="object 14"/>
            <p:cNvSpPr/>
            <p:nvPr/>
          </p:nvSpPr>
          <p:spPr>
            <a:xfrm>
              <a:off x="5715000" y="1819259"/>
              <a:ext cx="609600" cy="76200"/>
            </a:xfrm>
            <a:custGeom>
              <a:avLst/>
              <a:gdLst/>
              <a:ahLst/>
              <a:cxnLst/>
              <a:rect l="l" t="t" r="r" b="b"/>
              <a:pathLst>
                <a:path w="609600" h="76200">
                  <a:moveTo>
                    <a:pt x="533400" y="0"/>
                  </a:moveTo>
                  <a:lnTo>
                    <a:pt x="533400" y="76200"/>
                  </a:lnTo>
                  <a:lnTo>
                    <a:pt x="590519" y="47640"/>
                  </a:lnTo>
                  <a:lnTo>
                    <a:pt x="546104" y="47640"/>
                  </a:lnTo>
                  <a:lnTo>
                    <a:pt x="546104" y="28590"/>
                  </a:lnTo>
                  <a:lnTo>
                    <a:pt x="590580" y="28590"/>
                  </a:lnTo>
                  <a:lnTo>
                    <a:pt x="533400" y="0"/>
                  </a:lnTo>
                  <a:close/>
                </a:path>
                <a:path w="609600" h="76200">
                  <a:moveTo>
                    <a:pt x="533400" y="28590"/>
                  </a:moveTo>
                  <a:lnTo>
                    <a:pt x="0" y="28590"/>
                  </a:lnTo>
                  <a:lnTo>
                    <a:pt x="0" y="47640"/>
                  </a:lnTo>
                  <a:lnTo>
                    <a:pt x="533400" y="47640"/>
                  </a:lnTo>
                  <a:lnTo>
                    <a:pt x="533400" y="28590"/>
                  </a:lnTo>
                  <a:close/>
                </a:path>
                <a:path w="609600" h="76200">
                  <a:moveTo>
                    <a:pt x="590580" y="28590"/>
                  </a:moveTo>
                  <a:lnTo>
                    <a:pt x="546104" y="28590"/>
                  </a:lnTo>
                  <a:lnTo>
                    <a:pt x="546104" y="47640"/>
                  </a:lnTo>
                  <a:lnTo>
                    <a:pt x="590519" y="47640"/>
                  </a:lnTo>
                  <a:lnTo>
                    <a:pt x="609600" y="38100"/>
                  </a:lnTo>
                  <a:lnTo>
                    <a:pt x="590580" y="28590"/>
                  </a:lnTo>
                  <a:close/>
                </a:path>
              </a:pathLst>
            </a:custGeom>
            <a:solidFill>
              <a:srgbClr val="000000"/>
            </a:solidFill>
          </p:spPr>
          <p:txBody>
            <a:bodyPr wrap="square" lIns="0" tIns="0" rIns="0" bIns="0" rtlCol="0"/>
            <a:lstStyle/>
            <a:p>
              <a:endParaRPr>
                <a:solidFill>
                  <a:prstClr val="black"/>
                </a:solidFill>
                <a:latin typeface="Calibri"/>
              </a:endParaRPr>
            </a:p>
          </p:txBody>
        </p:sp>
      </p:grpSp>
      <p:sp>
        <p:nvSpPr>
          <p:cNvPr id="15" name="object 15"/>
          <p:cNvSpPr txBox="1"/>
          <p:nvPr/>
        </p:nvSpPr>
        <p:spPr>
          <a:xfrm>
            <a:off x="6255769" y="2031425"/>
            <a:ext cx="168910" cy="334645"/>
          </a:xfrm>
          <a:prstGeom prst="rect">
            <a:avLst/>
          </a:prstGeom>
        </p:spPr>
        <p:txBody>
          <a:bodyPr vert="horz" wrap="square" lIns="0" tIns="15875" rIns="0" bIns="0" rtlCol="0">
            <a:spAutoFit/>
          </a:bodyPr>
          <a:lstStyle/>
          <a:p>
            <a:pPr marL="12700">
              <a:spcBef>
                <a:spcPts val="125"/>
              </a:spcBef>
            </a:pPr>
            <a:r>
              <a:rPr sz="2000" spc="15" dirty="0">
                <a:solidFill>
                  <a:prstClr val="black"/>
                </a:solidFill>
                <a:latin typeface="Arial"/>
                <a:cs typeface="Arial"/>
              </a:rPr>
              <a:t>h</a:t>
            </a:r>
            <a:endParaRPr sz="2000">
              <a:solidFill>
                <a:prstClr val="black"/>
              </a:solidFill>
              <a:latin typeface="Arial"/>
              <a:cs typeface="Arial"/>
            </a:endParaRPr>
          </a:p>
        </p:txBody>
      </p:sp>
      <p:sp>
        <p:nvSpPr>
          <p:cNvPr id="16" name="object 16"/>
          <p:cNvSpPr txBox="1"/>
          <p:nvPr/>
        </p:nvSpPr>
        <p:spPr>
          <a:xfrm>
            <a:off x="8162550" y="1716401"/>
            <a:ext cx="1400175" cy="640080"/>
          </a:xfrm>
          <a:prstGeom prst="rect">
            <a:avLst/>
          </a:prstGeom>
        </p:spPr>
        <p:txBody>
          <a:bodyPr vert="horz" wrap="square" lIns="0" tIns="16510" rIns="0" bIns="0" rtlCol="0">
            <a:spAutoFit/>
          </a:bodyPr>
          <a:lstStyle/>
          <a:p>
            <a:pPr marL="12700">
              <a:spcBef>
                <a:spcPts val="130"/>
              </a:spcBef>
            </a:pPr>
            <a:r>
              <a:rPr sz="2000" spc="20" dirty="0">
                <a:solidFill>
                  <a:prstClr val="black"/>
                </a:solidFill>
                <a:latin typeface="Arial"/>
                <a:cs typeface="Arial"/>
              </a:rPr>
              <a:t>Since </a:t>
            </a:r>
            <a:r>
              <a:rPr sz="2000" spc="15" dirty="0">
                <a:solidFill>
                  <a:prstClr val="black"/>
                </a:solidFill>
                <a:latin typeface="Arial"/>
                <a:cs typeface="Arial"/>
              </a:rPr>
              <a:t>h </a:t>
            </a:r>
            <a:r>
              <a:rPr sz="2000" spc="5" dirty="0">
                <a:solidFill>
                  <a:prstClr val="black"/>
                </a:solidFill>
                <a:latin typeface="Arial"/>
                <a:cs typeface="Arial"/>
              </a:rPr>
              <a:t>is</a:t>
            </a:r>
            <a:r>
              <a:rPr sz="2000" spc="-245" dirty="0">
                <a:solidFill>
                  <a:prstClr val="black"/>
                </a:solidFill>
                <a:latin typeface="Arial"/>
                <a:cs typeface="Arial"/>
              </a:rPr>
              <a:t> </a:t>
            </a:r>
            <a:r>
              <a:rPr sz="2000" spc="5" dirty="0">
                <a:solidFill>
                  <a:prstClr val="black"/>
                </a:solidFill>
                <a:latin typeface="Arial"/>
                <a:cs typeface="Arial"/>
              </a:rPr>
              <a:t>in</a:t>
            </a:r>
            <a:endParaRPr sz="2000">
              <a:solidFill>
                <a:prstClr val="black"/>
              </a:solidFill>
              <a:latin typeface="Arial"/>
              <a:cs typeface="Arial"/>
            </a:endParaRPr>
          </a:p>
          <a:p>
            <a:pPr marL="12700"/>
            <a:r>
              <a:rPr sz="2000" spc="15" dirty="0">
                <a:solidFill>
                  <a:prstClr val="black"/>
                </a:solidFill>
                <a:latin typeface="Arial"/>
                <a:cs typeface="Arial"/>
              </a:rPr>
              <a:t>mtrs.</a:t>
            </a:r>
            <a:endParaRPr sz="2000">
              <a:solidFill>
                <a:prstClr val="black"/>
              </a:solidFill>
              <a:latin typeface="Arial"/>
              <a:cs typeface="Arial"/>
            </a:endParaRPr>
          </a:p>
        </p:txBody>
      </p:sp>
      <p:sp>
        <p:nvSpPr>
          <p:cNvPr id="17" name="object 17"/>
          <p:cNvSpPr txBox="1"/>
          <p:nvPr/>
        </p:nvSpPr>
        <p:spPr>
          <a:xfrm>
            <a:off x="3981705" y="1519492"/>
            <a:ext cx="407670" cy="334645"/>
          </a:xfrm>
          <a:prstGeom prst="rect">
            <a:avLst/>
          </a:prstGeom>
        </p:spPr>
        <p:txBody>
          <a:bodyPr vert="horz" wrap="square" lIns="0" tIns="15875" rIns="0" bIns="0" rtlCol="0">
            <a:spAutoFit/>
          </a:bodyPr>
          <a:lstStyle/>
          <a:p>
            <a:pPr marL="12700">
              <a:spcBef>
                <a:spcPts val="125"/>
              </a:spcBef>
            </a:pPr>
            <a:r>
              <a:rPr sz="2000" spc="50" dirty="0">
                <a:solidFill>
                  <a:prstClr val="black"/>
                </a:solidFill>
                <a:latin typeface="Arial"/>
                <a:cs typeface="Arial"/>
              </a:rPr>
              <a:t>FM</a:t>
            </a:r>
            <a:endParaRPr sz="2000">
              <a:solidFill>
                <a:prstClr val="black"/>
              </a:solidFill>
              <a:latin typeface="Arial"/>
              <a:cs typeface="Arial"/>
            </a:endParaRPr>
          </a:p>
        </p:txBody>
      </p:sp>
      <p:sp>
        <p:nvSpPr>
          <p:cNvPr id="18" name="object 18"/>
          <p:cNvSpPr txBox="1"/>
          <p:nvPr/>
        </p:nvSpPr>
        <p:spPr>
          <a:xfrm>
            <a:off x="3981706" y="1929448"/>
            <a:ext cx="412115" cy="334645"/>
          </a:xfrm>
          <a:prstGeom prst="rect">
            <a:avLst/>
          </a:prstGeom>
        </p:spPr>
        <p:txBody>
          <a:bodyPr vert="horz" wrap="square" lIns="0" tIns="15875" rIns="0" bIns="0" rtlCol="0">
            <a:spAutoFit/>
          </a:bodyPr>
          <a:lstStyle/>
          <a:p>
            <a:pPr marL="12700">
              <a:spcBef>
                <a:spcPts val="125"/>
              </a:spcBef>
            </a:pPr>
            <a:r>
              <a:rPr sz="2000" spc="20" dirty="0">
                <a:solidFill>
                  <a:prstClr val="black"/>
                </a:solidFill>
                <a:latin typeface="Arial"/>
                <a:cs typeface="Arial"/>
              </a:rPr>
              <a:t>BM</a:t>
            </a:r>
            <a:endParaRPr sz="2000">
              <a:solidFill>
                <a:prstClr val="black"/>
              </a:solidFill>
              <a:latin typeface="Arial"/>
              <a:cs typeface="Arial"/>
            </a:endParaRPr>
          </a:p>
        </p:txBody>
      </p:sp>
      <p:sp>
        <p:nvSpPr>
          <p:cNvPr id="19" name="object 19"/>
          <p:cNvSpPr/>
          <p:nvPr/>
        </p:nvSpPr>
        <p:spPr>
          <a:xfrm>
            <a:off x="3962400" y="1524000"/>
            <a:ext cx="1676400" cy="762000"/>
          </a:xfrm>
          <a:custGeom>
            <a:avLst/>
            <a:gdLst/>
            <a:ahLst/>
            <a:cxnLst/>
            <a:rect l="l" t="t" r="r" b="b"/>
            <a:pathLst>
              <a:path w="1676400" h="762000">
                <a:moveTo>
                  <a:pt x="0" y="395356"/>
                </a:moveTo>
                <a:lnTo>
                  <a:pt x="457199" y="395356"/>
                </a:lnTo>
              </a:path>
              <a:path w="1676400" h="762000">
                <a:moveTo>
                  <a:pt x="685799" y="761999"/>
                </a:moveTo>
                <a:lnTo>
                  <a:pt x="656161" y="757008"/>
                </a:lnTo>
                <a:lnTo>
                  <a:pt x="631938" y="743399"/>
                </a:lnTo>
                <a:lnTo>
                  <a:pt x="615595" y="723217"/>
                </a:lnTo>
                <a:lnTo>
                  <a:pt x="609599" y="698510"/>
                </a:lnTo>
                <a:lnTo>
                  <a:pt x="609599" y="63489"/>
                </a:lnTo>
                <a:lnTo>
                  <a:pt x="615595" y="38781"/>
                </a:lnTo>
                <a:lnTo>
                  <a:pt x="631938" y="18600"/>
                </a:lnTo>
                <a:lnTo>
                  <a:pt x="656161" y="4991"/>
                </a:lnTo>
                <a:lnTo>
                  <a:pt x="685799" y="0"/>
                </a:lnTo>
              </a:path>
              <a:path w="1676400" h="762000">
                <a:moveTo>
                  <a:pt x="1600199" y="0"/>
                </a:moveTo>
                <a:lnTo>
                  <a:pt x="1629838" y="4991"/>
                </a:lnTo>
                <a:lnTo>
                  <a:pt x="1654061" y="18600"/>
                </a:lnTo>
                <a:lnTo>
                  <a:pt x="1670404" y="38781"/>
                </a:lnTo>
                <a:lnTo>
                  <a:pt x="1676399" y="63489"/>
                </a:lnTo>
                <a:lnTo>
                  <a:pt x="1676399" y="698510"/>
                </a:lnTo>
                <a:lnTo>
                  <a:pt x="1670404" y="723217"/>
                </a:lnTo>
                <a:lnTo>
                  <a:pt x="1654061" y="743399"/>
                </a:lnTo>
                <a:lnTo>
                  <a:pt x="1629838" y="757008"/>
                </a:lnTo>
                <a:lnTo>
                  <a:pt x="1600199" y="761999"/>
                </a:lnTo>
              </a:path>
            </a:pathLst>
          </a:custGeom>
          <a:ln w="28574">
            <a:solidFill>
              <a:srgbClr val="000000"/>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2871" y="2522598"/>
            <a:ext cx="7223125" cy="1124585"/>
          </a:xfrm>
          <a:prstGeom prst="rect">
            <a:avLst/>
          </a:prstGeom>
        </p:spPr>
        <p:txBody>
          <a:bodyPr vert="horz" wrap="square" lIns="0" tIns="13970" rIns="0" bIns="0" rtlCol="0">
            <a:spAutoFit/>
          </a:bodyPr>
          <a:lstStyle/>
          <a:p>
            <a:pPr marL="12700">
              <a:spcBef>
                <a:spcPts val="110"/>
              </a:spcBef>
            </a:pPr>
            <a:r>
              <a:rPr sz="7200" b="0" spc="-15" dirty="0">
                <a:solidFill>
                  <a:schemeClr val="tx2"/>
                </a:solidFill>
              </a:rPr>
              <a:t>Hartnell</a:t>
            </a:r>
            <a:r>
              <a:rPr sz="7200" b="0" spc="5" dirty="0">
                <a:solidFill>
                  <a:schemeClr val="tx2"/>
                </a:solidFill>
              </a:rPr>
              <a:t> </a:t>
            </a:r>
            <a:r>
              <a:rPr sz="7200" b="0" spc="-20" dirty="0">
                <a:solidFill>
                  <a:schemeClr val="tx2"/>
                </a:solidFill>
              </a:rPr>
              <a:t>Governor</a:t>
            </a:r>
            <a:endParaRPr sz="7200" dirty="0">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49101" y="381001"/>
            <a:ext cx="8314099" cy="64769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708" y="484952"/>
            <a:ext cx="9006840" cy="4422775"/>
          </a:xfrm>
          <a:prstGeom prst="rect">
            <a:avLst/>
          </a:prstGeom>
        </p:spPr>
        <p:txBody>
          <a:bodyPr vert="horz" wrap="square" lIns="0" tIns="16510" rIns="0" bIns="0" rtlCol="0">
            <a:spAutoFit/>
          </a:bodyPr>
          <a:lstStyle/>
          <a:p>
            <a:pPr marL="12700" marR="5080" indent="915035" algn="just">
              <a:lnSpc>
                <a:spcPct val="150100"/>
              </a:lnSpc>
              <a:spcBef>
                <a:spcPts val="130"/>
              </a:spcBef>
            </a:pPr>
            <a:r>
              <a:rPr sz="2400" spc="5" dirty="0">
                <a:solidFill>
                  <a:schemeClr val="tx2"/>
                </a:solidFill>
                <a:latin typeface="Arial"/>
                <a:cs typeface="Arial"/>
              </a:rPr>
              <a:t>It </a:t>
            </a:r>
            <a:r>
              <a:rPr sz="2400" spc="-5" dirty="0">
                <a:solidFill>
                  <a:schemeClr val="tx2"/>
                </a:solidFill>
                <a:latin typeface="Arial"/>
                <a:cs typeface="Arial"/>
              </a:rPr>
              <a:t>is </a:t>
            </a:r>
            <a:r>
              <a:rPr sz="2400" dirty="0">
                <a:solidFill>
                  <a:schemeClr val="tx2"/>
                </a:solidFill>
                <a:latin typeface="Arial"/>
                <a:cs typeface="Arial"/>
              </a:rPr>
              <a:t>a </a:t>
            </a:r>
            <a:r>
              <a:rPr sz="2400" spc="-10" dirty="0">
                <a:solidFill>
                  <a:schemeClr val="tx2"/>
                </a:solidFill>
                <a:latin typeface="Arial"/>
                <a:cs typeface="Arial"/>
              </a:rPr>
              <a:t>spring </a:t>
            </a:r>
            <a:r>
              <a:rPr sz="2400" spc="15" dirty="0">
                <a:solidFill>
                  <a:schemeClr val="tx2"/>
                </a:solidFill>
                <a:latin typeface="Arial"/>
                <a:cs typeface="Arial"/>
              </a:rPr>
              <a:t>loaded </a:t>
            </a:r>
            <a:r>
              <a:rPr sz="2400" spc="-25" dirty="0">
                <a:solidFill>
                  <a:schemeClr val="tx2"/>
                </a:solidFill>
                <a:latin typeface="Arial"/>
                <a:cs typeface="Arial"/>
              </a:rPr>
              <a:t>governor, </a:t>
            </a:r>
            <a:r>
              <a:rPr sz="2400" dirty="0">
                <a:solidFill>
                  <a:schemeClr val="tx2"/>
                </a:solidFill>
                <a:latin typeface="Arial"/>
                <a:cs typeface="Arial"/>
              </a:rPr>
              <a:t>consists </a:t>
            </a:r>
            <a:r>
              <a:rPr sz="2400" spc="-30" dirty="0">
                <a:solidFill>
                  <a:schemeClr val="tx2"/>
                </a:solidFill>
                <a:latin typeface="Arial"/>
                <a:cs typeface="Arial"/>
              </a:rPr>
              <a:t>of </a:t>
            </a:r>
            <a:r>
              <a:rPr sz="2400" dirty="0">
                <a:solidFill>
                  <a:schemeClr val="tx2"/>
                </a:solidFill>
                <a:latin typeface="Arial"/>
                <a:cs typeface="Arial"/>
              </a:rPr>
              <a:t>two bell </a:t>
            </a:r>
            <a:r>
              <a:rPr sz="2400" spc="-5" dirty="0">
                <a:solidFill>
                  <a:schemeClr val="tx2"/>
                </a:solidFill>
                <a:latin typeface="Arial"/>
                <a:cs typeface="Arial"/>
              </a:rPr>
              <a:t>crank  </a:t>
            </a:r>
            <a:r>
              <a:rPr sz="2400" spc="-10" dirty="0">
                <a:solidFill>
                  <a:schemeClr val="tx2"/>
                </a:solidFill>
                <a:latin typeface="Arial"/>
                <a:cs typeface="Arial"/>
              </a:rPr>
              <a:t>levers </a:t>
            </a:r>
            <a:r>
              <a:rPr sz="2400" spc="-5" dirty="0">
                <a:solidFill>
                  <a:schemeClr val="tx2"/>
                </a:solidFill>
                <a:latin typeface="Arial"/>
                <a:cs typeface="Arial"/>
              </a:rPr>
              <a:t>pivoted </a:t>
            </a:r>
            <a:r>
              <a:rPr sz="2400" spc="-30" dirty="0">
                <a:solidFill>
                  <a:schemeClr val="tx2"/>
                </a:solidFill>
                <a:latin typeface="Arial"/>
                <a:cs typeface="Arial"/>
              </a:rPr>
              <a:t>at </a:t>
            </a:r>
            <a:r>
              <a:rPr sz="2400" spc="30" dirty="0">
                <a:solidFill>
                  <a:schemeClr val="tx2"/>
                </a:solidFill>
                <a:latin typeface="Arial"/>
                <a:cs typeface="Arial"/>
              </a:rPr>
              <a:t>the </a:t>
            </a:r>
            <a:r>
              <a:rPr sz="2400" spc="-15" dirty="0">
                <a:solidFill>
                  <a:schemeClr val="tx2"/>
                </a:solidFill>
                <a:latin typeface="Arial"/>
                <a:cs typeface="Arial"/>
              </a:rPr>
              <a:t>pts. </a:t>
            </a:r>
            <a:r>
              <a:rPr sz="2400" dirty="0">
                <a:solidFill>
                  <a:schemeClr val="tx2"/>
                </a:solidFill>
                <a:latin typeface="Arial"/>
                <a:cs typeface="Arial"/>
              </a:rPr>
              <a:t>O, O </a:t>
            </a:r>
            <a:r>
              <a:rPr sz="2400" spc="5" dirty="0">
                <a:solidFill>
                  <a:schemeClr val="tx2"/>
                </a:solidFill>
                <a:latin typeface="Arial"/>
                <a:cs typeface="Arial"/>
              </a:rPr>
              <a:t>to the </a:t>
            </a:r>
            <a:r>
              <a:rPr sz="2400" dirty="0">
                <a:solidFill>
                  <a:schemeClr val="tx2"/>
                </a:solidFill>
                <a:latin typeface="Arial"/>
                <a:cs typeface="Arial"/>
              </a:rPr>
              <a:t>frame. Frame </a:t>
            </a:r>
            <a:r>
              <a:rPr sz="2400" spc="-5" dirty="0">
                <a:solidFill>
                  <a:schemeClr val="tx2"/>
                </a:solidFill>
                <a:latin typeface="Arial"/>
                <a:cs typeface="Arial"/>
              </a:rPr>
              <a:t>is attached </a:t>
            </a:r>
            <a:r>
              <a:rPr sz="2400" spc="85" dirty="0">
                <a:solidFill>
                  <a:schemeClr val="tx2"/>
                </a:solidFill>
                <a:latin typeface="Arial"/>
                <a:cs typeface="Arial"/>
              </a:rPr>
              <a:t>to  </a:t>
            </a:r>
            <a:r>
              <a:rPr sz="2400" spc="5" dirty="0">
                <a:solidFill>
                  <a:schemeClr val="tx2"/>
                </a:solidFill>
                <a:latin typeface="Arial"/>
                <a:cs typeface="Arial"/>
              </a:rPr>
              <a:t>the </a:t>
            </a:r>
            <a:r>
              <a:rPr sz="2400" spc="-10" dirty="0">
                <a:solidFill>
                  <a:schemeClr val="tx2"/>
                </a:solidFill>
                <a:latin typeface="Arial"/>
                <a:cs typeface="Arial"/>
              </a:rPr>
              <a:t>governor </a:t>
            </a:r>
            <a:r>
              <a:rPr sz="2400" dirty="0">
                <a:solidFill>
                  <a:schemeClr val="tx2"/>
                </a:solidFill>
                <a:latin typeface="Arial"/>
                <a:cs typeface="Arial"/>
              </a:rPr>
              <a:t>spindle </a:t>
            </a:r>
            <a:r>
              <a:rPr sz="2400" spc="-20" dirty="0">
                <a:solidFill>
                  <a:schemeClr val="tx2"/>
                </a:solidFill>
                <a:latin typeface="Arial"/>
                <a:cs typeface="Arial"/>
              </a:rPr>
              <a:t>and </a:t>
            </a:r>
            <a:r>
              <a:rPr sz="2400" spc="5" dirty="0">
                <a:solidFill>
                  <a:schemeClr val="tx2"/>
                </a:solidFill>
                <a:latin typeface="Arial"/>
                <a:cs typeface="Arial"/>
              </a:rPr>
              <a:t>therefore </a:t>
            </a:r>
            <a:r>
              <a:rPr sz="2400" spc="-10" dirty="0">
                <a:solidFill>
                  <a:schemeClr val="tx2"/>
                </a:solidFill>
                <a:latin typeface="Arial"/>
                <a:cs typeface="Arial"/>
              </a:rPr>
              <a:t>rotates </a:t>
            </a:r>
            <a:r>
              <a:rPr sz="2400" spc="-5" dirty="0">
                <a:solidFill>
                  <a:schemeClr val="tx2"/>
                </a:solidFill>
                <a:latin typeface="Arial"/>
                <a:cs typeface="Arial"/>
              </a:rPr>
              <a:t>with it. </a:t>
            </a:r>
            <a:r>
              <a:rPr sz="2400" spc="-20" dirty="0">
                <a:solidFill>
                  <a:schemeClr val="tx2"/>
                </a:solidFill>
                <a:latin typeface="Arial"/>
                <a:cs typeface="Arial"/>
              </a:rPr>
              <a:t>Each </a:t>
            </a:r>
            <a:r>
              <a:rPr sz="2400" spc="-30" dirty="0">
                <a:solidFill>
                  <a:schemeClr val="tx2"/>
                </a:solidFill>
                <a:latin typeface="Arial"/>
                <a:cs typeface="Arial"/>
              </a:rPr>
              <a:t>lever  </a:t>
            </a:r>
            <a:r>
              <a:rPr sz="2400" spc="-15" dirty="0">
                <a:solidFill>
                  <a:schemeClr val="tx2"/>
                </a:solidFill>
                <a:latin typeface="Arial"/>
                <a:cs typeface="Arial"/>
              </a:rPr>
              <a:t>carries </a:t>
            </a:r>
            <a:r>
              <a:rPr sz="2400" dirty="0">
                <a:solidFill>
                  <a:schemeClr val="tx2"/>
                </a:solidFill>
                <a:latin typeface="Arial"/>
                <a:cs typeface="Arial"/>
              </a:rPr>
              <a:t>a </a:t>
            </a:r>
            <a:r>
              <a:rPr sz="2400" spc="-15" dirty="0">
                <a:solidFill>
                  <a:schemeClr val="tx2"/>
                </a:solidFill>
                <a:latin typeface="Arial"/>
                <a:cs typeface="Arial"/>
              </a:rPr>
              <a:t>ball </a:t>
            </a:r>
            <a:r>
              <a:rPr sz="2400" spc="-30" dirty="0">
                <a:solidFill>
                  <a:schemeClr val="tx2"/>
                </a:solidFill>
                <a:latin typeface="Arial"/>
                <a:cs typeface="Arial"/>
              </a:rPr>
              <a:t>at </a:t>
            </a:r>
            <a:r>
              <a:rPr sz="2400" spc="5" dirty="0">
                <a:solidFill>
                  <a:schemeClr val="tx2"/>
                </a:solidFill>
                <a:latin typeface="Arial"/>
                <a:cs typeface="Arial"/>
              </a:rPr>
              <a:t>the </a:t>
            </a:r>
            <a:r>
              <a:rPr sz="2400" spc="-20" dirty="0">
                <a:solidFill>
                  <a:schemeClr val="tx2"/>
                </a:solidFill>
                <a:latin typeface="Arial"/>
                <a:cs typeface="Arial"/>
              </a:rPr>
              <a:t>end </a:t>
            </a:r>
            <a:r>
              <a:rPr sz="2400" spc="-30" dirty="0">
                <a:solidFill>
                  <a:schemeClr val="tx2"/>
                </a:solidFill>
                <a:latin typeface="Arial"/>
                <a:cs typeface="Arial"/>
              </a:rPr>
              <a:t>of </a:t>
            </a:r>
            <a:r>
              <a:rPr sz="2400" spc="5" dirty="0">
                <a:solidFill>
                  <a:schemeClr val="tx2"/>
                </a:solidFill>
                <a:latin typeface="Arial"/>
                <a:cs typeface="Arial"/>
              </a:rPr>
              <a:t>the </a:t>
            </a:r>
            <a:r>
              <a:rPr sz="2400" spc="-5" dirty="0">
                <a:solidFill>
                  <a:schemeClr val="tx2"/>
                </a:solidFill>
                <a:latin typeface="Arial"/>
                <a:cs typeface="Arial"/>
              </a:rPr>
              <a:t>vertical </a:t>
            </a:r>
            <a:r>
              <a:rPr sz="2400" spc="-15" dirty="0">
                <a:solidFill>
                  <a:schemeClr val="tx2"/>
                </a:solidFill>
                <a:latin typeface="Arial"/>
                <a:cs typeface="Arial"/>
              </a:rPr>
              <a:t>arm </a:t>
            </a:r>
            <a:r>
              <a:rPr sz="2400" dirty="0">
                <a:solidFill>
                  <a:schemeClr val="tx2"/>
                </a:solidFill>
                <a:latin typeface="Arial"/>
                <a:cs typeface="Arial"/>
              </a:rPr>
              <a:t>OB &amp; a roller </a:t>
            </a:r>
            <a:r>
              <a:rPr sz="2400" spc="-30" dirty="0">
                <a:solidFill>
                  <a:schemeClr val="tx2"/>
                </a:solidFill>
                <a:latin typeface="Arial"/>
                <a:cs typeface="Arial"/>
              </a:rPr>
              <a:t>at </a:t>
            </a:r>
            <a:r>
              <a:rPr sz="2400" spc="5" dirty="0">
                <a:solidFill>
                  <a:schemeClr val="tx2"/>
                </a:solidFill>
                <a:latin typeface="Arial"/>
                <a:cs typeface="Arial"/>
              </a:rPr>
              <a:t>the end  </a:t>
            </a:r>
            <a:r>
              <a:rPr sz="2400" spc="-30" dirty="0">
                <a:solidFill>
                  <a:schemeClr val="tx2"/>
                </a:solidFill>
                <a:latin typeface="Arial"/>
                <a:cs typeface="Arial"/>
              </a:rPr>
              <a:t>of </a:t>
            </a:r>
            <a:r>
              <a:rPr sz="2400" spc="-15" dirty="0">
                <a:solidFill>
                  <a:schemeClr val="tx2"/>
                </a:solidFill>
                <a:latin typeface="Arial"/>
                <a:cs typeface="Arial"/>
              </a:rPr>
              <a:t>horizontal arm </a:t>
            </a:r>
            <a:r>
              <a:rPr sz="2400" spc="-5" dirty="0">
                <a:solidFill>
                  <a:schemeClr val="tx2"/>
                </a:solidFill>
                <a:latin typeface="Arial"/>
                <a:cs typeface="Arial"/>
              </a:rPr>
              <a:t>OR. </a:t>
            </a:r>
            <a:r>
              <a:rPr sz="2400" dirty="0">
                <a:solidFill>
                  <a:schemeClr val="tx2"/>
                </a:solidFill>
                <a:latin typeface="Arial"/>
                <a:cs typeface="Arial"/>
              </a:rPr>
              <a:t>A </a:t>
            </a:r>
            <a:r>
              <a:rPr sz="2400" spc="-10" dirty="0">
                <a:solidFill>
                  <a:schemeClr val="tx2"/>
                </a:solidFill>
                <a:latin typeface="Arial"/>
                <a:cs typeface="Arial"/>
              </a:rPr>
              <a:t>helical </a:t>
            </a:r>
            <a:r>
              <a:rPr sz="2400" spc="5" dirty="0">
                <a:solidFill>
                  <a:schemeClr val="tx2"/>
                </a:solidFill>
                <a:latin typeface="Arial"/>
                <a:cs typeface="Arial"/>
              </a:rPr>
              <a:t>spring </a:t>
            </a:r>
            <a:r>
              <a:rPr sz="2400" spc="-5" dirty="0">
                <a:solidFill>
                  <a:schemeClr val="tx2"/>
                </a:solidFill>
                <a:latin typeface="Arial"/>
                <a:cs typeface="Arial"/>
              </a:rPr>
              <a:t>in compression provides  </a:t>
            </a:r>
            <a:r>
              <a:rPr sz="2400" spc="-20" dirty="0">
                <a:solidFill>
                  <a:schemeClr val="tx2"/>
                </a:solidFill>
                <a:latin typeface="Arial"/>
                <a:cs typeface="Arial"/>
              </a:rPr>
              <a:t>equal </a:t>
            </a:r>
            <a:r>
              <a:rPr sz="2400" spc="5" dirty="0">
                <a:solidFill>
                  <a:schemeClr val="tx2"/>
                </a:solidFill>
                <a:latin typeface="Arial"/>
                <a:cs typeface="Arial"/>
              </a:rPr>
              <a:t>downward </a:t>
            </a:r>
            <a:r>
              <a:rPr sz="2400" spc="-5" dirty="0">
                <a:solidFill>
                  <a:schemeClr val="tx2"/>
                </a:solidFill>
                <a:latin typeface="Arial"/>
                <a:cs typeface="Arial"/>
              </a:rPr>
              <a:t>forces </a:t>
            </a:r>
            <a:r>
              <a:rPr sz="2400" spc="-30" dirty="0">
                <a:solidFill>
                  <a:schemeClr val="tx2"/>
                </a:solidFill>
                <a:latin typeface="Arial"/>
                <a:cs typeface="Arial"/>
              </a:rPr>
              <a:t>on </a:t>
            </a:r>
            <a:r>
              <a:rPr sz="2400" spc="20" dirty="0">
                <a:solidFill>
                  <a:schemeClr val="tx2"/>
                </a:solidFill>
                <a:latin typeface="Arial"/>
                <a:cs typeface="Arial"/>
              </a:rPr>
              <a:t>two </a:t>
            </a:r>
            <a:r>
              <a:rPr sz="2400" spc="-5" dirty="0">
                <a:solidFill>
                  <a:schemeClr val="tx2"/>
                </a:solidFill>
                <a:latin typeface="Arial"/>
                <a:cs typeface="Arial"/>
              </a:rPr>
              <a:t>rollers </a:t>
            </a:r>
            <a:r>
              <a:rPr sz="2400" dirty="0">
                <a:solidFill>
                  <a:schemeClr val="tx2"/>
                </a:solidFill>
                <a:latin typeface="Arial"/>
                <a:cs typeface="Arial"/>
              </a:rPr>
              <a:t>through collar </a:t>
            </a:r>
            <a:r>
              <a:rPr sz="2400" spc="-30" dirty="0">
                <a:solidFill>
                  <a:schemeClr val="tx2"/>
                </a:solidFill>
                <a:latin typeface="Arial"/>
                <a:cs typeface="Arial"/>
              </a:rPr>
              <a:t>on </a:t>
            </a:r>
            <a:r>
              <a:rPr sz="2400" spc="5" dirty="0">
                <a:solidFill>
                  <a:schemeClr val="tx2"/>
                </a:solidFill>
                <a:latin typeface="Arial"/>
                <a:cs typeface="Arial"/>
              </a:rPr>
              <a:t>the sleeve.  </a:t>
            </a:r>
            <a:r>
              <a:rPr sz="2400" spc="-15" dirty="0">
                <a:solidFill>
                  <a:schemeClr val="tx2"/>
                </a:solidFill>
                <a:latin typeface="Arial"/>
                <a:cs typeface="Arial"/>
              </a:rPr>
              <a:t>The </a:t>
            </a:r>
            <a:r>
              <a:rPr sz="2400" spc="15" dirty="0">
                <a:solidFill>
                  <a:schemeClr val="tx2"/>
                </a:solidFill>
                <a:latin typeface="Arial"/>
                <a:cs typeface="Arial"/>
              </a:rPr>
              <a:t>spring </a:t>
            </a:r>
            <a:r>
              <a:rPr sz="2400" spc="5" dirty="0">
                <a:solidFill>
                  <a:schemeClr val="tx2"/>
                </a:solidFill>
                <a:latin typeface="Arial"/>
                <a:cs typeface="Arial"/>
              </a:rPr>
              <a:t>force </a:t>
            </a:r>
            <a:r>
              <a:rPr sz="2400" spc="35" dirty="0">
                <a:solidFill>
                  <a:schemeClr val="tx2"/>
                </a:solidFill>
                <a:latin typeface="Arial"/>
                <a:cs typeface="Arial"/>
              </a:rPr>
              <a:t>may </a:t>
            </a:r>
            <a:r>
              <a:rPr sz="2400" spc="5" dirty="0">
                <a:solidFill>
                  <a:schemeClr val="tx2"/>
                </a:solidFill>
                <a:latin typeface="Arial"/>
                <a:cs typeface="Arial"/>
              </a:rPr>
              <a:t>be </a:t>
            </a:r>
            <a:r>
              <a:rPr sz="2400" spc="-5" dirty="0">
                <a:solidFill>
                  <a:schemeClr val="tx2"/>
                </a:solidFill>
                <a:latin typeface="Arial"/>
                <a:cs typeface="Arial"/>
              </a:rPr>
              <a:t>adjusted </a:t>
            </a:r>
            <a:r>
              <a:rPr sz="2400" spc="5" dirty="0">
                <a:solidFill>
                  <a:schemeClr val="tx2"/>
                </a:solidFill>
                <a:latin typeface="Arial"/>
                <a:cs typeface="Arial"/>
              </a:rPr>
              <a:t>by </a:t>
            </a:r>
            <a:r>
              <a:rPr sz="2400" spc="10" dirty="0">
                <a:solidFill>
                  <a:schemeClr val="tx2"/>
                </a:solidFill>
                <a:latin typeface="Arial"/>
                <a:cs typeface="Arial"/>
              </a:rPr>
              <a:t>screwing </a:t>
            </a:r>
            <a:r>
              <a:rPr sz="2400" dirty="0">
                <a:solidFill>
                  <a:schemeClr val="tx2"/>
                </a:solidFill>
                <a:latin typeface="Arial"/>
                <a:cs typeface="Arial"/>
              </a:rPr>
              <a:t>a </a:t>
            </a:r>
            <a:r>
              <a:rPr sz="2400" spc="10" dirty="0">
                <a:solidFill>
                  <a:schemeClr val="tx2"/>
                </a:solidFill>
                <a:latin typeface="Arial"/>
                <a:cs typeface="Arial"/>
              </a:rPr>
              <a:t>nut </a:t>
            </a:r>
            <a:r>
              <a:rPr sz="2400" spc="5" dirty="0">
                <a:solidFill>
                  <a:schemeClr val="tx2"/>
                </a:solidFill>
                <a:latin typeface="Arial"/>
                <a:cs typeface="Arial"/>
              </a:rPr>
              <a:t>up </a:t>
            </a:r>
            <a:r>
              <a:rPr sz="2400" spc="-30" dirty="0">
                <a:solidFill>
                  <a:schemeClr val="tx2"/>
                </a:solidFill>
                <a:latin typeface="Arial"/>
                <a:cs typeface="Arial"/>
              </a:rPr>
              <a:t>or </a:t>
            </a:r>
            <a:r>
              <a:rPr sz="2400" spc="-15" dirty="0">
                <a:solidFill>
                  <a:schemeClr val="tx2"/>
                </a:solidFill>
                <a:latin typeface="Arial"/>
                <a:cs typeface="Arial"/>
              </a:rPr>
              <a:t>down  </a:t>
            </a:r>
            <a:r>
              <a:rPr sz="2400" spc="-30" dirty="0">
                <a:solidFill>
                  <a:schemeClr val="tx2"/>
                </a:solidFill>
                <a:latin typeface="Arial"/>
                <a:cs typeface="Arial"/>
              </a:rPr>
              <a:t>on </a:t>
            </a:r>
            <a:r>
              <a:rPr sz="2400" spc="5" dirty="0">
                <a:solidFill>
                  <a:schemeClr val="tx2"/>
                </a:solidFill>
                <a:latin typeface="Arial"/>
                <a:cs typeface="Arial"/>
              </a:rPr>
              <a:t>the</a:t>
            </a:r>
            <a:r>
              <a:rPr sz="2400" spc="70" dirty="0">
                <a:solidFill>
                  <a:schemeClr val="tx2"/>
                </a:solidFill>
                <a:latin typeface="Arial"/>
                <a:cs typeface="Arial"/>
              </a:rPr>
              <a:t> </a:t>
            </a:r>
            <a:r>
              <a:rPr sz="2400" spc="-40" dirty="0">
                <a:solidFill>
                  <a:schemeClr val="tx2"/>
                </a:solidFill>
                <a:latin typeface="Arial"/>
                <a:cs typeface="Arial"/>
              </a:rPr>
              <a:t>sleeve.</a:t>
            </a:r>
            <a:endParaRPr sz="2400" dirty="0">
              <a:solidFill>
                <a:schemeClr val="tx2"/>
              </a:solidFill>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461" y="119058"/>
            <a:ext cx="487680" cy="334645"/>
          </a:xfrm>
          <a:prstGeom prst="rect">
            <a:avLst/>
          </a:prstGeom>
        </p:spPr>
        <p:txBody>
          <a:bodyPr vert="horz" wrap="square" lIns="0" tIns="15875" rIns="0" bIns="0" rtlCol="0">
            <a:spAutoFit/>
          </a:bodyPr>
          <a:lstStyle/>
          <a:p>
            <a:pPr marL="12700">
              <a:spcBef>
                <a:spcPts val="125"/>
              </a:spcBef>
            </a:pPr>
            <a:r>
              <a:rPr sz="2000" b="1" spc="45" dirty="0">
                <a:solidFill>
                  <a:srgbClr val="007F00"/>
                </a:solidFill>
                <a:latin typeface="Arial"/>
                <a:cs typeface="Arial"/>
              </a:rPr>
              <a:t>L</a:t>
            </a:r>
            <a:r>
              <a:rPr sz="2000" b="1" spc="5" dirty="0">
                <a:solidFill>
                  <a:srgbClr val="007F00"/>
                </a:solidFill>
                <a:latin typeface="Arial"/>
                <a:cs typeface="Arial"/>
              </a:rPr>
              <a:t>et,</a:t>
            </a:r>
            <a:endParaRPr sz="2000">
              <a:solidFill>
                <a:prstClr val="black"/>
              </a:solidFill>
              <a:latin typeface="Arial"/>
              <a:cs typeface="Arial"/>
            </a:endParaRPr>
          </a:p>
        </p:txBody>
      </p:sp>
      <p:sp>
        <p:nvSpPr>
          <p:cNvPr id="3" name="object 3"/>
          <p:cNvSpPr txBox="1"/>
          <p:nvPr/>
        </p:nvSpPr>
        <p:spPr>
          <a:xfrm>
            <a:off x="1755461" y="729301"/>
            <a:ext cx="2668270" cy="334645"/>
          </a:xfrm>
          <a:prstGeom prst="rect">
            <a:avLst/>
          </a:prstGeom>
        </p:spPr>
        <p:txBody>
          <a:bodyPr vert="horz" wrap="square" lIns="0" tIns="15875" rIns="0" bIns="0" rtlCol="0">
            <a:spAutoFit/>
          </a:bodyPr>
          <a:lstStyle/>
          <a:p>
            <a:pPr marL="12700">
              <a:spcBef>
                <a:spcPts val="125"/>
              </a:spcBef>
            </a:pPr>
            <a:r>
              <a:rPr sz="2000" b="1" spc="20" dirty="0">
                <a:solidFill>
                  <a:srgbClr val="007F00"/>
                </a:solidFill>
                <a:latin typeface="Arial"/>
                <a:cs typeface="Arial"/>
              </a:rPr>
              <a:t>m</a:t>
            </a:r>
            <a:r>
              <a:rPr sz="2000" b="1" spc="-55" dirty="0">
                <a:solidFill>
                  <a:srgbClr val="007F00"/>
                </a:solidFill>
                <a:latin typeface="Arial"/>
                <a:cs typeface="Arial"/>
              </a:rPr>
              <a:t> </a:t>
            </a:r>
            <a:r>
              <a:rPr sz="2000" b="1" spc="15" dirty="0">
                <a:solidFill>
                  <a:srgbClr val="007F00"/>
                </a:solidFill>
                <a:latin typeface="Arial"/>
                <a:cs typeface="Arial"/>
              </a:rPr>
              <a:t>=</a:t>
            </a:r>
            <a:r>
              <a:rPr sz="2000" b="1" spc="-35" dirty="0">
                <a:solidFill>
                  <a:srgbClr val="007F00"/>
                </a:solidFill>
                <a:latin typeface="Arial"/>
                <a:cs typeface="Arial"/>
              </a:rPr>
              <a:t> </a:t>
            </a:r>
            <a:r>
              <a:rPr sz="2000" b="1" spc="50" dirty="0">
                <a:solidFill>
                  <a:srgbClr val="007F00"/>
                </a:solidFill>
                <a:latin typeface="Arial"/>
                <a:cs typeface="Arial"/>
              </a:rPr>
              <a:t>mass</a:t>
            </a:r>
            <a:r>
              <a:rPr sz="2000" b="1" spc="-204" dirty="0">
                <a:solidFill>
                  <a:srgbClr val="007F00"/>
                </a:solidFill>
                <a:latin typeface="Arial"/>
                <a:cs typeface="Arial"/>
              </a:rPr>
              <a:t> </a:t>
            </a:r>
            <a:r>
              <a:rPr sz="2000" b="1" spc="25" dirty="0">
                <a:solidFill>
                  <a:srgbClr val="007F00"/>
                </a:solidFill>
                <a:latin typeface="Arial"/>
                <a:cs typeface="Arial"/>
              </a:rPr>
              <a:t>of</a:t>
            </a:r>
            <a:r>
              <a:rPr sz="2000" b="1" spc="-120" dirty="0">
                <a:solidFill>
                  <a:srgbClr val="007F00"/>
                </a:solidFill>
                <a:latin typeface="Arial"/>
                <a:cs typeface="Arial"/>
              </a:rPr>
              <a:t> </a:t>
            </a:r>
            <a:r>
              <a:rPr sz="2000" b="1" spc="10" dirty="0">
                <a:solidFill>
                  <a:srgbClr val="007F00"/>
                </a:solidFill>
                <a:latin typeface="Arial"/>
                <a:cs typeface="Arial"/>
              </a:rPr>
              <a:t>each</a:t>
            </a:r>
            <a:r>
              <a:rPr sz="2000" b="1" spc="-90" dirty="0">
                <a:solidFill>
                  <a:srgbClr val="007F00"/>
                </a:solidFill>
                <a:latin typeface="Arial"/>
                <a:cs typeface="Arial"/>
              </a:rPr>
              <a:t> </a:t>
            </a:r>
            <a:r>
              <a:rPr sz="2000" b="1" spc="25" dirty="0">
                <a:solidFill>
                  <a:srgbClr val="007F00"/>
                </a:solidFill>
                <a:latin typeface="Arial"/>
                <a:cs typeface="Arial"/>
              </a:rPr>
              <a:t>ball</a:t>
            </a:r>
            <a:endParaRPr sz="2000" dirty="0">
              <a:solidFill>
                <a:prstClr val="black"/>
              </a:solidFill>
              <a:latin typeface="Arial"/>
              <a:cs typeface="Arial"/>
            </a:endParaRPr>
          </a:p>
        </p:txBody>
      </p:sp>
      <p:sp>
        <p:nvSpPr>
          <p:cNvPr id="4" name="object 4"/>
          <p:cNvSpPr txBox="1"/>
          <p:nvPr/>
        </p:nvSpPr>
        <p:spPr>
          <a:xfrm>
            <a:off x="1755461" y="1339783"/>
            <a:ext cx="3058160" cy="334645"/>
          </a:xfrm>
          <a:prstGeom prst="rect">
            <a:avLst/>
          </a:prstGeom>
        </p:spPr>
        <p:txBody>
          <a:bodyPr vert="horz" wrap="square" lIns="0" tIns="15875" rIns="0" bIns="0" rtlCol="0">
            <a:spAutoFit/>
          </a:bodyPr>
          <a:lstStyle/>
          <a:p>
            <a:pPr marL="12700">
              <a:spcBef>
                <a:spcPts val="125"/>
              </a:spcBef>
            </a:pPr>
            <a:r>
              <a:rPr sz="2000" b="1" spc="20" dirty="0">
                <a:solidFill>
                  <a:srgbClr val="007F00"/>
                </a:solidFill>
                <a:latin typeface="Arial"/>
                <a:cs typeface="Arial"/>
              </a:rPr>
              <a:t>M </a:t>
            </a:r>
            <a:r>
              <a:rPr sz="2000" b="1" spc="15" dirty="0">
                <a:solidFill>
                  <a:srgbClr val="007F00"/>
                </a:solidFill>
                <a:latin typeface="Arial"/>
                <a:cs typeface="Arial"/>
              </a:rPr>
              <a:t>= </a:t>
            </a:r>
            <a:r>
              <a:rPr sz="2000" b="1" spc="-15" dirty="0">
                <a:solidFill>
                  <a:srgbClr val="007F00"/>
                </a:solidFill>
                <a:latin typeface="Arial"/>
                <a:cs typeface="Arial"/>
              </a:rPr>
              <a:t>Mass </a:t>
            </a:r>
            <a:r>
              <a:rPr sz="2000" b="1" spc="25" dirty="0">
                <a:solidFill>
                  <a:srgbClr val="007F00"/>
                </a:solidFill>
                <a:latin typeface="Arial"/>
                <a:cs typeface="Arial"/>
              </a:rPr>
              <a:t>of </a:t>
            </a:r>
            <a:r>
              <a:rPr sz="2000" b="1" spc="10" dirty="0">
                <a:solidFill>
                  <a:srgbClr val="007F00"/>
                </a:solidFill>
                <a:latin typeface="Arial"/>
                <a:cs typeface="Arial"/>
              </a:rPr>
              <a:t>sleeve </a:t>
            </a:r>
            <a:r>
              <a:rPr sz="2000" b="1" spc="25" dirty="0">
                <a:solidFill>
                  <a:srgbClr val="007F00"/>
                </a:solidFill>
                <a:latin typeface="Arial"/>
                <a:cs typeface="Arial"/>
              </a:rPr>
              <a:t>in</a:t>
            </a:r>
            <a:r>
              <a:rPr sz="2000" b="1" spc="-380" dirty="0">
                <a:solidFill>
                  <a:srgbClr val="007F00"/>
                </a:solidFill>
                <a:latin typeface="Arial"/>
                <a:cs typeface="Arial"/>
              </a:rPr>
              <a:t> </a:t>
            </a:r>
            <a:r>
              <a:rPr sz="2000" b="1" spc="20" dirty="0">
                <a:solidFill>
                  <a:srgbClr val="007F00"/>
                </a:solidFill>
                <a:latin typeface="Arial"/>
                <a:cs typeface="Arial"/>
              </a:rPr>
              <a:t>kg.</a:t>
            </a:r>
            <a:endParaRPr sz="2000">
              <a:solidFill>
                <a:prstClr val="black"/>
              </a:solidFill>
              <a:latin typeface="Arial"/>
              <a:cs typeface="Arial"/>
            </a:endParaRPr>
          </a:p>
        </p:txBody>
      </p:sp>
      <p:sp>
        <p:nvSpPr>
          <p:cNvPr id="5" name="object 5"/>
          <p:cNvSpPr txBox="1"/>
          <p:nvPr/>
        </p:nvSpPr>
        <p:spPr>
          <a:xfrm>
            <a:off x="1730062" y="1950407"/>
            <a:ext cx="3851275" cy="334645"/>
          </a:xfrm>
          <a:prstGeom prst="rect">
            <a:avLst/>
          </a:prstGeom>
        </p:spPr>
        <p:txBody>
          <a:bodyPr vert="horz" wrap="square" lIns="0" tIns="15875" rIns="0" bIns="0" rtlCol="0">
            <a:spAutoFit/>
          </a:bodyPr>
          <a:lstStyle/>
          <a:p>
            <a:pPr marL="38100">
              <a:spcBef>
                <a:spcPts val="125"/>
              </a:spcBef>
            </a:pPr>
            <a:r>
              <a:rPr sz="2000" b="1" spc="20" dirty="0">
                <a:solidFill>
                  <a:srgbClr val="007F00"/>
                </a:solidFill>
                <a:latin typeface="Arial"/>
                <a:cs typeface="Arial"/>
              </a:rPr>
              <a:t>r</a:t>
            </a:r>
            <a:r>
              <a:rPr sz="2025" b="1" spc="30" baseline="-18518" dirty="0">
                <a:solidFill>
                  <a:srgbClr val="007F00"/>
                </a:solidFill>
                <a:latin typeface="Arial"/>
                <a:cs typeface="Arial"/>
              </a:rPr>
              <a:t>1</a:t>
            </a:r>
            <a:r>
              <a:rPr sz="2025" b="1" spc="97" baseline="-18518" dirty="0">
                <a:solidFill>
                  <a:srgbClr val="007F00"/>
                </a:solidFill>
                <a:latin typeface="Arial"/>
                <a:cs typeface="Arial"/>
              </a:rPr>
              <a:t> </a:t>
            </a:r>
            <a:r>
              <a:rPr sz="2000" b="1" spc="15" dirty="0">
                <a:solidFill>
                  <a:srgbClr val="007F00"/>
                </a:solidFill>
                <a:latin typeface="Arial"/>
                <a:cs typeface="Arial"/>
              </a:rPr>
              <a:t>=</a:t>
            </a:r>
            <a:r>
              <a:rPr sz="2000" b="1" spc="-25" dirty="0">
                <a:solidFill>
                  <a:srgbClr val="007F00"/>
                </a:solidFill>
                <a:latin typeface="Arial"/>
                <a:cs typeface="Arial"/>
              </a:rPr>
              <a:t> </a:t>
            </a:r>
            <a:r>
              <a:rPr sz="2000" b="1" spc="25" dirty="0">
                <a:solidFill>
                  <a:srgbClr val="007F00"/>
                </a:solidFill>
                <a:latin typeface="Arial"/>
                <a:cs typeface="Arial"/>
              </a:rPr>
              <a:t>Minimum</a:t>
            </a:r>
            <a:r>
              <a:rPr sz="2000" b="1" spc="-185" dirty="0">
                <a:solidFill>
                  <a:srgbClr val="007F00"/>
                </a:solidFill>
                <a:latin typeface="Arial"/>
                <a:cs typeface="Arial"/>
              </a:rPr>
              <a:t> </a:t>
            </a:r>
            <a:r>
              <a:rPr sz="2000" b="1" spc="30" dirty="0">
                <a:solidFill>
                  <a:srgbClr val="007F00"/>
                </a:solidFill>
                <a:latin typeface="Arial"/>
                <a:cs typeface="Arial"/>
              </a:rPr>
              <a:t>radius</a:t>
            </a:r>
            <a:r>
              <a:rPr sz="2000" b="1" spc="-265" dirty="0">
                <a:solidFill>
                  <a:srgbClr val="007F00"/>
                </a:solidFill>
                <a:latin typeface="Arial"/>
                <a:cs typeface="Arial"/>
              </a:rPr>
              <a:t> </a:t>
            </a:r>
            <a:r>
              <a:rPr sz="2000" b="1" spc="25" dirty="0">
                <a:solidFill>
                  <a:srgbClr val="007F00"/>
                </a:solidFill>
                <a:latin typeface="Arial"/>
                <a:cs typeface="Arial"/>
              </a:rPr>
              <a:t>of</a:t>
            </a:r>
            <a:r>
              <a:rPr sz="2000" b="1" spc="-110" dirty="0">
                <a:solidFill>
                  <a:srgbClr val="007F00"/>
                </a:solidFill>
                <a:latin typeface="Arial"/>
                <a:cs typeface="Arial"/>
              </a:rPr>
              <a:t> </a:t>
            </a:r>
            <a:r>
              <a:rPr sz="2000" b="1" spc="25" dirty="0">
                <a:solidFill>
                  <a:srgbClr val="007F00"/>
                </a:solidFill>
                <a:latin typeface="Arial"/>
                <a:cs typeface="Arial"/>
              </a:rPr>
              <a:t>rotation</a:t>
            </a:r>
            <a:endParaRPr sz="2000">
              <a:solidFill>
                <a:prstClr val="black"/>
              </a:solidFill>
              <a:latin typeface="Arial"/>
              <a:cs typeface="Arial"/>
            </a:endParaRPr>
          </a:p>
        </p:txBody>
      </p:sp>
      <p:sp>
        <p:nvSpPr>
          <p:cNvPr id="6" name="object 6"/>
          <p:cNvSpPr txBox="1"/>
          <p:nvPr/>
        </p:nvSpPr>
        <p:spPr>
          <a:xfrm>
            <a:off x="1730061" y="2560639"/>
            <a:ext cx="3928110" cy="334645"/>
          </a:xfrm>
          <a:prstGeom prst="rect">
            <a:avLst/>
          </a:prstGeom>
        </p:spPr>
        <p:txBody>
          <a:bodyPr vert="horz" wrap="square" lIns="0" tIns="15875" rIns="0" bIns="0" rtlCol="0">
            <a:spAutoFit/>
          </a:bodyPr>
          <a:lstStyle/>
          <a:p>
            <a:pPr marL="38100">
              <a:spcBef>
                <a:spcPts val="125"/>
              </a:spcBef>
            </a:pPr>
            <a:r>
              <a:rPr sz="2000" b="1" spc="20" dirty="0">
                <a:solidFill>
                  <a:srgbClr val="007F00"/>
                </a:solidFill>
                <a:latin typeface="Arial"/>
                <a:cs typeface="Arial"/>
              </a:rPr>
              <a:t>r</a:t>
            </a:r>
            <a:r>
              <a:rPr sz="2025" b="1" spc="30" baseline="-18518" dirty="0">
                <a:solidFill>
                  <a:srgbClr val="007F00"/>
                </a:solidFill>
                <a:latin typeface="Arial"/>
                <a:cs typeface="Arial"/>
              </a:rPr>
              <a:t>2</a:t>
            </a:r>
            <a:r>
              <a:rPr sz="2025" b="1" spc="89" baseline="-18518" dirty="0">
                <a:solidFill>
                  <a:srgbClr val="007F00"/>
                </a:solidFill>
                <a:latin typeface="Arial"/>
                <a:cs typeface="Arial"/>
              </a:rPr>
              <a:t> </a:t>
            </a:r>
            <a:r>
              <a:rPr sz="2000" b="1" spc="15" dirty="0">
                <a:solidFill>
                  <a:srgbClr val="007F00"/>
                </a:solidFill>
                <a:latin typeface="Arial"/>
                <a:cs typeface="Arial"/>
              </a:rPr>
              <a:t>=</a:t>
            </a:r>
            <a:r>
              <a:rPr sz="2000" b="1" spc="-30" dirty="0">
                <a:solidFill>
                  <a:srgbClr val="007F00"/>
                </a:solidFill>
                <a:latin typeface="Arial"/>
                <a:cs typeface="Arial"/>
              </a:rPr>
              <a:t> </a:t>
            </a:r>
            <a:r>
              <a:rPr sz="2000" b="1" spc="35" dirty="0">
                <a:solidFill>
                  <a:srgbClr val="007F00"/>
                </a:solidFill>
                <a:latin typeface="Arial"/>
                <a:cs typeface="Arial"/>
              </a:rPr>
              <a:t>maximum</a:t>
            </a:r>
            <a:r>
              <a:rPr sz="2000" b="1" spc="-195" dirty="0">
                <a:solidFill>
                  <a:srgbClr val="007F00"/>
                </a:solidFill>
                <a:latin typeface="Arial"/>
                <a:cs typeface="Arial"/>
              </a:rPr>
              <a:t> </a:t>
            </a:r>
            <a:r>
              <a:rPr sz="2000" b="1" spc="20" dirty="0">
                <a:solidFill>
                  <a:srgbClr val="007F00"/>
                </a:solidFill>
                <a:latin typeface="Arial"/>
                <a:cs typeface="Arial"/>
              </a:rPr>
              <a:t>radius</a:t>
            </a:r>
            <a:r>
              <a:rPr sz="2000" b="1" spc="-195" dirty="0">
                <a:solidFill>
                  <a:srgbClr val="007F00"/>
                </a:solidFill>
                <a:latin typeface="Arial"/>
                <a:cs typeface="Arial"/>
              </a:rPr>
              <a:t> </a:t>
            </a:r>
            <a:r>
              <a:rPr sz="2000" b="1" spc="25" dirty="0">
                <a:solidFill>
                  <a:srgbClr val="007F00"/>
                </a:solidFill>
                <a:latin typeface="Arial"/>
                <a:cs typeface="Arial"/>
              </a:rPr>
              <a:t>of</a:t>
            </a:r>
            <a:r>
              <a:rPr sz="2000" b="1" spc="-114" dirty="0">
                <a:solidFill>
                  <a:srgbClr val="007F00"/>
                </a:solidFill>
                <a:latin typeface="Arial"/>
                <a:cs typeface="Arial"/>
              </a:rPr>
              <a:t> </a:t>
            </a:r>
            <a:r>
              <a:rPr sz="2000" b="1" spc="25" dirty="0">
                <a:solidFill>
                  <a:srgbClr val="007F00"/>
                </a:solidFill>
                <a:latin typeface="Arial"/>
                <a:cs typeface="Arial"/>
              </a:rPr>
              <a:t>rotation</a:t>
            </a:r>
            <a:endParaRPr sz="2000">
              <a:solidFill>
                <a:prstClr val="black"/>
              </a:solidFill>
              <a:latin typeface="Arial"/>
              <a:cs typeface="Arial"/>
            </a:endParaRPr>
          </a:p>
        </p:txBody>
      </p:sp>
      <p:sp>
        <p:nvSpPr>
          <p:cNvPr id="7" name="object 7"/>
          <p:cNvSpPr txBox="1"/>
          <p:nvPr/>
        </p:nvSpPr>
        <p:spPr>
          <a:xfrm>
            <a:off x="1704661" y="3171250"/>
            <a:ext cx="5552440" cy="3316934"/>
          </a:xfrm>
          <a:prstGeom prst="rect">
            <a:avLst/>
          </a:prstGeom>
        </p:spPr>
        <p:txBody>
          <a:bodyPr vert="horz" wrap="square" lIns="0" tIns="15875" rIns="0" bIns="0" rtlCol="0">
            <a:spAutoFit/>
          </a:bodyPr>
          <a:lstStyle/>
          <a:p>
            <a:pPr marL="63500">
              <a:spcBef>
                <a:spcPts val="125"/>
              </a:spcBef>
            </a:pPr>
            <a:r>
              <a:rPr sz="2000" b="1" spc="10" dirty="0">
                <a:solidFill>
                  <a:srgbClr val="007F00"/>
                </a:solidFill>
                <a:latin typeface="Arial"/>
                <a:cs typeface="Arial"/>
              </a:rPr>
              <a:t>r</a:t>
            </a:r>
            <a:r>
              <a:rPr sz="2000" b="1" spc="-10" dirty="0">
                <a:solidFill>
                  <a:srgbClr val="007F00"/>
                </a:solidFill>
                <a:latin typeface="Arial"/>
                <a:cs typeface="Arial"/>
              </a:rPr>
              <a:t> </a:t>
            </a:r>
            <a:r>
              <a:rPr sz="2000" b="1" spc="15" dirty="0">
                <a:solidFill>
                  <a:srgbClr val="007F00"/>
                </a:solidFill>
                <a:latin typeface="Arial"/>
                <a:cs typeface="Arial"/>
              </a:rPr>
              <a:t>=</a:t>
            </a:r>
            <a:r>
              <a:rPr sz="2000" b="1" spc="-100" dirty="0">
                <a:solidFill>
                  <a:srgbClr val="007F00"/>
                </a:solidFill>
                <a:latin typeface="Arial"/>
                <a:cs typeface="Arial"/>
              </a:rPr>
              <a:t> </a:t>
            </a:r>
            <a:r>
              <a:rPr sz="2000" b="1" spc="20" dirty="0">
                <a:solidFill>
                  <a:srgbClr val="007F00"/>
                </a:solidFill>
                <a:latin typeface="Arial"/>
                <a:cs typeface="Arial"/>
              </a:rPr>
              <a:t>Distance</a:t>
            </a:r>
            <a:r>
              <a:rPr sz="2000" b="1" spc="-190" dirty="0">
                <a:solidFill>
                  <a:srgbClr val="007F00"/>
                </a:solidFill>
                <a:latin typeface="Arial"/>
                <a:cs typeface="Arial"/>
              </a:rPr>
              <a:t> </a:t>
            </a:r>
            <a:r>
              <a:rPr sz="2000" b="1" spc="25" dirty="0">
                <a:solidFill>
                  <a:srgbClr val="007F00"/>
                </a:solidFill>
                <a:latin typeface="Arial"/>
                <a:cs typeface="Arial"/>
              </a:rPr>
              <a:t>of</a:t>
            </a:r>
            <a:r>
              <a:rPr sz="2000" b="1" spc="-110" dirty="0">
                <a:solidFill>
                  <a:srgbClr val="007F00"/>
                </a:solidFill>
                <a:latin typeface="Arial"/>
                <a:cs typeface="Arial"/>
              </a:rPr>
              <a:t> </a:t>
            </a:r>
            <a:r>
              <a:rPr sz="2000" b="1" spc="20" dirty="0">
                <a:solidFill>
                  <a:srgbClr val="007F00"/>
                </a:solidFill>
                <a:latin typeface="Arial"/>
                <a:cs typeface="Arial"/>
              </a:rPr>
              <a:t>fulcrum</a:t>
            </a:r>
            <a:r>
              <a:rPr sz="2000" b="1" spc="-114" dirty="0">
                <a:solidFill>
                  <a:srgbClr val="007F00"/>
                </a:solidFill>
                <a:latin typeface="Arial"/>
                <a:cs typeface="Arial"/>
              </a:rPr>
              <a:t> </a:t>
            </a:r>
            <a:r>
              <a:rPr sz="2000" b="1" spc="20" dirty="0">
                <a:solidFill>
                  <a:srgbClr val="007F00"/>
                </a:solidFill>
                <a:latin typeface="Arial"/>
                <a:cs typeface="Arial"/>
              </a:rPr>
              <a:t>O</a:t>
            </a:r>
            <a:r>
              <a:rPr sz="2000" b="1" spc="-120" dirty="0">
                <a:solidFill>
                  <a:srgbClr val="007F00"/>
                </a:solidFill>
                <a:latin typeface="Arial"/>
                <a:cs typeface="Arial"/>
              </a:rPr>
              <a:t> </a:t>
            </a:r>
            <a:r>
              <a:rPr sz="2000" b="1" spc="30" dirty="0">
                <a:solidFill>
                  <a:srgbClr val="007F00"/>
                </a:solidFill>
                <a:latin typeface="Arial"/>
                <a:cs typeface="Arial"/>
              </a:rPr>
              <a:t>from</a:t>
            </a:r>
            <a:r>
              <a:rPr sz="2000" b="1" spc="-40" dirty="0">
                <a:solidFill>
                  <a:srgbClr val="007F00"/>
                </a:solidFill>
                <a:latin typeface="Arial"/>
                <a:cs typeface="Arial"/>
              </a:rPr>
              <a:t> </a:t>
            </a:r>
            <a:r>
              <a:rPr sz="2000" b="1" spc="-10" dirty="0">
                <a:solidFill>
                  <a:srgbClr val="007F00"/>
                </a:solidFill>
                <a:latin typeface="Arial"/>
                <a:cs typeface="Arial"/>
              </a:rPr>
              <a:t>gov.</a:t>
            </a:r>
            <a:r>
              <a:rPr sz="2000" b="1" spc="-155" dirty="0">
                <a:solidFill>
                  <a:srgbClr val="007F00"/>
                </a:solidFill>
                <a:latin typeface="Arial"/>
                <a:cs typeface="Arial"/>
              </a:rPr>
              <a:t> </a:t>
            </a:r>
            <a:r>
              <a:rPr sz="2000" b="1" spc="15" dirty="0">
                <a:solidFill>
                  <a:srgbClr val="007F00"/>
                </a:solidFill>
                <a:latin typeface="Arial"/>
                <a:cs typeface="Arial"/>
              </a:rPr>
              <a:t>axis.</a:t>
            </a:r>
            <a:r>
              <a:rPr sz="2000" b="1" spc="-240" dirty="0">
                <a:solidFill>
                  <a:srgbClr val="007F00"/>
                </a:solidFill>
                <a:latin typeface="Arial"/>
                <a:cs typeface="Arial"/>
              </a:rPr>
              <a:t> </a:t>
            </a:r>
            <a:r>
              <a:rPr sz="3000" b="1" spc="37" baseline="20833" dirty="0">
                <a:solidFill>
                  <a:srgbClr val="007F00"/>
                </a:solidFill>
                <a:latin typeface="Arial"/>
                <a:cs typeface="Arial"/>
              </a:rPr>
              <a:t>arm</a:t>
            </a:r>
            <a:endParaRPr sz="3000" baseline="20833">
              <a:solidFill>
                <a:prstClr val="black"/>
              </a:solidFill>
              <a:latin typeface="Arial"/>
              <a:cs typeface="Arial"/>
            </a:endParaRPr>
          </a:p>
          <a:p>
            <a:pPr>
              <a:spcBef>
                <a:spcPts val="55"/>
              </a:spcBef>
            </a:pPr>
            <a:endParaRPr sz="2350">
              <a:solidFill>
                <a:prstClr val="black"/>
              </a:solidFill>
              <a:latin typeface="Arial"/>
              <a:cs typeface="Arial"/>
            </a:endParaRPr>
          </a:p>
          <a:p>
            <a:pPr marL="63500"/>
            <a:r>
              <a:rPr sz="2400" b="1" spc="45" dirty="0">
                <a:solidFill>
                  <a:srgbClr val="007F00"/>
                </a:solidFill>
                <a:latin typeface="Symbol"/>
                <a:cs typeface="Symbol"/>
              </a:rPr>
              <a:t></a:t>
            </a:r>
            <a:r>
              <a:rPr sz="2325" b="1" spc="67" baseline="-19713" dirty="0">
                <a:solidFill>
                  <a:srgbClr val="007F00"/>
                </a:solidFill>
                <a:latin typeface="Arial"/>
                <a:cs typeface="Arial"/>
              </a:rPr>
              <a:t>1</a:t>
            </a:r>
            <a:r>
              <a:rPr sz="2325" b="1" spc="52" baseline="-19713" dirty="0">
                <a:solidFill>
                  <a:srgbClr val="007F00"/>
                </a:solidFill>
                <a:latin typeface="Arial"/>
                <a:cs typeface="Arial"/>
              </a:rPr>
              <a:t> </a:t>
            </a:r>
            <a:r>
              <a:rPr sz="2000" b="1" spc="15" dirty="0">
                <a:solidFill>
                  <a:srgbClr val="007F00"/>
                </a:solidFill>
                <a:latin typeface="Arial"/>
                <a:cs typeface="Arial"/>
              </a:rPr>
              <a:t>=</a:t>
            </a:r>
            <a:r>
              <a:rPr sz="2000" b="1" spc="-105" dirty="0">
                <a:solidFill>
                  <a:srgbClr val="007F00"/>
                </a:solidFill>
                <a:latin typeface="Arial"/>
                <a:cs typeface="Arial"/>
              </a:rPr>
              <a:t> </a:t>
            </a:r>
            <a:r>
              <a:rPr sz="2000" b="1" spc="25" dirty="0">
                <a:solidFill>
                  <a:srgbClr val="007F00"/>
                </a:solidFill>
                <a:latin typeface="Arial"/>
                <a:cs typeface="Arial"/>
              </a:rPr>
              <a:t>Angular</a:t>
            </a:r>
            <a:r>
              <a:rPr sz="2000" b="1" spc="-155" dirty="0">
                <a:solidFill>
                  <a:srgbClr val="007F00"/>
                </a:solidFill>
                <a:latin typeface="Arial"/>
                <a:cs typeface="Arial"/>
              </a:rPr>
              <a:t> </a:t>
            </a:r>
            <a:r>
              <a:rPr sz="2000" b="1" spc="15" dirty="0">
                <a:solidFill>
                  <a:srgbClr val="007F00"/>
                </a:solidFill>
                <a:latin typeface="Arial"/>
                <a:cs typeface="Arial"/>
              </a:rPr>
              <a:t>speed</a:t>
            </a:r>
            <a:r>
              <a:rPr sz="2000" b="1" spc="-155" dirty="0">
                <a:solidFill>
                  <a:srgbClr val="007F00"/>
                </a:solidFill>
                <a:latin typeface="Arial"/>
                <a:cs typeface="Arial"/>
              </a:rPr>
              <a:t> </a:t>
            </a:r>
            <a:r>
              <a:rPr sz="2000" b="1" spc="25" dirty="0">
                <a:solidFill>
                  <a:srgbClr val="007F00"/>
                </a:solidFill>
                <a:latin typeface="Arial"/>
                <a:cs typeface="Arial"/>
              </a:rPr>
              <a:t>of</a:t>
            </a:r>
            <a:r>
              <a:rPr sz="2000" b="1" spc="-110" dirty="0">
                <a:solidFill>
                  <a:srgbClr val="007F00"/>
                </a:solidFill>
                <a:latin typeface="Arial"/>
                <a:cs typeface="Arial"/>
              </a:rPr>
              <a:t> </a:t>
            </a:r>
            <a:r>
              <a:rPr sz="2000" b="1" spc="30" dirty="0">
                <a:solidFill>
                  <a:srgbClr val="007F00"/>
                </a:solidFill>
                <a:latin typeface="Arial"/>
                <a:cs typeface="Arial"/>
              </a:rPr>
              <a:t>governor</a:t>
            </a:r>
            <a:r>
              <a:rPr sz="2000" b="1" spc="-225" dirty="0">
                <a:solidFill>
                  <a:srgbClr val="007F00"/>
                </a:solidFill>
                <a:latin typeface="Arial"/>
                <a:cs typeface="Arial"/>
              </a:rPr>
              <a:t> </a:t>
            </a:r>
            <a:r>
              <a:rPr sz="2000" b="1" spc="5" dirty="0">
                <a:solidFill>
                  <a:srgbClr val="007F00"/>
                </a:solidFill>
                <a:latin typeface="Arial"/>
                <a:cs typeface="Arial"/>
              </a:rPr>
              <a:t>at</a:t>
            </a:r>
            <a:r>
              <a:rPr sz="2000" b="1" spc="-114" dirty="0">
                <a:solidFill>
                  <a:srgbClr val="007F00"/>
                </a:solidFill>
                <a:latin typeface="Arial"/>
                <a:cs typeface="Arial"/>
              </a:rPr>
              <a:t> </a:t>
            </a:r>
            <a:r>
              <a:rPr sz="2000" b="1" spc="50" dirty="0">
                <a:solidFill>
                  <a:srgbClr val="007F00"/>
                </a:solidFill>
                <a:latin typeface="Arial"/>
                <a:cs typeface="Arial"/>
              </a:rPr>
              <a:t>r</a:t>
            </a:r>
            <a:r>
              <a:rPr sz="2025" b="1" spc="75" baseline="-18518" dirty="0">
                <a:solidFill>
                  <a:srgbClr val="007F00"/>
                </a:solidFill>
                <a:latin typeface="Arial"/>
                <a:cs typeface="Arial"/>
              </a:rPr>
              <a:t>1</a:t>
            </a:r>
            <a:endParaRPr sz="2025" baseline="-18518">
              <a:solidFill>
                <a:prstClr val="black"/>
              </a:solidFill>
              <a:latin typeface="Arial"/>
              <a:cs typeface="Arial"/>
            </a:endParaRPr>
          </a:p>
          <a:p>
            <a:pPr marL="63500">
              <a:spcBef>
                <a:spcPts val="2905"/>
              </a:spcBef>
            </a:pPr>
            <a:r>
              <a:rPr sz="2400" b="1" spc="35" dirty="0">
                <a:solidFill>
                  <a:srgbClr val="007F00"/>
                </a:solidFill>
                <a:latin typeface="Symbol"/>
                <a:cs typeface="Symbol"/>
              </a:rPr>
              <a:t></a:t>
            </a:r>
            <a:r>
              <a:rPr sz="2025" b="1" spc="52" baseline="-18518" dirty="0">
                <a:solidFill>
                  <a:srgbClr val="007F00"/>
                </a:solidFill>
                <a:latin typeface="Arial"/>
                <a:cs typeface="Arial"/>
              </a:rPr>
              <a:t>2</a:t>
            </a:r>
            <a:r>
              <a:rPr sz="2025" b="1" spc="97" baseline="-18518" dirty="0">
                <a:solidFill>
                  <a:srgbClr val="007F00"/>
                </a:solidFill>
                <a:latin typeface="Arial"/>
                <a:cs typeface="Arial"/>
              </a:rPr>
              <a:t> </a:t>
            </a:r>
            <a:r>
              <a:rPr sz="2000" b="1" spc="15" dirty="0">
                <a:solidFill>
                  <a:srgbClr val="007F00"/>
                </a:solidFill>
                <a:latin typeface="Arial"/>
                <a:cs typeface="Arial"/>
              </a:rPr>
              <a:t>=</a:t>
            </a:r>
            <a:r>
              <a:rPr sz="2000" b="1" spc="-100" dirty="0">
                <a:solidFill>
                  <a:srgbClr val="007F00"/>
                </a:solidFill>
                <a:latin typeface="Arial"/>
                <a:cs typeface="Arial"/>
              </a:rPr>
              <a:t> </a:t>
            </a:r>
            <a:r>
              <a:rPr sz="2000" b="1" spc="25" dirty="0">
                <a:solidFill>
                  <a:srgbClr val="007F00"/>
                </a:solidFill>
                <a:latin typeface="Arial"/>
                <a:cs typeface="Arial"/>
              </a:rPr>
              <a:t>Angular</a:t>
            </a:r>
            <a:r>
              <a:rPr sz="2000" b="1" spc="-155" dirty="0">
                <a:solidFill>
                  <a:srgbClr val="007F00"/>
                </a:solidFill>
                <a:latin typeface="Arial"/>
                <a:cs typeface="Arial"/>
              </a:rPr>
              <a:t> </a:t>
            </a:r>
            <a:r>
              <a:rPr sz="2000" b="1" spc="15" dirty="0">
                <a:solidFill>
                  <a:srgbClr val="007F00"/>
                </a:solidFill>
                <a:latin typeface="Arial"/>
                <a:cs typeface="Arial"/>
              </a:rPr>
              <a:t>speed</a:t>
            </a:r>
            <a:r>
              <a:rPr sz="2000" b="1" spc="-150" dirty="0">
                <a:solidFill>
                  <a:srgbClr val="007F00"/>
                </a:solidFill>
                <a:latin typeface="Arial"/>
                <a:cs typeface="Arial"/>
              </a:rPr>
              <a:t> </a:t>
            </a:r>
            <a:r>
              <a:rPr sz="2000" b="1" spc="25" dirty="0">
                <a:solidFill>
                  <a:srgbClr val="007F00"/>
                </a:solidFill>
                <a:latin typeface="Arial"/>
                <a:cs typeface="Arial"/>
              </a:rPr>
              <a:t>of</a:t>
            </a:r>
            <a:r>
              <a:rPr sz="2000" b="1" spc="-114" dirty="0">
                <a:solidFill>
                  <a:srgbClr val="007F00"/>
                </a:solidFill>
                <a:latin typeface="Arial"/>
                <a:cs typeface="Arial"/>
              </a:rPr>
              <a:t> </a:t>
            </a:r>
            <a:r>
              <a:rPr sz="2000" b="1" spc="30" dirty="0">
                <a:solidFill>
                  <a:srgbClr val="007F00"/>
                </a:solidFill>
                <a:latin typeface="Arial"/>
                <a:cs typeface="Arial"/>
              </a:rPr>
              <a:t>governor</a:t>
            </a:r>
            <a:r>
              <a:rPr sz="2000" b="1" spc="-229" dirty="0">
                <a:solidFill>
                  <a:srgbClr val="007F00"/>
                </a:solidFill>
                <a:latin typeface="Arial"/>
                <a:cs typeface="Arial"/>
              </a:rPr>
              <a:t> </a:t>
            </a:r>
            <a:r>
              <a:rPr sz="2000" b="1" spc="10" dirty="0">
                <a:solidFill>
                  <a:srgbClr val="007F00"/>
                </a:solidFill>
                <a:latin typeface="Arial"/>
                <a:cs typeface="Arial"/>
              </a:rPr>
              <a:t>at</a:t>
            </a:r>
            <a:r>
              <a:rPr sz="2000" b="1" spc="-120" dirty="0">
                <a:solidFill>
                  <a:srgbClr val="007F00"/>
                </a:solidFill>
                <a:latin typeface="Arial"/>
                <a:cs typeface="Arial"/>
              </a:rPr>
              <a:t> </a:t>
            </a:r>
            <a:r>
              <a:rPr sz="2000" b="1" spc="55" dirty="0">
                <a:solidFill>
                  <a:srgbClr val="007F00"/>
                </a:solidFill>
                <a:latin typeface="Arial"/>
                <a:cs typeface="Arial"/>
              </a:rPr>
              <a:t>r</a:t>
            </a:r>
            <a:r>
              <a:rPr sz="2025" b="1" spc="82" baseline="-18518" dirty="0">
                <a:solidFill>
                  <a:srgbClr val="007F00"/>
                </a:solidFill>
                <a:latin typeface="Arial"/>
                <a:cs typeface="Arial"/>
              </a:rPr>
              <a:t>2</a:t>
            </a:r>
            <a:endParaRPr sz="2025" baseline="-18518">
              <a:solidFill>
                <a:prstClr val="black"/>
              </a:solidFill>
              <a:latin typeface="Arial"/>
              <a:cs typeface="Arial"/>
            </a:endParaRPr>
          </a:p>
          <a:p>
            <a:pPr>
              <a:spcBef>
                <a:spcPts val="25"/>
              </a:spcBef>
            </a:pPr>
            <a:endParaRPr sz="2500">
              <a:solidFill>
                <a:prstClr val="black"/>
              </a:solidFill>
              <a:latin typeface="Arial"/>
              <a:cs typeface="Arial"/>
            </a:endParaRPr>
          </a:p>
          <a:p>
            <a:pPr marL="63500"/>
            <a:r>
              <a:rPr sz="2000" b="1" spc="15" dirty="0">
                <a:solidFill>
                  <a:srgbClr val="007F00"/>
                </a:solidFill>
                <a:latin typeface="Arial"/>
                <a:cs typeface="Arial"/>
              </a:rPr>
              <a:t>S1</a:t>
            </a:r>
            <a:r>
              <a:rPr sz="2000" b="1" spc="-35" dirty="0">
                <a:solidFill>
                  <a:srgbClr val="007F00"/>
                </a:solidFill>
                <a:latin typeface="Arial"/>
                <a:cs typeface="Arial"/>
              </a:rPr>
              <a:t> </a:t>
            </a:r>
            <a:r>
              <a:rPr sz="2000" b="1" spc="15" dirty="0">
                <a:solidFill>
                  <a:srgbClr val="007F00"/>
                </a:solidFill>
                <a:latin typeface="Arial"/>
                <a:cs typeface="Arial"/>
              </a:rPr>
              <a:t>=</a:t>
            </a:r>
            <a:r>
              <a:rPr sz="2000" b="1" spc="-20" dirty="0">
                <a:solidFill>
                  <a:srgbClr val="007F00"/>
                </a:solidFill>
                <a:latin typeface="Arial"/>
                <a:cs typeface="Arial"/>
              </a:rPr>
              <a:t> </a:t>
            </a:r>
            <a:r>
              <a:rPr sz="2000" b="1" spc="30" dirty="0">
                <a:solidFill>
                  <a:srgbClr val="007F00"/>
                </a:solidFill>
                <a:latin typeface="Arial"/>
                <a:cs typeface="Arial"/>
              </a:rPr>
              <a:t>Spring</a:t>
            </a:r>
            <a:r>
              <a:rPr sz="2000" b="1" spc="-220" dirty="0">
                <a:solidFill>
                  <a:srgbClr val="007F00"/>
                </a:solidFill>
                <a:latin typeface="Arial"/>
                <a:cs typeface="Arial"/>
              </a:rPr>
              <a:t> </a:t>
            </a:r>
            <a:r>
              <a:rPr sz="2000" b="1" spc="20" dirty="0">
                <a:solidFill>
                  <a:srgbClr val="007F00"/>
                </a:solidFill>
                <a:latin typeface="Arial"/>
                <a:cs typeface="Arial"/>
              </a:rPr>
              <a:t>force</a:t>
            </a:r>
            <a:r>
              <a:rPr sz="2000" b="1" spc="-185" dirty="0">
                <a:solidFill>
                  <a:srgbClr val="007F00"/>
                </a:solidFill>
                <a:latin typeface="Arial"/>
                <a:cs typeface="Arial"/>
              </a:rPr>
              <a:t> </a:t>
            </a:r>
            <a:r>
              <a:rPr sz="2000" b="1" spc="15" dirty="0">
                <a:solidFill>
                  <a:srgbClr val="007F00"/>
                </a:solidFill>
                <a:latin typeface="Arial"/>
                <a:cs typeface="Arial"/>
              </a:rPr>
              <a:t>exerted</a:t>
            </a:r>
            <a:r>
              <a:rPr sz="2000" b="1" spc="-145" dirty="0">
                <a:solidFill>
                  <a:srgbClr val="007F00"/>
                </a:solidFill>
                <a:latin typeface="Arial"/>
                <a:cs typeface="Arial"/>
              </a:rPr>
              <a:t> </a:t>
            </a:r>
            <a:r>
              <a:rPr sz="2000" b="1" spc="30" dirty="0">
                <a:solidFill>
                  <a:srgbClr val="007F00"/>
                </a:solidFill>
                <a:latin typeface="Arial"/>
                <a:cs typeface="Arial"/>
              </a:rPr>
              <a:t>on</a:t>
            </a:r>
            <a:r>
              <a:rPr sz="2000" b="1" spc="-75" dirty="0">
                <a:solidFill>
                  <a:srgbClr val="007F00"/>
                </a:solidFill>
                <a:latin typeface="Arial"/>
                <a:cs typeface="Arial"/>
              </a:rPr>
              <a:t> </a:t>
            </a:r>
            <a:r>
              <a:rPr sz="2000" b="1" spc="20" dirty="0">
                <a:solidFill>
                  <a:srgbClr val="007F00"/>
                </a:solidFill>
                <a:latin typeface="Arial"/>
                <a:cs typeface="Arial"/>
              </a:rPr>
              <a:t>the</a:t>
            </a:r>
            <a:r>
              <a:rPr sz="2000" b="1" spc="-35" dirty="0">
                <a:solidFill>
                  <a:srgbClr val="007F00"/>
                </a:solidFill>
                <a:latin typeface="Arial"/>
                <a:cs typeface="Arial"/>
              </a:rPr>
              <a:t> </a:t>
            </a:r>
            <a:r>
              <a:rPr sz="2000" b="1" spc="10" dirty="0">
                <a:solidFill>
                  <a:srgbClr val="007F00"/>
                </a:solidFill>
                <a:latin typeface="Arial"/>
                <a:cs typeface="Arial"/>
              </a:rPr>
              <a:t>sleeve</a:t>
            </a:r>
            <a:r>
              <a:rPr sz="2000" b="1" spc="-185" dirty="0">
                <a:solidFill>
                  <a:srgbClr val="007F00"/>
                </a:solidFill>
                <a:latin typeface="Arial"/>
                <a:cs typeface="Arial"/>
              </a:rPr>
              <a:t> </a:t>
            </a:r>
            <a:r>
              <a:rPr sz="2000" b="1" spc="5" dirty="0">
                <a:solidFill>
                  <a:srgbClr val="007F00"/>
                </a:solidFill>
                <a:latin typeface="Arial"/>
                <a:cs typeface="Arial"/>
              </a:rPr>
              <a:t>at</a:t>
            </a:r>
            <a:r>
              <a:rPr sz="2000" b="1" spc="25" dirty="0">
                <a:solidFill>
                  <a:srgbClr val="007F00"/>
                </a:solidFill>
                <a:latin typeface="Arial"/>
                <a:cs typeface="Arial"/>
              </a:rPr>
              <a:t> </a:t>
            </a:r>
            <a:r>
              <a:rPr sz="2400" b="1" spc="35" dirty="0">
                <a:solidFill>
                  <a:srgbClr val="007F00"/>
                </a:solidFill>
                <a:latin typeface="Symbol"/>
                <a:cs typeface="Symbol"/>
              </a:rPr>
              <a:t></a:t>
            </a:r>
            <a:r>
              <a:rPr sz="2025" b="1" spc="52" baseline="-18518" dirty="0">
                <a:solidFill>
                  <a:srgbClr val="007F00"/>
                </a:solidFill>
                <a:latin typeface="Arial"/>
                <a:cs typeface="Arial"/>
              </a:rPr>
              <a:t>1</a:t>
            </a:r>
            <a:endParaRPr sz="2025" baseline="-18518">
              <a:solidFill>
                <a:prstClr val="black"/>
              </a:solidFill>
              <a:latin typeface="Arial"/>
              <a:cs typeface="Arial"/>
            </a:endParaRPr>
          </a:p>
          <a:p>
            <a:pPr>
              <a:spcBef>
                <a:spcPts val="30"/>
              </a:spcBef>
            </a:pPr>
            <a:endParaRPr sz="2500">
              <a:solidFill>
                <a:prstClr val="black"/>
              </a:solidFill>
              <a:latin typeface="Arial"/>
              <a:cs typeface="Arial"/>
            </a:endParaRPr>
          </a:p>
          <a:p>
            <a:pPr marL="62865"/>
            <a:r>
              <a:rPr sz="2000" b="1" spc="5" dirty="0">
                <a:solidFill>
                  <a:srgbClr val="007F00"/>
                </a:solidFill>
                <a:latin typeface="Arial"/>
                <a:cs typeface="Arial"/>
              </a:rPr>
              <a:t>S</a:t>
            </a:r>
            <a:r>
              <a:rPr sz="2025" b="1" spc="7" baseline="-18518" dirty="0">
                <a:solidFill>
                  <a:srgbClr val="007F00"/>
                </a:solidFill>
                <a:latin typeface="Arial"/>
                <a:cs typeface="Arial"/>
              </a:rPr>
              <a:t>2</a:t>
            </a:r>
            <a:r>
              <a:rPr sz="2025" b="1" spc="225" baseline="-18518" dirty="0">
                <a:solidFill>
                  <a:srgbClr val="007F00"/>
                </a:solidFill>
                <a:latin typeface="Arial"/>
                <a:cs typeface="Arial"/>
              </a:rPr>
              <a:t> </a:t>
            </a:r>
            <a:r>
              <a:rPr sz="2000" b="1" spc="15" dirty="0">
                <a:solidFill>
                  <a:srgbClr val="007F00"/>
                </a:solidFill>
                <a:latin typeface="Arial"/>
                <a:cs typeface="Arial"/>
              </a:rPr>
              <a:t>=</a:t>
            </a:r>
            <a:r>
              <a:rPr sz="2000" b="1" spc="-20" dirty="0">
                <a:solidFill>
                  <a:srgbClr val="007F00"/>
                </a:solidFill>
                <a:latin typeface="Arial"/>
                <a:cs typeface="Arial"/>
              </a:rPr>
              <a:t> </a:t>
            </a:r>
            <a:r>
              <a:rPr sz="2000" b="1" spc="30" dirty="0">
                <a:solidFill>
                  <a:srgbClr val="007F00"/>
                </a:solidFill>
                <a:latin typeface="Arial"/>
                <a:cs typeface="Arial"/>
              </a:rPr>
              <a:t>Spring</a:t>
            </a:r>
            <a:r>
              <a:rPr sz="2000" b="1" spc="-220" dirty="0">
                <a:solidFill>
                  <a:srgbClr val="007F00"/>
                </a:solidFill>
                <a:latin typeface="Arial"/>
                <a:cs typeface="Arial"/>
              </a:rPr>
              <a:t> </a:t>
            </a:r>
            <a:r>
              <a:rPr sz="2000" b="1" spc="20" dirty="0">
                <a:solidFill>
                  <a:srgbClr val="007F00"/>
                </a:solidFill>
                <a:latin typeface="Arial"/>
                <a:cs typeface="Arial"/>
              </a:rPr>
              <a:t>force</a:t>
            </a:r>
            <a:r>
              <a:rPr sz="2000" b="1" spc="-185" dirty="0">
                <a:solidFill>
                  <a:srgbClr val="007F00"/>
                </a:solidFill>
                <a:latin typeface="Arial"/>
                <a:cs typeface="Arial"/>
              </a:rPr>
              <a:t> </a:t>
            </a:r>
            <a:r>
              <a:rPr sz="2000" b="1" spc="15" dirty="0">
                <a:solidFill>
                  <a:srgbClr val="007F00"/>
                </a:solidFill>
                <a:latin typeface="Arial"/>
                <a:cs typeface="Arial"/>
              </a:rPr>
              <a:t>exerted</a:t>
            </a:r>
            <a:r>
              <a:rPr sz="2000" b="1" spc="-145" dirty="0">
                <a:solidFill>
                  <a:srgbClr val="007F00"/>
                </a:solidFill>
                <a:latin typeface="Arial"/>
                <a:cs typeface="Arial"/>
              </a:rPr>
              <a:t> </a:t>
            </a:r>
            <a:r>
              <a:rPr sz="2000" b="1" spc="30" dirty="0">
                <a:solidFill>
                  <a:srgbClr val="007F00"/>
                </a:solidFill>
                <a:latin typeface="Arial"/>
                <a:cs typeface="Arial"/>
              </a:rPr>
              <a:t>on</a:t>
            </a:r>
            <a:r>
              <a:rPr sz="2000" b="1" spc="-75" dirty="0">
                <a:solidFill>
                  <a:srgbClr val="007F00"/>
                </a:solidFill>
                <a:latin typeface="Arial"/>
                <a:cs typeface="Arial"/>
              </a:rPr>
              <a:t> </a:t>
            </a:r>
            <a:r>
              <a:rPr sz="2000" b="1" spc="20" dirty="0">
                <a:solidFill>
                  <a:srgbClr val="007F00"/>
                </a:solidFill>
                <a:latin typeface="Arial"/>
                <a:cs typeface="Arial"/>
              </a:rPr>
              <a:t>the</a:t>
            </a:r>
            <a:r>
              <a:rPr sz="2000" b="1" spc="-35" dirty="0">
                <a:solidFill>
                  <a:srgbClr val="007F00"/>
                </a:solidFill>
                <a:latin typeface="Arial"/>
                <a:cs typeface="Arial"/>
              </a:rPr>
              <a:t> </a:t>
            </a:r>
            <a:r>
              <a:rPr sz="2000" b="1" spc="10" dirty="0">
                <a:solidFill>
                  <a:srgbClr val="007F00"/>
                </a:solidFill>
                <a:latin typeface="Arial"/>
                <a:cs typeface="Arial"/>
              </a:rPr>
              <a:t>sleeve</a:t>
            </a:r>
            <a:r>
              <a:rPr sz="2000" b="1" spc="-185" dirty="0">
                <a:solidFill>
                  <a:srgbClr val="007F00"/>
                </a:solidFill>
                <a:latin typeface="Arial"/>
                <a:cs typeface="Arial"/>
              </a:rPr>
              <a:t> </a:t>
            </a:r>
            <a:r>
              <a:rPr sz="2000" b="1" spc="5" dirty="0">
                <a:solidFill>
                  <a:srgbClr val="007F00"/>
                </a:solidFill>
                <a:latin typeface="Arial"/>
                <a:cs typeface="Arial"/>
              </a:rPr>
              <a:t>at</a:t>
            </a:r>
            <a:r>
              <a:rPr sz="2000" b="1" spc="30" dirty="0">
                <a:solidFill>
                  <a:srgbClr val="007F00"/>
                </a:solidFill>
                <a:latin typeface="Arial"/>
                <a:cs typeface="Arial"/>
              </a:rPr>
              <a:t> </a:t>
            </a:r>
            <a:r>
              <a:rPr sz="2400" b="1" spc="35" dirty="0">
                <a:solidFill>
                  <a:srgbClr val="007F00"/>
                </a:solidFill>
                <a:latin typeface="Symbol"/>
                <a:cs typeface="Symbol"/>
              </a:rPr>
              <a:t></a:t>
            </a:r>
            <a:r>
              <a:rPr sz="2025" b="1" spc="52" baseline="-18518" dirty="0">
                <a:solidFill>
                  <a:srgbClr val="007F00"/>
                </a:solidFill>
                <a:latin typeface="Arial"/>
                <a:cs typeface="Arial"/>
              </a:rPr>
              <a:t>2</a:t>
            </a:r>
            <a:endParaRPr sz="2025" baseline="-18518">
              <a:solidFill>
                <a:prstClr val="black"/>
              </a:solidFill>
              <a:latin typeface="Arial"/>
              <a:cs typeface="Arial"/>
            </a:endParaRPr>
          </a:p>
        </p:txBody>
      </p:sp>
      <p:sp>
        <p:nvSpPr>
          <p:cNvPr id="8" name="object 8"/>
          <p:cNvSpPr txBox="1">
            <a:spLocks noGrp="1"/>
          </p:cNvSpPr>
          <p:nvPr>
            <p:ph type="title"/>
          </p:nvPr>
        </p:nvSpPr>
        <p:spPr>
          <a:xfrm>
            <a:off x="6319524" y="440292"/>
            <a:ext cx="3397885" cy="1519005"/>
          </a:xfrm>
          <a:prstGeom prst="rect">
            <a:avLst/>
          </a:prstGeom>
        </p:spPr>
        <p:txBody>
          <a:bodyPr vert="horz" wrap="square" lIns="0" tIns="26034" rIns="0" bIns="0" rtlCol="0">
            <a:spAutoFit/>
          </a:bodyPr>
          <a:lstStyle/>
          <a:p>
            <a:pPr marL="25400" marR="17780" indent="-635" algn="just">
              <a:lnSpc>
                <a:spcPct val="147700"/>
              </a:lnSpc>
              <a:spcBef>
                <a:spcPts val="204"/>
              </a:spcBef>
            </a:pPr>
            <a:r>
              <a:rPr sz="2000" spc="20" dirty="0">
                <a:solidFill>
                  <a:srgbClr val="007F00"/>
                </a:solidFill>
              </a:rPr>
              <a:t>Fc</a:t>
            </a:r>
            <a:r>
              <a:rPr sz="2025" spc="30" baseline="-18518" dirty="0">
                <a:solidFill>
                  <a:srgbClr val="007F00"/>
                </a:solidFill>
              </a:rPr>
              <a:t>1 </a:t>
            </a:r>
            <a:r>
              <a:rPr sz="2000" spc="15" dirty="0">
                <a:solidFill>
                  <a:srgbClr val="007F00"/>
                </a:solidFill>
              </a:rPr>
              <a:t>= centrifugal </a:t>
            </a:r>
            <a:r>
              <a:rPr sz="2000" spc="20" dirty="0">
                <a:solidFill>
                  <a:srgbClr val="007F00"/>
                </a:solidFill>
              </a:rPr>
              <a:t>force</a:t>
            </a:r>
            <a:r>
              <a:rPr sz="2000" spc="-425" dirty="0">
                <a:solidFill>
                  <a:srgbClr val="007F00"/>
                </a:solidFill>
              </a:rPr>
              <a:t> </a:t>
            </a:r>
            <a:r>
              <a:rPr sz="2000" spc="5" dirty="0">
                <a:solidFill>
                  <a:srgbClr val="007F00"/>
                </a:solidFill>
              </a:rPr>
              <a:t>at </a:t>
            </a:r>
            <a:r>
              <a:rPr spc="35" dirty="0">
                <a:solidFill>
                  <a:srgbClr val="007F00"/>
                </a:solidFill>
                <a:latin typeface="Symbol"/>
                <a:cs typeface="Symbol"/>
              </a:rPr>
              <a:t></a:t>
            </a:r>
            <a:r>
              <a:rPr sz="2025" spc="52" baseline="-18518" dirty="0">
                <a:solidFill>
                  <a:srgbClr val="007F00"/>
                </a:solidFill>
              </a:rPr>
              <a:t>1  </a:t>
            </a:r>
            <a:r>
              <a:rPr sz="2000" spc="20" dirty="0">
                <a:solidFill>
                  <a:srgbClr val="007F00"/>
                </a:solidFill>
              </a:rPr>
              <a:t>Fc</a:t>
            </a:r>
            <a:r>
              <a:rPr sz="2025" spc="30" baseline="-18518" dirty="0">
                <a:solidFill>
                  <a:srgbClr val="007F00"/>
                </a:solidFill>
              </a:rPr>
              <a:t>2 </a:t>
            </a:r>
            <a:r>
              <a:rPr sz="2000" spc="15" dirty="0">
                <a:solidFill>
                  <a:srgbClr val="007F00"/>
                </a:solidFill>
              </a:rPr>
              <a:t>= centrifugal </a:t>
            </a:r>
            <a:r>
              <a:rPr sz="2000" spc="20" dirty="0">
                <a:solidFill>
                  <a:srgbClr val="007F00"/>
                </a:solidFill>
              </a:rPr>
              <a:t>force</a:t>
            </a:r>
            <a:r>
              <a:rPr sz="2000" spc="-430" dirty="0">
                <a:solidFill>
                  <a:srgbClr val="007F00"/>
                </a:solidFill>
              </a:rPr>
              <a:t> </a:t>
            </a:r>
            <a:r>
              <a:rPr sz="2000" spc="5" dirty="0">
                <a:solidFill>
                  <a:srgbClr val="007F00"/>
                </a:solidFill>
              </a:rPr>
              <a:t>at </a:t>
            </a:r>
            <a:r>
              <a:rPr spc="35" dirty="0">
                <a:solidFill>
                  <a:srgbClr val="007F00"/>
                </a:solidFill>
                <a:latin typeface="Symbol"/>
                <a:cs typeface="Symbol"/>
              </a:rPr>
              <a:t></a:t>
            </a:r>
            <a:r>
              <a:rPr sz="2025" spc="52" baseline="-18518" dirty="0">
                <a:solidFill>
                  <a:srgbClr val="007F00"/>
                </a:solidFill>
              </a:rPr>
              <a:t>2  </a:t>
            </a:r>
            <a:r>
              <a:rPr sz="2000" spc="15" dirty="0">
                <a:solidFill>
                  <a:srgbClr val="007F00"/>
                </a:solidFill>
              </a:rPr>
              <a:t>S =</a:t>
            </a:r>
            <a:r>
              <a:rPr sz="2000" spc="40" dirty="0">
                <a:solidFill>
                  <a:srgbClr val="007F00"/>
                </a:solidFill>
              </a:rPr>
              <a:t> </a:t>
            </a:r>
            <a:r>
              <a:rPr sz="2000" spc="15" dirty="0">
                <a:solidFill>
                  <a:srgbClr val="007F00"/>
                </a:solidFill>
              </a:rPr>
              <a:t>Stiffness </a:t>
            </a:r>
            <a:r>
              <a:rPr sz="2000" spc="25" dirty="0">
                <a:solidFill>
                  <a:srgbClr val="007F00"/>
                </a:solidFill>
              </a:rPr>
              <a:t>of </a:t>
            </a:r>
            <a:r>
              <a:rPr sz="2000" spc="20" dirty="0">
                <a:solidFill>
                  <a:srgbClr val="007F00"/>
                </a:solidFill>
              </a:rPr>
              <a:t>the </a:t>
            </a:r>
            <a:r>
              <a:rPr sz="2000" spc="30" dirty="0">
                <a:solidFill>
                  <a:srgbClr val="007F00"/>
                </a:solidFill>
              </a:rPr>
              <a:t>spring</a:t>
            </a:r>
            <a:endParaRPr sz="2000">
              <a:latin typeface="Symbol"/>
              <a:cs typeface="Symbol"/>
            </a:endParaRPr>
          </a:p>
        </p:txBody>
      </p:sp>
      <p:sp>
        <p:nvSpPr>
          <p:cNvPr id="9" name="object 9"/>
          <p:cNvSpPr txBox="1"/>
          <p:nvPr/>
        </p:nvSpPr>
        <p:spPr>
          <a:xfrm>
            <a:off x="6332232" y="2014264"/>
            <a:ext cx="4042410" cy="878510"/>
          </a:xfrm>
          <a:prstGeom prst="rect">
            <a:avLst/>
          </a:prstGeom>
        </p:spPr>
        <p:txBody>
          <a:bodyPr vert="horz" wrap="square" lIns="0" tIns="12065" rIns="0" bIns="0" rtlCol="0">
            <a:spAutoFit/>
          </a:bodyPr>
          <a:lstStyle/>
          <a:p>
            <a:pPr marL="12700" marR="5080">
              <a:lnSpc>
                <a:spcPct val="150200"/>
              </a:lnSpc>
              <a:spcBef>
                <a:spcPts val="95"/>
              </a:spcBef>
              <a:tabLst>
                <a:tab pos="545465" algn="l"/>
              </a:tabLst>
            </a:pPr>
            <a:r>
              <a:rPr sz="2000" b="1" spc="15" dirty="0">
                <a:solidFill>
                  <a:srgbClr val="007F00"/>
                </a:solidFill>
                <a:latin typeface="Arial"/>
                <a:cs typeface="Arial"/>
              </a:rPr>
              <a:t>X</a:t>
            </a:r>
            <a:r>
              <a:rPr sz="2000" b="1" spc="-35" dirty="0">
                <a:solidFill>
                  <a:srgbClr val="007F00"/>
                </a:solidFill>
                <a:latin typeface="Arial"/>
                <a:cs typeface="Arial"/>
              </a:rPr>
              <a:t> </a:t>
            </a:r>
            <a:r>
              <a:rPr sz="2000" b="1" spc="15" dirty="0">
                <a:solidFill>
                  <a:srgbClr val="007F00"/>
                </a:solidFill>
                <a:latin typeface="Arial"/>
                <a:cs typeface="Arial"/>
              </a:rPr>
              <a:t>=</a:t>
            </a:r>
            <a:r>
              <a:rPr sz="2000" spc="15" dirty="0">
                <a:solidFill>
                  <a:srgbClr val="007F00"/>
                </a:solidFill>
                <a:latin typeface="Times New Roman"/>
                <a:cs typeface="Times New Roman"/>
              </a:rPr>
              <a:t>	</a:t>
            </a:r>
            <a:r>
              <a:rPr sz="2000" b="1" spc="25" dirty="0">
                <a:solidFill>
                  <a:srgbClr val="007F00"/>
                </a:solidFill>
                <a:latin typeface="Arial"/>
                <a:cs typeface="Arial"/>
              </a:rPr>
              <a:t>Length</a:t>
            </a:r>
            <a:r>
              <a:rPr sz="2000" b="1" spc="-229" dirty="0">
                <a:solidFill>
                  <a:srgbClr val="007F00"/>
                </a:solidFill>
                <a:latin typeface="Arial"/>
                <a:cs typeface="Arial"/>
              </a:rPr>
              <a:t> </a:t>
            </a:r>
            <a:r>
              <a:rPr sz="2000" b="1" spc="25" dirty="0">
                <a:solidFill>
                  <a:srgbClr val="007F00"/>
                </a:solidFill>
                <a:latin typeface="Arial"/>
                <a:cs typeface="Arial"/>
              </a:rPr>
              <a:t>of</a:t>
            </a:r>
            <a:r>
              <a:rPr sz="2000" b="1" spc="-114" dirty="0">
                <a:solidFill>
                  <a:srgbClr val="007F00"/>
                </a:solidFill>
                <a:latin typeface="Arial"/>
                <a:cs typeface="Arial"/>
              </a:rPr>
              <a:t> </a:t>
            </a:r>
            <a:r>
              <a:rPr sz="2000" b="1" spc="15" dirty="0">
                <a:solidFill>
                  <a:srgbClr val="007F00"/>
                </a:solidFill>
                <a:latin typeface="Arial"/>
                <a:cs typeface="Arial"/>
              </a:rPr>
              <a:t>vertical</a:t>
            </a:r>
            <a:r>
              <a:rPr sz="2000" b="1" spc="-155" dirty="0">
                <a:solidFill>
                  <a:srgbClr val="007F00"/>
                </a:solidFill>
                <a:latin typeface="Arial"/>
                <a:cs typeface="Arial"/>
              </a:rPr>
              <a:t> </a:t>
            </a:r>
            <a:r>
              <a:rPr sz="2000" b="1" spc="25" dirty="0">
                <a:solidFill>
                  <a:srgbClr val="007F00"/>
                </a:solidFill>
                <a:latin typeface="Arial"/>
                <a:cs typeface="Arial"/>
              </a:rPr>
              <a:t>or</a:t>
            </a:r>
            <a:r>
              <a:rPr sz="2000" b="1" spc="-85" dirty="0">
                <a:solidFill>
                  <a:srgbClr val="007F00"/>
                </a:solidFill>
                <a:latin typeface="Arial"/>
                <a:cs typeface="Arial"/>
              </a:rPr>
              <a:t> </a:t>
            </a:r>
            <a:r>
              <a:rPr sz="2000" b="1" spc="25" dirty="0">
                <a:solidFill>
                  <a:srgbClr val="007F00"/>
                </a:solidFill>
                <a:latin typeface="Arial"/>
                <a:cs typeface="Arial"/>
              </a:rPr>
              <a:t>ball</a:t>
            </a:r>
            <a:r>
              <a:rPr sz="2000" b="1" spc="-160" dirty="0">
                <a:solidFill>
                  <a:srgbClr val="007F00"/>
                </a:solidFill>
                <a:latin typeface="Arial"/>
                <a:cs typeface="Arial"/>
              </a:rPr>
              <a:t> </a:t>
            </a:r>
            <a:r>
              <a:rPr sz="2000" b="1" spc="25" dirty="0">
                <a:solidFill>
                  <a:srgbClr val="007F00"/>
                </a:solidFill>
                <a:latin typeface="Arial"/>
                <a:cs typeface="Arial"/>
              </a:rPr>
              <a:t>arm  </a:t>
            </a:r>
            <a:r>
              <a:rPr sz="2000" b="1" spc="15" dirty="0">
                <a:solidFill>
                  <a:srgbClr val="007F00"/>
                </a:solidFill>
                <a:latin typeface="Arial"/>
                <a:cs typeface="Arial"/>
              </a:rPr>
              <a:t>Y</a:t>
            </a:r>
            <a:r>
              <a:rPr sz="2000" b="1" spc="-35" dirty="0">
                <a:solidFill>
                  <a:srgbClr val="007F00"/>
                </a:solidFill>
                <a:latin typeface="Arial"/>
                <a:cs typeface="Arial"/>
              </a:rPr>
              <a:t> </a:t>
            </a:r>
            <a:r>
              <a:rPr sz="2000" b="1" spc="15" dirty="0">
                <a:solidFill>
                  <a:srgbClr val="007F00"/>
                </a:solidFill>
                <a:latin typeface="Arial"/>
                <a:cs typeface="Arial"/>
              </a:rPr>
              <a:t>=</a:t>
            </a:r>
            <a:r>
              <a:rPr sz="2000" b="1" spc="-20" dirty="0">
                <a:solidFill>
                  <a:srgbClr val="007F00"/>
                </a:solidFill>
                <a:latin typeface="Arial"/>
                <a:cs typeface="Arial"/>
              </a:rPr>
              <a:t> </a:t>
            </a:r>
            <a:r>
              <a:rPr sz="2000" b="1" spc="25" dirty="0">
                <a:solidFill>
                  <a:srgbClr val="007F00"/>
                </a:solidFill>
                <a:latin typeface="Arial"/>
                <a:cs typeface="Arial"/>
              </a:rPr>
              <a:t>length</a:t>
            </a:r>
            <a:r>
              <a:rPr sz="2000" b="1" spc="-150" dirty="0">
                <a:solidFill>
                  <a:srgbClr val="007F00"/>
                </a:solidFill>
                <a:latin typeface="Arial"/>
                <a:cs typeface="Arial"/>
              </a:rPr>
              <a:t> </a:t>
            </a:r>
            <a:r>
              <a:rPr sz="2000" b="1" spc="25" dirty="0">
                <a:solidFill>
                  <a:srgbClr val="007F00"/>
                </a:solidFill>
                <a:latin typeface="Arial"/>
                <a:cs typeface="Arial"/>
              </a:rPr>
              <a:t>of</a:t>
            </a:r>
            <a:r>
              <a:rPr sz="2000" b="1" spc="-180" dirty="0">
                <a:solidFill>
                  <a:srgbClr val="007F00"/>
                </a:solidFill>
                <a:latin typeface="Arial"/>
                <a:cs typeface="Arial"/>
              </a:rPr>
              <a:t> </a:t>
            </a:r>
            <a:r>
              <a:rPr sz="2000" b="1" spc="15" dirty="0">
                <a:solidFill>
                  <a:srgbClr val="007F00"/>
                </a:solidFill>
                <a:latin typeface="Arial"/>
                <a:cs typeface="Arial"/>
              </a:rPr>
              <a:t>horizontal</a:t>
            </a:r>
            <a:r>
              <a:rPr sz="2000" b="1" spc="-150" dirty="0">
                <a:solidFill>
                  <a:srgbClr val="007F00"/>
                </a:solidFill>
                <a:latin typeface="Arial"/>
                <a:cs typeface="Arial"/>
              </a:rPr>
              <a:t> </a:t>
            </a:r>
            <a:r>
              <a:rPr sz="2000" b="1" spc="25" dirty="0">
                <a:solidFill>
                  <a:srgbClr val="007F00"/>
                </a:solidFill>
                <a:latin typeface="Arial"/>
                <a:cs typeface="Arial"/>
              </a:rPr>
              <a:t>or</a:t>
            </a:r>
            <a:r>
              <a:rPr sz="2000" b="1" spc="-150" dirty="0">
                <a:solidFill>
                  <a:srgbClr val="007F00"/>
                </a:solidFill>
                <a:latin typeface="Arial"/>
                <a:cs typeface="Arial"/>
              </a:rPr>
              <a:t> </a:t>
            </a:r>
            <a:r>
              <a:rPr sz="2000" b="1" spc="10" dirty="0">
                <a:solidFill>
                  <a:srgbClr val="007F00"/>
                </a:solidFill>
                <a:latin typeface="Arial"/>
                <a:cs typeface="Arial"/>
              </a:rPr>
              <a:t>sleeve</a:t>
            </a:r>
            <a:endParaRPr sz="2000">
              <a:solidFill>
                <a:prstClr val="black"/>
              </a:solidFill>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8862"/>
            <a:ext cx="5077143" cy="570028"/>
          </a:xfrm>
          <a:prstGeom prst="rect">
            <a:avLst/>
          </a:prstGeom>
        </p:spPr>
        <p:txBody>
          <a:bodyPr vert="horz" wrap="square" lIns="0" tIns="15875" rIns="0" bIns="0" rtlCol="0">
            <a:spAutoFit/>
          </a:bodyPr>
          <a:lstStyle/>
          <a:p>
            <a:pPr marL="12700">
              <a:spcBef>
                <a:spcPts val="125"/>
              </a:spcBef>
            </a:pPr>
            <a:r>
              <a:rPr sz="3600" spc="20" dirty="0">
                <a:solidFill>
                  <a:schemeClr val="tx2"/>
                </a:solidFill>
              </a:rPr>
              <a:t>Final</a:t>
            </a:r>
            <a:r>
              <a:rPr sz="3600" spc="-105" dirty="0">
                <a:solidFill>
                  <a:schemeClr val="tx2"/>
                </a:solidFill>
              </a:rPr>
              <a:t> </a:t>
            </a:r>
            <a:r>
              <a:rPr sz="3600" spc="25" dirty="0">
                <a:solidFill>
                  <a:schemeClr val="tx2"/>
                </a:solidFill>
              </a:rPr>
              <a:t>Equations:</a:t>
            </a:r>
            <a:endParaRPr sz="3600" dirty="0">
              <a:solidFill>
                <a:schemeClr val="tx2"/>
              </a:solidFill>
            </a:endParaRPr>
          </a:p>
        </p:txBody>
      </p:sp>
      <p:grpSp>
        <p:nvGrpSpPr>
          <p:cNvPr id="3" name="object 3"/>
          <p:cNvGrpSpPr/>
          <p:nvPr/>
        </p:nvGrpSpPr>
        <p:grpSpPr>
          <a:xfrm>
            <a:off x="2519364" y="1504950"/>
            <a:ext cx="6057900" cy="1409700"/>
            <a:chOff x="995364" y="1504950"/>
            <a:chExt cx="6057900" cy="1409700"/>
          </a:xfrm>
        </p:grpSpPr>
        <p:sp>
          <p:nvSpPr>
            <p:cNvPr id="4" name="object 4"/>
            <p:cNvSpPr/>
            <p:nvPr/>
          </p:nvSpPr>
          <p:spPr>
            <a:xfrm>
              <a:off x="995362" y="1504949"/>
              <a:ext cx="6057900" cy="1409700"/>
            </a:xfrm>
            <a:custGeom>
              <a:avLst/>
              <a:gdLst/>
              <a:ahLst/>
              <a:cxnLst/>
              <a:rect l="l" t="t" r="r" b="b"/>
              <a:pathLst>
                <a:path w="6057900" h="1409700">
                  <a:moveTo>
                    <a:pt x="6032424" y="25400"/>
                  </a:moveTo>
                  <a:lnTo>
                    <a:pt x="6019736" y="25400"/>
                  </a:lnTo>
                  <a:lnTo>
                    <a:pt x="6019736" y="38100"/>
                  </a:lnTo>
                  <a:lnTo>
                    <a:pt x="6019736" y="1371600"/>
                  </a:lnTo>
                  <a:lnTo>
                    <a:pt x="38100" y="1371600"/>
                  </a:lnTo>
                  <a:lnTo>
                    <a:pt x="38100" y="38100"/>
                  </a:lnTo>
                  <a:lnTo>
                    <a:pt x="6019736" y="38100"/>
                  </a:lnTo>
                  <a:lnTo>
                    <a:pt x="6019736" y="25400"/>
                  </a:lnTo>
                  <a:lnTo>
                    <a:pt x="25387" y="25400"/>
                  </a:lnTo>
                  <a:lnTo>
                    <a:pt x="25387" y="38100"/>
                  </a:lnTo>
                  <a:lnTo>
                    <a:pt x="25387" y="1371600"/>
                  </a:lnTo>
                  <a:lnTo>
                    <a:pt x="25387" y="1384300"/>
                  </a:lnTo>
                  <a:lnTo>
                    <a:pt x="6032424" y="1384300"/>
                  </a:lnTo>
                  <a:lnTo>
                    <a:pt x="6032424" y="1371600"/>
                  </a:lnTo>
                  <a:lnTo>
                    <a:pt x="6032424" y="38100"/>
                  </a:lnTo>
                  <a:lnTo>
                    <a:pt x="6032424" y="25400"/>
                  </a:lnTo>
                  <a:close/>
                </a:path>
                <a:path w="6057900" h="1409700">
                  <a:moveTo>
                    <a:pt x="6057836" y="0"/>
                  </a:moveTo>
                  <a:lnTo>
                    <a:pt x="6045111" y="0"/>
                  </a:lnTo>
                  <a:lnTo>
                    <a:pt x="6045111" y="12700"/>
                  </a:lnTo>
                  <a:lnTo>
                    <a:pt x="6045111" y="1397000"/>
                  </a:lnTo>
                  <a:lnTo>
                    <a:pt x="12700" y="1397000"/>
                  </a:lnTo>
                  <a:lnTo>
                    <a:pt x="12700" y="12700"/>
                  </a:lnTo>
                  <a:lnTo>
                    <a:pt x="6045111" y="12700"/>
                  </a:lnTo>
                  <a:lnTo>
                    <a:pt x="6045111" y="0"/>
                  </a:lnTo>
                  <a:lnTo>
                    <a:pt x="0" y="0"/>
                  </a:lnTo>
                  <a:lnTo>
                    <a:pt x="0" y="12700"/>
                  </a:lnTo>
                  <a:lnTo>
                    <a:pt x="0" y="1397000"/>
                  </a:lnTo>
                  <a:lnTo>
                    <a:pt x="0" y="1409700"/>
                  </a:lnTo>
                  <a:lnTo>
                    <a:pt x="6057836" y="1409700"/>
                  </a:lnTo>
                  <a:lnTo>
                    <a:pt x="6057836" y="1397000"/>
                  </a:lnTo>
                  <a:lnTo>
                    <a:pt x="6057836" y="12700"/>
                  </a:lnTo>
                  <a:lnTo>
                    <a:pt x="6057836"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5" name="object 5"/>
            <p:cNvSpPr/>
            <p:nvPr/>
          </p:nvSpPr>
          <p:spPr>
            <a:xfrm>
              <a:off x="2209799" y="2114550"/>
              <a:ext cx="990600" cy="0"/>
            </a:xfrm>
            <a:custGeom>
              <a:avLst/>
              <a:gdLst/>
              <a:ahLst/>
              <a:cxnLst/>
              <a:rect l="l" t="t" r="r" b="b"/>
              <a:pathLst>
                <a:path w="990600">
                  <a:moveTo>
                    <a:pt x="0" y="0"/>
                  </a:moveTo>
                  <a:lnTo>
                    <a:pt x="990599" y="0"/>
                  </a:lnTo>
                </a:path>
              </a:pathLst>
            </a:custGeom>
            <a:ln w="28574">
              <a:solidFill>
                <a:srgbClr val="000000"/>
              </a:solidFill>
            </a:ln>
          </p:spPr>
          <p:txBody>
            <a:bodyPr wrap="square" lIns="0" tIns="0" rIns="0" bIns="0" rtlCol="0"/>
            <a:lstStyle/>
            <a:p>
              <a:endParaRPr>
                <a:solidFill>
                  <a:prstClr val="black"/>
                </a:solidFill>
                <a:latin typeface="Calibri"/>
              </a:endParaRPr>
            </a:p>
          </p:txBody>
        </p:sp>
      </p:grpSp>
      <p:sp>
        <p:nvSpPr>
          <p:cNvPr id="6" name="object 6"/>
          <p:cNvSpPr txBox="1"/>
          <p:nvPr/>
        </p:nvSpPr>
        <p:spPr>
          <a:xfrm>
            <a:off x="2912365" y="2007549"/>
            <a:ext cx="544830" cy="334645"/>
          </a:xfrm>
          <a:prstGeom prst="rect">
            <a:avLst/>
          </a:prstGeom>
        </p:spPr>
        <p:txBody>
          <a:bodyPr vert="horz" wrap="square" lIns="0" tIns="15875" rIns="0" bIns="0" rtlCol="0">
            <a:spAutoFit/>
          </a:bodyPr>
          <a:lstStyle/>
          <a:p>
            <a:pPr>
              <a:spcBef>
                <a:spcPts val="125"/>
              </a:spcBef>
              <a:tabLst>
                <a:tab pos="381000" algn="l"/>
              </a:tabLst>
            </a:pPr>
            <a:r>
              <a:rPr sz="2000" spc="15" dirty="0">
                <a:solidFill>
                  <a:prstClr val="black"/>
                </a:solidFill>
                <a:latin typeface="Arial"/>
                <a:cs typeface="Arial"/>
              </a:rPr>
              <a:t>S</a:t>
            </a:r>
            <a:r>
              <a:rPr sz="2000" spc="15" dirty="0">
                <a:solidFill>
                  <a:prstClr val="black"/>
                </a:solidFill>
                <a:latin typeface="Times New Roman"/>
                <a:cs typeface="Times New Roman"/>
              </a:rPr>
              <a:t>	</a:t>
            </a:r>
            <a:r>
              <a:rPr sz="2000" spc="15" dirty="0">
                <a:solidFill>
                  <a:prstClr val="black"/>
                </a:solidFill>
                <a:latin typeface="Arial"/>
                <a:cs typeface="Arial"/>
              </a:rPr>
              <a:t>=</a:t>
            </a:r>
            <a:endParaRPr sz="2000">
              <a:solidFill>
                <a:prstClr val="black"/>
              </a:solidFill>
              <a:latin typeface="Arial"/>
              <a:cs typeface="Arial"/>
            </a:endParaRPr>
          </a:p>
        </p:txBody>
      </p:sp>
      <p:sp>
        <p:nvSpPr>
          <p:cNvPr id="7" name="object 7"/>
          <p:cNvSpPr txBox="1"/>
          <p:nvPr/>
        </p:nvSpPr>
        <p:spPr>
          <a:xfrm>
            <a:off x="3802128" y="1579003"/>
            <a:ext cx="909319" cy="915669"/>
          </a:xfrm>
          <a:prstGeom prst="rect">
            <a:avLst/>
          </a:prstGeom>
        </p:spPr>
        <p:txBody>
          <a:bodyPr vert="horz" wrap="square" lIns="0" tIns="152400" rIns="0" bIns="0" rtlCol="0">
            <a:spAutoFit/>
          </a:bodyPr>
          <a:lstStyle/>
          <a:p>
            <a:pPr marL="25400">
              <a:spcBef>
                <a:spcPts val="1200"/>
              </a:spcBef>
            </a:pPr>
            <a:r>
              <a:rPr sz="2000" spc="15" dirty="0">
                <a:solidFill>
                  <a:prstClr val="black"/>
                </a:solidFill>
                <a:latin typeface="Arial"/>
                <a:cs typeface="Arial"/>
              </a:rPr>
              <a:t>S</a:t>
            </a:r>
            <a:r>
              <a:rPr sz="2325" spc="22" baseline="-19713" dirty="0">
                <a:solidFill>
                  <a:prstClr val="black"/>
                </a:solidFill>
                <a:latin typeface="Arial"/>
                <a:cs typeface="Arial"/>
              </a:rPr>
              <a:t>2 </a:t>
            </a:r>
            <a:r>
              <a:rPr sz="2000" spc="15" dirty="0">
                <a:solidFill>
                  <a:prstClr val="black"/>
                </a:solidFill>
                <a:latin typeface="Arial"/>
                <a:cs typeface="Arial"/>
              </a:rPr>
              <a:t>–</a:t>
            </a:r>
            <a:r>
              <a:rPr sz="2000" spc="-10" dirty="0">
                <a:solidFill>
                  <a:prstClr val="black"/>
                </a:solidFill>
                <a:latin typeface="Arial"/>
                <a:cs typeface="Arial"/>
              </a:rPr>
              <a:t> </a:t>
            </a:r>
            <a:r>
              <a:rPr sz="2000" spc="15" dirty="0">
                <a:solidFill>
                  <a:prstClr val="black"/>
                </a:solidFill>
                <a:latin typeface="Arial"/>
                <a:cs typeface="Arial"/>
              </a:rPr>
              <a:t>S</a:t>
            </a:r>
            <a:r>
              <a:rPr sz="2325" spc="22" baseline="-19713" dirty="0">
                <a:solidFill>
                  <a:prstClr val="black"/>
                </a:solidFill>
                <a:latin typeface="Arial"/>
                <a:cs typeface="Arial"/>
              </a:rPr>
              <a:t>1</a:t>
            </a:r>
            <a:endParaRPr sz="2325" baseline="-19713">
              <a:solidFill>
                <a:prstClr val="black"/>
              </a:solidFill>
              <a:latin typeface="Arial"/>
              <a:cs typeface="Arial"/>
            </a:endParaRPr>
          </a:p>
          <a:p>
            <a:pPr marR="97155" algn="ctr">
              <a:spcBef>
                <a:spcPts val="1100"/>
              </a:spcBef>
            </a:pPr>
            <a:r>
              <a:rPr sz="2000" spc="15" dirty="0">
                <a:solidFill>
                  <a:prstClr val="black"/>
                </a:solidFill>
                <a:latin typeface="Arial"/>
                <a:cs typeface="Arial"/>
              </a:rPr>
              <a:t>h</a:t>
            </a:r>
            <a:endParaRPr sz="2000">
              <a:solidFill>
                <a:prstClr val="black"/>
              </a:solidFill>
              <a:latin typeface="Arial"/>
              <a:cs typeface="Arial"/>
            </a:endParaRPr>
          </a:p>
        </p:txBody>
      </p:sp>
      <p:sp>
        <p:nvSpPr>
          <p:cNvPr id="8" name="object 8"/>
          <p:cNvSpPr txBox="1"/>
          <p:nvPr/>
        </p:nvSpPr>
        <p:spPr>
          <a:xfrm>
            <a:off x="5276856" y="2002846"/>
            <a:ext cx="537210" cy="334645"/>
          </a:xfrm>
          <a:prstGeom prst="rect">
            <a:avLst/>
          </a:prstGeom>
        </p:spPr>
        <p:txBody>
          <a:bodyPr vert="horz" wrap="square" lIns="0" tIns="15875" rIns="0" bIns="0" rtlCol="0">
            <a:spAutoFit/>
          </a:bodyPr>
          <a:lstStyle/>
          <a:p>
            <a:pPr>
              <a:spcBef>
                <a:spcPts val="125"/>
              </a:spcBef>
              <a:tabLst>
                <a:tab pos="381000" algn="l"/>
              </a:tabLst>
            </a:pPr>
            <a:r>
              <a:rPr sz="3000" spc="22" baseline="-4166" dirty="0">
                <a:solidFill>
                  <a:prstClr val="black"/>
                </a:solidFill>
                <a:latin typeface="Arial"/>
                <a:cs typeface="Arial"/>
              </a:rPr>
              <a:t>=</a:t>
            </a:r>
            <a:r>
              <a:rPr sz="3000" spc="22" baseline="-4166" dirty="0">
                <a:solidFill>
                  <a:prstClr val="black"/>
                </a:solidFill>
                <a:latin typeface="Times New Roman"/>
                <a:cs typeface="Times New Roman"/>
              </a:rPr>
              <a:t>	</a:t>
            </a:r>
            <a:r>
              <a:rPr sz="2000" spc="15" dirty="0">
                <a:solidFill>
                  <a:prstClr val="black"/>
                </a:solidFill>
                <a:latin typeface="Arial"/>
                <a:cs typeface="Arial"/>
              </a:rPr>
              <a:t>2</a:t>
            </a:r>
            <a:endParaRPr sz="2000">
              <a:solidFill>
                <a:prstClr val="black"/>
              </a:solidFill>
              <a:latin typeface="Arial"/>
              <a:cs typeface="Arial"/>
            </a:endParaRPr>
          </a:p>
        </p:txBody>
      </p:sp>
      <p:sp>
        <p:nvSpPr>
          <p:cNvPr id="9" name="object 9"/>
          <p:cNvSpPr txBox="1"/>
          <p:nvPr/>
        </p:nvSpPr>
        <p:spPr>
          <a:xfrm>
            <a:off x="6192270" y="1778687"/>
            <a:ext cx="986155" cy="334645"/>
          </a:xfrm>
          <a:prstGeom prst="rect">
            <a:avLst/>
          </a:prstGeom>
        </p:spPr>
        <p:txBody>
          <a:bodyPr vert="horz" wrap="square" lIns="0" tIns="15875" rIns="0" bIns="0" rtlCol="0">
            <a:spAutoFit/>
          </a:bodyPr>
          <a:lstStyle/>
          <a:p>
            <a:pPr>
              <a:spcBef>
                <a:spcPts val="125"/>
              </a:spcBef>
              <a:tabLst>
                <a:tab pos="466725" algn="l"/>
              </a:tabLst>
            </a:pPr>
            <a:r>
              <a:rPr sz="2000" spc="30" dirty="0">
                <a:solidFill>
                  <a:prstClr val="black"/>
                </a:solidFill>
                <a:latin typeface="Arial"/>
                <a:cs typeface="Arial"/>
              </a:rPr>
              <a:t>Fc</a:t>
            </a:r>
            <a:r>
              <a:rPr sz="2000" spc="30" dirty="0">
                <a:solidFill>
                  <a:prstClr val="black"/>
                </a:solidFill>
                <a:latin typeface="Times New Roman"/>
                <a:cs typeface="Times New Roman"/>
              </a:rPr>
              <a:t>	</a:t>
            </a:r>
            <a:r>
              <a:rPr sz="2000" spc="15" dirty="0">
                <a:solidFill>
                  <a:prstClr val="black"/>
                </a:solidFill>
                <a:latin typeface="Arial"/>
                <a:cs typeface="Arial"/>
              </a:rPr>
              <a:t>–</a:t>
            </a:r>
            <a:r>
              <a:rPr sz="2000" spc="-120" dirty="0">
                <a:solidFill>
                  <a:prstClr val="black"/>
                </a:solidFill>
                <a:latin typeface="Arial"/>
                <a:cs typeface="Arial"/>
              </a:rPr>
              <a:t> </a:t>
            </a:r>
            <a:r>
              <a:rPr sz="2000" spc="50" dirty="0">
                <a:solidFill>
                  <a:prstClr val="black"/>
                </a:solidFill>
                <a:latin typeface="Arial"/>
                <a:cs typeface="Arial"/>
              </a:rPr>
              <a:t>Fc</a:t>
            </a:r>
            <a:endParaRPr sz="2000">
              <a:solidFill>
                <a:prstClr val="black"/>
              </a:solidFill>
              <a:latin typeface="Arial"/>
              <a:cs typeface="Arial"/>
            </a:endParaRPr>
          </a:p>
        </p:txBody>
      </p:sp>
      <p:sp>
        <p:nvSpPr>
          <p:cNvPr id="10" name="object 10"/>
          <p:cNvSpPr txBox="1"/>
          <p:nvPr/>
        </p:nvSpPr>
        <p:spPr>
          <a:xfrm>
            <a:off x="6146801" y="1829780"/>
            <a:ext cx="1167765" cy="741045"/>
          </a:xfrm>
          <a:prstGeom prst="rect">
            <a:avLst/>
          </a:prstGeom>
        </p:spPr>
        <p:txBody>
          <a:bodyPr vert="horz" wrap="square" lIns="0" tIns="88900" rIns="0" bIns="0" rtlCol="0">
            <a:spAutoFit/>
          </a:bodyPr>
          <a:lstStyle/>
          <a:p>
            <a:pPr marL="25400">
              <a:spcBef>
                <a:spcPts val="700"/>
              </a:spcBef>
              <a:tabLst>
                <a:tab pos="340360" algn="l"/>
                <a:tab pos="1017269" algn="l"/>
              </a:tabLst>
            </a:pPr>
            <a:r>
              <a:rPr sz="1550" u="heavy" spc="5" dirty="0">
                <a:solidFill>
                  <a:prstClr val="black"/>
                </a:solidFill>
                <a:uFill>
                  <a:solidFill>
                    <a:srgbClr val="000000"/>
                  </a:solidFill>
                </a:uFill>
                <a:latin typeface="Arial"/>
                <a:cs typeface="Arial"/>
              </a:rPr>
              <a:t> </a:t>
            </a:r>
            <a:r>
              <a:rPr sz="1550" u="heavy" spc="5" dirty="0">
                <a:solidFill>
                  <a:prstClr val="black"/>
                </a:solidFill>
                <a:uFill>
                  <a:solidFill>
                    <a:srgbClr val="000000"/>
                  </a:solidFill>
                </a:uFill>
                <a:latin typeface="Times New Roman"/>
                <a:cs typeface="Times New Roman"/>
              </a:rPr>
              <a:t>	</a:t>
            </a:r>
            <a:r>
              <a:rPr sz="1550" u="heavy" spc="15" dirty="0">
                <a:solidFill>
                  <a:prstClr val="black"/>
                </a:solidFill>
                <a:uFill>
                  <a:solidFill>
                    <a:srgbClr val="000000"/>
                  </a:solidFill>
                </a:uFill>
                <a:latin typeface="Arial"/>
                <a:cs typeface="Arial"/>
              </a:rPr>
              <a:t>2</a:t>
            </a:r>
            <a:r>
              <a:rPr sz="1550" u="heavy" spc="15" dirty="0">
                <a:solidFill>
                  <a:prstClr val="black"/>
                </a:solidFill>
                <a:uFill>
                  <a:solidFill>
                    <a:srgbClr val="000000"/>
                  </a:solidFill>
                </a:uFill>
                <a:latin typeface="Times New Roman"/>
                <a:cs typeface="Times New Roman"/>
              </a:rPr>
              <a:t>	</a:t>
            </a:r>
            <a:r>
              <a:rPr sz="1550" u="heavy" spc="15" dirty="0">
                <a:solidFill>
                  <a:prstClr val="black"/>
                </a:solidFill>
                <a:uFill>
                  <a:solidFill>
                    <a:srgbClr val="000000"/>
                  </a:solidFill>
                </a:uFill>
                <a:latin typeface="Arial"/>
                <a:cs typeface="Arial"/>
              </a:rPr>
              <a:t>1</a:t>
            </a:r>
            <a:endParaRPr sz="1550">
              <a:solidFill>
                <a:prstClr val="black"/>
              </a:solidFill>
              <a:latin typeface="Arial"/>
              <a:cs typeface="Arial"/>
            </a:endParaRPr>
          </a:p>
          <a:p>
            <a:pPr marL="121285">
              <a:spcBef>
                <a:spcPts val="770"/>
              </a:spcBef>
            </a:pPr>
            <a:r>
              <a:rPr sz="2000" spc="10" dirty="0">
                <a:solidFill>
                  <a:prstClr val="black"/>
                </a:solidFill>
                <a:latin typeface="Arial"/>
                <a:cs typeface="Arial"/>
              </a:rPr>
              <a:t>r</a:t>
            </a:r>
            <a:r>
              <a:rPr sz="2325" spc="15" baseline="-19713" dirty="0">
                <a:solidFill>
                  <a:prstClr val="black"/>
                </a:solidFill>
                <a:latin typeface="Arial"/>
                <a:cs typeface="Arial"/>
              </a:rPr>
              <a:t>2 </a:t>
            </a:r>
            <a:r>
              <a:rPr sz="2000" spc="15" dirty="0">
                <a:solidFill>
                  <a:prstClr val="black"/>
                </a:solidFill>
                <a:latin typeface="Arial"/>
                <a:cs typeface="Arial"/>
              </a:rPr>
              <a:t>–</a:t>
            </a:r>
            <a:r>
              <a:rPr sz="2000" spc="45" dirty="0">
                <a:solidFill>
                  <a:prstClr val="black"/>
                </a:solidFill>
                <a:latin typeface="Arial"/>
                <a:cs typeface="Arial"/>
              </a:rPr>
              <a:t> </a:t>
            </a:r>
            <a:r>
              <a:rPr sz="2000" spc="5" dirty="0">
                <a:solidFill>
                  <a:prstClr val="black"/>
                </a:solidFill>
                <a:latin typeface="Arial"/>
                <a:cs typeface="Arial"/>
              </a:rPr>
              <a:t>r</a:t>
            </a:r>
            <a:r>
              <a:rPr sz="2325" spc="7" baseline="-19713" dirty="0">
                <a:solidFill>
                  <a:prstClr val="black"/>
                </a:solidFill>
                <a:latin typeface="Arial"/>
                <a:cs typeface="Arial"/>
              </a:rPr>
              <a:t>1</a:t>
            </a:r>
            <a:endParaRPr sz="2325" baseline="-19713">
              <a:solidFill>
                <a:prstClr val="black"/>
              </a:solidFill>
              <a:latin typeface="Arial"/>
              <a:cs typeface="Arial"/>
            </a:endParaRPr>
          </a:p>
        </p:txBody>
      </p:sp>
      <p:sp>
        <p:nvSpPr>
          <p:cNvPr id="11" name="object 11"/>
          <p:cNvSpPr txBox="1"/>
          <p:nvPr/>
        </p:nvSpPr>
        <p:spPr>
          <a:xfrm>
            <a:off x="7793996" y="1629971"/>
            <a:ext cx="141605" cy="877869"/>
          </a:xfrm>
          <a:prstGeom prst="rect">
            <a:avLst/>
          </a:prstGeom>
        </p:spPr>
        <p:txBody>
          <a:bodyPr vert="horz" wrap="square" lIns="0" tIns="11430" rIns="0" bIns="0" rtlCol="0">
            <a:spAutoFit/>
          </a:bodyPr>
          <a:lstStyle/>
          <a:p>
            <a:pPr marR="5080">
              <a:lnSpc>
                <a:spcPct val="150200"/>
              </a:lnSpc>
              <a:spcBef>
                <a:spcPts val="90"/>
              </a:spcBef>
            </a:pPr>
            <a:r>
              <a:rPr sz="2000" spc="10" dirty="0">
                <a:solidFill>
                  <a:prstClr val="black"/>
                </a:solidFill>
                <a:latin typeface="Arial"/>
                <a:cs typeface="Arial"/>
              </a:rPr>
              <a:t>x </a:t>
            </a:r>
            <a:r>
              <a:rPr sz="2000" spc="5" dirty="0">
                <a:solidFill>
                  <a:prstClr val="black"/>
                </a:solidFill>
                <a:latin typeface="Times New Roman"/>
                <a:cs typeface="Times New Roman"/>
              </a:rPr>
              <a:t> </a:t>
            </a:r>
            <a:r>
              <a:rPr sz="2000" spc="10" dirty="0">
                <a:solidFill>
                  <a:prstClr val="black"/>
                </a:solidFill>
                <a:latin typeface="Arial"/>
                <a:cs typeface="Arial"/>
              </a:rPr>
              <a:t>y</a:t>
            </a:r>
            <a:endParaRPr sz="2000">
              <a:solidFill>
                <a:prstClr val="black"/>
              </a:solidFill>
              <a:latin typeface="Arial"/>
              <a:cs typeface="Arial"/>
            </a:endParaRPr>
          </a:p>
        </p:txBody>
      </p:sp>
      <p:sp>
        <p:nvSpPr>
          <p:cNvPr id="12" name="object 12"/>
          <p:cNvSpPr/>
          <p:nvPr/>
        </p:nvSpPr>
        <p:spPr>
          <a:xfrm>
            <a:off x="6010290" y="1752600"/>
            <a:ext cx="2119630" cy="838200"/>
          </a:xfrm>
          <a:custGeom>
            <a:avLst/>
            <a:gdLst/>
            <a:ahLst/>
            <a:cxnLst/>
            <a:rect l="l" t="t" r="r" b="b"/>
            <a:pathLst>
              <a:path w="2119629" h="838200">
                <a:moveTo>
                  <a:pt x="1609709" y="409559"/>
                </a:moveTo>
                <a:lnTo>
                  <a:pt x="2066909" y="409559"/>
                </a:lnTo>
              </a:path>
              <a:path w="2119629" h="838200">
                <a:moveTo>
                  <a:pt x="76199" y="838199"/>
                </a:moveTo>
                <a:lnTo>
                  <a:pt x="46548" y="832715"/>
                </a:lnTo>
                <a:lnTo>
                  <a:pt x="22326" y="817751"/>
                </a:lnTo>
                <a:lnTo>
                  <a:pt x="5991" y="795547"/>
                </a:lnTo>
                <a:lnTo>
                  <a:pt x="0" y="768339"/>
                </a:lnTo>
                <a:lnTo>
                  <a:pt x="0" y="69860"/>
                </a:lnTo>
                <a:lnTo>
                  <a:pt x="5991" y="42652"/>
                </a:lnTo>
                <a:lnTo>
                  <a:pt x="22326" y="20448"/>
                </a:lnTo>
                <a:lnTo>
                  <a:pt x="46548" y="5484"/>
                </a:lnTo>
                <a:lnTo>
                  <a:pt x="76199" y="0"/>
                </a:lnTo>
              </a:path>
              <a:path w="2119629" h="838200">
                <a:moveTo>
                  <a:pt x="1304909" y="838199"/>
                </a:moveTo>
                <a:lnTo>
                  <a:pt x="1334548" y="832715"/>
                </a:lnTo>
                <a:lnTo>
                  <a:pt x="1358771" y="817751"/>
                </a:lnTo>
                <a:lnTo>
                  <a:pt x="1375114" y="795547"/>
                </a:lnTo>
                <a:lnTo>
                  <a:pt x="1381109" y="768339"/>
                </a:lnTo>
                <a:lnTo>
                  <a:pt x="1381109" y="69860"/>
                </a:lnTo>
                <a:lnTo>
                  <a:pt x="1375114" y="42652"/>
                </a:lnTo>
                <a:lnTo>
                  <a:pt x="1358771" y="20448"/>
                </a:lnTo>
                <a:lnTo>
                  <a:pt x="1334548" y="5484"/>
                </a:lnTo>
                <a:lnTo>
                  <a:pt x="1304909" y="0"/>
                </a:lnTo>
              </a:path>
              <a:path w="2119629" h="838200">
                <a:moveTo>
                  <a:pt x="1643115" y="838199"/>
                </a:moveTo>
                <a:lnTo>
                  <a:pt x="1613425" y="832715"/>
                </a:lnTo>
                <a:lnTo>
                  <a:pt x="1589208" y="817751"/>
                </a:lnTo>
                <a:lnTo>
                  <a:pt x="1572894" y="795547"/>
                </a:lnTo>
                <a:lnTo>
                  <a:pt x="1566915" y="768339"/>
                </a:lnTo>
                <a:lnTo>
                  <a:pt x="1566915" y="69860"/>
                </a:lnTo>
                <a:lnTo>
                  <a:pt x="1572894" y="42652"/>
                </a:lnTo>
                <a:lnTo>
                  <a:pt x="1589208" y="20448"/>
                </a:lnTo>
                <a:lnTo>
                  <a:pt x="1613425" y="5484"/>
                </a:lnTo>
                <a:lnTo>
                  <a:pt x="1643115" y="0"/>
                </a:lnTo>
              </a:path>
              <a:path w="2119629" h="838200">
                <a:moveTo>
                  <a:pt x="2043165" y="838199"/>
                </a:moveTo>
                <a:lnTo>
                  <a:pt x="2072804" y="832715"/>
                </a:lnTo>
                <a:lnTo>
                  <a:pt x="2097027" y="817751"/>
                </a:lnTo>
                <a:lnTo>
                  <a:pt x="2113370" y="795547"/>
                </a:lnTo>
                <a:lnTo>
                  <a:pt x="2119365" y="768339"/>
                </a:lnTo>
                <a:lnTo>
                  <a:pt x="2119365" y="69860"/>
                </a:lnTo>
                <a:lnTo>
                  <a:pt x="2113370" y="42652"/>
                </a:lnTo>
                <a:lnTo>
                  <a:pt x="2097027" y="20448"/>
                </a:lnTo>
                <a:lnTo>
                  <a:pt x="2072804" y="5484"/>
                </a:lnTo>
                <a:lnTo>
                  <a:pt x="2043165"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13" name="object 13"/>
          <p:cNvSpPr txBox="1"/>
          <p:nvPr/>
        </p:nvSpPr>
        <p:spPr>
          <a:xfrm>
            <a:off x="8175249" y="1549714"/>
            <a:ext cx="156210"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2</a:t>
            </a:r>
            <a:endParaRPr sz="2000">
              <a:solidFill>
                <a:prstClr val="black"/>
              </a:solidFill>
              <a:latin typeface="Arial"/>
              <a:cs typeface="Arial"/>
            </a:endParaRPr>
          </a:p>
        </p:txBody>
      </p:sp>
      <p:sp>
        <p:nvSpPr>
          <p:cNvPr id="14" name="object 14"/>
          <p:cNvSpPr/>
          <p:nvPr/>
        </p:nvSpPr>
        <p:spPr>
          <a:xfrm>
            <a:off x="1919287" y="3790950"/>
            <a:ext cx="8496300" cy="1409700"/>
          </a:xfrm>
          <a:custGeom>
            <a:avLst/>
            <a:gdLst/>
            <a:ahLst/>
            <a:cxnLst/>
            <a:rect l="l" t="t" r="r" b="b"/>
            <a:pathLst>
              <a:path w="8496300" h="1409700">
                <a:moveTo>
                  <a:pt x="8470824" y="25400"/>
                </a:moveTo>
                <a:lnTo>
                  <a:pt x="8458136" y="25400"/>
                </a:lnTo>
                <a:lnTo>
                  <a:pt x="8458136" y="38100"/>
                </a:lnTo>
                <a:lnTo>
                  <a:pt x="8458136" y="1371600"/>
                </a:lnTo>
                <a:lnTo>
                  <a:pt x="38100" y="1371600"/>
                </a:lnTo>
                <a:lnTo>
                  <a:pt x="38100" y="38100"/>
                </a:lnTo>
                <a:lnTo>
                  <a:pt x="8458136" y="38100"/>
                </a:lnTo>
                <a:lnTo>
                  <a:pt x="8458136" y="25400"/>
                </a:lnTo>
                <a:lnTo>
                  <a:pt x="25387" y="25400"/>
                </a:lnTo>
                <a:lnTo>
                  <a:pt x="25387" y="38100"/>
                </a:lnTo>
                <a:lnTo>
                  <a:pt x="25387" y="1371600"/>
                </a:lnTo>
                <a:lnTo>
                  <a:pt x="25387" y="1384300"/>
                </a:lnTo>
                <a:lnTo>
                  <a:pt x="8470824" y="1384300"/>
                </a:lnTo>
                <a:lnTo>
                  <a:pt x="8470824" y="1371600"/>
                </a:lnTo>
                <a:lnTo>
                  <a:pt x="8470824" y="38100"/>
                </a:lnTo>
                <a:lnTo>
                  <a:pt x="8470824" y="25400"/>
                </a:lnTo>
                <a:close/>
              </a:path>
              <a:path w="8496300" h="1409700">
                <a:moveTo>
                  <a:pt x="8496236" y="0"/>
                </a:moveTo>
                <a:lnTo>
                  <a:pt x="0" y="0"/>
                </a:lnTo>
                <a:lnTo>
                  <a:pt x="0" y="12700"/>
                </a:lnTo>
                <a:lnTo>
                  <a:pt x="0" y="1397000"/>
                </a:lnTo>
                <a:lnTo>
                  <a:pt x="0" y="1409700"/>
                </a:lnTo>
                <a:lnTo>
                  <a:pt x="8496236" y="1409700"/>
                </a:lnTo>
                <a:lnTo>
                  <a:pt x="8496236" y="1397000"/>
                </a:lnTo>
                <a:lnTo>
                  <a:pt x="8496236" y="12712"/>
                </a:lnTo>
                <a:lnTo>
                  <a:pt x="8483511" y="12712"/>
                </a:lnTo>
                <a:lnTo>
                  <a:pt x="8483511" y="1397000"/>
                </a:lnTo>
                <a:lnTo>
                  <a:pt x="12700" y="1397000"/>
                </a:lnTo>
                <a:lnTo>
                  <a:pt x="12700" y="12700"/>
                </a:lnTo>
                <a:lnTo>
                  <a:pt x="8496236" y="12700"/>
                </a:lnTo>
                <a:lnTo>
                  <a:pt x="8496236"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5" name="object 15"/>
          <p:cNvSpPr txBox="1"/>
          <p:nvPr/>
        </p:nvSpPr>
        <p:spPr>
          <a:xfrm>
            <a:off x="2073271" y="4220272"/>
            <a:ext cx="308610" cy="334645"/>
          </a:xfrm>
          <a:prstGeom prst="rect">
            <a:avLst/>
          </a:prstGeom>
        </p:spPr>
        <p:txBody>
          <a:bodyPr vert="horz" wrap="square" lIns="0" tIns="15875" rIns="0" bIns="0" rtlCol="0">
            <a:spAutoFit/>
          </a:bodyPr>
          <a:lstStyle/>
          <a:p>
            <a:pPr>
              <a:spcBef>
                <a:spcPts val="125"/>
              </a:spcBef>
            </a:pPr>
            <a:r>
              <a:rPr sz="2000" spc="50" dirty="0">
                <a:solidFill>
                  <a:prstClr val="black"/>
                </a:solidFill>
                <a:latin typeface="Arial"/>
                <a:cs typeface="Arial"/>
              </a:rPr>
              <a:t>Fc</a:t>
            </a:r>
            <a:endParaRPr sz="2000">
              <a:solidFill>
                <a:prstClr val="black"/>
              </a:solidFill>
              <a:latin typeface="Arial"/>
              <a:cs typeface="Arial"/>
            </a:endParaRPr>
          </a:p>
        </p:txBody>
      </p:sp>
      <p:sp>
        <p:nvSpPr>
          <p:cNvPr id="16" name="object 16"/>
          <p:cNvSpPr txBox="1"/>
          <p:nvPr/>
        </p:nvSpPr>
        <p:spPr>
          <a:xfrm>
            <a:off x="2734313" y="4144072"/>
            <a:ext cx="2514600" cy="334645"/>
          </a:xfrm>
          <a:prstGeom prst="rect">
            <a:avLst/>
          </a:prstGeom>
        </p:spPr>
        <p:txBody>
          <a:bodyPr vert="horz" wrap="square" lIns="0" tIns="15875" rIns="0" bIns="0" rtlCol="0">
            <a:spAutoFit/>
          </a:bodyPr>
          <a:lstStyle/>
          <a:p>
            <a:pPr marL="25400">
              <a:spcBef>
                <a:spcPts val="125"/>
              </a:spcBef>
              <a:tabLst>
                <a:tab pos="330200" algn="l"/>
                <a:tab pos="930910" algn="l"/>
                <a:tab pos="1225550" algn="l"/>
              </a:tabLst>
            </a:pPr>
            <a:r>
              <a:rPr sz="3000" spc="22" baseline="-16666" dirty="0">
                <a:solidFill>
                  <a:prstClr val="black"/>
                </a:solidFill>
                <a:latin typeface="Arial"/>
                <a:cs typeface="Arial"/>
              </a:rPr>
              <a:t>=</a:t>
            </a:r>
            <a:r>
              <a:rPr sz="3000" spc="22" baseline="-16666" dirty="0">
                <a:solidFill>
                  <a:prstClr val="black"/>
                </a:solidFill>
                <a:latin typeface="Times New Roman"/>
                <a:cs typeface="Times New Roman"/>
              </a:rPr>
              <a:t>	</a:t>
            </a:r>
            <a:r>
              <a:rPr sz="2000" spc="35" dirty="0">
                <a:solidFill>
                  <a:prstClr val="black"/>
                </a:solidFill>
                <a:latin typeface="Arial"/>
                <a:cs typeface="Arial"/>
              </a:rPr>
              <a:t>Fc</a:t>
            </a:r>
            <a:r>
              <a:rPr sz="2325" spc="52" baseline="-19713" dirty="0">
                <a:solidFill>
                  <a:prstClr val="black"/>
                </a:solidFill>
                <a:latin typeface="Arial"/>
                <a:cs typeface="Arial"/>
              </a:rPr>
              <a:t>1</a:t>
            </a:r>
            <a:r>
              <a:rPr sz="2325" spc="52" baseline="-19713" dirty="0">
                <a:solidFill>
                  <a:prstClr val="black"/>
                </a:solidFill>
                <a:latin typeface="Times New Roman"/>
                <a:cs typeface="Times New Roman"/>
              </a:rPr>
              <a:t>	</a:t>
            </a:r>
            <a:r>
              <a:rPr sz="2000" spc="15" dirty="0">
                <a:solidFill>
                  <a:prstClr val="black"/>
                </a:solidFill>
                <a:latin typeface="Arial"/>
                <a:cs typeface="Arial"/>
              </a:rPr>
              <a:t>+</a:t>
            </a:r>
            <a:r>
              <a:rPr sz="2000" spc="15" dirty="0">
                <a:solidFill>
                  <a:prstClr val="black"/>
                </a:solidFill>
                <a:latin typeface="Times New Roman"/>
                <a:cs typeface="Times New Roman"/>
              </a:rPr>
              <a:t>	</a:t>
            </a:r>
            <a:r>
              <a:rPr sz="2000" spc="30" dirty="0">
                <a:solidFill>
                  <a:prstClr val="black"/>
                </a:solidFill>
                <a:latin typeface="Arial"/>
                <a:cs typeface="Arial"/>
              </a:rPr>
              <a:t>(Fc</a:t>
            </a:r>
            <a:r>
              <a:rPr sz="2325" spc="44" baseline="-19713" dirty="0">
                <a:solidFill>
                  <a:prstClr val="black"/>
                </a:solidFill>
                <a:latin typeface="Arial"/>
                <a:cs typeface="Arial"/>
              </a:rPr>
              <a:t>2 </a:t>
            </a:r>
            <a:r>
              <a:rPr sz="2000" spc="15" dirty="0">
                <a:solidFill>
                  <a:prstClr val="black"/>
                </a:solidFill>
                <a:latin typeface="Arial"/>
                <a:cs typeface="Arial"/>
              </a:rPr>
              <a:t>–</a:t>
            </a:r>
            <a:r>
              <a:rPr sz="2000" spc="-165" dirty="0">
                <a:solidFill>
                  <a:prstClr val="black"/>
                </a:solidFill>
                <a:latin typeface="Arial"/>
                <a:cs typeface="Arial"/>
              </a:rPr>
              <a:t> </a:t>
            </a:r>
            <a:r>
              <a:rPr sz="2000" spc="35" dirty="0">
                <a:solidFill>
                  <a:prstClr val="black"/>
                </a:solidFill>
                <a:latin typeface="Arial"/>
                <a:cs typeface="Arial"/>
              </a:rPr>
              <a:t>Fc</a:t>
            </a:r>
            <a:r>
              <a:rPr sz="2325" spc="52" baseline="-19713" dirty="0">
                <a:solidFill>
                  <a:prstClr val="black"/>
                </a:solidFill>
                <a:latin typeface="Arial"/>
                <a:cs typeface="Arial"/>
              </a:rPr>
              <a:t>1</a:t>
            </a:r>
            <a:r>
              <a:rPr sz="2000" spc="35" dirty="0">
                <a:solidFill>
                  <a:prstClr val="black"/>
                </a:solidFill>
                <a:latin typeface="Arial"/>
                <a:cs typeface="Arial"/>
              </a:rPr>
              <a:t>)</a:t>
            </a:r>
            <a:endParaRPr sz="2000">
              <a:solidFill>
                <a:prstClr val="black"/>
              </a:solidFill>
              <a:latin typeface="Arial"/>
              <a:cs typeface="Arial"/>
            </a:endParaRPr>
          </a:p>
        </p:txBody>
      </p:sp>
      <p:sp>
        <p:nvSpPr>
          <p:cNvPr id="17" name="object 17"/>
          <p:cNvSpPr txBox="1"/>
          <p:nvPr/>
        </p:nvSpPr>
        <p:spPr>
          <a:xfrm>
            <a:off x="5480303" y="3979741"/>
            <a:ext cx="737870" cy="743858"/>
          </a:xfrm>
          <a:prstGeom prst="rect">
            <a:avLst/>
          </a:prstGeom>
        </p:spPr>
        <p:txBody>
          <a:bodyPr vert="horz" wrap="square" lIns="0" tIns="12065" rIns="0" bIns="0" rtlCol="0">
            <a:spAutoFit/>
          </a:bodyPr>
          <a:lstStyle/>
          <a:p>
            <a:pPr marL="25400" marR="30480">
              <a:lnSpc>
                <a:spcPct val="125099"/>
              </a:lnSpc>
              <a:spcBef>
                <a:spcPts val="95"/>
              </a:spcBef>
            </a:pPr>
            <a:r>
              <a:rPr sz="2000" spc="5" dirty="0">
                <a:solidFill>
                  <a:prstClr val="black"/>
                </a:solidFill>
                <a:latin typeface="Arial"/>
                <a:cs typeface="Arial"/>
              </a:rPr>
              <a:t>r </a:t>
            </a:r>
            <a:r>
              <a:rPr sz="2000" spc="15" dirty="0">
                <a:solidFill>
                  <a:prstClr val="black"/>
                </a:solidFill>
                <a:latin typeface="Arial"/>
                <a:cs typeface="Arial"/>
              </a:rPr>
              <a:t>– </a:t>
            </a:r>
            <a:r>
              <a:rPr sz="2000" spc="5" dirty="0">
                <a:solidFill>
                  <a:prstClr val="black"/>
                </a:solidFill>
                <a:latin typeface="Arial"/>
                <a:cs typeface="Arial"/>
              </a:rPr>
              <a:t>r</a:t>
            </a:r>
            <a:r>
              <a:rPr sz="2325" spc="7" baseline="-19713" dirty="0">
                <a:solidFill>
                  <a:prstClr val="black"/>
                </a:solidFill>
                <a:latin typeface="Arial"/>
                <a:cs typeface="Arial"/>
              </a:rPr>
              <a:t>1  </a:t>
            </a:r>
            <a:r>
              <a:rPr sz="2000" spc="5" dirty="0">
                <a:solidFill>
                  <a:prstClr val="black"/>
                </a:solidFill>
                <a:latin typeface="Arial"/>
                <a:cs typeface="Arial"/>
              </a:rPr>
              <a:t>r</a:t>
            </a:r>
            <a:r>
              <a:rPr sz="2325" spc="7" baseline="-19713" dirty="0">
                <a:solidFill>
                  <a:prstClr val="black"/>
                </a:solidFill>
                <a:latin typeface="Arial"/>
                <a:cs typeface="Arial"/>
              </a:rPr>
              <a:t>2 </a:t>
            </a:r>
            <a:r>
              <a:rPr sz="2000" spc="15" dirty="0">
                <a:solidFill>
                  <a:prstClr val="black"/>
                </a:solidFill>
                <a:latin typeface="Arial"/>
                <a:cs typeface="Arial"/>
              </a:rPr>
              <a:t>–</a:t>
            </a:r>
            <a:r>
              <a:rPr sz="2000" spc="-10" dirty="0">
                <a:solidFill>
                  <a:prstClr val="black"/>
                </a:solidFill>
                <a:latin typeface="Arial"/>
                <a:cs typeface="Arial"/>
              </a:rPr>
              <a:t> </a:t>
            </a:r>
            <a:r>
              <a:rPr sz="2000" spc="10" dirty="0">
                <a:solidFill>
                  <a:prstClr val="black"/>
                </a:solidFill>
                <a:latin typeface="Arial"/>
                <a:cs typeface="Arial"/>
              </a:rPr>
              <a:t>r</a:t>
            </a:r>
            <a:r>
              <a:rPr sz="2325" spc="15" baseline="-19713" dirty="0">
                <a:solidFill>
                  <a:prstClr val="black"/>
                </a:solidFill>
                <a:latin typeface="Arial"/>
                <a:cs typeface="Arial"/>
              </a:rPr>
              <a:t>1</a:t>
            </a:r>
            <a:endParaRPr sz="2325" baseline="-19713">
              <a:solidFill>
                <a:prstClr val="black"/>
              </a:solidFill>
              <a:latin typeface="Arial"/>
              <a:cs typeface="Arial"/>
            </a:endParaRPr>
          </a:p>
        </p:txBody>
      </p:sp>
      <p:sp>
        <p:nvSpPr>
          <p:cNvPr id="18" name="object 18"/>
          <p:cNvSpPr txBox="1"/>
          <p:nvPr/>
        </p:nvSpPr>
        <p:spPr>
          <a:xfrm>
            <a:off x="7322193" y="4310700"/>
            <a:ext cx="124460" cy="254557"/>
          </a:xfrm>
          <a:prstGeom prst="rect">
            <a:avLst/>
          </a:prstGeom>
        </p:spPr>
        <p:txBody>
          <a:bodyPr vert="horz" wrap="square" lIns="0" tIns="15875" rIns="0" bIns="0" rtlCol="0">
            <a:spAutoFit/>
          </a:bodyPr>
          <a:lstStyle/>
          <a:p>
            <a:pPr>
              <a:spcBef>
                <a:spcPts val="125"/>
              </a:spcBef>
            </a:pPr>
            <a:r>
              <a:rPr sz="1550" spc="15" dirty="0">
                <a:solidFill>
                  <a:prstClr val="black"/>
                </a:solidFill>
                <a:latin typeface="Arial"/>
                <a:cs typeface="Arial"/>
              </a:rPr>
              <a:t>2</a:t>
            </a:r>
            <a:endParaRPr sz="1550">
              <a:solidFill>
                <a:prstClr val="black"/>
              </a:solidFill>
              <a:latin typeface="Arial"/>
              <a:cs typeface="Arial"/>
            </a:endParaRPr>
          </a:p>
        </p:txBody>
      </p:sp>
      <p:sp>
        <p:nvSpPr>
          <p:cNvPr id="19" name="object 19"/>
          <p:cNvSpPr txBox="1"/>
          <p:nvPr/>
        </p:nvSpPr>
        <p:spPr>
          <a:xfrm>
            <a:off x="6688209" y="4186875"/>
            <a:ext cx="2562860" cy="334645"/>
          </a:xfrm>
          <a:prstGeom prst="rect">
            <a:avLst/>
          </a:prstGeom>
        </p:spPr>
        <p:txBody>
          <a:bodyPr vert="horz" wrap="square" lIns="0" tIns="15875" rIns="0" bIns="0" rtlCol="0">
            <a:spAutoFit/>
          </a:bodyPr>
          <a:lstStyle/>
          <a:p>
            <a:pPr marL="38100">
              <a:spcBef>
                <a:spcPts val="125"/>
              </a:spcBef>
              <a:tabLst>
                <a:tab pos="337820" algn="l"/>
                <a:tab pos="938530" algn="l"/>
                <a:tab pos="1253490" algn="l"/>
              </a:tabLst>
            </a:pPr>
            <a:r>
              <a:rPr sz="3000" spc="22" baseline="-6944" dirty="0">
                <a:solidFill>
                  <a:prstClr val="black"/>
                </a:solidFill>
                <a:latin typeface="Arial"/>
                <a:cs typeface="Arial"/>
              </a:rPr>
              <a:t>=</a:t>
            </a:r>
            <a:r>
              <a:rPr sz="3000" spc="22" baseline="-6944" dirty="0">
                <a:solidFill>
                  <a:prstClr val="black"/>
                </a:solidFill>
                <a:latin typeface="Times New Roman"/>
                <a:cs typeface="Times New Roman"/>
              </a:rPr>
              <a:t>	</a:t>
            </a:r>
            <a:r>
              <a:rPr sz="2000" spc="30" dirty="0">
                <a:solidFill>
                  <a:prstClr val="black"/>
                </a:solidFill>
                <a:latin typeface="Arial"/>
                <a:cs typeface="Arial"/>
              </a:rPr>
              <a:t>Fc</a:t>
            </a:r>
            <a:r>
              <a:rPr sz="2000" spc="30" dirty="0">
                <a:solidFill>
                  <a:prstClr val="black"/>
                </a:solidFill>
                <a:latin typeface="Times New Roman"/>
                <a:cs typeface="Times New Roman"/>
              </a:rPr>
              <a:t>	</a:t>
            </a:r>
            <a:r>
              <a:rPr sz="2000" spc="5" dirty="0">
                <a:solidFill>
                  <a:prstClr val="black"/>
                </a:solidFill>
                <a:latin typeface="Arial"/>
                <a:cs typeface="Arial"/>
              </a:rPr>
              <a:t>--</a:t>
            </a:r>
            <a:r>
              <a:rPr sz="2000" spc="5" dirty="0">
                <a:solidFill>
                  <a:prstClr val="black"/>
                </a:solidFill>
                <a:latin typeface="Times New Roman"/>
                <a:cs typeface="Times New Roman"/>
              </a:rPr>
              <a:t>	</a:t>
            </a:r>
            <a:r>
              <a:rPr sz="2000" spc="30" dirty="0">
                <a:solidFill>
                  <a:prstClr val="black"/>
                </a:solidFill>
                <a:latin typeface="Arial"/>
                <a:cs typeface="Arial"/>
              </a:rPr>
              <a:t>(Fc</a:t>
            </a:r>
            <a:r>
              <a:rPr sz="2325" spc="44" baseline="-19713" dirty="0">
                <a:solidFill>
                  <a:prstClr val="black"/>
                </a:solidFill>
                <a:latin typeface="Arial"/>
                <a:cs typeface="Arial"/>
              </a:rPr>
              <a:t>2 </a:t>
            </a:r>
            <a:r>
              <a:rPr sz="2000" spc="15" dirty="0">
                <a:solidFill>
                  <a:prstClr val="black"/>
                </a:solidFill>
                <a:latin typeface="Arial"/>
                <a:cs typeface="Arial"/>
              </a:rPr>
              <a:t>–</a:t>
            </a:r>
            <a:r>
              <a:rPr sz="2000" spc="-90" dirty="0">
                <a:solidFill>
                  <a:prstClr val="black"/>
                </a:solidFill>
                <a:latin typeface="Arial"/>
                <a:cs typeface="Arial"/>
              </a:rPr>
              <a:t> </a:t>
            </a:r>
            <a:r>
              <a:rPr sz="2000" spc="35" dirty="0">
                <a:solidFill>
                  <a:prstClr val="black"/>
                </a:solidFill>
                <a:latin typeface="Arial"/>
                <a:cs typeface="Arial"/>
              </a:rPr>
              <a:t>Fc</a:t>
            </a:r>
            <a:r>
              <a:rPr sz="2325" spc="52" baseline="-19713" dirty="0">
                <a:solidFill>
                  <a:prstClr val="black"/>
                </a:solidFill>
                <a:latin typeface="Arial"/>
                <a:cs typeface="Arial"/>
              </a:rPr>
              <a:t>1</a:t>
            </a:r>
            <a:r>
              <a:rPr sz="2000" spc="35" dirty="0">
                <a:solidFill>
                  <a:prstClr val="black"/>
                </a:solidFill>
                <a:latin typeface="Arial"/>
                <a:cs typeface="Arial"/>
              </a:rPr>
              <a:t>)</a:t>
            </a:r>
            <a:endParaRPr sz="2000">
              <a:solidFill>
                <a:prstClr val="black"/>
              </a:solidFill>
              <a:latin typeface="Arial"/>
              <a:cs typeface="Arial"/>
            </a:endParaRPr>
          </a:p>
        </p:txBody>
      </p:sp>
      <p:sp>
        <p:nvSpPr>
          <p:cNvPr id="20" name="object 20"/>
          <p:cNvSpPr txBox="1"/>
          <p:nvPr/>
        </p:nvSpPr>
        <p:spPr>
          <a:xfrm>
            <a:off x="9370447" y="3885122"/>
            <a:ext cx="737870" cy="829394"/>
          </a:xfrm>
          <a:prstGeom prst="rect">
            <a:avLst/>
          </a:prstGeom>
        </p:spPr>
        <p:txBody>
          <a:bodyPr vert="horz" wrap="square" lIns="0" tIns="11430" rIns="0" bIns="0" rtlCol="0">
            <a:spAutoFit/>
          </a:bodyPr>
          <a:lstStyle/>
          <a:p>
            <a:pPr marL="25400" marR="30480">
              <a:lnSpc>
                <a:spcPct val="140900"/>
              </a:lnSpc>
              <a:spcBef>
                <a:spcPts val="90"/>
              </a:spcBef>
            </a:pPr>
            <a:r>
              <a:rPr sz="2000" spc="15" dirty="0">
                <a:solidFill>
                  <a:prstClr val="black"/>
                </a:solidFill>
                <a:latin typeface="Arial"/>
                <a:cs typeface="Arial"/>
              </a:rPr>
              <a:t>r</a:t>
            </a:r>
            <a:r>
              <a:rPr sz="2325" spc="22" baseline="-19713" dirty="0">
                <a:solidFill>
                  <a:prstClr val="black"/>
                </a:solidFill>
                <a:latin typeface="Arial"/>
                <a:cs typeface="Arial"/>
              </a:rPr>
              <a:t>2</a:t>
            </a:r>
            <a:r>
              <a:rPr sz="2000" spc="15" dirty="0">
                <a:solidFill>
                  <a:prstClr val="black"/>
                </a:solidFill>
                <a:latin typeface="Arial"/>
                <a:cs typeface="Arial"/>
              </a:rPr>
              <a:t>– </a:t>
            </a:r>
            <a:r>
              <a:rPr sz="2000" spc="5" dirty="0">
                <a:solidFill>
                  <a:prstClr val="black"/>
                </a:solidFill>
                <a:latin typeface="Arial"/>
                <a:cs typeface="Arial"/>
              </a:rPr>
              <a:t>r  </a:t>
            </a:r>
            <a:r>
              <a:rPr sz="2000" spc="10" dirty="0">
                <a:solidFill>
                  <a:prstClr val="black"/>
                </a:solidFill>
                <a:latin typeface="Arial"/>
                <a:cs typeface="Arial"/>
              </a:rPr>
              <a:t>r</a:t>
            </a:r>
            <a:r>
              <a:rPr sz="2325" spc="15" baseline="-19713" dirty="0">
                <a:solidFill>
                  <a:prstClr val="black"/>
                </a:solidFill>
                <a:latin typeface="Arial"/>
                <a:cs typeface="Arial"/>
              </a:rPr>
              <a:t>2 </a:t>
            </a:r>
            <a:r>
              <a:rPr sz="2000" spc="15" dirty="0">
                <a:solidFill>
                  <a:prstClr val="black"/>
                </a:solidFill>
                <a:latin typeface="Arial"/>
                <a:cs typeface="Arial"/>
              </a:rPr>
              <a:t>–</a:t>
            </a:r>
            <a:r>
              <a:rPr sz="2000" spc="-15" dirty="0">
                <a:solidFill>
                  <a:prstClr val="black"/>
                </a:solidFill>
                <a:latin typeface="Arial"/>
                <a:cs typeface="Arial"/>
              </a:rPr>
              <a:t> </a:t>
            </a:r>
            <a:r>
              <a:rPr sz="2000" spc="5" dirty="0">
                <a:solidFill>
                  <a:prstClr val="black"/>
                </a:solidFill>
                <a:latin typeface="Arial"/>
                <a:cs typeface="Arial"/>
              </a:rPr>
              <a:t>r</a:t>
            </a:r>
            <a:r>
              <a:rPr sz="2325" spc="7" baseline="-19713" dirty="0">
                <a:solidFill>
                  <a:prstClr val="black"/>
                </a:solidFill>
                <a:latin typeface="Arial"/>
                <a:cs typeface="Arial"/>
              </a:rPr>
              <a:t>1</a:t>
            </a:r>
            <a:endParaRPr sz="2325" baseline="-19713">
              <a:solidFill>
                <a:prstClr val="black"/>
              </a:solidFill>
              <a:latin typeface="Arial"/>
              <a:cs typeface="Arial"/>
            </a:endParaRPr>
          </a:p>
        </p:txBody>
      </p:sp>
      <p:sp>
        <p:nvSpPr>
          <p:cNvPr id="21" name="object 21"/>
          <p:cNvSpPr/>
          <p:nvPr/>
        </p:nvSpPr>
        <p:spPr>
          <a:xfrm>
            <a:off x="5334000" y="4086226"/>
            <a:ext cx="4862830" cy="790575"/>
          </a:xfrm>
          <a:custGeom>
            <a:avLst/>
            <a:gdLst/>
            <a:ahLst/>
            <a:cxnLst/>
            <a:rect l="l" t="t" r="r" b="b"/>
            <a:pathLst>
              <a:path w="4862830" h="790575">
                <a:moveTo>
                  <a:pt x="76199" y="333374"/>
                </a:moveTo>
                <a:lnTo>
                  <a:pt x="914399" y="333374"/>
                </a:lnTo>
              </a:path>
              <a:path w="4862830" h="790575">
                <a:moveTo>
                  <a:pt x="3962399" y="319146"/>
                </a:moveTo>
                <a:lnTo>
                  <a:pt x="4800599" y="319146"/>
                </a:lnTo>
              </a:path>
              <a:path w="4862830" h="790575">
                <a:moveTo>
                  <a:pt x="127010" y="790574"/>
                </a:moveTo>
                <a:lnTo>
                  <a:pt x="77589" y="780588"/>
                </a:lnTo>
                <a:lnTo>
                  <a:pt x="37216" y="753361"/>
                </a:lnTo>
                <a:lnTo>
                  <a:pt x="9986" y="712990"/>
                </a:lnTo>
                <a:lnTo>
                  <a:pt x="0" y="663570"/>
                </a:lnTo>
                <a:lnTo>
                  <a:pt x="0" y="155579"/>
                </a:lnTo>
                <a:lnTo>
                  <a:pt x="9986" y="106159"/>
                </a:lnTo>
                <a:lnTo>
                  <a:pt x="37216" y="65788"/>
                </a:lnTo>
                <a:lnTo>
                  <a:pt x="77589" y="38561"/>
                </a:lnTo>
                <a:lnTo>
                  <a:pt x="127010" y="28574"/>
                </a:lnTo>
              </a:path>
              <a:path w="4862830" h="790575">
                <a:moveTo>
                  <a:pt x="863589" y="28574"/>
                </a:moveTo>
                <a:lnTo>
                  <a:pt x="913010" y="38561"/>
                </a:lnTo>
                <a:lnTo>
                  <a:pt x="953383" y="65788"/>
                </a:lnTo>
                <a:lnTo>
                  <a:pt x="980613" y="106159"/>
                </a:lnTo>
                <a:lnTo>
                  <a:pt x="990599" y="155579"/>
                </a:lnTo>
                <a:lnTo>
                  <a:pt x="990599" y="663570"/>
                </a:lnTo>
                <a:lnTo>
                  <a:pt x="980613" y="712990"/>
                </a:lnTo>
                <a:lnTo>
                  <a:pt x="953383" y="753361"/>
                </a:lnTo>
                <a:lnTo>
                  <a:pt x="913010" y="780588"/>
                </a:lnTo>
                <a:lnTo>
                  <a:pt x="863589" y="790574"/>
                </a:lnTo>
              </a:path>
              <a:path w="4862830" h="790575">
                <a:moveTo>
                  <a:pt x="3998975" y="761999"/>
                </a:moveTo>
                <a:lnTo>
                  <a:pt x="3949504" y="752013"/>
                </a:lnTo>
                <a:lnTo>
                  <a:pt x="3909136" y="724786"/>
                </a:lnTo>
                <a:lnTo>
                  <a:pt x="3881935" y="684415"/>
                </a:lnTo>
                <a:lnTo>
                  <a:pt x="3871965" y="634995"/>
                </a:lnTo>
                <a:lnTo>
                  <a:pt x="3871965" y="127004"/>
                </a:lnTo>
                <a:lnTo>
                  <a:pt x="3881935" y="77584"/>
                </a:lnTo>
                <a:lnTo>
                  <a:pt x="3909136" y="37213"/>
                </a:lnTo>
                <a:lnTo>
                  <a:pt x="3949504" y="9986"/>
                </a:lnTo>
                <a:lnTo>
                  <a:pt x="3998975" y="0"/>
                </a:lnTo>
              </a:path>
              <a:path w="4862830" h="790575">
                <a:moveTo>
                  <a:pt x="4735464" y="0"/>
                </a:moveTo>
                <a:lnTo>
                  <a:pt x="4784950" y="9986"/>
                </a:lnTo>
                <a:lnTo>
                  <a:pt x="4825349" y="37213"/>
                </a:lnTo>
                <a:lnTo>
                  <a:pt x="4852581" y="77584"/>
                </a:lnTo>
                <a:lnTo>
                  <a:pt x="4862565" y="127004"/>
                </a:lnTo>
                <a:lnTo>
                  <a:pt x="4862565" y="634995"/>
                </a:lnTo>
                <a:lnTo>
                  <a:pt x="4852581" y="684415"/>
                </a:lnTo>
                <a:lnTo>
                  <a:pt x="4825349" y="724786"/>
                </a:lnTo>
                <a:lnTo>
                  <a:pt x="4784950" y="752013"/>
                </a:lnTo>
                <a:lnTo>
                  <a:pt x="4735464" y="761999"/>
                </a:lnTo>
              </a:path>
            </a:pathLst>
          </a:custGeom>
          <a:ln w="28574">
            <a:solidFill>
              <a:srgbClr val="000000"/>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0036" y="2304415"/>
            <a:ext cx="7327900" cy="1124585"/>
          </a:xfrm>
          <a:prstGeom prst="rect">
            <a:avLst/>
          </a:prstGeom>
        </p:spPr>
        <p:txBody>
          <a:bodyPr vert="horz" wrap="square" lIns="0" tIns="13970" rIns="0" bIns="0" rtlCol="0">
            <a:spAutoFit/>
          </a:bodyPr>
          <a:lstStyle/>
          <a:p>
            <a:pPr marL="12700">
              <a:spcBef>
                <a:spcPts val="110"/>
              </a:spcBef>
            </a:pPr>
            <a:r>
              <a:rPr sz="7200" b="0" spc="-15" dirty="0">
                <a:solidFill>
                  <a:schemeClr val="tx2"/>
                </a:solidFill>
              </a:rPr>
              <a:t>Hartung</a:t>
            </a:r>
            <a:r>
              <a:rPr sz="7200" b="0" spc="5" dirty="0">
                <a:solidFill>
                  <a:schemeClr val="tx2"/>
                </a:solidFill>
              </a:rPr>
              <a:t> </a:t>
            </a:r>
            <a:r>
              <a:rPr sz="7200" b="0" spc="-20" dirty="0">
                <a:solidFill>
                  <a:schemeClr val="tx2"/>
                </a:solidFill>
              </a:rPr>
              <a:t>Governor</a:t>
            </a:r>
            <a:endParaRPr sz="7200" dirty="0">
              <a:solidFill>
                <a:schemeClr val="tx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533401"/>
            <a:ext cx="8915400" cy="63245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5689" y="1325173"/>
            <a:ext cx="7622540" cy="2781300"/>
          </a:xfrm>
          <a:prstGeom prst="rect">
            <a:avLst/>
          </a:prstGeom>
        </p:spPr>
        <p:txBody>
          <a:bodyPr vert="horz" wrap="square" lIns="0" tIns="13970" rIns="0" bIns="0" rtlCol="0">
            <a:spAutoFit/>
          </a:bodyPr>
          <a:lstStyle/>
          <a:p>
            <a:pPr marL="12700" marR="5080" algn="just">
              <a:lnSpc>
                <a:spcPct val="150600"/>
              </a:lnSpc>
              <a:spcBef>
                <a:spcPts val="110"/>
              </a:spcBef>
            </a:pPr>
            <a:r>
              <a:rPr b="0" dirty="0">
                <a:solidFill>
                  <a:schemeClr val="tx2"/>
                </a:solidFill>
                <a:latin typeface="Arial"/>
                <a:cs typeface="Arial"/>
              </a:rPr>
              <a:t>A </a:t>
            </a:r>
            <a:r>
              <a:rPr b="0" spc="5" dirty="0">
                <a:solidFill>
                  <a:schemeClr val="tx2"/>
                </a:solidFill>
              </a:rPr>
              <a:t>spring </a:t>
            </a:r>
            <a:r>
              <a:rPr b="0" dirty="0">
                <a:solidFill>
                  <a:schemeClr val="tx2"/>
                </a:solidFill>
                <a:latin typeface="Arial"/>
                <a:cs typeface="Arial"/>
              </a:rPr>
              <a:t>controlled </a:t>
            </a:r>
            <a:r>
              <a:rPr b="0" spc="-10" dirty="0">
                <a:solidFill>
                  <a:schemeClr val="tx2"/>
                </a:solidFill>
              </a:rPr>
              <a:t>governor </a:t>
            </a:r>
            <a:r>
              <a:rPr b="0" spc="-35" dirty="0">
                <a:solidFill>
                  <a:schemeClr val="tx2"/>
                </a:solidFill>
              </a:rPr>
              <a:t>of </a:t>
            </a:r>
            <a:r>
              <a:rPr b="0" spc="-5" dirty="0">
                <a:solidFill>
                  <a:schemeClr val="tx2"/>
                </a:solidFill>
              </a:rPr>
              <a:t>Hartung </a:t>
            </a:r>
            <a:r>
              <a:rPr b="0" dirty="0">
                <a:solidFill>
                  <a:schemeClr val="tx2"/>
                </a:solidFill>
                <a:latin typeface="Arial"/>
                <a:cs typeface="Arial"/>
              </a:rPr>
              <a:t>type </a:t>
            </a:r>
            <a:r>
              <a:rPr b="0" spc="-5" dirty="0">
                <a:solidFill>
                  <a:schemeClr val="tx2"/>
                </a:solidFill>
              </a:rPr>
              <a:t>is </a:t>
            </a:r>
            <a:r>
              <a:rPr b="0" dirty="0">
                <a:solidFill>
                  <a:schemeClr val="tx2"/>
                </a:solidFill>
                <a:latin typeface="Arial"/>
                <a:cs typeface="Arial"/>
              </a:rPr>
              <a:t>shown </a:t>
            </a:r>
            <a:r>
              <a:rPr b="0" spc="-10" dirty="0">
                <a:solidFill>
                  <a:schemeClr val="tx2"/>
                </a:solidFill>
              </a:rPr>
              <a:t>in  </a:t>
            </a:r>
            <a:r>
              <a:rPr b="0" dirty="0">
                <a:solidFill>
                  <a:schemeClr val="tx2"/>
                </a:solidFill>
                <a:latin typeface="Arial"/>
                <a:cs typeface="Arial"/>
              </a:rPr>
              <a:t>fig. In this </a:t>
            </a:r>
            <a:r>
              <a:rPr b="0" spc="-20" dirty="0">
                <a:solidFill>
                  <a:schemeClr val="tx2"/>
                </a:solidFill>
              </a:rPr>
              <a:t>type </a:t>
            </a:r>
            <a:r>
              <a:rPr b="0" spc="-35" dirty="0">
                <a:solidFill>
                  <a:schemeClr val="tx2"/>
                </a:solidFill>
              </a:rPr>
              <a:t>of </a:t>
            </a:r>
            <a:r>
              <a:rPr b="0" spc="-30" dirty="0">
                <a:solidFill>
                  <a:schemeClr val="tx2"/>
                </a:solidFill>
              </a:rPr>
              <a:t>governor, </a:t>
            </a:r>
            <a:r>
              <a:rPr b="0" spc="5" dirty="0">
                <a:solidFill>
                  <a:schemeClr val="tx2"/>
                </a:solidFill>
              </a:rPr>
              <a:t>the </a:t>
            </a:r>
            <a:r>
              <a:rPr b="0" spc="-15" dirty="0">
                <a:solidFill>
                  <a:schemeClr val="tx2"/>
                </a:solidFill>
              </a:rPr>
              <a:t>vertical </a:t>
            </a:r>
            <a:r>
              <a:rPr b="0" spc="-5" dirty="0">
                <a:solidFill>
                  <a:schemeClr val="tx2"/>
                </a:solidFill>
              </a:rPr>
              <a:t>arms </a:t>
            </a:r>
            <a:r>
              <a:rPr b="0" spc="-35" dirty="0">
                <a:solidFill>
                  <a:schemeClr val="tx2"/>
                </a:solidFill>
              </a:rPr>
              <a:t>of </a:t>
            </a:r>
            <a:r>
              <a:rPr b="0" spc="5" dirty="0">
                <a:solidFill>
                  <a:schemeClr val="tx2"/>
                </a:solidFill>
              </a:rPr>
              <a:t>the </a:t>
            </a:r>
            <a:r>
              <a:rPr b="0" spc="-20" dirty="0">
                <a:solidFill>
                  <a:schemeClr val="tx2"/>
                </a:solidFill>
              </a:rPr>
              <a:t>bell  </a:t>
            </a:r>
            <a:r>
              <a:rPr b="0" spc="-10" dirty="0">
                <a:solidFill>
                  <a:schemeClr val="tx2"/>
                </a:solidFill>
              </a:rPr>
              <a:t>crank levers </a:t>
            </a:r>
            <a:r>
              <a:rPr b="0" spc="10" dirty="0">
                <a:solidFill>
                  <a:schemeClr val="tx2"/>
                </a:solidFill>
              </a:rPr>
              <a:t>are </a:t>
            </a:r>
            <a:r>
              <a:rPr b="0" dirty="0">
                <a:solidFill>
                  <a:schemeClr val="tx2"/>
                </a:solidFill>
                <a:latin typeface="Arial"/>
                <a:cs typeface="Arial"/>
              </a:rPr>
              <a:t>fitted </a:t>
            </a:r>
            <a:r>
              <a:rPr b="0" spc="-5" dirty="0">
                <a:solidFill>
                  <a:schemeClr val="tx2"/>
                </a:solidFill>
              </a:rPr>
              <a:t>with </a:t>
            </a:r>
            <a:r>
              <a:rPr b="0" spc="5" dirty="0">
                <a:solidFill>
                  <a:schemeClr val="tx2"/>
                </a:solidFill>
              </a:rPr>
              <a:t>spring </a:t>
            </a:r>
            <a:r>
              <a:rPr b="0" spc="-15" dirty="0">
                <a:solidFill>
                  <a:schemeClr val="tx2"/>
                </a:solidFill>
              </a:rPr>
              <a:t>balls </a:t>
            </a:r>
            <a:r>
              <a:rPr b="0" spc="-5" dirty="0">
                <a:solidFill>
                  <a:schemeClr val="tx2"/>
                </a:solidFill>
              </a:rPr>
              <a:t>which </a:t>
            </a:r>
            <a:r>
              <a:rPr b="0" dirty="0">
                <a:solidFill>
                  <a:schemeClr val="tx2"/>
                </a:solidFill>
                <a:latin typeface="Arial"/>
                <a:cs typeface="Arial"/>
              </a:rPr>
              <a:t>compress  </a:t>
            </a:r>
            <a:r>
              <a:rPr b="0" spc="-10" dirty="0">
                <a:solidFill>
                  <a:schemeClr val="tx2"/>
                </a:solidFill>
              </a:rPr>
              <a:t>against </a:t>
            </a:r>
            <a:r>
              <a:rPr b="0" spc="5" dirty="0">
                <a:solidFill>
                  <a:schemeClr val="tx2"/>
                </a:solidFill>
              </a:rPr>
              <a:t>the </a:t>
            </a:r>
            <a:r>
              <a:rPr b="0" spc="10" dirty="0">
                <a:solidFill>
                  <a:schemeClr val="tx2"/>
                </a:solidFill>
              </a:rPr>
              <a:t>frame </a:t>
            </a:r>
            <a:r>
              <a:rPr b="0" spc="-35" dirty="0">
                <a:solidFill>
                  <a:schemeClr val="tx2"/>
                </a:solidFill>
              </a:rPr>
              <a:t>of </a:t>
            </a:r>
            <a:r>
              <a:rPr b="0" spc="5" dirty="0">
                <a:solidFill>
                  <a:schemeClr val="tx2"/>
                </a:solidFill>
              </a:rPr>
              <a:t>the </a:t>
            </a:r>
            <a:r>
              <a:rPr b="0" spc="-10" dirty="0">
                <a:solidFill>
                  <a:schemeClr val="tx2"/>
                </a:solidFill>
              </a:rPr>
              <a:t>governor </a:t>
            </a:r>
            <a:r>
              <a:rPr b="0" dirty="0">
                <a:solidFill>
                  <a:schemeClr val="tx2"/>
                </a:solidFill>
                <a:latin typeface="Arial"/>
                <a:cs typeface="Arial"/>
              </a:rPr>
              <a:t>when </a:t>
            </a:r>
            <a:r>
              <a:rPr b="0" spc="5" dirty="0">
                <a:solidFill>
                  <a:schemeClr val="tx2"/>
                </a:solidFill>
              </a:rPr>
              <a:t>the rollers </a:t>
            </a:r>
            <a:r>
              <a:rPr b="0" spc="-35" dirty="0">
                <a:solidFill>
                  <a:schemeClr val="tx2"/>
                </a:solidFill>
              </a:rPr>
              <a:t>at </a:t>
            </a:r>
            <a:r>
              <a:rPr b="0" spc="30" dirty="0">
                <a:solidFill>
                  <a:schemeClr val="tx2"/>
                </a:solidFill>
              </a:rPr>
              <a:t>the  </a:t>
            </a:r>
            <a:r>
              <a:rPr b="0" spc="-25" dirty="0">
                <a:solidFill>
                  <a:schemeClr val="tx2"/>
                </a:solidFill>
              </a:rPr>
              <a:t>horizontal </a:t>
            </a:r>
            <a:r>
              <a:rPr b="0" spc="-15" dirty="0">
                <a:solidFill>
                  <a:schemeClr val="tx2"/>
                </a:solidFill>
              </a:rPr>
              <a:t>arm </a:t>
            </a:r>
            <a:r>
              <a:rPr b="0" spc="-25" dirty="0">
                <a:solidFill>
                  <a:schemeClr val="tx2"/>
                </a:solidFill>
              </a:rPr>
              <a:t>press </a:t>
            </a:r>
            <a:r>
              <a:rPr b="0" spc="-30" dirty="0">
                <a:solidFill>
                  <a:schemeClr val="tx2"/>
                </a:solidFill>
              </a:rPr>
              <a:t>against </a:t>
            </a:r>
            <a:r>
              <a:rPr b="0" spc="5" dirty="0">
                <a:solidFill>
                  <a:schemeClr val="tx2"/>
                </a:solidFill>
              </a:rPr>
              <a:t>the</a:t>
            </a:r>
            <a:r>
              <a:rPr b="0" spc="-65" dirty="0">
                <a:solidFill>
                  <a:schemeClr val="tx2"/>
                </a:solidFill>
              </a:rPr>
              <a:t> </a:t>
            </a:r>
            <a:r>
              <a:rPr b="0" spc="-40" dirty="0">
                <a:solidFill>
                  <a:schemeClr val="tx2"/>
                </a:solidFill>
              </a:rPr>
              <a:t>sleeve.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11437"/>
            <a:ext cx="10029194" cy="448945"/>
          </a:xfrm>
          <a:prstGeom prst="rect">
            <a:avLst/>
          </a:prstGeom>
        </p:spPr>
        <p:txBody>
          <a:bodyPr vert="horz" wrap="square" lIns="0" tIns="15875" rIns="0" bIns="0" rtlCol="0">
            <a:spAutoFit/>
          </a:bodyPr>
          <a:lstStyle/>
          <a:p>
            <a:pPr marL="12700">
              <a:spcBef>
                <a:spcPts val="125"/>
              </a:spcBef>
            </a:pPr>
            <a:r>
              <a:rPr sz="2750" b="0" spc="-10" dirty="0">
                <a:solidFill>
                  <a:schemeClr val="tx2"/>
                </a:solidFill>
                <a:latin typeface="Times New Roman"/>
                <a:cs typeface="Times New Roman"/>
              </a:rPr>
              <a:t>Watt’s </a:t>
            </a:r>
            <a:r>
              <a:rPr sz="2750" b="0" spc="-30" dirty="0">
                <a:solidFill>
                  <a:schemeClr val="tx2"/>
                </a:solidFill>
                <a:latin typeface="Times New Roman"/>
                <a:cs typeface="Times New Roman"/>
              </a:rPr>
              <a:t>indicator </a:t>
            </a:r>
            <a:r>
              <a:rPr sz="2750" b="0" spc="-5" dirty="0">
                <a:solidFill>
                  <a:schemeClr val="tx2"/>
                </a:solidFill>
                <a:latin typeface="Times New Roman"/>
                <a:cs typeface="Times New Roman"/>
              </a:rPr>
              <a:t>mechanism </a:t>
            </a:r>
            <a:r>
              <a:rPr sz="2750" b="0" spc="-10" dirty="0">
                <a:solidFill>
                  <a:schemeClr val="tx2"/>
                </a:solidFill>
                <a:latin typeface="Times New Roman"/>
                <a:cs typeface="Times New Roman"/>
              </a:rPr>
              <a:t>(Double </a:t>
            </a:r>
            <a:r>
              <a:rPr sz="2750" b="0" spc="-35" dirty="0">
                <a:solidFill>
                  <a:schemeClr val="tx2"/>
                </a:solidFill>
                <a:latin typeface="Times New Roman"/>
                <a:cs typeface="Times New Roman"/>
              </a:rPr>
              <a:t>lever</a:t>
            </a:r>
            <a:r>
              <a:rPr sz="2750" b="0" spc="-60" dirty="0">
                <a:solidFill>
                  <a:schemeClr val="tx2"/>
                </a:solidFill>
                <a:latin typeface="Times New Roman"/>
                <a:cs typeface="Times New Roman"/>
              </a:rPr>
              <a:t> </a:t>
            </a:r>
            <a:r>
              <a:rPr sz="2750" b="0" spc="-5" dirty="0">
                <a:solidFill>
                  <a:schemeClr val="tx2"/>
                </a:solidFill>
                <a:latin typeface="Times New Roman"/>
                <a:cs typeface="Times New Roman"/>
              </a:rPr>
              <a:t>mechanism)</a:t>
            </a:r>
            <a:endParaRPr sz="2750" dirty="0">
              <a:solidFill>
                <a:schemeClr val="tx2"/>
              </a:solidFill>
              <a:latin typeface="Times New Roman"/>
              <a:cs typeface="Times New Roman"/>
            </a:endParaRPr>
          </a:p>
        </p:txBody>
      </p:sp>
      <p:sp>
        <p:nvSpPr>
          <p:cNvPr id="3" name="object 3"/>
          <p:cNvSpPr/>
          <p:nvPr/>
        </p:nvSpPr>
        <p:spPr>
          <a:xfrm>
            <a:off x="3625449" y="1295400"/>
            <a:ext cx="5366150" cy="44196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740" y="138107"/>
            <a:ext cx="8930640" cy="4406334"/>
          </a:xfrm>
          <a:prstGeom prst="rect">
            <a:avLst/>
          </a:prstGeom>
        </p:spPr>
        <p:txBody>
          <a:bodyPr vert="horz" wrap="square" lIns="0" tIns="12700" rIns="0" bIns="0" rtlCol="0">
            <a:spAutoFit/>
          </a:bodyPr>
          <a:lstStyle/>
          <a:p>
            <a:pPr marL="12700">
              <a:spcBef>
                <a:spcPts val="100"/>
              </a:spcBef>
            </a:pPr>
            <a:r>
              <a:rPr sz="2400" spc="-15" dirty="0">
                <a:solidFill>
                  <a:schemeClr val="tx2"/>
                </a:solidFill>
                <a:latin typeface="Arial"/>
                <a:cs typeface="Arial"/>
              </a:rPr>
              <a:t>Let,</a:t>
            </a:r>
            <a:endParaRPr sz="2400" dirty="0">
              <a:solidFill>
                <a:schemeClr val="tx2"/>
              </a:solidFill>
              <a:latin typeface="Arial"/>
              <a:cs typeface="Arial"/>
            </a:endParaRPr>
          </a:p>
          <a:p>
            <a:pPr>
              <a:spcBef>
                <a:spcPts val="30"/>
              </a:spcBef>
            </a:pPr>
            <a:endParaRPr sz="2500" dirty="0">
              <a:solidFill>
                <a:schemeClr val="tx2"/>
              </a:solidFill>
              <a:latin typeface="Arial"/>
              <a:cs typeface="Arial"/>
            </a:endParaRPr>
          </a:p>
          <a:p>
            <a:pPr marL="12700"/>
            <a:r>
              <a:rPr sz="2400" dirty="0">
                <a:solidFill>
                  <a:schemeClr val="tx2"/>
                </a:solidFill>
                <a:latin typeface="Arial"/>
                <a:cs typeface="Arial"/>
              </a:rPr>
              <a:t>S = </a:t>
            </a:r>
            <a:r>
              <a:rPr sz="2400" spc="-10" dirty="0">
                <a:solidFill>
                  <a:schemeClr val="tx2"/>
                </a:solidFill>
                <a:latin typeface="Arial"/>
                <a:cs typeface="Arial"/>
              </a:rPr>
              <a:t>Spring</a:t>
            </a:r>
            <a:r>
              <a:rPr sz="2400" spc="30" dirty="0">
                <a:solidFill>
                  <a:schemeClr val="tx2"/>
                </a:solidFill>
                <a:latin typeface="Arial"/>
                <a:cs typeface="Arial"/>
              </a:rPr>
              <a:t> </a:t>
            </a:r>
            <a:r>
              <a:rPr sz="2400" spc="5" dirty="0">
                <a:solidFill>
                  <a:schemeClr val="tx2"/>
                </a:solidFill>
                <a:latin typeface="Arial"/>
                <a:cs typeface="Arial"/>
              </a:rPr>
              <a:t>force</a:t>
            </a:r>
            <a:endParaRPr sz="2400" dirty="0">
              <a:solidFill>
                <a:schemeClr val="tx2"/>
              </a:solidFill>
              <a:latin typeface="Arial"/>
              <a:cs typeface="Arial"/>
            </a:endParaRPr>
          </a:p>
          <a:p>
            <a:pPr>
              <a:spcBef>
                <a:spcPts val="25"/>
              </a:spcBef>
            </a:pPr>
            <a:endParaRPr sz="2500" dirty="0">
              <a:solidFill>
                <a:schemeClr val="tx2"/>
              </a:solidFill>
              <a:latin typeface="Arial"/>
              <a:cs typeface="Arial"/>
            </a:endParaRPr>
          </a:p>
          <a:p>
            <a:pPr marL="12700"/>
            <a:r>
              <a:rPr sz="2400" spc="15" dirty="0">
                <a:solidFill>
                  <a:schemeClr val="tx2"/>
                </a:solidFill>
                <a:latin typeface="Arial"/>
                <a:cs typeface="Arial"/>
              </a:rPr>
              <a:t>Fc </a:t>
            </a:r>
            <a:r>
              <a:rPr sz="2400" dirty="0">
                <a:solidFill>
                  <a:schemeClr val="tx2"/>
                </a:solidFill>
                <a:latin typeface="Arial"/>
                <a:cs typeface="Arial"/>
              </a:rPr>
              <a:t>= </a:t>
            </a:r>
            <a:r>
              <a:rPr sz="2400" spc="-10" dirty="0">
                <a:solidFill>
                  <a:schemeClr val="tx2"/>
                </a:solidFill>
                <a:latin typeface="Arial"/>
                <a:cs typeface="Arial"/>
              </a:rPr>
              <a:t>Centrifugal</a:t>
            </a:r>
            <a:r>
              <a:rPr sz="2400" spc="15" dirty="0">
                <a:solidFill>
                  <a:schemeClr val="tx2"/>
                </a:solidFill>
                <a:latin typeface="Arial"/>
                <a:cs typeface="Arial"/>
              </a:rPr>
              <a:t> </a:t>
            </a:r>
            <a:r>
              <a:rPr sz="2400" spc="5" dirty="0">
                <a:solidFill>
                  <a:schemeClr val="tx2"/>
                </a:solidFill>
                <a:latin typeface="Arial"/>
                <a:cs typeface="Arial"/>
              </a:rPr>
              <a:t>force</a:t>
            </a:r>
            <a:endParaRPr sz="2400" dirty="0">
              <a:solidFill>
                <a:schemeClr val="tx2"/>
              </a:solidFill>
              <a:latin typeface="Arial"/>
              <a:cs typeface="Arial"/>
            </a:endParaRPr>
          </a:p>
          <a:p>
            <a:pPr>
              <a:spcBef>
                <a:spcPts val="30"/>
              </a:spcBef>
            </a:pPr>
            <a:endParaRPr sz="2500" dirty="0">
              <a:solidFill>
                <a:schemeClr val="tx2"/>
              </a:solidFill>
              <a:latin typeface="Arial"/>
              <a:cs typeface="Arial"/>
            </a:endParaRPr>
          </a:p>
          <a:p>
            <a:pPr marL="12700"/>
            <a:r>
              <a:rPr sz="2400" dirty="0">
                <a:solidFill>
                  <a:schemeClr val="tx2"/>
                </a:solidFill>
                <a:latin typeface="Arial"/>
                <a:cs typeface="Arial"/>
              </a:rPr>
              <a:t>M = </a:t>
            </a:r>
            <a:r>
              <a:rPr sz="2400" spc="-10" dirty="0">
                <a:solidFill>
                  <a:schemeClr val="tx2"/>
                </a:solidFill>
                <a:latin typeface="Arial"/>
                <a:cs typeface="Arial"/>
              </a:rPr>
              <a:t>Mass </a:t>
            </a:r>
            <a:r>
              <a:rPr sz="2400" spc="-30" dirty="0">
                <a:solidFill>
                  <a:schemeClr val="tx2"/>
                </a:solidFill>
                <a:latin typeface="Arial"/>
                <a:cs typeface="Arial"/>
              </a:rPr>
              <a:t>of </a:t>
            </a:r>
            <a:r>
              <a:rPr sz="2400" spc="-35" dirty="0">
                <a:solidFill>
                  <a:schemeClr val="tx2"/>
                </a:solidFill>
                <a:latin typeface="Arial"/>
                <a:cs typeface="Arial"/>
              </a:rPr>
              <a:t>sleeve </a:t>
            </a:r>
            <a:r>
              <a:rPr sz="2400" spc="-5" dirty="0">
                <a:solidFill>
                  <a:schemeClr val="tx2"/>
                </a:solidFill>
                <a:latin typeface="Arial"/>
                <a:cs typeface="Arial"/>
              </a:rPr>
              <a:t>in</a:t>
            </a:r>
            <a:r>
              <a:rPr sz="2400" spc="335" dirty="0">
                <a:solidFill>
                  <a:schemeClr val="tx2"/>
                </a:solidFill>
                <a:latin typeface="Arial"/>
                <a:cs typeface="Arial"/>
              </a:rPr>
              <a:t> </a:t>
            </a:r>
            <a:r>
              <a:rPr sz="2400" spc="-20" dirty="0">
                <a:solidFill>
                  <a:schemeClr val="tx2"/>
                </a:solidFill>
                <a:latin typeface="Arial"/>
                <a:cs typeface="Arial"/>
              </a:rPr>
              <a:t>kg.</a:t>
            </a:r>
            <a:endParaRPr sz="2400" dirty="0">
              <a:solidFill>
                <a:schemeClr val="tx2"/>
              </a:solidFill>
              <a:latin typeface="Arial"/>
              <a:cs typeface="Arial"/>
            </a:endParaRPr>
          </a:p>
          <a:p>
            <a:pPr>
              <a:spcBef>
                <a:spcPts val="10"/>
              </a:spcBef>
            </a:pPr>
            <a:endParaRPr sz="2450" dirty="0">
              <a:solidFill>
                <a:schemeClr val="tx2"/>
              </a:solidFill>
              <a:latin typeface="Arial"/>
              <a:cs typeface="Arial"/>
            </a:endParaRPr>
          </a:p>
          <a:p>
            <a:pPr marL="12700">
              <a:tabLst>
                <a:tab pos="1118235" algn="l"/>
              </a:tabLst>
            </a:pPr>
            <a:r>
              <a:rPr sz="2400" dirty="0">
                <a:solidFill>
                  <a:schemeClr val="tx2"/>
                </a:solidFill>
                <a:latin typeface="Arial"/>
                <a:cs typeface="Arial"/>
              </a:rPr>
              <a:t>x &amp;</a:t>
            </a:r>
            <a:r>
              <a:rPr sz="2400" spc="-10" dirty="0">
                <a:solidFill>
                  <a:schemeClr val="tx2"/>
                </a:solidFill>
                <a:latin typeface="Arial"/>
                <a:cs typeface="Arial"/>
              </a:rPr>
              <a:t> </a:t>
            </a:r>
            <a:r>
              <a:rPr sz="2400" dirty="0">
                <a:solidFill>
                  <a:schemeClr val="tx2"/>
                </a:solidFill>
                <a:latin typeface="Arial"/>
                <a:cs typeface="Arial"/>
              </a:rPr>
              <a:t>y</a:t>
            </a:r>
            <a:r>
              <a:rPr sz="2400" spc="10" dirty="0">
                <a:solidFill>
                  <a:schemeClr val="tx2"/>
                </a:solidFill>
                <a:latin typeface="Arial"/>
                <a:cs typeface="Arial"/>
              </a:rPr>
              <a:t> </a:t>
            </a:r>
            <a:r>
              <a:rPr sz="2400" dirty="0">
                <a:solidFill>
                  <a:schemeClr val="tx2"/>
                </a:solidFill>
                <a:latin typeface="Arial"/>
                <a:cs typeface="Arial"/>
              </a:rPr>
              <a:t>=</a:t>
            </a:r>
            <a:r>
              <a:rPr sz="2400" dirty="0">
                <a:solidFill>
                  <a:schemeClr val="tx2"/>
                </a:solidFill>
                <a:latin typeface="Times New Roman"/>
                <a:cs typeface="Times New Roman"/>
              </a:rPr>
              <a:t>	</a:t>
            </a:r>
            <a:r>
              <a:rPr sz="2400" spc="-20" dirty="0">
                <a:solidFill>
                  <a:schemeClr val="tx2"/>
                </a:solidFill>
                <a:latin typeface="Arial"/>
                <a:cs typeface="Arial"/>
              </a:rPr>
              <a:t>length </a:t>
            </a:r>
            <a:r>
              <a:rPr sz="2400" spc="-30" dirty="0">
                <a:solidFill>
                  <a:schemeClr val="tx2"/>
                </a:solidFill>
                <a:latin typeface="Arial"/>
                <a:cs typeface="Arial"/>
              </a:rPr>
              <a:t>of </a:t>
            </a:r>
            <a:r>
              <a:rPr sz="2400" spc="-25" dirty="0">
                <a:solidFill>
                  <a:schemeClr val="tx2"/>
                </a:solidFill>
                <a:latin typeface="Arial"/>
                <a:cs typeface="Arial"/>
              </a:rPr>
              <a:t>vertical </a:t>
            </a:r>
            <a:r>
              <a:rPr sz="2400" spc="-20" dirty="0">
                <a:solidFill>
                  <a:schemeClr val="tx2"/>
                </a:solidFill>
                <a:latin typeface="Arial"/>
                <a:cs typeface="Arial"/>
              </a:rPr>
              <a:t>and </a:t>
            </a:r>
            <a:r>
              <a:rPr sz="2400" spc="-25" dirty="0">
                <a:solidFill>
                  <a:schemeClr val="tx2"/>
                </a:solidFill>
                <a:latin typeface="Arial"/>
                <a:cs typeface="Arial"/>
              </a:rPr>
              <a:t>horizontal </a:t>
            </a:r>
            <a:r>
              <a:rPr sz="2400" spc="-15" dirty="0">
                <a:solidFill>
                  <a:schemeClr val="tx2"/>
                </a:solidFill>
                <a:latin typeface="Arial"/>
                <a:cs typeface="Arial"/>
              </a:rPr>
              <a:t>arm </a:t>
            </a:r>
            <a:r>
              <a:rPr sz="2400" spc="-30" dirty="0">
                <a:solidFill>
                  <a:schemeClr val="tx2"/>
                </a:solidFill>
                <a:latin typeface="Arial"/>
                <a:cs typeface="Arial"/>
              </a:rPr>
              <a:t>of </a:t>
            </a:r>
            <a:r>
              <a:rPr sz="2400" spc="5" dirty="0">
                <a:solidFill>
                  <a:schemeClr val="tx2"/>
                </a:solidFill>
                <a:latin typeface="Arial"/>
                <a:cs typeface="Arial"/>
              </a:rPr>
              <a:t>the </a:t>
            </a:r>
            <a:r>
              <a:rPr sz="2400" spc="-35" dirty="0">
                <a:solidFill>
                  <a:schemeClr val="tx2"/>
                </a:solidFill>
                <a:latin typeface="Arial"/>
                <a:cs typeface="Arial"/>
              </a:rPr>
              <a:t>bell </a:t>
            </a:r>
            <a:r>
              <a:rPr sz="2400" spc="-5" dirty="0">
                <a:solidFill>
                  <a:schemeClr val="tx2"/>
                </a:solidFill>
                <a:latin typeface="Arial"/>
                <a:cs typeface="Arial"/>
              </a:rPr>
              <a:t>crank</a:t>
            </a:r>
            <a:r>
              <a:rPr sz="2400" spc="390" dirty="0">
                <a:solidFill>
                  <a:schemeClr val="tx2"/>
                </a:solidFill>
                <a:latin typeface="Arial"/>
                <a:cs typeface="Arial"/>
              </a:rPr>
              <a:t> </a:t>
            </a:r>
            <a:r>
              <a:rPr sz="2400" spc="-45" dirty="0">
                <a:solidFill>
                  <a:schemeClr val="tx2"/>
                </a:solidFill>
                <a:latin typeface="Arial"/>
                <a:cs typeface="Arial"/>
              </a:rPr>
              <a:t>lever</a:t>
            </a:r>
            <a:endParaRPr sz="2400" dirty="0">
              <a:solidFill>
                <a:schemeClr val="tx2"/>
              </a:solidFill>
              <a:latin typeface="Arial"/>
              <a:cs typeface="Arial"/>
            </a:endParaRPr>
          </a:p>
          <a:p>
            <a:pPr>
              <a:spcBef>
                <a:spcPts val="5"/>
              </a:spcBef>
            </a:pPr>
            <a:endParaRPr sz="3850" dirty="0">
              <a:solidFill>
                <a:schemeClr val="tx2"/>
              </a:solidFill>
              <a:latin typeface="Arial"/>
              <a:cs typeface="Arial"/>
            </a:endParaRPr>
          </a:p>
          <a:p>
            <a:pPr marL="775335"/>
            <a:r>
              <a:rPr sz="2750" b="1" spc="20" dirty="0">
                <a:solidFill>
                  <a:schemeClr val="tx2"/>
                </a:solidFill>
                <a:latin typeface="Arial"/>
                <a:cs typeface="Arial"/>
              </a:rPr>
              <a:t>Final</a:t>
            </a:r>
            <a:r>
              <a:rPr sz="2750" b="1" spc="-40" dirty="0">
                <a:solidFill>
                  <a:schemeClr val="tx2"/>
                </a:solidFill>
                <a:latin typeface="Arial"/>
                <a:cs typeface="Arial"/>
              </a:rPr>
              <a:t> </a:t>
            </a:r>
            <a:r>
              <a:rPr sz="2750" b="1" spc="25" dirty="0">
                <a:solidFill>
                  <a:schemeClr val="tx2"/>
                </a:solidFill>
                <a:latin typeface="Arial"/>
                <a:cs typeface="Arial"/>
              </a:rPr>
              <a:t>Equations:</a:t>
            </a:r>
            <a:endParaRPr sz="2750" dirty="0">
              <a:solidFill>
                <a:schemeClr val="tx2"/>
              </a:solidFill>
              <a:latin typeface="Arial"/>
              <a:cs typeface="Arial"/>
            </a:endParaRPr>
          </a:p>
        </p:txBody>
      </p:sp>
      <p:sp>
        <p:nvSpPr>
          <p:cNvPr id="3" name="object 3"/>
          <p:cNvSpPr/>
          <p:nvPr/>
        </p:nvSpPr>
        <p:spPr>
          <a:xfrm>
            <a:off x="2571750" y="5010150"/>
            <a:ext cx="6438900" cy="1104900"/>
          </a:xfrm>
          <a:custGeom>
            <a:avLst/>
            <a:gdLst/>
            <a:ahLst/>
            <a:cxnLst/>
            <a:rect l="l" t="t" r="r" b="b"/>
            <a:pathLst>
              <a:path w="6438900" h="1104900">
                <a:moveTo>
                  <a:pt x="6413513" y="25400"/>
                </a:moveTo>
                <a:lnTo>
                  <a:pt x="6400800" y="25400"/>
                </a:lnTo>
                <a:lnTo>
                  <a:pt x="6400800" y="38100"/>
                </a:lnTo>
                <a:lnTo>
                  <a:pt x="6400800" y="1066800"/>
                </a:lnTo>
                <a:lnTo>
                  <a:pt x="38100" y="1066800"/>
                </a:lnTo>
                <a:lnTo>
                  <a:pt x="38100" y="38100"/>
                </a:lnTo>
                <a:lnTo>
                  <a:pt x="6400800" y="38100"/>
                </a:lnTo>
                <a:lnTo>
                  <a:pt x="6400800" y="25400"/>
                </a:lnTo>
                <a:lnTo>
                  <a:pt x="25387" y="25400"/>
                </a:lnTo>
                <a:lnTo>
                  <a:pt x="25387" y="38100"/>
                </a:lnTo>
                <a:lnTo>
                  <a:pt x="25387" y="1066800"/>
                </a:lnTo>
                <a:lnTo>
                  <a:pt x="25387" y="1079500"/>
                </a:lnTo>
                <a:lnTo>
                  <a:pt x="6413513" y="1079500"/>
                </a:lnTo>
                <a:lnTo>
                  <a:pt x="6413513" y="1066800"/>
                </a:lnTo>
                <a:lnTo>
                  <a:pt x="6413513" y="38100"/>
                </a:lnTo>
                <a:lnTo>
                  <a:pt x="6413513" y="25400"/>
                </a:lnTo>
                <a:close/>
              </a:path>
              <a:path w="6438900" h="1104900">
                <a:moveTo>
                  <a:pt x="6438900" y="0"/>
                </a:moveTo>
                <a:lnTo>
                  <a:pt x="0" y="0"/>
                </a:lnTo>
                <a:lnTo>
                  <a:pt x="0" y="12700"/>
                </a:lnTo>
                <a:lnTo>
                  <a:pt x="0" y="1092200"/>
                </a:lnTo>
                <a:lnTo>
                  <a:pt x="0" y="1104900"/>
                </a:lnTo>
                <a:lnTo>
                  <a:pt x="6438900" y="1104900"/>
                </a:lnTo>
                <a:lnTo>
                  <a:pt x="6438900" y="1092200"/>
                </a:lnTo>
                <a:lnTo>
                  <a:pt x="6438900" y="12712"/>
                </a:lnTo>
                <a:lnTo>
                  <a:pt x="6426174" y="12712"/>
                </a:lnTo>
                <a:lnTo>
                  <a:pt x="6426174" y="1092200"/>
                </a:lnTo>
                <a:lnTo>
                  <a:pt x="12700" y="1092200"/>
                </a:lnTo>
                <a:lnTo>
                  <a:pt x="12700" y="12700"/>
                </a:lnTo>
                <a:lnTo>
                  <a:pt x="6438900" y="12700"/>
                </a:lnTo>
                <a:lnTo>
                  <a:pt x="643890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4" name="object 4"/>
          <p:cNvSpPr txBox="1"/>
          <p:nvPr/>
        </p:nvSpPr>
        <p:spPr>
          <a:xfrm>
            <a:off x="2988565" y="5145403"/>
            <a:ext cx="1052830" cy="575310"/>
          </a:xfrm>
          <a:prstGeom prst="rect">
            <a:avLst/>
          </a:prstGeom>
        </p:spPr>
        <p:txBody>
          <a:bodyPr vert="horz" wrap="square" lIns="0" tIns="13335" rIns="0" bIns="0" rtlCol="0">
            <a:spAutoFit/>
          </a:bodyPr>
          <a:lstStyle/>
          <a:p>
            <a:pPr>
              <a:spcBef>
                <a:spcPts val="105"/>
              </a:spcBef>
              <a:tabLst>
                <a:tab pos="494030" algn="l"/>
                <a:tab pos="905510" algn="l"/>
              </a:tabLst>
            </a:pPr>
            <a:r>
              <a:rPr sz="2000" spc="45" dirty="0">
                <a:solidFill>
                  <a:prstClr val="black"/>
                </a:solidFill>
                <a:latin typeface="Arial"/>
                <a:cs typeface="Arial"/>
              </a:rPr>
              <a:t>F</a:t>
            </a:r>
            <a:r>
              <a:rPr sz="2000" spc="10" dirty="0">
                <a:solidFill>
                  <a:prstClr val="black"/>
                </a:solidFill>
                <a:latin typeface="Arial"/>
                <a:cs typeface="Arial"/>
              </a:rPr>
              <a:t>c</a:t>
            </a:r>
            <a:r>
              <a:rPr sz="2000" dirty="0">
                <a:solidFill>
                  <a:prstClr val="black"/>
                </a:solidFill>
                <a:latin typeface="Times New Roman"/>
                <a:cs typeface="Times New Roman"/>
              </a:rPr>
              <a:t>	</a:t>
            </a:r>
            <a:r>
              <a:rPr sz="2000" spc="10" dirty="0">
                <a:solidFill>
                  <a:prstClr val="black"/>
                </a:solidFill>
                <a:latin typeface="Arial"/>
                <a:cs typeface="Arial"/>
              </a:rPr>
              <a:t>x</a:t>
            </a:r>
            <a:r>
              <a:rPr sz="2000" dirty="0">
                <a:solidFill>
                  <a:prstClr val="black"/>
                </a:solidFill>
                <a:latin typeface="Times New Roman"/>
                <a:cs typeface="Times New Roman"/>
              </a:rPr>
              <a:t>	</a:t>
            </a:r>
            <a:r>
              <a:rPr sz="3600" i="1" dirty="0">
                <a:solidFill>
                  <a:prstClr val="black"/>
                </a:solidFill>
                <a:latin typeface="Brush Script MT"/>
                <a:cs typeface="Brush Script MT"/>
              </a:rPr>
              <a:t>x</a:t>
            </a:r>
            <a:endParaRPr sz="3600">
              <a:solidFill>
                <a:prstClr val="black"/>
              </a:solidFill>
              <a:latin typeface="Brush Script MT"/>
              <a:cs typeface="Brush Script MT"/>
            </a:endParaRPr>
          </a:p>
        </p:txBody>
      </p:sp>
      <p:sp>
        <p:nvSpPr>
          <p:cNvPr id="5" name="object 5"/>
          <p:cNvSpPr txBox="1"/>
          <p:nvPr/>
        </p:nvSpPr>
        <p:spPr>
          <a:xfrm>
            <a:off x="5110225" y="5112125"/>
            <a:ext cx="1421765" cy="575310"/>
          </a:xfrm>
          <a:prstGeom prst="rect">
            <a:avLst/>
          </a:prstGeom>
        </p:spPr>
        <p:txBody>
          <a:bodyPr vert="horz" wrap="square" lIns="0" tIns="13335" rIns="0" bIns="0" rtlCol="0">
            <a:spAutoFit/>
          </a:bodyPr>
          <a:lstStyle/>
          <a:p>
            <a:pPr>
              <a:spcBef>
                <a:spcPts val="105"/>
              </a:spcBef>
              <a:tabLst>
                <a:tab pos="456565" algn="l"/>
                <a:tab pos="790575" algn="l"/>
                <a:tab pos="1257935" algn="l"/>
              </a:tabLst>
            </a:pPr>
            <a:r>
              <a:rPr sz="2000" spc="15" dirty="0">
                <a:solidFill>
                  <a:prstClr val="black"/>
                </a:solidFill>
                <a:latin typeface="Arial"/>
                <a:cs typeface="Arial"/>
              </a:rPr>
              <a:t>S</a:t>
            </a:r>
            <a:r>
              <a:rPr sz="2000" spc="15" dirty="0">
                <a:solidFill>
                  <a:prstClr val="black"/>
                </a:solidFill>
                <a:latin typeface="Times New Roman"/>
                <a:cs typeface="Times New Roman"/>
              </a:rPr>
              <a:t>	</a:t>
            </a:r>
            <a:r>
              <a:rPr sz="2000" spc="10" dirty="0">
                <a:solidFill>
                  <a:prstClr val="black"/>
                </a:solidFill>
                <a:latin typeface="Arial"/>
                <a:cs typeface="Arial"/>
              </a:rPr>
              <a:t>x</a:t>
            </a:r>
            <a:r>
              <a:rPr sz="2000" spc="10" dirty="0">
                <a:solidFill>
                  <a:prstClr val="black"/>
                </a:solidFill>
                <a:latin typeface="Times New Roman"/>
                <a:cs typeface="Times New Roman"/>
              </a:rPr>
              <a:t>	</a:t>
            </a:r>
            <a:r>
              <a:rPr sz="3600" i="1" dirty="0">
                <a:solidFill>
                  <a:prstClr val="black"/>
                </a:solidFill>
                <a:latin typeface="Brush Script MT"/>
                <a:cs typeface="Brush Script MT"/>
              </a:rPr>
              <a:t>x</a:t>
            </a:r>
            <a:r>
              <a:rPr sz="3600" dirty="0">
                <a:solidFill>
                  <a:prstClr val="black"/>
                </a:solidFill>
                <a:latin typeface="Times New Roman"/>
                <a:cs typeface="Times New Roman"/>
              </a:rPr>
              <a:t>	</a:t>
            </a:r>
            <a:r>
              <a:rPr sz="2000" spc="15" dirty="0">
                <a:solidFill>
                  <a:prstClr val="black"/>
                </a:solidFill>
                <a:latin typeface="Arial"/>
                <a:cs typeface="Arial"/>
              </a:rPr>
              <a:t>+</a:t>
            </a:r>
            <a:endParaRPr sz="2000">
              <a:solidFill>
                <a:prstClr val="black"/>
              </a:solidFill>
              <a:latin typeface="Arial"/>
              <a:cs typeface="Arial"/>
            </a:endParaRPr>
          </a:p>
        </p:txBody>
      </p:sp>
      <p:sp>
        <p:nvSpPr>
          <p:cNvPr id="6" name="object 6"/>
          <p:cNvSpPr txBox="1"/>
          <p:nvPr/>
        </p:nvSpPr>
        <p:spPr>
          <a:xfrm>
            <a:off x="6878709" y="5083488"/>
            <a:ext cx="451484" cy="334645"/>
          </a:xfrm>
          <a:prstGeom prst="rect">
            <a:avLst/>
          </a:prstGeom>
        </p:spPr>
        <p:txBody>
          <a:bodyPr vert="horz" wrap="square" lIns="0" tIns="15875" rIns="0" bIns="0" rtlCol="0">
            <a:spAutoFit/>
          </a:bodyPr>
          <a:lstStyle/>
          <a:p>
            <a:pPr>
              <a:spcBef>
                <a:spcPts val="125"/>
              </a:spcBef>
            </a:pPr>
            <a:r>
              <a:rPr sz="2000" spc="55" dirty="0">
                <a:solidFill>
                  <a:prstClr val="black"/>
                </a:solidFill>
                <a:latin typeface="Arial"/>
                <a:cs typeface="Arial"/>
              </a:rPr>
              <a:t>M</a:t>
            </a:r>
            <a:r>
              <a:rPr sz="2000" spc="35" dirty="0">
                <a:solidFill>
                  <a:prstClr val="black"/>
                </a:solidFill>
                <a:latin typeface="Arial"/>
                <a:cs typeface="Arial"/>
              </a:rPr>
              <a:t>.</a:t>
            </a:r>
            <a:r>
              <a:rPr sz="2000" spc="15" dirty="0">
                <a:solidFill>
                  <a:prstClr val="black"/>
                </a:solidFill>
                <a:latin typeface="Arial"/>
                <a:cs typeface="Arial"/>
              </a:rPr>
              <a:t>g</a:t>
            </a:r>
            <a:endParaRPr sz="2000">
              <a:solidFill>
                <a:prstClr val="black"/>
              </a:solidFill>
              <a:latin typeface="Arial"/>
              <a:cs typeface="Arial"/>
            </a:endParaRPr>
          </a:p>
        </p:txBody>
      </p:sp>
      <p:sp>
        <p:nvSpPr>
          <p:cNvPr id="7" name="object 7"/>
          <p:cNvSpPr/>
          <p:nvPr/>
        </p:nvSpPr>
        <p:spPr>
          <a:xfrm>
            <a:off x="6629400" y="5510271"/>
            <a:ext cx="838200" cy="0"/>
          </a:xfrm>
          <a:custGeom>
            <a:avLst/>
            <a:gdLst/>
            <a:ahLst/>
            <a:cxnLst/>
            <a:rect l="l" t="t" r="r" b="b"/>
            <a:pathLst>
              <a:path w="838200">
                <a:moveTo>
                  <a:pt x="0" y="0"/>
                </a:moveTo>
                <a:lnTo>
                  <a:pt x="83819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8" name="object 8"/>
          <p:cNvSpPr txBox="1"/>
          <p:nvPr/>
        </p:nvSpPr>
        <p:spPr>
          <a:xfrm>
            <a:off x="6878705" y="5631818"/>
            <a:ext cx="156210"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2</a:t>
            </a:r>
            <a:endParaRPr sz="2000">
              <a:solidFill>
                <a:prstClr val="black"/>
              </a:solidFill>
              <a:latin typeface="Arial"/>
              <a:cs typeface="Arial"/>
            </a:endParaRPr>
          </a:p>
        </p:txBody>
      </p:sp>
      <p:sp>
        <p:nvSpPr>
          <p:cNvPr id="9" name="object 9"/>
          <p:cNvSpPr txBox="1"/>
          <p:nvPr/>
        </p:nvSpPr>
        <p:spPr>
          <a:xfrm>
            <a:off x="7793987" y="5312469"/>
            <a:ext cx="684530" cy="334645"/>
          </a:xfrm>
          <a:prstGeom prst="rect">
            <a:avLst/>
          </a:prstGeom>
        </p:spPr>
        <p:txBody>
          <a:bodyPr vert="horz" wrap="square" lIns="0" tIns="15875" rIns="0" bIns="0" rtlCol="0">
            <a:spAutoFit/>
          </a:bodyPr>
          <a:lstStyle/>
          <a:p>
            <a:pPr>
              <a:spcBef>
                <a:spcPts val="125"/>
              </a:spcBef>
              <a:tabLst>
                <a:tab pos="542290" algn="l"/>
              </a:tabLst>
            </a:pPr>
            <a:r>
              <a:rPr sz="2000" spc="10" dirty="0">
                <a:solidFill>
                  <a:prstClr val="black"/>
                </a:solidFill>
                <a:latin typeface="Arial"/>
                <a:cs typeface="Arial"/>
              </a:rPr>
              <a:t>x</a:t>
            </a:r>
            <a:r>
              <a:rPr sz="2000" spc="10" dirty="0">
                <a:solidFill>
                  <a:prstClr val="black"/>
                </a:solidFill>
                <a:latin typeface="Times New Roman"/>
                <a:cs typeface="Times New Roman"/>
              </a:rPr>
              <a:t>	</a:t>
            </a:r>
            <a:r>
              <a:rPr sz="2000" spc="10" dirty="0">
                <a:solidFill>
                  <a:prstClr val="black"/>
                </a:solidFill>
                <a:latin typeface="Arial"/>
                <a:cs typeface="Arial"/>
              </a:rPr>
              <a:t>y</a:t>
            </a:r>
            <a:endParaRPr sz="2000">
              <a:solidFill>
                <a:prstClr val="black"/>
              </a:solidFill>
              <a:latin typeface="Arial"/>
              <a:cs typeface="Arial"/>
            </a:endParaRPr>
          </a:p>
        </p:txBody>
      </p:sp>
      <p:sp>
        <p:nvSpPr>
          <p:cNvPr id="10" name="object 10"/>
          <p:cNvSpPr txBox="1"/>
          <p:nvPr/>
        </p:nvSpPr>
        <p:spPr>
          <a:xfrm>
            <a:off x="4437756" y="5421947"/>
            <a:ext cx="163195"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8121" y="2217036"/>
            <a:ext cx="6720205" cy="2230755"/>
          </a:xfrm>
          <a:prstGeom prst="rect">
            <a:avLst/>
          </a:prstGeom>
        </p:spPr>
        <p:txBody>
          <a:bodyPr vert="horz" wrap="square" lIns="0" tIns="5080" rIns="0" bIns="0" rtlCol="0">
            <a:spAutoFit/>
          </a:bodyPr>
          <a:lstStyle/>
          <a:p>
            <a:pPr marL="1461770" marR="5080" indent="-1449705">
              <a:lnSpc>
                <a:spcPct val="100800"/>
              </a:lnSpc>
              <a:spcBef>
                <a:spcPts val="40"/>
              </a:spcBef>
            </a:pPr>
            <a:r>
              <a:rPr sz="7200" b="0" spc="25" dirty="0">
                <a:solidFill>
                  <a:schemeClr val="tx2"/>
                </a:solidFill>
              </a:rPr>
              <a:t>Wilson </a:t>
            </a:r>
            <a:r>
              <a:rPr sz="7200" b="0" dirty="0">
                <a:solidFill>
                  <a:schemeClr val="tx2"/>
                </a:solidFill>
              </a:rPr>
              <a:t>-</a:t>
            </a:r>
            <a:r>
              <a:rPr sz="7200" b="0" spc="-245" dirty="0">
                <a:solidFill>
                  <a:schemeClr val="tx2"/>
                </a:solidFill>
              </a:rPr>
              <a:t> </a:t>
            </a:r>
            <a:r>
              <a:rPr sz="7200" b="0" spc="-20" dirty="0">
                <a:solidFill>
                  <a:schemeClr val="tx2"/>
                </a:solidFill>
              </a:rPr>
              <a:t>Hartnell  Governor</a:t>
            </a:r>
            <a:endParaRPr sz="7200" dirty="0">
              <a:solidFill>
                <a:schemeClr val="tx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
            <a:ext cx="9144000" cy="68579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7834" y="1071551"/>
            <a:ext cx="7626350" cy="3326765"/>
          </a:xfrm>
          <a:prstGeom prst="rect">
            <a:avLst/>
          </a:prstGeom>
        </p:spPr>
        <p:txBody>
          <a:bodyPr vert="horz" wrap="square" lIns="0" tIns="17145" rIns="0" bIns="0" rtlCol="0">
            <a:spAutoFit/>
          </a:bodyPr>
          <a:lstStyle/>
          <a:p>
            <a:pPr marL="12700" marR="5080" algn="just">
              <a:lnSpc>
                <a:spcPct val="150200"/>
              </a:lnSpc>
              <a:spcBef>
                <a:spcPts val="135"/>
              </a:spcBef>
            </a:pPr>
            <a:r>
              <a:rPr sz="2400" dirty="0">
                <a:solidFill>
                  <a:schemeClr val="tx2"/>
                </a:solidFill>
                <a:latin typeface="Arial"/>
                <a:cs typeface="Arial"/>
              </a:rPr>
              <a:t>It </a:t>
            </a:r>
            <a:r>
              <a:rPr sz="2400" spc="-5" dirty="0">
                <a:solidFill>
                  <a:schemeClr val="tx2"/>
                </a:solidFill>
                <a:latin typeface="Arial"/>
                <a:cs typeface="Arial"/>
              </a:rPr>
              <a:t>is </a:t>
            </a:r>
            <a:r>
              <a:rPr sz="2400" dirty="0">
                <a:solidFill>
                  <a:schemeClr val="tx2"/>
                </a:solidFill>
                <a:latin typeface="Arial"/>
                <a:cs typeface="Arial"/>
              </a:rPr>
              <a:t>a </a:t>
            </a:r>
            <a:r>
              <a:rPr sz="2400" spc="-20" dirty="0">
                <a:solidFill>
                  <a:schemeClr val="tx2"/>
                </a:solidFill>
                <a:latin typeface="Arial"/>
                <a:cs typeface="Arial"/>
              </a:rPr>
              <a:t>governor </a:t>
            </a:r>
            <a:r>
              <a:rPr sz="2400" spc="-5" dirty="0">
                <a:solidFill>
                  <a:schemeClr val="tx2"/>
                </a:solidFill>
                <a:latin typeface="Arial"/>
                <a:cs typeface="Arial"/>
              </a:rPr>
              <a:t>in which </a:t>
            </a:r>
            <a:r>
              <a:rPr sz="2400" spc="5" dirty="0">
                <a:solidFill>
                  <a:schemeClr val="tx2"/>
                </a:solidFill>
                <a:latin typeface="Arial"/>
                <a:cs typeface="Arial"/>
              </a:rPr>
              <a:t>the </a:t>
            </a:r>
            <a:r>
              <a:rPr sz="2400" spc="-30" dirty="0">
                <a:solidFill>
                  <a:schemeClr val="tx2"/>
                </a:solidFill>
                <a:latin typeface="Arial"/>
                <a:cs typeface="Arial"/>
              </a:rPr>
              <a:t>balls </a:t>
            </a:r>
            <a:r>
              <a:rPr sz="2400" spc="10" dirty="0">
                <a:solidFill>
                  <a:schemeClr val="tx2"/>
                </a:solidFill>
                <a:latin typeface="Arial"/>
                <a:cs typeface="Arial"/>
              </a:rPr>
              <a:t>are </a:t>
            </a:r>
            <a:r>
              <a:rPr sz="2400" spc="-5" dirty="0">
                <a:solidFill>
                  <a:schemeClr val="tx2"/>
                </a:solidFill>
                <a:latin typeface="Arial"/>
                <a:cs typeface="Arial"/>
              </a:rPr>
              <a:t>connected </a:t>
            </a:r>
            <a:r>
              <a:rPr sz="2400" spc="5" dirty="0">
                <a:solidFill>
                  <a:schemeClr val="tx2"/>
                </a:solidFill>
                <a:latin typeface="Arial"/>
                <a:cs typeface="Arial"/>
              </a:rPr>
              <a:t>by </a:t>
            </a:r>
            <a:r>
              <a:rPr sz="2400" dirty="0">
                <a:solidFill>
                  <a:schemeClr val="tx2"/>
                </a:solidFill>
                <a:latin typeface="Arial"/>
                <a:cs typeface="Arial"/>
              </a:rPr>
              <a:t>a  </a:t>
            </a:r>
            <a:r>
              <a:rPr sz="2400" spc="-10" dirty="0">
                <a:solidFill>
                  <a:schemeClr val="tx2"/>
                </a:solidFill>
                <a:latin typeface="Arial"/>
                <a:cs typeface="Arial"/>
              </a:rPr>
              <a:t>spring </a:t>
            </a:r>
            <a:r>
              <a:rPr sz="2400" spc="-5" dirty="0">
                <a:solidFill>
                  <a:schemeClr val="tx2"/>
                </a:solidFill>
                <a:latin typeface="Arial"/>
                <a:cs typeface="Arial"/>
              </a:rPr>
              <a:t>in </a:t>
            </a:r>
            <a:r>
              <a:rPr sz="2400" spc="-10" dirty="0">
                <a:solidFill>
                  <a:schemeClr val="tx2"/>
                </a:solidFill>
                <a:latin typeface="Arial"/>
                <a:cs typeface="Arial"/>
              </a:rPr>
              <a:t>tension </a:t>
            </a:r>
            <a:r>
              <a:rPr sz="2400" spc="-35" dirty="0">
                <a:solidFill>
                  <a:schemeClr val="tx2"/>
                </a:solidFill>
                <a:latin typeface="Arial"/>
                <a:cs typeface="Arial"/>
              </a:rPr>
              <a:t>as </a:t>
            </a:r>
            <a:r>
              <a:rPr sz="2400" spc="5" dirty="0">
                <a:solidFill>
                  <a:schemeClr val="tx2"/>
                </a:solidFill>
                <a:latin typeface="Arial"/>
                <a:cs typeface="Arial"/>
              </a:rPr>
              <a:t>shown. </a:t>
            </a:r>
            <a:r>
              <a:rPr sz="2400" spc="-15" dirty="0">
                <a:solidFill>
                  <a:schemeClr val="tx2"/>
                </a:solidFill>
                <a:latin typeface="Arial"/>
                <a:cs typeface="Arial"/>
              </a:rPr>
              <a:t>An </a:t>
            </a:r>
            <a:r>
              <a:rPr sz="2400" dirty="0">
                <a:solidFill>
                  <a:schemeClr val="tx2"/>
                </a:solidFill>
                <a:latin typeface="Arial"/>
                <a:cs typeface="Arial"/>
              </a:rPr>
              <a:t>auxiliary </a:t>
            </a:r>
            <a:r>
              <a:rPr sz="2400" spc="5" dirty="0">
                <a:solidFill>
                  <a:schemeClr val="tx2"/>
                </a:solidFill>
                <a:latin typeface="Arial"/>
                <a:cs typeface="Arial"/>
              </a:rPr>
              <a:t>spring </a:t>
            </a:r>
            <a:r>
              <a:rPr sz="2400" spc="-10" dirty="0">
                <a:solidFill>
                  <a:schemeClr val="tx2"/>
                </a:solidFill>
                <a:latin typeface="Arial"/>
                <a:cs typeface="Arial"/>
              </a:rPr>
              <a:t>is  </a:t>
            </a:r>
            <a:r>
              <a:rPr sz="2400" spc="-5" dirty="0">
                <a:solidFill>
                  <a:schemeClr val="tx2"/>
                </a:solidFill>
                <a:latin typeface="Arial"/>
                <a:cs typeface="Arial"/>
              </a:rPr>
              <a:t>attached </a:t>
            </a:r>
            <a:r>
              <a:rPr sz="2400" dirty="0">
                <a:solidFill>
                  <a:schemeClr val="tx2"/>
                </a:solidFill>
                <a:latin typeface="Arial"/>
                <a:cs typeface="Arial"/>
              </a:rPr>
              <a:t>to </a:t>
            </a:r>
            <a:r>
              <a:rPr sz="2400" spc="30" dirty="0">
                <a:solidFill>
                  <a:schemeClr val="tx2"/>
                </a:solidFill>
                <a:latin typeface="Arial"/>
                <a:cs typeface="Arial"/>
              </a:rPr>
              <a:t>the </a:t>
            </a:r>
            <a:r>
              <a:rPr sz="2400" dirty="0">
                <a:solidFill>
                  <a:schemeClr val="tx2"/>
                </a:solidFill>
                <a:latin typeface="Arial"/>
                <a:cs typeface="Arial"/>
              </a:rPr>
              <a:t>sleeve </a:t>
            </a:r>
            <a:r>
              <a:rPr sz="2400" spc="-5" dirty="0">
                <a:solidFill>
                  <a:schemeClr val="tx2"/>
                </a:solidFill>
                <a:latin typeface="Arial"/>
                <a:cs typeface="Arial"/>
              </a:rPr>
              <a:t>mechanism, through </a:t>
            </a:r>
            <a:r>
              <a:rPr sz="2400" spc="-15" dirty="0">
                <a:solidFill>
                  <a:schemeClr val="tx2"/>
                </a:solidFill>
                <a:latin typeface="Arial"/>
                <a:cs typeface="Arial"/>
              </a:rPr>
              <a:t>lever </a:t>
            </a:r>
            <a:r>
              <a:rPr sz="2400" spc="10" dirty="0">
                <a:solidFill>
                  <a:schemeClr val="tx2"/>
                </a:solidFill>
                <a:latin typeface="Arial"/>
                <a:cs typeface="Arial"/>
              </a:rPr>
              <a:t>by  </a:t>
            </a:r>
            <a:r>
              <a:rPr sz="2400" spc="-20" dirty="0">
                <a:solidFill>
                  <a:schemeClr val="tx2"/>
                </a:solidFill>
                <a:latin typeface="Arial"/>
                <a:cs typeface="Arial"/>
              </a:rPr>
              <a:t>means </a:t>
            </a:r>
            <a:r>
              <a:rPr sz="2400" spc="-35" dirty="0">
                <a:solidFill>
                  <a:schemeClr val="tx2"/>
                </a:solidFill>
                <a:latin typeface="Arial"/>
                <a:cs typeface="Arial"/>
              </a:rPr>
              <a:t>of </a:t>
            </a:r>
            <a:r>
              <a:rPr sz="2400" spc="-5" dirty="0">
                <a:solidFill>
                  <a:schemeClr val="tx2"/>
                </a:solidFill>
                <a:latin typeface="Arial"/>
                <a:cs typeface="Arial"/>
              </a:rPr>
              <a:t>which equilibrium </a:t>
            </a:r>
            <a:r>
              <a:rPr sz="2400" spc="5" dirty="0">
                <a:solidFill>
                  <a:schemeClr val="tx2"/>
                </a:solidFill>
                <a:latin typeface="Arial"/>
                <a:cs typeface="Arial"/>
              </a:rPr>
              <a:t>speed </a:t>
            </a:r>
            <a:r>
              <a:rPr sz="2400" dirty="0">
                <a:solidFill>
                  <a:schemeClr val="tx2"/>
                </a:solidFill>
                <a:latin typeface="Arial"/>
                <a:cs typeface="Arial"/>
              </a:rPr>
              <a:t>for a </a:t>
            </a:r>
            <a:r>
              <a:rPr sz="2400" spc="-15" dirty="0">
                <a:solidFill>
                  <a:schemeClr val="tx2"/>
                </a:solidFill>
                <a:latin typeface="Arial"/>
                <a:cs typeface="Arial"/>
              </a:rPr>
              <a:t>given </a:t>
            </a:r>
            <a:r>
              <a:rPr sz="2400" spc="5" dirty="0">
                <a:solidFill>
                  <a:schemeClr val="tx2"/>
                </a:solidFill>
                <a:latin typeface="Arial"/>
                <a:cs typeface="Arial"/>
              </a:rPr>
              <a:t>radius  </a:t>
            </a:r>
            <a:r>
              <a:rPr sz="2400" spc="-15" dirty="0">
                <a:solidFill>
                  <a:schemeClr val="tx2"/>
                </a:solidFill>
                <a:latin typeface="Arial"/>
                <a:cs typeface="Arial"/>
              </a:rPr>
              <a:t>may </a:t>
            </a:r>
            <a:r>
              <a:rPr sz="2400" dirty="0">
                <a:solidFill>
                  <a:schemeClr val="tx2"/>
                </a:solidFill>
                <a:latin typeface="Arial"/>
                <a:cs typeface="Arial"/>
              </a:rPr>
              <a:t>e </a:t>
            </a:r>
            <a:r>
              <a:rPr sz="2400" spc="-10" dirty="0">
                <a:solidFill>
                  <a:schemeClr val="tx2"/>
                </a:solidFill>
                <a:latin typeface="Arial"/>
                <a:cs typeface="Arial"/>
              </a:rPr>
              <a:t>adjusted. </a:t>
            </a:r>
            <a:r>
              <a:rPr sz="2400" spc="-15" dirty="0">
                <a:solidFill>
                  <a:schemeClr val="tx2"/>
                </a:solidFill>
                <a:latin typeface="Arial"/>
                <a:cs typeface="Arial"/>
              </a:rPr>
              <a:t>The main </a:t>
            </a:r>
            <a:r>
              <a:rPr sz="2400" spc="5" dirty="0">
                <a:solidFill>
                  <a:schemeClr val="tx2"/>
                </a:solidFill>
                <a:latin typeface="Arial"/>
                <a:cs typeface="Arial"/>
              </a:rPr>
              <a:t>spring </a:t>
            </a:r>
            <a:r>
              <a:rPr sz="2400" spc="10" dirty="0">
                <a:solidFill>
                  <a:schemeClr val="tx2"/>
                </a:solidFill>
                <a:latin typeface="Arial"/>
                <a:cs typeface="Arial"/>
              </a:rPr>
              <a:t>may </a:t>
            </a:r>
            <a:r>
              <a:rPr sz="2400" dirty="0">
                <a:solidFill>
                  <a:schemeClr val="tx2"/>
                </a:solidFill>
                <a:latin typeface="Arial"/>
                <a:cs typeface="Arial"/>
              </a:rPr>
              <a:t>e </a:t>
            </a:r>
            <a:r>
              <a:rPr sz="2400" spc="5" dirty="0">
                <a:solidFill>
                  <a:schemeClr val="tx2"/>
                </a:solidFill>
                <a:latin typeface="Arial"/>
                <a:cs typeface="Arial"/>
              </a:rPr>
              <a:t>considered </a:t>
            </a:r>
            <a:r>
              <a:rPr sz="2400" spc="-65" dirty="0">
                <a:solidFill>
                  <a:schemeClr val="tx2"/>
                </a:solidFill>
                <a:latin typeface="Arial"/>
                <a:cs typeface="Arial"/>
              </a:rPr>
              <a:t>of  </a:t>
            </a:r>
            <a:r>
              <a:rPr sz="2400" dirty="0">
                <a:solidFill>
                  <a:schemeClr val="tx2"/>
                </a:solidFill>
                <a:latin typeface="Arial"/>
                <a:cs typeface="Arial"/>
              </a:rPr>
              <a:t>two </a:t>
            </a:r>
            <a:r>
              <a:rPr sz="2400" spc="-40" dirty="0">
                <a:solidFill>
                  <a:schemeClr val="tx2"/>
                </a:solidFill>
                <a:latin typeface="Arial"/>
                <a:cs typeface="Arial"/>
              </a:rPr>
              <a:t>equal </a:t>
            </a:r>
            <a:r>
              <a:rPr sz="2400" spc="-25" dirty="0">
                <a:solidFill>
                  <a:schemeClr val="tx2"/>
                </a:solidFill>
                <a:latin typeface="Arial"/>
                <a:cs typeface="Arial"/>
              </a:rPr>
              <a:t>parts </a:t>
            </a:r>
            <a:r>
              <a:rPr sz="2400" spc="-35" dirty="0">
                <a:solidFill>
                  <a:schemeClr val="tx2"/>
                </a:solidFill>
                <a:latin typeface="Arial"/>
                <a:cs typeface="Arial"/>
              </a:rPr>
              <a:t>each </a:t>
            </a:r>
            <a:r>
              <a:rPr sz="2400" spc="-30" dirty="0">
                <a:solidFill>
                  <a:schemeClr val="tx2"/>
                </a:solidFill>
                <a:latin typeface="Arial"/>
                <a:cs typeface="Arial"/>
              </a:rPr>
              <a:t>belonging </a:t>
            </a:r>
            <a:r>
              <a:rPr sz="2400" dirty="0">
                <a:solidFill>
                  <a:schemeClr val="tx2"/>
                </a:solidFill>
                <a:latin typeface="Arial"/>
                <a:cs typeface="Arial"/>
              </a:rPr>
              <a:t>to </a:t>
            </a:r>
            <a:r>
              <a:rPr sz="2400" spc="-35" dirty="0">
                <a:solidFill>
                  <a:schemeClr val="tx2"/>
                </a:solidFill>
                <a:latin typeface="Arial"/>
                <a:cs typeface="Arial"/>
              </a:rPr>
              <a:t>both </a:t>
            </a:r>
            <a:r>
              <a:rPr sz="2400" spc="5" dirty="0">
                <a:solidFill>
                  <a:schemeClr val="tx2"/>
                </a:solidFill>
                <a:latin typeface="Arial"/>
                <a:cs typeface="Arial"/>
              </a:rPr>
              <a:t>the</a:t>
            </a:r>
            <a:r>
              <a:rPr sz="2400" spc="225" dirty="0">
                <a:solidFill>
                  <a:schemeClr val="tx2"/>
                </a:solidFill>
                <a:latin typeface="Arial"/>
                <a:cs typeface="Arial"/>
              </a:rPr>
              <a:t> </a:t>
            </a:r>
            <a:r>
              <a:rPr sz="2400" spc="-25" dirty="0">
                <a:solidFill>
                  <a:schemeClr val="tx2"/>
                </a:solidFill>
                <a:latin typeface="Arial"/>
                <a:cs typeface="Arial"/>
              </a:rPr>
              <a:t>balls.</a:t>
            </a:r>
            <a:endParaRPr sz="2400" dirty="0">
              <a:solidFill>
                <a:schemeClr val="tx2"/>
              </a:solidFill>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33571" y="366961"/>
            <a:ext cx="6367780" cy="5523230"/>
          </a:xfrm>
          <a:prstGeom prst="rect">
            <a:avLst/>
          </a:prstGeom>
        </p:spPr>
        <p:txBody>
          <a:bodyPr vert="horz" wrap="square" lIns="0" tIns="12700" rIns="0" bIns="0" rtlCol="0">
            <a:spAutoFit/>
          </a:bodyPr>
          <a:lstStyle/>
          <a:p>
            <a:pPr marL="63500">
              <a:spcBef>
                <a:spcPts val="100"/>
              </a:spcBef>
            </a:pPr>
            <a:r>
              <a:rPr sz="2400" spc="-15" dirty="0">
                <a:solidFill>
                  <a:srgbClr val="6500CC"/>
                </a:solidFill>
                <a:latin typeface="Arial"/>
                <a:cs typeface="Arial"/>
              </a:rPr>
              <a:t>Let,</a:t>
            </a:r>
            <a:endParaRPr sz="2400">
              <a:solidFill>
                <a:prstClr val="black"/>
              </a:solidFill>
              <a:latin typeface="Arial"/>
              <a:cs typeface="Arial"/>
            </a:endParaRPr>
          </a:p>
          <a:p>
            <a:pPr marL="63500" marR="30480">
              <a:lnSpc>
                <a:spcPct val="200800"/>
              </a:lnSpc>
              <a:tabLst>
                <a:tab pos="681355" algn="l"/>
              </a:tabLst>
            </a:pPr>
            <a:r>
              <a:rPr sz="2400" dirty="0">
                <a:solidFill>
                  <a:srgbClr val="6500CC"/>
                </a:solidFill>
                <a:latin typeface="Arial"/>
                <a:cs typeface="Arial"/>
              </a:rPr>
              <a:t>P</a:t>
            </a:r>
            <a:r>
              <a:rPr sz="2400" spc="-30" dirty="0">
                <a:solidFill>
                  <a:srgbClr val="6500CC"/>
                </a:solidFill>
                <a:latin typeface="Arial"/>
                <a:cs typeface="Arial"/>
              </a:rPr>
              <a:t> </a:t>
            </a:r>
            <a:r>
              <a:rPr sz="2400" dirty="0">
                <a:solidFill>
                  <a:srgbClr val="6500CC"/>
                </a:solidFill>
                <a:latin typeface="Arial"/>
                <a:cs typeface="Arial"/>
              </a:rPr>
              <a:t>=</a:t>
            </a:r>
            <a:r>
              <a:rPr sz="2400" dirty="0">
                <a:solidFill>
                  <a:srgbClr val="6500CC"/>
                </a:solidFill>
                <a:latin typeface="Times New Roman"/>
                <a:cs typeface="Times New Roman"/>
              </a:rPr>
              <a:t>	</a:t>
            </a:r>
            <a:r>
              <a:rPr sz="2400" spc="-70" dirty="0">
                <a:solidFill>
                  <a:srgbClr val="6500CC"/>
                </a:solidFill>
                <a:latin typeface="Arial"/>
                <a:cs typeface="Arial"/>
              </a:rPr>
              <a:t>Tension </a:t>
            </a:r>
            <a:r>
              <a:rPr sz="2400" spc="-5" dirty="0">
                <a:solidFill>
                  <a:srgbClr val="6500CC"/>
                </a:solidFill>
                <a:latin typeface="Arial"/>
                <a:cs typeface="Arial"/>
              </a:rPr>
              <a:t>in </a:t>
            </a:r>
            <a:r>
              <a:rPr sz="2400" spc="5" dirty="0">
                <a:solidFill>
                  <a:srgbClr val="6500CC"/>
                </a:solidFill>
                <a:latin typeface="Arial"/>
                <a:cs typeface="Arial"/>
              </a:rPr>
              <a:t>the </a:t>
            </a:r>
            <a:r>
              <a:rPr sz="2400" spc="-15" dirty="0">
                <a:solidFill>
                  <a:srgbClr val="6500CC"/>
                </a:solidFill>
                <a:latin typeface="Arial"/>
                <a:cs typeface="Arial"/>
              </a:rPr>
              <a:t>main </a:t>
            </a:r>
            <a:r>
              <a:rPr sz="2400" spc="-10" dirty="0">
                <a:solidFill>
                  <a:srgbClr val="6500CC"/>
                </a:solidFill>
                <a:latin typeface="Arial"/>
                <a:cs typeface="Arial"/>
              </a:rPr>
              <a:t>spring </a:t>
            </a:r>
            <a:r>
              <a:rPr sz="2400" spc="-35" dirty="0">
                <a:solidFill>
                  <a:srgbClr val="6500CC"/>
                </a:solidFill>
                <a:latin typeface="Arial"/>
                <a:cs typeface="Arial"/>
              </a:rPr>
              <a:t>or ball </a:t>
            </a:r>
            <a:r>
              <a:rPr sz="2400" spc="-10" dirty="0">
                <a:solidFill>
                  <a:srgbClr val="6500CC"/>
                </a:solidFill>
                <a:latin typeface="Arial"/>
                <a:cs typeface="Arial"/>
              </a:rPr>
              <a:t>spring </a:t>
            </a:r>
            <a:r>
              <a:rPr sz="2400" dirty="0">
                <a:solidFill>
                  <a:srgbClr val="6500CC"/>
                </a:solidFill>
                <a:latin typeface="Arial"/>
                <a:cs typeface="Arial"/>
              </a:rPr>
              <a:t>A  S = </a:t>
            </a:r>
            <a:r>
              <a:rPr sz="2400" spc="-70" dirty="0">
                <a:solidFill>
                  <a:srgbClr val="6500CC"/>
                </a:solidFill>
                <a:latin typeface="Arial"/>
                <a:cs typeface="Arial"/>
              </a:rPr>
              <a:t>Tension </a:t>
            </a:r>
            <a:r>
              <a:rPr sz="2400" spc="-5" dirty="0">
                <a:solidFill>
                  <a:srgbClr val="6500CC"/>
                </a:solidFill>
                <a:latin typeface="Arial"/>
                <a:cs typeface="Arial"/>
              </a:rPr>
              <a:t>in </a:t>
            </a:r>
            <a:r>
              <a:rPr sz="2400" spc="5" dirty="0">
                <a:solidFill>
                  <a:srgbClr val="6500CC"/>
                </a:solidFill>
                <a:latin typeface="Arial"/>
                <a:cs typeface="Arial"/>
              </a:rPr>
              <a:t>the </a:t>
            </a:r>
            <a:r>
              <a:rPr sz="2400" spc="-35" dirty="0">
                <a:solidFill>
                  <a:srgbClr val="6500CC"/>
                </a:solidFill>
                <a:latin typeface="Arial"/>
                <a:cs typeface="Arial"/>
              </a:rPr>
              <a:t>auxiliary </a:t>
            </a:r>
            <a:r>
              <a:rPr sz="2400" spc="-10" dirty="0">
                <a:solidFill>
                  <a:srgbClr val="6500CC"/>
                </a:solidFill>
                <a:latin typeface="Arial"/>
                <a:cs typeface="Arial"/>
              </a:rPr>
              <a:t>spring</a:t>
            </a:r>
            <a:r>
              <a:rPr sz="2400" spc="-160" dirty="0">
                <a:solidFill>
                  <a:srgbClr val="6500CC"/>
                </a:solidFill>
                <a:latin typeface="Arial"/>
                <a:cs typeface="Arial"/>
              </a:rPr>
              <a:t> </a:t>
            </a:r>
            <a:r>
              <a:rPr sz="2400" dirty="0">
                <a:solidFill>
                  <a:srgbClr val="6500CC"/>
                </a:solidFill>
                <a:latin typeface="Arial"/>
                <a:cs typeface="Arial"/>
              </a:rPr>
              <a:t>B</a:t>
            </a:r>
            <a:endParaRPr sz="2400">
              <a:solidFill>
                <a:prstClr val="black"/>
              </a:solidFill>
              <a:latin typeface="Arial"/>
              <a:cs typeface="Arial"/>
            </a:endParaRPr>
          </a:p>
          <a:p>
            <a:pPr>
              <a:spcBef>
                <a:spcPts val="25"/>
              </a:spcBef>
            </a:pPr>
            <a:endParaRPr sz="2500">
              <a:solidFill>
                <a:prstClr val="black"/>
              </a:solidFill>
              <a:latin typeface="Arial"/>
              <a:cs typeface="Arial"/>
            </a:endParaRPr>
          </a:p>
          <a:p>
            <a:pPr marL="63500">
              <a:spcBef>
                <a:spcPts val="5"/>
              </a:spcBef>
            </a:pPr>
            <a:r>
              <a:rPr sz="2400" dirty="0">
                <a:solidFill>
                  <a:srgbClr val="6500CC"/>
                </a:solidFill>
                <a:latin typeface="Arial"/>
                <a:cs typeface="Arial"/>
              </a:rPr>
              <a:t>m = </a:t>
            </a:r>
            <a:r>
              <a:rPr sz="2400" spc="-10" dirty="0">
                <a:solidFill>
                  <a:srgbClr val="6500CC"/>
                </a:solidFill>
                <a:latin typeface="Arial"/>
                <a:cs typeface="Arial"/>
              </a:rPr>
              <a:t>mass </a:t>
            </a:r>
            <a:r>
              <a:rPr sz="2400" spc="-30" dirty="0">
                <a:solidFill>
                  <a:srgbClr val="6500CC"/>
                </a:solidFill>
                <a:latin typeface="Arial"/>
                <a:cs typeface="Arial"/>
              </a:rPr>
              <a:t>of each</a:t>
            </a:r>
            <a:r>
              <a:rPr sz="2400" spc="165" dirty="0">
                <a:solidFill>
                  <a:srgbClr val="6500CC"/>
                </a:solidFill>
                <a:latin typeface="Arial"/>
                <a:cs typeface="Arial"/>
              </a:rPr>
              <a:t> </a:t>
            </a:r>
            <a:r>
              <a:rPr sz="2400" spc="-35" dirty="0">
                <a:solidFill>
                  <a:srgbClr val="6500CC"/>
                </a:solidFill>
                <a:latin typeface="Arial"/>
                <a:cs typeface="Arial"/>
              </a:rPr>
              <a:t>ball</a:t>
            </a:r>
            <a:endParaRPr sz="2400">
              <a:solidFill>
                <a:prstClr val="black"/>
              </a:solidFill>
              <a:latin typeface="Arial"/>
              <a:cs typeface="Arial"/>
            </a:endParaRPr>
          </a:p>
          <a:p>
            <a:pPr>
              <a:spcBef>
                <a:spcPts val="10"/>
              </a:spcBef>
            </a:pPr>
            <a:endParaRPr sz="2450">
              <a:solidFill>
                <a:prstClr val="black"/>
              </a:solidFill>
              <a:latin typeface="Arial"/>
              <a:cs typeface="Arial"/>
            </a:endParaRPr>
          </a:p>
          <a:p>
            <a:pPr marL="63500"/>
            <a:r>
              <a:rPr sz="2400" dirty="0">
                <a:solidFill>
                  <a:srgbClr val="6500CC"/>
                </a:solidFill>
                <a:latin typeface="Arial"/>
                <a:cs typeface="Arial"/>
              </a:rPr>
              <a:t>M = </a:t>
            </a:r>
            <a:r>
              <a:rPr sz="2400" spc="-10" dirty="0">
                <a:solidFill>
                  <a:srgbClr val="6500CC"/>
                </a:solidFill>
                <a:latin typeface="Arial"/>
                <a:cs typeface="Arial"/>
              </a:rPr>
              <a:t>Mass </a:t>
            </a:r>
            <a:r>
              <a:rPr sz="2400" spc="-30" dirty="0">
                <a:solidFill>
                  <a:srgbClr val="6500CC"/>
                </a:solidFill>
                <a:latin typeface="Arial"/>
                <a:cs typeface="Arial"/>
              </a:rPr>
              <a:t>of </a:t>
            </a:r>
            <a:r>
              <a:rPr sz="2400" spc="-35" dirty="0">
                <a:solidFill>
                  <a:srgbClr val="6500CC"/>
                </a:solidFill>
                <a:latin typeface="Arial"/>
                <a:cs typeface="Arial"/>
              </a:rPr>
              <a:t>sleeve </a:t>
            </a:r>
            <a:r>
              <a:rPr sz="2400" spc="-5" dirty="0">
                <a:solidFill>
                  <a:srgbClr val="6500CC"/>
                </a:solidFill>
                <a:latin typeface="Arial"/>
                <a:cs typeface="Arial"/>
              </a:rPr>
              <a:t>in</a:t>
            </a:r>
            <a:r>
              <a:rPr sz="2400" spc="220" dirty="0">
                <a:solidFill>
                  <a:srgbClr val="6500CC"/>
                </a:solidFill>
                <a:latin typeface="Arial"/>
                <a:cs typeface="Arial"/>
              </a:rPr>
              <a:t> </a:t>
            </a:r>
            <a:r>
              <a:rPr sz="2400" spc="-20" dirty="0">
                <a:solidFill>
                  <a:srgbClr val="6500CC"/>
                </a:solidFill>
                <a:latin typeface="Arial"/>
                <a:cs typeface="Arial"/>
              </a:rPr>
              <a:t>kg.</a:t>
            </a:r>
            <a:endParaRPr sz="2400">
              <a:solidFill>
                <a:prstClr val="black"/>
              </a:solidFill>
              <a:latin typeface="Arial"/>
              <a:cs typeface="Arial"/>
            </a:endParaRPr>
          </a:p>
          <a:p>
            <a:pPr marL="63500" marR="1754505">
              <a:lnSpc>
                <a:spcPct val="200800"/>
              </a:lnSpc>
              <a:tabLst>
                <a:tab pos="595630" algn="l"/>
              </a:tabLst>
            </a:pPr>
            <a:r>
              <a:rPr sz="2400" dirty="0">
                <a:solidFill>
                  <a:srgbClr val="6500CC"/>
                </a:solidFill>
                <a:latin typeface="Arial"/>
                <a:cs typeface="Arial"/>
              </a:rPr>
              <a:t>r</a:t>
            </a:r>
            <a:r>
              <a:rPr sz="2400" spc="-50" dirty="0">
                <a:solidFill>
                  <a:srgbClr val="6500CC"/>
                </a:solidFill>
                <a:latin typeface="Arial"/>
                <a:cs typeface="Arial"/>
              </a:rPr>
              <a:t> </a:t>
            </a:r>
            <a:r>
              <a:rPr sz="2400" dirty="0">
                <a:solidFill>
                  <a:srgbClr val="6500CC"/>
                </a:solidFill>
                <a:latin typeface="Arial"/>
                <a:cs typeface="Arial"/>
              </a:rPr>
              <a:t>=</a:t>
            </a:r>
            <a:r>
              <a:rPr sz="2400" dirty="0">
                <a:solidFill>
                  <a:srgbClr val="6500CC"/>
                </a:solidFill>
                <a:latin typeface="Times New Roman"/>
                <a:cs typeface="Times New Roman"/>
              </a:rPr>
              <a:t>	</a:t>
            </a:r>
            <a:r>
              <a:rPr sz="2400" spc="-25" dirty="0">
                <a:solidFill>
                  <a:srgbClr val="6500CC"/>
                </a:solidFill>
                <a:latin typeface="Arial"/>
                <a:cs typeface="Arial"/>
              </a:rPr>
              <a:t>Radius </a:t>
            </a:r>
            <a:r>
              <a:rPr sz="2400" spc="-35" dirty="0">
                <a:solidFill>
                  <a:srgbClr val="6500CC"/>
                </a:solidFill>
                <a:latin typeface="Arial"/>
                <a:cs typeface="Arial"/>
              </a:rPr>
              <a:t>of </a:t>
            </a:r>
            <a:r>
              <a:rPr sz="2400" spc="-20" dirty="0">
                <a:solidFill>
                  <a:srgbClr val="6500CC"/>
                </a:solidFill>
                <a:latin typeface="Arial"/>
                <a:cs typeface="Arial"/>
              </a:rPr>
              <a:t>rotation </a:t>
            </a:r>
            <a:r>
              <a:rPr sz="2400" spc="-35" dirty="0">
                <a:solidFill>
                  <a:srgbClr val="6500CC"/>
                </a:solidFill>
                <a:latin typeface="Arial"/>
                <a:cs typeface="Arial"/>
              </a:rPr>
              <a:t>of each ball  </a:t>
            </a:r>
            <a:r>
              <a:rPr sz="2400" spc="-10" dirty="0">
                <a:solidFill>
                  <a:srgbClr val="6500CC"/>
                </a:solidFill>
                <a:latin typeface="Arial"/>
                <a:cs typeface="Arial"/>
              </a:rPr>
              <a:t>S</a:t>
            </a:r>
            <a:r>
              <a:rPr sz="2325" spc="-15" baseline="-19713" dirty="0">
                <a:solidFill>
                  <a:srgbClr val="6500CC"/>
                </a:solidFill>
                <a:latin typeface="Arial"/>
                <a:cs typeface="Arial"/>
              </a:rPr>
              <a:t>a </a:t>
            </a:r>
            <a:r>
              <a:rPr sz="2400" dirty="0">
                <a:solidFill>
                  <a:srgbClr val="6500CC"/>
                </a:solidFill>
                <a:latin typeface="Arial"/>
                <a:cs typeface="Arial"/>
              </a:rPr>
              <a:t>= Stiffness </a:t>
            </a:r>
            <a:r>
              <a:rPr sz="2400" spc="-35" dirty="0">
                <a:solidFill>
                  <a:srgbClr val="6500CC"/>
                </a:solidFill>
                <a:latin typeface="Arial"/>
                <a:cs typeface="Arial"/>
              </a:rPr>
              <a:t>of auxiliary </a:t>
            </a:r>
            <a:r>
              <a:rPr sz="2400" spc="-10" dirty="0">
                <a:solidFill>
                  <a:srgbClr val="6500CC"/>
                </a:solidFill>
                <a:latin typeface="Arial"/>
                <a:cs typeface="Arial"/>
              </a:rPr>
              <a:t>spring  S</a:t>
            </a:r>
            <a:r>
              <a:rPr sz="2325" spc="-15" baseline="-19713" dirty="0">
                <a:solidFill>
                  <a:srgbClr val="6500CC"/>
                </a:solidFill>
                <a:latin typeface="Arial"/>
                <a:cs typeface="Arial"/>
              </a:rPr>
              <a:t>b </a:t>
            </a:r>
            <a:r>
              <a:rPr sz="2400" dirty="0">
                <a:solidFill>
                  <a:srgbClr val="6500CC"/>
                </a:solidFill>
                <a:latin typeface="Arial"/>
                <a:cs typeface="Arial"/>
              </a:rPr>
              <a:t>= Stiffness </a:t>
            </a:r>
            <a:r>
              <a:rPr sz="2400" spc="-35" dirty="0">
                <a:solidFill>
                  <a:srgbClr val="6500CC"/>
                </a:solidFill>
                <a:latin typeface="Arial"/>
                <a:cs typeface="Arial"/>
              </a:rPr>
              <a:t>of </a:t>
            </a:r>
            <a:r>
              <a:rPr sz="2400" spc="-30" dirty="0">
                <a:solidFill>
                  <a:srgbClr val="6500CC"/>
                </a:solidFill>
                <a:latin typeface="Arial"/>
                <a:cs typeface="Arial"/>
              </a:rPr>
              <a:t>each</a:t>
            </a:r>
            <a:r>
              <a:rPr sz="2400" spc="-90" dirty="0">
                <a:solidFill>
                  <a:srgbClr val="6500CC"/>
                </a:solidFill>
                <a:latin typeface="Arial"/>
                <a:cs typeface="Arial"/>
              </a:rPr>
              <a:t> </a:t>
            </a:r>
            <a:r>
              <a:rPr sz="2400" spc="-35" dirty="0">
                <a:solidFill>
                  <a:srgbClr val="6500CC"/>
                </a:solidFill>
                <a:latin typeface="Arial"/>
                <a:cs typeface="Arial"/>
              </a:rPr>
              <a:t>ball</a:t>
            </a:r>
            <a:endParaRPr sz="2400">
              <a:solidFill>
                <a:prstClr val="black"/>
              </a:solidFill>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81324"/>
            <a:ext cx="5004431" cy="570669"/>
          </a:xfrm>
          <a:prstGeom prst="rect">
            <a:avLst/>
          </a:prstGeom>
        </p:spPr>
        <p:txBody>
          <a:bodyPr vert="horz" wrap="square" lIns="0" tIns="16510" rIns="0" bIns="0" rtlCol="0">
            <a:spAutoFit/>
          </a:bodyPr>
          <a:lstStyle/>
          <a:p>
            <a:pPr marL="12700">
              <a:spcBef>
                <a:spcPts val="130"/>
              </a:spcBef>
            </a:pPr>
            <a:r>
              <a:rPr sz="3600" spc="25" dirty="0">
                <a:solidFill>
                  <a:schemeClr val="tx2"/>
                </a:solidFill>
              </a:rPr>
              <a:t>Final</a:t>
            </a:r>
            <a:r>
              <a:rPr sz="3600" spc="-100" dirty="0">
                <a:solidFill>
                  <a:schemeClr val="tx2"/>
                </a:solidFill>
              </a:rPr>
              <a:t> </a:t>
            </a:r>
            <a:r>
              <a:rPr sz="3600" spc="25" dirty="0">
                <a:solidFill>
                  <a:schemeClr val="tx2"/>
                </a:solidFill>
              </a:rPr>
              <a:t>Equations:</a:t>
            </a:r>
            <a:endParaRPr sz="3600" dirty="0">
              <a:solidFill>
                <a:schemeClr val="tx2"/>
              </a:solidFill>
            </a:endParaRPr>
          </a:p>
        </p:txBody>
      </p:sp>
      <p:sp>
        <p:nvSpPr>
          <p:cNvPr id="3" name="object 3"/>
          <p:cNvSpPr txBox="1"/>
          <p:nvPr/>
        </p:nvSpPr>
        <p:spPr>
          <a:xfrm>
            <a:off x="3344546" y="1854895"/>
            <a:ext cx="490220" cy="334645"/>
          </a:xfrm>
          <a:prstGeom prst="rect">
            <a:avLst/>
          </a:prstGeom>
        </p:spPr>
        <p:txBody>
          <a:bodyPr vert="horz" wrap="square" lIns="0" tIns="15875" rIns="0" bIns="0" rtlCol="0">
            <a:spAutoFit/>
          </a:bodyPr>
          <a:lstStyle/>
          <a:p>
            <a:pPr marL="25400">
              <a:spcBef>
                <a:spcPts val="125"/>
              </a:spcBef>
            </a:pPr>
            <a:r>
              <a:rPr sz="2000" spc="10" dirty="0">
                <a:solidFill>
                  <a:prstClr val="black"/>
                </a:solidFill>
                <a:latin typeface="Arial"/>
                <a:cs typeface="Arial"/>
              </a:rPr>
              <a:t>4S</a:t>
            </a:r>
            <a:r>
              <a:rPr sz="2325" spc="15" baseline="-19713" dirty="0">
                <a:solidFill>
                  <a:prstClr val="black"/>
                </a:solidFill>
                <a:latin typeface="Arial"/>
                <a:cs typeface="Arial"/>
              </a:rPr>
              <a:t>b</a:t>
            </a:r>
            <a:endParaRPr sz="2325" baseline="-19713">
              <a:solidFill>
                <a:prstClr val="black"/>
              </a:solidFill>
              <a:latin typeface="Arial"/>
              <a:cs typeface="Arial"/>
            </a:endParaRPr>
          </a:p>
        </p:txBody>
      </p:sp>
      <p:sp>
        <p:nvSpPr>
          <p:cNvPr id="4" name="object 4"/>
          <p:cNvSpPr txBox="1"/>
          <p:nvPr/>
        </p:nvSpPr>
        <p:spPr>
          <a:xfrm>
            <a:off x="4361560" y="1931095"/>
            <a:ext cx="163195"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
        <p:nvSpPr>
          <p:cNvPr id="5" name="object 5"/>
          <p:cNvSpPr txBox="1"/>
          <p:nvPr/>
        </p:nvSpPr>
        <p:spPr>
          <a:xfrm>
            <a:off x="5099052" y="1625913"/>
            <a:ext cx="1148080" cy="868680"/>
          </a:xfrm>
          <a:prstGeom prst="rect">
            <a:avLst/>
          </a:prstGeom>
        </p:spPr>
        <p:txBody>
          <a:bodyPr vert="horz" wrap="square" lIns="0" tIns="15875" rIns="0" bIns="0" rtlCol="0">
            <a:spAutoFit/>
          </a:bodyPr>
          <a:lstStyle/>
          <a:p>
            <a:pPr marL="25400">
              <a:spcBef>
                <a:spcPts val="125"/>
              </a:spcBef>
            </a:pPr>
            <a:r>
              <a:rPr sz="2000" spc="35" dirty="0">
                <a:solidFill>
                  <a:prstClr val="black"/>
                </a:solidFill>
                <a:latin typeface="Arial"/>
                <a:cs typeface="Arial"/>
              </a:rPr>
              <a:t>Fc</a:t>
            </a:r>
            <a:r>
              <a:rPr sz="2325" spc="52" baseline="-19713" dirty="0">
                <a:solidFill>
                  <a:prstClr val="black"/>
                </a:solidFill>
                <a:latin typeface="Arial"/>
                <a:cs typeface="Arial"/>
              </a:rPr>
              <a:t>2 </a:t>
            </a:r>
            <a:r>
              <a:rPr sz="2000" spc="15" dirty="0">
                <a:solidFill>
                  <a:prstClr val="black"/>
                </a:solidFill>
                <a:latin typeface="Arial"/>
                <a:cs typeface="Arial"/>
              </a:rPr>
              <a:t>–</a:t>
            </a:r>
            <a:r>
              <a:rPr sz="2000" spc="-90" dirty="0">
                <a:solidFill>
                  <a:prstClr val="black"/>
                </a:solidFill>
                <a:latin typeface="Arial"/>
                <a:cs typeface="Arial"/>
              </a:rPr>
              <a:t> </a:t>
            </a:r>
            <a:r>
              <a:rPr sz="2000" spc="35" dirty="0">
                <a:solidFill>
                  <a:prstClr val="black"/>
                </a:solidFill>
                <a:latin typeface="Arial"/>
                <a:cs typeface="Arial"/>
              </a:rPr>
              <a:t>Fc</a:t>
            </a:r>
            <a:r>
              <a:rPr sz="2325" spc="52" baseline="-19713" dirty="0">
                <a:solidFill>
                  <a:prstClr val="black"/>
                </a:solidFill>
                <a:latin typeface="Arial"/>
                <a:cs typeface="Arial"/>
              </a:rPr>
              <a:t>1</a:t>
            </a:r>
            <a:endParaRPr sz="2325" baseline="-19713">
              <a:solidFill>
                <a:prstClr val="black"/>
              </a:solidFill>
              <a:latin typeface="Arial"/>
              <a:cs typeface="Arial"/>
            </a:endParaRPr>
          </a:p>
          <a:p>
            <a:pPr marL="177800">
              <a:spcBef>
                <a:spcPts val="1805"/>
              </a:spcBef>
            </a:pPr>
            <a:r>
              <a:rPr sz="2000" spc="5" dirty="0">
                <a:solidFill>
                  <a:prstClr val="black"/>
                </a:solidFill>
                <a:latin typeface="Arial"/>
                <a:cs typeface="Arial"/>
              </a:rPr>
              <a:t>r</a:t>
            </a:r>
            <a:r>
              <a:rPr sz="2325" spc="7" baseline="-19713" dirty="0">
                <a:solidFill>
                  <a:prstClr val="black"/>
                </a:solidFill>
                <a:latin typeface="Arial"/>
                <a:cs typeface="Arial"/>
              </a:rPr>
              <a:t>2 </a:t>
            </a:r>
            <a:r>
              <a:rPr sz="2000" spc="15" dirty="0">
                <a:solidFill>
                  <a:prstClr val="black"/>
                </a:solidFill>
                <a:latin typeface="Arial"/>
                <a:cs typeface="Arial"/>
              </a:rPr>
              <a:t>–</a:t>
            </a:r>
            <a:r>
              <a:rPr sz="2000" spc="50" dirty="0">
                <a:solidFill>
                  <a:prstClr val="black"/>
                </a:solidFill>
                <a:latin typeface="Arial"/>
                <a:cs typeface="Arial"/>
              </a:rPr>
              <a:t> </a:t>
            </a:r>
            <a:r>
              <a:rPr sz="2000" spc="5" dirty="0">
                <a:solidFill>
                  <a:prstClr val="black"/>
                </a:solidFill>
                <a:latin typeface="Arial"/>
                <a:cs typeface="Arial"/>
              </a:rPr>
              <a:t>r</a:t>
            </a:r>
            <a:r>
              <a:rPr sz="2325" spc="7" baseline="-19713" dirty="0">
                <a:solidFill>
                  <a:prstClr val="black"/>
                </a:solidFill>
                <a:latin typeface="Arial"/>
                <a:cs typeface="Arial"/>
              </a:rPr>
              <a:t>1</a:t>
            </a:r>
            <a:endParaRPr sz="2325" baseline="-19713">
              <a:solidFill>
                <a:prstClr val="black"/>
              </a:solidFill>
              <a:latin typeface="Arial"/>
              <a:cs typeface="Arial"/>
            </a:endParaRPr>
          </a:p>
        </p:txBody>
      </p:sp>
      <p:sp>
        <p:nvSpPr>
          <p:cNvPr id="6" name="object 6"/>
          <p:cNvSpPr/>
          <p:nvPr/>
        </p:nvSpPr>
        <p:spPr>
          <a:xfrm>
            <a:off x="5029200" y="2057400"/>
            <a:ext cx="1295400" cy="0"/>
          </a:xfrm>
          <a:custGeom>
            <a:avLst/>
            <a:gdLst/>
            <a:ahLst/>
            <a:cxnLst/>
            <a:rect l="l" t="t" r="r" b="b"/>
            <a:pathLst>
              <a:path w="1295400">
                <a:moveTo>
                  <a:pt x="0" y="0"/>
                </a:moveTo>
                <a:lnTo>
                  <a:pt x="129539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7" name="object 7"/>
          <p:cNvSpPr/>
          <p:nvPr/>
        </p:nvSpPr>
        <p:spPr>
          <a:xfrm>
            <a:off x="3028950" y="1504949"/>
            <a:ext cx="3695700" cy="1257300"/>
          </a:xfrm>
          <a:custGeom>
            <a:avLst/>
            <a:gdLst/>
            <a:ahLst/>
            <a:cxnLst/>
            <a:rect l="l" t="t" r="r" b="b"/>
            <a:pathLst>
              <a:path w="3695700" h="1257300">
                <a:moveTo>
                  <a:pt x="3670312" y="25400"/>
                </a:moveTo>
                <a:lnTo>
                  <a:pt x="3657600" y="25400"/>
                </a:lnTo>
                <a:lnTo>
                  <a:pt x="3657600" y="38100"/>
                </a:lnTo>
                <a:lnTo>
                  <a:pt x="3657600" y="1219200"/>
                </a:lnTo>
                <a:lnTo>
                  <a:pt x="38100" y="1219200"/>
                </a:lnTo>
                <a:lnTo>
                  <a:pt x="38100" y="38100"/>
                </a:lnTo>
                <a:lnTo>
                  <a:pt x="3657600" y="38100"/>
                </a:lnTo>
                <a:lnTo>
                  <a:pt x="3657600" y="25400"/>
                </a:lnTo>
                <a:lnTo>
                  <a:pt x="25387" y="25400"/>
                </a:lnTo>
                <a:lnTo>
                  <a:pt x="25387" y="38100"/>
                </a:lnTo>
                <a:lnTo>
                  <a:pt x="25387" y="1219200"/>
                </a:lnTo>
                <a:lnTo>
                  <a:pt x="25387" y="1231900"/>
                </a:lnTo>
                <a:lnTo>
                  <a:pt x="3670312" y="1231900"/>
                </a:lnTo>
                <a:lnTo>
                  <a:pt x="3670312" y="1219200"/>
                </a:lnTo>
                <a:lnTo>
                  <a:pt x="3670312" y="38100"/>
                </a:lnTo>
                <a:lnTo>
                  <a:pt x="3670312" y="25400"/>
                </a:lnTo>
                <a:close/>
              </a:path>
              <a:path w="3695700" h="1257300">
                <a:moveTo>
                  <a:pt x="3695700" y="0"/>
                </a:moveTo>
                <a:lnTo>
                  <a:pt x="3682974" y="0"/>
                </a:lnTo>
                <a:lnTo>
                  <a:pt x="3682974" y="12700"/>
                </a:lnTo>
                <a:lnTo>
                  <a:pt x="3682974" y="1244600"/>
                </a:lnTo>
                <a:lnTo>
                  <a:pt x="12700" y="1244600"/>
                </a:lnTo>
                <a:lnTo>
                  <a:pt x="12700" y="12700"/>
                </a:lnTo>
                <a:lnTo>
                  <a:pt x="3682974" y="12700"/>
                </a:lnTo>
                <a:lnTo>
                  <a:pt x="3682974" y="0"/>
                </a:lnTo>
                <a:lnTo>
                  <a:pt x="0" y="0"/>
                </a:lnTo>
                <a:lnTo>
                  <a:pt x="0" y="12700"/>
                </a:lnTo>
                <a:lnTo>
                  <a:pt x="0" y="1244600"/>
                </a:lnTo>
                <a:lnTo>
                  <a:pt x="0" y="1257300"/>
                </a:lnTo>
                <a:lnTo>
                  <a:pt x="3695700" y="1257300"/>
                </a:lnTo>
                <a:lnTo>
                  <a:pt x="3695700" y="1244600"/>
                </a:lnTo>
                <a:lnTo>
                  <a:pt x="3695700" y="12700"/>
                </a:lnTo>
                <a:lnTo>
                  <a:pt x="369570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8" name="object 8"/>
          <p:cNvSpPr txBox="1"/>
          <p:nvPr/>
        </p:nvSpPr>
        <p:spPr>
          <a:xfrm>
            <a:off x="3373122" y="3686110"/>
            <a:ext cx="347345" cy="334645"/>
          </a:xfrm>
          <a:prstGeom prst="rect">
            <a:avLst/>
          </a:prstGeom>
        </p:spPr>
        <p:txBody>
          <a:bodyPr vert="horz" wrap="square" lIns="0" tIns="15875" rIns="0" bIns="0" rtlCol="0">
            <a:spAutoFit/>
          </a:bodyPr>
          <a:lstStyle/>
          <a:p>
            <a:pPr marL="25400">
              <a:spcBef>
                <a:spcPts val="125"/>
              </a:spcBef>
            </a:pPr>
            <a:r>
              <a:rPr sz="2000" spc="15" dirty="0">
                <a:solidFill>
                  <a:prstClr val="black"/>
                </a:solidFill>
                <a:latin typeface="Arial"/>
                <a:cs typeface="Arial"/>
              </a:rPr>
              <a:t>S</a:t>
            </a:r>
            <a:r>
              <a:rPr sz="2325" spc="22" baseline="-19713" dirty="0">
                <a:solidFill>
                  <a:prstClr val="black"/>
                </a:solidFill>
                <a:latin typeface="Arial"/>
                <a:cs typeface="Arial"/>
              </a:rPr>
              <a:t>b</a:t>
            </a:r>
            <a:endParaRPr sz="2325" baseline="-19713">
              <a:solidFill>
                <a:prstClr val="black"/>
              </a:solidFill>
              <a:latin typeface="Arial"/>
              <a:cs typeface="Arial"/>
            </a:endParaRPr>
          </a:p>
        </p:txBody>
      </p:sp>
      <p:sp>
        <p:nvSpPr>
          <p:cNvPr id="9" name="object 9"/>
          <p:cNvSpPr txBox="1"/>
          <p:nvPr/>
        </p:nvSpPr>
        <p:spPr>
          <a:xfrm>
            <a:off x="4511043" y="3762310"/>
            <a:ext cx="163195" cy="334645"/>
          </a:xfrm>
          <a:prstGeom prst="rect">
            <a:avLst/>
          </a:prstGeom>
        </p:spPr>
        <p:txBody>
          <a:bodyPr vert="horz" wrap="square" lIns="0" tIns="15875" rIns="0" bIns="0" rtlCol="0">
            <a:spAutoFit/>
          </a:bodyPr>
          <a:lstStyle/>
          <a:p>
            <a:pPr>
              <a:spcBef>
                <a:spcPts val="125"/>
              </a:spcBef>
            </a:pPr>
            <a:r>
              <a:rPr sz="2000" spc="15" dirty="0">
                <a:solidFill>
                  <a:prstClr val="black"/>
                </a:solidFill>
                <a:latin typeface="Arial"/>
                <a:cs typeface="Arial"/>
              </a:rPr>
              <a:t>=</a:t>
            </a:r>
            <a:endParaRPr sz="2000">
              <a:solidFill>
                <a:prstClr val="black"/>
              </a:solidFill>
              <a:latin typeface="Arial"/>
              <a:cs typeface="Arial"/>
            </a:endParaRPr>
          </a:p>
        </p:txBody>
      </p:sp>
      <p:sp>
        <p:nvSpPr>
          <p:cNvPr id="10" name="object 10"/>
          <p:cNvSpPr txBox="1"/>
          <p:nvPr/>
        </p:nvSpPr>
        <p:spPr>
          <a:xfrm>
            <a:off x="5327654" y="3457259"/>
            <a:ext cx="1162685" cy="926465"/>
          </a:xfrm>
          <a:prstGeom prst="rect">
            <a:avLst/>
          </a:prstGeom>
        </p:spPr>
        <p:txBody>
          <a:bodyPr vert="horz" wrap="square" lIns="0" tIns="15875" rIns="0" bIns="0" rtlCol="0">
            <a:spAutoFit/>
          </a:bodyPr>
          <a:lstStyle/>
          <a:p>
            <a:pPr marL="39370">
              <a:spcBef>
                <a:spcPts val="125"/>
              </a:spcBef>
            </a:pPr>
            <a:r>
              <a:rPr sz="2000" spc="35" dirty="0">
                <a:solidFill>
                  <a:prstClr val="black"/>
                </a:solidFill>
                <a:latin typeface="Arial"/>
                <a:cs typeface="Arial"/>
              </a:rPr>
              <a:t>Fc</a:t>
            </a:r>
            <a:r>
              <a:rPr sz="2325" spc="52" baseline="-19713" dirty="0">
                <a:solidFill>
                  <a:prstClr val="black"/>
                </a:solidFill>
                <a:latin typeface="Arial"/>
                <a:cs typeface="Arial"/>
              </a:rPr>
              <a:t>2 </a:t>
            </a:r>
            <a:r>
              <a:rPr sz="2000" spc="15" dirty="0">
                <a:solidFill>
                  <a:prstClr val="black"/>
                </a:solidFill>
                <a:latin typeface="Arial"/>
                <a:cs typeface="Arial"/>
              </a:rPr>
              <a:t>–</a:t>
            </a:r>
            <a:r>
              <a:rPr sz="2000" spc="-110" dirty="0">
                <a:solidFill>
                  <a:prstClr val="black"/>
                </a:solidFill>
                <a:latin typeface="Arial"/>
                <a:cs typeface="Arial"/>
              </a:rPr>
              <a:t> </a:t>
            </a:r>
            <a:r>
              <a:rPr sz="2000" spc="35" dirty="0">
                <a:solidFill>
                  <a:prstClr val="black"/>
                </a:solidFill>
                <a:latin typeface="Arial"/>
                <a:cs typeface="Arial"/>
              </a:rPr>
              <a:t>Fc</a:t>
            </a:r>
            <a:r>
              <a:rPr sz="2325" spc="52" baseline="-19713" dirty="0">
                <a:solidFill>
                  <a:prstClr val="black"/>
                </a:solidFill>
                <a:latin typeface="Arial"/>
                <a:cs typeface="Arial"/>
              </a:rPr>
              <a:t>1</a:t>
            </a:r>
            <a:endParaRPr sz="2325" baseline="-19713">
              <a:solidFill>
                <a:prstClr val="black"/>
              </a:solidFill>
              <a:latin typeface="Arial"/>
              <a:cs typeface="Arial"/>
            </a:endParaRPr>
          </a:p>
          <a:p>
            <a:pPr marL="25400">
              <a:spcBef>
                <a:spcPts val="1785"/>
              </a:spcBef>
            </a:pPr>
            <a:r>
              <a:rPr sz="2000" spc="15" dirty="0">
                <a:solidFill>
                  <a:prstClr val="black"/>
                </a:solidFill>
                <a:latin typeface="Arial"/>
                <a:cs typeface="Arial"/>
              </a:rPr>
              <a:t>4 </a:t>
            </a:r>
            <a:r>
              <a:rPr sz="2000" spc="10" dirty="0">
                <a:solidFill>
                  <a:prstClr val="black"/>
                </a:solidFill>
                <a:latin typeface="Arial"/>
                <a:cs typeface="Arial"/>
              </a:rPr>
              <a:t>(r</a:t>
            </a:r>
            <a:r>
              <a:rPr sz="2325" spc="15" baseline="-19713" dirty="0">
                <a:solidFill>
                  <a:prstClr val="black"/>
                </a:solidFill>
                <a:latin typeface="Arial"/>
                <a:cs typeface="Arial"/>
              </a:rPr>
              <a:t>2 </a:t>
            </a:r>
            <a:r>
              <a:rPr sz="2000" spc="15" dirty="0">
                <a:solidFill>
                  <a:prstClr val="black"/>
                </a:solidFill>
                <a:latin typeface="Arial"/>
                <a:cs typeface="Arial"/>
              </a:rPr>
              <a:t>–</a:t>
            </a:r>
            <a:r>
              <a:rPr sz="2000" spc="-60" dirty="0">
                <a:solidFill>
                  <a:prstClr val="black"/>
                </a:solidFill>
                <a:latin typeface="Arial"/>
                <a:cs typeface="Arial"/>
              </a:rPr>
              <a:t> </a:t>
            </a:r>
            <a:r>
              <a:rPr sz="2000" spc="10" dirty="0">
                <a:solidFill>
                  <a:prstClr val="black"/>
                </a:solidFill>
                <a:latin typeface="Arial"/>
                <a:cs typeface="Arial"/>
              </a:rPr>
              <a:t>r</a:t>
            </a:r>
            <a:r>
              <a:rPr sz="2325" spc="15" baseline="-19713" dirty="0">
                <a:solidFill>
                  <a:prstClr val="black"/>
                </a:solidFill>
                <a:latin typeface="Arial"/>
                <a:cs typeface="Arial"/>
              </a:rPr>
              <a:t>1</a:t>
            </a:r>
            <a:r>
              <a:rPr sz="2400" spc="10" dirty="0">
                <a:solidFill>
                  <a:prstClr val="black"/>
                </a:solidFill>
                <a:latin typeface="Arial"/>
                <a:cs typeface="Arial"/>
              </a:rPr>
              <a:t>)</a:t>
            </a:r>
            <a:endParaRPr sz="2400">
              <a:solidFill>
                <a:prstClr val="black"/>
              </a:solidFill>
              <a:latin typeface="Arial"/>
              <a:cs typeface="Arial"/>
            </a:endParaRPr>
          </a:p>
        </p:txBody>
      </p:sp>
      <p:sp>
        <p:nvSpPr>
          <p:cNvPr id="11" name="object 11"/>
          <p:cNvSpPr/>
          <p:nvPr/>
        </p:nvSpPr>
        <p:spPr>
          <a:xfrm>
            <a:off x="5272156" y="3886200"/>
            <a:ext cx="1454150" cy="0"/>
          </a:xfrm>
          <a:custGeom>
            <a:avLst/>
            <a:gdLst/>
            <a:ahLst/>
            <a:cxnLst/>
            <a:rect l="l" t="t" r="r" b="b"/>
            <a:pathLst>
              <a:path w="1454150">
                <a:moveTo>
                  <a:pt x="0" y="0"/>
                </a:moveTo>
                <a:lnTo>
                  <a:pt x="1454139" y="0"/>
                </a:lnTo>
              </a:path>
            </a:pathLst>
          </a:custGeom>
          <a:ln w="28574">
            <a:solidFill>
              <a:srgbClr val="000000"/>
            </a:solidFill>
          </a:ln>
        </p:spPr>
        <p:txBody>
          <a:bodyPr wrap="square" lIns="0" tIns="0" rIns="0" bIns="0" rtlCol="0"/>
          <a:lstStyle/>
          <a:p>
            <a:endParaRPr>
              <a:solidFill>
                <a:prstClr val="black"/>
              </a:solidFill>
              <a:latin typeface="Calibri"/>
            </a:endParaRPr>
          </a:p>
        </p:txBody>
      </p:sp>
      <p:sp>
        <p:nvSpPr>
          <p:cNvPr id="12" name="object 12"/>
          <p:cNvSpPr/>
          <p:nvPr/>
        </p:nvSpPr>
        <p:spPr>
          <a:xfrm>
            <a:off x="3028950" y="3333750"/>
            <a:ext cx="4144010" cy="1257300"/>
          </a:xfrm>
          <a:custGeom>
            <a:avLst/>
            <a:gdLst/>
            <a:ahLst/>
            <a:cxnLst/>
            <a:rect l="l" t="t" r="r" b="b"/>
            <a:pathLst>
              <a:path w="4144010" h="1257300">
                <a:moveTo>
                  <a:pt x="4117975" y="25400"/>
                </a:moveTo>
                <a:lnTo>
                  <a:pt x="4105287" y="25400"/>
                </a:lnTo>
                <a:lnTo>
                  <a:pt x="4105287" y="38100"/>
                </a:lnTo>
                <a:lnTo>
                  <a:pt x="4105287" y="1219200"/>
                </a:lnTo>
                <a:lnTo>
                  <a:pt x="38100" y="1219200"/>
                </a:lnTo>
                <a:lnTo>
                  <a:pt x="38100" y="38100"/>
                </a:lnTo>
                <a:lnTo>
                  <a:pt x="4105287" y="38100"/>
                </a:lnTo>
                <a:lnTo>
                  <a:pt x="4105287" y="25400"/>
                </a:lnTo>
                <a:lnTo>
                  <a:pt x="25387" y="25400"/>
                </a:lnTo>
                <a:lnTo>
                  <a:pt x="25387" y="38100"/>
                </a:lnTo>
                <a:lnTo>
                  <a:pt x="25387" y="1219200"/>
                </a:lnTo>
                <a:lnTo>
                  <a:pt x="25387" y="1231900"/>
                </a:lnTo>
                <a:lnTo>
                  <a:pt x="4117975" y="1231900"/>
                </a:lnTo>
                <a:lnTo>
                  <a:pt x="4117975" y="1219200"/>
                </a:lnTo>
                <a:lnTo>
                  <a:pt x="4117975" y="38100"/>
                </a:lnTo>
                <a:lnTo>
                  <a:pt x="4117975" y="25400"/>
                </a:lnTo>
                <a:close/>
              </a:path>
              <a:path w="4144010" h="1257300">
                <a:moveTo>
                  <a:pt x="4143387" y="0"/>
                </a:moveTo>
                <a:lnTo>
                  <a:pt x="0" y="0"/>
                </a:lnTo>
                <a:lnTo>
                  <a:pt x="0" y="12700"/>
                </a:lnTo>
                <a:lnTo>
                  <a:pt x="0" y="1244600"/>
                </a:lnTo>
                <a:lnTo>
                  <a:pt x="0" y="1257300"/>
                </a:lnTo>
                <a:lnTo>
                  <a:pt x="4143387" y="1257300"/>
                </a:lnTo>
                <a:lnTo>
                  <a:pt x="4143387" y="1244600"/>
                </a:lnTo>
                <a:lnTo>
                  <a:pt x="4143387" y="12712"/>
                </a:lnTo>
                <a:lnTo>
                  <a:pt x="4130662" y="12712"/>
                </a:lnTo>
                <a:lnTo>
                  <a:pt x="4130662" y="1244600"/>
                </a:lnTo>
                <a:lnTo>
                  <a:pt x="12700" y="1244600"/>
                </a:lnTo>
                <a:lnTo>
                  <a:pt x="12700" y="12700"/>
                </a:lnTo>
                <a:lnTo>
                  <a:pt x="4143387" y="12700"/>
                </a:lnTo>
                <a:lnTo>
                  <a:pt x="4143387" y="0"/>
                </a:lnTo>
                <a:close/>
              </a:path>
            </a:pathLst>
          </a:custGeom>
          <a:solidFill>
            <a:srgbClr val="000000"/>
          </a:solidFill>
        </p:spPr>
        <p:txBody>
          <a:bodyPr wrap="square" lIns="0" tIns="0" rIns="0" bIns="0" rtlCol="0"/>
          <a:lstStyle/>
          <a:p>
            <a:endParaRPr>
              <a:solidFill>
                <a:prstClr val="black"/>
              </a:solidFill>
              <a:latin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5039" y="2751452"/>
            <a:ext cx="7834630" cy="1124585"/>
          </a:xfrm>
          <a:prstGeom prst="rect">
            <a:avLst/>
          </a:prstGeom>
        </p:spPr>
        <p:txBody>
          <a:bodyPr vert="horz" wrap="square" lIns="0" tIns="13970" rIns="0" bIns="0" rtlCol="0">
            <a:spAutoFit/>
          </a:bodyPr>
          <a:lstStyle/>
          <a:p>
            <a:pPr marL="12700">
              <a:spcBef>
                <a:spcPts val="110"/>
              </a:spcBef>
            </a:pPr>
            <a:r>
              <a:rPr sz="7200" b="0" spc="-10" dirty="0">
                <a:solidFill>
                  <a:schemeClr val="tx2"/>
                </a:solidFill>
              </a:rPr>
              <a:t>Pickering</a:t>
            </a:r>
            <a:r>
              <a:rPr sz="7200" b="0" spc="-15" dirty="0">
                <a:solidFill>
                  <a:schemeClr val="tx2"/>
                </a:solidFill>
              </a:rPr>
              <a:t> </a:t>
            </a:r>
            <a:r>
              <a:rPr sz="7200" b="0" spc="-20" dirty="0">
                <a:solidFill>
                  <a:schemeClr val="tx2"/>
                </a:solidFill>
              </a:rPr>
              <a:t>Governor</a:t>
            </a:r>
            <a:endParaRPr sz="7200" dirty="0">
              <a:solidFill>
                <a:schemeClr val="tx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60769" y="1"/>
            <a:ext cx="7864230" cy="685799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325" y="1325174"/>
            <a:ext cx="9673885" cy="2717539"/>
          </a:xfrm>
          <a:prstGeom prst="rect">
            <a:avLst/>
          </a:prstGeom>
        </p:spPr>
        <p:txBody>
          <a:bodyPr vert="horz" wrap="square" lIns="0" tIns="15875" rIns="0" bIns="0" rtlCol="0">
            <a:spAutoFit/>
          </a:bodyPr>
          <a:lstStyle/>
          <a:p>
            <a:pPr marL="12700" marR="5080" indent="915035" algn="just">
              <a:lnSpc>
                <a:spcPct val="150200"/>
              </a:lnSpc>
              <a:spcBef>
                <a:spcPts val="125"/>
              </a:spcBef>
            </a:pPr>
            <a:r>
              <a:rPr sz="2400" dirty="0">
                <a:solidFill>
                  <a:schemeClr val="tx2"/>
                </a:solidFill>
                <a:latin typeface="Arial"/>
                <a:cs typeface="Arial"/>
              </a:rPr>
              <a:t>It </a:t>
            </a:r>
            <a:r>
              <a:rPr sz="2400" spc="-5" dirty="0">
                <a:solidFill>
                  <a:schemeClr val="tx2"/>
                </a:solidFill>
                <a:latin typeface="Arial"/>
                <a:cs typeface="Arial"/>
              </a:rPr>
              <a:t>is </a:t>
            </a:r>
            <a:r>
              <a:rPr sz="2400" spc="-10" dirty="0">
                <a:solidFill>
                  <a:schemeClr val="tx2"/>
                </a:solidFill>
                <a:latin typeface="Arial"/>
                <a:cs typeface="Arial"/>
              </a:rPr>
              <a:t>mostly </a:t>
            </a:r>
            <a:r>
              <a:rPr sz="2400" spc="20" dirty="0">
                <a:solidFill>
                  <a:schemeClr val="tx2"/>
                </a:solidFill>
                <a:latin typeface="Arial"/>
                <a:cs typeface="Arial"/>
              </a:rPr>
              <a:t>used </a:t>
            </a:r>
            <a:r>
              <a:rPr sz="2400" dirty="0">
                <a:solidFill>
                  <a:schemeClr val="tx2"/>
                </a:solidFill>
                <a:latin typeface="Arial"/>
                <a:cs typeface="Arial"/>
              </a:rPr>
              <a:t>for </a:t>
            </a:r>
            <a:r>
              <a:rPr sz="2400" spc="-10" dirty="0">
                <a:solidFill>
                  <a:schemeClr val="tx2"/>
                </a:solidFill>
                <a:latin typeface="Arial"/>
                <a:cs typeface="Arial"/>
              </a:rPr>
              <a:t>driving gramophone. </a:t>
            </a:r>
            <a:r>
              <a:rPr sz="2400" spc="5" dirty="0">
                <a:solidFill>
                  <a:schemeClr val="tx2"/>
                </a:solidFill>
                <a:latin typeface="Arial"/>
                <a:cs typeface="Arial"/>
              </a:rPr>
              <a:t>It  </a:t>
            </a:r>
            <a:r>
              <a:rPr sz="2400" spc="-10" dirty="0">
                <a:solidFill>
                  <a:schemeClr val="tx2"/>
                </a:solidFill>
                <a:latin typeface="Arial"/>
                <a:cs typeface="Arial"/>
              </a:rPr>
              <a:t>consists </a:t>
            </a:r>
            <a:r>
              <a:rPr sz="2400" spc="-35" dirty="0">
                <a:solidFill>
                  <a:schemeClr val="tx2"/>
                </a:solidFill>
                <a:latin typeface="Arial"/>
                <a:cs typeface="Arial"/>
              </a:rPr>
              <a:t>of </a:t>
            </a:r>
            <a:r>
              <a:rPr sz="2400" spc="-5" dirty="0">
                <a:solidFill>
                  <a:schemeClr val="tx2"/>
                </a:solidFill>
                <a:latin typeface="Arial"/>
                <a:cs typeface="Arial"/>
              </a:rPr>
              <a:t>three </a:t>
            </a:r>
            <a:r>
              <a:rPr sz="2400" spc="5" dirty="0">
                <a:solidFill>
                  <a:schemeClr val="tx2"/>
                </a:solidFill>
                <a:latin typeface="Arial"/>
                <a:cs typeface="Arial"/>
              </a:rPr>
              <a:t>straight </a:t>
            </a:r>
            <a:r>
              <a:rPr sz="2400" spc="-20" dirty="0">
                <a:solidFill>
                  <a:schemeClr val="tx2"/>
                </a:solidFill>
                <a:latin typeface="Arial"/>
                <a:cs typeface="Arial"/>
              </a:rPr>
              <a:t>leaf </a:t>
            </a:r>
            <a:r>
              <a:rPr sz="2400" spc="-15" dirty="0">
                <a:solidFill>
                  <a:schemeClr val="tx2"/>
                </a:solidFill>
                <a:latin typeface="Arial"/>
                <a:cs typeface="Arial"/>
              </a:rPr>
              <a:t>springs </a:t>
            </a:r>
            <a:r>
              <a:rPr sz="2400" dirty="0">
                <a:solidFill>
                  <a:schemeClr val="tx2"/>
                </a:solidFill>
                <a:latin typeface="Arial"/>
                <a:cs typeface="Arial"/>
              </a:rPr>
              <a:t>arranged </a:t>
            </a:r>
            <a:r>
              <a:rPr sz="2400" spc="-35" dirty="0">
                <a:solidFill>
                  <a:schemeClr val="tx2"/>
                </a:solidFill>
                <a:latin typeface="Arial"/>
                <a:cs typeface="Arial"/>
              </a:rPr>
              <a:t>at </a:t>
            </a:r>
            <a:r>
              <a:rPr sz="2400" spc="-10" dirty="0">
                <a:solidFill>
                  <a:schemeClr val="tx2"/>
                </a:solidFill>
                <a:latin typeface="Arial"/>
                <a:cs typeface="Arial"/>
              </a:rPr>
              <a:t>equal  </a:t>
            </a:r>
            <a:r>
              <a:rPr sz="2400" spc="-20" dirty="0">
                <a:solidFill>
                  <a:schemeClr val="tx2"/>
                </a:solidFill>
                <a:latin typeface="Arial"/>
                <a:cs typeface="Arial"/>
              </a:rPr>
              <a:t>angular </a:t>
            </a:r>
            <a:r>
              <a:rPr sz="2400" spc="-5" dirty="0">
                <a:solidFill>
                  <a:schemeClr val="tx2"/>
                </a:solidFill>
                <a:latin typeface="Arial"/>
                <a:cs typeface="Arial"/>
              </a:rPr>
              <a:t>intervals </a:t>
            </a:r>
            <a:r>
              <a:rPr sz="2400" spc="10" dirty="0">
                <a:solidFill>
                  <a:schemeClr val="tx2"/>
                </a:solidFill>
                <a:latin typeface="Arial"/>
                <a:cs typeface="Arial"/>
              </a:rPr>
              <a:t>round </a:t>
            </a:r>
            <a:r>
              <a:rPr sz="2400" spc="5" dirty="0">
                <a:solidFill>
                  <a:schemeClr val="tx2"/>
                </a:solidFill>
                <a:latin typeface="Arial"/>
                <a:cs typeface="Arial"/>
              </a:rPr>
              <a:t>the </a:t>
            </a:r>
            <a:r>
              <a:rPr sz="2400" spc="-10" dirty="0">
                <a:solidFill>
                  <a:schemeClr val="tx2"/>
                </a:solidFill>
                <a:latin typeface="Arial"/>
                <a:cs typeface="Arial"/>
              </a:rPr>
              <a:t>spindle. </a:t>
            </a:r>
            <a:r>
              <a:rPr sz="2400" spc="-25" dirty="0">
                <a:solidFill>
                  <a:schemeClr val="tx2"/>
                </a:solidFill>
                <a:latin typeface="Arial"/>
                <a:cs typeface="Arial"/>
              </a:rPr>
              <a:t>Each </a:t>
            </a:r>
            <a:r>
              <a:rPr sz="2400" spc="5" dirty="0">
                <a:solidFill>
                  <a:schemeClr val="tx2"/>
                </a:solidFill>
                <a:latin typeface="Arial"/>
                <a:cs typeface="Arial"/>
              </a:rPr>
              <a:t>spring </a:t>
            </a:r>
            <a:r>
              <a:rPr sz="2400" spc="-5" dirty="0">
                <a:solidFill>
                  <a:schemeClr val="tx2"/>
                </a:solidFill>
                <a:latin typeface="Arial"/>
                <a:cs typeface="Arial"/>
              </a:rPr>
              <a:t>carries  </a:t>
            </a:r>
            <a:r>
              <a:rPr sz="2400" dirty="0">
                <a:solidFill>
                  <a:schemeClr val="tx2"/>
                </a:solidFill>
                <a:latin typeface="Arial"/>
                <a:cs typeface="Arial"/>
              </a:rPr>
              <a:t>a weight </a:t>
            </a:r>
            <a:r>
              <a:rPr sz="2400" spc="-35" dirty="0">
                <a:solidFill>
                  <a:schemeClr val="tx2"/>
                </a:solidFill>
                <a:latin typeface="Arial"/>
                <a:cs typeface="Arial"/>
              </a:rPr>
              <a:t>at </a:t>
            </a:r>
            <a:r>
              <a:rPr sz="2400" spc="5" dirty="0">
                <a:solidFill>
                  <a:schemeClr val="tx2"/>
                </a:solidFill>
                <a:latin typeface="Arial"/>
                <a:cs typeface="Arial"/>
              </a:rPr>
              <a:t>the </a:t>
            </a:r>
            <a:r>
              <a:rPr sz="2400" spc="-5" dirty="0">
                <a:solidFill>
                  <a:schemeClr val="tx2"/>
                </a:solidFill>
                <a:latin typeface="Arial"/>
                <a:cs typeface="Arial"/>
              </a:rPr>
              <a:t>centre. </a:t>
            </a:r>
            <a:r>
              <a:rPr sz="2400" spc="10" dirty="0">
                <a:solidFill>
                  <a:schemeClr val="tx2"/>
                </a:solidFill>
                <a:latin typeface="Arial"/>
                <a:cs typeface="Arial"/>
              </a:rPr>
              <a:t>The </a:t>
            </a:r>
            <a:r>
              <a:rPr sz="2400" dirty="0">
                <a:solidFill>
                  <a:schemeClr val="tx2"/>
                </a:solidFill>
                <a:latin typeface="Arial"/>
                <a:cs typeface="Arial"/>
              </a:rPr>
              <a:t>weights </a:t>
            </a:r>
            <a:r>
              <a:rPr sz="2400" spc="5" dirty="0">
                <a:solidFill>
                  <a:schemeClr val="tx2"/>
                </a:solidFill>
                <a:latin typeface="Arial"/>
                <a:cs typeface="Arial"/>
              </a:rPr>
              <a:t>move </a:t>
            </a:r>
            <a:r>
              <a:rPr sz="2400" spc="-15" dirty="0">
                <a:solidFill>
                  <a:schemeClr val="tx2"/>
                </a:solidFill>
                <a:latin typeface="Arial"/>
                <a:cs typeface="Arial"/>
              </a:rPr>
              <a:t>outwards </a:t>
            </a:r>
            <a:r>
              <a:rPr sz="2400" spc="5" dirty="0">
                <a:solidFill>
                  <a:schemeClr val="tx2"/>
                </a:solidFill>
                <a:latin typeface="Arial"/>
                <a:cs typeface="Arial"/>
              </a:rPr>
              <a:t>and  the </a:t>
            </a:r>
            <a:r>
              <a:rPr sz="2400" spc="-5" dirty="0">
                <a:solidFill>
                  <a:schemeClr val="tx2"/>
                </a:solidFill>
                <a:latin typeface="Arial"/>
                <a:cs typeface="Arial"/>
              </a:rPr>
              <a:t>springs </a:t>
            </a:r>
            <a:r>
              <a:rPr sz="2400" spc="-10" dirty="0">
                <a:solidFill>
                  <a:schemeClr val="tx2"/>
                </a:solidFill>
                <a:latin typeface="Arial"/>
                <a:cs typeface="Arial"/>
              </a:rPr>
              <a:t>bend </a:t>
            </a:r>
            <a:r>
              <a:rPr sz="2400" spc="-35" dirty="0">
                <a:solidFill>
                  <a:schemeClr val="tx2"/>
                </a:solidFill>
                <a:latin typeface="Arial"/>
                <a:cs typeface="Arial"/>
              </a:rPr>
              <a:t>as </a:t>
            </a:r>
            <a:r>
              <a:rPr sz="2400" spc="25" dirty="0">
                <a:solidFill>
                  <a:schemeClr val="tx2"/>
                </a:solidFill>
                <a:latin typeface="Arial"/>
                <a:cs typeface="Arial"/>
              </a:rPr>
              <a:t>they </a:t>
            </a:r>
            <a:r>
              <a:rPr sz="2400" spc="5" dirty="0">
                <a:solidFill>
                  <a:schemeClr val="tx2"/>
                </a:solidFill>
                <a:latin typeface="Arial"/>
                <a:cs typeface="Arial"/>
              </a:rPr>
              <a:t>rotate </a:t>
            </a:r>
            <a:r>
              <a:rPr sz="2400" spc="-25" dirty="0">
                <a:solidFill>
                  <a:schemeClr val="tx2"/>
                </a:solidFill>
                <a:latin typeface="Arial"/>
                <a:cs typeface="Arial"/>
              </a:rPr>
              <a:t>about </a:t>
            </a:r>
            <a:r>
              <a:rPr sz="2400" spc="30" dirty="0">
                <a:solidFill>
                  <a:schemeClr val="tx2"/>
                </a:solidFill>
                <a:latin typeface="Arial"/>
                <a:cs typeface="Arial"/>
              </a:rPr>
              <a:t>the </a:t>
            </a:r>
            <a:r>
              <a:rPr sz="2400" spc="10" dirty="0">
                <a:solidFill>
                  <a:schemeClr val="tx2"/>
                </a:solidFill>
                <a:latin typeface="Arial"/>
                <a:cs typeface="Arial"/>
              </a:rPr>
              <a:t>spindle </a:t>
            </a:r>
            <a:r>
              <a:rPr sz="2400" spc="-5" dirty="0">
                <a:solidFill>
                  <a:schemeClr val="tx2"/>
                </a:solidFill>
                <a:latin typeface="Arial"/>
                <a:cs typeface="Arial"/>
              </a:rPr>
              <a:t>axis  with </a:t>
            </a:r>
            <a:r>
              <a:rPr sz="2400" spc="-10" dirty="0">
                <a:solidFill>
                  <a:schemeClr val="tx2"/>
                </a:solidFill>
                <a:latin typeface="Arial"/>
                <a:cs typeface="Arial"/>
              </a:rPr>
              <a:t>increasing</a:t>
            </a:r>
            <a:r>
              <a:rPr sz="2400" spc="145" dirty="0">
                <a:solidFill>
                  <a:schemeClr val="tx2"/>
                </a:solidFill>
                <a:latin typeface="Arial"/>
                <a:cs typeface="Arial"/>
              </a:rPr>
              <a:t> </a:t>
            </a:r>
            <a:r>
              <a:rPr sz="2400" spc="-45" dirty="0">
                <a:solidFill>
                  <a:schemeClr val="tx2"/>
                </a:solidFill>
                <a:latin typeface="Arial"/>
                <a:cs typeface="Arial"/>
              </a:rPr>
              <a:t>speed.</a:t>
            </a:r>
            <a:endParaRPr sz="2400" dirty="0">
              <a:solidFill>
                <a:schemeClr val="tx2"/>
              </a:solidFill>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741" y="290761"/>
            <a:ext cx="8804275" cy="5970994"/>
          </a:xfrm>
          <a:prstGeom prst="rect">
            <a:avLst/>
          </a:prstGeom>
        </p:spPr>
        <p:txBody>
          <a:bodyPr vert="horz" wrap="square" lIns="0" tIns="15875" rIns="0" bIns="0" rtlCol="0">
            <a:spAutoFit/>
          </a:bodyPr>
          <a:lstStyle/>
          <a:p>
            <a:pPr marL="12700">
              <a:spcBef>
                <a:spcPts val="125"/>
              </a:spcBef>
            </a:pPr>
            <a:r>
              <a:rPr sz="2150" spc="5" dirty="0">
                <a:solidFill>
                  <a:srgbClr val="CC00CC"/>
                </a:solidFill>
                <a:latin typeface="Arial"/>
                <a:cs typeface="Arial"/>
              </a:rPr>
              <a:t>Let,</a:t>
            </a:r>
            <a:endParaRPr sz="2150">
              <a:solidFill>
                <a:prstClr val="black"/>
              </a:solidFill>
              <a:latin typeface="Arial"/>
              <a:cs typeface="Arial"/>
            </a:endParaRPr>
          </a:p>
          <a:p>
            <a:pPr>
              <a:spcBef>
                <a:spcPts val="30"/>
              </a:spcBef>
            </a:pPr>
            <a:endParaRPr sz="2300">
              <a:solidFill>
                <a:prstClr val="black"/>
              </a:solidFill>
              <a:latin typeface="Arial"/>
              <a:cs typeface="Arial"/>
            </a:endParaRPr>
          </a:p>
          <a:p>
            <a:pPr marL="12700"/>
            <a:r>
              <a:rPr sz="2150" spc="20" dirty="0">
                <a:solidFill>
                  <a:srgbClr val="CC00CC"/>
                </a:solidFill>
                <a:latin typeface="Arial"/>
                <a:cs typeface="Arial"/>
              </a:rPr>
              <a:t>m </a:t>
            </a:r>
            <a:r>
              <a:rPr sz="2150" spc="15" dirty="0">
                <a:solidFill>
                  <a:srgbClr val="CC00CC"/>
                </a:solidFill>
                <a:latin typeface="Arial"/>
                <a:cs typeface="Arial"/>
              </a:rPr>
              <a:t>= </a:t>
            </a:r>
            <a:r>
              <a:rPr sz="2150" dirty="0">
                <a:solidFill>
                  <a:srgbClr val="CC00CC"/>
                </a:solidFill>
                <a:latin typeface="Arial"/>
                <a:cs typeface="Arial"/>
              </a:rPr>
              <a:t>Mass </a:t>
            </a:r>
            <a:r>
              <a:rPr sz="2150" spc="10" dirty="0">
                <a:solidFill>
                  <a:srgbClr val="CC00CC"/>
                </a:solidFill>
                <a:latin typeface="Arial"/>
                <a:cs typeface="Arial"/>
              </a:rPr>
              <a:t>attached </a:t>
            </a:r>
            <a:r>
              <a:rPr sz="2150" spc="5" dirty="0">
                <a:solidFill>
                  <a:srgbClr val="CC00CC"/>
                </a:solidFill>
                <a:latin typeface="Arial"/>
                <a:cs typeface="Arial"/>
              </a:rPr>
              <a:t>at the </a:t>
            </a:r>
            <a:r>
              <a:rPr sz="2150" spc="15" dirty="0">
                <a:solidFill>
                  <a:srgbClr val="CC00CC"/>
                </a:solidFill>
                <a:latin typeface="Arial"/>
                <a:cs typeface="Arial"/>
              </a:rPr>
              <a:t>centre </a:t>
            </a:r>
            <a:r>
              <a:rPr sz="2150" spc="5" dirty="0">
                <a:solidFill>
                  <a:srgbClr val="CC00CC"/>
                </a:solidFill>
                <a:latin typeface="Arial"/>
                <a:cs typeface="Arial"/>
              </a:rPr>
              <a:t>of the </a:t>
            </a:r>
            <a:r>
              <a:rPr sz="2150" spc="15" dirty="0">
                <a:solidFill>
                  <a:srgbClr val="CC00CC"/>
                </a:solidFill>
                <a:latin typeface="Arial"/>
                <a:cs typeface="Arial"/>
              </a:rPr>
              <a:t>leaf</a:t>
            </a:r>
            <a:r>
              <a:rPr sz="2150" spc="580" dirty="0">
                <a:solidFill>
                  <a:srgbClr val="CC00CC"/>
                </a:solidFill>
                <a:latin typeface="Arial"/>
                <a:cs typeface="Arial"/>
              </a:rPr>
              <a:t> </a:t>
            </a:r>
            <a:r>
              <a:rPr sz="2150" spc="25" dirty="0">
                <a:solidFill>
                  <a:srgbClr val="CC00CC"/>
                </a:solidFill>
                <a:latin typeface="Arial"/>
                <a:cs typeface="Arial"/>
              </a:rPr>
              <a:t>spring</a:t>
            </a:r>
            <a:endParaRPr sz="2150">
              <a:solidFill>
                <a:prstClr val="black"/>
              </a:solidFill>
              <a:latin typeface="Arial"/>
              <a:cs typeface="Arial"/>
            </a:endParaRPr>
          </a:p>
          <a:p>
            <a:pPr marL="355600" marR="549275" indent="-343535">
              <a:lnSpc>
                <a:spcPct val="154300"/>
              </a:lnSpc>
              <a:spcBef>
                <a:spcPts val="1280"/>
              </a:spcBef>
            </a:pPr>
            <a:r>
              <a:rPr sz="2150" spc="15" dirty="0">
                <a:solidFill>
                  <a:srgbClr val="CC00CC"/>
                </a:solidFill>
                <a:latin typeface="Arial"/>
                <a:cs typeface="Arial"/>
              </a:rPr>
              <a:t>a = </a:t>
            </a:r>
            <a:r>
              <a:rPr sz="2150" spc="25" dirty="0">
                <a:solidFill>
                  <a:srgbClr val="CC00CC"/>
                </a:solidFill>
                <a:latin typeface="Arial"/>
                <a:cs typeface="Arial"/>
              </a:rPr>
              <a:t>Dist. </a:t>
            </a:r>
            <a:r>
              <a:rPr sz="2150" spc="20" dirty="0">
                <a:solidFill>
                  <a:srgbClr val="CC00CC"/>
                </a:solidFill>
                <a:latin typeface="Arial"/>
                <a:cs typeface="Arial"/>
              </a:rPr>
              <a:t>From </a:t>
            </a:r>
            <a:r>
              <a:rPr sz="2150" spc="5" dirty="0">
                <a:solidFill>
                  <a:srgbClr val="CC00CC"/>
                </a:solidFill>
                <a:latin typeface="Arial"/>
                <a:cs typeface="Arial"/>
              </a:rPr>
              <a:t>the </a:t>
            </a:r>
            <a:r>
              <a:rPr sz="2150" spc="20" dirty="0">
                <a:solidFill>
                  <a:srgbClr val="CC00CC"/>
                </a:solidFill>
                <a:latin typeface="Arial"/>
                <a:cs typeface="Arial"/>
              </a:rPr>
              <a:t>spindle </a:t>
            </a:r>
            <a:r>
              <a:rPr sz="2150" spc="-10" dirty="0">
                <a:solidFill>
                  <a:srgbClr val="CC00CC"/>
                </a:solidFill>
                <a:latin typeface="Arial"/>
                <a:cs typeface="Arial"/>
              </a:rPr>
              <a:t>axis </a:t>
            </a:r>
            <a:r>
              <a:rPr sz="2150" spc="10" dirty="0">
                <a:solidFill>
                  <a:srgbClr val="CC00CC"/>
                </a:solidFill>
                <a:latin typeface="Arial"/>
                <a:cs typeface="Arial"/>
              </a:rPr>
              <a:t>to </a:t>
            </a:r>
            <a:r>
              <a:rPr sz="2150" spc="5" dirty="0">
                <a:solidFill>
                  <a:srgbClr val="CC00CC"/>
                </a:solidFill>
                <a:latin typeface="Arial"/>
                <a:cs typeface="Arial"/>
              </a:rPr>
              <a:t>the </a:t>
            </a:r>
            <a:r>
              <a:rPr sz="2150" spc="15" dirty="0">
                <a:solidFill>
                  <a:srgbClr val="CC00CC"/>
                </a:solidFill>
                <a:latin typeface="Arial"/>
                <a:cs typeface="Arial"/>
              </a:rPr>
              <a:t>centre </a:t>
            </a:r>
            <a:r>
              <a:rPr sz="2150" dirty="0">
                <a:solidFill>
                  <a:srgbClr val="CC00CC"/>
                </a:solidFill>
                <a:latin typeface="Arial"/>
                <a:cs typeface="Arial"/>
              </a:rPr>
              <a:t>of gravity </a:t>
            </a:r>
            <a:r>
              <a:rPr sz="2150" spc="5" dirty="0">
                <a:solidFill>
                  <a:srgbClr val="CC00CC"/>
                </a:solidFill>
                <a:latin typeface="Arial"/>
                <a:cs typeface="Arial"/>
              </a:rPr>
              <a:t>of the </a:t>
            </a:r>
            <a:r>
              <a:rPr sz="2150" spc="35" dirty="0">
                <a:solidFill>
                  <a:srgbClr val="CC00CC"/>
                </a:solidFill>
                <a:latin typeface="Arial"/>
                <a:cs typeface="Arial"/>
              </a:rPr>
              <a:t>mass,  </a:t>
            </a:r>
            <a:r>
              <a:rPr sz="2150" spc="10" dirty="0">
                <a:solidFill>
                  <a:srgbClr val="CC00CC"/>
                </a:solidFill>
                <a:latin typeface="Arial"/>
                <a:cs typeface="Arial"/>
              </a:rPr>
              <a:t>when</a:t>
            </a:r>
            <a:endParaRPr sz="2150">
              <a:solidFill>
                <a:prstClr val="black"/>
              </a:solidFill>
              <a:latin typeface="Arial"/>
              <a:cs typeface="Arial"/>
            </a:endParaRPr>
          </a:p>
          <a:p>
            <a:pPr marL="480059">
              <a:spcBef>
                <a:spcPts val="1925"/>
              </a:spcBef>
            </a:pPr>
            <a:r>
              <a:rPr sz="2150" spc="-5" dirty="0">
                <a:solidFill>
                  <a:srgbClr val="CC00CC"/>
                </a:solidFill>
                <a:latin typeface="Arial"/>
                <a:cs typeface="Arial"/>
              </a:rPr>
              <a:t>governor </a:t>
            </a:r>
            <a:r>
              <a:rPr sz="2150" spc="25" dirty="0">
                <a:solidFill>
                  <a:srgbClr val="CC00CC"/>
                </a:solidFill>
                <a:latin typeface="Arial"/>
                <a:cs typeface="Arial"/>
              </a:rPr>
              <a:t>is </a:t>
            </a:r>
            <a:r>
              <a:rPr sz="2150" spc="5" dirty="0">
                <a:solidFill>
                  <a:srgbClr val="CC00CC"/>
                </a:solidFill>
                <a:latin typeface="Arial"/>
                <a:cs typeface="Arial"/>
              </a:rPr>
              <a:t>at</a:t>
            </a:r>
            <a:r>
              <a:rPr sz="2150" spc="-325" dirty="0">
                <a:solidFill>
                  <a:srgbClr val="CC00CC"/>
                </a:solidFill>
                <a:latin typeface="Arial"/>
                <a:cs typeface="Arial"/>
              </a:rPr>
              <a:t> </a:t>
            </a:r>
            <a:r>
              <a:rPr sz="2150" spc="20" dirty="0">
                <a:solidFill>
                  <a:srgbClr val="CC00CC"/>
                </a:solidFill>
                <a:latin typeface="Arial"/>
                <a:cs typeface="Arial"/>
              </a:rPr>
              <a:t>rest</a:t>
            </a:r>
            <a:endParaRPr sz="2150">
              <a:solidFill>
                <a:prstClr val="black"/>
              </a:solidFill>
              <a:latin typeface="Arial"/>
              <a:cs typeface="Arial"/>
            </a:endParaRPr>
          </a:p>
          <a:p>
            <a:pPr marL="12700">
              <a:spcBef>
                <a:spcPts val="2150"/>
              </a:spcBef>
            </a:pPr>
            <a:r>
              <a:rPr sz="2150" spc="15" dirty="0">
                <a:solidFill>
                  <a:srgbClr val="CC00CC"/>
                </a:solidFill>
                <a:latin typeface="Symbol"/>
                <a:cs typeface="Symbol"/>
              </a:rPr>
              <a:t></a:t>
            </a:r>
            <a:r>
              <a:rPr sz="2150" spc="15" dirty="0">
                <a:solidFill>
                  <a:srgbClr val="CC00CC"/>
                </a:solidFill>
                <a:latin typeface="Times New Roman"/>
                <a:cs typeface="Times New Roman"/>
              </a:rPr>
              <a:t> </a:t>
            </a:r>
            <a:r>
              <a:rPr sz="2150" spc="15" dirty="0">
                <a:solidFill>
                  <a:srgbClr val="CC00CC"/>
                </a:solidFill>
                <a:latin typeface="Arial"/>
                <a:cs typeface="Arial"/>
              </a:rPr>
              <a:t>= </a:t>
            </a:r>
            <a:r>
              <a:rPr sz="2150" spc="10" dirty="0">
                <a:solidFill>
                  <a:srgbClr val="CC00CC"/>
                </a:solidFill>
                <a:latin typeface="Arial"/>
                <a:cs typeface="Arial"/>
              </a:rPr>
              <a:t>Angular </a:t>
            </a:r>
            <a:r>
              <a:rPr sz="2150" spc="15" dirty="0">
                <a:solidFill>
                  <a:srgbClr val="CC00CC"/>
                </a:solidFill>
                <a:latin typeface="Arial"/>
                <a:cs typeface="Arial"/>
              </a:rPr>
              <a:t>speed </a:t>
            </a:r>
            <a:r>
              <a:rPr sz="2150" spc="5" dirty="0">
                <a:solidFill>
                  <a:srgbClr val="CC00CC"/>
                </a:solidFill>
                <a:latin typeface="Arial"/>
                <a:cs typeface="Arial"/>
              </a:rPr>
              <a:t>of the </a:t>
            </a:r>
            <a:r>
              <a:rPr sz="2150" spc="-5" dirty="0">
                <a:solidFill>
                  <a:srgbClr val="CC00CC"/>
                </a:solidFill>
                <a:latin typeface="Arial"/>
                <a:cs typeface="Arial"/>
              </a:rPr>
              <a:t>governor</a:t>
            </a:r>
            <a:r>
              <a:rPr sz="2150" spc="495" dirty="0">
                <a:solidFill>
                  <a:srgbClr val="CC00CC"/>
                </a:solidFill>
                <a:latin typeface="Arial"/>
                <a:cs typeface="Arial"/>
              </a:rPr>
              <a:t> </a:t>
            </a:r>
            <a:r>
              <a:rPr sz="2150" spc="20" dirty="0">
                <a:solidFill>
                  <a:srgbClr val="CC00CC"/>
                </a:solidFill>
                <a:latin typeface="Arial"/>
                <a:cs typeface="Arial"/>
              </a:rPr>
              <a:t>spindle</a:t>
            </a:r>
            <a:endParaRPr sz="2150">
              <a:solidFill>
                <a:prstClr val="black"/>
              </a:solidFill>
              <a:latin typeface="Arial"/>
              <a:cs typeface="Arial"/>
            </a:endParaRPr>
          </a:p>
          <a:p>
            <a:pPr>
              <a:spcBef>
                <a:spcPts val="50"/>
              </a:spcBef>
            </a:pPr>
            <a:endParaRPr sz="2350">
              <a:solidFill>
                <a:prstClr val="black"/>
              </a:solidFill>
              <a:latin typeface="Arial"/>
              <a:cs typeface="Arial"/>
            </a:endParaRPr>
          </a:p>
          <a:p>
            <a:pPr marL="12700"/>
            <a:r>
              <a:rPr sz="2150" spc="10" dirty="0">
                <a:solidFill>
                  <a:srgbClr val="CC00CC"/>
                </a:solidFill>
                <a:latin typeface="Symbol"/>
                <a:cs typeface="Symbol"/>
              </a:rPr>
              <a:t></a:t>
            </a:r>
            <a:r>
              <a:rPr sz="2150" spc="10" dirty="0">
                <a:solidFill>
                  <a:srgbClr val="CC00CC"/>
                </a:solidFill>
                <a:latin typeface="Times New Roman"/>
                <a:cs typeface="Times New Roman"/>
              </a:rPr>
              <a:t> </a:t>
            </a:r>
            <a:r>
              <a:rPr sz="2150" spc="15" dirty="0">
                <a:solidFill>
                  <a:srgbClr val="CC00CC"/>
                </a:solidFill>
                <a:latin typeface="Arial"/>
                <a:cs typeface="Arial"/>
              </a:rPr>
              <a:t>= </a:t>
            </a:r>
            <a:r>
              <a:rPr sz="2150" spc="20" dirty="0">
                <a:solidFill>
                  <a:srgbClr val="CC00CC"/>
                </a:solidFill>
                <a:latin typeface="Arial"/>
                <a:cs typeface="Arial"/>
              </a:rPr>
              <a:t>Deflection </a:t>
            </a:r>
            <a:r>
              <a:rPr sz="2150" spc="5" dirty="0">
                <a:solidFill>
                  <a:srgbClr val="CC00CC"/>
                </a:solidFill>
                <a:latin typeface="Arial"/>
                <a:cs typeface="Arial"/>
              </a:rPr>
              <a:t>of </a:t>
            </a:r>
            <a:r>
              <a:rPr sz="2150" spc="15" dirty="0">
                <a:solidFill>
                  <a:srgbClr val="CC00CC"/>
                </a:solidFill>
                <a:latin typeface="Arial"/>
                <a:cs typeface="Arial"/>
              </a:rPr>
              <a:t>centre </a:t>
            </a:r>
            <a:r>
              <a:rPr sz="2150" spc="5" dirty="0">
                <a:solidFill>
                  <a:srgbClr val="CC00CC"/>
                </a:solidFill>
                <a:latin typeface="Arial"/>
                <a:cs typeface="Arial"/>
              </a:rPr>
              <a:t>of </a:t>
            </a:r>
            <a:r>
              <a:rPr sz="2150" spc="15" dirty="0">
                <a:solidFill>
                  <a:srgbClr val="CC00CC"/>
                </a:solidFill>
                <a:latin typeface="Arial"/>
                <a:cs typeface="Arial"/>
              </a:rPr>
              <a:t>leaf </a:t>
            </a:r>
            <a:r>
              <a:rPr sz="2150" spc="25" dirty="0">
                <a:solidFill>
                  <a:srgbClr val="CC00CC"/>
                </a:solidFill>
                <a:latin typeface="Arial"/>
                <a:cs typeface="Arial"/>
              </a:rPr>
              <a:t>spring </a:t>
            </a:r>
            <a:r>
              <a:rPr sz="2150" dirty="0">
                <a:solidFill>
                  <a:srgbClr val="CC00CC"/>
                </a:solidFill>
                <a:latin typeface="Arial"/>
                <a:cs typeface="Arial"/>
              </a:rPr>
              <a:t>at </a:t>
            </a:r>
            <a:r>
              <a:rPr sz="2150" spc="10" dirty="0">
                <a:solidFill>
                  <a:srgbClr val="CC00CC"/>
                </a:solidFill>
                <a:latin typeface="Arial"/>
                <a:cs typeface="Arial"/>
              </a:rPr>
              <a:t>angular </a:t>
            </a:r>
            <a:r>
              <a:rPr sz="2150" spc="15" dirty="0">
                <a:solidFill>
                  <a:srgbClr val="CC00CC"/>
                </a:solidFill>
                <a:latin typeface="Arial"/>
                <a:cs typeface="Arial"/>
              </a:rPr>
              <a:t>speed</a:t>
            </a:r>
            <a:r>
              <a:rPr sz="2150" spc="430" dirty="0">
                <a:solidFill>
                  <a:srgbClr val="CC00CC"/>
                </a:solidFill>
                <a:latin typeface="Arial"/>
                <a:cs typeface="Arial"/>
              </a:rPr>
              <a:t> </a:t>
            </a:r>
            <a:r>
              <a:rPr sz="2150" spc="10" dirty="0">
                <a:solidFill>
                  <a:srgbClr val="CC00CC"/>
                </a:solidFill>
                <a:latin typeface="Arial"/>
                <a:cs typeface="Arial"/>
              </a:rPr>
              <a:t>w1</a:t>
            </a:r>
            <a:endParaRPr sz="2150">
              <a:solidFill>
                <a:prstClr val="black"/>
              </a:solidFill>
              <a:latin typeface="Arial"/>
              <a:cs typeface="Arial"/>
            </a:endParaRPr>
          </a:p>
          <a:p>
            <a:pPr marL="1176020" marR="5080" indent="-1163320">
              <a:lnSpc>
                <a:spcPct val="174700"/>
              </a:lnSpc>
              <a:spcBef>
                <a:spcPts val="750"/>
              </a:spcBef>
              <a:tabLst>
                <a:tab pos="794385" algn="l"/>
                <a:tab pos="1119505" algn="l"/>
                <a:tab pos="2006600" algn="l"/>
              </a:tabLst>
            </a:pPr>
            <a:r>
              <a:rPr sz="2150" spc="15" dirty="0">
                <a:solidFill>
                  <a:srgbClr val="CC00CC"/>
                </a:solidFill>
                <a:latin typeface="Arial"/>
                <a:cs typeface="Arial"/>
              </a:rPr>
              <a:t>A</a:t>
            </a:r>
            <a:r>
              <a:rPr sz="2150" spc="-100" dirty="0">
                <a:solidFill>
                  <a:srgbClr val="CC00CC"/>
                </a:solidFill>
                <a:latin typeface="Arial"/>
                <a:cs typeface="Arial"/>
              </a:rPr>
              <a:t> </a:t>
            </a:r>
            <a:r>
              <a:rPr sz="2150" spc="15" dirty="0">
                <a:solidFill>
                  <a:srgbClr val="CC00CC"/>
                </a:solidFill>
                <a:latin typeface="Arial"/>
                <a:cs typeface="Arial"/>
              </a:rPr>
              <a:t>+</a:t>
            </a:r>
            <a:r>
              <a:rPr sz="2150" spc="5" dirty="0">
                <a:solidFill>
                  <a:srgbClr val="CC00CC"/>
                </a:solidFill>
                <a:latin typeface="Arial"/>
                <a:cs typeface="Arial"/>
              </a:rPr>
              <a:t> </a:t>
            </a:r>
            <a:r>
              <a:rPr sz="2150" spc="10" dirty="0">
                <a:solidFill>
                  <a:srgbClr val="CC00CC"/>
                </a:solidFill>
                <a:latin typeface="Symbol"/>
                <a:cs typeface="Symbol"/>
              </a:rPr>
              <a:t></a:t>
            </a:r>
            <a:r>
              <a:rPr sz="2150" spc="10" dirty="0">
                <a:solidFill>
                  <a:srgbClr val="CC00CC"/>
                </a:solidFill>
                <a:latin typeface="Times New Roman"/>
                <a:cs typeface="Times New Roman"/>
              </a:rPr>
              <a:t>	</a:t>
            </a:r>
            <a:r>
              <a:rPr sz="2150" spc="15" dirty="0">
                <a:solidFill>
                  <a:srgbClr val="CC00CC"/>
                </a:solidFill>
                <a:latin typeface="Arial"/>
                <a:cs typeface="Arial"/>
              </a:rPr>
              <a:t>=</a:t>
            </a:r>
            <a:r>
              <a:rPr sz="2150" spc="15" dirty="0">
                <a:solidFill>
                  <a:srgbClr val="CC00CC"/>
                </a:solidFill>
                <a:latin typeface="Times New Roman"/>
                <a:cs typeface="Times New Roman"/>
              </a:rPr>
              <a:t>	</a:t>
            </a:r>
            <a:r>
              <a:rPr sz="2150" spc="25" dirty="0">
                <a:solidFill>
                  <a:srgbClr val="CC00CC"/>
                </a:solidFill>
                <a:latin typeface="Arial"/>
                <a:cs typeface="Arial"/>
              </a:rPr>
              <a:t>Dist. </a:t>
            </a:r>
            <a:r>
              <a:rPr sz="2150" spc="15" dirty="0">
                <a:solidFill>
                  <a:srgbClr val="CC00CC"/>
                </a:solidFill>
                <a:latin typeface="Arial"/>
                <a:cs typeface="Arial"/>
              </a:rPr>
              <a:t>from </a:t>
            </a:r>
            <a:r>
              <a:rPr sz="2150" spc="5" dirty="0">
                <a:solidFill>
                  <a:srgbClr val="CC00CC"/>
                </a:solidFill>
                <a:latin typeface="Arial"/>
                <a:cs typeface="Arial"/>
              </a:rPr>
              <a:t>the </a:t>
            </a:r>
            <a:r>
              <a:rPr sz="2150" spc="20" dirty="0">
                <a:solidFill>
                  <a:srgbClr val="CC00CC"/>
                </a:solidFill>
                <a:latin typeface="Arial"/>
                <a:cs typeface="Arial"/>
              </a:rPr>
              <a:t>spindle </a:t>
            </a:r>
            <a:r>
              <a:rPr sz="2150" spc="-15" dirty="0">
                <a:solidFill>
                  <a:srgbClr val="CC00CC"/>
                </a:solidFill>
                <a:latin typeface="Arial"/>
                <a:cs typeface="Arial"/>
              </a:rPr>
              <a:t>axis </a:t>
            </a:r>
            <a:r>
              <a:rPr sz="2150" spc="10" dirty="0">
                <a:solidFill>
                  <a:srgbClr val="CC00CC"/>
                </a:solidFill>
                <a:latin typeface="Arial"/>
                <a:cs typeface="Arial"/>
              </a:rPr>
              <a:t>to </a:t>
            </a:r>
            <a:r>
              <a:rPr sz="2150" spc="5" dirty="0">
                <a:solidFill>
                  <a:srgbClr val="CC00CC"/>
                </a:solidFill>
                <a:latin typeface="Arial"/>
                <a:cs typeface="Arial"/>
              </a:rPr>
              <a:t>the </a:t>
            </a:r>
            <a:r>
              <a:rPr sz="2150" spc="15" dirty="0">
                <a:solidFill>
                  <a:srgbClr val="CC00CC"/>
                </a:solidFill>
                <a:latin typeface="Arial"/>
                <a:cs typeface="Arial"/>
              </a:rPr>
              <a:t>centre </a:t>
            </a:r>
            <a:r>
              <a:rPr sz="2150" spc="5" dirty="0">
                <a:solidFill>
                  <a:srgbClr val="CC00CC"/>
                </a:solidFill>
                <a:latin typeface="Arial"/>
                <a:cs typeface="Arial"/>
              </a:rPr>
              <a:t>of </a:t>
            </a:r>
            <a:r>
              <a:rPr sz="2150" dirty="0">
                <a:solidFill>
                  <a:srgbClr val="CC00CC"/>
                </a:solidFill>
                <a:latin typeface="Arial"/>
                <a:cs typeface="Arial"/>
              </a:rPr>
              <a:t>gravity </a:t>
            </a:r>
            <a:r>
              <a:rPr sz="2150" spc="5" dirty="0">
                <a:solidFill>
                  <a:srgbClr val="CC00CC"/>
                </a:solidFill>
                <a:latin typeface="Arial"/>
                <a:cs typeface="Arial"/>
              </a:rPr>
              <a:t>of the </a:t>
            </a:r>
            <a:r>
              <a:rPr sz="2150" spc="35" dirty="0">
                <a:solidFill>
                  <a:srgbClr val="CC00CC"/>
                </a:solidFill>
                <a:latin typeface="Arial"/>
                <a:cs typeface="Arial"/>
              </a:rPr>
              <a:t>mass,  </a:t>
            </a:r>
            <a:r>
              <a:rPr sz="2150" spc="10" dirty="0">
                <a:solidFill>
                  <a:srgbClr val="CC00CC"/>
                </a:solidFill>
                <a:latin typeface="Arial"/>
                <a:cs typeface="Arial"/>
              </a:rPr>
              <a:t>when</a:t>
            </a:r>
            <a:r>
              <a:rPr sz="2150" spc="10" dirty="0">
                <a:solidFill>
                  <a:srgbClr val="CC00CC"/>
                </a:solidFill>
                <a:latin typeface="Times New Roman"/>
                <a:cs typeface="Times New Roman"/>
              </a:rPr>
              <a:t>	</a:t>
            </a:r>
            <a:r>
              <a:rPr sz="2150" spc="-5" dirty="0">
                <a:solidFill>
                  <a:srgbClr val="CC00CC"/>
                </a:solidFill>
                <a:latin typeface="Arial"/>
                <a:cs typeface="Arial"/>
              </a:rPr>
              <a:t>governor </a:t>
            </a:r>
            <a:r>
              <a:rPr sz="2150" spc="25" dirty="0">
                <a:solidFill>
                  <a:srgbClr val="CC00CC"/>
                </a:solidFill>
                <a:latin typeface="Arial"/>
                <a:cs typeface="Arial"/>
              </a:rPr>
              <a:t>is</a:t>
            </a:r>
            <a:r>
              <a:rPr sz="2150" spc="-375" dirty="0">
                <a:solidFill>
                  <a:srgbClr val="CC00CC"/>
                </a:solidFill>
                <a:latin typeface="Arial"/>
                <a:cs typeface="Arial"/>
              </a:rPr>
              <a:t> </a:t>
            </a:r>
            <a:r>
              <a:rPr sz="2150" spc="10" dirty="0">
                <a:solidFill>
                  <a:srgbClr val="CC00CC"/>
                </a:solidFill>
                <a:latin typeface="Arial"/>
                <a:cs typeface="Arial"/>
              </a:rPr>
              <a:t>rotating</a:t>
            </a:r>
            <a:endParaRPr sz="2150">
              <a:solidFill>
                <a:prstClr val="black"/>
              </a:solidFill>
              <a:latin typeface="Arial"/>
              <a:cs typeface="Arial"/>
            </a:endParaRPr>
          </a:p>
          <a:p>
            <a:pPr marL="12700">
              <a:spcBef>
                <a:spcPts val="2075"/>
              </a:spcBef>
              <a:tabLst>
                <a:tab pos="317500" algn="l"/>
                <a:tab pos="642620" algn="l"/>
              </a:tabLst>
            </a:pPr>
            <a:r>
              <a:rPr sz="2150" spc="15" dirty="0">
                <a:solidFill>
                  <a:srgbClr val="CC00CC"/>
                </a:solidFill>
                <a:latin typeface="Symbol"/>
                <a:cs typeface="Symbol"/>
              </a:rPr>
              <a:t></a:t>
            </a:r>
            <a:r>
              <a:rPr sz="2150" spc="15" dirty="0">
                <a:solidFill>
                  <a:srgbClr val="CC00CC"/>
                </a:solidFill>
                <a:latin typeface="Times New Roman"/>
                <a:cs typeface="Times New Roman"/>
              </a:rPr>
              <a:t>	</a:t>
            </a:r>
            <a:r>
              <a:rPr sz="2150" spc="15" dirty="0">
                <a:solidFill>
                  <a:srgbClr val="CC00CC"/>
                </a:solidFill>
                <a:latin typeface="Arial"/>
                <a:cs typeface="Arial"/>
              </a:rPr>
              <a:t>=</a:t>
            </a:r>
            <a:r>
              <a:rPr sz="2150" spc="15" dirty="0">
                <a:solidFill>
                  <a:srgbClr val="CC00CC"/>
                </a:solidFill>
                <a:latin typeface="Times New Roman"/>
                <a:cs typeface="Times New Roman"/>
              </a:rPr>
              <a:t>	</a:t>
            </a:r>
            <a:r>
              <a:rPr sz="2150" spc="15" dirty="0">
                <a:solidFill>
                  <a:srgbClr val="CC00CC"/>
                </a:solidFill>
                <a:latin typeface="Arial"/>
                <a:cs typeface="Arial"/>
              </a:rPr>
              <a:t>Lift </a:t>
            </a:r>
            <a:r>
              <a:rPr sz="2150" spc="5" dirty="0">
                <a:solidFill>
                  <a:srgbClr val="CC00CC"/>
                </a:solidFill>
                <a:latin typeface="Arial"/>
                <a:cs typeface="Arial"/>
              </a:rPr>
              <a:t>of the </a:t>
            </a:r>
            <a:r>
              <a:rPr sz="2150" dirty="0">
                <a:solidFill>
                  <a:srgbClr val="CC00CC"/>
                </a:solidFill>
                <a:latin typeface="Arial"/>
                <a:cs typeface="Arial"/>
              </a:rPr>
              <a:t>sleeve </a:t>
            </a:r>
            <a:r>
              <a:rPr sz="2150" spc="20" dirty="0">
                <a:solidFill>
                  <a:srgbClr val="CC00CC"/>
                </a:solidFill>
                <a:latin typeface="Arial"/>
                <a:cs typeface="Arial"/>
              </a:rPr>
              <a:t>corresponding </a:t>
            </a:r>
            <a:r>
              <a:rPr sz="2150" spc="10" dirty="0">
                <a:solidFill>
                  <a:srgbClr val="CC00CC"/>
                </a:solidFill>
                <a:latin typeface="Arial"/>
                <a:cs typeface="Arial"/>
              </a:rPr>
              <a:t>to </a:t>
            </a:r>
            <a:r>
              <a:rPr sz="2150" spc="5" dirty="0">
                <a:solidFill>
                  <a:srgbClr val="CC00CC"/>
                </a:solidFill>
                <a:latin typeface="Arial"/>
                <a:cs typeface="Arial"/>
              </a:rPr>
              <a:t>the </a:t>
            </a:r>
            <a:r>
              <a:rPr sz="2150" spc="15" dirty="0">
                <a:solidFill>
                  <a:srgbClr val="CC00CC"/>
                </a:solidFill>
                <a:latin typeface="Arial"/>
                <a:cs typeface="Arial"/>
              </a:rPr>
              <a:t>deflection</a:t>
            </a:r>
            <a:r>
              <a:rPr sz="2150" spc="430" dirty="0">
                <a:solidFill>
                  <a:srgbClr val="CC00CC"/>
                </a:solidFill>
                <a:latin typeface="Arial"/>
                <a:cs typeface="Arial"/>
              </a:rPr>
              <a:t> </a:t>
            </a:r>
            <a:r>
              <a:rPr sz="2150" spc="10" dirty="0">
                <a:solidFill>
                  <a:srgbClr val="CC00CC"/>
                </a:solidFill>
                <a:latin typeface="Symbol"/>
                <a:cs typeface="Symbol"/>
              </a:rPr>
              <a:t></a:t>
            </a:r>
            <a:endParaRPr sz="2150">
              <a:solidFill>
                <a:prstClr val="black"/>
              </a:solidFill>
              <a:latin typeface="Symbol"/>
              <a:cs typeface="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7019"/>
            <a:ext cx="8508747" cy="505908"/>
          </a:xfrm>
          <a:prstGeom prst="rect">
            <a:avLst/>
          </a:prstGeom>
        </p:spPr>
        <p:txBody>
          <a:bodyPr vert="horz" wrap="square" lIns="0" tIns="13335" rIns="0" bIns="0" rtlCol="0">
            <a:spAutoFit/>
          </a:bodyPr>
          <a:lstStyle/>
          <a:p>
            <a:pPr marL="12700">
              <a:spcBef>
                <a:spcPts val="105"/>
              </a:spcBef>
            </a:pPr>
            <a:r>
              <a:rPr sz="3200" b="0" spc="-45" dirty="0">
                <a:solidFill>
                  <a:schemeClr val="tx2"/>
                </a:solidFill>
                <a:latin typeface="Times New Roman"/>
                <a:cs typeface="Times New Roman"/>
              </a:rPr>
              <a:t>Single </a:t>
            </a:r>
            <a:r>
              <a:rPr sz="3200" b="0" spc="-40" dirty="0">
                <a:solidFill>
                  <a:schemeClr val="tx2"/>
                </a:solidFill>
                <a:latin typeface="Times New Roman"/>
                <a:cs typeface="Times New Roman"/>
              </a:rPr>
              <a:t>Slider </a:t>
            </a:r>
            <a:r>
              <a:rPr sz="3200" b="0" spc="-20" dirty="0">
                <a:solidFill>
                  <a:schemeClr val="tx2"/>
                </a:solidFill>
                <a:latin typeface="Times New Roman"/>
                <a:cs typeface="Times New Roman"/>
              </a:rPr>
              <a:t>Crank</a:t>
            </a:r>
            <a:r>
              <a:rPr sz="3200" b="0" spc="-250" dirty="0">
                <a:solidFill>
                  <a:schemeClr val="tx2"/>
                </a:solidFill>
                <a:latin typeface="Times New Roman"/>
                <a:cs typeface="Times New Roman"/>
              </a:rPr>
              <a:t> </a:t>
            </a:r>
            <a:r>
              <a:rPr sz="3200" b="0" spc="-45" dirty="0">
                <a:solidFill>
                  <a:schemeClr val="tx2"/>
                </a:solidFill>
                <a:latin typeface="Times New Roman"/>
                <a:cs typeface="Times New Roman"/>
              </a:rPr>
              <a:t>Chain</a:t>
            </a:r>
            <a:endParaRPr sz="3200" dirty="0">
              <a:solidFill>
                <a:schemeClr val="tx2"/>
              </a:solidFill>
              <a:latin typeface="Times New Roman"/>
              <a:cs typeface="Times New Roman"/>
            </a:endParaRPr>
          </a:p>
        </p:txBody>
      </p:sp>
      <p:sp>
        <p:nvSpPr>
          <p:cNvPr id="3" name="object 3"/>
          <p:cNvSpPr/>
          <p:nvPr/>
        </p:nvSpPr>
        <p:spPr>
          <a:xfrm>
            <a:off x="2615507" y="1219200"/>
            <a:ext cx="7290493" cy="4343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159885"/>
            <a:ext cx="5045393" cy="632224"/>
          </a:xfrm>
          <a:prstGeom prst="rect">
            <a:avLst/>
          </a:prstGeom>
        </p:spPr>
        <p:txBody>
          <a:bodyPr vert="horz" wrap="square" lIns="0" tIns="16510" rIns="0" bIns="0" rtlCol="0">
            <a:spAutoFit/>
          </a:bodyPr>
          <a:lstStyle/>
          <a:p>
            <a:pPr marL="12700">
              <a:spcBef>
                <a:spcPts val="130"/>
              </a:spcBef>
            </a:pPr>
            <a:r>
              <a:rPr sz="4000" spc="15" dirty="0">
                <a:solidFill>
                  <a:schemeClr val="tx2"/>
                </a:solidFill>
              </a:rPr>
              <a:t>CONCLUSION </a:t>
            </a:r>
            <a:r>
              <a:rPr sz="4000" spc="60" dirty="0">
                <a:solidFill>
                  <a:schemeClr val="tx2"/>
                </a:solidFill>
              </a:rPr>
              <a:t>:-</a:t>
            </a:r>
            <a:endParaRPr sz="4000" dirty="0">
              <a:solidFill>
                <a:schemeClr val="tx2"/>
              </a:solidFill>
            </a:endParaRPr>
          </a:p>
        </p:txBody>
      </p:sp>
      <p:sp>
        <p:nvSpPr>
          <p:cNvPr id="3" name="object 3"/>
          <p:cNvSpPr txBox="1"/>
          <p:nvPr/>
        </p:nvSpPr>
        <p:spPr>
          <a:xfrm>
            <a:off x="2289481" y="3156525"/>
            <a:ext cx="6630670" cy="1131570"/>
          </a:xfrm>
          <a:prstGeom prst="rect">
            <a:avLst/>
          </a:prstGeom>
        </p:spPr>
        <p:txBody>
          <a:bodyPr vert="horz" wrap="square" lIns="0" tIns="199390" rIns="0" bIns="0" rtlCol="0">
            <a:spAutoFit/>
          </a:bodyPr>
          <a:lstStyle/>
          <a:p>
            <a:pPr marR="5080" algn="r">
              <a:spcBef>
                <a:spcPts val="1570"/>
              </a:spcBef>
              <a:tabLst>
                <a:tab pos="457200" algn="l"/>
                <a:tab pos="1125220" algn="l"/>
                <a:tab pos="1849120" algn="l"/>
                <a:tab pos="2440305" algn="l"/>
                <a:tab pos="3289300" algn="l"/>
                <a:tab pos="4471670" algn="l"/>
                <a:tab pos="5262880" algn="l"/>
              </a:tabLst>
            </a:pPr>
            <a:r>
              <a:rPr sz="2400" spc="5" dirty="0">
                <a:solidFill>
                  <a:schemeClr val="tx2"/>
                </a:solidFill>
                <a:latin typeface="Arial"/>
                <a:cs typeface="Arial"/>
              </a:rPr>
              <a:t>I</a:t>
            </a:r>
            <a:r>
              <a:rPr sz="2400" dirty="0">
                <a:solidFill>
                  <a:schemeClr val="tx2"/>
                </a:solidFill>
                <a:latin typeface="Arial"/>
                <a:cs typeface="Arial"/>
              </a:rPr>
              <a:t>n</a:t>
            </a:r>
            <a:r>
              <a:rPr sz="2400" dirty="0">
                <a:solidFill>
                  <a:schemeClr val="tx2"/>
                </a:solidFill>
                <a:latin typeface="Times New Roman"/>
                <a:cs typeface="Times New Roman"/>
              </a:rPr>
              <a:t>	</a:t>
            </a:r>
            <a:r>
              <a:rPr sz="2400" dirty="0">
                <a:solidFill>
                  <a:schemeClr val="tx2"/>
                </a:solidFill>
                <a:latin typeface="Arial"/>
                <a:cs typeface="Arial"/>
              </a:rPr>
              <a:t>t</a:t>
            </a:r>
            <a:r>
              <a:rPr sz="2400" spc="15" dirty="0">
                <a:solidFill>
                  <a:schemeClr val="tx2"/>
                </a:solidFill>
                <a:latin typeface="Arial"/>
                <a:cs typeface="Arial"/>
              </a:rPr>
              <a:t>h</a:t>
            </a:r>
            <a:r>
              <a:rPr sz="2400" spc="-10" dirty="0">
                <a:solidFill>
                  <a:schemeClr val="tx2"/>
                </a:solidFill>
                <a:latin typeface="Arial"/>
                <a:cs typeface="Arial"/>
              </a:rPr>
              <a:t>i</a:t>
            </a:r>
            <a:r>
              <a:rPr sz="2400" dirty="0">
                <a:solidFill>
                  <a:schemeClr val="tx2"/>
                </a:solidFill>
                <a:latin typeface="Arial"/>
                <a:cs typeface="Arial"/>
              </a:rPr>
              <a:t>s</a:t>
            </a:r>
            <a:r>
              <a:rPr sz="2400" dirty="0">
                <a:solidFill>
                  <a:schemeClr val="tx2"/>
                </a:solidFill>
                <a:latin typeface="Times New Roman"/>
                <a:cs typeface="Times New Roman"/>
              </a:rPr>
              <a:t>	</a:t>
            </a:r>
            <a:r>
              <a:rPr sz="2400" spc="-10" dirty="0">
                <a:solidFill>
                  <a:schemeClr val="tx2"/>
                </a:solidFill>
                <a:latin typeface="Arial"/>
                <a:cs typeface="Arial"/>
              </a:rPr>
              <a:t>w</a:t>
            </a:r>
            <a:r>
              <a:rPr sz="2400" spc="-65" dirty="0">
                <a:solidFill>
                  <a:schemeClr val="tx2"/>
                </a:solidFill>
                <a:latin typeface="Arial"/>
                <a:cs typeface="Arial"/>
              </a:rPr>
              <a:t>a</a:t>
            </a:r>
            <a:r>
              <a:rPr sz="2400" dirty="0">
                <a:solidFill>
                  <a:schemeClr val="tx2"/>
                </a:solidFill>
                <a:latin typeface="Arial"/>
                <a:cs typeface="Arial"/>
              </a:rPr>
              <a:t>y</a:t>
            </a:r>
            <a:r>
              <a:rPr sz="2400" dirty="0">
                <a:solidFill>
                  <a:schemeClr val="tx2"/>
                </a:solidFill>
                <a:latin typeface="Times New Roman"/>
                <a:cs typeface="Times New Roman"/>
              </a:rPr>
              <a:t>	</a:t>
            </a:r>
            <a:r>
              <a:rPr sz="2400" spc="65" dirty="0">
                <a:solidFill>
                  <a:schemeClr val="tx2"/>
                </a:solidFill>
                <a:latin typeface="Arial"/>
                <a:cs typeface="Arial"/>
              </a:rPr>
              <a:t>w</a:t>
            </a:r>
            <a:r>
              <a:rPr sz="2400" dirty="0">
                <a:solidFill>
                  <a:schemeClr val="tx2"/>
                </a:solidFill>
                <a:latin typeface="Arial"/>
                <a:cs typeface="Arial"/>
              </a:rPr>
              <a:t>e</a:t>
            </a:r>
            <a:r>
              <a:rPr sz="2400" dirty="0">
                <a:solidFill>
                  <a:schemeClr val="tx2"/>
                </a:solidFill>
                <a:latin typeface="Times New Roman"/>
                <a:cs typeface="Times New Roman"/>
              </a:rPr>
              <a:t>	</a:t>
            </a:r>
            <a:r>
              <a:rPr sz="2400" spc="10" dirty="0">
                <a:solidFill>
                  <a:schemeClr val="tx2"/>
                </a:solidFill>
                <a:latin typeface="Arial"/>
                <a:cs typeface="Arial"/>
              </a:rPr>
              <a:t>ha</a:t>
            </a:r>
            <a:r>
              <a:rPr sz="2400" spc="-80" dirty="0">
                <a:solidFill>
                  <a:schemeClr val="tx2"/>
                </a:solidFill>
                <a:latin typeface="Arial"/>
                <a:cs typeface="Arial"/>
              </a:rPr>
              <a:t>v</a:t>
            </a:r>
            <a:r>
              <a:rPr sz="2400" dirty="0">
                <a:solidFill>
                  <a:schemeClr val="tx2"/>
                </a:solidFill>
                <a:latin typeface="Arial"/>
                <a:cs typeface="Arial"/>
              </a:rPr>
              <a:t>e</a:t>
            </a:r>
            <a:r>
              <a:rPr sz="2400" dirty="0">
                <a:solidFill>
                  <a:schemeClr val="tx2"/>
                </a:solidFill>
                <a:latin typeface="Times New Roman"/>
                <a:cs typeface="Times New Roman"/>
              </a:rPr>
              <a:t>	</a:t>
            </a:r>
            <a:r>
              <a:rPr sz="2400" dirty="0">
                <a:solidFill>
                  <a:schemeClr val="tx2"/>
                </a:solidFill>
                <a:latin typeface="Arial"/>
                <a:cs typeface="Arial"/>
              </a:rPr>
              <a:t>st</a:t>
            </a:r>
            <a:r>
              <a:rPr sz="2400" spc="15" dirty="0">
                <a:solidFill>
                  <a:schemeClr val="tx2"/>
                </a:solidFill>
                <a:latin typeface="Arial"/>
                <a:cs typeface="Arial"/>
              </a:rPr>
              <a:t>u</a:t>
            </a:r>
            <a:r>
              <a:rPr sz="2400" spc="-65" dirty="0">
                <a:solidFill>
                  <a:schemeClr val="tx2"/>
                </a:solidFill>
                <a:latin typeface="Arial"/>
                <a:cs typeface="Arial"/>
              </a:rPr>
              <a:t>d</a:t>
            </a:r>
            <a:r>
              <a:rPr sz="2400" spc="60" dirty="0">
                <a:solidFill>
                  <a:schemeClr val="tx2"/>
                </a:solidFill>
                <a:latin typeface="Arial"/>
                <a:cs typeface="Arial"/>
              </a:rPr>
              <a:t>i</a:t>
            </a:r>
            <a:r>
              <a:rPr sz="2400" spc="10" dirty="0">
                <a:solidFill>
                  <a:schemeClr val="tx2"/>
                </a:solidFill>
                <a:latin typeface="Arial"/>
                <a:cs typeface="Arial"/>
              </a:rPr>
              <a:t>e</a:t>
            </a:r>
            <a:r>
              <a:rPr sz="2400" dirty="0">
                <a:solidFill>
                  <a:schemeClr val="tx2"/>
                </a:solidFill>
                <a:latin typeface="Arial"/>
                <a:cs typeface="Arial"/>
              </a:rPr>
              <a:t>d</a:t>
            </a:r>
            <a:r>
              <a:rPr sz="2400" dirty="0">
                <a:solidFill>
                  <a:schemeClr val="tx2"/>
                </a:solidFill>
                <a:latin typeface="Times New Roman"/>
                <a:cs typeface="Times New Roman"/>
              </a:rPr>
              <a:t>	</a:t>
            </a:r>
            <a:r>
              <a:rPr sz="2400" spc="10" dirty="0">
                <a:solidFill>
                  <a:schemeClr val="tx2"/>
                </a:solidFill>
                <a:latin typeface="Arial"/>
                <a:cs typeface="Arial"/>
              </a:rPr>
              <a:t>a</a:t>
            </a:r>
            <a:r>
              <a:rPr sz="2400" spc="-65" dirty="0">
                <a:solidFill>
                  <a:schemeClr val="tx2"/>
                </a:solidFill>
                <a:latin typeface="Arial"/>
                <a:cs typeface="Arial"/>
              </a:rPr>
              <a:t>o</a:t>
            </a:r>
            <a:r>
              <a:rPr sz="2400" spc="10" dirty="0">
                <a:solidFill>
                  <a:schemeClr val="tx2"/>
                </a:solidFill>
                <a:latin typeface="Arial"/>
                <a:cs typeface="Arial"/>
              </a:rPr>
              <a:t>u</a:t>
            </a:r>
            <a:r>
              <a:rPr sz="2400" dirty="0">
                <a:solidFill>
                  <a:schemeClr val="tx2"/>
                </a:solidFill>
                <a:latin typeface="Arial"/>
                <a:cs typeface="Arial"/>
              </a:rPr>
              <a:t>t</a:t>
            </a:r>
            <a:r>
              <a:rPr sz="2400" dirty="0">
                <a:solidFill>
                  <a:schemeClr val="tx2"/>
                </a:solidFill>
                <a:latin typeface="Times New Roman"/>
                <a:cs typeface="Times New Roman"/>
              </a:rPr>
              <a:t>	</a:t>
            </a:r>
            <a:r>
              <a:rPr sz="2400" dirty="0">
                <a:solidFill>
                  <a:schemeClr val="tx2"/>
                </a:solidFill>
                <a:latin typeface="Arial"/>
                <a:cs typeface="Arial"/>
              </a:rPr>
              <a:t>t</a:t>
            </a:r>
            <a:r>
              <a:rPr sz="2400" spc="15" dirty="0">
                <a:solidFill>
                  <a:schemeClr val="tx2"/>
                </a:solidFill>
                <a:latin typeface="Arial"/>
                <a:cs typeface="Arial"/>
              </a:rPr>
              <a:t>h</a:t>
            </a:r>
            <a:r>
              <a:rPr sz="2400" dirty="0">
                <a:solidFill>
                  <a:schemeClr val="tx2"/>
                </a:solidFill>
                <a:latin typeface="Arial"/>
                <a:cs typeface="Arial"/>
              </a:rPr>
              <a:t>e</a:t>
            </a:r>
          </a:p>
          <a:p>
            <a:pPr marR="60325" algn="r">
              <a:spcBef>
                <a:spcPts val="1475"/>
              </a:spcBef>
            </a:pPr>
            <a:r>
              <a:rPr sz="2400" spc="-30" dirty="0">
                <a:solidFill>
                  <a:schemeClr val="tx2"/>
                </a:solidFill>
                <a:latin typeface="Arial"/>
                <a:cs typeface="Arial"/>
              </a:rPr>
              <a:t>various </a:t>
            </a:r>
            <a:r>
              <a:rPr sz="2400" spc="-40" dirty="0">
                <a:solidFill>
                  <a:schemeClr val="tx2"/>
                </a:solidFill>
                <a:latin typeface="Arial"/>
                <a:cs typeface="Arial"/>
              </a:rPr>
              <a:t>types </a:t>
            </a:r>
            <a:r>
              <a:rPr sz="2400" spc="-20" dirty="0">
                <a:solidFill>
                  <a:schemeClr val="tx2"/>
                </a:solidFill>
                <a:latin typeface="Arial"/>
                <a:cs typeface="Arial"/>
              </a:rPr>
              <a:t>and </a:t>
            </a:r>
            <a:r>
              <a:rPr sz="2400" spc="-10" dirty="0">
                <a:solidFill>
                  <a:schemeClr val="tx2"/>
                </a:solidFill>
                <a:latin typeface="Arial"/>
                <a:cs typeface="Arial"/>
              </a:rPr>
              <a:t>working </a:t>
            </a:r>
            <a:r>
              <a:rPr sz="2400" spc="-35" dirty="0">
                <a:solidFill>
                  <a:schemeClr val="tx2"/>
                </a:solidFill>
                <a:latin typeface="Arial"/>
                <a:cs typeface="Arial"/>
              </a:rPr>
              <a:t>of</a:t>
            </a:r>
            <a:r>
              <a:rPr sz="2400" spc="75" dirty="0">
                <a:solidFill>
                  <a:schemeClr val="tx2"/>
                </a:solidFill>
                <a:latin typeface="Arial"/>
                <a:cs typeface="Arial"/>
              </a:rPr>
              <a:t> </a:t>
            </a:r>
            <a:r>
              <a:rPr sz="2400" spc="-10" dirty="0">
                <a:solidFill>
                  <a:schemeClr val="tx2"/>
                </a:solidFill>
                <a:latin typeface="Arial"/>
                <a:cs typeface="Arial"/>
              </a:rPr>
              <a:t>different </a:t>
            </a:r>
            <a:r>
              <a:rPr sz="2400" spc="-30" dirty="0">
                <a:solidFill>
                  <a:schemeClr val="tx2"/>
                </a:solidFill>
                <a:latin typeface="Arial"/>
                <a:cs typeface="Arial"/>
              </a:rPr>
              <a:t>governors</a:t>
            </a:r>
            <a:r>
              <a:rPr sz="2400" spc="-30" dirty="0">
                <a:solidFill>
                  <a:srgbClr val="980098"/>
                </a:solidFill>
                <a:latin typeface="Arial"/>
                <a:cs typeface="Arial"/>
              </a:rPr>
              <a:t>.</a:t>
            </a:r>
            <a:endParaRPr sz="2400" dirty="0">
              <a:solidFill>
                <a:prstClr val="black"/>
              </a:solidFill>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02883" y="6277292"/>
            <a:ext cx="340995" cy="231474"/>
          </a:xfrm>
          <a:prstGeom prst="rect">
            <a:avLst/>
          </a:prstGeom>
        </p:spPr>
        <p:txBody>
          <a:bodyPr vert="horz" wrap="square" lIns="0" tIns="15875" rIns="0" bIns="0" rtlCol="0">
            <a:spAutoFit/>
          </a:bodyPr>
          <a:lstStyle/>
          <a:p>
            <a:pPr marL="12700">
              <a:spcBef>
                <a:spcPts val="125"/>
              </a:spcBef>
            </a:pPr>
            <a:r>
              <a:rPr sz="1400" spc="45" dirty="0">
                <a:solidFill>
                  <a:prstClr val="black"/>
                </a:solidFill>
                <a:latin typeface="Arial"/>
                <a:cs typeface="Arial"/>
              </a:rPr>
              <a:t>100</a:t>
            </a:r>
            <a:endParaRPr sz="1400">
              <a:solidFill>
                <a:prstClr val="black"/>
              </a:solidFill>
              <a:latin typeface="Arial"/>
              <a:cs typeface="Arial"/>
            </a:endParaRPr>
          </a:p>
        </p:txBody>
      </p:sp>
      <p:sp>
        <p:nvSpPr>
          <p:cNvPr id="3" name="object 3"/>
          <p:cNvSpPr txBox="1">
            <a:spLocks noGrp="1"/>
          </p:cNvSpPr>
          <p:nvPr>
            <p:ph type="title"/>
          </p:nvPr>
        </p:nvSpPr>
        <p:spPr>
          <a:xfrm>
            <a:off x="5427095" y="509963"/>
            <a:ext cx="1497965" cy="701040"/>
          </a:xfrm>
          <a:prstGeom prst="rect">
            <a:avLst/>
          </a:prstGeom>
        </p:spPr>
        <p:txBody>
          <a:bodyPr vert="horz" wrap="square" lIns="0" tIns="16510" rIns="0" bIns="0" rtlCol="0">
            <a:spAutoFit/>
          </a:bodyPr>
          <a:lstStyle/>
          <a:p>
            <a:pPr marL="12700">
              <a:spcBef>
                <a:spcPts val="130"/>
              </a:spcBef>
            </a:pPr>
            <a:r>
              <a:rPr sz="4400" b="0" spc="40" dirty="0">
                <a:solidFill>
                  <a:schemeClr val="tx2"/>
                </a:solidFill>
              </a:rPr>
              <a:t>C</a:t>
            </a:r>
            <a:r>
              <a:rPr sz="4400" b="0" spc="15" dirty="0">
                <a:solidFill>
                  <a:schemeClr val="tx2"/>
                </a:solidFill>
              </a:rPr>
              <a:t>ams</a:t>
            </a:r>
            <a:endParaRPr sz="4400" dirty="0">
              <a:solidFill>
                <a:schemeClr val="tx2"/>
              </a:solidFill>
            </a:endParaRPr>
          </a:p>
        </p:txBody>
      </p:sp>
      <p:sp>
        <p:nvSpPr>
          <p:cNvPr id="4" name="object 4"/>
          <p:cNvSpPr txBox="1"/>
          <p:nvPr/>
        </p:nvSpPr>
        <p:spPr>
          <a:xfrm>
            <a:off x="2060568" y="1625976"/>
            <a:ext cx="7803515" cy="4006850"/>
          </a:xfrm>
          <a:prstGeom prst="rect">
            <a:avLst/>
          </a:prstGeom>
        </p:spPr>
        <p:txBody>
          <a:bodyPr vert="horz" wrap="square" lIns="0" tIns="6350" rIns="0" bIns="0" rtlCol="0">
            <a:spAutoFit/>
          </a:bodyPr>
          <a:lstStyle/>
          <a:p>
            <a:pPr marL="469265" marR="59690" indent="-457200">
              <a:lnSpc>
                <a:spcPct val="102400"/>
              </a:lnSpc>
              <a:spcBef>
                <a:spcPts val="50"/>
              </a:spcBef>
              <a:buFont typeface="Wingdings" panose="05000000000000000000" pitchFamily="2" charset="2"/>
              <a:buChar char="Ø"/>
              <a:tabLst>
                <a:tab pos="355600" algn="l"/>
                <a:tab pos="356235" algn="l"/>
                <a:tab pos="2039620" algn="l"/>
                <a:tab pos="5770245" algn="l"/>
              </a:tabLst>
            </a:pPr>
            <a:r>
              <a:rPr sz="2750" spc="10" dirty="0">
                <a:solidFill>
                  <a:schemeClr val="tx2"/>
                </a:solidFill>
                <a:latin typeface="Arial"/>
                <a:cs typeface="Arial"/>
              </a:rPr>
              <a:t>Cams </a:t>
            </a:r>
            <a:r>
              <a:rPr sz="2750" spc="-10" dirty="0">
                <a:solidFill>
                  <a:schemeClr val="tx2"/>
                </a:solidFill>
                <a:latin typeface="Arial"/>
                <a:cs typeface="Arial"/>
              </a:rPr>
              <a:t>are </a:t>
            </a:r>
            <a:r>
              <a:rPr sz="2750" dirty="0">
                <a:solidFill>
                  <a:schemeClr val="tx2"/>
                </a:solidFill>
                <a:latin typeface="Arial"/>
                <a:cs typeface="Arial"/>
              </a:rPr>
              <a:t>used to </a:t>
            </a:r>
            <a:r>
              <a:rPr sz="2750" spc="-5" dirty="0">
                <a:solidFill>
                  <a:schemeClr val="tx2"/>
                </a:solidFill>
                <a:latin typeface="Arial"/>
                <a:cs typeface="Arial"/>
              </a:rPr>
              <a:t>convert rotary </a:t>
            </a:r>
            <a:r>
              <a:rPr sz="2750" dirty="0">
                <a:solidFill>
                  <a:schemeClr val="tx2"/>
                </a:solidFill>
                <a:latin typeface="Arial"/>
                <a:cs typeface="Arial"/>
              </a:rPr>
              <a:t>motion to  </a:t>
            </a:r>
            <a:r>
              <a:rPr sz="2750" spc="-10" dirty="0">
                <a:solidFill>
                  <a:schemeClr val="tx2"/>
                </a:solidFill>
                <a:latin typeface="Arial"/>
                <a:cs typeface="Arial"/>
              </a:rPr>
              <a:t>oscillatory</a:t>
            </a:r>
            <a:r>
              <a:rPr sz="2750" spc="-10" dirty="0">
                <a:solidFill>
                  <a:schemeClr val="tx2"/>
                </a:solidFill>
                <a:latin typeface="Times New Roman"/>
                <a:cs typeface="Times New Roman"/>
              </a:rPr>
              <a:t>	</a:t>
            </a:r>
            <a:r>
              <a:rPr sz="2750" dirty="0">
                <a:solidFill>
                  <a:schemeClr val="tx2"/>
                </a:solidFill>
                <a:latin typeface="Arial"/>
                <a:cs typeface="Arial"/>
              </a:rPr>
              <a:t>motion</a:t>
            </a:r>
            <a:r>
              <a:rPr sz="2750" spc="100" dirty="0">
                <a:solidFill>
                  <a:schemeClr val="tx2"/>
                </a:solidFill>
                <a:latin typeface="Arial"/>
                <a:cs typeface="Arial"/>
              </a:rPr>
              <a:t> </a:t>
            </a:r>
            <a:r>
              <a:rPr sz="2750" spc="-15" dirty="0">
                <a:solidFill>
                  <a:schemeClr val="tx2"/>
                </a:solidFill>
                <a:latin typeface="Arial"/>
                <a:cs typeface="Arial"/>
              </a:rPr>
              <a:t>(almost</a:t>
            </a:r>
            <a:r>
              <a:rPr sz="2750" spc="280" dirty="0">
                <a:solidFill>
                  <a:schemeClr val="tx2"/>
                </a:solidFill>
                <a:latin typeface="Arial"/>
                <a:cs typeface="Arial"/>
              </a:rPr>
              <a:t> </a:t>
            </a:r>
            <a:r>
              <a:rPr sz="2750" spc="-25" dirty="0">
                <a:solidFill>
                  <a:schemeClr val="tx2"/>
                </a:solidFill>
                <a:latin typeface="Arial"/>
                <a:cs typeface="Arial"/>
              </a:rPr>
              <a:t>always)</a:t>
            </a:r>
            <a:r>
              <a:rPr sz="2750" spc="-25" dirty="0">
                <a:solidFill>
                  <a:schemeClr val="tx2"/>
                </a:solidFill>
                <a:latin typeface="Times New Roman"/>
                <a:cs typeface="Times New Roman"/>
              </a:rPr>
              <a:t>	</a:t>
            </a:r>
            <a:r>
              <a:rPr sz="2750" spc="20" dirty="0">
                <a:solidFill>
                  <a:schemeClr val="tx2"/>
                </a:solidFill>
                <a:latin typeface="Arial"/>
                <a:cs typeface="Arial"/>
              </a:rPr>
              <a:t>or</a:t>
            </a:r>
            <a:r>
              <a:rPr sz="2750" spc="-20" dirty="0">
                <a:solidFill>
                  <a:schemeClr val="tx2"/>
                </a:solidFill>
                <a:latin typeface="Arial"/>
                <a:cs typeface="Arial"/>
              </a:rPr>
              <a:t> </a:t>
            </a:r>
            <a:r>
              <a:rPr sz="2750" spc="-10" dirty="0">
                <a:solidFill>
                  <a:schemeClr val="tx2"/>
                </a:solidFill>
                <a:latin typeface="Arial"/>
                <a:cs typeface="Arial"/>
              </a:rPr>
              <a:t>oscillatory  </a:t>
            </a:r>
            <a:r>
              <a:rPr sz="2750" dirty="0">
                <a:solidFill>
                  <a:schemeClr val="tx2"/>
                </a:solidFill>
                <a:latin typeface="Arial"/>
                <a:cs typeface="Arial"/>
              </a:rPr>
              <a:t>motion </a:t>
            </a:r>
            <a:r>
              <a:rPr sz="2750" spc="-5" dirty="0">
                <a:solidFill>
                  <a:schemeClr val="tx2"/>
                </a:solidFill>
                <a:latin typeface="Arial"/>
                <a:cs typeface="Arial"/>
              </a:rPr>
              <a:t>to rotary </a:t>
            </a:r>
            <a:r>
              <a:rPr sz="2750" dirty="0">
                <a:solidFill>
                  <a:schemeClr val="tx2"/>
                </a:solidFill>
                <a:latin typeface="Arial"/>
                <a:cs typeface="Arial"/>
              </a:rPr>
              <a:t>motion</a:t>
            </a:r>
            <a:r>
              <a:rPr sz="2750" spc="500" dirty="0">
                <a:solidFill>
                  <a:schemeClr val="tx2"/>
                </a:solidFill>
                <a:latin typeface="Arial"/>
                <a:cs typeface="Arial"/>
              </a:rPr>
              <a:t> </a:t>
            </a:r>
            <a:r>
              <a:rPr sz="2750" spc="-30" dirty="0">
                <a:solidFill>
                  <a:schemeClr val="tx2"/>
                </a:solidFill>
                <a:latin typeface="Arial"/>
                <a:cs typeface="Arial"/>
              </a:rPr>
              <a:t>(rarely)</a:t>
            </a:r>
            <a:endParaRPr sz="2750" dirty="0">
              <a:solidFill>
                <a:schemeClr val="tx2"/>
              </a:solidFill>
              <a:latin typeface="Arial"/>
              <a:cs typeface="Arial"/>
            </a:endParaRPr>
          </a:p>
          <a:p>
            <a:pPr marL="469265" marR="5080" indent="-457200">
              <a:spcBef>
                <a:spcPts val="755"/>
              </a:spcBef>
              <a:buFont typeface="Wingdings" panose="05000000000000000000" pitchFamily="2" charset="2"/>
              <a:buChar char="Ø"/>
              <a:tabLst>
                <a:tab pos="355600" algn="l"/>
                <a:tab pos="356235" algn="l"/>
                <a:tab pos="4817745" algn="l"/>
                <a:tab pos="6655434" algn="l"/>
              </a:tabLst>
            </a:pPr>
            <a:r>
              <a:rPr sz="2750" spc="40" dirty="0">
                <a:solidFill>
                  <a:schemeClr val="tx2"/>
                </a:solidFill>
                <a:latin typeface="Arial"/>
                <a:cs typeface="Arial"/>
              </a:rPr>
              <a:t>Fo</a:t>
            </a:r>
            <a:r>
              <a:rPr sz="2750" spc="5" dirty="0">
                <a:solidFill>
                  <a:schemeClr val="tx2"/>
                </a:solidFill>
                <a:latin typeface="Arial"/>
                <a:cs typeface="Arial"/>
              </a:rPr>
              <a:t>r</a:t>
            </a:r>
            <a:r>
              <a:rPr sz="2750" spc="35" dirty="0">
                <a:solidFill>
                  <a:schemeClr val="tx2"/>
                </a:solidFill>
                <a:latin typeface="Times New Roman"/>
                <a:cs typeface="Times New Roman"/>
              </a:rPr>
              <a:t> </a:t>
            </a:r>
            <a:r>
              <a:rPr sz="2750" spc="40" dirty="0">
                <a:solidFill>
                  <a:schemeClr val="tx2"/>
                </a:solidFill>
                <a:latin typeface="Arial"/>
                <a:cs typeface="Arial"/>
              </a:rPr>
              <a:t>h</a:t>
            </a:r>
            <a:r>
              <a:rPr sz="2750" spc="-90" dirty="0">
                <a:solidFill>
                  <a:schemeClr val="tx2"/>
                </a:solidFill>
                <a:latin typeface="Arial"/>
                <a:cs typeface="Arial"/>
              </a:rPr>
              <a:t>i</a:t>
            </a:r>
            <a:r>
              <a:rPr sz="2750" spc="40" dirty="0">
                <a:solidFill>
                  <a:schemeClr val="tx2"/>
                </a:solidFill>
                <a:latin typeface="Arial"/>
                <a:cs typeface="Arial"/>
              </a:rPr>
              <a:t>g</a:t>
            </a:r>
            <a:r>
              <a:rPr sz="2750" spc="15" dirty="0">
                <a:solidFill>
                  <a:schemeClr val="tx2"/>
                </a:solidFill>
                <a:latin typeface="Arial"/>
                <a:cs typeface="Arial"/>
              </a:rPr>
              <a:t>h</a:t>
            </a:r>
            <a:r>
              <a:rPr sz="2750" spc="235" dirty="0">
                <a:solidFill>
                  <a:schemeClr val="tx2"/>
                </a:solidFill>
                <a:latin typeface="Times New Roman"/>
                <a:cs typeface="Times New Roman"/>
              </a:rPr>
              <a:t> </a:t>
            </a:r>
            <a:r>
              <a:rPr sz="2750" spc="-30" dirty="0">
                <a:solidFill>
                  <a:schemeClr val="tx2"/>
                </a:solidFill>
                <a:latin typeface="Arial"/>
                <a:cs typeface="Arial"/>
              </a:rPr>
              <a:t>s</a:t>
            </a:r>
            <a:r>
              <a:rPr sz="2750" spc="40" dirty="0">
                <a:solidFill>
                  <a:schemeClr val="tx2"/>
                </a:solidFill>
                <a:latin typeface="Arial"/>
                <a:cs typeface="Arial"/>
              </a:rPr>
              <a:t>p</a:t>
            </a:r>
            <a:r>
              <a:rPr sz="2750" spc="-30" dirty="0">
                <a:solidFill>
                  <a:schemeClr val="tx2"/>
                </a:solidFill>
                <a:latin typeface="Arial"/>
                <a:cs typeface="Arial"/>
              </a:rPr>
              <a:t>ee</a:t>
            </a:r>
            <a:r>
              <a:rPr sz="2750" spc="15" dirty="0">
                <a:solidFill>
                  <a:schemeClr val="tx2"/>
                </a:solidFill>
                <a:latin typeface="Arial"/>
                <a:cs typeface="Arial"/>
              </a:rPr>
              <a:t>d</a:t>
            </a:r>
            <a:r>
              <a:rPr sz="2750" spc="235" dirty="0">
                <a:solidFill>
                  <a:schemeClr val="tx2"/>
                </a:solidFill>
                <a:latin typeface="Times New Roman"/>
                <a:cs typeface="Times New Roman"/>
              </a:rPr>
              <a:t> </a:t>
            </a:r>
            <a:r>
              <a:rPr sz="2750" spc="-30" dirty="0">
                <a:solidFill>
                  <a:schemeClr val="tx2"/>
                </a:solidFill>
                <a:latin typeface="Arial"/>
                <a:cs typeface="Arial"/>
              </a:rPr>
              <a:t>a</a:t>
            </a:r>
            <a:r>
              <a:rPr sz="2750" spc="40" dirty="0">
                <a:solidFill>
                  <a:schemeClr val="tx2"/>
                </a:solidFill>
                <a:latin typeface="Arial"/>
                <a:cs typeface="Arial"/>
              </a:rPr>
              <a:t>pp</a:t>
            </a:r>
            <a:r>
              <a:rPr sz="2750" spc="-90" dirty="0">
                <a:solidFill>
                  <a:schemeClr val="tx2"/>
                </a:solidFill>
                <a:latin typeface="Arial"/>
                <a:cs typeface="Arial"/>
              </a:rPr>
              <a:t>li</a:t>
            </a:r>
            <a:r>
              <a:rPr sz="2750" spc="40" dirty="0">
                <a:solidFill>
                  <a:schemeClr val="tx2"/>
                </a:solidFill>
                <a:latin typeface="Arial"/>
                <a:cs typeface="Arial"/>
              </a:rPr>
              <a:t>c</a:t>
            </a:r>
            <a:r>
              <a:rPr sz="2750" spc="-30" dirty="0">
                <a:solidFill>
                  <a:schemeClr val="tx2"/>
                </a:solidFill>
                <a:latin typeface="Arial"/>
                <a:cs typeface="Arial"/>
              </a:rPr>
              <a:t>a</a:t>
            </a:r>
            <a:r>
              <a:rPr sz="2750" spc="-20" dirty="0">
                <a:solidFill>
                  <a:schemeClr val="tx2"/>
                </a:solidFill>
                <a:latin typeface="Arial"/>
                <a:cs typeface="Arial"/>
              </a:rPr>
              <a:t>t</a:t>
            </a:r>
            <a:r>
              <a:rPr sz="2750" spc="-90" dirty="0">
                <a:solidFill>
                  <a:schemeClr val="tx2"/>
                </a:solidFill>
                <a:latin typeface="Arial"/>
                <a:cs typeface="Arial"/>
              </a:rPr>
              <a:t>i</a:t>
            </a:r>
            <a:r>
              <a:rPr sz="2750" spc="40" dirty="0">
                <a:solidFill>
                  <a:schemeClr val="tx2"/>
                </a:solidFill>
                <a:latin typeface="Arial"/>
                <a:cs typeface="Arial"/>
              </a:rPr>
              <a:t>o</a:t>
            </a:r>
            <a:r>
              <a:rPr sz="2750" spc="114" dirty="0">
                <a:solidFill>
                  <a:schemeClr val="tx2"/>
                </a:solidFill>
                <a:latin typeface="Arial"/>
                <a:cs typeface="Arial"/>
              </a:rPr>
              <a:t>n</a:t>
            </a:r>
            <a:r>
              <a:rPr sz="2750" spc="10" dirty="0">
                <a:solidFill>
                  <a:schemeClr val="tx2"/>
                </a:solidFill>
                <a:latin typeface="Arial"/>
                <a:cs typeface="Arial"/>
              </a:rPr>
              <a:t>s</a:t>
            </a:r>
            <a:r>
              <a:rPr sz="2750" dirty="0">
                <a:solidFill>
                  <a:schemeClr val="tx2"/>
                </a:solidFill>
                <a:latin typeface="Times New Roman"/>
                <a:cs typeface="Times New Roman"/>
              </a:rPr>
              <a:t>	</a:t>
            </a:r>
            <a:r>
              <a:rPr sz="2750" spc="15" dirty="0">
                <a:solidFill>
                  <a:schemeClr val="tx2"/>
                </a:solidFill>
                <a:latin typeface="Arial"/>
                <a:cs typeface="Arial"/>
              </a:rPr>
              <a:t>– </a:t>
            </a:r>
            <a:r>
              <a:rPr sz="2750" spc="-30" dirty="0">
                <a:solidFill>
                  <a:schemeClr val="tx2"/>
                </a:solidFill>
                <a:latin typeface="Arial"/>
                <a:cs typeface="Arial"/>
              </a:rPr>
              <a:t>e</a:t>
            </a:r>
            <a:r>
              <a:rPr sz="2750" spc="-105" dirty="0">
                <a:solidFill>
                  <a:schemeClr val="tx2"/>
                </a:solidFill>
                <a:latin typeface="Arial"/>
                <a:cs typeface="Arial"/>
              </a:rPr>
              <a:t>x</a:t>
            </a:r>
            <a:r>
              <a:rPr sz="2750" spc="-30" dirty="0">
                <a:solidFill>
                  <a:schemeClr val="tx2"/>
                </a:solidFill>
                <a:latin typeface="Arial"/>
                <a:cs typeface="Arial"/>
              </a:rPr>
              <a:t>a</a:t>
            </a:r>
            <a:r>
              <a:rPr sz="2750" spc="30" dirty="0">
                <a:solidFill>
                  <a:schemeClr val="tx2"/>
                </a:solidFill>
                <a:latin typeface="Arial"/>
                <a:cs typeface="Arial"/>
              </a:rPr>
              <a:t>m</a:t>
            </a:r>
            <a:r>
              <a:rPr sz="2750" spc="40" dirty="0">
                <a:solidFill>
                  <a:schemeClr val="tx2"/>
                </a:solidFill>
                <a:latin typeface="Arial"/>
                <a:cs typeface="Arial"/>
              </a:rPr>
              <a:t>p</a:t>
            </a:r>
            <a:r>
              <a:rPr sz="2750" spc="-15" dirty="0">
                <a:solidFill>
                  <a:schemeClr val="tx2"/>
                </a:solidFill>
                <a:latin typeface="Arial"/>
                <a:cs typeface="Arial"/>
              </a:rPr>
              <a:t>l</a:t>
            </a:r>
            <a:r>
              <a:rPr sz="2750" spc="-30" dirty="0">
                <a:solidFill>
                  <a:schemeClr val="tx2"/>
                </a:solidFill>
                <a:latin typeface="Arial"/>
                <a:cs typeface="Arial"/>
              </a:rPr>
              <a:t>e</a:t>
            </a:r>
            <a:r>
              <a:rPr sz="2750" spc="5" dirty="0">
                <a:solidFill>
                  <a:schemeClr val="tx2"/>
                </a:solidFill>
                <a:latin typeface="Arial"/>
                <a:cs typeface="Arial"/>
              </a:rPr>
              <a:t>,</a:t>
            </a:r>
            <a:r>
              <a:rPr sz="2750" dirty="0">
                <a:solidFill>
                  <a:schemeClr val="tx2"/>
                </a:solidFill>
                <a:latin typeface="Times New Roman"/>
                <a:cs typeface="Times New Roman"/>
              </a:rPr>
              <a:t>	</a:t>
            </a:r>
            <a:r>
              <a:rPr sz="2750" spc="-90" dirty="0">
                <a:solidFill>
                  <a:schemeClr val="tx2"/>
                </a:solidFill>
                <a:latin typeface="Arial"/>
                <a:cs typeface="Arial"/>
              </a:rPr>
              <a:t>i</a:t>
            </a:r>
            <a:r>
              <a:rPr sz="2750" spc="40" dirty="0">
                <a:solidFill>
                  <a:schemeClr val="tx2"/>
                </a:solidFill>
                <a:latin typeface="Arial"/>
                <a:cs typeface="Arial"/>
              </a:rPr>
              <a:t>n</a:t>
            </a:r>
            <a:r>
              <a:rPr sz="2750" spc="-20" dirty="0">
                <a:solidFill>
                  <a:schemeClr val="tx2"/>
                </a:solidFill>
                <a:latin typeface="Arial"/>
                <a:cs typeface="Arial"/>
              </a:rPr>
              <a:t>t</a:t>
            </a:r>
            <a:r>
              <a:rPr sz="2750" spc="-30" dirty="0">
                <a:solidFill>
                  <a:schemeClr val="tx2"/>
                </a:solidFill>
                <a:latin typeface="Arial"/>
                <a:cs typeface="Arial"/>
              </a:rPr>
              <a:t>e</a:t>
            </a:r>
            <a:r>
              <a:rPr sz="2750" spc="-20" dirty="0">
                <a:solidFill>
                  <a:schemeClr val="tx2"/>
                </a:solidFill>
                <a:latin typeface="Arial"/>
                <a:cs typeface="Arial"/>
              </a:rPr>
              <a:t>r</a:t>
            </a:r>
            <a:r>
              <a:rPr sz="2750" spc="40" dirty="0">
                <a:solidFill>
                  <a:schemeClr val="tx2"/>
                </a:solidFill>
                <a:latin typeface="Arial"/>
                <a:cs typeface="Arial"/>
              </a:rPr>
              <a:t>n</a:t>
            </a:r>
            <a:r>
              <a:rPr sz="2750" spc="-30" dirty="0">
                <a:solidFill>
                  <a:schemeClr val="tx2"/>
                </a:solidFill>
                <a:latin typeface="Arial"/>
                <a:cs typeface="Arial"/>
              </a:rPr>
              <a:t>a</a:t>
            </a:r>
            <a:r>
              <a:rPr sz="2750" spc="5" dirty="0">
                <a:solidFill>
                  <a:schemeClr val="tx2"/>
                </a:solidFill>
                <a:latin typeface="Arial"/>
                <a:cs typeface="Arial"/>
              </a:rPr>
              <a:t>l </a:t>
            </a:r>
            <a:r>
              <a:rPr sz="2750" spc="5" dirty="0">
                <a:solidFill>
                  <a:schemeClr val="tx2"/>
                </a:solidFill>
                <a:latin typeface="Times New Roman"/>
                <a:cs typeface="Times New Roman"/>
              </a:rPr>
              <a:t> </a:t>
            </a:r>
            <a:r>
              <a:rPr sz="2750" spc="10" dirty="0">
                <a:solidFill>
                  <a:schemeClr val="tx2"/>
                </a:solidFill>
                <a:latin typeface="Arial"/>
                <a:cs typeface="Arial"/>
              </a:rPr>
              <a:t>combustion</a:t>
            </a:r>
            <a:r>
              <a:rPr sz="2750" spc="155" dirty="0">
                <a:solidFill>
                  <a:schemeClr val="tx2"/>
                </a:solidFill>
                <a:latin typeface="Arial"/>
                <a:cs typeface="Arial"/>
              </a:rPr>
              <a:t> </a:t>
            </a:r>
            <a:r>
              <a:rPr sz="2750" spc="-5" dirty="0">
                <a:solidFill>
                  <a:schemeClr val="tx2"/>
                </a:solidFill>
                <a:latin typeface="Arial"/>
                <a:cs typeface="Arial"/>
              </a:rPr>
              <a:t>engines</a:t>
            </a:r>
            <a:endParaRPr sz="2750" dirty="0">
              <a:solidFill>
                <a:schemeClr val="tx2"/>
              </a:solidFill>
              <a:latin typeface="Arial"/>
              <a:cs typeface="Arial"/>
            </a:endParaRPr>
          </a:p>
          <a:p>
            <a:pPr marL="469265" indent="-457200">
              <a:spcBef>
                <a:spcPts val="760"/>
              </a:spcBef>
              <a:buFont typeface="Wingdings" panose="05000000000000000000" pitchFamily="2" charset="2"/>
              <a:buChar char="Ø"/>
              <a:tabLst>
                <a:tab pos="355600" algn="l"/>
                <a:tab pos="356235" algn="l"/>
                <a:tab pos="2115820" algn="l"/>
              </a:tabLst>
            </a:pPr>
            <a:r>
              <a:rPr sz="2750" spc="-10" dirty="0">
                <a:solidFill>
                  <a:schemeClr val="tx2"/>
                </a:solidFill>
                <a:latin typeface="Arial"/>
                <a:cs typeface="Arial"/>
              </a:rPr>
              <a:t>Objectives</a:t>
            </a:r>
            <a:r>
              <a:rPr sz="2750" spc="-10" dirty="0">
                <a:solidFill>
                  <a:schemeClr val="tx2"/>
                </a:solidFill>
                <a:latin typeface="Times New Roman"/>
                <a:cs typeface="Times New Roman"/>
              </a:rPr>
              <a:t>	</a:t>
            </a:r>
            <a:r>
              <a:rPr sz="2750" spc="20" dirty="0">
                <a:solidFill>
                  <a:schemeClr val="tx2"/>
                </a:solidFill>
                <a:latin typeface="Arial"/>
                <a:cs typeface="Arial"/>
              </a:rPr>
              <a:t>of </a:t>
            </a:r>
            <a:r>
              <a:rPr sz="2750" spc="-15" dirty="0">
                <a:solidFill>
                  <a:schemeClr val="tx2"/>
                </a:solidFill>
                <a:latin typeface="Arial"/>
                <a:cs typeface="Arial"/>
              </a:rPr>
              <a:t>this</a:t>
            </a:r>
            <a:r>
              <a:rPr sz="2750" spc="105" dirty="0">
                <a:solidFill>
                  <a:schemeClr val="tx2"/>
                </a:solidFill>
                <a:latin typeface="Arial"/>
                <a:cs typeface="Arial"/>
              </a:rPr>
              <a:t> </a:t>
            </a:r>
            <a:r>
              <a:rPr sz="2750" dirty="0">
                <a:solidFill>
                  <a:schemeClr val="tx2"/>
                </a:solidFill>
                <a:latin typeface="Arial"/>
                <a:cs typeface="Arial"/>
              </a:rPr>
              <a:t>chapter:</a:t>
            </a:r>
          </a:p>
          <a:p>
            <a:pPr marL="812165" lvl="1" indent="-342900">
              <a:spcBef>
                <a:spcPts val="655"/>
              </a:spcBef>
              <a:buFont typeface="Wingdings" panose="05000000000000000000" pitchFamily="2" charset="2"/>
              <a:buChar char="Ø"/>
              <a:tabLst>
                <a:tab pos="756920" algn="l"/>
              </a:tabLst>
            </a:pPr>
            <a:r>
              <a:rPr sz="2400" spc="-20" dirty="0">
                <a:solidFill>
                  <a:schemeClr val="tx2"/>
                </a:solidFill>
                <a:latin typeface="Arial"/>
                <a:cs typeface="Arial"/>
              </a:rPr>
              <a:t>Learn </a:t>
            </a:r>
            <a:r>
              <a:rPr sz="2400" spc="-15" dirty="0">
                <a:solidFill>
                  <a:schemeClr val="tx2"/>
                </a:solidFill>
                <a:latin typeface="Arial"/>
                <a:cs typeface="Arial"/>
              </a:rPr>
              <a:t>fundamental </a:t>
            </a:r>
            <a:r>
              <a:rPr sz="2400" spc="-25" dirty="0">
                <a:solidFill>
                  <a:schemeClr val="tx2"/>
                </a:solidFill>
                <a:latin typeface="Arial"/>
                <a:cs typeface="Arial"/>
              </a:rPr>
              <a:t>concepts </a:t>
            </a:r>
            <a:r>
              <a:rPr sz="2400" spc="-20" dirty="0">
                <a:solidFill>
                  <a:schemeClr val="tx2"/>
                </a:solidFill>
                <a:latin typeface="Arial"/>
                <a:cs typeface="Arial"/>
              </a:rPr>
              <a:t>and</a:t>
            </a:r>
            <a:r>
              <a:rPr sz="2400" spc="390" dirty="0">
                <a:solidFill>
                  <a:schemeClr val="tx2"/>
                </a:solidFill>
                <a:latin typeface="Arial"/>
                <a:cs typeface="Arial"/>
              </a:rPr>
              <a:t> </a:t>
            </a:r>
            <a:r>
              <a:rPr sz="2400" spc="-20" dirty="0">
                <a:solidFill>
                  <a:schemeClr val="tx2"/>
                </a:solidFill>
                <a:latin typeface="Arial"/>
                <a:cs typeface="Arial"/>
              </a:rPr>
              <a:t>terminology</a:t>
            </a:r>
            <a:endParaRPr sz="2400" dirty="0">
              <a:solidFill>
                <a:schemeClr val="tx2"/>
              </a:solidFill>
              <a:latin typeface="Arial"/>
              <a:cs typeface="Arial"/>
            </a:endParaRPr>
          </a:p>
          <a:p>
            <a:pPr marL="812800" marR="825500" lvl="1" indent="-342900">
              <a:lnSpc>
                <a:spcPts val="2850"/>
              </a:lnSpc>
              <a:spcBef>
                <a:spcPts val="695"/>
              </a:spcBef>
              <a:buFont typeface="Wingdings" panose="05000000000000000000" pitchFamily="2" charset="2"/>
              <a:buChar char="Ø"/>
              <a:tabLst>
                <a:tab pos="756920" algn="l"/>
              </a:tabLst>
            </a:pPr>
            <a:r>
              <a:rPr sz="2400" spc="-20" dirty="0">
                <a:solidFill>
                  <a:schemeClr val="tx2"/>
                </a:solidFill>
                <a:latin typeface="Arial"/>
                <a:cs typeface="Arial"/>
              </a:rPr>
              <a:t>Learn how </a:t>
            </a:r>
            <a:r>
              <a:rPr sz="2400" spc="5" dirty="0">
                <a:solidFill>
                  <a:schemeClr val="tx2"/>
                </a:solidFill>
                <a:latin typeface="Arial"/>
                <a:cs typeface="Arial"/>
              </a:rPr>
              <a:t>to </a:t>
            </a:r>
            <a:r>
              <a:rPr sz="2400" spc="-35" dirty="0">
                <a:solidFill>
                  <a:schemeClr val="tx2"/>
                </a:solidFill>
                <a:latin typeface="Arial"/>
                <a:cs typeface="Arial"/>
              </a:rPr>
              <a:t>design </a:t>
            </a:r>
            <a:r>
              <a:rPr sz="2400" dirty="0">
                <a:solidFill>
                  <a:schemeClr val="tx2"/>
                </a:solidFill>
                <a:latin typeface="Arial"/>
                <a:cs typeface="Arial"/>
              </a:rPr>
              <a:t>a </a:t>
            </a:r>
            <a:r>
              <a:rPr sz="2400" spc="-25" dirty="0">
                <a:solidFill>
                  <a:schemeClr val="tx2"/>
                </a:solidFill>
                <a:latin typeface="Arial"/>
                <a:cs typeface="Arial"/>
              </a:rPr>
              <a:t>cam </a:t>
            </a:r>
            <a:r>
              <a:rPr sz="2400" spc="-15" dirty="0">
                <a:solidFill>
                  <a:schemeClr val="tx2"/>
                </a:solidFill>
                <a:latin typeface="Arial"/>
                <a:cs typeface="Arial"/>
              </a:rPr>
              <a:t>and </a:t>
            </a:r>
            <a:r>
              <a:rPr sz="2400" spc="-20" dirty="0">
                <a:solidFill>
                  <a:schemeClr val="tx2"/>
                </a:solidFill>
                <a:latin typeface="Arial"/>
                <a:cs typeface="Arial"/>
              </a:rPr>
              <a:t>follower </a:t>
            </a:r>
            <a:r>
              <a:rPr sz="2400" spc="-25" dirty="0">
                <a:solidFill>
                  <a:schemeClr val="tx2"/>
                </a:solidFill>
                <a:latin typeface="Arial"/>
                <a:cs typeface="Arial"/>
              </a:rPr>
              <a:t>set </a:t>
            </a:r>
            <a:r>
              <a:rPr sz="2400" dirty="0">
                <a:solidFill>
                  <a:schemeClr val="tx2"/>
                </a:solidFill>
                <a:latin typeface="Arial"/>
                <a:cs typeface="Arial"/>
              </a:rPr>
              <a:t>to  </a:t>
            </a:r>
            <a:r>
              <a:rPr sz="2400" spc="-30" dirty="0">
                <a:solidFill>
                  <a:schemeClr val="tx2"/>
                </a:solidFill>
                <a:latin typeface="Arial"/>
                <a:cs typeface="Arial"/>
              </a:rPr>
              <a:t>achieve </a:t>
            </a:r>
            <a:r>
              <a:rPr sz="2400" dirty="0">
                <a:solidFill>
                  <a:schemeClr val="tx2"/>
                </a:solidFill>
                <a:latin typeface="Arial"/>
                <a:cs typeface="Arial"/>
              </a:rPr>
              <a:t>a </a:t>
            </a:r>
            <a:r>
              <a:rPr sz="2400" spc="-30" dirty="0">
                <a:solidFill>
                  <a:schemeClr val="tx2"/>
                </a:solidFill>
                <a:latin typeface="Arial"/>
                <a:cs typeface="Arial"/>
              </a:rPr>
              <a:t>desired </a:t>
            </a:r>
            <a:r>
              <a:rPr sz="2400" spc="-20" dirty="0">
                <a:solidFill>
                  <a:schemeClr val="tx2"/>
                </a:solidFill>
                <a:latin typeface="Arial"/>
                <a:cs typeface="Arial"/>
              </a:rPr>
              <a:t>output</a:t>
            </a:r>
            <a:r>
              <a:rPr sz="2400" spc="495" dirty="0">
                <a:solidFill>
                  <a:schemeClr val="tx2"/>
                </a:solidFill>
                <a:latin typeface="Arial"/>
                <a:cs typeface="Arial"/>
              </a:rPr>
              <a:t> </a:t>
            </a:r>
            <a:r>
              <a:rPr sz="2400" spc="-15" dirty="0">
                <a:solidFill>
                  <a:schemeClr val="tx2"/>
                </a:solidFill>
                <a:latin typeface="Arial"/>
                <a:cs typeface="Arial"/>
              </a:rPr>
              <a:t>motion.</a:t>
            </a:r>
            <a:endParaRPr sz="2400" dirty="0">
              <a:solidFill>
                <a:schemeClr val="tx2"/>
              </a:solidFill>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02883" y="6277292"/>
            <a:ext cx="340995" cy="231474"/>
          </a:xfrm>
          <a:prstGeom prst="rect">
            <a:avLst/>
          </a:prstGeom>
        </p:spPr>
        <p:txBody>
          <a:bodyPr vert="horz" wrap="square" lIns="0" tIns="15875" rIns="0" bIns="0" rtlCol="0">
            <a:spAutoFit/>
          </a:bodyPr>
          <a:lstStyle/>
          <a:p>
            <a:pPr marL="12700">
              <a:spcBef>
                <a:spcPts val="125"/>
              </a:spcBef>
            </a:pPr>
            <a:r>
              <a:rPr sz="1400" spc="45" dirty="0">
                <a:solidFill>
                  <a:prstClr val="black"/>
                </a:solidFill>
                <a:latin typeface="Arial"/>
                <a:cs typeface="Arial"/>
              </a:rPr>
              <a:t>101</a:t>
            </a:r>
            <a:endParaRPr sz="1400">
              <a:solidFill>
                <a:prstClr val="black"/>
              </a:solidFill>
              <a:latin typeface="Arial"/>
              <a:cs typeface="Arial"/>
            </a:endParaRPr>
          </a:p>
        </p:txBody>
      </p:sp>
      <p:sp>
        <p:nvSpPr>
          <p:cNvPr id="3" name="object 3"/>
          <p:cNvSpPr txBox="1">
            <a:spLocks noGrp="1"/>
          </p:cNvSpPr>
          <p:nvPr>
            <p:ph type="title"/>
          </p:nvPr>
        </p:nvSpPr>
        <p:spPr>
          <a:xfrm>
            <a:off x="5035802" y="181859"/>
            <a:ext cx="1975485" cy="518159"/>
          </a:xfrm>
          <a:prstGeom prst="rect">
            <a:avLst/>
          </a:prstGeom>
        </p:spPr>
        <p:txBody>
          <a:bodyPr vert="horz" wrap="square" lIns="0" tIns="16510" rIns="0" bIns="0" rtlCol="0">
            <a:spAutoFit/>
          </a:bodyPr>
          <a:lstStyle/>
          <a:p>
            <a:pPr marL="12700">
              <a:spcBef>
                <a:spcPts val="130"/>
              </a:spcBef>
            </a:pPr>
            <a:r>
              <a:rPr sz="3200" b="0" spc="15" dirty="0">
                <a:solidFill>
                  <a:schemeClr val="tx2"/>
                </a:solidFill>
              </a:rPr>
              <a:t>Cam</a:t>
            </a:r>
            <a:r>
              <a:rPr sz="3200" b="0" spc="-125" dirty="0">
                <a:solidFill>
                  <a:schemeClr val="tx2"/>
                </a:solidFill>
              </a:rPr>
              <a:t> </a:t>
            </a:r>
            <a:r>
              <a:rPr sz="3200" b="0" spc="5" dirty="0">
                <a:solidFill>
                  <a:schemeClr val="tx2"/>
                </a:solidFill>
              </a:rPr>
              <a:t>types</a:t>
            </a:r>
            <a:endParaRPr sz="3200" dirty="0">
              <a:solidFill>
                <a:schemeClr val="tx2"/>
              </a:solidFill>
            </a:endParaRPr>
          </a:p>
        </p:txBody>
      </p:sp>
      <p:grpSp>
        <p:nvGrpSpPr>
          <p:cNvPr id="4" name="object 4"/>
          <p:cNvGrpSpPr/>
          <p:nvPr/>
        </p:nvGrpSpPr>
        <p:grpSpPr>
          <a:xfrm>
            <a:off x="3733801" y="685810"/>
            <a:ext cx="5194935" cy="5873750"/>
            <a:chOff x="2209800" y="685810"/>
            <a:chExt cx="5194935" cy="5873750"/>
          </a:xfrm>
        </p:grpSpPr>
        <p:sp>
          <p:nvSpPr>
            <p:cNvPr id="5" name="object 5"/>
            <p:cNvSpPr/>
            <p:nvPr/>
          </p:nvSpPr>
          <p:spPr>
            <a:xfrm>
              <a:off x="2209800" y="685810"/>
              <a:ext cx="5194310" cy="587373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2438399" y="3886200"/>
              <a:ext cx="1176655" cy="396875"/>
            </a:xfrm>
            <a:custGeom>
              <a:avLst/>
              <a:gdLst/>
              <a:ahLst/>
              <a:cxnLst/>
              <a:rect l="l" t="t" r="r" b="b"/>
              <a:pathLst>
                <a:path w="1176654" h="396875">
                  <a:moveTo>
                    <a:pt x="1176338" y="0"/>
                  </a:moveTo>
                  <a:lnTo>
                    <a:pt x="0" y="0"/>
                  </a:lnTo>
                  <a:lnTo>
                    <a:pt x="0" y="396870"/>
                  </a:lnTo>
                  <a:lnTo>
                    <a:pt x="1176338" y="396870"/>
                  </a:lnTo>
                  <a:lnTo>
                    <a:pt x="1176338" y="0"/>
                  </a:lnTo>
                  <a:close/>
                </a:path>
              </a:pathLst>
            </a:custGeom>
            <a:solidFill>
              <a:srgbClr val="FFFFFF"/>
            </a:solidFill>
          </p:spPr>
          <p:txBody>
            <a:bodyPr wrap="square" lIns="0" tIns="0" rIns="0" bIns="0" rtlCol="0"/>
            <a:lstStyle/>
            <a:p>
              <a:endParaRPr>
                <a:solidFill>
                  <a:prstClr val="black"/>
                </a:solidFill>
                <a:latin typeface="Calibri"/>
              </a:endParaRPr>
            </a:p>
          </p:txBody>
        </p:sp>
      </p:grpSp>
      <p:sp>
        <p:nvSpPr>
          <p:cNvPr id="7" name="object 7"/>
          <p:cNvSpPr txBox="1"/>
          <p:nvPr/>
        </p:nvSpPr>
        <p:spPr>
          <a:xfrm>
            <a:off x="4043683" y="3915091"/>
            <a:ext cx="1165225" cy="334645"/>
          </a:xfrm>
          <a:prstGeom prst="rect">
            <a:avLst/>
          </a:prstGeom>
        </p:spPr>
        <p:txBody>
          <a:bodyPr vert="horz" wrap="square" lIns="0" tIns="15875" rIns="0" bIns="0" rtlCol="0">
            <a:spAutoFit/>
          </a:bodyPr>
          <a:lstStyle/>
          <a:p>
            <a:pPr marL="12700">
              <a:spcBef>
                <a:spcPts val="125"/>
              </a:spcBef>
            </a:pPr>
            <a:r>
              <a:rPr sz="2000" dirty="0">
                <a:solidFill>
                  <a:prstClr val="black"/>
                </a:solidFill>
                <a:latin typeface="Arial"/>
                <a:cs typeface="Arial"/>
              </a:rPr>
              <a:t>Plate</a:t>
            </a:r>
            <a:r>
              <a:rPr sz="2000" spc="-110" dirty="0">
                <a:solidFill>
                  <a:prstClr val="black"/>
                </a:solidFill>
                <a:latin typeface="Arial"/>
                <a:cs typeface="Arial"/>
              </a:rPr>
              <a:t> </a:t>
            </a:r>
            <a:r>
              <a:rPr sz="2000" spc="25" dirty="0">
                <a:solidFill>
                  <a:prstClr val="black"/>
                </a:solidFill>
                <a:latin typeface="Arial"/>
                <a:cs typeface="Arial"/>
              </a:rPr>
              <a:t>cam</a:t>
            </a:r>
            <a:endParaRPr sz="2000" dirty="0">
              <a:solidFill>
                <a:prstClr val="black"/>
              </a:solidFill>
              <a:latin typeface="Arial"/>
              <a:cs typeface="Arial"/>
            </a:endParaRPr>
          </a:p>
        </p:txBody>
      </p:sp>
      <p:sp>
        <p:nvSpPr>
          <p:cNvPr id="8" name="object 8"/>
          <p:cNvSpPr txBox="1"/>
          <p:nvPr/>
        </p:nvSpPr>
        <p:spPr>
          <a:xfrm>
            <a:off x="6629401" y="3124201"/>
            <a:ext cx="1628775" cy="352019"/>
          </a:xfrm>
          <a:prstGeom prst="rect">
            <a:avLst/>
          </a:prstGeom>
          <a:solidFill>
            <a:srgbClr val="FFFFFF"/>
          </a:solidFill>
        </p:spPr>
        <p:txBody>
          <a:bodyPr vert="horz" wrap="square" lIns="0" tIns="43815" rIns="0" bIns="0" rtlCol="0">
            <a:spAutoFit/>
          </a:bodyPr>
          <a:lstStyle/>
          <a:p>
            <a:pPr marL="96520">
              <a:spcBef>
                <a:spcPts val="345"/>
              </a:spcBef>
            </a:pPr>
            <a:r>
              <a:rPr sz="2000" spc="25" dirty="0">
                <a:solidFill>
                  <a:prstClr val="black"/>
                </a:solidFill>
                <a:latin typeface="Arial"/>
                <a:cs typeface="Arial"/>
              </a:rPr>
              <a:t>W</a:t>
            </a:r>
            <a:r>
              <a:rPr sz="2000" spc="-380" dirty="0">
                <a:solidFill>
                  <a:prstClr val="black"/>
                </a:solidFill>
                <a:latin typeface="Arial"/>
                <a:cs typeface="Arial"/>
              </a:rPr>
              <a:t> </a:t>
            </a:r>
            <a:r>
              <a:rPr sz="2000" spc="-10" dirty="0">
                <a:solidFill>
                  <a:prstClr val="black"/>
                </a:solidFill>
                <a:latin typeface="Arial"/>
                <a:cs typeface="Arial"/>
              </a:rPr>
              <a:t>edge</a:t>
            </a:r>
            <a:r>
              <a:rPr sz="2000" spc="-200" dirty="0">
                <a:solidFill>
                  <a:prstClr val="black"/>
                </a:solidFill>
                <a:latin typeface="Arial"/>
                <a:cs typeface="Arial"/>
              </a:rPr>
              <a:t> </a:t>
            </a:r>
            <a:r>
              <a:rPr sz="2000" spc="20" dirty="0">
                <a:solidFill>
                  <a:prstClr val="black"/>
                </a:solidFill>
                <a:latin typeface="Arial"/>
                <a:cs typeface="Arial"/>
              </a:rPr>
              <a:t>cam</a:t>
            </a:r>
            <a:endParaRPr sz="2000">
              <a:solidFill>
                <a:prstClr val="black"/>
              </a:solidFill>
              <a:latin typeface="Arial"/>
              <a:cs typeface="Arial"/>
            </a:endParaRPr>
          </a:p>
        </p:txBody>
      </p:sp>
      <p:sp>
        <p:nvSpPr>
          <p:cNvPr id="9" name="object 9"/>
          <p:cNvSpPr/>
          <p:nvPr/>
        </p:nvSpPr>
        <p:spPr>
          <a:xfrm>
            <a:off x="4251330" y="6213479"/>
            <a:ext cx="1603375" cy="457200"/>
          </a:xfrm>
          <a:custGeom>
            <a:avLst/>
            <a:gdLst/>
            <a:ahLst/>
            <a:cxnLst/>
            <a:rect l="l" t="t" r="r" b="b"/>
            <a:pathLst>
              <a:path w="1603375" h="457200">
                <a:moveTo>
                  <a:pt x="1603366" y="0"/>
                </a:moveTo>
                <a:lnTo>
                  <a:pt x="0" y="0"/>
                </a:lnTo>
                <a:lnTo>
                  <a:pt x="0" y="457199"/>
                </a:lnTo>
                <a:lnTo>
                  <a:pt x="1603366" y="457199"/>
                </a:lnTo>
                <a:lnTo>
                  <a:pt x="1603366"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txBox="1"/>
          <p:nvPr/>
        </p:nvSpPr>
        <p:spPr>
          <a:xfrm>
            <a:off x="4332989" y="6245539"/>
            <a:ext cx="1260475"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Arial"/>
                <a:cs typeface="Arial"/>
              </a:rPr>
              <a:t>Barrel</a:t>
            </a:r>
            <a:r>
              <a:rPr sz="2000" spc="-175" dirty="0">
                <a:solidFill>
                  <a:prstClr val="black"/>
                </a:solidFill>
                <a:latin typeface="Arial"/>
                <a:cs typeface="Arial"/>
              </a:rPr>
              <a:t> </a:t>
            </a:r>
            <a:r>
              <a:rPr sz="2000" spc="25" dirty="0">
                <a:solidFill>
                  <a:prstClr val="black"/>
                </a:solidFill>
                <a:latin typeface="Arial"/>
                <a:cs typeface="Arial"/>
              </a:rPr>
              <a:t>cam</a:t>
            </a:r>
            <a:endParaRPr sz="2000">
              <a:solidFill>
                <a:prstClr val="black"/>
              </a:solidFill>
              <a:latin typeface="Arial"/>
              <a:cs typeface="Arial"/>
            </a:endParaRPr>
          </a:p>
        </p:txBody>
      </p:sp>
      <p:sp>
        <p:nvSpPr>
          <p:cNvPr id="11" name="object 11"/>
          <p:cNvSpPr txBox="1"/>
          <p:nvPr/>
        </p:nvSpPr>
        <p:spPr>
          <a:xfrm>
            <a:off x="7384038" y="5711507"/>
            <a:ext cx="1154430" cy="334645"/>
          </a:xfrm>
          <a:prstGeom prst="rect">
            <a:avLst/>
          </a:prstGeom>
        </p:spPr>
        <p:txBody>
          <a:bodyPr vert="horz" wrap="square" lIns="0" tIns="15875" rIns="0" bIns="0" rtlCol="0">
            <a:spAutoFit/>
          </a:bodyPr>
          <a:lstStyle/>
          <a:p>
            <a:pPr marL="12700">
              <a:spcBef>
                <a:spcPts val="125"/>
              </a:spcBef>
            </a:pPr>
            <a:r>
              <a:rPr sz="2000" spc="25" dirty="0">
                <a:solidFill>
                  <a:prstClr val="black"/>
                </a:solidFill>
                <a:latin typeface="Arial"/>
                <a:cs typeface="Arial"/>
              </a:rPr>
              <a:t>Face</a:t>
            </a:r>
            <a:r>
              <a:rPr sz="2000" spc="-170" dirty="0">
                <a:solidFill>
                  <a:prstClr val="black"/>
                </a:solidFill>
                <a:latin typeface="Arial"/>
                <a:cs typeface="Arial"/>
              </a:rPr>
              <a:t> </a:t>
            </a:r>
            <a:r>
              <a:rPr sz="2000" spc="20" dirty="0">
                <a:solidFill>
                  <a:prstClr val="black"/>
                </a:solidFill>
                <a:latin typeface="Arial"/>
                <a:cs typeface="Arial"/>
              </a:rPr>
              <a:t>cam</a:t>
            </a:r>
            <a:endParaRPr sz="2000">
              <a:solidFill>
                <a:prstClr val="black"/>
              </a:solidFill>
              <a:latin typeface="Arial"/>
              <a:cs typeface="Arial"/>
            </a:endParaRPr>
          </a:p>
        </p:txBody>
      </p:sp>
      <p:sp>
        <p:nvSpPr>
          <p:cNvPr id="12" name="object 12"/>
          <p:cNvSpPr txBox="1"/>
          <p:nvPr/>
        </p:nvSpPr>
        <p:spPr>
          <a:xfrm>
            <a:off x="4959098" y="2617785"/>
            <a:ext cx="160020"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Symbol"/>
                <a:cs typeface="Symbol"/>
              </a:rPr>
              <a:t></a:t>
            </a:r>
            <a:endParaRPr sz="2000">
              <a:solidFill>
                <a:prstClr val="black"/>
              </a:solidFill>
              <a:latin typeface="Symbol"/>
              <a:cs typeface="Symbol"/>
            </a:endParaRPr>
          </a:p>
        </p:txBody>
      </p:sp>
      <p:sp>
        <p:nvSpPr>
          <p:cNvPr id="13" name="object 13"/>
          <p:cNvSpPr txBox="1"/>
          <p:nvPr/>
        </p:nvSpPr>
        <p:spPr>
          <a:xfrm>
            <a:off x="7543800" y="2590800"/>
            <a:ext cx="342900" cy="351378"/>
          </a:xfrm>
          <a:prstGeom prst="rect">
            <a:avLst/>
          </a:prstGeom>
          <a:solidFill>
            <a:srgbClr val="FFFFFF"/>
          </a:solidFill>
        </p:spPr>
        <p:txBody>
          <a:bodyPr vert="horz" wrap="square" lIns="0" tIns="43180" rIns="0" bIns="0" rtlCol="0">
            <a:spAutoFit/>
          </a:bodyPr>
          <a:lstStyle/>
          <a:p>
            <a:pPr marL="97790">
              <a:spcBef>
                <a:spcPts val="340"/>
              </a:spcBef>
            </a:pPr>
            <a:r>
              <a:rPr sz="2000" spc="10" dirty="0">
                <a:solidFill>
                  <a:prstClr val="black"/>
                </a:solidFill>
                <a:latin typeface="Symbol"/>
                <a:cs typeface="Symbol"/>
              </a:rPr>
              <a:t></a:t>
            </a:r>
            <a:endParaRPr sz="2000">
              <a:solidFill>
                <a:prstClr val="black"/>
              </a:solidFill>
              <a:latin typeface="Symbol"/>
              <a:cs typeface="Symbol"/>
            </a:endParaRPr>
          </a:p>
        </p:txBody>
      </p:sp>
      <p:sp>
        <p:nvSpPr>
          <p:cNvPr id="14" name="object 14"/>
          <p:cNvSpPr txBox="1"/>
          <p:nvPr/>
        </p:nvSpPr>
        <p:spPr>
          <a:xfrm>
            <a:off x="3036202" y="4560505"/>
            <a:ext cx="160020"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Symbol"/>
                <a:cs typeface="Symbol"/>
              </a:rPr>
              <a:t></a:t>
            </a:r>
            <a:endParaRPr sz="2000">
              <a:solidFill>
                <a:prstClr val="black"/>
              </a:solidFill>
              <a:latin typeface="Symbol"/>
              <a:cs typeface="Symbol"/>
            </a:endParaRPr>
          </a:p>
        </p:txBody>
      </p:sp>
      <p:sp>
        <p:nvSpPr>
          <p:cNvPr id="15" name="object 15"/>
          <p:cNvSpPr txBox="1"/>
          <p:nvPr/>
        </p:nvSpPr>
        <p:spPr>
          <a:xfrm>
            <a:off x="5874388" y="4449126"/>
            <a:ext cx="160020"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Symbol"/>
                <a:cs typeface="Symbol"/>
              </a:rPr>
              <a:t></a:t>
            </a:r>
            <a:endParaRPr sz="2000">
              <a:solidFill>
                <a:prstClr val="black"/>
              </a:solidFill>
              <a:latin typeface="Symbol"/>
              <a:cs typeface="Symbol"/>
            </a:endParaRPr>
          </a:p>
        </p:txBody>
      </p:sp>
      <p:grpSp>
        <p:nvGrpSpPr>
          <p:cNvPr id="16" name="object 16"/>
          <p:cNvGrpSpPr/>
          <p:nvPr/>
        </p:nvGrpSpPr>
        <p:grpSpPr>
          <a:xfrm>
            <a:off x="3195632" y="4431597"/>
            <a:ext cx="314960" cy="831215"/>
            <a:chOff x="1671632" y="4431596"/>
            <a:chExt cx="314960" cy="831215"/>
          </a:xfrm>
        </p:grpSpPr>
        <p:sp>
          <p:nvSpPr>
            <p:cNvPr id="17" name="object 17"/>
            <p:cNvSpPr/>
            <p:nvPr/>
          </p:nvSpPr>
          <p:spPr>
            <a:xfrm>
              <a:off x="1676399" y="4796790"/>
              <a:ext cx="304800" cy="461009"/>
            </a:xfrm>
            <a:custGeom>
              <a:avLst/>
              <a:gdLst/>
              <a:ahLst/>
              <a:cxnLst/>
              <a:rect l="l" t="t" r="r" b="b"/>
              <a:pathLst>
                <a:path w="304800" h="461010">
                  <a:moveTo>
                    <a:pt x="304799" y="0"/>
                  </a:moveTo>
                  <a:lnTo>
                    <a:pt x="300808" y="47593"/>
                  </a:lnTo>
                  <a:lnTo>
                    <a:pt x="289254" y="92740"/>
                  </a:lnTo>
                  <a:lnTo>
                    <a:pt x="270766" y="134834"/>
                  </a:lnTo>
                  <a:lnTo>
                    <a:pt x="245972" y="173274"/>
                  </a:lnTo>
                  <a:lnTo>
                    <a:pt x="215501" y="207456"/>
                  </a:lnTo>
                  <a:lnTo>
                    <a:pt x="179982" y="236775"/>
                  </a:lnTo>
                  <a:lnTo>
                    <a:pt x="140044" y="260630"/>
                  </a:lnTo>
                  <a:lnTo>
                    <a:pt x="96315" y="278416"/>
                  </a:lnTo>
                  <a:lnTo>
                    <a:pt x="49424" y="289531"/>
                  </a:lnTo>
                  <a:lnTo>
                    <a:pt x="0" y="293369"/>
                  </a:lnTo>
                  <a:lnTo>
                    <a:pt x="0" y="461009"/>
                  </a:lnTo>
                  <a:lnTo>
                    <a:pt x="49424" y="457171"/>
                  </a:lnTo>
                  <a:lnTo>
                    <a:pt x="96315" y="446056"/>
                  </a:lnTo>
                  <a:lnTo>
                    <a:pt x="140044" y="428270"/>
                  </a:lnTo>
                  <a:lnTo>
                    <a:pt x="179982" y="404415"/>
                  </a:lnTo>
                  <a:lnTo>
                    <a:pt x="215501" y="375096"/>
                  </a:lnTo>
                  <a:lnTo>
                    <a:pt x="245972" y="340914"/>
                  </a:lnTo>
                  <a:lnTo>
                    <a:pt x="270766" y="302474"/>
                  </a:lnTo>
                  <a:lnTo>
                    <a:pt x="289254" y="260380"/>
                  </a:lnTo>
                  <a:lnTo>
                    <a:pt x="300808" y="215233"/>
                  </a:lnTo>
                  <a:lnTo>
                    <a:pt x="304799" y="167639"/>
                  </a:lnTo>
                  <a:lnTo>
                    <a:pt x="304799" y="0"/>
                  </a:lnTo>
                  <a:close/>
                </a:path>
              </a:pathLst>
            </a:custGeom>
            <a:solidFill>
              <a:srgbClr val="CDCDCD"/>
            </a:solidFill>
          </p:spPr>
          <p:txBody>
            <a:bodyPr wrap="square" lIns="0" tIns="0" rIns="0" bIns="0" rtlCol="0"/>
            <a:lstStyle/>
            <a:p>
              <a:endParaRPr>
                <a:solidFill>
                  <a:prstClr val="black"/>
                </a:solidFill>
                <a:latin typeface="Calibri"/>
              </a:endParaRPr>
            </a:p>
          </p:txBody>
        </p:sp>
        <p:sp>
          <p:nvSpPr>
            <p:cNvPr id="18" name="object 18"/>
            <p:cNvSpPr/>
            <p:nvPr/>
          </p:nvSpPr>
          <p:spPr>
            <a:xfrm>
              <a:off x="1676399" y="4436364"/>
              <a:ext cx="304800" cy="821690"/>
            </a:xfrm>
            <a:custGeom>
              <a:avLst/>
              <a:gdLst/>
              <a:ahLst/>
              <a:cxnLst/>
              <a:rect l="l" t="t" r="r" b="b"/>
              <a:pathLst>
                <a:path w="304800" h="821689">
                  <a:moveTo>
                    <a:pt x="304799" y="360425"/>
                  </a:moveTo>
                  <a:lnTo>
                    <a:pt x="300808" y="408019"/>
                  </a:lnTo>
                  <a:lnTo>
                    <a:pt x="289254" y="453165"/>
                  </a:lnTo>
                  <a:lnTo>
                    <a:pt x="270766" y="495260"/>
                  </a:lnTo>
                  <a:lnTo>
                    <a:pt x="245972" y="533700"/>
                  </a:lnTo>
                  <a:lnTo>
                    <a:pt x="215501" y="567882"/>
                  </a:lnTo>
                  <a:lnTo>
                    <a:pt x="179982" y="597201"/>
                  </a:lnTo>
                  <a:lnTo>
                    <a:pt x="140044" y="621056"/>
                  </a:lnTo>
                  <a:lnTo>
                    <a:pt x="96315" y="638842"/>
                  </a:lnTo>
                  <a:lnTo>
                    <a:pt x="49424" y="649957"/>
                  </a:lnTo>
                  <a:lnTo>
                    <a:pt x="0" y="653795"/>
                  </a:lnTo>
                  <a:lnTo>
                    <a:pt x="0" y="821435"/>
                  </a:lnTo>
                  <a:lnTo>
                    <a:pt x="49424" y="817597"/>
                  </a:lnTo>
                  <a:lnTo>
                    <a:pt x="96315" y="806482"/>
                  </a:lnTo>
                  <a:lnTo>
                    <a:pt x="140044" y="788696"/>
                  </a:lnTo>
                  <a:lnTo>
                    <a:pt x="179982" y="764841"/>
                  </a:lnTo>
                  <a:lnTo>
                    <a:pt x="215501" y="735522"/>
                  </a:lnTo>
                  <a:lnTo>
                    <a:pt x="245972" y="701340"/>
                  </a:lnTo>
                  <a:lnTo>
                    <a:pt x="270766" y="662900"/>
                  </a:lnTo>
                  <a:lnTo>
                    <a:pt x="289254" y="620805"/>
                  </a:lnTo>
                  <a:lnTo>
                    <a:pt x="300808" y="575659"/>
                  </a:lnTo>
                  <a:lnTo>
                    <a:pt x="304799" y="528065"/>
                  </a:lnTo>
                  <a:lnTo>
                    <a:pt x="304799" y="360425"/>
                  </a:lnTo>
                  <a:lnTo>
                    <a:pt x="301064" y="314540"/>
                  </a:lnTo>
                  <a:lnTo>
                    <a:pt x="290177" y="270573"/>
                  </a:lnTo>
                  <a:lnTo>
                    <a:pt x="272620" y="229181"/>
                  </a:lnTo>
                  <a:lnTo>
                    <a:pt x="248873" y="191020"/>
                  </a:lnTo>
                  <a:lnTo>
                    <a:pt x="219416" y="156748"/>
                  </a:lnTo>
                  <a:lnTo>
                    <a:pt x="184731" y="127019"/>
                  </a:lnTo>
                  <a:lnTo>
                    <a:pt x="145297" y="102491"/>
                  </a:lnTo>
                  <a:lnTo>
                    <a:pt x="101595" y="83819"/>
                  </a:lnTo>
                  <a:lnTo>
                    <a:pt x="101595" y="0"/>
                  </a:lnTo>
                  <a:lnTo>
                    <a:pt x="0" y="150875"/>
                  </a:lnTo>
                  <a:lnTo>
                    <a:pt x="101595" y="335279"/>
                  </a:lnTo>
                  <a:lnTo>
                    <a:pt x="101595" y="251459"/>
                  </a:lnTo>
                  <a:lnTo>
                    <a:pt x="145657" y="270344"/>
                  </a:lnTo>
                  <a:lnTo>
                    <a:pt x="185613" y="295345"/>
                  </a:lnTo>
                  <a:lnTo>
                    <a:pt x="220848" y="325850"/>
                  </a:lnTo>
                  <a:lnTo>
                    <a:pt x="250750" y="361244"/>
                  </a:lnTo>
                  <a:lnTo>
                    <a:pt x="274703" y="400914"/>
                  </a:lnTo>
                  <a:lnTo>
                    <a:pt x="292095" y="444245"/>
                  </a:lnTo>
                </a:path>
              </a:pathLst>
            </a:custGeom>
            <a:ln w="9534">
              <a:solidFill>
                <a:srgbClr val="000000"/>
              </a:solidFill>
            </a:ln>
          </p:spPr>
          <p:txBody>
            <a:bodyPr wrap="square" lIns="0" tIns="0" rIns="0" bIns="0" rtlCol="0"/>
            <a:lstStyle/>
            <a:p>
              <a:endParaRPr>
                <a:solidFill>
                  <a:prstClr val="black"/>
                </a:solidFill>
                <a:latin typeface="Calibri"/>
              </a:endParaRPr>
            </a:p>
          </p:txBody>
        </p:sp>
      </p:grpSp>
      <p:grpSp>
        <p:nvGrpSpPr>
          <p:cNvPr id="19" name="object 19"/>
          <p:cNvGrpSpPr/>
          <p:nvPr/>
        </p:nvGrpSpPr>
        <p:grpSpPr>
          <a:xfrm>
            <a:off x="6091232" y="4431597"/>
            <a:ext cx="314960" cy="831215"/>
            <a:chOff x="4567232" y="4431596"/>
            <a:chExt cx="314960" cy="831215"/>
          </a:xfrm>
        </p:grpSpPr>
        <p:sp>
          <p:nvSpPr>
            <p:cNvPr id="20" name="object 20"/>
            <p:cNvSpPr/>
            <p:nvPr/>
          </p:nvSpPr>
          <p:spPr>
            <a:xfrm>
              <a:off x="4571999" y="4436364"/>
              <a:ext cx="304800" cy="444500"/>
            </a:xfrm>
            <a:custGeom>
              <a:avLst/>
              <a:gdLst/>
              <a:ahLst/>
              <a:cxnLst/>
              <a:rect l="l" t="t" r="r" b="b"/>
              <a:pathLst>
                <a:path w="304800" h="444500">
                  <a:moveTo>
                    <a:pt x="101589" y="0"/>
                  </a:moveTo>
                  <a:lnTo>
                    <a:pt x="0" y="150875"/>
                  </a:lnTo>
                  <a:lnTo>
                    <a:pt x="101589" y="335279"/>
                  </a:lnTo>
                  <a:lnTo>
                    <a:pt x="101589" y="251459"/>
                  </a:lnTo>
                  <a:lnTo>
                    <a:pt x="145658" y="270344"/>
                  </a:lnTo>
                  <a:lnTo>
                    <a:pt x="185617" y="295345"/>
                  </a:lnTo>
                  <a:lnTo>
                    <a:pt x="220854" y="325850"/>
                  </a:lnTo>
                  <a:lnTo>
                    <a:pt x="250754" y="361244"/>
                  </a:lnTo>
                  <a:lnTo>
                    <a:pt x="274704" y="400914"/>
                  </a:lnTo>
                  <a:lnTo>
                    <a:pt x="292089" y="444245"/>
                  </a:lnTo>
                  <a:lnTo>
                    <a:pt x="302156" y="399142"/>
                  </a:lnTo>
                  <a:lnTo>
                    <a:pt x="304783" y="354212"/>
                  </a:lnTo>
                  <a:lnTo>
                    <a:pt x="300334" y="310144"/>
                  </a:lnTo>
                  <a:lnTo>
                    <a:pt x="289172" y="267629"/>
                  </a:lnTo>
                  <a:lnTo>
                    <a:pt x="271660" y="227358"/>
                  </a:lnTo>
                  <a:lnTo>
                    <a:pt x="248163" y="190021"/>
                  </a:lnTo>
                  <a:lnTo>
                    <a:pt x="219044" y="156308"/>
                  </a:lnTo>
                  <a:lnTo>
                    <a:pt x="184666" y="126910"/>
                  </a:lnTo>
                  <a:lnTo>
                    <a:pt x="145393" y="102517"/>
                  </a:lnTo>
                  <a:lnTo>
                    <a:pt x="101589" y="83819"/>
                  </a:lnTo>
                  <a:lnTo>
                    <a:pt x="101589"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21" name="object 21"/>
            <p:cNvSpPr/>
            <p:nvPr/>
          </p:nvSpPr>
          <p:spPr>
            <a:xfrm>
              <a:off x="4571999" y="4796790"/>
              <a:ext cx="304800" cy="461009"/>
            </a:xfrm>
            <a:custGeom>
              <a:avLst/>
              <a:gdLst/>
              <a:ahLst/>
              <a:cxnLst/>
              <a:rect l="l" t="t" r="r" b="b"/>
              <a:pathLst>
                <a:path w="304800" h="461010">
                  <a:moveTo>
                    <a:pt x="304799" y="0"/>
                  </a:moveTo>
                  <a:lnTo>
                    <a:pt x="300809" y="47593"/>
                  </a:lnTo>
                  <a:lnTo>
                    <a:pt x="289255" y="92740"/>
                  </a:lnTo>
                  <a:lnTo>
                    <a:pt x="270768" y="134834"/>
                  </a:lnTo>
                  <a:lnTo>
                    <a:pt x="245975" y="173274"/>
                  </a:lnTo>
                  <a:lnTo>
                    <a:pt x="215505" y="207456"/>
                  </a:lnTo>
                  <a:lnTo>
                    <a:pt x="179986" y="236775"/>
                  </a:lnTo>
                  <a:lnTo>
                    <a:pt x="140048" y="260630"/>
                  </a:lnTo>
                  <a:lnTo>
                    <a:pt x="96318" y="278416"/>
                  </a:lnTo>
                  <a:lnTo>
                    <a:pt x="49426" y="289531"/>
                  </a:lnTo>
                  <a:lnTo>
                    <a:pt x="0" y="293369"/>
                  </a:lnTo>
                  <a:lnTo>
                    <a:pt x="0" y="461009"/>
                  </a:lnTo>
                  <a:lnTo>
                    <a:pt x="49426" y="457171"/>
                  </a:lnTo>
                  <a:lnTo>
                    <a:pt x="96318" y="446056"/>
                  </a:lnTo>
                  <a:lnTo>
                    <a:pt x="140048" y="428270"/>
                  </a:lnTo>
                  <a:lnTo>
                    <a:pt x="179986" y="404415"/>
                  </a:lnTo>
                  <a:lnTo>
                    <a:pt x="215505" y="375096"/>
                  </a:lnTo>
                  <a:lnTo>
                    <a:pt x="245975" y="340914"/>
                  </a:lnTo>
                  <a:lnTo>
                    <a:pt x="270768" y="302474"/>
                  </a:lnTo>
                  <a:lnTo>
                    <a:pt x="289255" y="260380"/>
                  </a:lnTo>
                  <a:lnTo>
                    <a:pt x="300809" y="215233"/>
                  </a:lnTo>
                  <a:lnTo>
                    <a:pt x="304799" y="167639"/>
                  </a:lnTo>
                  <a:lnTo>
                    <a:pt x="304799" y="0"/>
                  </a:lnTo>
                  <a:close/>
                </a:path>
              </a:pathLst>
            </a:custGeom>
            <a:solidFill>
              <a:srgbClr val="CDCDCD"/>
            </a:solidFill>
          </p:spPr>
          <p:txBody>
            <a:bodyPr wrap="square" lIns="0" tIns="0" rIns="0" bIns="0" rtlCol="0"/>
            <a:lstStyle/>
            <a:p>
              <a:endParaRPr>
                <a:solidFill>
                  <a:prstClr val="black"/>
                </a:solidFill>
                <a:latin typeface="Calibri"/>
              </a:endParaRPr>
            </a:p>
          </p:txBody>
        </p:sp>
        <p:sp>
          <p:nvSpPr>
            <p:cNvPr id="22" name="object 22"/>
            <p:cNvSpPr/>
            <p:nvPr/>
          </p:nvSpPr>
          <p:spPr>
            <a:xfrm>
              <a:off x="4571999" y="4436364"/>
              <a:ext cx="304800" cy="821690"/>
            </a:xfrm>
            <a:custGeom>
              <a:avLst/>
              <a:gdLst/>
              <a:ahLst/>
              <a:cxnLst/>
              <a:rect l="l" t="t" r="r" b="b"/>
              <a:pathLst>
                <a:path w="304800" h="821689">
                  <a:moveTo>
                    <a:pt x="304799" y="360425"/>
                  </a:moveTo>
                  <a:lnTo>
                    <a:pt x="300809" y="408019"/>
                  </a:lnTo>
                  <a:lnTo>
                    <a:pt x="289255" y="453165"/>
                  </a:lnTo>
                  <a:lnTo>
                    <a:pt x="270768" y="495260"/>
                  </a:lnTo>
                  <a:lnTo>
                    <a:pt x="245975" y="533700"/>
                  </a:lnTo>
                  <a:lnTo>
                    <a:pt x="215505" y="567882"/>
                  </a:lnTo>
                  <a:lnTo>
                    <a:pt x="179986" y="597201"/>
                  </a:lnTo>
                  <a:lnTo>
                    <a:pt x="140048" y="621056"/>
                  </a:lnTo>
                  <a:lnTo>
                    <a:pt x="96318" y="638842"/>
                  </a:lnTo>
                  <a:lnTo>
                    <a:pt x="49426" y="649957"/>
                  </a:lnTo>
                  <a:lnTo>
                    <a:pt x="0" y="653795"/>
                  </a:lnTo>
                  <a:lnTo>
                    <a:pt x="0" y="821435"/>
                  </a:lnTo>
                  <a:lnTo>
                    <a:pt x="49426" y="817597"/>
                  </a:lnTo>
                  <a:lnTo>
                    <a:pt x="96318" y="806482"/>
                  </a:lnTo>
                  <a:lnTo>
                    <a:pt x="140048" y="788696"/>
                  </a:lnTo>
                  <a:lnTo>
                    <a:pt x="179986" y="764841"/>
                  </a:lnTo>
                  <a:lnTo>
                    <a:pt x="215505" y="735522"/>
                  </a:lnTo>
                  <a:lnTo>
                    <a:pt x="245975" y="701340"/>
                  </a:lnTo>
                  <a:lnTo>
                    <a:pt x="270768" y="662900"/>
                  </a:lnTo>
                  <a:lnTo>
                    <a:pt x="289255" y="620805"/>
                  </a:lnTo>
                  <a:lnTo>
                    <a:pt x="300809" y="575659"/>
                  </a:lnTo>
                  <a:lnTo>
                    <a:pt x="304799" y="528065"/>
                  </a:lnTo>
                  <a:lnTo>
                    <a:pt x="304799" y="360425"/>
                  </a:lnTo>
                  <a:lnTo>
                    <a:pt x="301063" y="314540"/>
                  </a:lnTo>
                  <a:lnTo>
                    <a:pt x="290176" y="270573"/>
                  </a:lnTo>
                  <a:lnTo>
                    <a:pt x="272617" y="229181"/>
                  </a:lnTo>
                  <a:lnTo>
                    <a:pt x="248869" y="191020"/>
                  </a:lnTo>
                  <a:lnTo>
                    <a:pt x="219411" y="156748"/>
                  </a:lnTo>
                  <a:lnTo>
                    <a:pt x="184724" y="127019"/>
                  </a:lnTo>
                  <a:lnTo>
                    <a:pt x="145290" y="102491"/>
                  </a:lnTo>
                  <a:lnTo>
                    <a:pt x="101589" y="83819"/>
                  </a:lnTo>
                  <a:lnTo>
                    <a:pt x="101589" y="0"/>
                  </a:lnTo>
                  <a:lnTo>
                    <a:pt x="0" y="150875"/>
                  </a:lnTo>
                  <a:lnTo>
                    <a:pt x="101589" y="335279"/>
                  </a:lnTo>
                  <a:lnTo>
                    <a:pt x="101589" y="251459"/>
                  </a:lnTo>
                  <a:lnTo>
                    <a:pt x="145658" y="270344"/>
                  </a:lnTo>
                  <a:lnTo>
                    <a:pt x="185617" y="295345"/>
                  </a:lnTo>
                  <a:lnTo>
                    <a:pt x="220854" y="325850"/>
                  </a:lnTo>
                  <a:lnTo>
                    <a:pt x="250754" y="361244"/>
                  </a:lnTo>
                  <a:lnTo>
                    <a:pt x="274704" y="400914"/>
                  </a:lnTo>
                  <a:lnTo>
                    <a:pt x="292089" y="444245"/>
                  </a:lnTo>
                </a:path>
              </a:pathLst>
            </a:custGeom>
            <a:ln w="9534">
              <a:solidFill>
                <a:srgbClr val="000000"/>
              </a:solidFill>
            </a:ln>
          </p:spPr>
          <p:txBody>
            <a:bodyPr wrap="square" lIns="0" tIns="0" rIns="0" bIns="0" rtlCol="0"/>
            <a:lstStyle/>
            <a:p>
              <a:endParaRPr>
                <a:solidFill>
                  <a:prstClr val="black"/>
                </a:solidFill>
                <a:latin typeface="Calibri"/>
              </a:endParaRPr>
            </a:p>
          </p:txBody>
        </p:sp>
      </p:grpSp>
      <p:sp>
        <p:nvSpPr>
          <p:cNvPr id="23" name="object 23"/>
          <p:cNvSpPr txBox="1"/>
          <p:nvPr/>
        </p:nvSpPr>
        <p:spPr>
          <a:xfrm>
            <a:off x="5095878" y="5787707"/>
            <a:ext cx="154305" cy="334645"/>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Arial"/>
                <a:cs typeface="Arial"/>
              </a:rPr>
              <a:t>y</a:t>
            </a:r>
            <a:endParaRPr sz="2000">
              <a:solidFill>
                <a:prstClr val="black"/>
              </a:solidFill>
              <a:latin typeface="Arial"/>
              <a:cs typeface="Arial"/>
            </a:endParaRPr>
          </a:p>
        </p:txBody>
      </p:sp>
      <p:sp>
        <p:nvSpPr>
          <p:cNvPr id="24" name="object 24"/>
          <p:cNvSpPr txBox="1"/>
          <p:nvPr/>
        </p:nvSpPr>
        <p:spPr>
          <a:xfrm>
            <a:off x="7848600" y="5029200"/>
            <a:ext cx="336550" cy="354584"/>
          </a:xfrm>
          <a:prstGeom prst="rect">
            <a:avLst/>
          </a:prstGeom>
          <a:solidFill>
            <a:srgbClr val="FFFFFF"/>
          </a:solidFill>
        </p:spPr>
        <p:txBody>
          <a:bodyPr vert="horz" wrap="square" lIns="0" tIns="46355" rIns="0" bIns="0" rtlCol="0">
            <a:spAutoFit/>
          </a:bodyPr>
          <a:lstStyle/>
          <a:p>
            <a:pPr marL="97790">
              <a:spcBef>
                <a:spcPts val="365"/>
              </a:spcBef>
            </a:pPr>
            <a:r>
              <a:rPr sz="2000" spc="10" dirty="0">
                <a:solidFill>
                  <a:prstClr val="black"/>
                </a:solidFill>
                <a:latin typeface="Arial"/>
                <a:cs typeface="Arial"/>
              </a:rPr>
              <a:t>y</a:t>
            </a:r>
            <a:endParaRPr sz="2000">
              <a:solidFill>
                <a:prstClr val="black"/>
              </a:solidFill>
              <a:latin typeface="Arial"/>
              <a:cs typeface="Arial"/>
            </a:endParaRPr>
          </a:p>
        </p:txBody>
      </p:sp>
      <p:sp>
        <p:nvSpPr>
          <p:cNvPr id="25" name="object 25"/>
          <p:cNvSpPr txBox="1"/>
          <p:nvPr/>
        </p:nvSpPr>
        <p:spPr>
          <a:xfrm>
            <a:off x="5340353" y="1625913"/>
            <a:ext cx="1604010" cy="868680"/>
          </a:xfrm>
          <a:prstGeom prst="rect">
            <a:avLst/>
          </a:prstGeom>
        </p:spPr>
        <p:txBody>
          <a:bodyPr vert="horz" wrap="square" lIns="0" tIns="15875" rIns="0" bIns="0" rtlCol="0">
            <a:spAutoFit/>
          </a:bodyPr>
          <a:lstStyle/>
          <a:p>
            <a:pPr marL="12700">
              <a:spcBef>
                <a:spcPts val="125"/>
              </a:spcBef>
            </a:pPr>
            <a:r>
              <a:rPr sz="2000" spc="10" dirty="0">
                <a:solidFill>
                  <a:prstClr val="black"/>
                </a:solidFill>
                <a:latin typeface="Arial"/>
                <a:cs typeface="Arial"/>
              </a:rPr>
              <a:t>y</a:t>
            </a:r>
            <a:endParaRPr sz="2000">
              <a:solidFill>
                <a:prstClr val="black"/>
              </a:solidFill>
              <a:latin typeface="Arial"/>
              <a:cs typeface="Arial"/>
            </a:endParaRPr>
          </a:p>
          <a:p>
            <a:pPr marR="5080" algn="r">
              <a:spcBef>
                <a:spcPts val="1805"/>
              </a:spcBef>
            </a:pPr>
            <a:r>
              <a:rPr sz="2000" spc="10" dirty="0">
                <a:solidFill>
                  <a:prstClr val="black"/>
                </a:solidFill>
                <a:latin typeface="Arial"/>
                <a:cs typeface="Arial"/>
              </a:rPr>
              <a:t>y</a:t>
            </a:r>
            <a:endParaRPr sz="2000">
              <a:solidFill>
                <a:prstClr val="black"/>
              </a:solidFill>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3876" y="479737"/>
            <a:ext cx="2442210" cy="701040"/>
          </a:xfrm>
          <a:prstGeom prst="rect">
            <a:avLst/>
          </a:prstGeom>
        </p:spPr>
        <p:txBody>
          <a:bodyPr vert="horz" wrap="square" lIns="0" tIns="16510" rIns="0" bIns="0" rtlCol="0">
            <a:spAutoFit/>
          </a:bodyPr>
          <a:lstStyle/>
          <a:p>
            <a:pPr marL="12700">
              <a:spcBef>
                <a:spcPts val="130"/>
              </a:spcBef>
            </a:pPr>
            <a:r>
              <a:rPr sz="4400" b="0" spc="10" dirty="0">
                <a:solidFill>
                  <a:schemeClr val="tx2"/>
                </a:solidFill>
              </a:rPr>
              <a:t>Follo</a:t>
            </a:r>
            <a:r>
              <a:rPr sz="4400" b="0" spc="45" dirty="0">
                <a:solidFill>
                  <a:schemeClr val="tx2"/>
                </a:solidFill>
              </a:rPr>
              <a:t>w</a:t>
            </a:r>
            <a:r>
              <a:rPr sz="4400" b="0" spc="10" dirty="0">
                <a:solidFill>
                  <a:schemeClr val="tx2"/>
                </a:solidFill>
              </a:rPr>
              <a:t>e</a:t>
            </a:r>
            <a:r>
              <a:rPr sz="4400" b="0" spc="40" dirty="0">
                <a:solidFill>
                  <a:schemeClr val="tx2"/>
                </a:solidFill>
              </a:rPr>
              <a:t>r</a:t>
            </a:r>
            <a:r>
              <a:rPr sz="4400" b="0" spc="15" dirty="0">
                <a:solidFill>
                  <a:schemeClr val="tx2"/>
                </a:solidFill>
              </a:rPr>
              <a:t>s</a:t>
            </a:r>
            <a:endParaRPr sz="4400" dirty="0">
              <a:solidFill>
                <a:schemeClr val="tx2"/>
              </a:solidFill>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93</a:t>
            </a:fld>
            <a:endParaRPr spc="15" dirty="0">
              <a:solidFill>
                <a:prstClr val="black"/>
              </a:solidFill>
            </a:endParaRPr>
          </a:p>
        </p:txBody>
      </p:sp>
      <p:sp>
        <p:nvSpPr>
          <p:cNvPr id="3" name="object 3"/>
          <p:cNvSpPr txBox="1"/>
          <p:nvPr/>
        </p:nvSpPr>
        <p:spPr>
          <a:xfrm>
            <a:off x="2060571" y="1517638"/>
            <a:ext cx="2770505" cy="2873222"/>
          </a:xfrm>
          <a:prstGeom prst="rect">
            <a:avLst/>
          </a:prstGeom>
        </p:spPr>
        <p:txBody>
          <a:bodyPr vert="horz" wrap="square" lIns="0" tIns="114935" rIns="0" bIns="0" rtlCol="0">
            <a:spAutoFit/>
          </a:bodyPr>
          <a:lstStyle/>
          <a:p>
            <a:pPr marL="469265" indent="-457200">
              <a:spcBef>
                <a:spcPts val="905"/>
              </a:spcBef>
              <a:buFont typeface="Wingdings" panose="05000000000000000000" pitchFamily="2" charset="2"/>
              <a:buChar char="Ø"/>
              <a:tabLst>
                <a:tab pos="355600" algn="l"/>
                <a:tab pos="356235" algn="l"/>
              </a:tabLst>
            </a:pPr>
            <a:r>
              <a:rPr sz="3200" spc="15" dirty="0">
                <a:solidFill>
                  <a:schemeClr val="tx2"/>
                </a:solidFill>
                <a:latin typeface="Arial"/>
                <a:cs typeface="Arial"/>
              </a:rPr>
              <a:t>Knife-edge</a:t>
            </a:r>
            <a:endParaRPr sz="3200" dirty="0">
              <a:solidFill>
                <a:schemeClr val="tx2"/>
              </a:solidFill>
              <a:latin typeface="Arial"/>
              <a:cs typeface="Arial"/>
            </a:endParaRPr>
          </a:p>
          <a:p>
            <a:pPr marL="469265" indent="-457200">
              <a:spcBef>
                <a:spcPts val="815"/>
              </a:spcBef>
              <a:buFont typeface="Wingdings" panose="05000000000000000000" pitchFamily="2" charset="2"/>
              <a:buChar char="Ø"/>
              <a:tabLst>
                <a:tab pos="355600" algn="l"/>
                <a:tab pos="356235" algn="l"/>
              </a:tabLst>
            </a:pPr>
            <a:r>
              <a:rPr sz="3200" spc="20" dirty="0">
                <a:solidFill>
                  <a:schemeClr val="tx2"/>
                </a:solidFill>
                <a:latin typeface="Arial"/>
                <a:cs typeface="Arial"/>
              </a:rPr>
              <a:t>Flat-face</a:t>
            </a:r>
            <a:endParaRPr sz="3200" dirty="0">
              <a:solidFill>
                <a:schemeClr val="tx2"/>
              </a:solidFill>
              <a:latin typeface="Arial"/>
              <a:cs typeface="Arial"/>
            </a:endParaRPr>
          </a:p>
          <a:p>
            <a:pPr marL="469265" indent="-457200">
              <a:spcBef>
                <a:spcPts val="745"/>
              </a:spcBef>
              <a:buFont typeface="Wingdings" panose="05000000000000000000" pitchFamily="2" charset="2"/>
              <a:buChar char="Ø"/>
              <a:tabLst>
                <a:tab pos="355600" algn="l"/>
                <a:tab pos="356235" algn="l"/>
              </a:tabLst>
            </a:pPr>
            <a:r>
              <a:rPr sz="3200" spc="15" dirty="0">
                <a:solidFill>
                  <a:schemeClr val="tx2"/>
                </a:solidFill>
                <a:latin typeface="Arial"/>
                <a:cs typeface="Arial"/>
              </a:rPr>
              <a:t>Roller</a:t>
            </a:r>
            <a:endParaRPr sz="3200" dirty="0">
              <a:solidFill>
                <a:schemeClr val="tx2"/>
              </a:solidFill>
              <a:latin typeface="Arial"/>
              <a:cs typeface="Arial"/>
            </a:endParaRPr>
          </a:p>
          <a:p>
            <a:pPr marL="469265" indent="-457200">
              <a:spcBef>
                <a:spcPts val="815"/>
              </a:spcBef>
              <a:buFont typeface="Wingdings" panose="05000000000000000000" pitchFamily="2" charset="2"/>
              <a:buChar char="Ø"/>
              <a:tabLst>
                <a:tab pos="355600" algn="l"/>
                <a:tab pos="356235" algn="l"/>
              </a:tabLst>
            </a:pPr>
            <a:r>
              <a:rPr sz="3200" spc="35" dirty="0">
                <a:solidFill>
                  <a:schemeClr val="tx2"/>
                </a:solidFill>
                <a:latin typeface="Arial"/>
                <a:cs typeface="Arial"/>
              </a:rPr>
              <a:t>S</a:t>
            </a:r>
            <a:r>
              <a:rPr sz="3200" spc="10" dirty="0">
                <a:solidFill>
                  <a:schemeClr val="tx2"/>
                </a:solidFill>
                <a:latin typeface="Arial"/>
                <a:cs typeface="Arial"/>
              </a:rPr>
              <a:t>pe</a:t>
            </a:r>
            <a:r>
              <a:rPr sz="3200" spc="-10" dirty="0">
                <a:solidFill>
                  <a:schemeClr val="tx2"/>
                </a:solidFill>
                <a:latin typeface="Arial"/>
                <a:cs typeface="Arial"/>
              </a:rPr>
              <a:t>r</a:t>
            </a:r>
            <a:r>
              <a:rPr sz="3200" spc="30" dirty="0">
                <a:solidFill>
                  <a:schemeClr val="tx2"/>
                </a:solidFill>
                <a:latin typeface="Arial"/>
                <a:cs typeface="Arial"/>
              </a:rPr>
              <a:t>i</a:t>
            </a:r>
            <a:r>
              <a:rPr sz="3200" spc="45" dirty="0">
                <a:solidFill>
                  <a:schemeClr val="tx2"/>
                </a:solidFill>
                <a:latin typeface="Arial"/>
                <a:cs typeface="Arial"/>
              </a:rPr>
              <a:t>c</a:t>
            </a:r>
            <a:r>
              <a:rPr sz="3200" spc="10" dirty="0">
                <a:solidFill>
                  <a:schemeClr val="tx2"/>
                </a:solidFill>
                <a:latin typeface="Arial"/>
                <a:cs typeface="Arial"/>
              </a:rPr>
              <a:t>a</a:t>
            </a:r>
            <a:r>
              <a:rPr sz="3200" spc="60" dirty="0">
                <a:solidFill>
                  <a:schemeClr val="tx2"/>
                </a:solidFill>
                <a:latin typeface="Arial"/>
                <a:cs typeface="Arial"/>
              </a:rPr>
              <a:t>l</a:t>
            </a:r>
            <a:r>
              <a:rPr sz="3200" spc="-20" dirty="0">
                <a:solidFill>
                  <a:schemeClr val="tx2"/>
                </a:solidFill>
                <a:latin typeface="Arial"/>
                <a:cs typeface="Arial"/>
              </a:rPr>
              <a:t>-</a:t>
            </a:r>
            <a:r>
              <a:rPr sz="3200" spc="10" dirty="0">
                <a:solidFill>
                  <a:schemeClr val="tx2"/>
                </a:solidFill>
                <a:latin typeface="Arial"/>
                <a:cs typeface="Arial"/>
              </a:rPr>
              <a:t>fa</a:t>
            </a:r>
            <a:r>
              <a:rPr sz="3200" spc="-20" dirty="0">
                <a:solidFill>
                  <a:schemeClr val="tx2"/>
                </a:solidFill>
                <a:latin typeface="Arial"/>
                <a:cs typeface="Arial"/>
              </a:rPr>
              <a:t>c</a:t>
            </a:r>
            <a:r>
              <a:rPr sz="3200" spc="15" dirty="0">
                <a:solidFill>
                  <a:schemeClr val="tx2"/>
                </a:solidFill>
                <a:latin typeface="Arial"/>
                <a:cs typeface="Arial"/>
              </a:rPr>
              <a:t>e</a:t>
            </a:r>
            <a:endParaRPr sz="3200" dirty="0">
              <a:solidFill>
                <a:schemeClr val="tx2"/>
              </a:solidFill>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04718"/>
            <a:ext cx="9037074" cy="701040"/>
          </a:xfrm>
          <a:prstGeom prst="rect">
            <a:avLst/>
          </a:prstGeom>
        </p:spPr>
        <p:txBody>
          <a:bodyPr vert="horz" wrap="square" lIns="0" tIns="16510" rIns="0" bIns="0" rtlCol="0">
            <a:spAutoFit/>
          </a:bodyPr>
          <a:lstStyle/>
          <a:p>
            <a:pPr marL="12700">
              <a:spcBef>
                <a:spcPts val="130"/>
              </a:spcBef>
            </a:pPr>
            <a:r>
              <a:rPr sz="4400" b="0" spc="15" dirty="0">
                <a:solidFill>
                  <a:schemeClr val="tx2"/>
                </a:solidFill>
              </a:rPr>
              <a:t>Displacement</a:t>
            </a:r>
            <a:r>
              <a:rPr sz="4400" b="0" spc="-254" dirty="0">
                <a:solidFill>
                  <a:schemeClr val="tx2"/>
                </a:solidFill>
              </a:rPr>
              <a:t> </a:t>
            </a:r>
            <a:r>
              <a:rPr sz="4400" b="0" spc="15" dirty="0">
                <a:solidFill>
                  <a:schemeClr val="tx2"/>
                </a:solidFill>
              </a:rPr>
              <a:t>diagrams</a:t>
            </a:r>
            <a:endParaRPr sz="4400" dirty="0">
              <a:solidFill>
                <a:schemeClr val="tx2"/>
              </a:solidFill>
            </a:endParaRPr>
          </a:p>
        </p:txBody>
      </p:sp>
      <p:sp>
        <p:nvSpPr>
          <p:cNvPr id="11" name="object 11"/>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94</a:t>
            </a:fld>
            <a:endParaRPr spc="15" dirty="0">
              <a:solidFill>
                <a:prstClr val="black"/>
              </a:solidFill>
            </a:endParaRPr>
          </a:p>
        </p:txBody>
      </p:sp>
      <p:sp>
        <p:nvSpPr>
          <p:cNvPr id="3" name="object 3"/>
          <p:cNvSpPr txBox="1"/>
          <p:nvPr/>
        </p:nvSpPr>
        <p:spPr>
          <a:xfrm>
            <a:off x="2441901" y="929632"/>
            <a:ext cx="7001509" cy="509114"/>
          </a:xfrm>
          <a:prstGeom prst="rect">
            <a:avLst/>
          </a:prstGeom>
        </p:spPr>
        <p:txBody>
          <a:bodyPr vert="horz" wrap="square" lIns="0" tIns="16510" rIns="0" bIns="0" rtlCol="0">
            <a:spAutoFit/>
          </a:bodyPr>
          <a:lstStyle/>
          <a:p>
            <a:pPr marL="12065">
              <a:spcBef>
                <a:spcPts val="130"/>
              </a:spcBef>
              <a:tabLst>
                <a:tab pos="355600" algn="l"/>
                <a:tab pos="356235" algn="l"/>
              </a:tabLst>
            </a:pPr>
            <a:r>
              <a:rPr sz="3200" dirty="0">
                <a:solidFill>
                  <a:schemeClr val="tx2"/>
                </a:solidFill>
                <a:latin typeface="Arial"/>
                <a:cs typeface="Arial"/>
              </a:rPr>
              <a:t>Cam-follower: </a:t>
            </a:r>
            <a:r>
              <a:rPr sz="3200" spc="25" dirty="0">
                <a:solidFill>
                  <a:schemeClr val="tx2"/>
                </a:solidFill>
                <a:latin typeface="Arial"/>
                <a:cs typeface="Arial"/>
              </a:rPr>
              <a:t>usually </a:t>
            </a:r>
            <a:r>
              <a:rPr sz="3200" spc="5" dirty="0">
                <a:solidFill>
                  <a:schemeClr val="tx2"/>
                </a:solidFill>
                <a:latin typeface="Arial"/>
                <a:cs typeface="Arial"/>
              </a:rPr>
              <a:t>1-DOF</a:t>
            </a:r>
            <a:r>
              <a:rPr sz="3200" spc="-400" dirty="0">
                <a:solidFill>
                  <a:schemeClr val="tx2"/>
                </a:solidFill>
                <a:latin typeface="Arial"/>
                <a:cs typeface="Arial"/>
              </a:rPr>
              <a:t> </a:t>
            </a:r>
            <a:r>
              <a:rPr sz="3200" spc="20" dirty="0">
                <a:solidFill>
                  <a:schemeClr val="tx2"/>
                </a:solidFill>
                <a:latin typeface="Arial"/>
                <a:cs typeface="Arial"/>
              </a:rPr>
              <a:t>system</a:t>
            </a:r>
            <a:endParaRPr sz="3200" dirty="0">
              <a:solidFill>
                <a:schemeClr val="tx2"/>
              </a:solidFill>
              <a:latin typeface="Arial"/>
              <a:cs typeface="Arial"/>
            </a:endParaRPr>
          </a:p>
        </p:txBody>
      </p:sp>
      <p:sp>
        <p:nvSpPr>
          <p:cNvPr id="4" name="object 4"/>
          <p:cNvSpPr/>
          <p:nvPr/>
        </p:nvSpPr>
        <p:spPr>
          <a:xfrm>
            <a:off x="2057400" y="1447793"/>
            <a:ext cx="7848600" cy="491173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4022730" y="3470280"/>
            <a:ext cx="624205" cy="352661"/>
          </a:xfrm>
          <a:prstGeom prst="rect">
            <a:avLst/>
          </a:prstGeom>
          <a:solidFill>
            <a:srgbClr val="FFFFFF"/>
          </a:solidFill>
        </p:spPr>
        <p:txBody>
          <a:bodyPr vert="horz" wrap="square" lIns="0" tIns="44450" rIns="0" bIns="0" rtlCol="0">
            <a:spAutoFit/>
          </a:bodyPr>
          <a:lstStyle/>
          <a:p>
            <a:pPr marL="93345">
              <a:spcBef>
                <a:spcPts val="350"/>
              </a:spcBef>
            </a:pPr>
            <a:r>
              <a:rPr sz="2000" spc="20" dirty="0">
                <a:solidFill>
                  <a:prstClr val="black"/>
                </a:solidFill>
                <a:latin typeface="Arial"/>
                <a:cs typeface="Arial"/>
              </a:rPr>
              <a:t>rise</a:t>
            </a:r>
            <a:endParaRPr sz="2000">
              <a:solidFill>
                <a:prstClr val="black"/>
              </a:solidFill>
              <a:latin typeface="Arial"/>
              <a:cs typeface="Arial"/>
            </a:endParaRPr>
          </a:p>
        </p:txBody>
      </p:sp>
      <p:sp>
        <p:nvSpPr>
          <p:cNvPr id="6" name="object 6"/>
          <p:cNvSpPr txBox="1"/>
          <p:nvPr/>
        </p:nvSpPr>
        <p:spPr>
          <a:xfrm>
            <a:off x="5105400" y="3429001"/>
            <a:ext cx="990600" cy="352661"/>
          </a:xfrm>
          <a:prstGeom prst="rect">
            <a:avLst/>
          </a:prstGeom>
          <a:solidFill>
            <a:srgbClr val="FFFFFF"/>
          </a:solidFill>
        </p:spPr>
        <p:txBody>
          <a:bodyPr vert="horz" wrap="square" lIns="0" tIns="44450" rIns="0" bIns="0" rtlCol="0">
            <a:spAutoFit/>
          </a:bodyPr>
          <a:lstStyle/>
          <a:p>
            <a:pPr marL="95250">
              <a:spcBef>
                <a:spcPts val="350"/>
              </a:spcBef>
            </a:pPr>
            <a:r>
              <a:rPr sz="2000" spc="-5" dirty="0">
                <a:solidFill>
                  <a:prstClr val="black"/>
                </a:solidFill>
                <a:latin typeface="Arial"/>
                <a:cs typeface="Arial"/>
              </a:rPr>
              <a:t>dwell</a:t>
            </a:r>
            <a:endParaRPr sz="2000">
              <a:solidFill>
                <a:prstClr val="black"/>
              </a:solidFill>
              <a:latin typeface="Arial"/>
              <a:cs typeface="Arial"/>
            </a:endParaRPr>
          </a:p>
        </p:txBody>
      </p:sp>
      <p:sp>
        <p:nvSpPr>
          <p:cNvPr id="7" name="object 7"/>
          <p:cNvSpPr txBox="1"/>
          <p:nvPr/>
        </p:nvSpPr>
        <p:spPr>
          <a:xfrm>
            <a:off x="6384920" y="3546480"/>
            <a:ext cx="911225" cy="352661"/>
          </a:xfrm>
          <a:prstGeom prst="rect">
            <a:avLst/>
          </a:prstGeom>
          <a:solidFill>
            <a:srgbClr val="FFFFFF"/>
          </a:solidFill>
        </p:spPr>
        <p:txBody>
          <a:bodyPr vert="horz" wrap="square" lIns="0" tIns="44450" rIns="0" bIns="0" rtlCol="0">
            <a:spAutoFit/>
          </a:bodyPr>
          <a:lstStyle/>
          <a:p>
            <a:pPr marL="96520">
              <a:spcBef>
                <a:spcPts val="350"/>
              </a:spcBef>
            </a:pPr>
            <a:r>
              <a:rPr sz="2000" spc="10" dirty="0">
                <a:solidFill>
                  <a:prstClr val="black"/>
                </a:solidFill>
                <a:latin typeface="Arial"/>
                <a:cs typeface="Arial"/>
              </a:rPr>
              <a:t>return</a:t>
            </a:r>
            <a:endParaRPr sz="2000">
              <a:solidFill>
                <a:prstClr val="black"/>
              </a:solidFill>
              <a:latin typeface="Arial"/>
              <a:cs typeface="Arial"/>
            </a:endParaRPr>
          </a:p>
        </p:txBody>
      </p:sp>
      <p:sp>
        <p:nvSpPr>
          <p:cNvPr id="8" name="object 8"/>
          <p:cNvSpPr txBox="1"/>
          <p:nvPr/>
        </p:nvSpPr>
        <p:spPr>
          <a:xfrm>
            <a:off x="7543801" y="3581401"/>
            <a:ext cx="860425" cy="352661"/>
          </a:xfrm>
          <a:prstGeom prst="rect">
            <a:avLst/>
          </a:prstGeom>
          <a:solidFill>
            <a:srgbClr val="FFFFFF"/>
          </a:solidFill>
        </p:spPr>
        <p:txBody>
          <a:bodyPr vert="horz" wrap="square" lIns="0" tIns="44450" rIns="0" bIns="0" rtlCol="0">
            <a:spAutoFit/>
          </a:bodyPr>
          <a:lstStyle/>
          <a:p>
            <a:pPr marL="97790">
              <a:spcBef>
                <a:spcPts val="350"/>
              </a:spcBef>
            </a:pPr>
            <a:r>
              <a:rPr sz="2000" spc="-5" dirty="0">
                <a:solidFill>
                  <a:prstClr val="black"/>
                </a:solidFill>
                <a:latin typeface="Arial"/>
                <a:cs typeface="Arial"/>
              </a:rPr>
              <a:t>dwell</a:t>
            </a:r>
            <a:endParaRPr sz="2000">
              <a:solidFill>
                <a:prstClr val="black"/>
              </a:solidFill>
              <a:latin typeface="Arial"/>
              <a:cs typeface="Arial"/>
            </a:endParaRPr>
          </a:p>
        </p:txBody>
      </p:sp>
      <p:sp>
        <p:nvSpPr>
          <p:cNvPr id="9" name="object 9"/>
          <p:cNvSpPr txBox="1"/>
          <p:nvPr/>
        </p:nvSpPr>
        <p:spPr>
          <a:xfrm>
            <a:off x="8915400" y="3581401"/>
            <a:ext cx="342900" cy="352661"/>
          </a:xfrm>
          <a:prstGeom prst="rect">
            <a:avLst/>
          </a:prstGeom>
          <a:solidFill>
            <a:srgbClr val="FFFFFF"/>
          </a:solidFill>
        </p:spPr>
        <p:txBody>
          <a:bodyPr vert="horz" wrap="square" lIns="0" tIns="44450" rIns="0" bIns="0" rtlCol="0">
            <a:spAutoFit/>
          </a:bodyPr>
          <a:lstStyle/>
          <a:p>
            <a:pPr marL="99060">
              <a:spcBef>
                <a:spcPts val="350"/>
              </a:spcBef>
            </a:pPr>
            <a:r>
              <a:rPr sz="2000" spc="10" dirty="0">
                <a:solidFill>
                  <a:prstClr val="black"/>
                </a:solidFill>
                <a:latin typeface="Symbol"/>
                <a:cs typeface="Symbol"/>
              </a:rPr>
              <a:t></a:t>
            </a:r>
            <a:endParaRPr sz="2000">
              <a:solidFill>
                <a:prstClr val="black"/>
              </a:solidFill>
              <a:latin typeface="Symbol"/>
              <a:cs typeface="Symbol"/>
            </a:endParaRPr>
          </a:p>
        </p:txBody>
      </p:sp>
      <p:sp>
        <p:nvSpPr>
          <p:cNvPr id="10" name="object 10"/>
          <p:cNvSpPr txBox="1"/>
          <p:nvPr/>
        </p:nvSpPr>
        <p:spPr>
          <a:xfrm>
            <a:off x="3070230" y="1668537"/>
            <a:ext cx="358775" cy="349455"/>
          </a:xfrm>
          <a:prstGeom prst="rect">
            <a:avLst/>
          </a:prstGeom>
          <a:solidFill>
            <a:srgbClr val="FFFFFF"/>
          </a:solidFill>
        </p:spPr>
        <p:txBody>
          <a:bodyPr vert="horz" wrap="square" lIns="0" tIns="41275" rIns="0" bIns="0" rtlCol="0">
            <a:spAutoFit/>
          </a:bodyPr>
          <a:lstStyle/>
          <a:p>
            <a:pPr marL="92710">
              <a:spcBef>
                <a:spcPts val="325"/>
              </a:spcBef>
            </a:pPr>
            <a:r>
              <a:rPr sz="2000" spc="10" dirty="0">
                <a:solidFill>
                  <a:prstClr val="black"/>
                </a:solidFill>
                <a:latin typeface="Arial"/>
                <a:cs typeface="Arial"/>
              </a:rPr>
              <a:t>y</a:t>
            </a:r>
            <a:endParaRPr sz="2000">
              <a:solidFill>
                <a:prstClr val="black"/>
              </a:solidFill>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79737"/>
            <a:ext cx="9637073" cy="701040"/>
          </a:xfrm>
          <a:prstGeom prst="rect">
            <a:avLst/>
          </a:prstGeom>
        </p:spPr>
        <p:txBody>
          <a:bodyPr vert="horz" wrap="square" lIns="0" tIns="16510" rIns="0" bIns="0" rtlCol="0">
            <a:spAutoFit/>
          </a:bodyPr>
          <a:lstStyle/>
          <a:p>
            <a:pPr marL="12700">
              <a:spcBef>
                <a:spcPts val="130"/>
              </a:spcBef>
            </a:pPr>
            <a:r>
              <a:rPr sz="4400" b="0" spc="15" dirty="0">
                <a:solidFill>
                  <a:schemeClr val="tx2"/>
                </a:solidFill>
              </a:rPr>
              <a:t>Displacement diagram</a:t>
            </a:r>
            <a:r>
              <a:rPr sz="4400" b="0" spc="-434" dirty="0">
                <a:solidFill>
                  <a:schemeClr val="tx2"/>
                </a:solidFill>
              </a:rPr>
              <a:t> </a:t>
            </a:r>
            <a:r>
              <a:rPr sz="4400" b="0" dirty="0">
                <a:solidFill>
                  <a:schemeClr val="tx2"/>
                </a:solidFill>
              </a:rPr>
              <a:t>types</a:t>
            </a:r>
            <a:endParaRPr sz="4400" dirty="0">
              <a:solidFill>
                <a:schemeClr val="tx2"/>
              </a:solidFill>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95</a:t>
            </a:fld>
            <a:endParaRPr spc="15" dirty="0">
              <a:solidFill>
                <a:prstClr val="black"/>
              </a:solidFill>
            </a:endParaRPr>
          </a:p>
        </p:txBody>
      </p:sp>
      <p:sp>
        <p:nvSpPr>
          <p:cNvPr id="3" name="object 3"/>
          <p:cNvSpPr txBox="1"/>
          <p:nvPr/>
        </p:nvSpPr>
        <p:spPr>
          <a:xfrm>
            <a:off x="742950" y="1508930"/>
            <a:ext cx="8952860" cy="4008790"/>
          </a:xfrm>
          <a:prstGeom prst="rect">
            <a:avLst/>
          </a:prstGeom>
        </p:spPr>
        <p:txBody>
          <a:bodyPr vert="horz" wrap="square" lIns="0" tIns="76200" rIns="0" bIns="0" rtlCol="0">
            <a:spAutoFit/>
          </a:bodyPr>
          <a:lstStyle/>
          <a:p>
            <a:pPr marL="469265" indent="-457200">
              <a:spcBef>
                <a:spcPts val="600"/>
              </a:spcBef>
              <a:buFont typeface="Wingdings" panose="05000000000000000000" pitchFamily="2" charset="2"/>
              <a:buChar char="Ø"/>
              <a:tabLst>
                <a:tab pos="355600" algn="l"/>
                <a:tab pos="356235" algn="l"/>
              </a:tabLst>
            </a:pPr>
            <a:r>
              <a:rPr sz="3200" spc="20" dirty="0">
                <a:solidFill>
                  <a:schemeClr val="tx2"/>
                </a:solidFill>
                <a:latin typeface="Arial"/>
                <a:cs typeface="Arial"/>
              </a:rPr>
              <a:t>Uniform</a:t>
            </a:r>
            <a:r>
              <a:rPr sz="3200" spc="-215" dirty="0">
                <a:solidFill>
                  <a:schemeClr val="tx2"/>
                </a:solidFill>
                <a:latin typeface="Arial"/>
                <a:cs typeface="Arial"/>
              </a:rPr>
              <a:t> </a:t>
            </a:r>
            <a:r>
              <a:rPr sz="3200" spc="15" dirty="0">
                <a:solidFill>
                  <a:schemeClr val="tx2"/>
                </a:solidFill>
                <a:latin typeface="Arial"/>
                <a:cs typeface="Arial"/>
              </a:rPr>
              <a:t>motion,</a:t>
            </a:r>
            <a:endParaRPr sz="3200" dirty="0">
              <a:solidFill>
                <a:schemeClr val="tx2"/>
              </a:solidFill>
              <a:latin typeface="Arial"/>
              <a:cs typeface="Arial"/>
            </a:endParaRPr>
          </a:p>
          <a:p>
            <a:pPr marL="926465" lvl="1" indent="-457200">
              <a:spcBef>
                <a:spcPts val="440"/>
              </a:spcBef>
              <a:buFont typeface="Wingdings" panose="05000000000000000000" pitchFamily="2" charset="2"/>
              <a:buChar char="v"/>
              <a:tabLst>
                <a:tab pos="756920" algn="l"/>
              </a:tabLst>
            </a:pPr>
            <a:r>
              <a:rPr sz="2750" spc="10" dirty="0">
                <a:solidFill>
                  <a:schemeClr val="tx2"/>
                </a:solidFill>
                <a:latin typeface="Arial"/>
                <a:cs typeface="Arial"/>
              </a:rPr>
              <a:t>Constant</a:t>
            </a:r>
            <a:r>
              <a:rPr sz="2750" spc="105" dirty="0">
                <a:solidFill>
                  <a:schemeClr val="tx2"/>
                </a:solidFill>
                <a:latin typeface="Arial"/>
                <a:cs typeface="Arial"/>
              </a:rPr>
              <a:t> </a:t>
            </a:r>
            <a:r>
              <a:rPr sz="2750" spc="-20" dirty="0">
                <a:solidFill>
                  <a:schemeClr val="tx2"/>
                </a:solidFill>
                <a:latin typeface="Arial"/>
                <a:cs typeface="Arial"/>
              </a:rPr>
              <a:t>velocity</a:t>
            </a:r>
            <a:endParaRPr sz="2750" dirty="0">
              <a:solidFill>
                <a:schemeClr val="tx2"/>
              </a:solidFill>
              <a:latin typeface="Arial"/>
              <a:cs typeface="Arial"/>
            </a:endParaRPr>
          </a:p>
          <a:p>
            <a:pPr marL="927100" marR="5080" lvl="1" indent="-457200">
              <a:lnSpc>
                <a:spcPts val="3000"/>
              </a:lnSpc>
              <a:spcBef>
                <a:spcPts val="730"/>
              </a:spcBef>
              <a:buFont typeface="Wingdings" panose="05000000000000000000" pitchFamily="2" charset="2"/>
              <a:buChar char="v"/>
              <a:tabLst>
                <a:tab pos="756920" algn="l"/>
                <a:tab pos="5398770" algn="l"/>
              </a:tabLst>
            </a:pPr>
            <a:r>
              <a:rPr sz="2750" dirty="0">
                <a:solidFill>
                  <a:schemeClr val="tx2"/>
                </a:solidFill>
                <a:latin typeface="Arial"/>
                <a:cs typeface="Arial"/>
              </a:rPr>
              <a:t>Problem:</a:t>
            </a:r>
            <a:r>
              <a:rPr sz="2750" spc="200" dirty="0">
                <a:solidFill>
                  <a:schemeClr val="tx2"/>
                </a:solidFill>
                <a:latin typeface="Arial"/>
                <a:cs typeface="Arial"/>
              </a:rPr>
              <a:t> </a:t>
            </a:r>
            <a:r>
              <a:rPr sz="2750" spc="-20" dirty="0">
                <a:solidFill>
                  <a:schemeClr val="tx2"/>
                </a:solidFill>
                <a:latin typeface="Arial"/>
                <a:cs typeface="Arial"/>
              </a:rPr>
              <a:t>infinity</a:t>
            </a:r>
            <a:r>
              <a:rPr sz="2750" spc="265" dirty="0">
                <a:solidFill>
                  <a:schemeClr val="tx2"/>
                </a:solidFill>
                <a:latin typeface="Arial"/>
                <a:cs typeface="Arial"/>
              </a:rPr>
              <a:t> </a:t>
            </a:r>
            <a:r>
              <a:rPr sz="2750" spc="-10" dirty="0">
                <a:solidFill>
                  <a:schemeClr val="tx2"/>
                </a:solidFill>
                <a:latin typeface="Arial"/>
                <a:cs typeface="Arial"/>
              </a:rPr>
              <a:t>acceleration</a:t>
            </a:r>
            <a:r>
              <a:rPr sz="2750" spc="-10" dirty="0">
                <a:solidFill>
                  <a:schemeClr val="tx2"/>
                </a:solidFill>
                <a:latin typeface="Times New Roman"/>
                <a:cs typeface="Times New Roman"/>
              </a:rPr>
              <a:t>	</a:t>
            </a:r>
            <a:r>
              <a:rPr sz="2750" spc="-15" dirty="0">
                <a:solidFill>
                  <a:schemeClr val="tx2"/>
                </a:solidFill>
                <a:latin typeface="Arial"/>
                <a:cs typeface="Arial"/>
              </a:rPr>
              <a:t>at </a:t>
            </a:r>
            <a:r>
              <a:rPr sz="2750" spc="5" dirty="0">
                <a:solidFill>
                  <a:schemeClr val="tx2"/>
                </a:solidFill>
                <a:latin typeface="Arial"/>
                <a:cs typeface="Arial"/>
              </a:rPr>
              <a:t>point where  </a:t>
            </a:r>
            <a:r>
              <a:rPr sz="2750" spc="-10" dirty="0">
                <a:solidFill>
                  <a:schemeClr val="tx2"/>
                </a:solidFill>
                <a:latin typeface="Arial"/>
                <a:cs typeface="Arial"/>
              </a:rPr>
              <a:t>dwell </a:t>
            </a:r>
            <a:r>
              <a:rPr sz="2750" dirty="0">
                <a:solidFill>
                  <a:schemeClr val="tx2"/>
                </a:solidFill>
                <a:latin typeface="Arial"/>
                <a:cs typeface="Arial"/>
              </a:rPr>
              <a:t>portion</a:t>
            </a:r>
            <a:r>
              <a:rPr sz="2750" spc="275" dirty="0">
                <a:solidFill>
                  <a:schemeClr val="tx2"/>
                </a:solidFill>
                <a:latin typeface="Arial"/>
                <a:cs typeface="Arial"/>
              </a:rPr>
              <a:t> </a:t>
            </a:r>
            <a:r>
              <a:rPr sz="2750" spc="-15" dirty="0">
                <a:solidFill>
                  <a:schemeClr val="tx2"/>
                </a:solidFill>
                <a:latin typeface="Arial"/>
                <a:cs typeface="Arial"/>
              </a:rPr>
              <a:t>starts</a:t>
            </a:r>
            <a:endParaRPr sz="2750" dirty="0">
              <a:solidFill>
                <a:schemeClr val="tx2"/>
              </a:solidFill>
              <a:latin typeface="Arial"/>
              <a:cs typeface="Arial"/>
            </a:endParaRPr>
          </a:p>
          <a:p>
            <a:pPr marL="469900" indent="-457834">
              <a:spcBef>
                <a:spcPts val="409"/>
              </a:spcBef>
              <a:buFont typeface="Wingdings" panose="05000000000000000000" pitchFamily="2" charset="2"/>
              <a:buChar char="Ø"/>
              <a:tabLst>
                <a:tab pos="469900" algn="l"/>
                <a:tab pos="470534" algn="l"/>
              </a:tabLst>
            </a:pPr>
            <a:r>
              <a:rPr sz="3200" spc="5" dirty="0">
                <a:solidFill>
                  <a:schemeClr val="tx2"/>
                </a:solidFill>
                <a:latin typeface="Arial"/>
                <a:cs typeface="Arial"/>
              </a:rPr>
              <a:t>Parabolic-uniform</a:t>
            </a:r>
            <a:endParaRPr sz="3200" dirty="0">
              <a:solidFill>
                <a:schemeClr val="tx2"/>
              </a:solidFill>
              <a:latin typeface="Arial"/>
              <a:cs typeface="Arial"/>
            </a:endParaRPr>
          </a:p>
          <a:p>
            <a:pPr marL="926465" lvl="1" indent="-457200">
              <a:spcBef>
                <a:spcPts val="365"/>
              </a:spcBef>
              <a:buFont typeface="Wingdings" panose="05000000000000000000" pitchFamily="2" charset="2"/>
              <a:buChar char="v"/>
              <a:tabLst>
                <a:tab pos="756920" algn="l"/>
                <a:tab pos="5836285" algn="l"/>
              </a:tabLst>
            </a:pPr>
            <a:r>
              <a:rPr sz="2750" spc="5" dirty="0">
                <a:solidFill>
                  <a:schemeClr val="tx2"/>
                </a:solidFill>
                <a:latin typeface="Arial"/>
                <a:cs typeface="Arial"/>
              </a:rPr>
              <a:t>Can </a:t>
            </a:r>
            <a:r>
              <a:rPr sz="2750" spc="25" dirty="0">
                <a:solidFill>
                  <a:schemeClr val="tx2"/>
                </a:solidFill>
                <a:latin typeface="Arial"/>
                <a:cs typeface="Arial"/>
              </a:rPr>
              <a:t>be </a:t>
            </a:r>
            <a:r>
              <a:rPr sz="2750" spc="20" dirty="0">
                <a:solidFill>
                  <a:schemeClr val="tx2"/>
                </a:solidFill>
                <a:latin typeface="Arial"/>
                <a:cs typeface="Arial"/>
              </a:rPr>
              <a:t>shown</a:t>
            </a:r>
            <a:r>
              <a:rPr sz="2750" spc="80" dirty="0">
                <a:solidFill>
                  <a:schemeClr val="tx2"/>
                </a:solidFill>
                <a:latin typeface="Arial"/>
                <a:cs typeface="Arial"/>
              </a:rPr>
              <a:t> </a:t>
            </a:r>
            <a:r>
              <a:rPr sz="2750" dirty="0">
                <a:solidFill>
                  <a:schemeClr val="tx2"/>
                </a:solidFill>
                <a:latin typeface="Arial"/>
                <a:cs typeface="Arial"/>
              </a:rPr>
              <a:t>that</a:t>
            </a:r>
            <a:r>
              <a:rPr sz="2750" spc="114" dirty="0">
                <a:solidFill>
                  <a:schemeClr val="tx2"/>
                </a:solidFill>
                <a:latin typeface="Arial"/>
                <a:cs typeface="Arial"/>
              </a:rPr>
              <a:t> </a:t>
            </a:r>
            <a:r>
              <a:rPr sz="2750" spc="-10" dirty="0">
                <a:solidFill>
                  <a:schemeClr val="tx2"/>
                </a:solidFill>
                <a:latin typeface="Arial"/>
                <a:cs typeface="Arial"/>
              </a:rPr>
              <a:t>acceleration</a:t>
            </a:r>
            <a:r>
              <a:rPr lang="en-US" sz="2750" spc="-10" dirty="0">
                <a:solidFill>
                  <a:schemeClr val="tx2"/>
                </a:solidFill>
                <a:latin typeface="Times New Roman"/>
                <a:cs typeface="Times New Roman"/>
              </a:rPr>
              <a:t> </a:t>
            </a:r>
            <a:r>
              <a:rPr sz="2750" spc="-40" dirty="0">
                <a:solidFill>
                  <a:schemeClr val="tx2"/>
                </a:solidFill>
                <a:latin typeface="Arial"/>
                <a:cs typeface="Arial"/>
              </a:rPr>
              <a:t>is</a:t>
            </a:r>
            <a:r>
              <a:rPr sz="2750" spc="130" dirty="0">
                <a:solidFill>
                  <a:schemeClr val="tx2"/>
                </a:solidFill>
                <a:latin typeface="Arial"/>
                <a:cs typeface="Arial"/>
              </a:rPr>
              <a:t> </a:t>
            </a:r>
            <a:r>
              <a:rPr sz="2750" spc="10" dirty="0">
                <a:solidFill>
                  <a:schemeClr val="tx2"/>
                </a:solidFill>
                <a:latin typeface="Arial"/>
                <a:cs typeface="Arial"/>
              </a:rPr>
              <a:t>constant</a:t>
            </a:r>
            <a:endParaRPr sz="2750" dirty="0">
              <a:solidFill>
                <a:schemeClr val="tx2"/>
              </a:solidFill>
              <a:latin typeface="Arial"/>
              <a:cs typeface="Arial"/>
            </a:endParaRPr>
          </a:p>
          <a:p>
            <a:pPr marL="469265" indent="-457200">
              <a:spcBef>
                <a:spcPts val="380"/>
              </a:spcBef>
              <a:buFont typeface="Wingdings" panose="05000000000000000000" pitchFamily="2" charset="2"/>
              <a:buChar char="Ø"/>
              <a:tabLst>
                <a:tab pos="355600" algn="l"/>
                <a:tab pos="356235" algn="l"/>
              </a:tabLst>
            </a:pPr>
            <a:r>
              <a:rPr sz="3200" spc="10" dirty="0">
                <a:solidFill>
                  <a:schemeClr val="tx2"/>
                </a:solidFill>
                <a:latin typeface="Arial"/>
                <a:cs typeface="Arial"/>
              </a:rPr>
              <a:t>Sinusoidal </a:t>
            </a:r>
            <a:r>
              <a:rPr sz="3200" spc="20" dirty="0">
                <a:solidFill>
                  <a:schemeClr val="tx2"/>
                </a:solidFill>
                <a:latin typeface="Arial"/>
                <a:cs typeface="Arial"/>
              </a:rPr>
              <a:t>(simple </a:t>
            </a:r>
            <a:r>
              <a:rPr sz="3200" spc="15" dirty="0">
                <a:solidFill>
                  <a:schemeClr val="tx2"/>
                </a:solidFill>
                <a:latin typeface="Arial"/>
                <a:cs typeface="Arial"/>
              </a:rPr>
              <a:t>harmonic</a:t>
            </a:r>
            <a:r>
              <a:rPr sz="3200" spc="-620" dirty="0">
                <a:solidFill>
                  <a:schemeClr val="tx2"/>
                </a:solidFill>
                <a:latin typeface="Arial"/>
                <a:cs typeface="Arial"/>
              </a:rPr>
              <a:t> </a:t>
            </a:r>
            <a:r>
              <a:rPr sz="3200" spc="15" dirty="0">
                <a:solidFill>
                  <a:schemeClr val="tx2"/>
                </a:solidFill>
                <a:latin typeface="Arial"/>
                <a:cs typeface="Arial"/>
              </a:rPr>
              <a:t>motion)</a:t>
            </a:r>
            <a:endParaRPr sz="3200" dirty="0">
              <a:solidFill>
                <a:schemeClr val="tx2"/>
              </a:solidFill>
              <a:latin typeface="Arial"/>
              <a:cs typeface="Arial"/>
            </a:endParaRPr>
          </a:p>
          <a:p>
            <a:pPr marL="469265" indent="-457200">
              <a:spcBef>
                <a:spcPts val="365"/>
              </a:spcBef>
              <a:buFont typeface="Wingdings" panose="05000000000000000000" pitchFamily="2" charset="2"/>
              <a:buChar char="Ø"/>
              <a:tabLst>
                <a:tab pos="355600" algn="l"/>
                <a:tab pos="356235" algn="l"/>
              </a:tabLst>
            </a:pPr>
            <a:r>
              <a:rPr sz="3200" spc="10" dirty="0">
                <a:solidFill>
                  <a:schemeClr val="tx2"/>
                </a:solidFill>
                <a:latin typeface="Arial"/>
                <a:cs typeface="Arial"/>
              </a:rPr>
              <a:t>Cycloidal</a:t>
            </a:r>
            <a:endParaRPr sz="3200" dirty="0">
              <a:solidFill>
                <a:schemeClr val="tx2"/>
              </a:solidFill>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463" y="-129799"/>
            <a:ext cx="12771947" cy="909288"/>
          </a:xfrm>
          <a:prstGeom prst="rect">
            <a:avLst/>
          </a:prstGeom>
        </p:spPr>
        <p:txBody>
          <a:bodyPr vert="horz" wrap="square" lIns="0" tIns="268478" rIns="0" bIns="0" rtlCol="0">
            <a:spAutoFit/>
          </a:bodyPr>
          <a:lstStyle/>
          <a:p>
            <a:pPr marL="3048635" marR="5080" indent="-1849755">
              <a:lnSpc>
                <a:spcPts val="5260"/>
              </a:lnSpc>
              <a:spcBef>
                <a:spcPts val="320"/>
              </a:spcBef>
            </a:pPr>
            <a:r>
              <a:rPr sz="4400" b="0" spc="15" dirty="0">
                <a:solidFill>
                  <a:schemeClr val="tx2"/>
                </a:solidFill>
              </a:rPr>
              <a:t>Cycloidal</a:t>
            </a:r>
            <a:r>
              <a:rPr sz="4400" b="0" spc="-275" dirty="0">
                <a:solidFill>
                  <a:schemeClr val="tx2"/>
                </a:solidFill>
              </a:rPr>
              <a:t> </a:t>
            </a:r>
            <a:r>
              <a:rPr sz="4400" b="0" spc="20" dirty="0">
                <a:solidFill>
                  <a:schemeClr val="tx2"/>
                </a:solidFill>
              </a:rPr>
              <a:t>displacement  </a:t>
            </a:r>
            <a:r>
              <a:rPr sz="4400" b="0" spc="15" dirty="0">
                <a:solidFill>
                  <a:schemeClr val="tx2"/>
                </a:solidFill>
              </a:rPr>
              <a:t>diagram</a:t>
            </a:r>
            <a:endParaRPr sz="4400" dirty="0">
              <a:solidFill>
                <a:schemeClr val="tx2"/>
              </a:solidFill>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96</a:t>
            </a:fld>
            <a:endParaRPr spc="15" dirty="0">
              <a:solidFill>
                <a:prstClr val="black"/>
              </a:solidFill>
            </a:endParaRPr>
          </a:p>
        </p:txBody>
      </p:sp>
      <p:sp>
        <p:nvSpPr>
          <p:cNvPr id="3" name="object 3"/>
          <p:cNvSpPr/>
          <p:nvPr/>
        </p:nvSpPr>
        <p:spPr>
          <a:xfrm>
            <a:off x="1524001" y="2139268"/>
            <a:ext cx="8755719" cy="3437336"/>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02883" y="6277292"/>
            <a:ext cx="340995" cy="231474"/>
          </a:xfrm>
          <a:prstGeom prst="rect">
            <a:avLst/>
          </a:prstGeom>
        </p:spPr>
        <p:txBody>
          <a:bodyPr vert="horz" wrap="square" lIns="0" tIns="15875" rIns="0" bIns="0" rtlCol="0">
            <a:spAutoFit/>
          </a:bodyPr>
          <a:lstStyle/>
          <a:p>
            <a:pPr marL="12700">
              <a:spcBef>
                <a:spcPts val="125"/>
              </a:spcBef>
            </a:pPr>
            <a:r>
              <a:rPr sz="1400" spc="45" dirty="0">
                <a:solidFill>
                  <a:prstClr val="black"/>
                </a:solidFill>
                <a:latin typeface="Arial"/>
                <a:cs typeface="Arial"/>
              </a:rPr>
              <a:t>106</a:t>
            </a:r>
            <a:endParaRPr sz="1400">
              <a:solidFill>
                <a:prstClr val="black"/>
              </a:solidFill>
              <a:latin typeface="Arial"/>
              <a:cs typeface="Arial"/>
            </a:endParaRPr>
          </a:p>
        </p:txBody>
      </p:sp>
      <p:sp>
        <p:nvSpPr>
          <p:cNvPr id="3" name="object 3"/>
          <p:cNvSpPr txBox="1">
            <a:spLocks noGrp="1"/>
          </p:cNvSpPr>
          <p:nvPr>
            <p:ph type="title"/>
          </p:nvPr>
        </p:nvSpPr>
        <p:spPr>
          <a:xfrm>
            <a:off x="-128588" y="-129799"/>
            <a:ext cx="13171998" cy="679225"/>
          </a:xfrm>
          <a:prstGeom prst="rect">
            <a:avLst/>
          </a:prstGeom>
        </p:spPr>
        <p:txBody>
          <a:bodyPr vert="horz" wrap="square" lIns="0" tIns="40640" rIns="0" bIns="0" rtlCol="0">
            <a:spAutoFit/>
          </a:bodyPr>
          <a:lstStyle/>
          <a:p>
            <a:pPr marL="3153410" marR="5080" indent="-2031364">
              <a:lnSpc>
                <a:spcPts val="5260"/>
              </a:lnSpc>
              <a:spcBef>
                <a:spcPts val="320"/>
              </a:spcBef>
            </a:pPr>
            <a:r>
              <a:rPr sz="4400" b="0" spc="20" dirty="0">
                <a:solidFill>
                  <a:schemeClr val="tx2"/>
                </a:solidFill>
              </a:rPr>
              <a:t>Graphical </a:t>
            </a:r>
            <a:r>
              <a:rPr sz="4400" b="0" spc="5" dirty="0">
                <a:solidFill>
                  <a:schemeClr val="tx2"/>
                </a:solidFill>
              </a:rPr>
              <a:t>layout </a:t>
            </a:r>
            <a:r>
              <a:rPr sz="4400" b="0" spc="15" dirty="0">
                <a:solidFill>
                  <a:schemeClr val="tx2"/>
                </a:solidFill>
              </a:rPr>
              <a:t>of</a:t>
            </a:r>
            <a:r>
              <a:rPr sz="4400" b="0" spc="-405" dirty="0">
                <a:solidFill>
                  <a:schemeClr val="tx2"/>
                </a:solidFill>
              </a:rPr>
              <a:t> </a:t>
            </a:r>
            <a:r>
              <a:rPr sz="4400" b="0" spc="30" dirty="0">
                <a:solidFill>
                  <a:schemeClr val="tx2"/>
                </a:solidFill>
              </a:rPr>
              <a:t>cam  </a:t>
            </a:r>
            <a:r>
              <a:rPr sz="4400" b="0" spc="15" dirty="0">
                <a:solidFill>
                  <a:schemeClr val="tx2"/>
                </a:solidFill>
              </a:rPr>
              <a:t>profiles</a:t>
            </a:r>
            <a:endParaRPr sz="4400" dirty="0">
              <a:solidFill>
                <a:schemeClr val="tx2"/>
              </a:solidFill>
            </a:endParaRPr>
          </a:p>
        </p:txBody>
      </p:sp>
      <p:sp>
        <p:nvSpPr>
          <p:cNvPr id="4" name="object 4"/>
          <p:cNvSpPr txBox="1"/>
          <p:nvPr/>
        </p:nvSpPr>
        <p:spPr>
          <a:xfrm>
            <a:off x="2289501" y="1166509"/>
            <a:ext cx="7452995" cy="5551776"/>
          </a:xfrm>
          <a:prstGeom prst="rect">
            <a:avLst/>
          </a:prstGeom>
        </p:spPr>
        <p:txBody>
          <a:bodyPr vert="horz" wrap="square" lIns="0" tIns="55880" rIns="0" bIns="0" rtlCol="0">
            <a:spAutoFit/>
          </a:bodyPr>
          <a:lstStyle/>
          <a:p>
            <a:pPr marL="469265" indent="-457200">
              <a:spcBef>
                <a:spcPts val="440"/>
              </a:spcBef>
              <a:buFont typeface="Wingdings" panose="05000000000000000000" pitchFamily="2" charset="2"/>
              <a:buChar char="Ø"/>
              <a:tabLst>
                <a:tab pos="355600" algn="l"/>
                <a:tab pos="356235" algn="l"/>
              </a:tabLst>
            </a:pPr>
            <a:r>
              <a:rPr sz="2750" dirty="0">
                <a:solidFill>
                  <a:schemeClr val="tx2"/>
                </a:solidFill>
                <a:latin typeface="Arial"/>
                <a:cs typeface="Arial"/>
              </a:rPr>
              <a:t>Terminology</a:t>
            </a:r>
          </a:p>
          <a:p>
            <a:pPr marL="469265" marR="321945" lvl="1">
              <a:lnSpc>
                <a:spcPct val="90000"/>
              </a:lnSpc>
              <a:spcBef>
                <a:spcPts val="565"/>
              </a:spcBef>
              <a:tabLst>
                <a:tab pos="756285" algn="l"/>
                <a:tab pos="2821305" algn="l"/>
              </a:tabLst>
            </a:pPr>
            <a:r>
              <a:rPr sz="2400" spc="-20" dirty="0">
                <a:solidFill>
                  <a:schemeClr val="tx2"/>
                </a:solidFill>
                <a:latin typeface="Arial"/>
                <a:cs typeface="Arial"/>
              </a:rPr>
              <a:t>Trace </a:t>
            </a:r>
            <a:r>
              <a:rPr sz="2400" spc="-25" dirty="0">
                <a:solidFill>
                  <a:schemeClr val="tx2"/>
                </a:solidFill>
                <a:latin typeface="Arial"/>
                <a:cs typeface="Arial"/>
              </a:rPr>
              <a:t>point: </a:t>
            </a:r>
            <a:r>
              <a:rPr sz="2400" spc="-35" dirty="0">
                <a:solidFill>
                  <a:schemeClr val="tx2"/>
                </a:solidFill>
                <a:latin typeface="Arial"/>
                <a:cs typeface="Arial"/>
              </a:rPr>
              <a:t>on </a:t>
            </a:r>
            <a:r>
              <a:rPr sz="2400" spc="-15" dirty="0">
                <a:solidFill>
                  <a:schemeClr val="tx2"/>
                </a:solidFill>
                <a:latin typeface="Arial"/>
                <a:cs typeface="Arial"/>
              </a:rPr>
              <a:t>follower; </a:t>
            </a:r>
            <a:r>
              <a:rPr sz="2400" spc="-25" dirty="0">
                <a:solidFill>
                  <a:schemeClr val="tx2"/>
                </a:solidFill>
                <a:latin typeface="Arial"/>
                <a:cs typeface="Arial"/>
              </a:rPr>
              <a:t>point </a:t>
            </a:r>
            <a:r>
              <a:rPr sz="2400" spc="-35" dirty="0">
                <a:solidFill>
                  <a:schemeClr val="tx2"/>
                </a:solidFill>
                <a:latin typeface="Arial"/>
                <a:cs typeface="Arial"/>
              </a:rPr>
              <a:t>of </a:t>
            </a:r>
            <a:r>
              <a:rPr sz="2400" dirty="0">
                <a:solidFill>
                  <a:schemeClr val="tx2"/>
                </a:solidFill>
                <a:latin typeface="Arial"/>
                <a:cs typeface="Arial"/>
              </a:rPr>
              <a:t>fictitious </a:t>
            </a:r>
            <a:r>
              <a:rPr sz="2400" spc="15" dirty="0">
                <a:solidFill>
                  <a:schemeClr val="tx2"/>
                </a:solidFill>
                <a:latin typeface="Arial"/>
                <a:cs typeface="Arial"/>
              </a:rPr>
              <a:t>knife-  </a:t>
            </a:r>
            <a:r>
              <a:rPr sz="2400" spc="-50" dirty="0">
                <a:solidFill>
                  <a:schemeClr val="tx2"/>
                </a:solidFill>
                <a:latin typeface="Arial"/>
                <a:cs typeface="Arial"/>
              </a:rPr>
              <a:t>edge</a:t>
            </a:r>
            <a:r>
              <a:rPr sz="2400" spc="185" dirty="0">
                <a:solidFill>
                  <a:schemeClr val="tx2"/>
                </a:solidFill>
                <a:latin typeface="Arial"/>
                <a:cs typeface="Arial"/>
              </a:rPr>
              <a:t> </a:t>
            </a:r>
            <a:r>
              <a:rPr sz="2400" spc="-15" dirty="0">
                <a:solidFill>
                  <a:schemeClr val="tx2"/>
                </a:solidFill>
                <a:latin typeface="Arial"/>
                <a:cs typeface="Arial"/>
              </a:rPr>
              <a:t>follower.</a:t>
            </a:r>
            <a:r>
              <a:rPr sz="2400" spc="-15" dirty="0">
                <a:solidFill>
                  <a:schemeClr val="tx2"/>
                </a:solidFill>
                <a:latin typeface="Times New Roman"/>
                <a:cs typeface="Times New Roman"/>
              </a:rPr>
              <a:t>	</a:t>
            </a:r>
            <a:r>
              <a:rPr sz="2400" spc="-20" dirty="0">
                <a:solidFill>
                  <a:schemeClr val="tx2"/>
                </a:solidFill>
                <a:latin typeface="Arial"/>
                <a:cs typeface="Arial"/>
              </a:rPr>
              <a:t>Center </a:t>
            </a:r>
            <a:r>
              <a:rPr sz="2400" spc="-35" dirty="0">
                <a:solidFill>
                  <a:schemeClr val="tx2"/>
                </a:solidFill>
                <a:latin typeface="Arial"/>
                <a:cs typeface="Arial"/>
              </a:rPr>
              <a:t>of </a:t>
            </a:r>
            <a:r>
              <a:rPr sz="2400" spc="-15" dirty="0">
                <a:solidFill>
                  <a:schemeClr val="tx2"/>
                </a:solidFill>
                <a:latin typeface="Arial"/>
                <a:cs typeface="Arial"/>
              </a:rPr>
              <a:t>roller, </a:t>
            </a:r>
            <a:r>
              <a:rPr sz="2400" spc="5" dirty="0">
                <a:solidFill>
                  <a:schemeClr val="tx2"/>
                </a:solidFill>
                <a:latin typeface="Arial"/>
                <a:cs typeface="Arial"/>
              </a:rPr>
              <a:t>surface </a:t>
            </a:r>
            <a:r>
              <a:rPr sz="2400" spc="-35" dirty="0">
                <a:solidFill>
                  <a:schemeClr val="tx2"/>
                </a:solidFill>
                <a:latin typeface="Arial"/>
                <a:cs typeface="Arial"/>
              </a:rPr>
              <a:t>of </a:t>
            </a:r>
            <a:r>
              <a:rPr sz="2400" spc="15" dirty="0">
                <a:solidFill>
                  <a:schemeClr val="tx2"/>
                </a:solidFill>
                <a:latin typeface="Arial"/>
                <a:cs typeface="Arial"/>
              </a:rPr>
              <a:t>flat-  </a:t>
            </a:r>
            <a:r>
              <a:rPr sz="2400" spc="-10" dirty="0">
                <a:solidFill>
                  <a:schemeClr val="tx2"/>
                </a:solidFill>
                <a:latin typeface="Arial"/>
                <a:cs typeface="Arial"/>
              </a:rPr>
              <a:t>faced</a:t>
            </a:r>
            <a:r>
              <a:rPr sz="2400" spc="15" dirty="0">
                <a:solidFill>
                  <a:schemeClr val="tx2"/>
                </a:solidFill>
                <a:latin typeface="Arial"/>
                <a:cs typeface="Arial"/>
              </a:rPr>
              <a:t> </a:t>
            </a:r>
            <a:r>
              <a:rPr sz="2400" spc="-15" dirty="0">
                <a:solidFill>
                  <a:schemeClr val="tx2"/>
                </a:solidFill>
                <a:latin typeface="Arial"/>
                <a:cs typeface="Arial"/>
              </a:rPr>
              <a:t>follower.</a:t>
            </a:r>
            <a:endParaRPr sz="2400" dirty="0">
              <a:solidFill>
                <a:schemeClr val="tx2"/>
              </a:solidFill>
              <a:latin typeface="Arial"/>
              <a:cs typeface="Arial"/>
            </a:endParaRPr>
          </a:p>
          <a:p>
            <a:pPr marL="469265" indent="-457200">
              <a:spcBef>
                <a:spcPts val="375"/>
              </a:spcBef>
              <a:buFont typeface="Wingdings" panose="05000000000000000000" pitchFamily="2" charset="2"/>
              <a:buChar char="Ø"/>
              <a:tabLst>
                <a:tab pos="355600" algn="l"/>
                <a:tab pos="356235" algn="l"/>
              </a:tabLst>
            </a:pPr>
            <a:r>
              <a:rPr sz="2750" spc="-5" dirty="0">
                <a:solidFill>
                  <a:schemeClr val="tx2"/>
                </a:solidFill>
                <a:latin typeface="Arial"/>
                <a:cs typeface="Arial"/>
              </a:rPr>
              <a:t>Pitch</a:t>
            </a:r>
            <a:r>
              <a:rPr sz="2750" spc="80" dirty="0">
                <a:solidFill>
                  <a:schemeClr val="tx2"/>
                </a:solidFill>
                <a:latin typeface="Arial"/>
                <a:cs typeface="Arial"/>
              </a:rPr>
              <a:t> </a:t>
            </a:r>
            <a:r>
              <a:rPr sz="2750" spc="-5" dirty="0">
                <a:solidFill>
                  <a:schemeClr val="tx2"/>
                </a:solidFill>
                <a:latin typeface="Arial"/>
                <a:cs typeface="Arial"/>
              </a:rPr>
              <a:t>curve</a:t>
            </a:r>
            <a:endParaRPr sz="2750" dirty="0">
              <a:solidFill>
                <a:schemeClr val="tx2"/>
              </a:solidFill>
              <a:latin typeface="Arial"/>
              <a:cs typeface="Arial"/>
            </a:endParaRPr>
          </a:p>
          <a:p>
            <a:pPr marL="812165" lvl="1" indent="-342900">
              <a:lnSpc>
                <a:spcPts val="2715"/>
              </a:lnSpc>
              <a:spcBef>
                <a:spcPts val="355"/>
              </a:spcBef>
              <a:buFont typeface="Wingdings" panose="05000000000000000000" pitchFamily="2" charset="2"/>
              <a:buChar char="v"/>
              <a:tabLst>
                <a:tab pos="756285" algn="l"/>
              </a:tabLst>
            </a:pPr>
            <a:r>
              <a:rPr sz="2400" spc="-10" dirty="0">
                <a:solidFill>
                  <a:schemeClr val="tx2"/>
                </a:solidFill>
                <a:latin typeface="Arial"/>
                <a:cs typeface="Arial"/>
              </a:rPr>
              <a:t>Locus </a:t>
            </a:r>
            <a:r>
              <a:rPr sz="2400" spc="-30" dirty="0">
                <a:solidFill>
                  <a:schemeClr val="tx2"/>
                </a:solidFill>
                <a:latin typeface="Arial"/>
                <a:cs typeface="Arial"/>
              </a:rPr>
              <a:t>generated </a:t>
            </a:r>
            <a:r>
              <a:rPr sz="2400" spc="-35" dirty="0">
                <a:solidFill>
                  <a:schemeClr val="tx2"/>
                </a:solidFill>
                <a:latin typeface="Arial"/>
                <a:cs typeface="Arial"/>
              </a:rPr>
              <a:t>by </a:t>
            </a:r>
            <a:r>
              <a:rPr sz="2400" spc="-10" dirty="0">
                <a:solidFill>
                  <a:schemeClr val="tx2"/>
                </a:solidFill>
                <a:latin typeface="Arial"/>
                <a:cs typeface="Arial"/>
              </a:rPr>
              <a:t>trace </a:t>
            </a:r>
            <a:r>
              <a:rPr sz="2400" spc="-25" dirty="0">
                <a:solidFill>
                  <a:schemeClr val="tx2"/>
                </a:solidFill>
                <a:latin typeface="Arial"/>
                <a:cs typeface="Arial"/>
              </a:rPr>
              <a:t>point </a:t>
            </a:r>
            <a:r>
              <a:rPr sz="2400" spc="-35" dirty="0">
                <a:solidFill>
                  <a:schemeClr val="tx2"/>
                </a:solidFill>
                <a:latin typeface="Arial"/>
                <a:cs typeface="Arial"/>
              </a:rPr>
              <a:t>as </a:t>
            </a:r>
            <a:r>
              <a:rPr sz="2400" spc="-20" dirty="0">
                <a:solidFill>
                  <a:schemeClr val="tx2"/>
                </a:solidFill>
                <a:latin typeface="Arial"/>
                <a:cs typeface="Arial"/>
              </a:rPr>
              <a:t>follower</a:t>
            </a:r>
            <a:r>
              <a:rPr sz="2400" spc="75" dirty="0">
                <a:solidFill>
                  <a:schemeClr val="tx2"/>
                </a:solidFill>
                <a:latin typeface="Arial"/>
                <a:cs typeface="Arial"/>
              </a:rPr>
              <a:t> </a:t>
            </a:r>
            <a:r>
              <a:rPr sz="2400" spc="-40" dirty="0">
                <a:solidFill>
                  <a:schemeClr val="tx2"/>
                </a:solidFill>
                <a:latin typeface="Arial"/>
                <a:cs typeface="Arial"/>
              </a:rPr>
              <a:t>moves</a:t>
            </a:r>
            <a:endParaRPr sz="2400" dirty="0">
              <a:solidFill>
                <a:schemeClr val="tx2"/>
              </a:solidFill>
              <a:latin typeface="Arial"/>
              <a:cs typeface="Arial"/>
            </a:endParaRPr>
          </a:p>
          <a:p>
            <a:pPr marL="755650">
              <a:lnSpc>
                <a:spcPts val="2715"/>
              </a:lnSpc>
            </a:pPr>
            <a:r>
              <a:rPr sz="2400" spc="-25" dirty="0">
                <a:solidFill>
                  <a:schemeClr val="tx2"/>
                </a:solidFill>
                <a:latin typeface="Arial"/>
                <a:cs typeface="Arial"/>
              </a:rPr>
              <a:t>relative </a:t>
            </a:r>
            <a:r>
              <a:rPr sz="2400" dirty="0">
                <a:solidFill>
                  <a:schemeClr val="tx2"/>
                </a:solidFill>
                <a:latin typeface="Arial"/>
                <a:cs typeface="Arial"/>
              </a:rPr>
              <a:t>to</a:t>
            </a:r>
            <a:r>
              <a:rPr sz="2400" spc="204" dirty="0">
                <a:solidFill>
                  <a:schemeClr val="tx2"/>
                </a:solidFill>
                <a:latin typeface="Arial"/>
                <a:cs typeface="Arial"/>
              </a:rPr>
              <a:t> </a:t>
            </a:r>
            <a:r>
              <a:rPr sz="2400" spc="-20" dirty="0">
                <a:solidFill>
                  <a:schemeClr val="tx2"/>
                </a:solidFill>
                <a:latin typeface="Arial"/>
                <a:cs typeface="Arial"/>
              </a:rPr>
              <a:t>cam</a:t>
            </a:r>
            <a:endParaRPr sz="2400" dirty="0">
              <a:solidFill>
                <a:schemeClr val="tx2"/>
              </a:solidFill>
              <a:latin typeface="Arial"/>
              <a:cs typeface="Arial"/>
            </a:endParaRPr>
          </a:p>
          <a:p>
            <a:pPr marL="469265" indent="-457200">
              <a:spcBef>
                <a:spcPts val="450"/>
              </a:spcBef>
              <a:buFont typeface="Wingdings" panose="05000000000000000000" pitchFamily="2" charset="2"/>
              <a:buChar char="Ø"/>
              <a:tabLst>
                <a:tab pos="355600" algn="l"/>
                <a:tab pos="356235" algn="l"/>
              </a:tabLst>
            </a:pPr>
            <a:r>
              <a:rPr sz="2750" spc="-10" dirty="0">
                <a:solidFill>
                  <a:schemeClr val="tx2"/>
                </a:solidFill>
                <a:latin typeface="Arial"/>
                <a:cs typeface="Arial"/>
              </a:rPr>
              <a:t>Prime</a:t>
            </a:r>
            <a:r>
              <a:rPr sz="2750" spc="155" dirty="0">
                <a:solidFill>
                  <a:schemeClr val="tx2"/>
                </a:solidFill>
                <a:latin typeface="Arial"/>
                <a:cs typeface="Arial"/>
              </a:rPr>
              <a:t> </a:t>
            </a:r>
            <a:r>
              <a:rPr sz="2750" spc="-20" dirty="0">
                <a:solidFill>
                  <a:schemeClr val="tx2"/>
                </a:solidFill>
                <a:latin typeface="Arial"/>
                <a:cs typeface="Arial"/>
              </a:rPr>
              <a:t>circle</a:t>
            </a:r>
            <a:endParaRPr sz="2750" dirty="0">
              <a:solidFill>
                <a:schemeClr val="tx2"/>
              </a:solidFill>
              <a:latin typeface="Arial"/>
              <a:cs typeface="Arial"/>
            </a:endParaRPr>
          </a:p>
          <a:p>
            <a:pPr marL="812165" marR="311785" lvl="1" indent="-342900" algn="just">
              <a:lnSpc>
                <a:spcPct val="90000"/>
              </a:lnSpc>
              <a:spcBef>
                <a:spcPts val="570"/>
              </a:spcBef>
              <a:buFont typeface="Wingdings" panose="05000000000000000000" pitchFamily="2" charset="2"/>
              <a:buChar char="v"/>
              <a:tabLst>
                <a:tab pos="756285" algn="l"/>
              </a:tabLst>
            </a:pPr>
            <a:r>
              <a:rPr sz="2400" spc="-20" dirty="0">
                <a:solidFill>
                  <a:schemeClr val="tx2"/>
                </a:solidFill>
                <a:latin typeface="Arial"/>
                <a:cs typeface="Arial"/>
              </a:rPr>
              <a:t>Smallest </a:t>
            </a:r>
            <a:r>
              <a:rPr sz="2400" dirty="0">
                <a:solidFill>
                  <a:schemeClr val="tx2"/>
                </a:solidFill>
                <a:latin typeface="Arial"/>
                <a:cs typeface="Arial"/>
              </a:rPr>
              <a:t>circle </a:t>
            </a:r>
            <a:r>
              <a:rPr sz="2400" spc="-15" dirty="0">
                <a:solidFill>
                  <a:schemeClr val="tx2"/>
                </a:solidFill>
                <a:latin typeface="Arial"/>
                <a:cs typeface="Arial"/>
              </a:rPr>
              <a:t>that </a:t>
            </a:r>
            <a:r>
              <a:rPr sz="2400" spc="-25" dirty="0">
                <a:solidFill>
                  <a:schemeClr val="tx2"/>
                </a:solidFill>
                <a:latin typeface="Arial"/>
                <a:cs typeface="Arial"/>
              </a:rPr>
              <a:t>can </a:t>
            </a:r>
            <a:r>
              <a:rPr sz="2400" spc="-35" dirty="0">
                <a:solidFill>
                  <a:schemeClr val="tx2"/>
                </a:solidFill>
                <a:latin typeface="Arial"/>
                <a:cs typeface="Arial"/>
              </a:rPr>
              <a:t>be </a:t>
            </a:r>
            <a:r>
              <a:rPr sz="2400" spc="-25" dirty="0">
                <a:solidFill>
                  <a:schemeClr val="tx2"/>
                </a:solidFill>
                <a:latin typeface="Arial"/>
                <a:cs typeface="Arial"/>
              </a:rPr>
              <a:t>drawn </a:t>
            </a:r>
            <a:r>
              <a:rPr sz="2400" spc="-5" dirty="0">
                <a:solidFill>
                  <a:schemeClr val="tx2"/>
                </a:solidFill>
                <a:latin typeface="Arial"/>
                <a:cs typeface="Arial"/>
              </a:rPr>
              <a:t>with </a:t>
            </a:r>
            <a:r>
              <a:rPr sz="2400" spc="-20" dirty="0">
                <a:solidFill>
                  <a:schemeClr val="tx2"/>
                </a:solidFill>
                <a:latin typeface="Arial"/>
                <a:cs typeface="Arial"/>
              </a:rPr>
              <a:t>center </a:t>
            </a:r>
            <a:r>
              <a:rPr sz="2400" spc="-35" dirty="0">
                <a:solidFill>
                  <a:schemeClr val="tx2"/>
                </a:solidFill>
                <a:latin typeface="Arial"/>
                <a:cs typeface="Arial"/>
              </a:rPr>
              <a:t>at  </a:t>
            </a:r>
            <a:r>
              <a:rPr sz="2400" spc="5" dirty="0">
                <a:solidFill>
                  <a:schemeClr val="tx2"/>
                </a:solidFill>
                <a:latin typeface="Arial"/>
                <a:cs typeface="Arial"/>
              </a:rPr>
              <a:t>the </a:t>
            </a:r>
            <a:r>
              <a:rPr sz="2400" spc="-20" dirty="0">
                <a:solidFill>
                  <a:schemeClr val="tx2"/>
                </a:solidFill>
                <a:latin typeface="Arial"/>
                <a:cs typeface="Arial"/>
              </a:rPr>
              <a:t>cam rotation </a:t>
            </a:r>
            <a:r>
              <a:rPr sz="2400" spc="-60" dirty="0">
                <a:solidFill>
                  <a:schemeClr val="tx2"/>
                </a:solidFill>
                <a:latin typeface="Arial"/>
                <a:cs typeface="Arial"/>
              </a:rPr>
              <a:t>axis </a:t>
            </a:r>
            <a:r>
              <a:rPr sz="2400" spc="-20" dirty="0">
                <a:solidFill>
                  <a:schemeClr val="tx2"/>
                </a:solidFill>
                <a:latin typeface="Arial"/>
                <a:cs typeface="Arial"/>
              </a:rPr>
              <a:t>and </a:t>
            </a:r>
            <a:r>
              <a:rPr sz="2400" spc="-5" dirty="0">
                <a:solidFill>
                  <a:schemeClr val="tx2"/>
                </a:solidFill>
                <a:latin typeface="Arial"/>
                <a:cs typeface="Arial"/>
              </a:rPr>
              <a:t>is </a:t>
            </a:r>
            <a:r>
              <a:rPr sz="2400" spc="-25" dirty="0">
                <a:solidFill>
                  <a:schemeClr val="tx2"/>
                </a:solidFill>
                <a:latin typeface="Arial"/>
                <a:cs typeface="Arial"/>
              </a:rPr>
              <a:t>tangent </a:t>
            </a:r>
            <a:r>
              <a:rPr sz="2400" dirty="0">
                <a:solidFill>
                  <a:schemeClr val="tx2"/>
                </a:solidFill>
                <a:latin typeface="Arial"/>
                <a:cs typeface="Arial"/>
              </a:rPr>
              <a:t>to </a:t>
            </a:r>
            <a:r>
              <a:rPr sz="2400" spc="5" dirty="0">
                <a:solidFill>
                  <a:schemeClr val="tx2"/>
                </a:solidFill>
                <a:latin typeface="Arial"/>
                <a:cs typeface="Arial"/>
              </a:rPr>
              <a:t>the </a:t>
            </a:r>
            <a:r>
              <a:rPr sz="2400" spc="-15" dirty="0">
                <a:solidFill>
                  <a:schemeClr val="tx2"/>
                </a:solidFill>
                <a:latin typeface="Arial"/>
                <a:cs typeface="Arial"/>
              </a:rPr>
              <a:t>pitch  </a:t>
            </a:r>
            <a:r>
              <a:rPr sz="2400" dirty="0">
                <a:solidFill>
                  <a:schemeClr val="tx2"/>
                </a:solidFill>
                <a:latin typeface="Arial"/>
                <a:cs typeface="Arial"/>
              </a:rPr>
              <a:t>circle</a:t>
            </a:r>
          </a:p>
          <a:p>
            <a:pPr marL="469265" indent="-457200" algn="just">
              <a:spcBef>
                <a:spcPts val="375"/>
              </a:spcBef>
              <a:buFont typeface="Wingdings" panose="05000000000000000000" pitchFamily="2" charset="2"/>
              <a:buChar char="Ø"/>
              <a:tabLst>
                <a:tab pos="356235" algn="l"/>
              </a:tabLst>
            </a:pPr>
            <a:r>
              <a:rPr sz="2750" spc="-5" dirty="0">
                <a:solidFill>
                  <a:schemeClr val="tx2"/>
                </a:solidFill>
                <a:latin typeface="Arial"/>
                <a:cs typeface="Arial"/>
              </a:rPr>
              <a:t>Base</a:t>
            </a:r>
            <a:r>
              <a:rPr sz="2750" spc="85" dirty="0">
                <a:solidFill>
                  <a:schemeClr val="tx2"/>
                </a:solidFill>
                <a:latin typeface="Arial"/>
                <a:cs typeface="Arial"/>
              </a:rPr>
              <a:t> </a:t>
            </a:r>
            <a:r>
              <a:rPr sz="2750" spc="-15" dirty="0">
                <a:solidFill>
                  <a:schemeClr val="tx2"/>
                </a:solidFill>
                <a:latin typeface="Arial"/>
                <a:cs typeface="Arial"/>
              </a:rPr>
              <a:t>circle</a:t>
            </a:r>
            <a:endParaRPr sz="2750" dirty="0">
              <a:solidFill>
                <a:schemeClr val="tx2"/>
              </a:solidFill>
              <a:latin typeface="Arial"/>
              <a:cs typeface="Arial"/>
            </a:endParaRPr>
          </a:p>
          <a:p>
            <a:pPr marL="812165" lvl="1" indent="-342900" algn="just">
              <a:lnSpc>
                <a:spcPts val="2715"/>
              </a:lnSpc>
              <a:spcBef>
                <a:spcPts val="355"/>
              </a:spcBef>
              <a:buFont typeface="Wingdings" panose="05000000000000000000" pitchFamily="2" charset="2"/>
              <a:buChar char="v"/>
              <a:tabLst>
                <a:tab pos="756285" algn="l"/>
              </a:tabLst>
            </a:pPr>
            <a:r>
              <a:rPr sz="2400" spc="-20" dirty="0">
                <a:solidFill>
                  <a:schemeClr val="tx2"/>
                </a:solidFill>
                <a:latin typeface="Arial"/>
                <a:cs typeface="Arial"/>
              </a:rPr>
              <a:t>Smallest </a:t>
            </a:r>
            <a:r>
              <a:rPr sz="2400" dirty="0">
                <a:solidFill>
                  <a:schemeClr val="tx2"/>
                </a:solidFill>
                <a:latin typeface="Arial"/>
                <a:cs typeface="Arial"/>
              </a:rPr>
              <a:t>circle </a:t>
            </a:r>
            <a:r>
              <a:rPr sz="2400" spc="-20" dirty="0">
                <a:solidFill>
                  <a:schemeClr val="tx2"/>
                </a:solidFill>
                <a:latin typeface="Arial"/>
                <a:cs typeface="Arial"/>
              </a:rPr>
              <a:t>centered </a:t>
            </a:r>
            <a:r>
              <a:rPr sz="2400" spc="-30" dirty="0">
                <a:solidFill>
                  <a:schemeClr val="tx2"/>
                </a:solidFill>
                <a:latin typeface="Arial"/>
                <a:cs typeface="Arial"/>
              </a:rPr>
              <a:t>on </a:t>
            </a:r>
            <a:r>
              <a:rPr sz="2400" spc="-20" dirty="0">
                <a:solidFill>
                  <a:schemeClr val="tx2"/>
                </a:solidFill>
                <a:latin typeface="Arial"/>
                <a:cs typeface="Arial"/>
              </a:rPr>
              <a:t>cam rotation </a:t>
            </a:r>
            <a:r>
              <a:rPr sz="2400" spc="-60" dirty="0">
                <a:solidFill>
                  <a:schemeClr val="tx2"/>
                </a:solidFill>
                <a:latin typeface="Arial"/>
                <a:cs typeface="Arial"/>
              </a:rPr>
              <a:t>axis</a:t>
            </a:r>
            <a:r>
              <a:rPr sz="2400" spc="155" dirty="0">
                <a:solidFill>
                  <a:schemeClr val="tx2"/>
                </a:solidFill>
                <a:latin typeface="Arial"/>
                <a:cs typeface="Arial"/>
              </a:rPr>
              <a:t> </a:t>
            </a:r>
            <a:r>
              <a:rPr sz="2400" spc="-20" dirty="0">
                <a:solidFill>
                  <a:schemeClr val="tx2"/>
                </a:solidFill>
                <a:latin typeface="Arial"/>
                <a:cs typeface="Arial"/>
              </a:rPr>
              <a:t>and</a:t>
            </a:r>
            <a:endParaRPr sz="2400" dirty="0">
              <a:solidFill>
                <a:schemeClr val="tx2"/>
              </a:solidFill>
              <a:latin typeface="Arial"/>
              <a:cs typeface="Arial"/>
            </a:endParaRPr>
          </a:p>
          <a:p>
            <a:pPr marL="755650" algn="just">
              <a:lnSpc>
                <a:spcPts val="2715"/>
              </a:lnSpc>
            </a:pPr>
            <a:r>
              <a:rPr sz="2400" spc="-5" dirty="0">
                <a:solidFill>
                  <a:schemeClr val="tx2"/>
                </a:solidFill>
                <a:latin typeface="Arial"/>
                <a:cs typeface="Arial"/>
              </a:rPr>
              <a:t>is </a:t>
            </a:r>
            <a:r>
              <a:rPr sz="2400" spc="-25" dirty="0">
                <a:solidFill>
                  <a:schemeClr val="tx2"/>
                </a:solidFill>
                <a:latin typeface="Arial"/>
                <a:cs typeface="Arial"/>
              </a:rPr>
              <a:t>tangent </a:t>
            </a:r>
            <a:r>
              <a:rPr sz="2400" dirty="0">
                <a:solidFill>
                  <a:schemeClr val="tx2"/>
                </a:solidFill>
                <a:latin typeface="Arial"/>
                <a:cs typeface="Arial"/>
              </a:rPr>
              <a:t>to </a:t>
            </a:r>
            <a:r>
              <a:rPr sz="2400" spc="5" dirty="0">
                <a:solidFill>
                  <a:schemeClr val="tx2"/>
                </a:solidFill>
                <a:latin typeface="Arial"/>
                <a:cs typeface="Arial"/>
              </a:rPr>
              <a:t>the </a:t>
            </a:r>
            <a:r>
              <a:rPr sz="2400" spc="-20" dirty="0">
                <a:solidFill>
                  <a:schemeClr val="tx2"/>
                </a:solidFill>
                <a:latin typeface="Arial"/>
                <a:cs typeface="Arial"/>
              </a:rPr>
              <a:t>cam</a:t>
            </a:r>
            <a:r>
              <a:rPr sz="2400" spc="155" dirty="0">
                <a:solidFill>
                  <a:schemeClr val="tx2"/>
                </a:solidFill>
                <a:latin typeface="Arial"/>
                <a:cs typeface="Arial"/>
              </a:rPr>
              <a:t> </a:t>
            </a:r>
            <a:r>
              <a:rPr sz="2400" spc="5" dirty="0">
                <a:solidFill>
                  <a:schemeClr val="tx2"/>
                </a:solidFill>
                <a:latin typeface="Arial"/>
                <a:cs typeface="Arial"/>
              </a:rPr>
              <a:t>surface</a:t>
            </a:r>
            <a:endParaRPr sz="2400" dirty="0">
              <a:solidFill>
                <a:schemeClr val="tx2"/>
              </a:solidFill>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13" y="823209"/>
            <a:ext cx="9600561" cy="575310"/>
          </a:xfrm>
          <a:prstGeom prst="rect">
            <a:avLst/>
          </a:prstGeom>
        </p:spPr>
        <p:txBody>
          <a:bodyPr vert="horz" wrap="square" lIns="0" tIns="13335" rIns="0" bIns="0" rtlCol="0">
            <a:spAutoFit/>
          </a:bodyPr>
          <a:lstStyle/>
          <a:p>
            <a:pPr marL="12700">
              <a:spcBef>
                <a:spcPts val="105"/>
              </a:spcBef>
            </a:pPr>
            <a:r>
              <a:rPr sz="3600" b="0" spc="-5" dirty="0">
                <a:solidFill>
                  <a:schemeClr val="tx2"/>
                </a:solidFill>
              </a:rPr>
              <a:t>Layout </a:t>
            </a:r>
            <a:r>
              <a:rPr sz="3600" b="0" spc="5" dirty="0">
                <a:solidFill>
                  <a:schemeClr val="tx2"/>
                </a:solidFill>
              </a:rPr>
              <a:t>of cam </a:t>
            </a:r>
            <a:r>
              <a:rPr sz="3600" b="0" spc="-10" dirty="0">
                <a:solidFill>
                  <a:schemeClr val="tx2"/>
                </a:solidFill>
              </a:rPr>
              <a:t>profile: </a:t>
            </a:r>
            <a:r>
              <a:rPr sz="3600" b="0" spc="-15" dirty="0">
                <a:solidFill>
                  <a:schemeClr val="tx2"/>
                </a:solidFill>
              </a:rPr>
              <a:t>roller </a:t>
            </a:r>
            <a:r>
              <a:rPr sz="3600" b="0" spc="-30" dirty="0">
                <a:solidFill>
                  <a:schemeClr val="tx2"/>
                </a:solidFill>
              </a:rPr>
              <a:t>follower</a:t>
            </a:r>
            <a:endParaRPr sz="3600" dirty="0">
              <a:solidFill>
                <a:schemeClr val="tx2"/>
              </a:solidFill>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98</a:t>
            </a:fld>
            <a:endParaRPr spc="15" dirty="0">
              <a:solidFill>
                <a:prstClr val="black"/>
              </a:solidFill>
            </a:endParaRPr>
          </a:p>
        </p:txBody>
      </p:sp>
      <p:sp>
        <p:nvSpPr>
          <p:cNvPr id="3" name="object 3"/>
          <p:cNvSpPr/>
          <p:nvPr/>
        </p:nvSpPr>
        <p:spPr>
          <a:xfrm>
            <a:off x="1859076" y="2057407"/>
            <a:ext cx="8575492" cy="370240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313" y="-129799"/>
            <a:ext cx="13257723" cy="1635512"/>
          </a:xfrm>
          <a:prstGeom prst="rect">
            <a:avLst/>
          </a:prstGeom>
        </p:spPr>
        <p:txBody>
          <a:bodyPr vert="horz" wrap="square" lIns="0" tIns="314579" rIns="0" bIns="0" rtlCol="0">
            <a:spAutoFit/>
          </a:bodyPr>
          <a:lstStyle/>
          <a:p>
            <a:pPr marL="560070" marR="5080" indent="409575">
              <a:lnSpc>
                <a:spcPts val="5260"/>
              </a:lnSpc>
              <a:spcBef>
                <a:spcPts val="320"/>
              </a:spcBef>
            </a:pPr>
            <a:r>
              <a:rPr sz="4400" b="0" spc="15" dirty="0">
                <a:solidFill>
                  <a:schemeClr val="tx2"/>
                </a:solidFill>
              </a:rPr>
              <a:t>Constructing </a:t>
            </a:r>
            <a:r>
              <a:rPr sz="4400" b="0" spc="30" dirty="0">
                <a:solidFill>
                  <a:schemeClr val="tx2"/>
                </a:solidFill>
              </a:rPr>
              <a:t>cam </a:t>
            </a:r>
            <a:r>
              <a:rPr sz="4400" b="0" spc="15" dirty="0">
                <a:solidFill>
                  <a:schemeClr val="tx2"/>
                </a:solidFill>
              </a:rPr>
              <a:t>profile:  </a:t>
            </a:r>
            <a:r>
              <a:rPr sz="4400" b="0" spc="10" dirty="0">
                <a:solidFill>
                  <a:schemeClr val="tx2"/>
                </a:solidFill>
              </a:rPr>
              <a:t>kinematic </a:t>
            </a:r>
            <a:r>
              <a:rPr sz="4400" b="0" spc="20" dirty="0">
                <a:solidFill>
                  <a:schemeClr val="tx2"/>
                </a:solidFill>
              </a:rPr>
              <a:t>inversion</a:t>
            </a:r>
            <a:r>
              <a:rPr sz="4400" b="0" spc="-445" dirty="0">
                <a:solidFill>
                  <a:schemeClr val="tx2"/>
                </a:solidFill>
              </a:rPr>
              <a:t> </a:t>
            </a:r>
            <a:r>
              <a:rPr lang="en-US" sz="4400" b="0" spc="-445" dirty="0">
                <a:solidFill>
                  <a:schemeClr val="tx2"/>
                </a:solidFill>
              </a:rPr>
              <a:t>    	</a:t>
            </a:r>
            <a:r>
              <a:rPr sz="4400" b="0" spc="15" dirty="0">
                <a:solidFill>
                  <a:schemeClr val="tx2"/>
                </a:solidFill>
              </a:rPr>
              <a:t>principle</a:t>
            </a:r>
            <a:endParaRPr sz="4400" dirty="0">
              <a:solidFill>
                <a:schemeClr val="tx2"/>
              </a:solidFill>
            </a:endParaRP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38100">
              <a:lnSpc>
                <a:spcPts val="1670"/>
              </a:lnSpc>
            </a:pPr>
            <a:fld id="{81D60167-4931-47E6-BA6A-407CBD079E47}" type="slidenum">
              <a:rPr spc="15" dirty="0">
                <a:solidFill>
                  <a:prstClr val="black"/>
                </a:solidFill>
              </a:rPr>
              <a:pPr marL="38100">
                <a:lnSpc>
                  <a:spcPts val="1670"/>
                </a:lnSpc>
              </a:pPr>
              <a:t>99</a:t>
            </a:fld>
            <a:endParaRPr spc="15" dirty="0">
              <a:solidFill>
                <a:prstClr val="black"/>
              </a:solidFill>
            </a:endParaRPr>
          </a:p>
        </p:txBody>
      </p:sp>
      <p:sp>
        <p:nvSpPr>
          <p:cNvPr id="3" name="object 3"/>
          <p:cNvSpPr txBox="1"/>
          <p:nvPr/>
        </p:nvSpPr>
        <p:spPr>
          <a:xfrm>
            <a:off x="2060571" y="1616444"/>
            <a:ext cx="7534275" cy="1499870"/>
          </a:xfrm>
          <a:prstGeom prst="rect">
            <a:avLst/>
          </a:prstGeom>
        </p:spPr>
        <p:txBody>
          <a:bodyPr vert="horz" wrap="square" lIns="0" tIns="12700" rIns="0" bIns="0" rtlCol="0">
            <a:spAutoFit/>
          </a:bodyPr>
          <a:lstStyle/>
          <a:p>
            <a:pPr marL="469265" marR="5080" indent="-457200" algn="just">
              <a:lnSpc>
                <a:spcPct val="100699"/>
              </a:lnSpc>
              <a:spcBef>
                <a:spcPts val="100"/>
              </a:spcBef>
              <a:buFont typeface="Wingdings" panose="05000000000000000000" pitchFamily="2" charset="2"/>
              <a:buChar char="Ø"/>
              <a:tabLst>
                <a:tab pos="356235" algn="l"/>
              </a:tabLst>
            </a:pPr>
            <a:r>
              <a:rPr sz="3200" spc="15" dirty="0">
                <a:solidFill>
                  <a:schemeClr val="tx2"/>
                </a:solidFill>
                <a:latin typeface="Arial"/>
                <a:cs typeface="Arial"/>
              </a:rPr>
              <a:t>Consider</a:t>
            </a:r>
            <a:r>
              <a:rPr sz="3200" spc="-235" dirty="0">
                <a:solidFill>
                  <a:schemeClr val="tx2"/>
                </a:solidFill>
                <a:latin typeface="Arial"/>
                <a:cs typeface="Arial"/>
              </a:rPr>
              <a:t> </a:t>
            </a:r>
            <a:r>
              <a:rPr sz="3200" spc="10" dirty="0">
                <a:solidFill>
                  <a:schemeClr val="tx2"/>
                </a:solidFill>
                <a:latin typeface="Arial"/>
                <a:cs typeface="Arial"/>
              </a:rPr>
              <a:t>that</a:t>
            </a:r>
            <a:r>
              <a:rPr sz="3200" spc="-65" dirty="0">
                <a:solidFill>
                  <a:schemeClr val="tx2"/>
                </a:solidFill>
                <a:latin typeface="Arial"/>
                <a:cs typeface="Arial"/>
              </a:rPr>
              <a:t> </a:t>
            </a:r>
            <a:r>
              <a:rPr sz="3200" spc="25" dirty="0">
                <a:solidFill>
                  <a:schemeClr val="tx2"/>
                </a:solidFill>
                <a:latin typeface="Arial"/>
                <a:cs typeface="Arial"/>
              </a:rPr>
              <a:t>cam</a:t>
            </a:r>
            <a:r>
              <a:rPr sz="3200" spc="-130" dirty="0">
                <a:solidFill>
                  <a:schemeClr val="tx2"/>
                </a:solidFill>
                <a:latin typeface="Arial"/>
                <a:cs typeface="Arial"/>
              </a:rPr>
              <a:t> </a:t>
            </a:r>
            <a:r>
              <a:rPr sz="3200" spc="20" dirty="0">
                <a:solidFill>
                  <a:schemeClr val="tx2"/>
                </a:solidFill>
                <a:latin typeface="Arial"/>
                <a:cs typeface="Arial"/>
              </a:rPr>
              <a:t>is</a:t>
            </a:r>
            <a:r>
              <a:rPr sz="3200" spc="-35" dirty="0">
                <a:solidFill>
                  <a:schemeClr val="tx2"/>
                </a:solidFill>
                <a:latin typeface="Arial"/>
                <a:cs typeface="Arial"/>
              </a:rPr>
              <a:t> </a:t>
            </a:r>
            <a:r>
              <a:rPr sz="3200" spc="15" dirty="0">
                <a:solidFill>
                  <a:schemeClr val="tx2"/>
                </a:solidFill>
                <a:latin typeface="Arial"/>
                <a:cs typeface="Arial"/>
              </a:rPr>
              <a:t>stationary</a:t>
            </a:r>
            <a:r>
              <a:rPr sz="3200" spc="-180" dirty="0">
                <a:solidFill>
                  <a:schemeClr val="tx2"/>
                </a:solidFill>
                <a:latin typeface="Arial"/>
                <a:cs typeface="Arial"/>
              </a:rPr>
              <a:t> </a:t>
            </a:r>
            <a:r>
              <a:rPr sz="3200" spc="10" dirty="0">
                <a:solidFill>
                  <a:schemeClr val="tx2"/>
                </a:solidFill>
                <a:latin typeface="Arial"/>
                <a:cs typeface="Arial"/>
              </a:rPr>
              <a:t>and</a:t>
            </a:r>
            <a:r>
              <a:rPr sz="3200" spc="-135" dirty="0">
                <a:solidFill>
                  <a:schemeClr val="tx2"/>
                </a:solidFill>
                <a:latin typeface="Arial"/>
                <a:cs typeface="Arial"/>
              </a:rPr>
              <a:t> </a:t>
            </a:r>
            <a:r>
              <a:rPr sz="3200" spc="10" dirty="0">
                <a:solidFill>
                  <a:schemeClr val="tx2"/>
                </a:solidFill>
                <a:latin typeface="Arial"/>
                <a:cs typeface="Arial"/>
              </a:rPr>
              <a:t>that  </a:t>
            </a:r>
            <a:r>
              <a:rPr sz="3200" spc="5" dirty="0">
                <a:solidFill>
                  <a:schemeClr val="tx2"/>
                </a:solidFill>
                <a:latin typeface="Arial"/>
                <a:cs typeface="Arial"/>
              </a:rPr>
              <a:t>follower rotates </a:t>
            </a:r>
            <a:r>
              <a:rPr sz="3200" spc="20" dirty="0">
                <a:solidFill>
                  <a:schemeClr val="tx2"/>
                </a:solidFill>
                <a:latin typeface="Arial"/>
                <a:cs typeface="Arial"/>
              </a:rPr>
              <a:t>in </a:t>
            </a:r>
            <a:r>
              <a:rPr sz="3200" spc="10" dirty="0">
                <a:solidFill>
                  <a:schemeClr val="tx2"/>
                </a:solidFill>
                <a:latin typeface="Arial"/>
                <a:cs typeface="Arial"/>
              </a:rPr>
              <a:t>the </a:t>
            </a:r>
            <a:r>
              <a:rPr sz="3200" spc="20" dirty="0">
                <a:solidFill>
                  <a:schemeClr val="tx2"/>
                </a:solidFill>
                <a:latin typeface="Arial"/>
                <a:cs typeface="Arial"/>
              </a:rPr>
              <a:t>opposite</a:t>
            </a:r>
            <a:r>
              <a:rPr sz="3200" spc="-655" dirty="0">
                <a:solidFill>
                  <a:schemeClr val="tx2"/>
                </a:solidFill>
                <a:latin typeface="Arial"/>
                <a:cs typeface="Arial"/>
              </a:rPr>
              <a:t> </a:t>
            </a:r>
            <a:r>
              <a:rPr sz="3200" spc="15" dirty="0">
                <a:solidFill>
                  <a:schemeClr val="tx2"/>
                </a:solidFill>
                <a:latin typeface="Arial"/>
                <a:cs typeface="Arial"/>
              </a:rPr>
              <a:t>direction  than </a:t>
            </a:r>
            <a:r>
              <a:rPr sz="3200" spc="10" dirty="0">
                <a:solidFill>
                  <a:schemeClr val="tx2"/>
                </a:solidFill>
                <a:latin typeface="Arial"/>
                <a:cs typeface="Arial"/>
              </a:rPr>
              <a:t>the </a:t>
            </a:r>
            <a:r>
              <a:rPr sz="3200" spc="25" dirty="0">
                <a:solidFill>
                  <a:schemeClr val="tx2"/>
                </a:solidFill>
                <a:latin typeface="Arial"/>
                <a:cs typeface="Arial"/>
              </a:rPr>
              <a:t>cam </a:t>
            </a:r>
            <a:r>
              <a:rPr sz="3200" spc="15" dirty="0">
                <a:solidFill>
                  <a:schemeClr val="tx2"/>
                </a:solidFill>
                <a:latin typeface="Arial"/>
                <a:cs typeface="Arial"/>
              </a:rPr>
              <a:t>does </a:t>
            </a:r>
            <a:r>
              <a:rPr sz="3200" spc="20" dirty="0">
                <a:solidFill>
                  <a:schemeClr val="tx2"/>
                </a:solidFill>
                <a:latin typeface="Arial"/>
                <a:cs typeface="Arial"/>
              </a:rPr>
              <a:t>in</a:t>
            </a:r>
            <a:r>
              <a:rPr sz="3200" spc="-500" dirty="0">
                <a:solidFill>
                  <a:schemeClr val="tx2"/>
                </a:solidFill>
                <a:latin typeface="Arial"/>
                <a:cs typeface="Arial"/>
              </a:rPr>
              <a:t> </a:t>
            </a:r>
            <a:r>
              <a:rPr sz="3200" spc="10" dirty="0">
                <a:solidFill>
                  <a:schemeClr val="tx2"/>
                </a:solidFill>
                <a:latin typeface="Arial"/>
                <a:cs typeface="Arial"/>
              </a:rPr>
              <a:t>reality</a:t>
            </a:r>
            <a:endParaRPr sz="3200" dirty="0">
              <a:solidFill>
                <a:schemeClr val="tx2"/>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4013</Words>
  <Application>Microsoft Office PowerPoint</Application>
  <PresentationFormat>Custom</PresentationFormat>
  <Paragraphs>607</Paragraphs>
  <Slides>113</Slides>
  <Notes>1</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Slide 1</vt:lpstr>
      <vt:lpstr>LEARNING OUTCOMES</vt:lpstr>
      <vt:lpstr>Kinematics inversions of 4 bar  and slide crank chain &amp;  Kinematics analysis in simple  mechanisms</vt:lpstr>
      <vt:lpstr>Slide 4</vt:lpstr>
      <vt:lpstr>Four Bar Chain or Quadric Cycle Chain</vt:lpstr>
      <vt:lpstr>Inversions of Four Bar Chain</vt:lpstr>
      <vt:lpstr>Coupling  rod of a locomotive (Double crank mechanism)</vt:lpstr>
      <vt:lpstr>Watt’s indicator mechanism (Double lever mechanism)</vt:lpstr>
      <vt:lpstr>Single Slider Crank Chain</vt:lpstr>
      <vt:lpstr>Slide 10</vt:lpstr>
      <vt:lpstr>Pendulum pump or Bull engine</vt:lpstr>
      <vt:lpstr>Oscillating cylinder engine</vt:lpstr>
      <vt:lpstr>Rotary internal combustion engine</vt:lpstr>
      <vt:lpstr>Crank and slotted lever quick return motion  mechanism</vt:lpstr>
      <vt:lpstr>Whitworth quick return motion mechanism</vt:lpstr>
      <vt:lpstr>Double Slider Crank Chain</vt:lpstr>
      <vt:lpstr>Elliptical trammels</vt:lpstr>
      <vt:lpstr>Scotch yoke mechanism</vt:lpstr>
      <vt:lpstr>Oldham’s coupling</vt:lpstr>
      <vt:lpstr>Mechanical Power  Transmissions II</vt:lpstr>
      <vt:lpstr>Gear Ratios</vt:lpstr>
      <vt:lpstr>Slide 22</vt:lpstr>
      <vt:lpstr>Slide 23</vt:lpstr>
      <vt:lpstr>Slide 24</vt:lpstr>
      <vt:lpstr>Slide 25</vt:lpstr>
      <vt:lpstr>Slide 26</vt:lpstr>
      <vt:lpstr>Slide 27</vt:lpstr>
      <vt:lpstr>Slide 28</vt:lpstr>
      <vt:lpstr>Gear  Reduction</vt:lpstr>
      <vt:lpstr>Slide 30</vt:lpstr>
      <vt:lpstr>Slide 31</vt:lpstr>
      <vt:lpstr>Types  of Reductions</vt:lpstr>
      <vt:lpstr>Slide 33</vt:lpstr>
      <vt:lpstr>Flywheel</vt:lpstr>
      <vt:lpstr>Flywheel</vt:lpstr>
      <vt:lpstr>Flywheel position</vt:lpstr>
      <vt:lpstr>Slide 37</vt:lpstr>
      <vt:lpstr>Energy stored in a flywheel</vt:lpstr>
      <vt:lpstr>k depends on the shape of the rotating object. Shape-factor K  for different planar stress geometries</vt:lpstr>
      <vt:lpstr>Co efficient of fluctuation of speed ( Cs )</vt:lpstr>
      <vt:lpstr>Permissible values for CS</vt:lpstr>
      <vt:lpstr>Stresses in a flywheel rim</vt:lpstr>
      <vt:lpstr>Slide 43</vt:lpstr>
      <vt:lpstr>Slide 44</vt:lpstr>
      <vt:lpstr>Slide 45</vt:lpstr>
      <vt:lpstr>Stresses in  flywheel arms</vt:lpstr>
      <vt:lpstr>Applications</vt:lpstr>
      <vt:lpstr>Other Applications</vt:lpstr>
      <vt:lpstr>Advance and Modern  Flywheel</vt:lpstr>
      <vt:lpstr>Conclusion</vt:lpstr>
      <vt:lpstr>STUDY  OF</vt:lpstr>
      <vt:lpstr>INTRODUCTION</vt:lpstr>
      <vt:lpstr>Centrifugal governor</vt:lpstr>
      <vt:lpstr>CENTRIFUGAL GOVERNORS</vt:lpstr>
      <vt:lpstr>Slide 55</vt:lpstr>
      <vt:lpstr>Slide 56</vt:lpstr>
      <vt:lpstr>Slide 57</vt:lpstr>
      <vt:lpstr>Watt Governor</vt:lpstr>
      <vt:lpstr>Slide 59</vt:lpstr>
      <vt:lpstr>Slide 60</vt:lpstr>
      <vt:lpstr>Slide 61</vt:lpstr>
      <vt:lpstr>Final Equations:</vt:lpstr>
      <vt:lpstr>Porter governor</vt:lpstr>
      <vt:lpstr>Slide 64</vt:lpstr>
      <vt:lpstr>Slide 65</vt:lpstr>
      <vt:lpstr>Slide 66</vt:lpstr>
      <vt:lpstr>Final Equations:</vt:lpstr>
      <vt:lpstr>Proell Governor</vt:lpstr>
      <vt:lpstr>Slide 69</vt:lpstr>
      <vt:lpstr>Slide 70</vt:lpstr>
      <vt:lpstr>Final Equations:</vt:lpstr>
      <vt:lpstr>Hartnell Governor</vt:lpstr>
      <vt:lpstr>Slide 73</vt:lpstr>
      <vt:lpstr>Slide 74</vt:lpstr>
      <vt:lpstr>Fc1 = centrifugal force at 1  Fc2 = centrifugal force at 2  S = Stiffness of the spring</vt:lpstr>
      <vt:lpstr>Final Equations:</vt:lpstr>
      <vt:lpstr>Hartung Governor</vt:lpstr>
      <vt:lpstr>Slide 78</vt:lpstr>
      <vt:lpstr>A spring controlled governor of Hartung type is shown in  fig. In this type of governor, the vertical arms of the bell  crank levers are fitted with spring balls which compress  against the frame of the governor when the rollers at the  horizontal arm press against the sleeve.</vt:lpstr>
      <vt:lpstr>Slide 80</vt:lpstr>
      <vt:lpstr>Wilson - Hartnell  Governor</vt:lpstr>
      <vt:lpstr>Slide 82</vt:lpstr>
      <vt:lpstr>Slide 83</vt:lpstr>
      <vt:lpstr>Slide 84</vt:lpstr>
      <vt:lpstr>Final Equations:</vt:lpstr>
      <vt:lpstr>Pickering Governor</vt:lpstr>
      <vt:lpstr>Slide 87</vt:lpstr>
      <vt:lpstr>Slide 88</vt:lpstr>
      <vt:lpstr>Slide 89</vt:lpstr>
      <vt:lpstr>CONCLUSION :-</vt:lpstr>
      <vt:lpstr>Cams</vt:lpstr>
      <vt:lpstr>Cam types</vt:lpstr>
      <vt:lpstr>Followers</vt:lpstr>
      <vt:lpstr>Displacement diagrams</vt:lpstr>
      <vt:lpstr>Displacement diagram types</vt:lpstr>
      <vt:lpstr>Cycloidal displacement  diagram</vt:lpstr>
      <vt:lpstr>Graphical layout of cam  profiles</vt:lpstr>
      <vt:lpstr>Layout of cam profile: roller follower</vt:lpstr>
      <vt:lpstr>Constructing cam profile:  kinematic inversion      principle</vt:lpstr>
      <vt:lpstr>Slide 100</vt:lpstr>
      <vt:lpstr>Slide 101</vt:lpstr>
      <vt:lpstr>SVAJ diagrams: show displacement, velocity, acceleration versus </vt:lpstr>
      <vt:lpstr>Unit Balancing of Rotating Masses</vt:lpstr>
      <vt:lpstr>Slide 104</vt:lpstr>
      <vt:lpstr>Slide 105</vt:lpstr>
      <vt:lpstr>Why Balancing is necessary?</vt:lpstr>
      <vt:lpstr>Slide 107</vt:lpstr>
      <vt:lpstr>Slide 108</vt:lpstr>
      <vt:lpstr>Slide 109</vt:lpstr>
      <vt:lpstr>Balancing of a Single Rotating Mass By a Single Mass Rotating in the Same  Plane</vt:lpstr>
      <vt:lpstr>Slide 111</vt:lpstr>
      <vt:lpstr>Balancing of a Single Rotating Mass By Two</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Jitender sheoran</dc:creator>
  <cp:lastModifiedBy>acer</cp:lastModifiedBy>
  <cp:revision>5</cp:revision>
  <dcterms:created xsi:type="dcterms:W3CDTF">2020-08-18T05:35:38Z</dcterms:created>
  <dcterms:modified xsi:type="dcterms:W3CDTF">2022-11-23T04:07:56Z</dcterms:modified>
</cp:coreProperties>
</file>