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87"/>
  </p:notesMasterIdLst>
  <p:sldIdLst>
    <p:sldId id="266" r:id="rId4"/>
    <p:sldId id="321" r:id="rId5"/>
    <p:sldId id="319" r:id="rId6"/>
    <p:sldId id="258" r:id="rId7"/>
    <p:sldId id="259" r:id="rId8"/>
    <p:sldId id="262" r:id="rId9"/>
    <p:sldId id="264" r:id="rId10"/>
    <p:sldId id="265" r:id="rId11"/>
    <p:sldId id="320" r:id="rId12"/>
    <p:sldId id="267" r:id="rId13"/>
    <p:sldId id="268" r:id="rId14"/>
    <p:sldId id="269" r:id="rId15"/>
    <p:sldId id="272" r:id="rId16"/>
    <p:sldId id="273" r:id="rId17"/>
    <p:sldId id="322" r:id="rId18"/>
    <p:sldId id="256" r:id="rId19"/>
    <p:sldId id="331" r:id="rId20"/>
    <p:sldId id="332" r:id="rId21"/>
    <p:sldId id="333" r:id="rId22"/>
    <p:sldId id="260" r:id="rId23"/>
    <p:sldId id="261" r:id="rId24"/>
    <p:sldId id="334" r:id="rId25"/>
    <p:sldId id="263"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30" r:id="rId50"/>
    <p:sldId id="329" r:id="rId51"/>
    <p:sldId id="328" r:id="rId52"/>
    <p:sldId id="327" r:id="rId53"/>
    <p:sldId id="326" r:id="rId54"/>
    <p:sldId id="325" r:id="rId55"/>
    <p:sldId id="323" r:id="rId56"/>
    <p:sldId id="358" r:id="rId57"/>
    <p:sldId id="359" r:id="rId58"/>
    <p:sldId id="360" r:id="rId59"/>
    <p:sldId id="361" r:id="rId60"/>
    <p:sldId id="362" r:id="rId61"/>
    <p:sldId id="376" r:id="rId62"/>
    <p:sldId id="315" r:id="rId63"/>
    <p:sldId id="363" r:id="rId64"/>
    <p:sldId id="364" r:id="rId65"/>
    <p:sldId id="365" r:id="rId66"/>
    <p:sldId id="366" r:id="rId67"/>
    <p:sldId id="367" r:id="rId68"/>
    <p:sldId id="368" r:id="rId69"/>
    <p:sldId id="369" r:id="rId70"/>
    <p:sldId id="370" r:id="rId71"/>
    <p:sldId id="371" r:id="rId72"/>
    <p:sldId id="372" r:id="rId73"/>
    <p:sldId id="373" r:id="rId74"/>
    <p:sldId id="270" r:id="rId75"/>
    <p:sldId id="271" r:id="rId76"/>
    <p:sldId id="374" r:id="rId77"/>
    <p:sldId id="375" r:id="rId78"/>
    <p:sldId id="285" r:id="rId79"/>
    <p:sldId id="287" r:id="rId80"/>
    <p:sldId id="288" r:id="rId81"/>
    <p:sldId id="289" r:id="rId82"/>
    <p:sldId id="290" r:id="rId83"/>
    <p:sldId id="291" r:id="rId84"/>
    <p:sldId id="294" r:id="rId85"/>
    <p:sldId id="316"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162" autoAdjust="0"/>
    <p:restoredTop sz="94660"/>
  </p:normalViewPr>
  <p:slideViewPr>
    <p:cSldViewPr snapToGrid="0">
      <p:cViewPr varScale="1">
        <p:scale>
          <a:sx n="73" d="100"/>
          <a:sy n="73" d="100"/>
        </p:scale>
        <p:origin x="-69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9191E-D5C8-47C3-A0AD-851FE5A9E828}"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03896910-EF87-41EC-99CA-EB895985AF9E}">
      <dgm:prSet/>
      <dgm:spPr/>
      <dgm:t>
        <a:bodyPr/>
        <a:lstStyle/>
        <a:p>
          <a:r>
            <a:rPr lang="en-US"/>
            <a:t>Be</a:t>
          </a:r>
        </a:p>
      </dgm:t>
    </dgm:pt>
    <dgm:pt modelId="{38A76D4B-22E7-493A-B36A-A926B6AB48DB}" type="parTrans" cxnId="{A8E2ABB3-D245-441E-8989-2C0690F2DA54}">
      <dgm:prSet/>
      <dgm:spPr/>
      <dgm:t>
        <a:bodyPr/>
        <a:lstStyle/>
        <a:p>
          <a:endParaRPr lang="en-US"/>
        </a:p>
      </dgm:t>
    </dgm:pt>
    <dgm:pt modelId="{8D5F3725-466C-4911-89EE-59B8209F4140}" type="sibTrans" cxnId="{A8E2ABB3-D245-441E-8989-2C0690F2DA54}">
      <dgm:prSet/>
      <dgm:spPr/>
      <dgm:t>
        <a:bodyPr/>
        <a:lstStyle/>
        <a:p>
          <a:endParaRPr lang="en-US"/>
        </a:p>
      </dgm:t>
    </dgm:pt>
    <dgm:pt modelId="{D8A16F98-D8A1-4E5D-A988-3FD38A1654D9}">
      <dgm:prSet/>
      <dgm:spPr/>
      <dgm:t>
        <a:bodyPr/>
        <a:lstStyle/>
        <a:p>
          <a:r>
            <a:rPr lang="en-US"/>
            <a:t>At the end of this course, students will be able to: </a:t>
          </a:r>
        </a:p>
      </dgm:t>
    </dgm:pt>
    <dgm:pt modelId="{C754FFED-26F1-4551-A19A-447BAA58E9E4}" type="parTrans" cxnId="{07E95EA4-F84E-41C4-B796-7DF331F5B772}">
      <dgm:prSet/>
      <dgm:spPr/>
      <dgm:t>
        <a:bodyPr/>
        <a:lstStyle/>
        <a:p>
          <a:endParaRPr lang="en-US"/>
        </a:p>
      </dgm:t>
    </dgm:pt>
    <dgm:pt modelId="{D0CD2135-DBD7-4EDB-A72A-5FFFFD9574E4}" type="sibTrans" cxnId="{07E95EA4-F84E-41C4-B796-7DF331F5B772}">
      <dgm:prSet/>
      <dgm:spPr/>
      <dgm:t>
        <a:bodyPr/>
        <a:lstStyle/>
        <a:p>
          <a:endParaRPr lang="en-US"/>
        </a:p>
      </dgm:t>
    </dgm:pt>
    <dgm:pt modelId="{1CA3ED50-91B2-4F57-ACB4-DCEBB0B883C1}">
      <dgm:prSet/>
      <dgm:spPr/>
      <dgm:t>
        <a:bodyPr/>
        <a:lstStyle/>
        <a:p>
          <a:r>
            <a:rPr lang="en-US"/>
            <a:t>Explain</a:t>
          </a:r>
        </a:p>
      </dgm:t>
    </dgm:pt>
    <dgm:pt modelId="{9A766DEA-3C6D-49D6-A07B-95BC6D2515AF}" type="parTrans" cxnId="{5F2B12D2-139B-4685-B3AF-9C17C40A0D67}">
      <dgm:prSet/>
      <dgm:spPr/>
      <dgm:t>
        <a:bodyPr/>
        <a:lstStyle/>
        <a:p>
          <a:endParaRPr lang="en-US"/>
        </a:p>
      </dgm:t>
    </dgm:pt>
    <dgm:pt modelId="{DD7057FF-79DE-45EB-B1BB-BE96B6728BA2}" type="sibTrans" cxnId="{5F2B12D2-139B-4685-B3AF-9C17C40A0D67}">
      <dgm:prSet/>
      <dgm:spPr/>
      <dgm:t>
        <a:bodyPr/>
        <a:lstStyle/>
        <a:p>
          <a:endParaRPr lang="en-US"/>
        </a:p>
      </dgm:t>
    </dgm:pt>
    <dgm:pt modelId="{BE99777F-CB3D-4B2E-95C3-F73A85131607}">
      <dgm:prSet/>
      <dgm:spPr/>
      <dgm:t>
        <a:bodyPr/>
        <a:lstStyle/>
        <a:p>
          <a:r>
            <a:rPr lang="en-US"/>
            <a:t>Explain the terms related to design. </a:t>
          </a:r>
        </a:p>
      </dgm:t>
    </dgm:pt>
    <dgm:pt modelId="{82ED576B-C680-4577-B364-30D73F24567F}" type="parTrans" cxnId="{E3EAB4E4-D025-452C-A2EC-6CDCDC1544E8}">
      <dgm:prSet/>
      <dgm:spPr/>
      <dgm:t>
        <a:bodyPr/>
        <a:lstStyle/>
        <a:p>
          <a:endParaRPr lang="en-US"/>
        </a:p>
      </dgm:t>
    </dgm:pt>
    <dgm:pt modelId="{B4039767-DF44-4E77-8006-7C4246CDFB3C}" type="sibTrans" cxnId="{E3EAB4E4-D025-452C-A2EC-6CDCDC1544E8}">
      <dgm:prSet/>
      <dgm:spPr/>
      <dgm:t>
        <a:bodyPr/>
        <a:lstStyle/>
        <a:p>
          <a:endParaRPr lang="en-US"/>
        </a:p>
      </dgm:t>
    </dgm:pt>
    <dgm:pt modelId="{2E165B40-3E0D-469B-BD34-EB8A69BC63DA}">
      <dgm:prSet/>
      <dgm:spPr/>
      <dgm:t>
        <a:bodyPr/>
        <a:lstStyle/>
        <a:p>
          <a:r>
            <a:rPr lang="en-US"/>
            <a:t>Use</a:t>
          </a:r>
        </a:p>
      </dgm:t>
    </dgm:pt>
    <dgm:pt modelId="{E505BBF1-449A-4862-9CDA-92BC321481A1}" type="parTrans" cxnId="{259C2BBC-F3A0-41FF-8749-BA1A7F53BEBE}">
      <dgm:prSet/>
      <dgm:spPr/>
      <dgm:t>
        <a:bodyPr/>
        <a:lstStyle/>
        <a:p>
          <a:endParaRPr lang="en-US"/>
        </a:p>
      </dgm:t>
    </dgm:pt>
    <dgm:pt modelId="{28276A19-ECED-438E-A2A1-76A9C778A5D5}" type="sibTrans" cxnId="{259C2BBC-F3A0-41FF-8749-BA1A7F53BEBE}">
      <dgm:prSet/>
      <dgm:spPr/>
      <dgm:t>
        <a:bodyPr/>
        <a:lstStyle/>
        <a:p>
          <a:endParaRPr lang="en-US"/>
        </a:p>
      </dgm:t>
    </dgm:pt>
    <dgm:pt modelId="{7B563810-D812-4848-9788-DAAE3D08F050}">
      <dgm:prSet/>
      <dgm:spPr/>
      <dgm:t>
        <a:bodyPr/>
        <a:lstStyle/>
        <a:p>
          <a:r>
            <a:rPr lang="en-US"/>
            <a:t>Use codes and standards for designing a component. </a:t>
          </a:r>
        </a:p>
      </dgm:t>
    </dgm:pt>
    <dgm:pt modelId="{43148674-FE6A-4017-AE4D-BFD5998622A8}" type="parTrans" cxnId="{792E29FC-42E5-4BB3-B049-7C713889690A}">
      <dgm:prSet/>
      <dgm:spPr/>
      <dgm:t>
        <a:bodyPr/>
        <a:lstStyle/>
        <a:p>
          <a:endParaRPr lang="en-US"/>
        </a:p>
      </dgm:t>
    </dgm:pt>
    <dgm:pt modelId="{F318B49D-466A-4243-B66F-5D7E671BC69C}" type="sibTrans" cxnId="{792E29FC-42E5-4BB3-B049-7C713889690A}">
      <dgm:prSet/>
      <dgm:spPr/>
      <dgm:t>
        <a:bodyPr/>
        <a:lstStyle/>
        <a:p>
          <a:endParaRPr lang="en-US"/>
        </a:p>
      </dgm:t>
    </dgm:pt>
    <dgm:pt modelId="{07E79D11-05F2-4716-BEFB-42D4E6EF89CD}">
      <dgm:prSet/>
      <dgm:spPr/>
      <dgm:t>
        <a:bodyPr/>
        <a:lstStyle/>
        <a:p>
          <a:r>
            <a:rPr lang="en-US"/>
            <a:t>Select</a:t>
          </a:r>
        </a:p>
      </dgm:t>
    </dgm:pt>
    <dgm:pt modelId="{24CCC291-EC60-45AA-8D51-1FBCADAC573D}" type="parTrans" cxnId="{DA5D3562-5D1E-46D7-8CA6-2688EDF9909F}">
      <dgm:prSet/>
      <dgm:spPr/>
      <dgm:t>
        <a:bodyPr/>
        <a:lstStyle/>
        <a:p>
          <a:endParaRPr lang="en-US"/>
        </a:p>
      </dgm:t>
    </dgm:pt>
    <dgm:pt modelId="{7530EB59-7A44-445F-9602-89E23E9BF030}" type="sibTrans" cxnId="{DA5D3562-5D1E-46D7-8CA6-2688EDF9909F}">
      <dgm:prSet/>
      <dgm:spPr/>
      <dgm:t>
        <a:bodyPr/>
        <a:lstStyle/>
        <a:p>
          <a:endParaRPr lang="en-US"/>
        </a:p>
      </dgm:t>
    </dgm:pt>
    <dgm:pt modelId="{A036388C-4F2E-4A5D-8BA7-42D7B91FE06A}">
      <dgm:prSet/>
      <dgm:spPr/>
      <dgm:t>
        <a:bodyPr/>
        <a:lstStyle/>
        <a:p>
          <a:r>
            <a:rPr lang="en-US"/>
            <a:t>Select  material for designing a component. </a:t>
          </a:r>
        </a:p>
      </dgm:t>
    </dgm:pt>
    <dgm:pt modelId="{0F1B1C04-BD63-4ABE-96AF-51E540A70125}" type="parTrans" cxnId="{865887C5-32A9-4272-AA22-F29AB4EF6722}">
      <dgm:prSet/>
      <dgm:spPr/>
      <dgm:t>
        <a:bodyPr/>
        <a:lstStyle/>
        <a:p>
          <a:endParaRPr lang="en-US"/>
        </a:p>
      </dgm:t>
    </dgm:pt>
    <dgm:pt modelId="{6ACC892A-EBB0-44C6-9CD2-C75E98EE0550}" type="sibTrans" cxnId="{865887C5-32A9-4272-AA22-F29AB4EF6722}">
      <dgm:prSet/>
      <dgm:spPr/>
      <dgm:t>
        <a:bodyPr/>
        <a:lstStyle/>
        <a:p>
          <a:endParaRPr lang="en-US"/>
        </a:p>
      </dgm:t>
    </dgm:pt>
    <dgm:pt modelId="{0E08F834-D32B-4BF7-96EF-C8B2C565DB78}">
      <dgm:prSet/>
      <dgm:spPr/>
      <dgm:t>
        <a:bodyPr/>
        <a:lstStyle/>
        <a:p>
          <a:r>
            <a:rPr lang="en-US"/>
            <a:t>Interpret</a:t>
          </a:r>
        </a:p>
      </dgm:t>
    </dgm:pt>
    <dgm:pt modelId="{EACAFCBB-32CA-41CD-8D1E-473AE517DA07}" type="parTrans" cxnId="{10C81779-8227-4F71-88CC-F1EFCA82398E}">
      <dgm:prSet/>
      <dgm:spPr/>
      <dgm:t>
        <a:bodyPr/>
        <a:lstStyle/>
        <a:p>
          <a:endParaRPr lang="en-US"/>
        </a:p>
      </dgm:t>
    </dgm:pt>
    <dgm:pt modelId="{28F9E541-BB89-4DB7-B99E-628888EE609C}" type="sibTrans" cxnId="{10C81779-8227-4F71-88CC-F1EFCA82398E}">
      <dgm:prSet/>
      <dgm:spPr/>
      <dgm:t>
        <a:bodyPr/>
        <a:lstStyle/>
        <a:p>
          <a:endParaRPr lang="en-US"/>
        </a:p>
      </dgm:t>
    </dgm:pt>
    <dgm:pt modelId="{60A770DC-6409-4B22-B197-143C7521B938}">
      <dgm:prSet/>
      <dgm:spPr/>
      <dgm:t>
        <a:bodyPr/>
        <a:lstStyle/>
        <a:p>
          <a:r>
            <a:rPr lang="en-US"/>
            <a:t>Interpret the various causes of design failures. </a:t>
          </a:r>
        </a:p>
      </dgm:t>
    </dgm:pt>
    <dgm:pt modelId="{73C4B880-2944-4166-B219-85DC698BE179}" type="parTrans" cxnId="{F9F0E102-8A66-4886-A7AF-CC783766DD24}">
      <dgm:prSet/>
      <dgm:spPr/>
      <dgm:t>
        <a:bodyPr/>
        <a:lstStyle/>
        <a:p>
          <a:endParaRPr lang="en-US"/>
        </a:p>
      </dgm:t>
    </dgm:pt>
    <dgm:pt modelId="{EDFCB55A-CD2D-4F02-8931-517438479711}" type="sibTrans" cxnId="{F9F0E102-8A66-4886-A7AF-CC783766DD24}">
      <dgm:prSet/>
      <dgm:spPr/>
      <dgm:t>
        <a:bodyPr/>
        <a:lstStyle/>
        <a:p>
          <a:endParaRPr lang="en-US"/>
        </a:p>
      </dgm:t>
    </dgm:pt>
    <dgm:pt modelId="{5707D7AA-C7F3-4F23-B2C7-0B9D1A427AC1}">
      <dgm:prSet/>
      <dgm:spPr/>
      <dgm:t>
        <a:bodyPr/>
        <a:lstStyle/>
        <a:p>
          <a:r>
            <a:rPr lang="en-US"/>
            <a:t>Design</a:t>
          </a:r>
        </a:p>
      </dgm:t>
    </dgm:pt>
    <dgm:pt modelId="{0A116CC2-A3C3-4408-992D-A2F06F11F8BB}" type="parTrans" cxnId="{A6C59F03-9721-4FCE-B7DC-61A5EF1E80F1}">
      <dgm:prSet/>
      <dgm:spPr/>
      <dgm:t>
        <a:bodyPr/>
        <a:lstStyle/>
        <a:p>
          <a:endParaRPr lang="en-US"/>
        </a:p>
      </dgm:t>
    </dgm:pt>
    <dgm:pt modelId="{69BAB578-D6CD-44A1-8E72-55CBA0906E6A}" type="sibTrans" cxnId="{A6C59F03-9721-4FCE-B7DC-61A5EF1E80F1}">
      <dgm:prSet/>
      <dgm:spPr/>
      <dgm:t>
        <a:bodyPr/>
        <a:lstStyle/>
        <a:p>
          <a:endParaRPr lang="en-US"/>
        </a:p>
      </dgm:t>
    </dgm:pt>
    <dgm:pt modelId="{E5D7698E-201F-41E6-A96F-84C506A3D6A7}">
      <dgm:prSet/>
      <dgm:spPr/>
      <dgm:t>
        <a:bodyPr/>
        <a:lstStyle/>
        <a:p>
          <a:r>
            <a:rPr lang="en-US"/>
            <a:t>Design shaft on the basis of strength and rigidity. </a:t>
          </a:r>
        </a:p>
      </dgm:t>
    </dgm:pt>
    <dgm:pt modelId="{69AB8C39-837F-43A7-AD4B-3FC2754FA4DC}" type="parTrans" cxnId="{D9289823-2583-4DDB-8E13-4369C5794487}">
      <dgm:prSet/>
      <dgm:spPr/>
      <dgm:t>
        <a:bodyPr/>
        <a:lstStyle/>
        <a:p>
          <a:endParaRPr lang="en-US"/>
        </a:p>
      </dgm:t>
    </dgm:pt>
    <dgm:pt modelId="{FDD66E5B-7522-4904-84D7-2F7AAC783D98}" type="sibTrans" cxnId="{D9289823-2583-4DDB-8E13-4369C5794487}">
      <dgm:prSet/>
      <dgm:spPr/>
      <dgm:t>
        <a:bodyPr/>
        <a:lstStyle/>
        <a:p>
          <a:endParaRPr lang="en-US"/>
        </a:p>
      </dgm:t>
    </dgm:pt>
    <dgm:pt modelId="{D7CE9F74-A346-4839-997F-16135BB94F9C}">
      <dgm:prSet/>
      <dgm:spPr/>
      <dgm:t>
        <a:bodyPr/>
        <a:lstStyle/>
        <a:p>
          <a:r>
            <a:rPr lang="en-US"/>
            <a:t>Design</a:t>
          </a:r>
        </a:p>
      </dgm:t>
    </dgm:pt>
    <dgm:pt modelId="{CE44BAA1-CBCA-4E82-B25F-4A617ED83B54}" type="parTrans" cxnId="{7C1F7DC4-3CB8-44D4-B58C-E2C5114A9DEF}">
      <dgm:prSet/>
      <dgm:spPr/>
      <dgm:t>
        <a:bodyPr/>
        <a:lstStyle/>
        <a:p>
          <a:endParaRPr lang="en-US"/>
        </a:p>
      </dgm:t>
    </dgm:pt>
    <dgm:pt modelId="{49E5CAA8-800A-4D55-89BC-4C5EFC2DF68F}" type="sibTrans" cxnId="{7C1F7DC4-3CB8-44D4-B58C-E2C5114A9DEF}">
      <dgm:prSet/>
      <dgm:spPr/>
      <dgm:t>
        <a:bodyPr/>
        <a:lstStyle/>
        <a:p>
          <a:endParaRPr lang="en-US"/>
        </a:p>
      </dgm:t>
    </dgm:pt>
    <dgm:pt modelId="{2D2A5CE8-5F1B-4E11-9E1A-FA8E27EAAE9F}">
      <dgm:prSet/>
      <dgm:spPr/>
      <dgm:t>
        <a:bodyPr/>
        <a:lstStyle/>
        <a:p>
          <a:r>
            <a:rPr lang="en-US"/>
            <a:t>Design various machine elements (key, joint, flange coupling and screwed  joints) .</a:t>
          </a:r>
        </a:p>
      </dgm:t>
    </dgm:pt>
    <dgm:pt modelId="{5EDF4CEB-8A41-4F2F-925C-30D8F0E23083}" type="parTrans" cxnId="{04E36B3D-C4EF-47C6-8A1F-83DC52071CB5}">
      <dgm:prSet/>
      <dgm:spPr/>
      <dgm:t>
        <a:bodyPr/>
        <a:lstStyle/>
        <a:p>
          <a:endParaRPr lang="en-US"/>
        </a:p>
      </dgm:t>
    </dgm:pt>
    <dgm:pt modelId="{B0B42BD3-0D1E-4772-BFD8-2012369C4F7E}" type="sibTrans" cxnId="{04E36B3D-C4EF-47C6-8A1F-83DC52071CB5}">
      <dgm:prSet/>
      <dgm:spPr/>
      <dgm:t>
        <a:bodyPr/>
        <a:lstStyle/>
        <a:p>
          <a:endParaRPr lang="en-US"/>
        </a:p>
      </dgm:t>
    </dgm:pt>
    <dgm:pt modelId="{0056A550-24F8-4658-9327-288126D85D2F}" type="pres">
      <dgm:prSet presAssocID="{A3A9191E-D5C8-47C3-A0AD-851FE5A9E828}" presName="Name0" presStyleCnt="0">
        <dgm:presLayoutVars>
          <dgm:dir/>
          <dgm:animLvl val="lvl"/>
          <dgm:resizeHandles val="exact"/>
        </dgm:presLayoutVars>
      </dgm:prSet>
      <dgm:spPr/>
      <dgm:t>
        <a:bodyPr/>
        <a:lstStyle/>
        <a:p>
          <a:endParaRPr lang="en-US"/>
        </a:p>
      </dgm:t>
    </dgm:pt>
    <dgm:pt modelId="{AAAFFBC8-A4B0-4632-9D75-032D779A9252}" type="pres">
      <dgm:prSet presAssocID="{03896910-EF87-41EC-99CA-EB895985AF9E}" presName="linNode" presStyleCnt="0"/>
      <dgm:spPr/>
    </dgm:pt>
    <dgm:pt modelId="{C8AFD0E7-0F5C-4B94-AB3A-D50B533A0D79}" type="pres">
      <dgm:prSet presAssocID="{03896910-EF87-41EC-99CA-EB895985AF9E}" presName="parentText" presStyleLbl="solidFgAcc1" presStyleIdx="0" presStyleCnt="7">
        <dgm:presLayoutVars>
          <dgm:chMax val="1"/>
          <dgm:bulletEnabled/>
        </dgm:presLayoutVars>
      </dgm:prSet>
      <dgm:spPr/>
      <dgm:t>
        <a:bodyPr/>
        <a:lstStyle/>
        <a:p>
          <a:endParaRPr lang="en-US"/>
        </a:p>
      </dgm:t>
    </dgm:pt>
    <dgm:pt modelId="{B29FBB31-59B5-494E-A13D-71CF0AF0C8BC}" type="pres">
      <dgm:prSet presAssocID="{03896910-EF87-41EC-99CA-EB895985AF9E}" presName="descendantText" presStyleLbl="alignNode1" presStyleIdx="0" presStyleCnt="7">
        <dgm:presLayoutVars>
          <dgm:bulletEnabled/>
        </dgm:presLayoutVars>
      </dgm:prSet>
      <dgm:spPr/>
      <dgm:t>
        <a:bodyPr/>
        <a:lstStyle/>
        <a:p>
          <a:endParaRPr lang="en-US"/>
        </a:p>
      </dgm:t>
    </dgm:pt>
    <dgm:pt modelId="{406310F0-7A7D-4A4B-ABF1-BA1EADE9276B}" type="pres">
      <dgm:prSet presAssocID="{8D5F3725-466C-4911-89EE-59B8209F4140}" presName="sp" presStyleCnt="0"/>
      <dgm:spPr/>
    </dgm:pt>
    <dgm:pt modelId="{8241743A-65BD-49B9-A5AB-CDF8AEBDB2F1}" type="pres">
      <dgm:prSet presAssocID="{1CA3ED50-91B2-4F57-ACB4-DCEBB0B883C1}" presName="linNode" presStyleCnt="0"/>
      <dgm:spPr/>
    </dgm:pt>
    <dgm:pt modelId="{F28BA4AA-0B74-4ADC-8B83-BDC3A41BC8DD}" type="pres">
      <dgm:prSet presAssocID="{1CA3ED50-91B2-4F57-ACB4-DCEBB0B883C1}" presName="parentText" presStyleLbl="solidFgAcc1" presStyleIdx="1" presStyleCnt="7">
        <dgm:presLayoutVars>
          <dgm:chMax val="1"/>
          <dgm:bulletEnabled/>
        </dgm:presLayoutVars>
      </dgm:prSet>
      <dgm:spPr/>
      <dgm:t>
        <a:bodyPr/>
        <a:lstStyle/>
        <a:p>
          <a:endParaRPr lang="en-US"/>
        </a:p>
      </dgm:t>
    </dgm:pt>
    <dgm:pt modelId="{44DAD9DA-51DD-4507-8FD8-9AC4D34D359A}" type="pres">
      <dgm:prSet presAssocID="{1CA3ED50-91B2-4F57-ACB4-DCEBB0B883C1}" presName="descendantText" presStyleLbl="alignNode1" presStyleIdx="1" presStyleCnt="7">
        <dgm:presLayoutVars>
          <dgm:bulletEnabled/>
        </dgm:presLayoutVars>
      </dgm:prSet>
      <dgm:spPr/>
      <dgm:t>
        <a:bodyPr/>
        <a:lstStyle/>
        <a:p>
          <a:endParaRPr lang="en-US"/>
        </a:p>
      </dgm:t>
    </dgm:pt>
    <dgm:pt modelId="{2DA58EF4-B3FE-46DA-8691-DFFD4F001988}" type="pres">
      <dgm:prSet presAssocID="{DD7057FF-79DE-45EB-B1BB-BE96B6728BA2}" presName="sp" presStyleCnt="0"/>
      <dgm:spPr/>
    </dgm:pt>
    <dgm:pt modelId="{717AD307-FDFC-4645-B399-CD56BC92123D}" type="pres">
      <dgm:prSet presAssocID="{2E165B40-3E0D-469B-BD34-EB8A69BC63DA}" presName="linNode" presStyleCnt="0"/>
      <dgm:spPr/>
    </dgm:pt>
    <dgm:pt modelId="{72505C23-E264-477E-85FD-3EBF179B11CA}" type="pres">
      <dgm:prSet presAssocID="{2E165B40-3E0D-469B-BD34-EB8A69BC63DA}" presName="parentText" presStyleLbl="solidFgAcc1" presStyleIdx="2" presStyleCnt="7">
        <dgm:presLayoutVars>
          <dgm:chMax val="1"/>
          <dgm:bulletEnabled/>
        </dgm:presLayoutVars>
      </dgm:prSet>
      <dgm:spPr/>
      <dgm:t>
        <a:bodyPr/>
        <a:lstStyle/>
        <a:p>
          <a:endParaRPr lang="en-US"/>
        </a:p>
      </dgm:t>
    </dgm:pt>
    <dgm:pt modelId="{A447E1C5-7986-43DB-A52C-84C5543DFA82}" type="pres">
      <dgm:prSet presAssocID="{2E165B40-3E0D-469B-BD34-EB8A69BC63DA}" presName="descendantText" presStyleLbl="alignNode1" presStyleIdx="2" presStyleCnt="7">
        <dgm:presLayoutVars>
          <dgm:bulletEnabled/>
        </dgm:presLayoutVars>
      </dgm:prSet>
      <dgm:spPr/>
      <dgm:t>
        <a:bodyPr/>
        <a:lstStyle/>
        <a:p>
          <a:endParaRPr lang="en-US"/>
        </a:p>
      </dgm:t>
    </dgm:pt>
    <dgm:pt modelId="{FE050DFC-584F-4C16-BB91-7BF9D6D9ADFC}" type="pres">
      <dgm:prSet presAssocID="{28276A19-ECED-438E-A2A1-76A9C778A5D5}" presName="sp" presStyleCnt="0"/>
      <dgm:spPr/>
    </dgm:pt>
    <dgm:pt modelId="{F68D222F-54E5-4920-A012-EB92E0138A90}" type="pres">
      <dgm:prSet presAssocID="{07E79D11-05F2-4716-BEFB-42D4E6EF89CD}" presName="linNode" presStyleCnt="0"/>
      <dgm:spPr/>
    </dgm:pt>
    <dgm:pt modelId="{A646AD79-3DF8-424E-A227-F0DD548D2D8B}" type="pres">
      <dgm:prSet presAssocID="{07E79D11-05F2-4716-BEFB-42D4E6EF89CD}" presName="parentText" presStyleLbl="solidFgAcc1" presStyleIdx="3" presStyleCnt="7">
        <dgm:presLayoutVars>
          <dgm:chMax val="1"/>
          <dgm:bulletEnabled/>
        </dgm:presLayoutVars>
      </dgm:prSet>
      <dgm:spPr/>
      <dgm:t>
        <a:bodyPr/>
        <a:lstStyle/>
        <a:p>
          <a:endParaRPr lang="en-US"/>
        </a:p>
      </dgm:t>
    </dgm:pt>
    <dgm:pt modelId="{853CA8CA-7A6D-424E-9579-D42B94C5CC3D}" type="pres">
      <dgm:prSet presAssocID="{07E79D11-05F2-4716-BEFB-42D4E6EF89CD}" presName="descendantText" presStyleLbl="alignNode1" presStyleIdx="3" presStyleCnt="7">
        <dgm:presLayoutVars>
          <dgm:bulletEnabled/>
        </dgm:presLayoutVars>
      </dgm:prSet>
      <dgm:spPr/>
      <dgm:t>
        <a:bodyPr/>
        <a:lstStyle/>
        <a:p>
          <a:endParaRPr lang="en-US"/>
        </a:p>
      </dgm:t>
    </dgm:pt>
    <dgm:pt modelId="{E638612D-1245-498F-B3D7-24E057419AA5}" type="pres">
      <dgm:prSet presAssocID="{7530EB59-7A44-445F-9602-89E23E9BF030}" presName="sp" presStyleCnt="0"/>
      <dgm:spPr/>
    </dgm:pt>
    <dgm:pt modelId="{286BF185-3289-4ED0-A005-298520FB1A80}" type="pres">
      <dgm:prSet presAssocID="{0E08F834-D32B-4BF7-96EF-C8B2C565DB78}" presName="linNode" presStyleCnt="0"/>
      <dgm:spPr/>
    </dgm:pt>
    <dgm:pt modelId="{0625D0EC-2A11-4116-A488-87D6937D8147}" type="pres">
      <dgm:prSet presAssocID="{0E08F834-D32B-4BF7-96EF-C8B2C565DB78}" presName="parentText" presStyleLbl="solidFgAcc1" presStyleIdx="4" presStyleCnt="7">
        <dgm:presLayoutVars>
          <dgm:chMax val="1"/>
          <dgm:bulletEnabled/>
        </dgm:presLayoutVars>
      </dgm:prSet>
      <dgm:spPr/>
      <dgm:t>
        <a:bodyPr/>
        <a:lstStyle/>
        <a:p>
          <a:endParaRPr lang="en-US"/>
        </a:p>
      </dgm:t>
    </dgm:pt>
    <dgm:pt modelId="{8CEE43FE-CD49-4C24-9A36-BFF909A411BF}" type="pres">
      <dgm:prSet presAssocID="{0E08F834-D32B-4BF7-96EF-C8B2C565DB78}" presName="descendantText" presStyleLbl="alignNode1" presStyleIdx="4" presStyleCnt="7">
        <dgm:presLayoutVars>
          <dgm:bulletEnabled/>
        </dgm:presLayoutVars>
      </dgm:prSet>
      <dgm:spPr/>
      <dgm:t>
        <a:bodyPr/>
        <a:lstStyle/>
        <a:p>
          <a:endParaRPr lang="en-US"/>
        </a:p>
      </dgm:t>
    </dgm:pt>
    <dgm:pt modelId="{AFDD5BD0-C37E-4978-94E4-796A192A8F64}" type="pres">
      <dgm:prSet presAssocID="{28F9E541-BB89-4DB7-B99E-628888EE609C}" presName="sp" presStyleCnt="0"/>
      <dgm:spPr/>
    </dgm:pt>
    <dgm:pt modelId="{B15A8F8D-10EC-45C8-AE8E-C654F81C5AC6}" type="pres">
      <dgm:prSet presAssocID="{5707D7AA-C7F3-4F23-B2C7-0B9D1A427AC1}" presName="linNode" presStyleCnt="0"/>
      <dgm:spPr/>
    </dgm:pt>
    <dgm:pt modelId="{9E59F356-A5D9-45B0-9650-2029DE947B9A}" type="pres">
      <dgm:prSet presAssocID="{5707D7AA-C7F3-4F23-B2C7-0B9D1A427AC1}" presName="parentText" presStyleLbl="solidFgAcc1" presStyleIdx="5" presStyleCnt="7">
        <dgm:presLayoutVars>
          <dgm:chMax val="1"/>
          <dgm:bulletEnabled/>
        </dgm:presLayoutVars>
      </dgm:prSet>
      <dgm:spPr/>
      <dgm:t>
        <a:bodyPr/>
        <a:lstStyle/>
        <a:p>
          <a:endParaRPr lang="en-US"/>
        </a:p>
      </dgm:t>
    </dgm:pt>
    <dgm:pt modelId="{688D12C9-04A9-4A79-8F08-41D8C0891905}" type="pres">
      <dgm:prSet presAssocID="{5707D7AA-C7F3-4F23-B2C7-0B9D1A427AC1}" presName="descendantText" presStyleLbl="alignNode1" presStyleIdx="5" presStyleCnt="7">
        <dgm:presLayoutVars>
          <dgm:bulletEnabled/>
        </dgm:presLayoutVars>
      </dgm:prSet>
      <dgm:spPr/>
      <dgm:t>
        <a:bodyPr/>
        <a:lstStyle/>
        <a:p>
          <a:endParaRPr lang="en-US"/>
        </a:p>
      </dgm:t>
    </dgm:pt>
    <dgm:pt modelId="{67A21630-84BA-4AA3-89D0-E7514355B7BF}" type="pres">
      <dgm:prSet presAssocID="{69BAB578-D6CD-44A1-8E72-55CBA0906E6A}" presName="sp" presStyleCnt="0"/>
      <dgm:spPr/>
    </dgm:pt>
    <dgm:pt modelId="{6A294A90-6D10-4F24-A85D-7355D2009385}" type="pres">
      <dgm:prSet presAssocID="{D7CE9F74-A346-4839-997F-16135BB94F9C}" presName="linNode" presStyleCnt="0"/>
      <dgm:spPr/>
    </dgm:pt>
    <dgm:pt modelId="{16112296-7AB7-4BC8-9BD5-C38B6F9EB508}" type="pres">
      <dgm:prSet presAssocID="{D7CE9F74-A346-4839-997F-16135BB94F9C}" presName="parentText" presStyleLbl="solidFgAcc1" presStyleIdx="6" presStyleCnt="7">
        <dgm:presLayoutVars>
          <dgm:chMax val="1"/>
          <dgm:bulletEnabled/>
        </dgm:presLayoutVars>
      </dgm:prSet>
      <dgm:spPr/>
      <dgm:t>
        <a:bodyPr/>
        <a:lstStyle/>
        <a:p>
          <a:endParaRPr lang="en-US"/>
        </a:p>
      </dgm:t>
    </dgm:pt>
    <dgm:pt modelId="{8D224840-AA5C-48B7-8AC0-7836ABF23D17}" type="pres">
      <dgm:prSet presAssocID="{D7CE9F74-A346-4839-997F-16135BB94F9C}" presName="descendantText" presStyleLbl="alignNode1" presStyleIdx="6" presStyleCnt="7">
        <dgm:presLayoutVars>
          <dgm:bulletEnabled/>
        </dgm:presLayoutVars>
      </dgm:prSet>
      <dgm:spPr/>
      <dgm:t>
        <a:bodyPr/>
        <a:lstStyle/>
        <a:p>
          <a:endParaRPr lang="en-US"/>
        </a:p>
      </dgm:t>
    </dgm:pt>
  </dgm:ptLst>
  <dgm:cxnLst>
    <dgm:cxn modelId="{648FF492-BB86-46B1-A68E-ECAA0EC51282}" type="presOf" srcId="{E5D7698E-201F-41E6-A96F-84C506A3D6A7}" destId="{688D12C9-04A9-4A79-8F08-41D8C0891905}" srcOrd="0" destOrd="0" presId="urn:microsoft.com/office/officeart/2016/7/layout/VerticalHollowActionList"/>
    <dgm:cxn modelId="{A6C59F03-9721-4FCE-B7DC-61A5EF1E80F1}" srcId="{A3A9191E-D5C8-47C3-A0AD-851FE5A9E828}" destId="{5707D7AA-C7F3-4F23-B2C7-0B9D1A427AC1}" srcOrd="5" destOrd="0" parTransId="{0A116CC2-A3C3-4408-992D-A2F06F11F8BB}" sibTransId="{69BAB578-D6CD-44A1-8E72-55CBA0906E6A}"/>
    <dgm:cxn modelId="{4480A710-A08E-4E7E-9E4A-FE19E762B36C}" type="presOf" srcId="{1CA3ED50-91B2-4F57-ACB4-DCEBB0B883C1}" destId="{F28BA4AA-0B74-4ADC-8B83-BDC3A41BC8DD}" srcOrd="0" destOrd="0" presId="urn:microsoft.com/office/officeart/2016/7/layout/VerticalHollowActionList"/>
    <dgm:cxn modelId="{D9289823-2583-4DDB-8E13-4369C5794487}" srcId="{5707D7AA-C7F3-4F23-B2C7-0B9D1A427AC1}" destId="{E5D7698E-201F-41E6-A96F-84C506A3D6A7}" srcOrd="0" destOrd="0" parTransId="{69AB8C39-837F-43A7-AD4B-3FC2754FA4DC}" sibTransId="{FDD66E5B-7522-4904-84D7-2F7AAC783D98}"/>
    <dgm:cxn modelId="{8073DA22-0BE4-4E29-A902-6E865DA25F5B}" type="presOf" srcId="{0E08F834-D32B-4BF7-96EF-C8B2C565DB78}" destId="{0625D0EC-2A11-4116-A488-87D6937D8147}" srcOrd="0" destOrd="0" presId="urn:microsoft.com/office/officeart/2016/7/layout/VerticalHollowActionList"/>
    <dgm:cxn modelId="{F9F0E102-8A66-4886-A7AF-CC783766DD24}" srcId="{0E08F834-D32B-4BF7-96EF-C8B2C565DB78}" destId="{60A770DC-6409-4B22-B197-143C7521B938}" srcOrd="0" destOrd="0" parTransId="{73C4B880-2944-4166-B219-85DC698BE179}" sibTransId="{EDFCB55A-CD2D-4F02-8931-517438479711}"/>
    <dgm:cxn modelId="{865887C5-32A9-4272-AA22-F29AB4EF6722}" srcId="{07E79D11-05F2-4716-BEFB-42D4E6EF89CD}" destId="{A036388C-4F2E-4A5D-8BA7-42D7B91FE06A}" srcOrd="0" destOrd="0" parTransId="{0F1B1C04-BD63-4ABE-96AF-51E540A70125}" sibTransId="{6ACC892A-EBB0-44C6-9CD2-C75E98EE0550}"/>
    <dgm:cxn modelId="{0D480403-7C3A-41BA-AB0F-CFE006DB9A35}" type="presOf" srcId="{07E79D11-05F2-4716-BEFB-42D4E6EF89CD}" destId="{A646AD79-3DF8-424E-A227-F0DD548D2D8B}" srcOrd="0" destOrd="0" presId="urn:microsoft.com/office/officeart/2016/7/layout/VerticalHollowActionList"/>
    <dgm:cxn modelId="{10C81779-8227-4F71-88CC-F1EFCA82398E}" srcId="{A3A9191E-D5C8-47C3-A0AD-851FE5A9E828}" destId="{0E08F834-D32B-4BF7-96EF-C8B2C565DB78}" srcOrd="4" destOrd="0" parTransId="{EACAFCBB-32CA-41CD-8D1E-473AE517DA07}" sibTransId="{28F9E541-BB89-4DB7-B99E-628888EE609C}"/>
    <dgm:cxn modelId="{259C2BBC-F3A0-41FF-8749-BA1A7F53BEBE}" srcId="{A3A9191E-D5C8-47C3-A0AD-851FE5A9E828}" destId="{2E165B40-3E0D-469B-BD34-EB8A69BC63DA}" srcOrd="2" destOrd="0" parTransId="{E505BBF1-449A-4862-9CDA-92BC321481A1}" sibTransId="{28276A19-ECED-438E-A2A1-76A9C778A5D5}"/>
    <dgm:cxn modelId="{7C1F7DC4-3CB8-44D4-B58C-E2C5114A9DEF}" srcId="{A3A9191E-D5C8-47C3-A0AD-851FE5A9E828}" destId="{D7CE9F74-A346-4839-997F-16135BB94F9C}" srcOrd="6" destOrd="0" parTransId="{CE44BAA1-CBCA-4E82-B25F-4A617ED83B54}" sibTransId="{49E5CAA8-800A-4D55-89BC-4C5EFC2DF68F}"/>
    <dgm:cxn modelId="{A162086B-8B90-45F7-BD06-3E9E7FB0F037}" type="presOf" srcId="{2E165B40-3E0D-469B-BD34-EB8A69BC63DA}" destId="{72505C23-E264-477E-85FD-3EBF179B11CA}" srcOrd="0" destOrd="0" presId="urn:microsoft.com/office/officeart/2016/7/layout/VerticalHollowActionList"/>
    <dgm:cxn modelId="{313CFAA8-C73E-47FC-9746-9645FEA12BEB}" type="presOf" srcId="{A3A9191E-D5C8-47C3-A0AD-851FE5A9E828}" destId="{0056A550-24F8-4658-9327-288126D85D2F}" srcOrd="0" destOrd="0" presId="urn:microsoft.com/office/officeart/2016/7/layout/VerticalHollowActionList"/>
    <dgm:cxn modelId="{DA5D3562-5D1E-46D7-8CA6-2688EDF9909F}" srcId="{A3A9191E-D5C8-47C3-A0AD-851FE5A9E828}" destId="{07E79D11-05F2-4716-BEFB-42D4E6EF89CD}" srcOrd="3" destOrd="0" parTransId="{24CCC291-EC60-45AA-8D51-1FBCADAC573D}" sibTransId="{7530EB59-7A44-445F-9602-89E23E9BF030}"/>
    <dgm:cxn modelId="{07E95EA4-F84E-41C4-B796-7DF331F5B772}" srcId="{03896910-EF87-41EC-99CA-EB895985AF9E}" destId="{D8A16F98-D8A1-4E5D-A988-3FD38A1654D9}" srcOrd="0" destOrd="0" parTransId="{C754FFED-26F1-4551-A19A-447BAA58E9E4}" sibTransId="{D0CD2135-DBD7-4EDB-A72A-5FFFFD9574E4}"/>
    <dgm:cxn modelId="{8F0BFBB0-659B-437C-9F53-971DA60CB732}" type="presOf" srcId="{BE99777F-CB3D-4B2E-95C3-F73A85131607}" destId="{44DAD9DA-51DD-4507-8FD8-9AC4D34D359A}" srcOrd="0" destOrd="0" presId="urn:microsoft.com/office/officeart/2016/7/layout/VerticalHollowActionList"/>
    <dgm:cxn modelId="{5F2B12D2-139B-4685-B3AF-9C17C40A0D67}" srcId="{A3A9191E-D5C8-47C3-A0AD-851FE5A9E828}" destId="{1CA3ED50-91B2-4F57-ACB4-DCEBB0B883C1}" srcOrd="1" destOrd="0" parTransId="{9A766DEA-3C6D-49D6-A07B-95BC6D2515AF}" sibTransId="{DD7057FF-79DE-45EB-B1BB-BE96B6728BA2}"/>
    <dgm:cxn modelId="{F03BEFBD-DF72-43FD-AE75-600A22A78CCB}" type="presOf" srcId="{A036388C-4F2E-4A5D-8BA7-42D7B91FE06A}" destId="{853CA8CA-7A6D-424E-9579-D42B94C5CC3D}" srcOrd="0" destOrd="0" presId="urn:microsoft.com/office/officeart/2016/7/layout/VerticalHollowActionList"/>
    <dgm:cxn modelId="{04E36B3D-C4EF-47C6-8A1F-83DC52071CB5}" srcId="{D7CE9F74-A346-4839-997F-16135BB94F9C}" destId="{2D2A5CE8-5F1B-4E11-9E1A-FA8E27EAAE9F}" srcOrd="0" destOrd="0" parTransId="{5EDF4CEB-8A41-4F2F-925C-30D8F0E23083}" sibTransId="{B0B42BD3-0D1E-4772-BFD8-2012369C4F7E}"/>
    <dgm:cxn modelId="{36A5BFFB-0F17-45B4-BF4A-30007D0FA70C}" type="presOf" srcId="{03896910-EF87-41EC-99CA-EB895985AF9E}" destId="{C8AFD0E7-0F5C-4B94-AB3A-D50B533A0D79}" srcOrd="0" destOrd="0" presId="urn:microsoft.com/office/officeart/2016/7/layout/VerticalHollowActionList"/>
    <dgm:cxn modelId="{D345B93D-8674-4172-97BF-317955D8961A}" type="presOf" srcId="{7B563810-D812-4848-9788-DAAE3D08F050}" destId="{A447E1C5-7986-43DB-A52C-84C5543DFA82}" srcOrd="0" destOrd="0" presId="urn:microsoft.com/office/officeart/2016/7/layout/VerticalHollowActionList"/>
    <dgm:cxn modelId="{45D97115-45B6-481D-866A-EF9644F2B0DA}" type="presOf" srcId="{2D2A5CE8-5F1B-4E11-9E1A-FA8E27EAAE9F}" destId="{8D224840-AA5C-48B7-8AC0-7836ABF23D17}" srcOrd="0" destOrd="0" presId="urn:microsoft.com/office/officeart/2016/7/layout/VerticalHollowActionList"/>
    <dgm:cxn modelId="{792E29FC-42E5-4BB3-B049-7C713889690A}" srcId="{2E165B40-3E0D-469B-BD34-EB8A69BC63DA}" destId="{7B563810-D812-4848-9788-DAAE3D08F050}" srcOrd="0" destOrd="0" parTransId="{43148674-FE6A-4017-AE4D-BFD5998622A8}" sibTransId="{F318B49D-466A-4243-B66F-5D7E671BC69C}"/>
    <dgm:cxn modelId="{BF4AC752-6928-425F-9EF9-24822447CAE9}" type="presOf" srcId="{D8A16F98-D8A1-4E5D-A988-3FD38A1654D9}" destId="{B29FBB31-59B5-494E-A13D-71CF0AF0C8BC}" srcOrd="0" destOrd="0" presId="urn:microsoft.com/office/officeart/2016/7/layout/VerticalHollowActionList"/>
    <dgm:cxn modelId="{F5015EAA-12AB-4FC9-BE35-2504B8C68240}" type="presOf" srcId="{60A770DC-6409-4B22-B197-143C7521B938}" destId="{8CEE43FE-CD49-4C24-9A36-BFF909A411BF}" srcOrd="0" destOrd="0" presId="urn:microsoft.com/office/officeart/2016/7/layout/VerticalHollowActionList"/>
    <dgm:cxn modelId="{479AC449-F37E-4E2B-AEAB-71AA10193F34}" type="presOf" srcId="{D7CE9F74-A346-4839-997F-16135BB94F9C}" destId="{16112296-7AB7-4BC8-9BD5-C38B6F9EB508}" srcOrd="0" destOrd="0" presId="urn:microsoft.com/office/officeart/2016/7/layout/VerticalHollowActionList"/>
    <dgm:cxn modelId="{A8E2ABB3-D245-441E-8989-2C0690F2DA54}" srcId="{A3A9191E-D5C8-47C3-A0AD-851FE5A9E828}" destId="{03896910-EF87-41EC-99CA-EB895985AF9E}" srcOrd="0" destOrd="0" parTransId="{38A76D4B-22E7-493A-B36A-A926B6AB48DB}" sibTransId="{8D5F3725-466C-4911-89EE-59B8209F4140}"/>
    <dgm:cxn modelId="{D74F8ED4-4D83-4B48-9088-AA6D21FCD06B}" type="presOf" srcId="{5707D7AA-C7F3-4F23-B2C7-0B9D1A427AC1}" destId="{9E59F356-A5D9-45B0-9650-2029DE947B9A}" srcOrd="0" destOrd="0" presId="urn:microsoft.com/office/officeart/2016/7/layout/VerticalHollowActionList"/>
    <dgm:cxn modelId="{E3EAB4E4-D025-452C-A2EC-6CDCDC1544E8}" srcId="{1CA3ED50-91B2-4F57-ACB4-DCEBB0B883C1}" destId="{BE99777F-CB3D-4B2E-95C3-F73A85131607}" srcOrd="0" destOrd="0" parTransId="{82ED576B-C680-4577-B364-30D73F24567F}" sibTransId="{B4039767-DF44-4E77-8006-7C4246CDFB3C}"/>
    <dgm:cxn modelId="{2DAAD666-B38C-4A5D-ABF1-A76BE44E4DE6}" type="presParOf" srcId="{0056A550-24F8-4658-9327-288126D85D2F}" destId="{AAAFFBC8-A4B0-4632-9D75-032D779A9252}" srcOrd="0" destOrd="0" presId="urn:microsoft.com/office/officeart/2016/7/layout/VerticalHollowActionList"/>
    <dgm:cxn modelId="{0F01FF7C-5BB0-45EC-8CF4-94E9C58CD3C2}" type="presParOf" srcId="{AAAFFBC8-A4B0-4632-9D75-032D779A9252}" destId="{C8AFD0E7-0F5C-4B94-AB3A-D50B533A0D79}" srcOrd="0" destOrd="0" presId="urn:microsoft.com/office/officeart/2016/7/layout/VerticalHollowActionList"/>
    <dgm:cxn modelId="{AF6A7EAB-8485-45BA-9D6F-A11BEBE7556E}" type="presParOf" srcId="{AAAFFBC8-A4B0-4632-9D75-032D779A9252}" destId="{B29FBB31-59B5-494E-A13D-71CF0AF0C8BC}" srcOrd="1" destOrd="0" presId="urn:microsoft.com/office/officeart/2016/7/layout/VerticalHollowActionList"/>
    <dgm:cxn modelId="{ADCF305A-7682-4184-A180-CDD34DE13754}" type="presParOf" srcId="{0056A550-24F8-4658-9327-288126D85D2F}" destId="{406310F0-7A7D-4A4B-ABF1-BA1EADE9276B}" srcOrd="1" destOrd="0" presId="urn:microsoft.com/office/officeart/2016/7/layout/VerticalHollowActionList"/>
    <dgm:cxn modelId="{7D6357CF-05CF-40B8-AA97-2D5232F785D6}" type="presParOf" srcId="{0056A550-24F8-4658-9327-288126D85D2F}" destId="{8241743A-65BD-49B9-A5AB-CDF8AEBDB2F1}" srcOrd="2" destOrd="0" presId="urn:microsoft.com/office/officeart/2016/7/layout/VerticalHollowActionList"/>
    <dgm:cxn modelId="{D37CA6D5-8CCB-46C2-BA4E-F4E6332E362E}" type="presParOf" srcId="{8241743A-65BD-49B9-A5AB-CDF8AEBDB2F1}" destId="{F28BA4AA-0B74-4ADC-8B83-BDC3A41BC8DD}" srcOrd="0" destOrd="0" presId="urn:microsoft.com/office/officeart/2016/7/layout/VerticalHollowActionList"/>
    <dgm:cxn modelId="{8DE36754-B545-4450-A51F-D31455E6D910}" type="presParOf" srcId="{8241743A-65BD-49B9-A5AB-CDF8AEBDB2F1}" destId="{44DAD9DA-51DD-4507-8FD8-9AC4D34D359A}" srcOrd="1" destOrd="0" presId="urn:microsoft.com/office/officeart/2016/7/layout/VerticalHollowActionList"/>
    <dgm:cxn modelId="{53E175BF-8699-46A1-BEC2-A04ADEE5ADDE}" type="presParOf" srcId="{0056A550-24F8-4658-9327-288126D85D2F}" destId="{2DA58EF4-B3FE-46DA-8691-DFFD4F001988}" srcOrd="3" destOrd="0" presId="urn:microsoft.com/office/officeart/2016/7/layout/VerticalHollowActionList"/>
    <dgm:cxn modelId="{783EAC10-9315-4C12-81C0-57A38F21276F}" type="presParOf" srcId="{0056A550-24F8-4658-9327-288126D85D2F}" destId="{717AD307-FDFC-4645-B399-CD56BC92123D}" srcOrd="4" destOrd="0" presId="urn:microsoft.com/office/officeart/2016/7/layout/VerticalHollowActionList"/>
    <dgm:cxn modelId="{941D1E4D-88FE-4D9E-862C-0CC7CACD0E48}" type="presParOf" srcId="{717AD307-FDFC-4645-B399-CD56BC92123D}" destId="{72505C23-E264-477E-85FD-3EBF179B11CA}" srcOrd="0" destOrd="0" presId="urn:microsoft.com/office/officeart/2016/7/layout/VerticalHollowActionList"/>
    <dgm:cxn modelId="{BE11F03D-D428-45F1-957F-030AF583461C}" type="presParOf" srcId="{717AD307-FDFC-4645-B399-CD56BC92123D}" destId="{A447E1C5-7986-43DB-A52C-84C5543DFA82}" srcOrd="1" destOrd="0" presId="urn:microsoft.com/office/officeart/2016/7/layout/VerticalHollowActionList"/>
    <dgm:cxn modelId="{C98DA31F-4D6B-4B62-9D0C-24362CA1213B}" type="presParOf" srcId="{0056A550-24F8-4658-9327-288126D85D2F}" destId="{FE050DFC-584F-4C16-BB91-7BF9D6D9ADFC}" srcOrd="5" destOrd="0" presId="urn:microsoft.com/office/officeart/2016/7/layout/VerticalHollowActionList"/>
    <dgm:cxn modelId="{0EAE451D-ADC5-4F25-9445-95FF3FCE2297}" type="presParOf" srcId="{0056A550-24F8-4658-9327-288126D85D2F}" destId="{F68D222F-54E5-4920-A012-EB92E0138A90}" srcOrd="6" destOrd="0" presId="urn:microsoft.com/office/officeart/2016/7/layout/VerticalHollowActionList"/>
    <dgm:cxn modelId="{8823FFF9-B4C5-4AC2-BD67-93BD73F927B1}" type="presParOf" srcId="{F68D222F-54E5-4920-A012-EB92E0138A90}" destId="{A646AD79-3DF8-424E-A227-F0DD548D2D8B}" srcOrd="0" destOrd="0" presId="urn:microsoft.com/office/officeart/2016/7/layout/VerticalHollowActionList"/>
    <dgm:cxn modelId="{1221C9A0-130A-45A8-867F-107FBC979380}" type="presParOf" srcId="{F68D222F-54E5-4920-A012-EB92E0138A90}" destId="{853CA8CA-7A6D-424E-9579-D42B94C5CC3D}" srcOrd="1" destOrd="0" presId="urn:microsoft.com/office/officeart/2016/7/layout/VerticalHollowActionList"/>
    <dgm:cxn modelId="{B1D5FAAA-CCF7-415B-908D-932B30D7570A}" type="presParOf" srcId="{0056A550-24F8-4658-9327-288126D85D2F}" destId="{E638612D-1245-498F-B3D7-24E057419AA5}" srcOrd="7" destOrd="0" presId="urn:microsoft.com/office/officeart/2016/7/layout/VerticalHollowActionList"/>
    <dgm:cxn modelId="{18ABB77E-5BD8-4CDE-AF22-46E22BD2F34E}" type="presParOf" srcId="{0056A550-24F8-4658-9327-288126D85D2F}" destId="{286BF185-3289-4ED0-A005-298520FB1A80}" srcOrd="8" destOrd="0" presId="urn:microsoft.com/office/officeart/2016/7/layout/VerticalHollowActionList"/>
    <dgm:cxn modelId="{026D13E8-460F-4EA0-9F2A-D732683DBED9}" type="presParOf" srcId="{286BF185-3289-4ED0-A005-298520FB1A80}" destId="{0625D0EC-2A11-4116-A488-87D6937D8147}" srcOrd="0" destOrd="0" presId="urn:microsoft.com/office/officeart/2016/7/layout/VerticalHollowActionList"/>
    <dgm:cxn modelId="{1EFC0413-114A-4222-BC93-6F0DFD9FEDE1}" type="presParOf" srcId="{286BF185-3289-4ED0-A005-298520FB1A80}" destId="{8CEE43FE-CD49-4C24-9A36-BFF909A411BF}" srcOrd="1" destOrd="0" presId="urn:microsoft.com/office/officeart/2016/7/layout/VerticalHollowActionList"/>
    <dgm:cxn modelId="{066118EC-43EA-41B5-9E71-53CD545E1936}" type="presParOf" srcId="{0056A550-24F8-4658-9327-288126D85D2F}" destId="{AFDD5BD0-C37E-4978-94E4-796A192A8F64}" srcOrd="9" destOrd="0" presId="urn:microsoft.com/office/officeart/2016/7/layout/VerticalHollowActionList"/>
    <dgm:cxn modelId="{83FEBB41-2942-417F-B4A8-47E924347E28}" type="presParOf" srcId="{0056A550-24F8-4658-9327-288126D85D2F}" destId="{B15A8F8D-10EC-45C8-AE8E-C654F81C5AC6}" srcOrd="10" destOrd="0" presId="urn:microsoft.com/office/officeart/2016/7/layout/VerticalHollowActionList"/>
    <dgm:cxn modelId="{8C27F334-E4E6-4AA5-9F5A-1FB7741D77C4}" type="presParOf" srcId="{B15A8F8D-10EC-45C8-AE8E-C654F81C5AC6}" destId="{9E59F356-A5D9-45B0-9650-2029DE947B9A}" srcOrd="0" destOrd="0" presId="urn:microsoft.com/office/officeart/2016/7/layout/VerticalHollowActionList"/>
    <dgm:cxn modelId="{E0050337-E362-483D-8D47-DB1B51390E83}" type="presParOf" srcId="{B15A8F8D-10EC-45C8-AE8E-C654F81C5AC6}" destId="{688D12C9-04A9-4A79-8F08-41D8C0891905}" srcOrd="1" destOrd="0" presId="urn:microsoft.com/office/officeart/2016/7/layout/VerticalHollowActionList"/>
    <dgm:cxn modelId="{A335821B-CED6-4627-8E6E-45D0A8F6D48D}" type="presParOf" srcId="{0056A550-24F8-4658-9327-288126D85D2F}" destId="{67A21630-84BA-4AA3-89D0-E7514355B7BF}" srcOrd="11" destOrd="0" presId="urn:microsoft.com/office/officeart/2016/7/layout/VerticalHollowActionList"/>
    <dgm:cxn modelId="{519DD8CD-B087-4314-8511-1033F62FFAE7}" type="presParOf" srcId="{0056A550-24F8-4658-9327-288126D85D2F}" destId="{6A294A90-6D10-4F24-A85D-7355D2009385}" srcOrd="12" destOrd="0" presId="urn:microsoft.com/office/officeart/2016/7/layout/VerticalHollowActionList"/>
    <dgm:cxn modelId="{F7193D77-7588-4F63-9ABE-6AD892FF9E96}" type="presParOf" srcId="{6A294A90-6D10-4F24-A85D-7355D2009385}" destId="{16112296-7AB7-4BC8-9BD5-C38B6F9EB508}" srcOrd="0" destOrd="0" presId="urn:microsoft.com/office/officeart/2016/7/layout/VerticalHollowActionList"/>
    <dgm:cxn modelId="{FE4E3E64-7E17-4068-83AE-2850A720C00E}" type="presParOf" srcId="{6A294A90-6D10-4F24-A85D-7355D2009385}" destId="{8D224840-AA5C-48B7-8AC0-7836ABF23D17}" srcOrd="1" destOrd="0" presId="urn:microsoft.com/office/officeart/2016/7/layout/VerticalHollowAction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FBB31-59B5-494E-A13D-71CF0AF0C8BC}">
      <dsp:nvSpPr>
        <dsp:cNvPr id="0" name=""/>
        <dsp:cNvSpPr/>
      </dsp:nvSpPr>
      <dsp:spPr>
        <a:xfrm>
          <a:off x="1901555" y="1741"/>
          <a:ext cx="7606222" cy="5042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582" tIns="128077" rIns="147582" bIns="128077" numCol="1" spcCol="1270" anchor="ctr" anchorCtr="0">
          <a:noAutofit/>
        </a:bodyPr>
        <a:lstStyle/>
        <a:p>
          <a:pPr marL="0" lvl="0" indent="0" algn="l" defTabSz="755650">
            <a:lnSpc>
              <a:spcPct val="90000"/>
            </a:lnSpc>
            <a:spcBef>
              <a:spcPct val="0"/>
            </a:spcBef>
            <a:spcAft>
              <a:spcPct val="35000"/>
            </a:spcAft>
            <a:buNone/>
          </a:pPr>
          <a:r>
            <a:rPr lang="en-US" sz="1700" kern="1200"/>
            <a:t>At the end of this course, students will be able to: </a:t>
          </a:r>
        </a:p>
      </dsp:txBody>
      <dsp:txXfrm>
        <a:off x="1901555" y="1741"/>
        <a:ext cx="7606222" cy="504240"/>
      </dsp:txXfrm>
    </dsp:sp>
    <dsp:sp modelId="{C8AFD0E7-0F5C-4B94-AB3A-D50B533A0D79}">
      <dsp:nvSpPr>
        <dsp:cNvPr id="0" name=""/>
        <dsp:cNvSpPr/>
      </dsp:nvSpPr>
      <dsp:spPr>
        <a:xfrm>
          <a:off x="0" y="1741"/>
          <a:ext cx="1901555" cy="50424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24" tIns="49808" rIns="100624" bIns="49808" numCol="1" spcCol="1270" anchor="ctr" anchorCtr="0">
          <a:noAutofit/>
        </a:bodyPr>
        <a:lstStyle/>
        <a:p>
          <a:pPr marL="0" lvl="0" indent="0" algn="ctr" defTabSz="933450">
            <a:lnSpc>
              <a:spcPct val="90000"/>
            </a:lnSpc>
            <a:spcBef>
              <a:spcPct val="0"/>
            </a:spcBef>
            <a:spcAft>
              <a:spcPct val="35000"/>
            </a:spcAft>
            <a:buNone/>
          </a:pPr>
          <a:r>
            <a:rPr lang="en-US" sz="2100" kern="1200"/>
            <a:t>Be</a:t>
          </a:r>
        </a:p>
      </dsp:txBody>
      <dsp:txXfrm>
        <a:off x="0" y="1741"/>
        <a:ext cx="1901555" cy="504240"/>
      </dsp:txXfrm>
    </dsp:sp>
    <dsp:sp modelId="{44DAD9DA-51DD-4507-8FD8-9AC4D34D359A}">
      <dsp:nvSpPr>
        <dsp:cNvPr id="0" name=""/>
        <dsp:cNvSpPr/>
      </dsp:nvSpPr>
      <dsp:spPr>
        <a:xfrm>
          <a:off x="1901555" y="536236"/>
          <a:ext cx="7606222" cy="5042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582" tIns="128077" rIns="147582" bIns="128077" numCol="1" spcCol="1270" anchor="ctr" anchorCtr="0">
          <a:noAutofit/>
        </a:bodyPr>
        <a:lstStyle/>
        <a:p>
          <a:pPr marL="0" lvl="0" indent="0" algn="l" defTabSz="755650">
            <a:lnSpc>
              <a:spcPct val="90000"/>
            </a:lnSpc>
            <a:spcBef>
              <a:spcPct val="0"/>
            </a:spcBef>
            <a:spcAft>
              <a:spcPct val="35000"/>
            </a:spcAft>
            <a:buNone/>
          </a:pPr>
          <a:r>
            <a:rPr lang="en-US" sz="1700" kern="1200"/>
            <a:t>Explain the terms related to design. </a:t>
          </a:r>
        </a:p>
      </dsp:txBody>
      <dsp:txXfrm>
        <a:off x="1901555" y="536236"/>
        <a:ext cx="7606222" cy="504240"/>
      </dsp:txXfrm>
    </dsp:sp>
    <dsp:sp modelId="{F28BA4AA-0B74-4ADC-8B83-BDC3A41BC8DD}">
      <dsp:nvSpPr>
        <dsp:cNvPr id="0" name=""/>
        <dsp:cNvSpPr/>
      </dsp:nvSpPr>
      <dsp:spPr>
        <a:xfrm>
          <a:off x="0" y="536236"/>
          <a:ext cx="1901555" cy="50424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24" tIns="49808" rIns="100624" bIns="49808" numCol="1" spcCol="1270" anchor="ctr" anchorCtr="0">
          <a:noAutofit/>
        </a:bodyPr>
        <a:lstStyle/>
        <a:p>
          <a:pPr marL="0" lvl="0" indent="0" algn="ctr" defTabSz="933450">
            <a:lnSpc>
              <a:spcPct val="90000"/>
            </a:lnSpc>
            <a:spcBef>
              <a:spcPct val="0"/>
            </a:spcBef>
            <a:spcAft>
              <a:spcPct val="35000"/>
            </a:spcAft>
            <a:buNone/>
          </a:pPr>
          <a:r>
            <a:rPr lang="en-US" sz="2100" kern="1200"/>
            <a:t>Explain</a:t>
          </a:r>
        </a:p>
      </dsp:txBody>
      <dsp:txXfrm>
        <a:off x="0" y="536236"/>
        <a:ext cx="1901555" cy="504240"/>
      </dsp:txXfrm>
    </dsp:sp>
    <dsp:sp modelId="{A447E1C5-7986-43DB-A52C-84C5543DFA82}">
      <dsp:nvSpPr>
        <dsp:cNvPr id="0" name=""/>
        <dsp:cNvSpPr/>
      </dsp:nvSpPr>
      <dsp:spPr>
        <a:xfrm>
          <a:off x="1901555" y="1070732"/>
          <a:ext cx="7606222" cy="5042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582" tIns="128077" rIns="147582" bIns="128077" numCol="1" spcCol="1270" anchor="ctr" anchorCtr="0">
          <a:noAutofit/>
        </a:bodyPr>
        <a:lstStyle/>
        <a:p>
          <a:pPr marL="0" lvl="0" indent="0" algn="l" defTabSz="755650">
            <a:lnSpc>
              <a:spcPct val="90000"/>
            </a:lnSpc>
            <a:spcBef>
              <a:spcPct val="0"/>
            </a:spcBef>
            <a:spcAft>
              <a:spcPct val="35000"/>
            </a:spcAft>
            <a:buNone/>
          </a:pPr>
          <a:r>
            <a:rPr lang="en-US" sz="1700" kern="1200"/>
            <a:t>Use codes and standards for designing a component. </a:t>
          </a:r>
        </a:p>
      </dsp:txBody>
      <dsp:txXfrm>
        <a:off x="1901555" y="1070732"/>
        <a:ext cx="7606222" cy="504240"/>
      </dsp:txXfrm>
    </dsp:sp>
    <dsp:sp modelId="{72505C23-E264-477E-85FD-3EBF179B11CA}">
      <dsp:nvSpPr>
        <dsp:cNvPr id="0" name=""/>
        <dsp:cNvSpPr/>
      </dsp:nvSpPr>
      <dsp:spPr>
        <a:xfrm>
          <a:off x="0" y="1070732"/>
          <a:ext cx="1901555" cy="50424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24" tIns="49808" rIns="100624" bIns="49808" numCol="1" spcCol="1270" anchor="ctr" anchorCtr="0">
          <a:noAutofit/>
        </a:bodyPr>
        <a:lstStyle/>
        <a:p>
          <a:pPr marL="0" lvl="0" indent="0" algn="ctr" defTabSz="933450">
            <a:lnSpc>
              <a:spcPct val="90000"/>
            </a:lnSpc>
            <a:spcBef>
              <a:spcPct val="0"/>
            </a:spcBef>
            <a:spcAft>
              <a:spcPct val="35000"/>
            </a:spcAft>
            <a:buNone/>
          </a:pPr>
          <a:r>
            <a:rPr lang="en-US" sz="2100" kern="1200"/>
            <a:t>Use</a:t>
          </a:r>
        </a:p>
      </dsp:txBody>
      <dsp:txXfrm>
        <a:off x="0" y="1070732"/>
        <a:ext cx="1901555" cy="504240"/>
      </dsp:txXfrm>
    </dsp:sp>
    <dsp:sp modelId="{853CA8CA-7A6D-424E-9579-D42B94C5CC3D}">
      <dsp:nvSpPr>
        <dsp:cNvPr id="0" name=""/>
        <dsp:cNvSpPr/>
      </dsp:nvSpPr>
      <dsp:spPr>
        <a:xfrm>
          <a:off x="1901555" y="1605227"/>
          <a:ext cx="7606222" cy="5042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582" tIns="128077" rIns="147582" bIns="128077" numCol="1" spcCol="1270" anchor="ctr" anchorCtr="0">
          <a:noAutofit/>
        </a:bodyPr>
        <a:lstStyle/>
        <a:p>
          <a:pPr marL="0" lvl="0" indent="0" algn="l" defTabSz="755650">
            <a:lnSpc>
              <a:spcPct val="90000"/>
            </a:lnSpc>
            <a:spcBef>
              <a:spcPct val="0"/>
            </a:spcBef>
            <a:spcAft>
              <a:spcPct val="35000"/>
            </a:spcAft>
            <a:buNone/>
          </a:pPr>
          <a:r>
            <a:rPr lang="en-US" sz="1700" kern="1200"/>
            <a:t>Select  material for designing a component. </a:t>
          </a:r>
        </a:p>
      </dsp:txBody>
      <dsp:txXfrm>
        <a:off x="1901555" y="1605227"/>
        <a:ext cx="7606222" cy="504240"/>
      </dsp:txXfrm>
    </dsp:sp>
    <dsp:sp modelId="{A646AD79-3DF8-424E-A227-F0DD548D2D8B}">
      <dsp:nvSpPr>
        <dsp:cNvPr id="0" name=""/>
        <dsp:cNvSpPr/>
      </dsp:nvSpPr>
      <dsp:spPr>
        <a:xfrm>
          <a:off x="0" y="1605227"/>
          <a:ext cx="1901555" cy="50424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24" tIns="49808" rIns="100624" bIns="49808" numCol="1" spcCol="1270" anchor="ctr" anchorCtr="0">
          <a:noAutofit/>
        </a:bodyPr>
        <a:lstStyle/>
        <a:p>
          <a:pPr marL="0" lvl="0" indent="0" algn="ctr" defTabSz="933450">
            <a:lnSpc>
              <a:spcPct val="90000"/>
            </a:lnSpc>
            <a:spcBef>
              <a:spcPct val="0"/>
            </a:spcBef>
            <a:spcAft>
              <a:spcPct val="35000"/>
            </a:spcAft>
            <a:buNone/>
          </a:pPr>
          <a:r>
            <a:rPr lang="en-US" sz="2100" kern="1200"/>
            <a:t>Select</a:t>
          </a:r>
        </a:p>
      </dsp:txBody>
      <dsp:txXfrm>
        <a:off x="0" y="1605227"/>
        <a:ext cx="1901555" cy="504240"/>
      </dsp:txXfrm>
    </dsp:sp>
    <dsp:sp modelId="{8CEE43FE-CD49-4C24-9A36-BFF909A411BF}">
      <dsp:nvSpPr>
        <dsp:cNvPr id="0" name=""/>
        <dsp:cNvSpPr/>
      </dsp:nvSpPr>
      <dsp:spPr>
        <a:xfrm>
          <a:off x="1901555" y="2139722"/>
          <a:ext cx="7606222" cy="5042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582" tIns="128077" rIns="147582" bIns="128077" numCol="1" spcCol="1270" anchor="ctr" anchorCtr="0">
          <a:noAutofit/>
        </a:bodyPr>
        <a:lstStyle/>
        <a:p>
          <a:pPr marL="0" lvl="0" indent="0" algn="l" defTabSz="755650">
            <a:lnSpc>
              <a:spcPct val="90000"/>
            </a:lnSpc>
            <a:spcBef>
              <a:spcPct val="0"/>
            </a:spcBef>
            <a:spcAft>
              <a:spcPct val="35000"/>
            </a:spcAft>
            <a:buNone/>
          </a:pPr>
          <a:r>
            <a:rPr lang="en-US" sz="1700" kern="1200"/>
            <a:t>Interpret the various causes of design failures. </a:t>
          </a:r>
        </a:p>
      </dsp:txBody>
      <dsp:txXfrm>
        <a:off x="1901555" y="2139722"/>
        <a:ext cx="7606222" cy="504240"/>
      </dsp:txXfrm>
    </dsp:sp>
    <dsp:sp modelId="{0625D0EC-2A11-4116-A488-87D6937D8147}">
      <dsp:nvSpPr>
        <dsp:cNvPr id="0" name=""/>
        <dsp:cNvSpPr/>
      </dsp:nvSpPr>
      <dsp:spPr>
        <a:xfrm>
          <a:off x="0" y="2139722"/>
          <a:ext cx="1901555" cy="50424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24" tIns="49808" rIns="100624" bIns="49808" numCol="1" spcCol="1270" anchor="ctr" anchorCtr="0">
          <a:noAutofit/>
        </a:bodyPr>
        <a:lstStyle/>
        <a:p>
          <a:pPr marL="0" lvl="0" indent="0" algn="ctr" defTabSz="933450">
            <a:lnSpc>
              <a:spcPct val="90000"/>
            </a:lnSpc>
            <a:spcBef>
              <a:spcPct val="0"/>
            </a:spcBef>
            <a:spcAft>
              <a:spcPct val="35000"/>
            </a:spcAft>
            <a:buNone/>
          </a:pPr>
          <a:r>
            <a:rPr lang="en-US" sz="2100" kern="1200"/>
            <a:t>Interpret</a:t>
          </a:r>
        </a:p>
      </dsp:txBody>
      <dsp:txXfrm>
        <a:off x="0" y="2139722"/>
        <a:ext cx="1901555" cy="504240"/>
      </dsp:txXfrm>
    </dsp:sp>
    <dsp:sp modelId="{688D12C9-04A9-4A79-8F08-41D8C0891905}">
      <dsp:nvSpPr>
        <dsp:cNvPr id="0" name=""/>
        <dsp:cNvSpPr/>
      </dsp:nvSpPr>
      <dsp:spPr>
        <a:xfrm>
          <a:off x="1901555" y="2674218"/>
          <a:ext cx="7606222" cy="5042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582" tIns="128077" rIns="147582" bIns="128077" numCol="1" spcCol="1270" anchor="ctr" anchorCtr="0">
          <a:noAutofit/>
        </a:bodyPr>
        <a:lstStyle/>
        <a:p>
          <a:pPr marL="0" lvl="0" indent="0" algn="l" defTabSz="755650">
            <a:lnSpc>
              <a:spcPct val="90000"/>
            </a:lnSpc>
            <a:spcBef>
              <a:spcPct val="0"/>
            </a:spcBef>
            <a:spcAft>
              <a:spcPct val="35000"/>
            </a:spcAft>
            <a:buNone/>
          </a:pPr>
          <a:r>
            <a:rPr lang="en-US" sz="1700" kern="1200"/>
            <a:t>Design shaft on the basis of strength and rigidity. </a:t>
          </a:r>
        </a:p>
      </dsp:txBody>
      <dsp:txXfrm>
        <a:off x="1901555" y="2674218"/>
        <a:ext cx="7606222" cy="504240"/>
      </dsp:txXfrm>
    </dsp:sp>
    <dsp:sp modelId="{9E59F356-A5D9-45B0-9650-2029DE947B9A}">
      <dsp:nvSpPr>
        <dsp:cNvPr id="0" name=""/>
        <dsp:cNvSpPr/>
      </dsp:nvSpPr>
      <dsp:spPr>
        <a:xfrm>
          <a:off x="0" y="2674218"/>
          <a:ext cx="1901555" cy="50424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24" tIns="49808" rIns="100624" bIns="49808" numCol="1" spcCol="1270" anchor="ctr" anchorCtr="0">
          <a:noAutofit/>
        </a:bodyPr>
        <a:lstStyle/>
        <a:p>
          <a:pPr marL="0" lvl="0" indent="0" algn="ctr" defTabSz="933450">
            <a:lnSpc>
              <a:spcPct val="90000"/>
            </a:lnSpc>
            <a:spcBef>
              <a:spcPct val="0"/>
            </a:spcBef>
            <a:spcAft>
              <a:spcPct val="35000"/>
            </a:spcAft>
            <a:buNone/>
          </a:pPr>
          <a:r>
            <a:rPr lang="en-US" sz="2100" kern="1200"/>
            <a:t>Design</a:t>
          </a:r>
        </a:p>
      </dsp:txBody>
      <dsp:txXfrm>
        <a:off x="0" y="2674218"/>
        <a:ext cx="1901555" cy="504240"/>
      </dsp:txXfrm>
    </dsp:sp>
    <dsp:sp modelId="{8D224840-AA5C-48B7-8AC0-7836ABF23D17}">
      <dsp:nvSpPr>
        <dsp:cNvPr id="0" name=""/>
        <dsp:cNvSpPr/>
      </dsp:nvSpPr>
      <dsp:spPr>
        <a:xfrm>
          <a:off x="1901555" y="3208713"/>
          <a:ext cx="7606222" cy="5042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582" tIns="128077" rIns="147582" bIns="128077" numCol="1" spcCol="1270" anchor="ctr" anchorCtr="0">
          <a:noAutofit/>
        </a:bodyPr>
        <a:lstStyle/>
        <a:p>
          <a:pPr marL="0" lvl="0" indent="0" algn="l" defTabSz="755650">
            <a:lnSpc>
              <a:spcPct val="90000"/>
            </a:lnSpc>
            <a:spcBef>
              <a:spcPct val="0"/>
            </a:spcBef>
            <a:spcAft>
              <a:spcPct val="35000"/>
            </a:spcAft>
            <a:buNone/>
          </a:pPr>
          <a:r>
            <a:rPr lang="en-US" sz="1700" kern="1200"/>
            <a:t>Design various machine elements (key, joint, flange coupling and screwed  joints) .</a:t>
          </a:r>
        </a:p>
      </dsp:txBody>
      <dsp:txXfrm>
        <a:off x="1901555" y="3208713"/>
        <a:ext cx="7606222" cy="504240"/>
      </dsp:txXfrm>
    </dsp:sp>
    <dsp:sp modelId="{16112296-7AB7-4BC8-9BD5-C38B6F9EB508}">
      <dsp:nvSpPr>
        <dsp:cNvPr id="0" name=""/>
        <dsp:cNvSpPr/>
      </dsp:nvSpPr>
      <dsp:spPr>
        <a:xfrm>
          <a:off x="0" y="3208713"/>
          <a:ext cx="1901555" cy="50424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24" tIns="49808" rIns="100624" bIns="49808" numCol="1" spcCol="1270" anchor="ctr" anchorCtr="0">
          <a:noAutofit/>
        </a:bodyPr>
        <a:lstStyle/>
        <a:p>
          <a:pPr marL="0" lvl="0" indent="0" algn="ctr" defTabSz="933450">
            <a:lnSpc>
              <a:spcPct val="90000"/>
            </a:lnSpc>
            <a:spcBef>
              <a:spcPct val="0"/>
            </a:spcBef>
            <a:spcAft>
              <a:spcPct val="35000"/>
            </a:spcAft>
            <a:buNone/>
          </a:pPr>
          <a:r>
            <a:rPr lang="en-US" sz="2100" kern="1200"/>
            <a:t>Design</a:t>
          </a:r>
        </a:p>
      </dsp:txBody>
      <dsp:txXfrm>
        <a:off x="0" y="3208713"/>
        <a:ext cx="1901555" cy="50424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61763-41BA-4D33-83FB-927B993DDB5A}" type="datetimeFigureOut">
              <a:rPr lang="en-US" smtClean="0"/>
              <a:pPr/>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DA338-ACAD-4FA8-B400-33982FD925D8}" type="slidenum">
              <a:rPr lang="en-US" smtClean="0"/>
              <a:pPr/>
              <a:t>‹#›</a:t>
            </a:fld>
            <a:endParaRPr lang="en-US"/>
          </a:p>
        </p:txBody>
      </p:sp>
    </p:spTree>
    <p:extLst>
      <p:ext uri="{BB962C8B-B14F-4D97-AF65-F5344CB8AC3E}">
        <p14:creationId xmlns:p14="http://schemas.microsoft.com/office/powerpoint/2010/main" xmlns="" val="278669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95B543-0236-4AEE-9F15-C7CF1150485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4073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61" indent="0" algn="ctr">
              <a:buNone/>
              <a:defRPr sz="2000"/>
            </a:lvl2pPr>
            <a:lvl3pPr marL="914322" indent="0" algn="ctr">
              <a:buNone/>
              <a:defRPr sz="1800"/>
            </a:lvl3pPr>
            <a:lvl4pPr marL="1371484" indent="0" algn="ctr">
              <a:buNone/>
              <a:defRPr sz="1600"/>
            </a:lvl4pPr>
            <a:lvl5pPr marL="1828645" indent="0" algn="ctr">
              <a:buNone/>
              <a:defRPr sz="1600"/>
            </a:lvl5pPr>
            <a:lvl6pPr marL="2285805" indent="0" algn="ctr">
              <a:buNone/>
              <a:defRPr sz="1600"/>
            </a:lvl6pPr>
            <a:lvl7pPr marL="2742966" indent="0" algn="ctr">
              <a:buNone/>
              <a:defRPr sz="1600"/>
            </a:lvl7pPr>
            <a:lvl8pPr marL="3200128" indent="0" algn="ctr">
              <a:buNone/>
              <a:defRPr sz="1600"/>
            </a:lvl8pPr>
            <a:lvl9pPr marL="365728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pPr/>
              <a:t>‹#›</a:t>
            </a:fld>
            <a:endParaRPr lang="cs-CZ"/>
          </a:p>
        </p:txBody>
      </p:sp>
    </p:spTree>
    <p:extLst>
      <p:ext uri="{BB962C8B-B14F-4D97-AF65-F5344CB8AC3E}">
        <p14:creationId xmlns:p14="http://schemas.microsoft.com/office/powerpoint/2010/main" xmlns="" val="288301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pPr/>
              <a:t>‹#›</a:t>
            </a:fld>
            <a:endParaRPr lang="cs-CZ"/>
          </a:p>
        </p:txBody>
      </p:sp>
    </p:spTree>
    <p:extLst>
      <p:ext uri="{BB962C8B-B14F-4D97-AF65-F5344CB8AC3E}">
        <p14:creationId xmlns:p14="http://schemas.microsoft.com/office/powerpoint/2010/main" xmlns="" val="3639520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pPr/>
              <a:t>‹#›</a:t>
            </a:fld>
            <a:endParaRPr lang="cs-CZ"/>
          </a:p>
        </p:txBody>
      </p:sp>
    </p:spTree>
    <p:extLst>
      <p:ext uri="{BB962C8B-B14F-4D97-AF65-F5344CB8AC3E}">
        <p14:creationId xmlns:p14="http://schemas.microsoft.com/office/powerpoint/2010/main" xmlns="" val="3271175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605368" y="0"/>
            <a:ext cx="11586633" cy="6858000"/>
          </a:xfrm>
          <a:custGeom>
            <a:avLst/>
            <a:gdLst/>
            <a:ahLst/>
            <a:cxnLst/>
            <a:rect l="l" t="t" r="r" b="b"/>
            <a:pathLst>
              <a:path w="8689975" h="6858000">
                <a:moveTo>
                  <a:pt x="0" y="6858000"/>
                </a:moveTo>
                <a:lnTo>
                  <a:pt x="8689975" y="6858000"/>
                </a:lnTo>
                <a:lnTo>
                  <a:pt x="8689975" y="0"/>
                </a:lnTo>
                <a:lnTo>
                  <a:pt x="0" y="0"/>
                </a:lnTo>
                <a:lnTo>
                  <a:pt x="0" y="6858000"/>
                </a:lnTo>
                <a:close/>
              </a:path>
            </a:pathLst>
          </a:custGeom>
          <a:solidFill>
            <a:srgbClr val="FFFFFF"/>
          </a:solidFill>
        </p:spPr>
        <p:txBody>
          <a:bodyPr wrap="square" lIns="0" tIns="0" rIns="0" bIns="0" rtlCol="0"/>
          <a:lstStyle/>
          <a:p>
            <a:endParaRPr sz="1800"/>
          </a:p>
        </p:txBody>
      </p:sp>
      <p:sp>
        <p:nvSpPr>
          <p:cNvPr id="18" name="bk object 18"/>
          <p:cNvSpPr/>
          <p:nvPr/>
        </p:nvSpPr>
        <p:spPr>
          <a:xfrm>
            <a:off x="402337" y="1"/>
            <a:ext cx="207263" cy="6857999"/>
          </a:xfrm>
          <a:prstGeom prst="rect">
            <a:avLst/>
          </a:prstGeom>
          <a:blipFill>
            <a:blip r:embed="rId3" cstate="print"/>
            <a:stretch>
              <a:fillRect/>
            </a:stretch>
          </a:blipFill>
        </p:spPr>
        <p:txBody>
          <a:bodyPr wrap="square" lIns="0" tIns="0" rIns="0" bIns="0" rtlCol="0"/>
          <a:lstStyle/>
          <a:p>
            <a:endParaRPr sz="1800"/>
          </a:p>
        </p:txBody>
      </p:sp>
      <p:sp>
        <p:nvSpPr>
          <p:cNvPr id="19" name="bk object 19"/>
          <p:cNvSpPr/>
          <p:nvPr/>
        </p:nvSpPr>
        <p:spPr>
          <a:xfrm>
            <a:off x="556683" y="0"/>
            <a:ext cx="0" cy="6858000"/>
          </a:xfrm>
          <a:custGeom>
            <a:avLst/>
            <a:gdLst/>
            <a:ahLst/>
            <a:cxnLst/>
            <a:rect l="l" t="t" r="r" b="b"/>
            <a:pathLst>
              <a:path h="6858000">
                <a:moveTo>
                  <a:pt x="0" y="0"/>
                </a:moveTo>
                <a:lnTo>
                  <a:pt x="0" y="6858000"/>
                </a:lnTo>
              </a:path>
            </a:pathLst>
          </a:custGeom>
          <a:ln w="73025">
            <a:solidFill>
              <a:srgbClr val="FFFFFF"/>
            </a:solidFill>
          </a:ln>
        </p:spPr>
        <p:txBody>
          <a:bodyPr wrap="square" lIns="0" tIns="0" rIns="0" bIns="0" rtlCol="0"/>
          <a:lstStyle/>
          <a:p>
            <a:endParaRPr sz="1800"/>
          </a:p>
        </p:txBody>
      </p:sp>
      <p:sp>
        <p:nvSpPr>
          <p:cNvPr id="20" name="bk object 20"/>
          <p:cNvSpPr/>
          <p:nvPr/>
        </p:nvSpPr>
        <p:spPr>
          <a:xfrm>
            <a:off x="812800" y="685800"/>
            <a:ext cx="10972800" cy="0"/>
          </a:xfrm>
          <a:custGeom>
            <a:avLst/>
            <a:gdLst/>
            <a:ahLst/>
            <a:cxnLst/>
            <a:rect l="l" t="t" r="r" b="b"/>
            <a:pathLst>
              <a:path w="8229600">
                <a:moveTo>
                  <a:pt x="8229600" y="0"/>
                </a:moveTo>
                <a:lnTo>
                  <a:pt x="0" y="0"/>
                </a:lnTo>
              </a:path>
            </a:pathLst>
          </a:custGeom>
          <a:ln w="34925">
            <a:solidFill>
              <a:srgbClr val="AFB9D6"/>
            </a:solidFill>
          </a:ln>
        </p:spPr>
        <p:txBody>
          <a:bodyPr wrap="square" lIns="0" tIns="0" rIns="0" bIns="0" rtlCol="0"/>
          <a:lstStyle/>
          <a:p>
            <a:endParaRPr sz="1800"/>
          </a:p>
        </p:txBody>
      </p:sp>
      <p:sp>
        <p:nvSpPr>
          <p:cNvPr id="21" name="bk object 21"/>
          <p:cNvSpPr/>
          <p:nvPr/>
        </p:nvSpPr>
        <p:spPr>
          <a:xfrm>
            <a:off x="8940800" y="6629400"/>
            <a:ext cx="3251200" cy="0"/>
          </a:xfrm>
          <a:custGeom>
            <a:avLst/>
            <a:gdLst/>
            <a:ahLst/>
            <a:cxnLst/>
            <a:rect l="l" t="t" r="r" b="b"/>
            <a:pathLst>
              <a:path w="2438400">
                <a:moveTo>
                  <a:pt x="0" y="0"/>
                </a:moveTo>
                <a:lnTo>
                  <a:pt x="2438400" y="0"/>
                </a:lnTo>
              </a:path>
            </a:pathLst>
          </a:custGeom>
          <a:ln w="12700">
            <a:solidFill>
              <a:srgbClr val="AFB9D6"/>
            </a:solidFill>
          </a:ln>
        </p:spPr>
        <p:txBody>
          <a:bodyPr wrap="square" lIns="0" tIns="0" rIns="0" bIns="0" rtlCol="0"/>
          <a:lstStyle/>
          <a:p>
            <a:endParaRPr sz="1800"/>
          </a:p>
        </p:txBody>
      </p:sp>
      <p:sp>
        <p:nvSpPr>
          <p:cNvPr id="2" name="Holder 2"/>
          <p:cNvSpPr>
            <a:spLocks noGrp="1"/>
          </p:cNvSpPr>
          <p:nvPr>
            <p:ph type="ctrTitle"/>
          </p:nvPr>
        </p:nvSpPr>
        <p:spPr>
          <a:xfrm>
            <a:off x="3040717" y="236771"/>
            <a:ext cx="6110563" cy="332399"/>
          </a:xfrm>
          <a:prstGeom prst="rect">
            <a:avLst/>
          </a:prstGeom>
        </p:spPr>
        <p:txBody>
          <a:bodyPr wrap="square" lIns="0" tIns="0" rIns="0" bIns="0">
            <a:spAutoFit/>
          </a:bodyPr>
          <a:lstStyle>
            <a:lvl1pPr>
              <a:defRPr sz="2400" b="1"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1">
                <a:solidFill>
                  <a:srgbClr val="8797C3"/>
                </a:solidFill>
                <a:latin typeface="Arial"/>
                <a:cs typeface="Arial"/>
              </a:defRPr>
            </a:lvl1pPr>
          </a:lstStyle>
          <a:p>
            <a:pPr marL="12700"/>
            <a:r>
              <a:rPr lang="en-US" spc="-10"/>
              <a:t>Shigley’s Mechanical Engineering</a:t>
            </a:r>
            <a:r>
              <a:rPr lang="en-US" spc="55"/>
              <a:t> </a:t>
            </a:r>
            <a:r>
              <a:rPr lang="en-US" spc="-5"/>
              <a:t>Design</a:t>
            </a:r>
            <a:endParaRPr lang="en-US"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1407949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E5A388-1540-493D-BE56-F7042A101B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661F987-5FA7-4BAE-B8BB-130D92A1FA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22E9522-B92B-4F0B-88BE-CC2C9B989214}"/>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5" name="Footer Placeholder 4">
            <a:extLst>
              <a:ext uri="{FF2B5EF4-FFF2-40B4-BE49-F238E27FC236}">
                <a16:creationId xmlns:a16="http://schemas.microsoft.com/office/drawing/2014/main" xmlns="" id="{CBF47E59-F778-402C-95AB-1C16CC9AB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7B713B0-06FB-40B8-82CF-887C0B401B83}"/>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1144638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65E2F-A9A2-481A-9402-DD5BFECC8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FFEC706-0FD8-4548-BC42-42861E8BAC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C9D995-11AD-494A-80C5-C12DDB69D738}"/>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5" name="Footer Placeholder 4">
            <a:extLst>
              <a:ext uri="{FF2B5EF4-FFF2-40B4-BE49-F238E27FC236}">
                <a16:creationId xmlns:a16="http://schemas.microsoft.com/office/drawing/2014/main" xmlns="" id="{96FE2646-CE69-4891-AFA0-D1C712A09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A29867-42FE-4DA3-9EC1-503949312464}"/>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264723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8445A-4C02-45C2-9EE1-8A1A90B6C1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FA1E81A-9BC9-44E4-96B8-2D2C1BAF4C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698F2F9-BC28-439E-8A87-34731C820E98}"/>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5" name="Footer Placeholder 4">
            <a:extLst>
              <a:ext uri="{FF2B5EF4-FFF2-40B4-BE49-F238E27FC236}">
                <a16:creationId xmlns:a16="http://schemas.microsoft.com/office/drawing/2014/main" xmlns="" id="{EE1F06C5-EE0A-4DDF-B067-6BB37FDF1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3F3B6F-05DA-4A05-918D-620E279D957A}"/>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245324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C6B2EB-C7AD-4246-995E-8FE621AF9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BABFD6-5A50-4A01-ADB3-54D88FBE6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7C54B83-BB33-482F-BAC3-7086470872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0986806-6588-4828-AC68-017A75691A88}"/>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6" name="Footer Placeholder 5">
            <a:extLst>
              <a:ext uri="{FF2B5EF4-FFF2-40B4-BE49-F238E27FC236}">
                <a16:creationId xmlns:a16="http://schemas.microsoft.com/office/drawing/2014/main" xmlns="" id="{2EA2B1AB-2B29-41C6-B182-EF5D49885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4A80AED-F45B-4DC8-8047-F2EA70BA6F23}"/>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3291987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C5060-73C4-4F88-A51A-C2323D3F33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84E791B-F96F-4822-BF8D-E6ACF5463C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6B5393F-1182-45B6-AA18-E0CEE32A96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17CB463-BC1A-4F30-BE76-FB4ACCEF49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2221B18-AD89-4614-A3A8-9209AC63BD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875A555-995B-430A-83C9-A32D7FE3AD9B}"/>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8" name="Footer Placeholder 7">
            <a:extLst>
              <a:ext uri="{FF2B5EF4-FFF2-40B4-BE49-F238E27FC236}">
                <a16:creationId xmlns:a16="http://schemas.microsoft.com/office/drawing/2014/main" xmlns="" id="{3569BB50-EDDC-4CB7-8533-BD0232CA90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1F667E3-0D5B-4701-8954-801B056E39A3}"/>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2364162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DEA6C3-6B67-46D8-9A45-3A515D78F5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A0C7E01-3C96-4C1F-A44D-EF060626CBC8}"/>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4" name="Footer Placeholder 3">
            <a:extLst>
              <a:ext uri="{FF2B5EF4-FFF2-40B4-BE49-F238E27FC236}">
                <a16:creationId xmlns:a16="http://schemas.microsoft.com/office/drawing/2014/main" xmlns="" id="{0F620796-A3F4-49AB-8216-909D1246F5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6333DAB-44B8-4C92-B851-0D1EA94A5AED}"/>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2446610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9761960-2D26-4C94-969D-9BEDE32A31BD}"/>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3" name="Footer Placeholder 2">
            <a:extLst>
              <a:ext uri="{FF2B5EF4-FFF2-40B4-BE49-F238E27FC236}">
                <a16:creationId xmlns:a16="http://schemas.microsoft.com/office/drawing/2014/main" xmlns="" id="{0EBDFBFA-4C7D-4C96-B366-05E690D4D6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67525B9-1CDF-420A-AEF8-12772B4360A8}"/>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263158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pPr/>
              <a:t>‹#›</a:t>
            </a:fld>
            <a:endParaRPr lang="cs-CZ"/>
          </a:p>
        </p:txBody>
      </p:sp>
    </p:spTree>
    <p:extLst>
      <p:ext uri="{BB962C8B-B14F-4D97-AF65-F5344CB8AC3E}">
        <p14:creationId xmlns:p14="http://schemas.microsoft.com/office/powerpoint/2010/main" xmlns="" val="4027456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CCF9DA-2111-4C02-AA03-29EABECDE5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6EBC6C4-046D-4004-8FD2-B36F748B5C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136BB9F-3995-44E0-B4BD-23EE948C2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081201A-4B5F-4A1A-BF2F-07D8EB3061FA}"/>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6" name="Footer Placeholder 5">
            <a:extLst>
              <a:ext uri="{FF2B5EF4-FFF2-40B4-BE49-F238E27FC236}">
                <a16:creationId xmlns:a16="http://schemas.microsoft.com/office/drawing/2014/main" xmlns="" id="{FD08863E-A234-4E7F-9E1C-68D7230AE0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FF74F9-DC14-4F02-8ED2-F408B358908E}"/>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722096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44C80-C7B0-4545-9CE3-F0C7FC2EFD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BDD5258-FD28-41B3-8501-13634424C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25D92C9-9598-48F8-B41C-82D04CAF6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C303F85-DA27-4AE6-A4B3-DD6E72BE04B3}"/>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6" name="Footer Placeholder 5">
            <a:extLst>
              <a:ext uri="{FF2B5EF4-FFF2-40B4-BE49-F238E27FC236}">
                <a16:creationId xmlns:a16="http://schemas.microsoft.com/office/drawing/2014/main" xmlns="" id="{7A1FA5F2-2C85-4680-A674-1C2D95A425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6314B7C-7FB2-4E1A-B5F0-65489A2FE1EF}"/>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3878132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E8AE1B-E3FD-4453-AC23-275FDE46BB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8B93491-8D44-463D-9BFA-9D605D67CF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086AC6-B4DA-4E3D-B6DB-BFA95C450309}"/>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5" name="Footer Placeholder 4">
            <a:extLst>
              <a:ext uri="{FF2B5EF4-FFF2-40B4-BE49-F238E27FC236}">
                <a16:creationId xmlns:a16="http://schemas.microsoft.com/office/drawing/2014/main" xmlns="" id="{B77D7A95-7641-4FCD-82BB-03167CF88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66BFE99-BDB0-4E81-859A-97E79619CF70}"/>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189451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16D016F-1004-4508-918F-5A74F75D66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2679CC4-CEE1-4409-94C5-C68B307762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95E04B-9D3D-4805-B5EE-07B3A7CE774A}"/>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5" name="Footer Placeholder 4">
            <a:extLst>
              <a:ext uri="{FF2B5EF4-FFF2-40B4-BE49-F238E27FC236}">
                <a16:creationId xmlns:a16="http://schemas.microsoft.com/office/drawing/2014/main" xmlns="" id="{1CBE06C3-5C87-49F8-B533-6725C7A5F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3DF0DA-6CA1-4E0B-A458-72D74F81464F}"/>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2421220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6F6312-341C-47CF-ACE4-BDBB9A0BDAB7}"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B5DE-2834-4162-A331-00A26B875916}" type="slidenum">
              <a:rPr lang="en-US" smtClean="0"/>
              <a:pPr/>
              <a:t>‹#›</a:t>
            </a:fld>
            <a:endParaRPr lang="en-US"/>
          </a:p>
        </p:txBody>
      </p:sp>
    </p:spTree>
    <p:extLst>
      <p:ext uri="{BB962C8B-B14F-4D97-AF65-F5344CB8AC3E}">
        <p14:creationId xmlns:p14="http://schemas.microsoft.com/office/powerpoint/2010/main" xmlns="" val="4067296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6F6312-341C-47CF-ACE4-BDBB9A0BDAB7}"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B5DE-2834-4162-A331-00A26B875916}" type="slidenum">
              <a:rPr lang="en-US" smtClean="0"/>
              <a:pPr/>
              <a:t>‹#›</a:t>
            </a:fld>
            <a:endParaRPr lang="en-US"/>
          </a:p>
        </p:txBody>
      </p:sp>
    </p:spTree>
    <p:extLst>
      <p:ext uri="{BB962C8B-B14F-4D97-AF65-F5344CB8AC3E}">
        <p14:creationId xmlns:p14="http://schemas.microsoft.com/office/powerpoint/2010/main" xmlns="" val="1522152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6F6312-341C-47CF-ACE4-BDBB9A0BDAB7}"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B5DE-2834-4162-A331-00A26B875916}" type="slidenum">
              <a:rPr lang="en-US" smtClean="0"/>
              <a:pPr/>
              <a:t>‹#›</a:t>
            </a:fld>
            <a:endParaRPr lang="en-US"/>
          </a:p>
        </p:txBody>
      </p:sp>
    </p:spTree>
    <p:extLst>
      <p:ext uri="{BB962C8B-B14F-4D97-AF65-F5344CB8AC3E}">
        <p14:creationId xmlns:p14="http://schemas.microsoft.com/office/powerpoint/2010/main" xmlns="" val="3511250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6F6312-341C-47CF-ACE4-BDBB9A0BDAB7}"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8B5DE-2834-4162-A331-00A26B875916}" type="slidenum">
              <a:rPr lang="en-US" smtClean="0"/>
              <a:pPr/>
              <a:t>‹#›</a:t>
            </a:fld>
            <a:endParaRPr lang="en-US"/>
          </a:p>
        </p:txBody>
      </p:sp>
    </p:spTree>
    <p:extLst>
      <p:ext uri="{BB962C8B-B14F-4D97-AF65-F5344CB8AC3E}">
        <p14:creationId xmlns:p14="http://schemas.microsoft.com/office/powerpoint/2010/main" xmlns="" val="3139046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F6312-341C-47CF-ACE4-BDBB9A0BDAB7}" type="datetimeFigureOut">
              <a:rPr lang="en-US" smtClean="0"/>
              <a:pPr/>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8B5DE-2834-4162-A331-00A26B875916}" type="slidenum">
              <a:rPr lang="en-US" smtClean="0"/>
              <a:pPr/>
              <a:t>‹#›</a:t>
            </a:fld>
            <a:endParaRPr lang="en-US"/>
          </a:p>
        </p:txBody>
      </p:sp>
    </p:spTree>
    <p:extLst>
      <p:ext uri="{BB962C8B-B14F-4D97-AF65-F5344CB8AC3E}">
        <p14:creationId xmlns:p14="http://schemas.microsoft.com/office/powerpoint/2010/main" xmlns="" val="2049293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6F6312-341C-47CF-ACE4-BDBB9A0BDAB7}" type="datetimeFigureOut">
              <a:rPr lang="en-US" smtClean="0"/>
              <a:pPr/>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8B5DE-2834-4162-A331-00A26B875916}" type="slidenum">
              <a:rPr lang="en-US" smtClean="0"/>
              <a:pPr/>
              <a:t>‹#›</a:t>
            </a:fld>
            <a:endParaRPr lang="en-US"/>
          </a:p>
        </p:txBody>
      </p:sp>
    </p:spTree>
    <p:extLst>
      <p:ext uri="{BB962C8B-B14F-4D97-AF65-F5344CB8AC3E}">
        <p14:creationId xmlns:p14="http://schemas.microsoft.com/office/powerpoint/2010/main" xmlns="" val="171087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61" indent="0">
              <a:buNone/>
              <a:defRPr sz="2000">
                <a:solidFill>
                  <a:schemeClr val="tx1">
                    <a:tint val="75000"/>
                  </a:schemeClr>
                </a:solidFill>
              </a:defRPr>
            </a:lvl2pPr>
            <a:lvl3pPr marL="914322" indent="0">
              <a:buNone/>
              <a:defRPr sz="1800">
                <a:solidFill>
                  <a:schemeClr val="tx1">
                    <a:tint val="75000"/>
                  </a:schemeClr>
                </a:solidFill>
              </a:defRPr>
            </a:lvl3pPr>
            <a:lvl4pPr marL="1371484" indent="0">
              <a:buNone/>
              <a:defRPr sz="1600">
                <a:solidFill>
                  <a:schemeClr val="tx1">
                    <a:tint val="75000"/>
                  </a:schemeClr>
                </a:solidFill>
              </a:defRPr>
            </a:lvl4pPr>
            <a:lvl5pPr marL="1828645" indent="0">
              <a:buNone/>
              <a:defRPr sz="1600">
                <a:solidFill>
                  <a:schemeClr val="tx1">
                    <a:tint val="75000"/>
                  </a:schemeClr>
                </a:solidFill>
              </a:defRPr>
            </a:lvl5pPr>
            <a:lvl6pPr marL="2285805" indent="0">
              <a:buNone/>
              <a:defRPr sz="1600">
                <a:solidFill>
                  <a:schemeClr val="tx1">
                    <a:tint val="75000"/>
                  </a:schemeClr>
                </a:solidFill>
              </a:defRPr>
            </a:lvl6pPr>
            <a:lvl7pPr marL="2742966" indent="0">
              <a:buNone/>
              <a:defRPr sz="1600">
                <a:solidFill>
                  <a:schemeClr val="tx1">
                    <a:tint val="75000"/>
                  </a:schemeClr>
                </a:solidFill>
              </a:defRPr>
            </a:lvl7pPr>
            <a:lvl8pPr marL="3200128" indent="0">
              <a:buNone/>
              <a:defRPr sz="1600">
                <a:solidFill>
                  <a:schemeClr val="tx1">
                    <a:tint val="75000"/>
                  </a:schemeClr>
                </a:solidFill>
              </a:defRPr>
            </a:lvl8pPr>
            <a:lvl9pPr marL="365728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pPr/>
              <a:t>‹#›</a:t>
            </a:fld>
            <a:endParaRPr lang="cs-CZ"/>
          </a:p>
        </p:txBody>
      </p:sp>
    </p:spTree>
    <p:extLst>
      <p:ext uri="{BB962C8B-B14F-4D97-AF65-F5344CB8AC3E}">
        <p14:creationId xmlns:p14="http://schemas.microsoft.com/office/powerpoint/2010/main" xmlns="" val="1417728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F6312-341C-47CF-ACE4-BDBB9A0BDAB7}" type="datetimeFigureOut">
              <a:rPr lang="en-US" smtClean="0"/>
              <a:pPr/>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8B5DE-2834-4162-A331-00A26B875916}" type="slidenum">
              <a:rPr lang="en-US" smtClean="0"/>
              <a:pPr/>
              <a:t>‹#›</a:t>
            </a:fld>
            <a:endParaRPr lang="en-US"/>
          </a:p>
        </p:txBody>
      </p:sp>
    </p:spTree>
    <p:extLst>
      <p:ext uri="{BB962C8B-B14F-4D97-AF65-F5344CB8AC3E}">
        <p14:creationId xmlns:p14="http://schemas.microsoft.com/office/powerpoint/2010/main" xmlns="" val="3859154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6F6312-341C-47CF-ACE4-BDBB9A0BDAB7}"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8B5DE-2834-4162-A331-00A26B875916}" type="slidenum">
              <a:rPr lang="en-US" smtClean="0"/>
              <a:pPr/>
              <a:t>‹#›</a:t>
            </a:fld>
            <a:endParaRPr lang="en-US"/>
          </a:p>
        </p:txBody>
      </p:sp>
    </p:spTree>
    <p:extLst>
      <p:ext uri="{BB962C8B-B14F-4D97-AF65-F5344CB8AC3E}">
        <p14:creationId xmlns:p14="http://schemas.microsoft.com/office/powerpoint/2010/main" xmlns="" val="2896011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6F6312-341C-47CF-ACE4-BDBB9A0BDAB7}"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8B5DE-2834-4162-A331-00A26B875916}" type="slidenum">
              <a:rPr lang="en-US" smtClean="0"/>
              <a:pPr/>
              <a:t>‹#›</a:t>
            </a:fld>
            <a:endParaRPr lang="en-US"/>
          </a:p>
        </p:txBody>
      </p:sp>
    </p:spTree>
    <p:extLst>
      <p:ext uri="{BB962C8B-B14F-4D97-AF65-F5344CB8AC3E}">
        <p14:creationId xmlns:p14="http://schemas.microsoft.com/office/powerpoint/2010/main" xmlns="" val="1578198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6F6312-341C-47CF-ACE4-BDBB9A0BDAB7}"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B5DE-2834-4162-A331-00A26B875916}" type="slidenum">
              <a:rPr lang="en-US" smtClean="0"/>
              <a:pPr/>
              <a:t>‹#›</a:t>
            </a:fld>
            <a:endParaRPr lang="en-US"/>
          </a:p>
        </p:txBody>
      </p:sp>
    </p:spTree>
    <p:extLst>
      <p:ext uri="{BB962C8B-B14F-4D97-AF65-F5344CB8AC3E}">
        <p14:creationId xmlns:p14="http://schemas.microsoft.com/office/powerpoint/2010/main" xmlns="" val="3890409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6F6312-341C-47CF-ACE4-BDBB9A0BDAB7}"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B5DE-2834-4162-A331-00A26B875916}" type="slidenum">
              <a:rPr lang="en-US" smtClean="0"/>
              <a:pPr/>
              <a:t>‹#›</a:t>
            </a:fld>
            <a:endParaRPr lang="en-US"/>
          </a:p>
        </p:txBody>
      </p:sp>
    </p:spTree>
    <p:extLst>
      <p:ext uri="{BB962C8B-B14F-4D97-AF65-F5344CB8AC3E}">
        <p14:creationId xmlns:p14="http://schemas.microsoft.com/office/powerpoint/2010/main" xmlns="" val="1997792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95741054-2B89-45D9-9CE0-B461E23A170A}" type="slidenum">
              <a:rPr lang="en-US"/>
              <a:pPr/>
              <a:t>‹#›</a:t>
            </a:fld>
            <a:endParaRPr lang="en-US"/>
          </a:p>
        </p:txBody>
      </p:sp>
    </p:spTree>
    <p:extLst>
      <p:ext uri="{BB962C8B-B14F-4D97-AF65-F5344CB8AC3E}">
        <p14:creationId xmlns:p14="http://schemas.microsoft.com/office/powerpoint/2010/main" xmlns="" val="3931828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5B80FE80-E60D-42DC-9AF7-C0E2CC7D8B50}" type="slidenum">
              <a:rPr lang="en-US"/>
              <a:pPr/>
              <a:t>‹#›</a:t>
            </a:fld>
            <a:endParaRPr lang="en-US"/>
          </a:p>
        </p:txBody>
      </p:sp>
    </p:spTree>
    <p:extLst>
      <p:ext uri="{BB962C8B-B14F-4D97-AF65-F5344CB8AC3E}">
        <p14:creationId xmlns:p14="http://schemas.microsoft.com/office/powerpoint/2010/main" xmlns="" val="333842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pPr/>
              <a:t>‹#›</a:t>
            </a:fld>
            <a:endParaRPr lang="cs-CZ"/>
          </a:p>
        </p:txBody>
      </p:sp>
    </p:spTree>
    <p:extLst>
      <p:ext uri="{BB962C8B-B14F-4D97-AF65-F5344CB8AC3E}">
        <p14:creationId xmlns:p14="http://schemas.microsoft.com/office/powerpoint/2010/main" xmlns="" val="216524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61" indent="0">
              <a:buNone/>
              <a:defRPr sz="2000" b="1"/>
            </a:lvl2pPr>
            <a:lvl3pPr marL="914322" indent="0">
              <a:buNone/>
              <a:defRPr sz="1800" b="1"/>
            </a:lvl3pPr>
            <a:lvl4pPr marL="1371484" indent="0">
              <a:buNone/>
              <a:defRPr sz="1600" b="1"/>
            </a:lvl4pPr>
            <a:lvl5pPr marL="1828645" indent="0">
              <a:buNone/>
              <a:defRPr sz="1600" b="1"/>
            </a:lvl5pPr>
            <a:lvl6pPr marL="2285805" indent="0">
              <a:buNone/>
              <a:defRPr sz="1600" b="1"/>
            </a:lvl6pPr>
            <a:lvl7pPr marL="2742966" indent="0">
              <a:buNone/>
              <a:defRPr sz="1600" b="1"/>
            </a:lvl7pPr>
            <a:lvl8pPr marL="3200128" indent="0">
              <a:buNone/>
              <a:defRPr sz="1600" b="1"/>
            </a:lvl8pPr>
            <a:lvl9pPr marL="365728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61" indent="0">
              <a:buNone/>
              <a:defRPr sz="2000" b="1"/>
            </a:lvl2pPr>
            <a:lvl3pPr marL="914322" indent="0">
              <a:buNone/>
              <a:defRPr sz="1800" b="1"/>
            </a:lvl3pPr>
            <a:lvl4pPr marL="1371484" indent="0">
              <a:buNone/>
              <a:defRPr sz="1600" b="1"/>
            </a:lvl4pPr>
            <a:lvl5pPr marL="1828645" indent="0">
              <a:buNone/>
              <a:defRPr sz="1600" b="1"/>
            </a:lvl5pPr>
            <a:lvl6pPr marL="2285805" indent="0">
              <a:buNone/>
              <a:defRPr sz="1600" b="1"/>
            </a:lvl6pPr>
            <a:lvl7pPr marL="2742966" indent="0">
              <a:buNone/>
              <a:defRPr sz="1600" b="1"/>
            </a:lvl7pPr>
            <a:lvl8pPr marL="3200128" indent="0">
              <a:buNone/>
              <a:defRPr sz="1600" b="1"/>
            </a:lvl8pPr>
            <a:lvl9pPr marL="365728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6F15528-21DE-4FAA-801E-634DDDAF4B2B}" type="slidenum">
              <a:rPr lang="cs-CZ" smtClean="0"/>
              <a:pPr/>
              <a:t>‹#›</a:t>
            </a:fld>
            <a:endParaRPr lang="cs-CZ"/>
          </a:p>
        </p:txBody>
      </p:sp>
    </p:spTree>
    <p:extLst>
      <p:ext uri="{BB962C8B-B14F-4D97-AF65-F5344CB8AC3E}">
        <p14:creationId xmlns:p14="http://schemas.microsoft.com/office/powerpoint/2010/main" xmlns="" val="147064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6F15528-21DE-4FAA-801E-634DDDAF4B2B}" type="slidenum">
              <a:rPr lang="cs-CZ" smtClean="0"/>
              <a:pPr/>
              <a:t>‹#›</a:t>
            </a:fld>
            <a:endParaRPr lang="cs-CZ"/>
          </a:p>
        </p:txBody>
      </p:sp>
    </p:spTree>
    <p:extLst>
      <p:ext uri="{BB962C8B-B14F-4D97-AF65-F5344CB8AC3E}">
        <p14:creationId xmlns:p14="http://schemas.microsoft.com/office/powerpoint/2010/main" xmlns="" val="4226108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6F15528-21DE-4FAA-801E-634DDDAF4B2B}" type="slidenum">
              <a:rPr lang="cs-CZ" smtClean="0"/>
              <a:pPr/>
              <a:t>‹#›</a:t>
            </a:fld>
            <a:endParaRPr lang="cs-CZ"/>
          </a:p>
        </p:txBody>
      </p:sp>
    </p:spTree>
    <p:extLst>
      <p:ext uri="{BB962C8B-B14F-4D97-AF65-F5344CB8AC3E}">
        <p14:creationId xmlns:p14="http://schemas.microsoft.com/office/powerpoint/2010/main" xmlns="" val="167676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61" indent="0">
              <a:buNone/>
              <a:defRPr sz="1400"/>
            </a:lvl2pPr>
            <a:lvl3pPr marL="914322" indent="0">
              <a:buNone/>
              <a:defRPr sz="1200"/>
            </a:lvl3pPr>
            <a:lvl4pPr marL="1371484" indent="0">
              <a:buNone/>
              <a:defRPr sz="1000"/>
            </a:lvl4pPr>
            <a:lvl5pPr marL="1828645" indent="0">
              <a:buNone/>
              <a:defRPr sz="1000"/>
            </a:lvl5pPr>
            <a:lvl6pPr marL="2285805" indent="0">
              <a:buNone/>
              <a:defRPr sz="1000"/>
            </a:lvl6pPr>
            <a:lvl7pPr marL="2742966" indent="0">
              <a:buNone/>
              <a:defRPr sz="1000"/>
            </a:lvl7pPr>
            <a:lvl8pPr marL="3200128" indent="0">
              <a:buNone/>
              <a:defRPr sz="1000"/>
            </a:lvl8pPr>
            <a:lvl9pPr marL="365728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pPr/>
              <a:t>‹#›</a:t>
            </a:fld>
            <a:endParaRPr lang="cs-CZ"/>
          </a:p>
        </p:txBody>
      </p:sp>
    </p:spTree>
    <p:extLst>
      <p:ext uri="{BB962C8B-B14F-4D97-AF65-F5344CB8AC3E}">
        <p14:creationId xmlns:p14="http://schemas.microsoft.com/office/powerpoint/2010/main" xmlns="" val="253593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161" indent="0">
              <a:buNone/>
              <a:defRPr sz="2800"/>
            </a:lvl2pPr>
            <a:lvl3pPr marL="914322" indent="0">
              <a:buNone/>
              <a:defRPr sz="2400"/>
            </a:lvl3pPr>
            <a:lvl4pPr marL="1371484" indent="0">
              <a:buNone/>
              <a:defRPr sz="2000"/>
            </a:lvl4pPr>
            <a:lvl5pPr marL="1828645" indent="0">
              <a:buNone/>
              <a:defRPr sz="2000"/>
            </a:lvl5pPr>
            <a:lvl6pPr marL="2285805" indent="0">
              <a:buNone/>
              <a:defRPr sz="2000"/>
            </a:lvl6pPr>
            <a:lvl7pPr marL="2742966" indent="0">
              <a:buNone/>
              <a:defRPr sz="2000"/>
            </a:lvl7pPr>
            <a:lvl8pPr marL="3200128" indent="0">
              <a:buNone/>
              <a:defRPr sz="2000"/>
            </a:lvl8pPr>
            <a:lvl9pPr marL="365728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61" indent="0">
              <a:buNone/>
              <a:defRPr sz="1400"/>
            </a:lvl2pPr>
            <a:lvl3pPr marL="914322" indent="0">
              <a:buNone/>
              <a:defRPr sz="1200"/>
            </a:lvl3pPr>
            <a:lvl4pPr marL="1371484" indent="0">
              <a:buNone/>
              <a:defRPr sz="1000"/>
            </a:lvl4pPr>
            <a:lvl5pPr marL="1828645" indent="0">
              <a:buNone/>
              <a:defRPr sz="1000"/>
            </a:lvl5pPr>
            <a:lvl6pPr marL="2285805" indent="0">
              <a:buNone/>
              <a:defRPr sz="1000"/>
            </a:lvl6pPr>
            <a:lvl7pPr marL="2742966" indent="0">
              <a:buNone/>
              <a:defRPr sz="1000"/>
            </a:lvl7pPr>
            <a:lvl8pPr marL="3200128" indent="0">
              <a:buNone/>
              <a:defRPr sz="1000"/>
            </a:lvl8pPr>
            <a:lvl9pPr marL="365728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pPr/>
              <a:t>‹#›</a:t>
            </a:fld>
            <a:endParaRPr lang="cs-CZ"/>
          </a:p>
        </p:txBody>
      </p:sp>
    </p:spTree>
    <p:extLst>
      <p:ext uri="{BB962C8B-B14F-4D97-AF65-F5344CB8AC3E}">
        <p14:creationId xmlns:p14="http://schemas.microsoft.com/office/powerpoint/2010/main" xmlns="" val="176117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23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11/23/2022</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cs-CZ" smtClean="0"/>
              <a:pPr/>
              <a:t>‹#›</a:t>
            </a:fld>
            <a:endParaRPr lang="cs-CZ"/>
          </a:p>
        </p:txBody>
      </p:sp>
    </p:spTree>
    <p:extLst>
      <p:ext uri="{BB962C8B-B14F-4D97-AF65-F5344CB8AC3E}">
        <p14:creationId xmlns:p14="http://schemas.microsoft.com/office/powerpoint/2010/main" xmlns="" val="1497043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0" r:id="rId12"/>
  </p:sldLayoutIdLst>
  <p:txStyles>
    <p:titleStyle>
      <a:lvl1pPr algn="l" defTabSz="91432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80" indent="-228580" algn="l" defTabSz="91432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1" indent="-228580" algn="l" defTabSz="91432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3" indent="-228580" algn="l" defTabSz="91432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64" indent="-228580" algn="l" defTabSz="9143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25" indent="-228580" algn="l" defTabSz="9143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86" indent="-228580" algn="l" defTabSz="9143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48" indent="-228580" algn="l" defTabSz="9143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09" indent="-228580" algn="l" defTabSz="9143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69" indent="-228580" algn="l" defTabSz="9143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2" rtl="0" eaLnBrk="1" latinLnBrk="0" hangingPunct="1">
        <a:defRPr sz="1800" kern="1200">
          <a:solidFill>
            <a:schemeClr val="tx1"/>
          </a:solidFill>
          <a:latin typeface="+mn-lt"/>
          <a:ea typeface="+mn-ea"/>
          <a:cs typeface="+mn-cs"/>
        </a:defRPr>
      </a:lvl1pPr>
      <a:lvl2pPr marL="457161" algn="l" defTabSz="914322" rtl="0" eaLnBrk="1" latinLnBrk="0" hangingPunct="1">
        <a:defRPr sz="1800" kern="1200">
          <a:solidFill>
            <a:schemeClr val="tx1"/>
          </a:solidFill>
          <a:latin typeface="+mn-lt"/>
          <a:ea typeface="+mn-ea"/>
          <a:cs typeface="+mn-cs"/>
        </a:defRPr>
      </a:lvl2pPr>
      <a:lvl3pPr marL="914322" algn="l" defTabSz="914322" rtl="0" eaLnBrk="1" latinLnBrk="0" hangingPunct="1">
        <a:defRPr sz="1800" kern="1200">
          <a:solidFill>
            <a:schemeClr val="tx1"/>
          </a:solidFill>
          <a:latin typeface="+mn-lt"/>
          <a:ea typeface="+mn-ea"/>
          <a:cs typeface="+mn-cs"/>
        </a:defRPr>
      </a:lvl3pPr>
      <a:lvl4pPr marL="1371484" algn="l" defTabSz="914322" rtl="0" eaLnBrk="1" latinLnBrk="0" hangingPunct="1">
        <a:defRPr sz="1800" kern="1200">
          <a:solidFill>
            <a:schemeClr val="tx1"/>
          </a:solidFill>
          <a:latin typeface="+mn-lt"/>
          <a:ea typeface="+mn-ea"/>
          <a:cs typeface="+mn-cs"/>
        </a:defRPr>
      </a:lvl4pPr>
      <a:lvl5pPr marL="1828645" algn="l" defTabSz="914322" rtl="0" eaLnBrk="1" latinLnBrk="0" hangingPunct="1">
        <a:defRPr sz="1800" kern="1200">
          <a:solidFill>
            <a:schemeClr val="tx1"/>
          </a:solidFill>
          <a:latin typeface="+mn-lt"/>
          <a:ea typeface="+mn-ea"/>
          <a:cs typeface="+mn-cs"/>
        </a:defRPr>
      </a:lvl5pPr>
      <a:lvl6pPr marL="2285805" algn="l" defTabSz="914322" rtl="0" eaLnBrk="1" latinLnBrk="0" hangingPunct="1">
        <a:defRPr sz="1800" kern="1200">
          <a:solidFill>
            <a:schemeClr val="tx1"/>
          </a:solidFill>
          <a:latin typeface="+mn-lt"/>
          <a:ea typeface="+mn-ea"/>
          <a:cs typeface="+mn-cs"/>
        </a:defRPr>
      </a:lvl6pPr>
      <a:lvl7pPr marL="2742966" algn="l" defTabSz="914322" rtl="0" eaLnBrk="1" latinLnBrk="0" hangingPunct="1">
        <a:defRPr sz="1800" kern="1200">
          <a:solidFill>
            <a:schemeClr val="tx1"/>
          </a:solidFill>
          <a:latin typeface="+mn-lt"/>
          <a:ea typeface="+mn-ea"/>
          <a:cs typeface="+mn-cs"/>
        </a:defRPr>
      </a:lvl7pPr>
      <a:lvl8pPr marL="3200128" algn="l" defTabSz="914322" rtl="0" eaLnBrk="1" latinLnBrk="0" hangingPunct="1">
        <a:defRPr sz="1800" kern="1200">
          <a:solidFill>
            <a:schemeClr val="tx1"/>
          </a:solidFill>
          <a:latin typeface="+mn-lt"/>
          <a:ea typeface="+mn-ea"/>
          <a:cs typeface="+mn-cs"/>
        </a:defRPr>
      </a:lvl8pPr>
      <a:lvl9pPr marL="3657289" algn="l" defTabSz="91432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23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255A640-31FA-486C-9B9A-4FDB99D09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096DBB9-E0C7-4B38-B11E-CACC46F4F9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B21AA7-E466-4135-8727-509F21C0B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271ED-8E9C-4B40-A852-5DEE65C91194}" type="datetimeFigureOut">
              <a:rPr lang="en-US" smtClean="0"/>
              <a:pPr/>
              <a:t>11/23/2022</a:t>
            </a:fld>
            <a:endParaRPr lang="en-US"/>
          </a:p>
        </p:txBody>
      </p:sp>
      <p:sp>
        <p:nvSpPr>
          <p:cNvPr id="5" name="Footer Placeholder 4">
            <a:extLst>
              <a:ext uri="{FF2B5EF4-FFF2-40B4-BE49-F238E27FC236}">
                <a16:creationId xmlns:a16="http://schemas.microsoft.com/office/drawing/2014/main" xmlns="" id="{8D901ACB-A554-448E-A505-9E4D1FF0E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93B0937-2115-4918-82F1-591F09D728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16669008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23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F6312-341C-47CF-ACE4-BDBB9A0BDAB7}" type="datetimeFigureOut">
              <a:rPr lang="en-US" smtClean="0"/>
              <a:pPr/>
              <a:t>11/23/2022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8B5DE-2834-4162-A331-00A26B875916}" type="slidenum">
              <a:rPr lang="en-US" smtClean="0"/>
              <a:pPr/>
              <a:t>‹#›</a:t>
            </a:fld>
            <a:endParaRPr lang="en-US"/>
          </a:p>
        </p:txBody>
      </p:sp>
    </p:spTree>
    <p:extLst>
      <p:ext uri="{BB962C8B-B14F-4D97-AF65-F5344CB8AC3E}">
        <p14:creationId xmlns:p14="http://schemas.microsoft.com/office/powerpoint/2010/main" xmlns="" val="22504472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oleObject" Target="../embeddings/oleObject7.bin"/><Relationship Id="rId2" Type="http://schemas.openxmlformats.org/officeDocument/2006/relationships/slideLayout" Target="../slideLayouts/slideLayout2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5.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1.pn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3.png"/><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 Id="rId5" Type="http://schemas.openxmlformats.org/officeDocument/2006/relationships/image" Target="../media/image90.png"/><Relationship Id="rId4" Type="http://schemas.openxmlformats.org/officeDocument/2006/relationships/image" Target="../media/image8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6.xml"/><Relationship Id="rId4" Type="http://schemas.openxmlformats.org/officeDocument/2006/relationships/image" Target="../media/image98.png"/></Relationships>
</file>

<file path=ppt/slides/_rels/slide4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mechanicalinfo.wordpress.com/2011/11/02/failures-of-a-riveted-joint/" TargetMode="External"/><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 Id="rId9" Type="http://schemas.openxmlformats.org/officeDocument/2006/relationships/image" Target="../media/image113.jpeg"/></Relationships>
</file>

<file path=ppt/slides/_rels/slide55.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image" Target="../media/image124.jpeg"/><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4.jpeg"/><Relationship Id="rId1" Type="http://schemas.openxmlformats.org/officeDocument/2006/relationships/slideLayout" Target="../slideLayouts/slideLayout2.xml"/><Relationship Id="rId4" Type="http://schemas.openxmlformats.org/officeDocument/2006/relationships/image" Target="../media/image137.jpeg"/></Relationships>
</file>

<file path=ppt/slides/_rels/slide72.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7.xml"/><Relationship Id="rId4" Type="http://schemas.openxmlformats.org/officeDocument/2006/relationships/image" Target="../media/image140.jpeg"/></Relationships>
</file>

<file path=ppt/slides/_rels/slide73.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Layout" Target="../slideLayouts/slideLayout2.xml"/><Relationship Id="rId4" Type="http://schemas.openxmlformats.org/officeDocument/2006/relationships/image" Target="../media/image153.jpeg"/></Relationships>
</file>

<file path=ppt/slides/_rels/slide81.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64.svg"/><Relationship Id="rId2" Type="http://schemas.openxmlformats.org/officeDocument/2006/relationships/image" Target="../media/image157.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57" y="2598221"/>
            <a:ext cx="12191887" cy="4454361"/>
          </a:xfrm>
          <a:prstGeom prst="rect">
            <a:avLst/>
          </a:prstGeom>
          <a:blipFill>
            <a:blip r:embed="rId3" cstate="print"/>
            <a:stretch>
              <a:fillRect/>
            </a:stretch>
          </a:blipFill>
        </p:spPr>
        <p:txBody>
          <a:bodyPr wrap="square" lIns="0" tIns="0" rIns="0" bIns="0" rtlCol="0"/>
          <a:lstStyle/>
          <a:p>
            <a:pPr marL="0" marR="0" lvl="0" indent="0" algn="l" defTabSz="293202" rtl="0" eaLnBrk="1" fontAlgn="auto" latinLnBrk="0" hangingPunct="1">
              <a:lnSpc>
                <a:spcPct val="100000"/>
              </a:lnSpc>
              <a:spcBef>
                <a:spcPts val="0"/>
              </a:spcBef>
              <a:spcAft>
                <a:spcPts val="0"/>
              </a:spcAft>
              <a:buClrTx/>
              <a:buSzTx/>
              <a:buFontTx/>
              <a:buNone/>
              <a:tabLst/>
              <a:defRPr/>
            </a:pPr>
            <a:endParaRPr kumimoji="0" lang="en-US"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xmlns="" id="{20F95502-65C6-482A-9B40-DDCB8DAA9D75}"/>
              </a:ext>
            </a:extLst>
          </p:cNvPr>
          <p:cNvGrpSpPr/>
          <p:nvPr/>
        </p:nvGrpSpPr>
        <p:grpSpPr>
          <a:xfrm>
            <a:off x="57" y="1"/>
            <a:ext cx="12191887" cy="713235"/>
            <a:chOff x="-324644" y="2222500"/>
            <a:chExt cx="22261685" cy="1302327"/>
          </a:xfrm>
        </p:grpSpPr>
        <p:sp>
          <p:nvSpPr>
            <p:cNvPr id="2"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pPr marL="0" marR="0" lvl="0" indent="0" algn="l" defTabSz="293202" rtl="0" eaLnBrk="1" fontAlgn="auto" latinLnBrk="0" hangingPunct="1">
                <a:lnSpc>
                  <a:spcPct val="100000"/>
                </a:lnSpc>
                <a:spcBef>
                  <a:spcPts val="0"/>
                </a:spcBef>
                <a:spcAft>
                  <a:spcPts val="0"/>
                </a:spcAft>
                <a:buClrTx/>
                <a:buSzTx/>
                <a:buFontTx/>
                <a:buNone/>
                <a:tabLst/>
                <a:defRPr/>
              </a:pPr>
              <a:endParaRPr kumimoji="0" lang="en-US"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pPr marL="0" marR="0" lvl="0" indent="0" algn="l" defTabSz="293202" rtl="0" eaLnBrk="1" fontAlgn="auto" latinLnBrk="0" hangingPunct="1">
                <a:lnSpc>
                  <a:spcPct val="100000"/>
                </a:lnSpc>
                <a:spcBef>
                  <a:spcPts val="0"/>
                </a:spcBef>
                <a:spcAft>
                  <a:spcPts val="0"/>
                </a:spcAft>
                <a:buClrTx/>
                <a:buSzTx/>
                <a:buFontTx/>
                <a:buNone/>
                <a:tabLst/>
                <a:defRPr/>
              </a:pPr>
              <a:endParaRPr kumimoji="0" lang="en-US" sz="115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bject 2">
              <a:extLst>
                <a:ext uri="{FF2B5EF4-FFF2-40B4-BE49-F238E27FC236}">
                  <a16:creationId xmlns:a16="http://schemas.microsoft.com/office/drawing/2014/main" xmlns=""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pPr marL="0" marR="0" lvl="0" indent="0" algn="l" defTabSz="293202" rtl="0" eaLnBrk="1" fontAlgn="auto" latinLnBrk="0" hangingPunct="1">
                <a:lnSpc>
                  <a:spcPct val="100000"/>
                </a:lnSpc>
                <a:spcBef>
                  <a:spcPts val="0"/>
                </a:spcBef>
                <a:spcAft>
                  <a:spcPts val="0"/>
                </a:spcAft>
                <a:buClrTx/>
                <a:buSzTx/>
                <a:buFontTx/>
                <a:buNone/>
                <a:tabLst/>
                <a:defRPr/>
              </a:pPr>
              <a:endParaRPr kumimoji="0" lang="en-US"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2">
              <a:extLst>
                <a:ext uri="{FF2B5EF4-FFF2-40B4-BE49-F238E27FC236}">
                  <a16:creationId xmlns:a16="http://schemas.microsoft.com/office/drawing/2014/main" xmlns=""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pPr marL="0" marR="0" lvl="0" indent="0" algn="l" defTabSz="293202" rtl="0" eaLnBrk="1" fontAlgn="auto" latinLnBrk="0" hangingPunct="1">
                <a:lnSpc>
                  <a:spcPct val="100000"/>
                </a:lnSpc>
                <a:spcBef>
                  <a:spcPts val="0"/>
                </a:spcBef>
                <a:spcAft>
                  <a:spcPts val="0"/>
                </a:spcAft>
                <a:buClrTx/>
                <a:buSzTx/>
                <a:buFontTx/>
                <a:buNone/>
                <a:tabLst/>
                <a:defRPr/>
              </a:pPr>
              <a:endParaRPr kumimoji="0" lang="en-US"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object 4"/>
          <p:cNvSpPr txBox="1"/>
          <p:nvPr/>
        </p:nvSpPr>
        <p:spPr>
          <a:xfrm>
            <a:off x="524893" y="203622"/>
            <a:ext cx="2459867" cy="324017"/>
          </a:xfrm>
          <a:prstGeom prst="rect">
            <a:avLst/>
          </a:prstGeom>
        </p:spPr>
        <p:txBody>
          <a:bodyPr vert="horz" wrap="square" lIns="0" tIns="8145" rIns="0" bIns="0" rtlCol="0">
            <a:spAutoFit/>
          </a:bodyPr>
          <a:lstStyle/>
          <a:p>
            <a:pPr marL="8145" marR="0" lvl="0" indent="0" algn="l" defTabSz="293202" rtl="0" eaLnBrk="1" fontAlgn="auto" latinLnBrk="0" hangingPunct="1">
              <a:lnSpc>
                <a:spcPct val="100000"/>
              </a:lnSpc>
              <a:spcBef>
                <a:spcPts val="64"/>
              </a:spcBef>
              <a:spcAft>
                <a:spcPts val="0"/>
              </a:spcAft>
              <a:buClrTx/>
              <a:buSzTx/>
              <a:buFontTx/>
              <a:buNone/>
              <a:tabLst/>
              <a:defRPr/>
            </a:pPr>
            <a:r>
              <a:rPr kumimoji="0" lang="en-US" sz="2052" b="0" i="0" u="none" strike="noStrike" kern="1200" cap="none" spc="-6" normalizeH="0" baseline="0" noProof="0" dirty="0">
                <a:ln>
                  <a:noFill/>
                </a:ln>
                <a:solidFill>
                  <a:srgbClr val="FFFFFF"/>
                </a:solidFill>
                <a:effectLst/>
                <a:uLnTx/>
                <a:uFillTx/>
                <a:latin typeface="Calibri" panose="020F0502020204030204"/>
                <a:ea typeface="+mn-ea"/>
                <a:cs typeface="Source Sans Pro Light"/>
              </a:rPr>
              <a:t>Session: Aug </a:t>
            </a:r>
            <a:r>
              <a:rPr kumimoji="0" lang="en-US" sz="2052" b="0" i="0" u="none" strike="noStrike" kern="1200" cap="none" spc="-6" normalizeH="0" baseline="0" noProof="0" dirty="0" smtClean="0">
                <a:ln>
                  <a:noFill/>
                </a:ln>
                <a:solidFill>
                  <a:srgbClr val="FFFFFF"/>
                </a:solidFill>
                <a:effectLst/>
                <a:uLnTx/>
                <a:uFillTx/>
                <a:latin typeface="Calibri" panose="020F0502020204030204"/>
                <a:ea typeface="+mn-ea"/>
                <a:cs typeface="Source Sans Pro Light"/>
              </a:rPr>
              <a:t>2022-23</a:t>
            </a:r>
            <a:endParaRPr kumimoji="0" lang="en-US" sz="2052" b="0" i="0" u="none" strike="noStrike" kern="1200" cap="none" spc="0" normalizeH="0" baseline="0" noProof="0" dirty="0">
              <a:ln>
                <a:noFill/>
              </a:ln>
              <a:solidFill>
                <a:prstClr val="black"/>
              </a:solidFill>
              <a:effectLst/>
              <a:uLnTx/>
              <a:uFillTx/>
              <a:latin typeface="Calibri" panose="020F0502020204030204"/>
              <a:ea typeface="+mn-ea"/>
              <a:cs typeface="Source Sans Pro Light"/>
            </a:endParaRPr>
          </a:p>
        </p:txBody>
      </p:sp>
      <p:sp>
        <p:nvSpPr>
          <p:cNvPr id="5" name="object 5"/>
          <p:cNvSpPr txBox="1"/>
          <p:nvPr/>
        </p:nvSpPr>
        <p:spPr>
          <a:xfrm>
            <a:off x="3481811" y="154753"/>
            <a:ext cx="3591576" cy="372541"/>
          </a:xfrm>
          <a:prstGeom prst="rect">
            <a:avLst/>
          </a:prstGeom>
          <a:noFill/>
        </p:spPr>
        <p:txBody>
          <a:bodyPr vert="horz" wrap="square" lIns="0" tIns="56200" rIns="0" bIns="0" rtlCol="0">
            <a:spAutoFit/>
          </a:bodyPr>
          <a:lstStyle/>
          <a:p>
            <a:pPr marL="317636" marR="0" lvl="0" indent="0" algn="l" defTabSz="293202" rtl="0" eaLnBrk="1" fontAlgn="auto" latinLnBrk="0" hangingPunct="1">
              <a:lnSpc>
                <a:spcPct val="100000"/>
              </a:lnSpc>
              <a:spcBef>
                <a:spcPts val="442"/>
              </a:spcBef>
              <a:spcAft>
                <a:spcPts val="0"/>
              </a:spcAft>
              <a:buClrTx/>
              <a:buSzTx/>
              <a:buFontTx/>
              <a:buNone/>
              <a:tabLst/>
              <a:defRPr/>
            </a:pPr>
            <a:r>
              <a:rPr kumimoji="0" lang="en-US" sz="2052" b="0" i="0" u="none" strike="noStrike" kern="1200" cap="none" spc="-6" normalizeH="0" baseline="0" noProof="0" dirty="0">
                <a:ln>
                  <a:noFill/>
                </a:ln>
                <a:solidFill>
                  <a:srgbClr val="FFFFFF"/>
                </a:solidFill>
                <a:effectLst/>
                <a:uLnTx/>
                <a:uFillTx/>
                <a:latin typeface="Calibri" panose="020F0502020204030204"/>
                <a:ea typeface="+mn-ea"/>
                <a:cs typeface="Source Sans Pro Light"/>
              </a:rPr>
              <a:t>5</a:t>
            </a:r>
            <a:r>
              <a:rPr kumimoji="0" lang="en-US" sz="2052" b="0" i="0" u="none" strike="noStrike" kern="1200" cap="none" spc="-6" normalizeH="0" baseline="30000" noProof="0" dirty="0">
                <a:ln>
                  <a:noFill/>
                </a:ln>
                <a:solidFill>
                  <a:srgbClr val="FFFFFF"/>
                </a:solidFill>
                <a:effectLst/>
                <a:uLnTx/>
                <a:uFillTx/>
                <a:latin typeface="Calibri" panose="020F0502020204030204"/>
                <a:ea typeface="+mn-ea"/>
                <a:cs typeface="Source Sans Pro Light"/>
              </a:rPr>
              <a:t>th</a:t>
            </a:r>
            <a:r>
              <a:rPr kumimoji="0" lang="en-US" sz="2052" b="0" i="0" u="none" strike="noStrike" kern="1200" cap="none" spc="-6" normalizeH="0" baseline="0" noProof="0" dirty="0">
                <a:ln>
                  <a:noFill/>
                </a:ln>
                <a:solidFill>
                  <a:srgbClr val="FFFFFF"/>
                </a:solidFill>
                <a:effectLst/>
                <a:uLnTx/>
                <a:uFillTx/>
                <a:latin typeface="Calibri" panose="020F0502020204030204"/>
                <a:ea typeface="+mn-ea"/>
                <a:cs typeface="Source Sans Pro Light"/>
              </a:rPr>
              <a:t> SEMESTER</a:t>
            </a:r>
            <a:endParaRPr kumimoji="0" lang="en-US" sz="2052" b="0" i="0" u="none" strike="noStrike" kern="1200" cap="none" spc="0" normalizeH="0" baseline="0" noProof="0" dirty="0">
              <a:ln>
                <a:noFill/>
              </a:ln>
              <a:solidFill>
                <a:prstClr val="black"/>
              </a:solidFill>
              <a:effectLst/>
              <a:uLnTx/>
              <a:uFillTx/>
              <a:latin typeface="Calibri" panose="020F0502020204030204"/>
              <a:ea typeface="+mn-ea"/>
              <a:cs typeface="Source Sans Pro Light"/>
            </a:endParaRPr>
          </a:p>
        </p:txBody>
      </p:sp>
      <p:sp>
        <p:nvSpPr>
          <p:cNvPr id="6" name="object 6"/>
          <p:cNvSpPr txBox="1"/>
          <p:nvPr/>
        </p:nvSpPr>
        <p:spPr>
          <a:xfrm>
            <a:off x="6682432" y="154753"/>
            <a:ext cx="3591576" cy="372541"/>
          </a:xfrm>
          <a:prstGeom prst="rect">
            <a:avLst/>
          </a:prstGeom>
          <a:noFill/>
        </p:spPr>
        <p:txBody>
          <a:bodyPr vert="horz" wrap="square" lIns="0" tIns="56200" rIns="0" bIns="0" rtlCol="0">
            <a:spAutoFit/>
          </a:bodyPr>
          <a:lstStyle/>
          <a:p>
            <a:pPr marL="260624" marR="0" lvl="0" indent="0" algn="l" defTabSz="293202" rtl="0" eaLnBrk="1" fontAlgn="auto" latinLnBrk="0" hangingPunct="1">
              <a:lnSpc>
                <a:spcPct val="100000"/>
              </a:lnSpc>
              <a:spcBef>
                <a:spcPts val="442"/>
              </a:spcBef>
              <a:spcAft>
                <a:spcPts val="0"/>
              </a:spcAft>
              <a:buClrTx/>
              <a:buSzTx/>
              <a:buFontTx/>
              <a:buNone/>
              <a:tabLst/>
              <a:defRPr/>
            </a:pPr>
            <a:r>
              <a:rPr kumimoji="0" lang="en-US" sz="2052" b="0" i="0" u="none" strike="noStrike" kern="1200" cap="none" spc="-3" normalizeH="0" baseline="0" noProof="0" dirty="0">
                <a:ln>
                  <a:noFill/>
                </a:ln>
                <a:solidFill>
                  <a:srgbClr val="FFFFFF"/>
                </a:solidFill>
                <a:effectLst/>
                <a:uLnTx/>
                <a:uFillTx/>
                <a:latin typeface="Calibri" panose="020F0502020204030204"/>
                <a:ea typeface="+mn-ea"/>
                <a:cs typeface="Source Sans Pro Light"/>
              </a:rPr>
              <a:t>Section A&amp;B</a:t>
            </a:r>
            <a:endParaRPr kumimoji="0" lang="en-US" sz="2052" b="0" i="0" u="none" strike="noStrike" kern="1200" cap="none" spc="0" normalizeH="0" baseline="0" noProof="0" dirty="0">
              <a:ln>
                <a:noFill/>
              </a:ln>
              <a:solidFill>
                <a:prstClr val="black"/>
              </a:solidFill>
              <a:effectLst/>
              <a:uLnTx/>
              <a:uFillTx/>
              <a:latin typeface="Calibri" panose="020F0502020204030204"/>
              <a:ea typeface="+mn-ea"/>
              <a:cs typeface="Source Sans Pro Light"/>
            </a:endParaRPr>
          </a:p>
        </p:txBody>
      </p:sp>
      <p:sp>
        <p:nvSpPr>
          <p:cNvPr id="7" name="object 7"/>
          <p:cNvSpPr txBox="1"/>
          <p:nvPr/>
        </p:nvSpPr>
        <p:spPr>
          <a:xfrm>
            <a:off x="9307773" y="203623"/>
            <a:ext cx="2483918" cy="324017"/>
          </a:xfrm>
          <a:prstGeom prst="rect">
            <a:avLst/>
          </a:prstGeom>
        </p:spPr>
        <p:txBody>
          <a:bodyPr vert="horz" wrap="square" lIns="0" tIns="8145" rIns="0" bIns="0" rtlCol="0">
            <a:spAutoFit/>
          </a:bodyPr>
          <a:lstStyle/>
          <a:p>
            <a:pPr marL="8145" marR="0" lvl="0" indent="0" algn="l" defTabSz="293202" rtl="0" eaLnBrk="1" fontAlgn="auto" latinLnBrk="0" hangingPunct="1">
              <a:lnSpc>
                <a:spcPct val="100000"/>
              </a:lnSpc>
              <a:spcBef>
                <a:spcPts val="64"/>
              </a:spcBef>
              <a:spcAft>
                <a:spcPts val="0"/>
              </a:spcAft>
              <a:buClrTx/>
              <a:buSzTx/>
              <a:buFontTx/>
              <a:buNone/>
              <a:tabLst/>
              <a:defRPr/>
            </a:pPr>
            <a:r>
              <a:rPr kumimoji="0" lang="en-US" sz="2052" b="0" i="0" u="none" strike="noStrike" kern="1200" cap="none" spc="-10" normalizeH="0" baseline="0" noProof="0" dirty="0">
                <a:ln>
                  <a:noFill/>
                </a:ln>
                <a:solidFill>
                  <a:srgbClr val="FFFFFF"/>
                </a:solidFill>
                <a:effectLst/>
                <a:uLnTx/>
                <a:uFillTx/>
                <a:latin typeface="Calibri" panose="020F0502020204030204"/>
                <a:ea typeface="+mn-ea"/>
                <a:cs typeface="Source Sans Pro Light"/>
              </a:rPr>
              <a:t>G.P </a:t>
            </a:r>
            <a:r>
              <a:rPr kumimoji="0" lang="en-US" sz="2052" b="0" i="0" u="none" strike="noStrike" kern="1200" cap="none" spc="-10" normalizeH="0" baseline="0" noProof="0" dirty="0" smtClean="0">
                <a:ln>
                  <a:noFill/>
                </a:ln>
                <a:solidFill>
                  <a:srgbClr val="FFFFFF"/>
                </a:solidFill>
                <a:effectLst/>
                <a:uLnTx/>
                <a:uFillTx/>
                <a:latin typeface="Calibri" panose="020F0502020204030204"/>
                <a:ea typeface="+mn-ea"/>
                <a:cs typeface="Source Sans Pro Light"/>
              </a:rPr>
              <a:t>LOHARU,HARYANA</a:t>
            </a:r>
            <a:endParaRPr kumimoji="0" lang="en-US" sz="2052" b="0" i="0" u="none" strike="noStrike" kern="1200" cap="none" spc="0" normalizeH="0" baseline="0" noProof="0" dirty="0">
              <a:ln>
                <a:noFill/>
              </a:ln>
              <a:solidFill>
                <a:prstClr val="black"/>
              </a:solidFill>
              <a:effectLst/>
              <a:uLnTx/>
              <a:uFillTx/>
              <a:latin typeface="Calibri" panose="020F0502020204030204"/>
              <a:ea typeface="+mn-ea"/>
              <a:cs typeface="Source Sans Pro Light"/>
            </a:endParaRPr>
          </a:p>
        </p:txBody>
      </p:sp>
      <p:sp>
        <p:nvSpPr>
          <p:cNvPr id="18" name="object 18"/>
          <p:cNvSpPr txBox="1"/>
          <p:nvPr/>
        </p:nvSpPr>
        <p:spPr>
          <a:xfrm>
            <a:off x="231677" y="2625070"/>
            <a:ext cx="6206409" cy="708160"/>
          </a:xfrm>
          <a:prstGeom prst="rect">
            <a:avLst/>
          </a:prstGeom>
        </p:spPr>
        <p:txBody>
          <a:bodyPr vert="horz" wrap="square" lIns="0" tIns="8145" rIns="0" bIns="0" rtlCol="0">
            <a:spAutoFit/>
          </a:bodyPr>
          <a:lstStyle/>
          <a:p>
            <a:pPr marL="8145" marR="3258" lvl="0" indent="231304" algn="ctr" defTabSz="293202" rtl="0" eaLnBrk="1" fontAlgn="auto" latinLnBrk="0" hangingPunct="1">
              <a:lnSpc>
                <a:spcPct val="102400"/>
              </a:lnSpc>
              <a:spcBef>
                <a:spcPts val="0"/>
              </a:spcBef>
              <a:spcAft>
                <a:spcPts val="0"/>
              </a:spcAft>
              <a:buClrTx/>
              <a:buSzTx/>
              <a:buFontTx/>
              <a:buNone/>
              <a:tabLst/>
              <a:defRPr/>
            </a:pPr>
            <a:r>
              <a:rPr kumimoji="0" lang="en-US" sz="4617" b="0" i="0" u="none" strike="noStrike" kern="1200" cap="none" spc="0" normalizeH="0" baseline="0" noProof="0" dirty="0">
                <a:ln>
                  <a:noFill/>
                </a:ln>
                <a:solidFill>
                  <a:srgbClr val="4472C4"/>
                </a:solidFill>
                <a:effectLst/>
                <a:uLnTx/>
                <a:uFillTx/>
                <a:latin typeface="Calibri" panose="020F0502020204030204"/>
                <a:ea typeface="+mn-ea"/>
                <a:cs typeface="Source Sans Pro"/>
              </a:rPr>
              <a:t>E-CONTENTS</a:t>
            </a:r>
          </a:p>
        </p:txBody>
      </p:sp>
      <p:sp>
        <p:nvSpPr>
          <p:cNvPr id="19" name="object 19"/>
          <p:cNvSpPr/>
          <p:nvPr/>
        </p:nvSpPr>
        <p:spPr>
          <a:xfrm flipV="1">
            <a:off x="329416" y="3135782"/>
            <a:ext cx="6157539" cy="175929"/>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marL="0" marR="0" lvl="0" indent="0" algn="ctr" defTabSz="293202" rtl="0" eaLnBrk="1" fontAlgn="auto" latinLnBrk="0" hangingPunct="1">
              <a:lnSpc>
                <a:spcPct val="100000"/>
              </a:lnSpc>
              <a:spcBef>
                <a:spcPts val="0"/>
              </a:spcBef>
              <a:spcAft>
                <a:spcPts val="0"/>
              </a:spcAft>
              <a:buClrTx/>
              <a:buSzTx/>
              <a:buFontTx/>
              <a:buNone/>
              <a:tabLst/>
              <a:defRPr/>
            </a:pPr>
            <a:endParaRPr kumimoji="0" lang="en-US"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bject 20"/>
          <p:cNvSpPr txBox="1"/>
          <p:nvPr/>
        </p:nvSpPr>
        <p:spPr>
          <a:xfrm>
            <a:off x="805356" y="3319219"/>
            <a:ext cx="5059051" cy="481880"/>
          </a:xfrm>
          <a:prstGeom prst="rect">
            <a:avLst/>
          </a:prstGeom>
        </p:spPr>
        <p:txBody>
          <a:bodyPr vert="horz" wrap="square" lIns="0" tIns="8145" rIns="0" bIns="0" rtlCol="0">
            <a:spAutoFit/>
          </a:bodyPr>
          <a:lstStyle/>
          <a:p>
            <a:pPr marL="8145" marR="0" lvl="0" indent="0" algn="ctr" defTabSz="293202" rtl="0" eaLnBrk="1" fontAlgn="auto" latinLnBrk="0" hangingPunct="1">
              <a:lnSpc>
                <a:spcPct val="100000"/>
              </a:lnSpc>
              <a:spcBef>
                <a:spcPts val="64"/>
              </a:spcBef>
              <a:spcAft>
                <a:spcPts val="0"/>
              </a:spcAft>
              <a:buClrTx/>
              <a:buSzTx/>
              <a:buFontTx/>
              <a:buNone/>
              <a:tabLst/>
              <a:defRPr/>
            </a:pPr>
            <a:r>
              <a:rPr kumimoji="0" lang="en-US" sz="3078" b="0" i="0" u="none" strike="noStrike" kern="1200" cap="none" spc="-3" normalizeH="0" baseline="0" noProof="0" dirty="0">
                <a:ln>
                  <a:noFill/>
                </a:ln>
                <a:solidFill>
                  <a:srgbClr val="00A0EF"/>
                </a:solidFill>
                <a:effectLst/>
                <a:uLnTx/>
                <a:uFillTx/>
                <a:latin typeface="Calibri" panose="020F0502020204030204"/>
                <a:ea typeface="+mn-ea"/>
                <a:cs typeface="Source Sans Pro Light"/>
              </a:rPr>
              <a:t>Machine Design</a:t>
            </a:r>
            <a:endParaRPr kumimoji="0" lang="en-US" sz="3078" b="0" i="0" u="none" strike="noStrike" kern="1200" cap="none" spc="0" normalizeH="0" baseline="0" noProof="0" dirty="0">
              <a:ln>
                <a:noFill/>
              </a:ln>
              <a:solidFill>
                <a:prstClr val="black"/>
              </a:solidFill>
              <a:effectLst/>
              <a:uLnTx/>
              <a:uFillTx/>
              <a:latin typeface="Calibri" panose="020F0502020204030204"/>
              <a:ea typeface="+mn-ea"/>
              <a:cs typeface="Source Sans Pro Light"/>
            </a:endParaRPr>
          </a:p>
        </p:txBody>
      </p:sp>
      <p:pic>
        <p:nvPicPr>
          <p:cNvPr id="10" name="Picture 9" descr="A close up of a sign&#10;&#10;Description automatically generated">
            <a:extLst>
              <a:ext uri="{FF2B5EF4-FFF2-40B4-BE49-F238E27FC236}">
                <a16:creationId xmlns:a16="http://schemas.microsoft.com/office/drawing/2014/main" xmlns="" id="{E84255AA-A0F3-4A2A-8ABF-1F1AF7C844DE}"/>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11765" y="1643062"/>
            <a:ext cx="4075335" cy="3700463"/>
          </a:xfrm>
          <a:prstGeom prst="rect">
            <a:avLst/>
          </a:prstGeom>
        </p:spPr>
      </p:pic>
      <p:sp>
        <p:nvSpPr>
          <p:cNvPr id="27" name="object 8">
            <a:extLst>
              <a:ext uri="{FF2B5EF4-FFF2-40B4-BE49-F238E27FC236}">
                <a16:creationId xmlns:a16="http://schemas.microsoft.com/office/drawing/2014/main" xmlns="" id="{114986BA-C808-4E92-A5F4-4F1A39F93106}"/>
              </a:ext>
            </a:extLst>
          </p:cNvPr>
          <p:cNvSpPr/>
          <p:nvPr/>
        </p:nvSpPr>
        <p:spPr>
          <a:xfrm>
            <a:off x="57" y="6415109"/>
            <a:ext cx="12191887" cy="779834"/>
          </a:xfrm>
          <a:prstGeom prst="rect">
            <a:avLst/>
          </a:prstGeom>
          <a:blipFill>
            <a:blip r:embed="rId3" cstate="print"/>
            <a:stretch>
              <a:fillRect/>
            </a:stretch>
          </a:blipFill>
        </p:spPr>
        <p:txBody>
          <a:bodyPr wrap="square" lIns="0" tIns="0" rIns="0" bIns="0" rtlCol="0"/>
          <a:lstStyle/>
          <a:p>
            <a:pPr marL="0" marR="0" lvl="0" indent="0" algn="l" defTabSz="293202" rtl="0" eaLnBrk="1" fontAlgn="auto" latinLnBrk="0" hangingPunct="1">
              <a:lnSpc>
                <a:spcPct val="100000"/>
              </a:lnSpc>
              <a:spcBef>
                <a:spcPts val="0"/>
              </a:spcBef>
              <a:spcAft>
                <a:spcPts val="0"/>
              </a:spcAft>
              <a:buClrTx/>
              <a:buSzTx/>
              <a:buFontTx/>
              <a:buNone/>
              <a:tabLst/>
              <a:defRPr/>
            </a:pPr>
            <a:endParaRPr kumimoji="0" lang="en-US"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xmlns="" id="{B039B7FC-AAAD-44F0-9D83-E2B4B49C5BB9}"/>
              </a:ext>
            </a:extLst>
          </p:cNvPr>
          <p:cNvGrpSpPr/>
          <p:nvPr/>
        </p:nvGrpSpPr>
        <p:grpSpPr>
          <a:xfrm>
            <a:off x="14408" y="6168445"/>
            <a:ext cx="12157003" cy="689554"/>
            <a:chOff x="14409" y="6415109"/>
            <a:chExt cx="12157003" cy="689554"/>
          </a:xfrm>
        </p:grpSpPr>
        <p:sp>
          <p:nvSpPr>
            <p:cNvPr id="28" name="Rectangle 27">
              <a:extLst>
                <a:ext uri="{FF2B5EF4-FFF2-40B4-BE49-F238E27FC236}">
                  <a16:creationId xmlns:a16="http://schemas.microsoft.com/office/drawing/2014/main" xmlns="" id="{F10932DB-0E88-4BA7-A2FF-021DF91B55A7}"/>
                </a:ext>
              </a:extLst>
            </p:cNvPr>
            <p:cNvSpPr/>
            <p:nvPr/>
          </p:nvSpPr>
          <p:spPr>
            <a:xfrm>
              <a:off x="14409" y="6415109"/>
              <a:ext cx="6045197" cy="68955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xmlns="" id="{BF6AB107-BF01-4B46-A150-3BAF6879BFE0}"/>
                </a:ext>
              </a:extLst>
            </p:cNvPr>
            <p:cNvSpPr/>
            <p:nvPr/>
          </p:nvSpPr>
          <p:spPr>
            <a:xfrm>
              <a:off x="6045958" y="6415109"/>
              <a:ext cx="6125454" cy="68955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2400" b="1" dirty="0"/>
              <a:t>PRINCIPAL NORMAL STRESSES AND MAX DISTORTION ENERGY FAILURE CRITERION FOR NON-ROTATING SHAFTS</a:t>
            </a:r>
          </a:p>
        </p:txBody>
      </p:sp>
      <p:pic>
        <p:nvPicPr>
          <p:cNvPr id="30742" name="Picture 22"/>
          <p:cNvPicPr>
            <a:picLocks noChangeAspect="1" noChangeArrowheads="1"/>
          </p:cNvPicPr>
          <p:nvPr/>
        </p:nvPicPr>
        <p:blipFill>
          <a:blip r:embed="rId3"/>
          <a:srcRect/>
          <a:stretch>
            <a:fillRect/>
          </a:stretch>
        </p:blipFill>
        <p:spPr bwMode="auto">
          <a:xfrm>
            <a:off x="7848600" y="1295401"/>
            <a:ext cx="1828800" cy="1198563"/>
          </a:xfrm>
          <a:prstGeom prst="rect">
            <a:avLst/>
          </a:prstGeom>
          <a:noFill/>
        </p:spPr>
      </p:pic>
      <p:pic>
        <p:nvPicPr>
          <p:cNvPr id="30743" name="Picture 23"/>
          <p:cNvPicPr>
            <a:picLocks noChangeAspect="1" noChangeArrowheads="1"/>
          </p:cNvPicPr>
          <p:nvPr/>
        </p:nvPicPr>
        <p:blipFill>
          <a:blip r:embed="rId4"/>
          <a:srcRect/>
          <a:stretch>
            <a:fillRect/>
          </a:stretch>
        </p:blipFill>
        <p:spPr bwMode="auto">
          <a:xfrm>
            <a:off x="6553200" y="2438401"/>
            <a:ext cx="3733800" cy="3281363"/>
          </a:xfrm>
          <a:prstGeom prst="rect">
            <a:avLst/>
          </a:prstGeom>
          <a:noFill/>
        </p:spPr>
      </p:pic>
      <p:sp>
        <p:nvSpPr>
          <p:cNvPr id="30767" name="AutoShape 47"/>
          <p:cNvSpPr>
            <a:spLocks noChangeAspect="1" noChangeArrowheads="1"/>
          </p:cNvSpPr>
          <p:nvPr/>
        </p:nvSpPr>
        <p:spPr bwMode="auto">
          <a:xfrm>
            <a:off x="1828800" y="1828800"/>
            <a:ext cx="5486400" cy="3894138"/>
          </a:xfrm>
          <a:prstGeom prst="rect">
            <a:avLst/>
          </a:prstGeom>
          <a:noFill/>
          <a:ln w="9525">
            <a:noFill/>
            <a:miter lim="800000"/>
            <a:headEnd/>
            <a:tailEnd/>
          </a:ln>
        </p:spPr>
        <p:txBody>
          <a:bodyPr/>
          <a:lstStyle/>
          <a:p>
            <a:endParaRPr lang="en-US">
              <a:solidFill>
                <a:prstClr val="black"/>
              </a:solidFill>
              <a:latin typeface="Calibri"/>
            </a:endParaRPr>
          </a:p>
        </p:txBody>
      </p:sp>
      <p:graphicFrame>
        <p:nvGraphicFramePr>
          <p:cNvPr id="30768" name="Object 48"/>
          <p:cNvGraphicFramePr>
            <a:graphicFrameLocks noChangeAspect="1"/>
          </p:cNvGraphicFramePr>
          <p:nvPr/>
        </p:nvGraphicFramePr>
        <p:xfrm>
          <a:off x="2057401" y="2590800"/>
          <a:ext cx="4581525" cy="795338"/>
        </p:xfrm>
        <a:graphic>
          <a:graphicData uri="http://schemas.openxmlformats.org/presentationml/2006/ole">
            <p:oleObj spid="_x0000_s2077" name="Equation" r:id="rId5" imgW="70104000" imgH="12192000" progId="Equation.3">
              <p:embed/>
            </p:oleObj>
          </a:graphicData>
        </a:graphic>
      </p:graphicFrame>
      <p:sp>
        <p:nvSpPr>
          <p:cNvPr id="30769" name="Rectangle 49"/>
          <p:cNvSpPr>
            <a:spLocks noChangeArrowheads="1"/>
          </p:cNvSpPr>
          <p:nvPr/>
        </p:nvSpPr>
        <p:spPr bwMode="auto">
          <a:xfrm>
            <a:off x="1828800" y="1371601"/>
            <a:ext cx="5486400" cy="1190625"/>
          </a:xfrm>
          <a:prstGeom prst="rect">
            <a:avLst/>
          </a:prstGeom>
          <a:noFill/>
          <a:ln w="9525">
            <a:noFill/>
            <a:miter lim="800000"/>
            <a:headEnd/>
            <a:tailEnd/>
          </a:ln>
        </p:spPr>
        <p:txBody>
          <a:bodyPr anchor="ctr">
            <a:spAutoFit/>
          </a:bodyPr>
          <a:lstStyle/>
          <a:p>
            <a:r>
              <a:rPr lang="en-US">
                <a:solidFill>
                  <a:srgbClr val="000000"/>
                </a:solidFill>
                <a:latin typeface="Arial" charset="0"/>
              </a:rPr>
              <a:t>The stress at a point on the shaft is normal stress (</a:t>
            </a:r>
            <a:r>
              <a:rPr lang="en-US">
                <a:solidFill>
                  <a:srgbClr val="000000"/>
                </a:solidFill>
                <a:latin typeface="Calibri"/>
              </a:rPr>
              <a:t>s</a:t>
            </a:r>
            <a:r>
              <a:rPr lang="en-US">
                <a:solidFill>
                  <a:srgbClr val="000000"/>
                </a:solidFill>
                <a:latin typeface="Arial Unicode MS" pitchFamily="34" charset="-128"/>
              </a:rPr>
              <a:t>) in X direction and shear stress </a:t>
            </a:r>
            <a:r>
              <a:rPr lang="en-US">
                <a:solidFill>
                  <a:srgbClr val="000000"/>
                </a:solidFill>
                <a:latin typeface="Calibri"/>
              </a:rPr>
              <a:t>(t)</a:t>
            </a:r>
            <a:r>
              <a:rPr lang="en-US">
                <a:solidFill>
                  <a:srgbClr val="000000"/>
                </a:solidFill>
                <a:latin typeface="Arial" charset="0"/>
              </a:rPr>
              <a:t> in XY plane. </a:t>
            </a:r>
          </a:p>
          <a:p>
            <a:endParaRPr lang="en-US">
              <a:solidFill>
                <a:srgbClr val="000000"/>
              </a:solidFill>
              <a:latin typeface="Arial" charset="0"/>
            </a:endParaRPr>
          </a:p>
          <a:p>
            <a:r>
              <a:rPr lang="en-US">
                <a:solidFill>
                  <a:srgbClr val="000000"/>
                </a:solidFill>
                <a:latin typeface="Arial" charset="0"/>
              </a:rPr>
              <a:t>From Mohr Circle:</a:t>
            </a:r>
            <a:endParaRPr lang="en-US">
              <a:solidFill>
                <a:prstClr val="black"/>
              </a:solidFill>
              <a:latin typeface="Arial" charset="0"/>
            </a:endParaRPr>
          </a:p>
        </p:txBody>
      </p:sp>
      <p:sp>
        <p:nvSpPr>
          <p:cNvPr id="30770" name="Text Box 50"/>
          <p:cNvSpPr txBox="1">
            <a:spLocks noChangeArrowheads="1"/>
          </p:cNvSpPr>
          <p:nvPr/>
        </p:nvSpPr>
        <p:spPr bwMode="auto">
          <a:xfrm>
            <a:off x="1905000" y="3352801"/>
            <a:ext cx="3608388" cy="366713"/>
          </a:xfrm>
          <a:prstGeom prst="rect">
            <a:avLst/>
          </a:prstGeom>
          <a:noFill/>
          <a:ln w="9525">
            <a:noFill/>
            <a:miter lim="800000"/>
            <a:headEnd/>
            <a:tailEnd/>
          </a:ln>
        </p:spPr>
        <p:txBody>
          <a:bodyPr>
            <a:spAutoFit/>
          </a:bodyPr>
          <a:lstStyle/>
          <a:p>
            <a:r>
              <a:rPr lang="en-US">
                <a:solidFill>
                  <a:srgbClr val="000000"/>
                </a:solidFill>
                <a:latin typeface="Arial" charset="0"/>
              </a:rPr>
              <a:t>Max Distortion Energy theory:</a:t>
            </a:r>
            <a:endParaRPr lang="en-US">
              <a:solidFill>
                <a:prstClr val="black"/>
              </a:solidFill>
              <a:latin typeface="Arial" charset="0"/>
            </a:endParaRPr>
          </a:p>
        </p:txBody>
      </p:sp>
      <p:graphicFrame>
        <p:nvGraphicFramePr>
          <p:cNvPr id="30771" name="Object 51"/>
          <p:cNvGraphicFramePr>
            <a:graphicFrameLocks noChangeAspect="1"/>
          </p:cNvGraphicFramePr>
          <p:nvPr/>
        </p:nvGraphicFramePr>
        <p:xfrm>
          <a:off x="2286000" y="3733800"/>
          <a:ext cx="2438400" cy="896938"/>
        </p:xfrm>
        <a:graphic>
          <a:graphicData uri="http://schemas.openxmlformats.org/presentationml/2006/ole">
            <p:oleObj spid="_x0000_s2078" name="Equation" r:id="rId6" imgW="38100000" imgH="13106400" progId="Equation.3">
              <p:embed/>
            </p:oleObj>
          </a:graphicData>
        </a:graphic>
      </p:graphicFrame>
      <p:sp>
        <p:nvSpPr>
          <p:cNvPr id="30772" name="Text Box 52"/>
          <p:cNvSpPr txBox="1">
            <a:spLocks noChangeArrowheads="1"/>
          </p:cNvSpPr>
          <p:nvPr/>
        </p:nvSpPr>
        <p:spPr bwMode="auto">
          <a:xfrm>
            <a:off x="1905000" y="4572001"/>
            <a:ext cx="4508500" cy="366713"/>
          </a:xfrm>
          <a:prstGeom prst="rect">
            <a:avLst/>
          </a:prstGeom>
          <a:noFill/>
          <a:ln w="9525">
            <a:noFill/>
            <a:miter lim="800000"/>
            <a:headEnd/>
            <a:tailEnd/>
          </a:ln>
        </p:spPr>
        <p:txBody>
          <a:bodyPr>
            <a:spAutoFit/>
          </a:bodyPr>
          <a:lstStyle/>
          <a:p>
            <a:r>
              <a:rPr lang="en-US">
                <a:solidFill>
                  <a:srgbClr val="000000"/>
                </a:solidFill>
                <a:latin typeface="Arial" charset="0"/>
              </a:rPr>
              <a:t>Putting values of S</a:t>
            </a:r>
            <a:r>
              <a:rPr lang="en-US" baseline="-25000">
                <a:solidFill>
                  <a:srgbClr val="000000"/>
                </a:solidFill>
                <a:latin typeface="Arial" charset="0"/>
              </a:rPr>
              <a:t>1</a:t>
            </a:r>
            <a:r>
              <a:rPr lang="en-US">
                <a:solidFill>
                  <a:srgbClr val="000000"/>
                </a:solidFill>
                <a:latin typeface="Arial" charset="0"/>
              </a:rPr>
              <a:t> &amp; S</a:t>
            </a:r>
            <a:r>
              <a:rPr lang="en-US" baseline="-25000">
                <a:solidFill>
                  <a:srgbClr val="000000"/>
                </a:solidFill>
                <a:latin typeface="Arial" charset="0"/>
              </a:rPr>
              <a:t>2</a:t>
            </a:r>
            <a:r>
              <a:rPr lang="en-US">
                <a:solidFill>
                  <a:srgbClr val="000000"/>
                </a:solidFill>
                <a:latin typeface="Arial" charset="0"/>
              </a:rPr>
              <a:t> and simplifying:</a:t>
            </a:r>
            <a:endParaRPr lang="en-US">
              <a:solidFill>
                <a:prstClr val="black"/>
              </a:solidFill>
              <a:latin typeface="Arial" charset="0"/>
            </a:endParaRPr>
          </a:p>
        </p:txBody>
      </p:sp>
      <p:graphicFrame>
        <p:nvGraphicFramePr>
          <p:cNvPr id="30773" name="Object 53"/>
          <p:cNvGraphicFramePr>
            <a:graphicFrameLocks noChangeAspect="1"/>
          </p:cNvGraphicFramePr>
          <p:nvPr/>
        </p:nvGraphicFramePr>
        <p:xfrm>
          <a:off x="2209800" y="4876801"/>
          <a:ext cx="2133600" cy="955675"/>
        </p:xfrm>
        <a:graphic>
          <a:graphicData uri="http://schemas.openxmlformats.org/presentationml/2006/ole">
            <p:oleObj spid="_x0000_s2079" name="Equation" r:id="rId7" imgW="29260800" imgH="13106400" progId="Equation.3">
              <p:embed/>
            </p:oleObj>
          </a:graphicData>
        </a:graphic>
      </p:graphicFrame>
      <p:sp>
        <p:nvSpPr>
          <p:cNvPr id="30775" name="Text Box 55"/>
          <p:cNvSpPr txBox="1">
            <a:spLocks noChangeArrowheads="1"/>
          </p:cNvSpPr>
          <p:nvPr/>
        </p:nvSpPr>
        <p:spPr bwMode="auto">
          <a:xfrm>
            <a:off x="4419600" y="5181600"/>
            <a:ext cx="2743200" cy="915988"/>
          </a:xfrm>
          <a:prstGeom prst="rect">
            <a:avLst/>
          </a:prstGeom>
          <a:noFill/>
          <a:ln w="9525">
            <a:noFill/>
            <a:miter lim="800000"/>
            <a:headEnd/>
            <a:tailEnd/>
          </a:ln>
          <a:effectLst/>
        </p:spPr>
        <p:txBody>
          <a:bodyPr>
            <a:spAutoFit/>
          </a:bodyPr>
          <a:lstStyle/>
          <a:p>
            <a:pPr>
              <a:spcBef>
                <a:spcPct val="50000"/>
              </a:spcBef>
            </a:pPr>
            <a:r>
              <a:rPr lang="en-US" b="1">
                <a:solidFill>
                  <a:prstClr val="black"/>
                </a:solidFill>
                <a:latin typeface="Arial" charset="0"/>
              </a:rPr>
              <a:t>This is the design equation for non rotating shaft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81200" y="274638"/>
            <a:ext cx="8229600" cy="639762"/>
          </a:xfrm>
        </p:spPr>
        <p:txBody>
          <a:bodyPr/>
          <a:lstStyle/>
          <a:p>
            <a:r>
              <a:rPr lang="en-US" sz="2400" b="1" dirty="0"/>
              <a:t>DESIGN OF ROTATING SHAFTS AND FATIGUE CONSIDERATION</a:t>
            </a:r>
          </a:p>
        </p:txBody>
      </p:sp>
      <p:sp>
        <p:nvSpPr>
          <p:cNvPr id="36872" name="Text Box 8"/>
          <p:cNvSpPr txBox="1">
            <a:spLocks noChangeArrowheads="1"/>
          </p:cNvSpPr>
          <p:nvPr/>
        </p:nvSpPr>
        <p:spPr bwMode="auto">
          <a:xfrm>
            <a:off x="1981200" y="2362200"/>
            <a:ext cx="5867400" cy="915988"/>
          </a:xfrm>
          <a:prstGeom prst="rect">
            <a:avLst/>
          </a:prstGeom>
          <a:noFill/>
          <a:ln w="9525">
            <a:noFill/>
            <a:miter lim="800000"/>
            <a:headEnd/>
            <a:tailEnd/>
          </a:ln>
        </p:spPr>
        <p:txBody>
          <a:bodyPr>
            <a:spAutoFit/>
          </a:bodyPr>
          <a:lstStyle/>
          <a:p>
            <a:r>
              <a:rPr lang="en-US">
                <a:solidFill>
                  <a:srgbClr val="000000"/>
                </a:solidFill>
                <a:latin typeface="Arial" charset="0"/>
              </a:rPr>
              <a:t>The most generalized situation the rotating shaft may have both steady and cyclic components of bending stress (</a:t>
            </a:r>
            <a:r>
              <a:rPr lang="en-US">
                <a:solidFill>
                  <a:srgbClr val="000000"/>
                </a:solidFill>
                <a:latin typeface="Calibri"/>
              </a:rPr>
              <a:t>s</a:t>
            </a:r>
            <a:r>
              <a:rPr lang="en-US" baseline="-25000">
                <a:solidFill>
                  <a:srgbClr val="000000"/>
                </a:solidFill>
                <a:latin typeface="Arial" charset="0"/>
              </a:rPr>
              <a:t>av</a:t>
            </a:r>
            <a:r>
              <a:rPr lang="en-US">
                <a:solidFill>
                  <a:srgbClr val="000000"/>
                </a:solidFill>
                <a:latin typeface="Arial" charset="0"/>
              </a:rPr>
              <a:t>,</a:t>
            </a:r>
            <a:r>
              <a:rPr lang="en-US">
                <a:solidFill>
                  <a:srgbClr val="000000"/>
                </a:solidFill>
                <a:latin typeface="Calibri"/>
              </a:rPr>
              <a:t>s</a:t>
            </a:r>
            <a:r>
              <a:rPr lang="en-US" baseline="-25000">
                <a:solidFill>
                  <a:srgbClr val="000000"/>
                </a:solidFill>
                <a:latin typeface="Arial" charset="0"/>
              </a:rPr>
              <a:t>r</a:t>
            </a:r>
            <a:r>
              <a:rPr lang="en-US">
                <a:solidFill>
                  <a:srgbClr val="000000"/>
                </a:solidFill>
                <a:latin typeface="Arial" charset="0"/>
              </a:rPr>
              <a:t>) and torsional stress (</a:t>
            </a:r>
            <a:r>
              <a:rPr lang="en-US">
                <a:solidFill>
                  <a:srgbClr val="000000"/>
                </a:solidFill>
                <a:latin typeface="Calibri"/>
              </a:rPr>
              <a:t>t</a:t>
            </a:r>
            <a:r>
              <a:rPr lang="en-US" baseline="-25000">
                <a:solidFill>
                  <a:srgbClr val="000000"/>
                </a:solidFill>
                <a:latin typeface="Arial" charset="0"/>
              </a:rPr>
              <a:t>av</a:t>
            </a:r>
            <a:r>
              <a:rPr lang="en-US">
                <a:solidFill>
                  <a:srgbClr val="000000"/>
                </a:solidFill>
                <a:latin typeface="Arial" charset="0"/>
              </a:rPr>
              <a:t>,</a:t>
            </a:r>
            <a:r>
              <a:rPr lang="en-US">
                <a:solidFill>
                  <a:srgbClr val="000000"/>
                </a:solidFill>
                <a:latin typeface="Calibri"/>
              </a:rPr>
              <a:t>t</a:t>
            </a:r>
            <a:r>
              <a:rPr lang="en-US" baseline="-25000">
                <a:solidFill>
                  <a:srgbClr val="000000"/>
                </a:solidFill>
                <a:latin typeface="Arial" charset="0"/>
              </a:rPr>
              <a:t>r</a:t>
            </a:r>
            <a:r>
              <a:rPr lang="en-US">
                <a:solidFill>
                  <a:srgbClr val="000000"/>
                </a:solidFill>
                <a:latin typeface="Arial" charset="0"/>
              </a:rPr>
              <a:t>).</a:t>
            </a:r>
          </a:p>
        </p:txBody>
      </p:sp>
      <p:sp>
        <p:nvSpPr>
          <p:cNvPr id="36874" name="Text Box 10"/>
          <p:cNvSpPr txBox="1">
            <a:spLocks noChangeArrowheads="1"/>
          </p:cNvSpPr>
          <p:nvPr/>
        </p:nvSpPr>
        <p:spPr bwMode="auto">
          <a:xfrm>
            <a:off x="1981200" y="914401"/>
            <a:ext cx="6248400" cy="1465263"/>
          </a:xfrm>
          <a:prstGeom prst="rect">
            <a:avLst/>
          </a:prstGeom>
          <a:noFill/>
          <a:ln w="9525">
            <a:noFill/>
            <a:miter lim="800000"/>
            <a:headEnd/>
            <a:tailEnd/>
          </a:ln>
        </p:spPr>
        <p:txBody>
          <a:bodyPr>
            <a:spAutoFit/>
          </a:bodyPr>
          <a:lstStyle/>
          <a:p>
            <a:r>
              <a:rPr lang="en-US" dirty="0">
                <a:solidFill>
                  <a:srgbClr val="000000"/>
                </a:solidFill>
                <a:latin typeface="Arial" charset="0"/>
              </a:rPr>
              <a:t>The most frequently encountered stress situation for a rotating shaft is to have completely reversed bending and steady </a:t>
            </a:r>
            <a:r>
              <a:rPr lang="en-US" dirty="0" err="1">
                <a:solidFill>
                  <a:srgbClr val="000000"/>
                </a:solidFill>
                <a:latin typeface="Arial" charset="0"/>
              </a:rPr>
              <a:t>torsional</a:t>
            </a:r>
            <a:r>
              <a:rPr lang="en-US" dirty="0">
                <a:solidFill>
                  <a:srgbClr val="000000"/>
                </a:solidFill>
                <a:latin typeface="Arial" charset="0"/>
              </a:rPr>
              <a:t> stress. In other situations, a shaft may have a reversed </a:t>
            </a:r>
            <a:r>
              <a:rPr lang="en-US" dirty="0" err="1">
                <a:solidFill>
                  <a:srgbClr val="000000"/>
                </a:solidFill>
                <a:latin typeface="Arial" charset="0"/>
              </a:rPr>
              <a:t>torsional</a:t>
            </a:r>
            <a:r>
              <a:rPr lang="en-US" dirty="0">
                <a:solidFill>
                  <a:srgbClr val="000000"/>
                </a:solidFill>
                <a:latin typeface="Arial" charset="0"/>
              </a:rPr>
              <a:t> stress along with reversed bending stress.  </a:t>
            </a:r>
          </a:p>
        </p:txBody>
      </p:sp>
      <p:pic>
        <p:nvPicPr>
          <p:cNvPr id="36878" name="Picture 14"/>
          <p:cNvPicPr>
            <a:picLocks noChangeAspect="1" noChangeArrowheads="1"/>
          </p:cNvPicPr>
          <p:nvPr/>
        </p:nvPicPr>
        <p:blipFill>
          <a:blip r:embed="rId2"/>
          <a:srcRect/>
          <a:stretch>
            <a:fillRect/>
          </a:stretch>
        </p:blipFill>
        <p:spPr bwMode="auto">
          <a:xfrm>
            <a:off x="7988300" y="1206501"/>
            <a:ext cx="2514600" cy="1374775"/>
          </a:xfrm>
          <a:prstGeom prst="rect">
            <a:avLst/>
          </a:prstGeom>
          <a:noFill/>
          <a:ln w="9525">
            <a:noFill/>
            <a:miter lim="800000"/>
            <a:headEnd/>
            <a:tailEnd/>
          </a:ln>
          <a:effectLst/>
        </p:spPr>
      </p:pic>
      <p:sp>
        <p:nvSpPr>
          <p:cNvPr id="36879" name="Text Box 15"/>
          <p:cNvSpPr txBox="1">
            <a:spLocks noChangeArrowheads="1"/>
          </p:cNvSpPr>
          <p:nvPr/>
        </p:nvSpPr>
        <p:spPr bwMode="auto">
          <a:xfrm>
            <a:off x="1905000" y="3429001"/>
            <a:ext cx="5410200" cy="1465263"/>
          </a:xfrm>
          <a:prstGeom prst="rect">
            <a:avLst/>
          </a:prstGeom>
          <a:noFill/>
          <a:ln w="9525">
            <a:noFill/>
            <a:miter lim="800000"/>
            <a:headEnd/>
            <a:tailEnd/>
          </a:ln>
        </p:spPr>
        <p:txBody>
          <a:bodyPr>
            <a:spAutoFit/>
          </a:bodyPr>
          <a:lstStyle/>
          <a:p>
            <a:r>
              <a:rPr lang="en-US">
                <a:solidFill>
                  <a:srgbClr val="000000"/>
                </a:solidFill>
                <a:latin typeface="Arial" charset="0"/>
              </a:rPr>
              <a:t>From Soderberg’s fatigue criterion, the equivalent static bending and torsional stresses are:</a:t>
            </a:r>
          </a:p>
          <a:p>
            <a:endParaRPr lang="en-US">
              <a:solidFill>
                <a:srgbClr val="000000"/>
              </a:solidFill>
              <a:latin typeface="Arial" charset="0"/>
            </a:endParaRPr>
          </a:p>
          <a:p>
            <a:r>
              <a:rPr lang="en-US">
                <a:solidFill>
                  <a:srgbClr val="000000"/>
                </a:solidFill>
                <a:latin typeface="Arial" charset="0"/>
              </a:rPr>
              <a:t>Using these equivalent static stresses in our static design equation, the equation for rotating shaft is:</a:t>
            </a:r>
          </a:p>
        </p:txBody>
      </p:sp>
      <p:pic>
        <p:nvPicPr>
          <p:cNvPr id="36880" name="Picture 16"/>
          <p:cNvPicPr>
            <a:picLocks noChangeAspect="1" noChangeArrowheads="1"/>
          </p:cNvPicPr>
          <p:nvPr/>
        </p:nvPicPr>
        <p:blipFill>
          <a:blip r:embed="rId3"/>
          <a:srcRect/>
          <a:stretch>
            <a:fillRect/>
          </a:stretch>
        </p:blipFill>
        <p:spPr bwMode="auto">
          <a:xfrm>
            <a:off x="7315200" y="3048001"/>
            <a:ext cx="2971800" cy="1222375"/>
          </a:xfrm>
          <a:prstGeom prst="rect">
            <a:avLst/>
          </a:prstGeom>
          <a:noFill/>
        </p:spPr>
      </p:pic>
      <p:pic>
        <p:nvPicPr>
          <p:cNvPr id="36881" name="Picture 17"/>
          <p:cNvPicPr>
            <a:picLocks noChangeAspect="1" noChangeArrowheads="1"/>
          </p:cNvPicPr>
          <p:nvPr/>
        </p:nvPicPr>
        <p:blipFill>
          <a:blip r:embed="rId4"/>
          <a:srcRect/>
          <a:stretch>
            <a:fillRect/>
          </a:stretch>
        </p:blipFill>
        <p:spPr bwMode="auto">
          <a:xfrm>
            <a:off x="2209800" y="4838701"/>
            <a:ext cx="6781800" cy="10207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sz="4000"/>
              <a:t>Bearing mounting considerations and stress concentration</a:t>
            </a:r>
          </a:p>
        </p:txBody>
      </p:sp>
      <p:pic>
        <p:nvPicPr>
          <p:cNvPr id="10248" name="Picture 8"/>
          <p:cNvPicPr>
            <a:picLocks noChangeAspect="1" noChangeArrowheads="1"/>
          </p:cNvPicPr>
          <p:nvPr/>
        </p:nvPicPr>
        <p:blipFill>
          <a:blip r:embed="rId2"/>
          <a:srcRect/>
          <a:stretch>
            <a:fillRect/>
          </a:stretch>
        </p:blipFill>
        <p:spPr bwMode="auto">
          <a:xfrm>
            <a:off x="2438401" y="1600200"/>
            <a:ext cx="1719263" cy="2057400"/>
          </a:xfrm>
          <a:prstGeom prst="rect">
            <a:avLst/>
          </a:prstGeom>
          <a:noFill/>
          <a:ln w="9525">
            <a:noFill/>
            <a:miter lim="800000"/>
            <a:headEnd/>
            <a:tailEnd/>
          </a:ln>
        </p:spPr>
      </p:pic>
      <p:pic>
        <p:nvPicPr>
          <p:cNvPr id="10249" name="Picture 9"/>
          <p:cNvPicPr>
            <a:picLocks noChangeAspect="1" noChangeArrowheads="1"/>
          </p:cNvPicPr>
          <p:nvPr/>
        </p:nvPicPr>
        <p:blipFill>
          <a:blip r:embed="rId3"/>
          <a:srcRect/>
          <a:stretch>
            <a:fillRect/>
          </a:stretch>
        </p:blipFill>
        <p:spPr bwMode="auto">
          <a:xfrm>
            <a:off x="7772401" y="1752600"/>
            <a:ext cx="2047875" cy="1708150"/>
          </a:xfrm>
          <a:prstGeom prst="rect">
            <a:avLst/>
          </a:prstGeom>
          <a:noFill/>
          <a:ln w="9525">
            <a:noFill/>
            <a:miter lim="800000"/>
            <a:headEnd/>
            <a:tailEnd/>
          </a:ln>
        </p:spPr>
      </p:pic>
      <p:pic>
        <p:nvPicPr>
          <p:cNvPr id="10250" name="Picture 10"/>
          <p:cNvPicPr>
            <a:picLocks noChangeAspect="1" noChangeArrowheads="1"/>
          </p:cNvPicPr>
          <p:nvPr/>
        </p:nvPicPr>
        <p:blipFill>
          <a:blip r:embed="rId4"/>
          <a:srcRect/>
          <a:stretch>
            <a:fillRect/>
          </a:stretch>
        </p:blipFill>
        <p:spPr bwMode="auto">
          <a:xfrm>
            <a:off x="4876800" y="1524001"/>
            <a:ext cx="2133600" cy="1965325"/>
          </a:xfrm>
          <a:prstGeom prst="rect">
            <a:avLst/>
          </a:prstGeom>
          <a:noFill/>
          <a:ln w="9525">
            <a:noFill/>
            <a:miter lim="800000"/>
            <a:headEnd/>
            <a:tailEnd/>
          </a:ln>
        </p:spPr>
      </p:pic>
      <p:pic>
        <p:nvPicPr>
          <p:cNvPr id="10251" name="Picture 11"/>
          <p:cNvPicPr>
            <a:picLocks noChangeAspect="1" noChangeArrowheads="1"/>
          </p:cNvPicPr>
          <p:nvPr/>
        </p:nvPicPr>
        <p:blipFill>
          <a:blip r:embed="rId5"/>
          <a:srcRect/>
          <a:stretch>
            <a:fillRect/>
          </a:stretch>
        </p:blipFill>
        <p:spPr bwMode="auto">
          <a:xfrm>
            <a:off x="1905000" y="3932238"/>
            <a:ext cx="7924800" cy="18986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304800"/>
            <a:ext cx="8458200" cy="1295400"/>
          </a:xfrm>
        </p:spPr>
        <p:txBody>
          <a:bodyPr/>
          <a:lstStyle/>
          <a:p>
            <a:pPr algn="l"/>
            <a:r>
              <a:rPr lang="en-US" sz="3200" b="1"/>
              <a:t>Various types of keys for transmitting torque</a:t>
            </a:r>
          </a:p>
        </p:txBody>
      </p:sp>
      <p:grpSp>
        <p:nvGrpSpPr>
          <p:cNvPr id="2" name="Group 1">
            <a:extLst>
              <a:ext uri="{FF2B5EF4-FFF2-40B4-BE49-F238E27FC236}">
                <a16:creationId xmlns:a16="http://schemas.microsoft.com/office/drawing/2014/main" xmlns="" id="{BDD9BEE5-01FA-40C8-8C20-B2328AB0859B}"/>
              </a:ext>
            </a:extLst>
          </p:cNvPr>
          <p:cNvGrpSpPr/>
          <p:nvPr/>
        </p:nvGrpSpPr>
        <p:grpSpPr>
          <a:xfrm>
            <a:off x="2667000" y="1447801"/>
            <a:ext cx="5837238" cy="4792663"/>
            <a:chOff x="2667000" y="1447801"/>
            <a:chExt cx="5837238" cy="4792663"/>
          </a:xfrm>
        </p:grpSpPr>
        <p:pic>
          <p:nvPicPr>
            <p:cNvPr id="14340" name="Picture 4"/>
            <p:cNvPicPr>
              <a:picLocks noChangeAspect="1" noChangeArrowheads="1"/>
            </p:cNvPicPr>
            <p:nvPr/>
          </p:nvPicPr>
          <p:blipFill>
            <a:blip r:embed="rId2"/>
            <a:srcRect/>
            <a:stretch>
              <a:fillRect/>
            </a:stretch>
          </p:blipFill>
          <p:spPr bwMode="auto">
            <a:xfrm>
              <a:off x="2667000" y="1447801"/>
              <a:ext cx="5837238" cy="2455863"/>
            </a:xfrm>
            <a:prstGeom prst="rect">
              <a:avLst/>
            </a:prstGeom>
            <a:noFill/>
          </p:spPr>
        </p:pic>
        <p:pic>
          <p:nvPicPr>
            <p:cNvPr id="14341" name="Picture 5"/>
            <p:cNvPicPr>
              <a:picLocks noChangeAspect="1" noChangeArrowheads="1"/>
            </p:cNvPicPr>
            <p:nvPr/>
          </p:nvPicPr>
          <p:blipFill>
            <a:blip r:embed="rId3"/>
            <a:srcRect/>
            <a:stretch>
              <a:fillRect/>
            </a:stretch>
          </p:blipFill>
          <p:spPr bwMode="auto">
            <a:xfrm>
              <a:off x="2667000" y="3903664"/>
              <a:ext cx="5837238" cy="2336800"/>
            </a:xfrm>
            <a:prstGeom prst="rect">
              <a:avLst/>
            </a:prstGeom>
            <a:noFill/>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304800"/>
            <a:ext cx="8458200" cy="1295400"/>
          </a:xfrm>
        </p:spPr>
        <p:txBody>
          <a:bodyPr/>
          <a:lstStyle/>
          <a:p>
            <a:pPr algn="l"/>
            <a:r>
              <a:rPr lang="en-US" sz="3200" b="1"/>
              <a:t>Other common types of keys</a:t>
            </a:r>
          </a:p>
        </p:txBody>
      </p:sp>
      <p:pic>
        <p:nvPicPr>
          <p:cNvPr id="15364" name="Picture 4"/>
          <p:cNvPicPr>
            <a:picLocks noChangeAspect="1" noChangeArrowheads="1"/>
          </p:cNvPicPr>
          <p:nvPr/>
        </p:nvPicPr>
        <p:blipFill>
          <a:blip r:embed="rId2"/>
          <a:srcRect/>
          <a:stretch>
            <a:fillRect/>
          </a:stretch>
        </p:blipFill>
        <p:spPr bwMode="auto">
          <a:xfrm>
            <a:off x="1890713" y="1762125"/>
            <a:ext cx="8412162" cy="33337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0FF40F0-283D-4F70-9449-66D324359E3C}"/>
              </a:ext>
            </a:extLst>
          </p:cNvPr>
          <p:cNvSpPr/>
          <p:nvPr/>
        </p:nvSpPr>
        <p:spPr>
          <a:xfrm>
            <a:off x="2755900" y="2095500"/>
            <a:ext cx="6781800" cy="1219200"/>
          </a:xfrm>
          <a:prstGeom prst="rect">
            <a:avLst/>
          </a:prstGeom>
          <a:solidFill>
            <a:schemeClr val="accent5"/>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chemeClr val="tx2"/>
                </a:solidFill>
              </a:rPr>
              <a:t>DESIGN OF TEMPORARY JOINTS</a:t>
            </a:r>
          </a:p>
        </p:txBody>
      </p:sp>
    </p:spTree>
    <p:extLst>
      <p:ext uri="{BB962C8B-B14F-4D97-AF65-F5344CB8AC3E}">
        <p14:creationId xmlns:p14="http://schemas.microsoft.com/office/powerpoint/2010/main" xmlns="" val="13910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9301" y="260732"/>
            <a:ext cx="6764655" cy="696595"/>
          </a:xfrm>
          <a:prstGeom prst="rect">
            <a:avLst/>
          </a:prstGeom>
        </p:spPr>
        <p:txBody>
          <a:bodyPr vert="horz" wrap="square" lIns="0" tIns="12700" rIns="0" bIns="0" rtlCol="0" anchor="ctr">
            <a:spAutoFit/>
          </a:bodyPr>
          <a:lstStyle/>
          <a:p>
            <a:pPr marL="12700">
              <a:lnSpc>
                <a:spcPct val="100000"/>
              </a:lnSpc>
              <a:spcBef>
                <a:spcPts val="100"/>
              </a:spcBef>
            </a:pPr>
            <a:r>
              <a:rPr sz="4400" dirty="0">
                <a:latin typeface="Times New Roman"/>
                <a:cs typeface="Times New Roman"/>
              </a:rPr>
              <a:t>Design of Socket And</a:t>
            </a:r>
            <a:r>
              <a:rPr sz="4400" spc="-340" dirty="0">
                <a:latin typeface="Times New Roman"/>
                <a:cs typeface="Times New Roman"/>
              </a:rPr>
              <a:t> </a:t>
            </a:r>
            <a:r>
              <a:rPr sz="4400" dirty="0">
                <a:latin typeface="Times New Roman"/>
                <a:cs typeface="Times New Roman"/>
              </a:rPr>
              <a:t>Spigot</a:t>
            </a:r>
          </a:p>
        </p:txBody>
      </p:sp>
      <p:sp>
        <p:nvSpPr>
          <p:cNvPr id="3" name="object 3"/>
          <p:cNvSpPr txBox="1"/>
          <p:nvPr/>
        </p:nvSpPr>
        <p:spPr>
          <a:xfrm>
            <a:off x="4712971" y="930986"/>
            <a:ext cx="2917825" cy="697230"/>
          </a:xfrm>
          <a:prstGeom prst="rect">
            <a:avLst/>
          </a:prstGeom>
        </p:spPr>
        <p:txBody>
          <a:bodyPr vert="horz" wrap="square" lIns="0" tIns="13335" rIns="0" bIns="0" rtlCol="0">
            <a:spAutoFit/>
          </a:bodyPr>
          <a:lstStyle/>
          <a:p>
            <a:pPr marL="12700">
              <a:spcBef>
                <a:spcPts val="105"/>
              </a:spcBef>
            </a:pPr>
            <a:r>
              <a:rPr sz="4400" b="1" dirty="0">
                <a:latin typeface="Times New Roman"/>
                <a:cs typeface="Times New Roman"/>
              </a:rPr>
              <a:t>Cotter</a:t>
            </a:r>
            <a:r>
              <a:rPr sz="4400" b="1" spc="-175" dirty="0">
                <a:latin typeface="Times New Roman"/>
                <a:cs typeface="Times New Roman"/>
              </a:rPr>
              <a:t> </a:t>
            </a:r>
            <a:r>
              <a:rPr sz="4400" b="1" dirty="0">
                <a:latin typeface="Times New Roman"/>
                <a:cs typeface="Times New Roman"/>
              </a:rPr>
              <a:t>Joint</a:t>
            </a:r>
            <a:endParaRPr sz="4400">
              <a:latin typeface="Times New Roman"/>
              <a:cs typeface="Times New Roman"/>
            </a:endParaRPr>
          </a:p>
        </p:txBody>
      </p:sp>
      <p:sp>
        <p:nvSpPr>
          <p:cNvPr id="4" name="object 4"/>
          <p:cNvSpPr/>
          <p:nvPr/>
        </p:nvSpPr>
        <p:spPr>
          <a:xfrm>
            <a:off x="4725035" y="1564005"/>
            <a:ext cx="2893060" cy="53340"/>
          </a:xfrm>
          <a:custGeom>
            <a:avLst/>
            <a:gdLst/>
            <a:ahLst/>
            <a:cxnLst/>
            <a:rect l="l" t="t" r="r" b="b"/>
            <a:pathLst>
              <a:path w="2893060" h="53340">
                <a:moveTo>
                  <a:pt x="2892552" y="0"/>
                </a:moveTo>
                <a:lnTo>
                  <a:pt x="0" y="0"/>
                </a:lnTo>
                <a:lnTo>
                  <a:pt x="0" y="53340"/>
                </a:lnTo>
                <a:lnTo>
                  <a:pt x="2892552" y="53340"/>
                </a:lnTo>
                <a:lnTo>
                  <a:pt x="2892552" y="0"/>
                </a:lnTo>
                <a:close/>
              </a:path>
            </a:pathLst>
          </a:custGeom>
          <a:solidFill>
            <a:srgbClr val="000000"/>
          </a:solidFill>
        </p:spPr>
        <p:txBody>
          <a:bodyPr wrap="square" lIns="0" tIns="0" rIns="0" bIns="0" rtlCol="0"/>
          <a:lstStyle/>
          <a:p>
            <a:endParaRPr/>
          </a:p>
        </p:txBody>
      </p:sp>
      <p:sp>
        <p:nvSpPr>
          <p:cNvPr id="5" name="object 5"/>
          <p:cNvSpPr/>
          <p:nvPr/>
        </p:nvSpPr>
        <p:spPr>
          <a:xfrm>
            <a:off x="1828800" y="2209800"/>
            <a:ext cx="4724400" cy="3962400"/>
          </a:xfrm>
          <a:prstGeom prst="rect">
            <a:avLst/>
          </a:prstGeom>
          <a:blipFill>
            <a:blip r:embed="rId2"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6623050" y="2051051"/>
          <a:ext cx="3810000" cy="4343397"/>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tblGrid>
              <a:tr h="1094359">
                <a:tc>
                  <a:txBody>
                    <a:bodyPr/>
                    <a:lstStyle/>
                    <a:p>
                      <a:pPr marL="106045" marR="98425" indent="252729">
                        <a:lnSpc>
                          <a:spcPct val="100000"/>
                        </a:lnSpc>
                        <a:spcBef>
                          <a:spcPts val="280"/>
                        </a:spcBef>
                      </a:pPr>
                      <a:r>
                        <a:rPr sz="2400" b="1" dirty="0">
                          <a:latin typeface="Times New Roman"/>
                          <a:cs typeface="Times New Roman"/>
                        </a:rPr>
                        <a:t>Part  N</a:t>
                      </a:r>
                      <a:r>
                        <a:rPr sz="2400" b="1" spc="-10" dirty="0">
                          <a:latin typeface="Times New Roman"/>
                          <a:cs typeface="Times New Roman"/>
                        </a:rPr>
                        <a:t>u</a:t>
                      </a:r>
                      <a:r>
                        <a:rPr sz="2400" b="1" dirty="0">
                          <a:latin typeface="Times New Roman"/>
                          <a:cs typeface="Times New Roman"/>
                        </a:rPr>
                        <a:t>mber</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285"/>
                        </a:spcBef>
                      </a:pPr>
                      <a:r>
                        <a:rPr sz="2400" b="1" spc="-5" dirty="0">
                          <a:latin typeface="Times New Roman"/>
                          <a:cs typeface="Times New Roman"/>
                        </a:rPr>
                        <a:t>Name of</a:t>
                      </a:r>
                      <a:r>
                        <a:rPr sz="2400" b="1" spc="-10" dirty="0">
                          <a:latin typeface="Times New Roman"/>
                          <a:cs typeface="Times New Roman"/>
                        </a:rPr>
                        <a:t> </a:t>
                      </a:r>
                      <a:r>
                        <a:rPr sz="2400" b="1" spc="-5" dirty="0">
                          <a:latin typeface="Times New Roman"/>
                          <a:cs typeface="Times New Roman"/>
                        </a:rPr>
                        <a:t>Part</a:t>
                      </a:r>
                      <a:endParaRPr sz="2400">
                        <a:latin typeface="Times New Roman"/>
                        <a:cs typeface="Times New Roman"/>
                      </a:endParaRPr>
                    </a:p>
                  </a:txBody>
                  <a:tcPr marL="0" marR="0" marT="290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0"/>
                  </a:ext>
                </a:extLst>
              </a:tr>
              <a:tr h="541527">
                <a:tc>
                  <a:txBody>
                    <a:bodyPr/>
                    <a:lstStyle/>
                    <a:p>
                      <a:pPr marL="591185">
                        <a:lnSpc>
                          <a:spcPct val="100000"/>
                        </a:lnSpc>
                        <a:spcBef>
                          <a:spcPts val="1000"/>
                        </a:spcBef>
                      </a:pPr>
                      <a:r>
                        <a:rPr sz="1800" dirty="0">
                          <a:latin typeface="Times New Roman"/>
                          <a:cs typeface="Times New Roman"/>
                        </a:rPr>
                        <a:t>1</a:t>
                      </a:r>
                      <a:endParaRPr sz="1800">
                        <a:latin typeface="Times New Roman"/>
                        <a:cs typeface="Times New Roman"/>
                      </a:endParaRPr>
                    </a:p>
                  </a:txBody>
                  <a:tcPr marL="0" marR="0" marT="1270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000"/>
                        </a:spcBef>
                      </a:pPr>
                      <a:r>
                        <a:rPr sz="1800" spc="-5" dirty="0">
                          <a:latin typeface="Times New Roman"/>
                          <a:cs typeface="Times New Roman"/>
                        </a:rPr>
                        <a:t>Shaft or Rod</a:t>
                      </a:r>
                      <a:endParaRPr sz="1800">
                        <a:latin typeface="Times New Roman"/>
                        <a:cs typeface="Times New Roman"/>
                      </a:endParaRPr>
                    </a:p>
                  </a:txBody>
                  <a:tcPr marL="0" marR="0" marT="1270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1"/>
                  </a:ext>
                </a:extLst>
              </a:tr>
              <a:tr h="541527">
                <a:tc>
                  <a:txBody>
                    <a:bodyPr/>
                    <a:lstStyle/>
                    <a:p>
                      <a:pPr marL="591185">
                        <a:lnSpc>
                          <a:spcPct val="100000"/>
                        </a:lnSpc>
                        <a:spcBef>
                          <a:spcPts val="1000"/>
                        </a:spcBef>
                      </a:pPr>
                      <a:r>
                        <a:rPr sz="1800" dirty="0">
                          <a:latin typeface="Times New Roman"/>
                          <a:cs typeface="Times New Roman"/>
                        </a:rPr>
                        <a:t>2</a:t>
                      </a:r>
                      <a:endParaRPr sz="1800">
                        <a:latin typeface="Times New Roman"/>
                        <a:cs typeface="Times New Roman"/>
                      </a:endParaRPr>
                    </a:p>
                  </a:txBody>
                  <a:tcPr marL="0" marR="0" marT="1270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000"/>
                        </a:spcBef>
                      </a:pPr>
                      <a:r>
                        <a:rPr sz="1800" dirty="0">
                          <a:latin typeface="Times New Roman"/>
                          <a:cs typeface="Times New Roman"/>
                        </a:rPr>
                        <a:t>Socket</a:t>
                      </a:r>
                      <a:endParaRPr sz="1800">
                        <a:latin typeface="Times New Roman"/>
                        <a:cs typeface="Times New Roman"/>
                      </a:endParaRPr>
                    </a:p>
                  </a:txBody>
                  <a:tcPr marL="0" marR="0" marT="1270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2"/>
                  </a:ext>
                </a:extLst>
              </a:tr>
              <a:tr h="541528">
                <a:tc>
                  <a:txBody>
                    <a:bodyPr/>
                    <a:lstStyle/>
                    <a:p>
                      <a:pPr marL="591185">
                        <a:lnSpc>
                          <a:spcPct val="100000"/>
                        </a:lnSpc>
                        <a:spcBef>
                          <a:spcPts val="1005"/>
                        </a:spcBef>
                      </a:pPr>
                      <a:r>
                        <a:rPr sz="1800" dirty="0">
                          <a:latin typeface="Times New Roman"/>
                          <a:cs typeface="Times New Roman"/>
                        </a:rPr>
                        <a:t>3</a:t>
                      </a:r>
                      <a:endParaRPr sz="1800">
                        <a:latin typeface="Times New Roman"/>
                        <a:cs typeface="Times New Roman"/>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005"/>
                        </a:spcBef>
                      </a:pPr>
                      <a:r>
                        <a:rPr sz="1800" dirty="0">
                          <a:latin typeface="Times New Roman"/>
                          <a:cs typeface="Times New Roman"/>
                        </a:rPr>
                        <a:t>Spigot</a:t>
                      </a:r>
                      <a:endParaRPr sz="1800">
                        <a:latin typeface="Times New Roman"/>
                        <a:cs typeface="Times New Roman"/>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3"/>
                  </a:ext>
                </a:extLst>
              </a:tr>
              <a:tr h="541401">
                <a:tc>
                  <a:txBody>
                    <a:bodyPr/>
                    <a:lstStyle/>
                    <a:p>
                      <a:pPr marL="591185">
                        <a:lnSpc>
                          <a:spcPct val="100000"/>
                        </a:lnSpc>
                        <a:spcBef>
                          <a:spcPts val="1005"/>
                        </a:spcBef>
                      </a:pPr>
                      <a:r>
                        <a:rPr sz="1800" dirty="0">
                          <a:latin typeface="Times New Roman"/>
                          <a:cs typeface="Times New Roman"/>
                        </a:rPr>
                        <a:t>4</a:t>
                      </a:r>
                      <a:endParaRPr sz="1800">
                        <a:latin typeface="Times New Roman"/>
                        <a:cs typeface="Times New Roman"/>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005"/>
                        </a:spcBef>
                      </a:pPr>
                      <a:r>
                        <a:rPr sz="1800" dirty="0">
                          <a:latin typeface="Times New Roman"/>
                          <a:cs typeface="Times New Roman"/>
                        </a:rPr>
                        <a:t>Cotter</a:t>
                      </a:r>
                      <a:endParaRPr sz="1800">
                        <a:latin typeface="Times New Roman"/>
                        <a:cs typeface="Times New Roman"/>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4"/>
                  </a:ext>
                </a:extLst>
              </a:tr>
              <a:tr h="541553">
                <a:tc>
                  <a:txBody>
                    <a:bodyPr/>
                    <a:lstStyle/>
                    <a:p>
                      <a:pPr marL="591185">
                        <a:lnSpc>
                          <a:spcPct val="100000"/>
                        </a:lnSpc>
                        <a:spcBef>
                          <a:spcPts val="1005"/>
                        </a:spcBef>
                      </a:pPr>
                      <a:r>
                        <a:rPr sz="1800" dirty="0">
                          <a:latin typeface="Times New Roman"/>
                          <a:cs typeface="Times New Roman"/>
                        </a:rPr>
                        <a:t>5</a:t>
                      </a:r>
                      <a:endParaRPr sz="1800">
                        <a:latin typeface="Times New Roman"/>
                        <a:cs typeface="Times New Roman"/>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005"/>
                        </a:spcBef>
                      </a:pPr>
                      <a:r>
                        <a:rPr sz="1800" spc="-5" dirty="0">
                          <a:latin typeface="Times New Roman"/>
                          <a:cs typeface="Times New Roman"/>
                        </a:rPr>
                        <a:t>Socket</a:t>
                      </a:r>
                      <a:r>
                        <a:rPr sz="1800" spc="-15" dirty="0">
                          <a:latin typeface="Times New Roman"/>
                          <a:cs typeface="Times New Roman"/>
                        </a:rPr>
                        <a:t> </a:t>
                      </a:r>
                      <a:r>
                        <a:rPr sz="1800" dirty="0">
                          <a:latin typeface="Times New Roman"/>
                          <a:cs typeface="Times New Roman"/>
                        </a:rPr>
                        <a:t>Collar</a:t>
                      </a:r>
                      <a:endParaRPr sz="1800">
                        <a:latin typeface="Times New Roman"/>
                        <a:cs typeface="Times New Roman"/>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5"/>
                  </a:ext>
                </a:extLst>
              </a:tr>
              <a:tr h="541502">
                <a:tc>
                  <a:txBody>
                    <a:bodyPr/>
                    <a:lstStyle/>
                    <a:p>
                      <a:pPr marL="591185">
                        <a:lnSpc>
                          <a:spcPct val="100000"/>
                        </a:lnSpc>
                        <a:spcBef>
                          <a:spcPts val="1005"/>
                        </a:spcBef>
                      </a:pPr>
                      <a:r>
                        <a:rPr sz="1800" dirty="0">
                          <a:latin typeface="Times New Roman"/>
                          <a:cs typeface="Times New Roman"/>
                        </a:rPr>
                        <a:t>6</a:t>
                      </a:r>
                      <a:endParaRPr sz="1800">
                        <a:latin typeface="Times New Roman"/>
                        <a:cs typeface="Times New Roman"/>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005"/>
                        </a:spcBef>
                      </a:pPr>
                      <a:r>
                        <a:rPr sz="1800" spc="-5" dirty="0">
                          <a:latin typeface="Times New Roman"/>
                          <a:cs typeface="Times New Roman"/>
                        </a:rPr>
                        <a:t>Spigot</a:t>
                      </a:r>
                      <a:r>
                        <a:rPr sz="1800" spc="-10" dirty="0">
                          <a:latin typeface="Times New Roman"/>
                          <a:cs typeface="Times New Roman"/>
                        </a:rPr>
                        <a:t> </a:t>
                      </a:r>
                      <a:r>
                        <a:rPr sz="1800" dirty="0">
                          <a:latin typeface="Times New Roman"/>
                          <a:cs typeface="Times New Roman"/>
                        </a:rPr>
                        <a:t>Collar</a:t>
                      </a: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078" y="238125"/>
            <a:ext cx="10515600" cy="689163"/>
          </a:xfrm>
          <a:prstGeom prst="rect">
            <a:avLst/>
          </a:prstGeom>
        </p:spPr>
        <p:txBody>
          <a:bodyPr vert="horz" wrap="square" lIns="0" tIns="12065" rIns="0" bIns="0" rtlCol="0" anchor="ctr">
            <a:spAutoFit/>
          </a:bodyPr>
          <a:lstStyle/>
          <a:p>
            <a:pPr marL="3401060" marR="5080" indent="-3388995">
              <a:lnSpc>
                <a:spcPct val="100000"/>
              </a:lnSpc>
              <a:spcBef>
                <a:spcPts val="95"/>
              </a:spcBef>
            </a:pPr>
            <a:r>
              <a:rPr spc="-5" dirty="0">
                <a:latin typeface="Calibri"/>
                <a:cs typeface="Calibri"/>
              </a:rPr>
              <a:t>1. </a:t>
            </a:r>
            <a:r>
              <a:rPr u="heavy" spc="-30" dirty="0">
                <a:uFill>
                  <a:solidFill>
                    <a:srgbClr val="000000"/>
                  </a:solidFill>
                </a:uFill>
                <a:latin typeface="Calibri"/>
                <a:cs typeface="Calibri"/>
              </a:rPr>
              <a:t>Failure </a:t>
            </a:r>
            <a:r>
              <a:rPr u="heavy" spc="-5" dirty="0">
                <a:uFill>
                  <a:solidFill>
                    <a:srgbClr val="000000"/>
                  </a:solidFill>
                </a:uFill>
                <a:latin typeface="Calibri"/>
                <a:cs typeface="Calibri"/>
              </a:rPr>
              <a:t>of </a:t>
            </a:r>
            <a:r>
              <a:rPr u="heavy" spc="-10" dirty="0">
                <a:uFill>
                  <a:solidFill>
                    <a:srgbClr val="000000"/>
                  </a:solidFill>
                </a:uFill>
                <a:latin typeface="Calibri"/>
                <a:cs typeface="Calibri"/>
              </a:rPr>
              <a:t>Shaft </a:t>
            </a:r>
            <a:r>
              <a:rPr u="heavy" spc="-5" dirty="0">
                <a:uFill>
                  <a:solidFill>
                    <a:srgbClr val="000000"/>
                  </a:solidFill>
                </a:uFill>
                <a:latin typeface="Calibri"/>
                <a:cs typeface="Calibri"/>
              </a:rPr>
              <a:t>or </a:t>
            </a:r>
            <a:r>
              <a:rPr u="heavy" spc="-35" dirty="0">
                <a:uFill>
                  <a:solidFill>
                    <a:srgbClr val="000000"/>
                  </a:solidFill>
                </a:uFill>
                <a:latin typeface="Calibri"/>
                <a:cs typeface="Calibri"/>
              </a:rPr>
              <a:t>Rod </a:t>
            </a:r>
            <a:r>
              <a:rPr u="heavy" spc="-5" dirty="0">
                <a:uFill>
                  <a:solidFill>
                    <a:srgbClr val="000000"/>
                  </a:solidFill>
                </a:uFill>
                <a:latin typeface="Calibri"/>
                <a:cs typeface="Calibri"/>
              </a:rPr>
              <a:t>Under </a:t>
            </a:r>
            <a:r>
              <a:rPr u="heavy" spc="-60" dirty="0">
                <a:uFill>
                  <a:solidFill>
                    <a:srgbClr val="000000"/>
                  </a:solidFill>
                </a:uFill>
                <a:latin typeface="Calibri"/>
                <a:cs typeface="Calibri"/>
              </a:rPr>
              <a:t>Tensile  </a:t>
            </a:r>
            <a:r>
              <a:rPr u="heavy" spc="-15" dirty="0">
                <a:uFill>
                  <a:solidFill>
                    <a:srgbClr val="000000"/>
                  </a:solidFill>
                </a:uFill>
                <a:latin typeface="Calibri"/>
                <a:cs typeface="Calibri"/>
              </a:rPr>
              <a:t>Stress</a:t>
            </a:r>
          </a:p>
        </p:txBody>
      </p:sp>
      <p:grpSp>
        <p:nvGrpSpPr>
          <p:cNvPr id="3" name="object 3"/>
          <p:cNvGrpSpPr/>
          <p:nvPr/>
        </p:nvGrpSpPr>
        <p:grpSpPr>
          <a:xfrm>
            <a:off x="1129748" y="1611406"/>
            <a:ext cx="3733800" cy="5105400"/>
            <a:chOff x="228600" y="1066800"/>
            <a:chExt cx="3733800" cy="5105400"/>
          </a:xfrm>
        </p:grpSpPr>
        <p:sp>
          <p:nvSpPr>
            <p:cNvPr id="4" name="object 4"/>
            <p:cNvSpPr/>
            <p:nvPr/>
          </p:nvSpPr>
          <p:spPr>
            <a:xfrm>
              <a:off x="228600" y="1066800"/>
              <a:ext cx="2552811" cy="245059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981200" y="3124200"/>
              <a:ext cx="1981200" cy="3048000"/>
            </a:xfrm>
            <a:prstGeom prst="rect">
              <a:avLst/>
            </a:prstGeom>
            <a:blipFill>
              <a:blip r:embed="rId3" cstate="print"/>
              <a:stretch>
                <a:fillRect/>
              </a:stretch>
            </a:blipFill>
          </p:spPr>
          <p:txBody>
            <a:bodyPr wrap="square" lIns="0" tIns="0" rIns="0" bIns="0" rtlCol="0"/>
            <a:lstStyle/>
            <a:p>
              <a:endParaRPr/>
            </a:p>
          </p:txBody>
        </p:sp>
      </p:grpSp>
      <p:sp>
        <p:nvSpPr>
          <p:cNvPr id="6" name="object 6"/>
          <p:cNvSpPr/>
          <p:nvPr/>
        </p:nvSpPr>
        <p:spPr>
          <a:xfrm>
            <a:off x="6934200" y="2576457"/>
            <a:ext cx="2802636" cy="158764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313" y="461900"/>
            <a:ext cx="9566035" cy="696595"/>
          </a:xfrm>
          <a:prstGeom prst="rect">
            <a:avLst/>
          </a:prstGeom>
        </p:spPr>
        <p:txBody>
          <a:bodyPr vert="horz" wrap="square" lIns="0" tIns="13335" rIns="0" bIns="0" rtlCol="0" anchor="ctr">
            <a:spAutoFit/>
          </a:bodyPr>
          <a:lstStyle/>
          <a:p>
            <a:pPr marL="12700">
              <a:lnSpc>
                <a:spcPct val="100000"/>
              </a:lnSpc>
              <a:spcBef>
                <a:spcPts val="105"/>
              </a:spcBef>
            </a:pPr>
            <a:r>
              <a:rPr sz="4400" dirty="0">
                <a:latin typeface="Calibri"/>
                <a:cs typeface="Calibri"/>
              </a:rPr>
              <a:t>2. </a:t>
            </a:r>
            <a:r>
              <a:rPr sz="4400" spc="-30" dirty="0">
                <a:latin typeface="Calibri"/>
                <a:cs typeface="Calibri"/>
              </a:rPr>
              <a:t>Failure </a:t>
            </a:r>
            <a:r>
              <a:rPr sz="4400" spc="-5" dirty="0">
                <a:latin typeface="Calibri"/>
                <a:cs typeface="Calibri"/>
              </a:rPr>
              <a:t>of </a:t>
            </a:r>
            <a:r>
              <a:rPr sz="4400" spc="-30" dirty="0">
                <a:latin typeface="Calibri"/>
                <a:cs typeface="Calibri"/>
              </a:rPr>
              <a:t>Socket </a:t>
            </a:r>
            <a:r>
              <a:rPr sz="4400" spc="-5" dirty="0">
                <a:latin typeface="Calibri"/>
                <a:cs typeface="Calibri"/>
              </a:rPr>
              <a:t>Under</a:t>
            </a:r>
            <a:r>
              <a:rPr sz="4400" spc="40" dirty="0">
                <a:latin typeface="Calibri"/>
                <a:cs typeface="Calibri"/>
              </a:rPr>
              <a:t> </a:t>
            </a:r>
            <a:r>
              <a:rPr sz="4400" spc="-55" dirty="0">
                <a:latin typeface="Calibri"/>
                <a:cs typeface="Calibri"/>
              </a:rPr>
              <a:t>Tension</a:t>
            </a:r>
            <a:endParaRPr sz="4400" dirty="0">
              <a:latin typeface="Calibri"/>
              <a:cs typeface="Calibri"/>
            </a:endParaRPr>
          </a:p>
        </p:txBody>
      </p:sp>
      <p:sp>
        <p:nvSpPr>
          <p:cNvPr id="3" name="object 3"/>
          <p:cNvSpPr/>
          <p:nvPr/>
        </p:nvSpPr>
        <p:spPr>
          <a:xfrm>
            <a:off x="1905000" y="1447800"/>
            <a:ext cx="3048000" cy="24262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105835" y="3353012"/>
            <a:ext cx="1532708" cy="274700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410200" y="1793081"/>
            <a:ext cx="4901184" cy="117395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83327"/>
            <a:ext cx="11012557" cy="689163"/>
          </a:xfrm>
          <a:prstGeom prst="rect">
            <a:avLst/>
          </a:prstGeom>
        </p:spPr>
        <p:txBody>
          <a:bodyPr vert="horz" wrap="square" lIns="0" tIns="12065" rIns="0" bIns="0" rtlCol="0" anchor="ctr">
            <a:spAutoFit/>
          </a:bodyPr>
          <a:lstStyle/>
          <a:p>
            <a:pPr marL="2729865" marR="5080" indent="-2089785">
              <a:lnSpc>
                <a:spcPct val="100000"/>
              </a:lnSpc>
              <a:spcBef>
                <a:spcPts val="95"/>
              </a:spcBef>
            </a:pPr>
            <a:r>
              <a:rPr spc="-5" dirty="0"/>
              <a:t>3. </a:t>
            </a:r>
            <a:r>
              <a:rPr spc="-30" dirty="0"/>
              <a:t>Failure </a:t>
            </a:r>
            <a:r>
              <a:rPr spc="-5" dirty="0"/>
              <a:t>of </a:t>
            </a:r>
            <a:r>
              <a:rPr spc="-30" dirty="0"/>
              <a:t>Socket </a:t>
            </a:r>
            <a:r>
              <a:rPr spc="-10" dirty="0"/>
              <a:t>Collar </a:t>
            </a:r>
            <a:r>
              <a:rPr spc="-5" dirty="0"/>
              <a:t>Under  Shear </a:t>
            </a:r>
            <a:r>
              <a:rPr spc="-15" dirty="0"/>
              <a:t>Stress</a:t>
            </a:r>
          </a:p>
        </p:txBody>
      </p:sp>
      <p:sp>
        <p:nvSpPr>
          <p:cNvPr id="3" name="object 3"/>
          <p:cNvSpPr/>
          <p:nvPr/>
        </p:nvSpPr>
        <p:spPr>
          <a:xfrm>
            <a:off x="2509222" y="2209801"/>
            <a:ext cx="3493247" cy="260732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477000" y="2721429"/>
            <a:ext cx="3918204" cy="99332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1BE4F293-0A40-4AA3-8747-1C7D9F3EE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xmlns="" id="{5D1CC8B8-2CD1-45F6-9CED-CA310400222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710" y="635715"/>
            <a:ext cx="11142208" cy="2482136"/>
            <a:chOff x="409710" y="635715"/>
            <a:chExt cx="11142208" cy="2482136"/>
          </a:xfrm>
        </p:grpSpPr>
        <p:sp>
          <p:nvSpPr>
            <p:cNvPr id="29" name="Freeform 44">
              <a:extLst>
                <a:ext uri="{FF2B5EF4-FFF2-40B4-BE49-F238E27FC236}">
                  <a16:creationId xmlns:a16="http://schemas.microsoft.com/office/drawing/2014/main" xmlns="" id="{D0486316-3F2D-434E-AF23-A8EDD6E78DD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5">
              <a:extLst>
                <a:ext uri="{FF2B5EF4-FFF2-40B4-BE49-F238E27FC236}">
                  <a16:creationId xmlns:a16="http://schemas.microsoft.com/office/drawing/2014/main" xmlns="" id="{2AF5945E-96EF-472A-8B30-5AC427AA400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6">
              <a:extLst>
                <a:ext uri="{FF2B5EF4-FFF2-40B4-BE49-F238E27FC236}">
                  <a16:creationId xmlns:a16="http://schemas.microsoft.com/office/drawing/2014/main" xmlns="" id="{F43F39F5-753C-4BA6-AF2B-6F0EEE25AD4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7">
              <a:extLst>
                <a:ext uri="{FF2B5EF4-FFF2-40B4-BE49-F238E27FC236}">
                  <a16:creationId xmlns:a16="http://schemas.microsoft.com/office/drawing/2014/main" xmlns="" id="{2CC5073C-8188-4DE4-B2AB-9C87DDA4F0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xmlns="" id="{AEF2074A-D7D4-4AF6-866A-31DDF66B1F7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Rectangle 3">
            <a:extLst>
              <a:ext uri="{FF2B5EF4-FFF2-40B4-BE49-F238E27FC236}">
                <a16:creationId xmlns:a16="http://schemas.microsoft.com/office/drawing/2014/main" xmlns="" id="{7B9C44A7-8E3A-4948-97A3-BBB429687C9D}"/>
              </a:ext>
            </a:extLst>
          </p:cNvPr>
          <p:cNvSpPr/>
          <p:nvPr/>
        </p:nvSpPr>
        <p:spPr>
          <a:xfrm>
            <a:off x="1353666" y="759805"/>
            <a:ext cx="10000133"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000" b="0" i="0" u="none" strike="noStrike" kern="1200" cap="none" spc="0" normalizeH="0" baseline="0" noProof="0">
                <a:ln>
                  <a:noFill/>
                </a:ln>
                <a:solidFill>
                  <a:srgbClr val="FFFFFF"/>
                </a:solidFill>
                <a:effectLst/>
                <a:uLnTx/>
                <a:uFillTx/>
                <a:latin typeface="+mj-lt"/>
                <a:ea typeface="+mj-ea"/>
                <a:cs typeface="+mj-cs"/>
              </a:rPr>
              <a:t>LEARNING OUTCOMES </a:t>
            </a:r>
          </a:p>
        </p:txBody>
      </p:sp>
      <p:graphicFrame>
        <p:nvGraphicFramePr>
          <p:cNvPr id="22" name="TextBox 2">
            <a:extLst>
              <a:ext uri="{FF2B5EF4-FFF2-40B4-BE49-F238E27FC236}">
                <a16:creationId xmlns:a16="http://schemas.microsoft.com/office/drawing/2014/main" xmlns="" id="{419FF0C7-109D-4754-B4FF-7BE09D4AFEF9}"/>
              </a:ext>
            </a:extLst>
          </p:cNvPr>
          <p:cNvGraphicFramePr/>
          <p:nvPr>
            <p:extLst>
              <p:ext uri="{D42A27DB-BD31-4B8C-83A1-F6EECF244321}">
                <p14:modId xmlns:p14="http://schemas.microsoft.com/office/powerpoint/2010/main" xmlns="" val="694894314"/>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28932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83327"/>
            <a:ext cx="10442713" cy="689163"/>
          </a:xfrm>
          <a:prstGeom prst="rect">
            <a:avLst/>
          </a:prstGeom>
        </p:spPr>
        <p:txBody>
          <a:bodyPr vert="horz" wrap="square" lIns="0" tIns="12065" rIns="0" bIns="0" rtlCol="0" anchor="ctr">
            <a:spAutoFit/>
          </a:bodyPr>
          <a:lstStyle/>
          <a:p>
            <a:pPr marL="3093720" marR="5080" indent="-2455545">
              <a:lnSpc>
                <a:spcPct val="100000"/>
              </a:lnSpc>
              <a:spcBef>
                <a:spcPts val="95"/>
              </a:spcBef>
            </a:pPr>
            <a:r>
              <a:rPr spc="-5" dirty="0"/>
              <a:t>4. </a:t>
            </a:r>
            <a:r>
              <a:rPr spc="-30" dirty="0"/>
              <a:t>Failure </a:t>
            </a:r>
            <a:r>
              <a:rPr spc="-5" dirty="0"/>
              <a:t>of </a:t>
            </a:r>
            <a:r>
              <a:rPr spc="-30" dirty="0"/>
              <a:t>Socket </a:t>
            </a:r>
            <a:r>
              <a:rPr spc="-10" dirty="0"/>
              <a:t>Coller </a:t>
            </a:r>
            <a:r>
              <a:rPr spc="-5" dirty="0"/>
              <a:t>Under  </a:t>
            </a:r>
            <a:r>
              <a:rPr spc="-10" dirty="0"/>
              <a:t>Crushing</a:t>
            </a:r>
          </a:p>
        </p:txBody>
      </p:sp>
      <p:sp>
        <p:nvSpPr>
          <p:cNvPr id="3" name="object 3"/>
          <p:cNvSpPr/>
          <p:nvPr/>
        </p:nvSpPr>
        <p:spPr>
          <a:xfrm>
            <a:off x="2024686" y="2057401"/>
            <a:ext cx="4667756" cy="311202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098395" y="3247571"/>
            <a:ext cx="3243469" cy="86087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4966" y="461900"/>
            <a:ext cx="7805420" cy="696595"/>
          </a:xfrm>
          <a:prstGeom prst="rect">
            <a:avLst/>
          </a:prstGeom>
        </p:spPr>
        <p:txBody>
          <a:bodyPr vert="horz" wrap="square" lIns="0" tIns="13335" rIns="0" bIns="0" rtlCol="0" anchor="ctr">
            <a:spAutoFit/>
          </a:bodyPr>
          <a:lstStyle/>
          <a:p>
            <a:pPr marL="12700">
              <a:lnSpc>
                <a:spcPct val="100000"/>
              </a:lnSpc>
              <a:spcBef>
                <a:spcPts val="105"/>
              </a:spcBef>
            </a:pPr>
            <a:r>
              <a:rPr sz="4400" dirty="0"/>
              <a:t>5. </a:t>
            </a:r>
            <a:r>
              <a:rPr sz="4400" spc="-30" dirty="0"/>
              <a:t>Failure </a:t>
            </a:r>
            <a:r>
              <a:rPr sz="4400" dirty="0"/>
              <a:t>of </a:t>
            </a:r>
            <a:r>
              <a:rPr sz="4400" spc="-15" dirty="0"/>
              <a:t>Spigot </a:t>
            </a:r>
            <a:r>
              <a:rPr sz="4400" dirty="0"/>
              <a:t>Under</a:t>
            </a:r>
            <a:r>
              <a:rPr sz="4400" spc="30" dirty="0"/>
              <a:t> </a:t>
            </a:r>
            <a:r>
              <a:rPr sz="4400" spc="-60" dirty="0"/>
              <a:t>Tension</a:t>
            </a:r>
            <a:endParaRPr sz="4400"/>
          </a:p>
        </p:txBody>
      </p:sp>
      <p:sp>
        <p:nvSpPr>
          <p:cNvPr id="3" name="object 3"/>
          <p:cNvSpPr/>
          <p:nvPr/>
        </p:nvSpPr>
        <p:spPr>
          <a:xfrm>
            <a:off x="1828800" y="2209800"/>
            <a:ext cx="3933444" cy="3352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489339" y="2792548"/>
            <a:ext cx="4096365" cy="117202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9694" y="461900"/>
            <a:ext cx="8061325" cy="696595"/>
          </a:xfrm>
          <a:prstGeom prst="rect">
            <a:avLst/>
          </a:prstGeom>
        </p:spPr>
        <p:txBody>
          <a:bodyPr vert="horz" wrap="square" lIns="0" tIns="13335" rIns="0" bIns="0" rtlCol="0" anchor="ctr">
            <a:spAutoFit/>
          </a:bodyPr>
          <a:lstStyle/>
          <a:p>
            <a:pPr marL="12700">
              <a:lnSpc>
                <a:spcPct val="100000"/>
              </a:lnSpc>
              <a:spcBef>
                <a:spcPts val="105"/>
              </a:spcBef>
            </a:pPr>
            <a:r>
              <a:rPr sz="4400" dirty="0"/>
              <a:t>6. </a:t>
            </a:r>
            <a:r>
              <a:rPr sz="4400" spc="-25" dirty="0"/>
              <a:t>Failure </a:t>
            </a:r>
            <a:r>
              <a:rPr sz="4400" dirty="0"/>
              <a:t>of </a:t>
            </a:r>
            <a:r>
              <a:rPr sz="4400" spc="-10" dirty="0"/>
              <a:t>Spigot </a:t>
            </a:r>
            <a:r>
              <a:rPr sz="4400" dirty="0"/>
              <a:t>Under</a:t>
            </a:r>
            <a:r>
              <a:rPr sz="4400" spc="-20" dirty="0"/>
              <a:t> </a:t>
            </a:r>
            <a:r>
              <a:rPr sz="4400" dirty="0"/>
              <a:t>Crushing</a:t>
            </a:r>
            <a:endParaRPr sz="4400"/>
          </a:p>
        </p:txBody>
      </p:sp>
      <p:sp>
        <p:nvSpPr>
          <p:cNvPr id="3" name="object 3"/>
          <p:cNvSpPr/>
          <p:nvPr/>
        </p:nvSpPr>
        <p:spPr>
          <a:xfrm>
            <a:off x="2057400" y="2438400"/>
            <a:ext cx="4116324" cy="304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101113" y="3258457"/>
            <a:ext cx="2815554" cy="105954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5090" y="461900"/>
            <a:ext cx="7341870" cy="696595"/>
          </a:xfrm>
          <a:prstGeom prst="rect">
            <a:avLst/>
          </a:prstGeom>
        </p:spPr>
        <p:txBody>
          <a:bodyPr vert="horz" wrap="square" lIns="0" tIns="13335" rIns="0" bIns="0" rtlCol="0" anchor="ctr">
            <a:spAutoFit/>
          </a:bodyPr>
          <a:lstStyle/>
          <a:p>
            <a:pPr marL="12700">
              <a:lnSpc>
                <a:spcPct val="100000"/>
              </a:lnSpc>
              <a:spcBef>
                <a:spcPts val="105"/>
              </a:spcBef>
            </a:pPr>
            <a:r>
              <a:rPr sz="4400" dirty="0"/>
              <a:t>7. </a:t>
            </a:r>
            <a:r>
              <a:rPr sz="4400" spc="-30" dirty="0"/>
              <a:t>Failure </a:t>
            </a:r>
            <a:r>
              <a:rPr sz="4400" dirty="0"/>
              <a:t>of </a:t>
            </a:r>
            <a:r>
              <a:rPr sz="4400" spc="-15" dirty="0"/>
              <a:t>Spigot </a:t>
            </a:r>
            <a:r>
              <a:rPr sz="4400" dirty="0"/>
              <a:t>Under</a:t>
            </a:r>
            <a:r>
              <a:rPr sz="4400" spc="15" dirty="0"/>
              <a:t> </a:t>
            </a:r>
            <a:r>
              <a:rPr sz="4400" spc="-5" dirty="0"/>
              <a:t>She</a:t>
            </a:r>
            <a:r>
              <a:rPr sz="4400" spc="-5" dirty="0">
                <a:latin typeface="Calibri"/>
                <a:cs typeface="Calibri"/>
              </a:rPr>
              <a:t>ar</a:t>
            </a:r>
            <a:endParaRPr sz="4400">
              <a:latin typeface="Calibri"/>
              <a:cs typeface="Calibri"/>
            </a:endParaRPr>
          </a:p>
        </p:txBody>
      </p:sp>
      <p:sp>
        <p:nvSpPr>
          <p:cNvPr id="3" name="object 3"/>
          <p:cNvSpPr/>
          <p:nvPr/>
        </p:nvSpPr>
        <p:spPr>
          <a:xfrm>
            <a:off x="1752600" y="1676400"/>
            <a:ext cx="4727448" cy="3200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34200" y="2728685"/>
            <a:ext cx="3361944" cy="112576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2043" y="461900"/>
            <a:ext cx="7348855" cy="696595"/>
          </a:xfrm>
          <a:prstGeom prst="rect">
            <a:avLst/>
          </a:prstGeom>
        </p:spPr>
        <p:txBody>
          <a:bodyPr vert="horz" wrap="square" lIns="0" tIns="13335" rIns="0" bIns="0" rtlCol="0" anchor="ctr">
            <a:spAutoFit/>
          </a:bodyPr>
          <a:lstStyle/>
          <a:p>
            <a:pPr marL="12700">
              <a:lnSpc>
                <a:spcPct val="100000"/>
              </a:lnSpc>
              <a:spcBef>
                <a:spcPts val="105"/>
              </a:spcBef>
            </a:pPr>
            <a:r>
              <a:rPr sz="4400" dirty="0"/>
              <a:t>8. </a:t>
            </a:r>
            <a:r>
              <a:rPr sz="4400" spc="-30" dirty="0"/>
              <a:t>Failure </a:t>
            </a:r>
            <a:r>
              <a:rPr sz="4400" dirty="0"/>
              <a:t>of </a:t>
            </a:r>
            <a:r>
              <a:rPr sz="4400" spc="-25" dirty="0"/>
              <a:t>Cotter </a:t>
            </a:r>
            <a:r>
              <a:rPr sz="4400" dirty="0"/>
              <a:t>Under</a:t>
            </a:r>
            <a:r>
              <a:rPr sz="4400" spc="15" dirty="0"/>
              <a:t> </a:t>
            </a:r>
            <a:r>
              <a:rPr sz="4400" spc="-5" dirty="0"/>
              <a:t>Shear</a:t>
            </a:r>
            <a:endParaRPr sz="4400"/>
          </a:p>
        </p:txBody>
      </p:sp>
      <p:sp>
        <p:nvSpPr>
          <p:cNvPr id="3" name="object 3"/>
          <p:cNvSpPr/>
          <p:nvPr/>
        </p:nvSpPr>
        <p:spPr>
          <a:xfrm>
            <a:off x="2154272" y="1371600"/>
            <a:ext cx="2160351" cy="506818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601" y="2498992"/>
            <a:ext cx="3938015" cy="145422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3327"/>
            <a:ext cx="10515600" cy="689163"/>
          </a:xfrm>
          <a:prstGeom prst="rect">
            <a:avLst/>
          </a:prstGeom>
        </p:spPr>
        <p:txBody>
          <a:bodyPr vert="horz" wrap="square" lIns="0" tIns="12065" rIns="0" bIns="0" rtlCol="0" anchor="ctr">
            <a:spAutoFit/>
          </a:bodyPr>
          <a:lstStyle/>
          <a:p>
            <a:pPr marL="3094355" marR="5080" indent="-2423795">
              <a:lnSpc>
                <a:spcPct val="100000"/>
              </a:lnSpc>
              <a:spcBef>
                <a:spcPts val="95"/>
              </a:spcBef>
            </a:pPr>
            <a:r>
              <a:rPr spc="-5" dirty="0"/>
              <a:t>9. </a:t>
            </a:r>
            <a:r>
              <a:rPr spc="-30" dirty="0"/>
              <a:t>Failure </a:t>
            </a:r>
            <a:r>
              <a:rPr spc="-5" dirty="0"/>
              <a:t>of </a:t>
            </a:r>
            <a:r>
              <a:rPr spc="-10" dirty="0"/>
              <a:t>Spigot Collar </a:t>
            </a:r>
            <a:r>
              <a:rPr spc="-5" dirty="0"/>
              <a:t>Under  </a:t>
            </a:r>
            <a:r>
              <a:rPr spc="-10" dirty="0"/>
              <a:t>Crushing</a:t>
            </a:r>
          </a:p>
        </p:txBody>
      </p:sp>
      <p:sp>
        <p:nvSpPr>
          <p:cNvPr id="3" name="object 3"/>
          <p:cNvSpPr/>
          <p:nvPr/>
        </p:nvSpPr>
        <p:spPr>
          <a:xfrm>
            <a:off x="2043269" y="2329860"/>
            <a:ext cx="3796855" cy="265193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262915" y="2939142"/>
            <a:ext cx="4107904" cy="105954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3327"/>
            <a:ext cx="10515600" cy="689163"/>
          </a:xfrm>
          <a:prstGeom prst="rect">
            <a:avLst/>
          </a:prstGeom>
        </p:spPr>
        <p:txBody>
          <a:bodyPr vert="horz" wrap="square" lIns="0" tIns="12065" rIns="0" bIns="0" rtlCol="0" anchor="ctr">
            <a:spAutoFit/>
          </a:bodyPr>
          <a:lstStyle/>
          <a:p>
            <a:pPr marL="3412490" marR="5080" indent="-2870200">
              <a:lnSpc>
                <a:spcPct val="100000"/>
              </a:lnSpc>
              <a:spcBef>
                <a:spcPts val="95"/>
              </a:spcBef>
            </a:pPr>
            <a:r>
              <a:rPr spc="-5" dirty="0"/>
              <a:t>10. </a:t>
            </a:r>
            <a:r>
              <a:rPr spc="-30" dirty="0"/>
              <a:t>Failure </a:t>
            </a:r>
            <a:r>
              <a:rPr spc="-5" dirty="0"/>
              <a:t>of </a:t>
            </a:r>
            <a:r>
              <a:rPr spc="-15" dirty="0"/>
              <a:t>Spigot </a:t>
            </a:r>
            <a:r>
              <a:rPr spc="-10" dirty="0"/>
              <a:t>Collar </a:t>
            </a:r>
            <a:r>
              <a:rPr spc="-5" dirty="0"/>
              <a:t>Under  Shear</a:t>
            </a:r>
          </a:p>
        </p:txBody>
      </p:sp>
      <p:sp>
        <p:nvSpPr>
          <p:cNvPr id="3" name="object 3"/>
          <p:cNvSpPr/>
          <p:nvPr/>
        </p:nvSpPr>
        <p:spPr>
          <a:xfrm>
            <a:off x="1905000" y="2133600"/>
            <a:ext cx="4422648" cy="2971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858000" y="2487386"/>
            <a:ext cx="3739896" cy="119198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9569" y="578942"/>
            <a:ext cx="5372100" cy="697230"/>
          </a:xfrm>
          <a:prstGeom prst="rect">
            <a:avLst/>
          </a:prstGeom>
        </p:spPr>
        <p:txBody>
          <a:bodyPr vert="horz" wrap="square" lIns="0" tIns="13335" rIns="0" bIns="0" rtlCol="0" anchor="ctr">
            <a:spAutoFit/>
          </a:bodyPr>
          <a:lstStyle/>
          <a:p>
            <a:pPr marL="12700">
              <a:lnSpc>
                <a:spcPct val="100000"/>
              </a:lnSpc>
              <a:spcBef>
                <a:spcPts val="105"/>
              </a:spcBef>
            </a:pPr>
            <a:r>
              <a:rPr sz="4400" u="heavy" spc="-5" dirty="0">
                <a:uFill>
                  <a:solidFill>
                    <a:srgbClr val="000000"/>
                  </a:solidFill>
                </a:uFill>
              </a:rPr>
              <a:t>Design </a:t>
            </a:r>
            <a:r>
              <a:rPr sz="4400" u="heavy" spc="-10" dirty="0">
                <a:uFill>
                  <a:solidFill>
                    <a:srgbClr val="000000"/>
                  </a:solidFill>
                </a:uFill>
              </a:rPr>
              <a:t>of </a:t>
            </a:r>
            <a:r>
              <a:rPr sz="4400" u="heavy" spc="-5" dirty="0">
                <a:uFill>
                  <a:solidFill>
                    <a:srgbClr val="000000"/>
                  </a:solidFill>
                </a:uFill>
              </a:rPr>
              <a:t>Knuckle</a:t>
            </a:r>
            <a:r>
              <a:rPr sz="4400" u="heavy" spc="-90" dirty="0">
                <a:uFill>
                  <a:solidFill>
                    <a:srgbClr val="000000"/>
                  </a:solidFill>
                </a:uFill>
              </a:rPr>
              <a:t> </a:t>
            </a:r>
            <a:r>
              <a:rPr sz="4400" u="heavy" spc="-10" dirty="0">
                <a:uFill>
                  <a:solidFill>
                    <a:srgbClr val="000000"/>
                  </a:solidFill>
                </a:uFill>
              </a:rPr>
              <a:t>Joint</a:t>
            </a:r>
            <a:endParaRPr sz="4400"/>
          </a:p>
        </p:txBody>
      </p:sp>
      <p:sp>
        <p:nvSpPr>
          <p:cNvPr id="3" name="object 3"/>
          <p:cNvSpPr/>
          <p:nvPr/>
        </p:nvSpPr>
        <p:spPr>
          <a:xfrm>
            <a:off x="1676400" y="1971988"/>
            <a:ext cx="5867158" cy="3980654"/>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7537450" y="2051050"/>
          <a:ext cx="2971800" cy="3810000"/>
        </p:xfrm>
        <a:graphic>
          <a:graphicData uri="http://schemas.openxmlformats.org/drawingml/2006/table">
            <a:tbl>
              <a:tblPr firstRow="1" bandRow="1">
                <a:tableStyleId>{2D5ABB26-0587-4C30-8999-92F81FD0307C}</a:tableStyleId>
              </a:tblPr>
              <a:tblGrid>
                <a:gridCol w="1485900">
                  <a:extLst>
                    <a:ext uri="{9D8B030D-6E8A-4147-A177-3AD203B41FA5}">
                      <a16:colId xmlns:a16="http://schemas.microsoft.com/office/drawing/2014/main" xmlns="" val="20000"/>
                    </a:ext>
                  </a:extLst>
                </a:gridCol>
                <a:gridCol w="1485900">
                  <a:extLst>
                    <a:ext uri="{9D8B030D-6E8A-4147-A177-3AD203B41FA5}">
                      <a16:colId xmlns:a16="http://schemas.microsoft.com/office/drawing/2014/main" xmlns="" val="20001"/>
                    </a:ext>
                  </a:extLst>
                </a:gridCol>
              </a:tblGrid>
              <a:tr h="635000">
                <a:tc>
                  <a:txBody>
                    <a:bodyPr/>
                    <a:lstStyle/>
                    <a:p>
                      <a:pPr marL="635" algn="ctr">
                        <a:lnSpc>
                          <a:spcPct val="100000"/>
                        </a:lnSpc>
                        <a:spcBef>
                          <a:spcPts val="1300"/>
                        </a:spcBef>
                      </a:pPr>
                      <a:r>
                        <a:rPr sz="1800" b="1" spc="5" dirty="0">
                          <a:latin typeface="Calibri"/>
                          <a:cs typeface="Calibri"/>
                        </a:rPr>
                        <a:t>d1</a:t>
                      </a:r>
                      <a:endParaRPr sz="1800">
                        <a:latin typeface="Calibri"/>
                        <a:cs typeface="Calibri"/>
                      </a:endParaRPr>
                    </a:p>
                  </a:txBody>
                  <a:tcPr marL="0" marR="0" marT="165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algn="ctr">
                        <a:lnSpc>
                          <a:spcPct val="100000"/>
                        </a:lnSpc>
                        <a:spcBef>
                          <a:spcPts val="1300"/>
                        </a:spcBef>
                      </a:pPr>
                      <a:r>
                        <a:rPr sz="1800" b="1" dirty="0">
                          <a:latin typeface="Calibri"/>
                          <a:cs typeface="Calibri"/>
                        </a:rPr>
                        <a:t>d</a:t>
                      </a:r>
                      <a:endParaRPr sz="1800">
                        <a:latin typeface="Calibri"/>
                        <a:cs typeface="Calibri"/>
                      </a:endParaRPr>
                    </a:p>
                  </a:txBody>
                  <a:tcPr marL="0" marR="0" marT="165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extLst>
                  <a:ext uri="{0D108BD9-81ED-4DB2-BD59-A6C34878D82A}">
                    <a16:rowId xmlns:a16="http://schemas.microsoft.com/office/drawing/2014/main" xmlns="" val="10000"/>
                  </a:ext>
                </a:extLst>
              </a:tr>
              <a:tr h="635000">
                <a:tc>
                  <a:txBody>
                    <a:bodyPr/>
                    <a:lstStyle/>
                    <a:p>
                      <a:pPr marL="635" algn="ctr">
                        <a:lnSpc>
                          <a:spcPct val="100000"/>
                        </a:lnSpc>
                        <a:spcBef>
                          <a:spcPts val="1305"/>
                        </a:spcBef>
                      </a:pPr>
                      <a:r>
                        <a:rPr sz="1800" b="1" spc="5" dirty="0">
                          <a:latin typeface="Calibri"/>
                          <a:cs typeface="Calibri"/>
                        </a:rPr>
                        <a:t>d2</a:t>
                      </a:r>
                      <a:endParaRPr sz="1800">
                        <a:latin typeface="Calibri"/>
                        <a:cs typeface="Calibri"/>
                      </a:endParaRPr>
                    </a:p>
                  </a:txBody>
                  <a:tcPr marL="0" marR="0" marT="165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algn="ctr">
                        <a:lnSpc>
                          <a:spcPct val="100000"/>
                        </a:lnSpc>
                        <a:spcBef>
                          <a:spcPts val="1305"/>
                        </a:spcBef>
                      </a:pPr>
                      <a:r>
                        <a:rPr sz="1800" b="1" spc="-5" dirty="0">
                          <a:latin typeface="Calibri"/>
                          <a:cs typeface="Calibri"/>
                        </a:rPr>
                        <a:t>2d</a:t>
                      </a:r>
                      <a:endParaRPr sz="1800">
                        <a:latin typeface="Calibri"/>
                        <a:cs typeface="Calibri"/>
                      </a:endParaRPr>
                    </a:p>
                  </a:txBody>
                  <a:tcPr marL="0" marR="0" marT="165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extLst>
                  <a:ext uri="{0D108BD9-81ED-4DB2-BD59-A6C34878D82A}">
                    <a16:rowId xmlns:a16="http://schemas.microsoft.com/office/drawing/2014/main" xmlns="" val="10001"/>
                  </a:ext>
                </a:extLst>
              </a:tr>
              <a:tr h="635000">
                <a:tc>
                  <a:txBody>
                    <a:bodyPr/>
                    <a:lstStyle/>
                    <a:p>
                      <a:pPr marL="635" algn="ctr">
                        <a:lnSpc>
                          <a:spcPct val="100000"/>
                        </a:lnSpc>
                        <a:spcBef>
                          <a:spcPts val="1305"/>
                        </a:spcBef>
                      </a:pPr>
                      <a:r>
                        <a:rPr sz="1800" b="1" spc="5" dirty="0">
                          <a:latin typeface="Calibri"/>
                          <a:cs typeface="Calibri"/>
                        </a:rPr>
                        <a:t>d3</a:t>
                      </a:r>
                      <a:endParaRPr sz="1800">
                        <a:latin typeface="Calibri"/>
                        <a:cs typeface="Calibri"/>
                      </a:endParaRPr>
                    </a:p>
                  </a:txBody>
                  <a:tcPr marL="0" marR="0" marT="165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algn="ctr">
                        <a:lnSpc>
                          <a:spcPct val="100000"/>
                        </a:lnSpc>
                        <a:spcBef>
                          <a:spcPts val="1305"/>
                        </a:spcBef>
                      </a:pPr>
                      <a:r>
                        <a:rPr sz="1800" b="1" spc="-5" dirty="0">
                          <a:latin typeface="Calibri"/>
                          <a:cs typeface="Calibri"/>
                        </a:rPr>
                        <a:t>1.5d</a:t>
                      </a:r>
                      <a:endParaRPr sz="1800">
                        <a:latin typeface="Calibri"/>
                        <a:cs typeface="Calibri"/>
                      </a:endParaRPr>
                    </a:p>
                  </a:txBody>
                  <a:tcPr marL="0" marR="0" marT="165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extLst>
                  <a:ext uri="{0D108BD9-81ED-4DB2-BD59-A6C34878D82A}">
                    <a16:rowId xmlns:a16="http://schemas.microsoft.com/office/drawing/2014/main" xmlns="" val="10002"/>
                  </a:ext>
                </a:extLst>
              </a:tr>
              <a:tr h="635000">
                <a:tc>
                  <a:txBody>
                    <a:bodyPr/>
                    <a:lstStyle/>
                    <a:p>
                      <a:pPr marL="1270" algn="ctr">
                        <a:lnSpc>
                          <a:spcPct val="100000"/>
                        </a:lnSpc>
                        <a:spcBef>
                          <a:spcPts val="1305"/>
                        </a:spcBef>
                      </a:pPr>
                      <a:r>
                        <a:rPr sz="1800" b="1" dirty="0">
                          <a:latin typeface="Calibri"/>
                          <a:cs typeface="Calibri"/>
                        </a:rPr>
                        <a:t>t</a:t>
                      </a:r>
                      <a:endParaRPr sz="1800">
                        <a:latin typeface="Calibri"/>
                        <a:cs typeface="Calibri"/>
                      </a:endParaRPr>
                    </a:p>
                  </a:txBody>
                  <a:tcPr marL="0" marR="0" marT="165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algn="ctr">
                        <a:lnSpc>
                          <a:spcPct val="100000"/>
                        </a:lnSpc>
                        <a:spcBef>
                          <a:spcPts val="1305"/>
                        </a:spcBef>
                      </a:pPr>
                      <a:r>
                        <a:rPr sz="1800" b="1" spc="-5" dirty="0">
                          <a:latin typeface="Calibri"/>
                          <a:cs typeface="Calibri"/>
                        </a:rPr>
                        <a:t>1.25d</a:t>
                      </a:r>
                      <a:endParaRPr sz="1800">
                        <a:latin typeface="Calibri"/>
                        <a:cs typeface="Calibri"/>
                      </a:endParaRPr>
                    </a:p>
                  </a:txBody>
                  <a:tcPr marL="0" marR="0" marT="165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extLst>
                  <a:ext uri="{0D108BD9-81ED-4DB2-BD59-A6C34878D82A}">
                    <a16:rowId xmlns:a16="http://schemas.microsoft.com/office/drawing/2014/main" xmlns="" val="10003"/>
                  </a:ext>
                </a:extLst>
              </a:tr>
              <a:tr h="635000">
                <a:tc>
                  <a:txBody>
                    <a:bodyPr/>
                    <a:lstStyle/>
                    <a:p>
                      <a:pPr marL="1270" algn="ctr">
                        <a:lnSpc>
                          <a:spcPct val="100000"/>
                        </a:lnSpc>
                        <a:spcBef>
                          <a:spcPts val="1305"/>
                        </a:spcBef>
                      </a:pPr>
                      <a:r>
                        <a:rPr sz="1800" b="1" dirty="0">
                          <a:latin typeface="Calibri"/>
                          <a:cs typeface="Calibri"/>
                        </a:rPr>
                        <a:t>t1</a:t>
                      </a:r>
                      <a:endParaRPr sz="1800">
                        <a:latin typeface="Calibri"/>
                        <a:cs typeface="Calibri"/>
                      </a:endParaRPr>
                    </a:p>
                  </a:txBody>
                  <a:tcPr marL="0" marR="0" marT="165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algn="ctr">
                        <a:lnSpc>
                          <a:spcPct val="100000"/>
                        </a:lnSpc>
                        <a:spcBef>
                          <a:spcPts val="1305"/>
                        </a:spcBef>
                      </a:pPr>
                      <a:r>
                        <a:rPr sz="1800" b="1" spc="-5" dirty="0">
                          <a:latin typeface="Calibri"/>
                          <a:cs typeface="Calibri"/>
                        </a:rPr>
                        <a:t>0.75d</a:t>
                      </a:r>
                      <a:endParaRPr sz="1800">
                        <a:latin typeface="Calibri"/>
                        <a:cs typeface="Calibri"/>
                      </a:endParaRPr>
                    </a:p>
                  </a:txBody>
                  <a:tcPr marL="0" marR="0" marT="165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extLst>
                  <a:ext uri="{0D108BD9-81ED-4DB2-BD59-A6C34878D82A}">
                    <a16:rowId xmlns:a16="http://schemas.microsoft.com/office/drawing/2014/main" xmlns="" val="10004"/>
                  </a:ext>
                </a:extLst>
              </a:tr>
              <a:tr h="635000">
                <a:tc>
                  <a:txBody>
                    <a:bodyPr/>
                    <a:lstStyle/>
                    <a:p>
                      <a:pPr marL="1270" algn="ctr">
                        <a:lnSpc>
                          <a:spcPct val="100000"/>
                        </a:lnSpc>
                        <a:spcBef>
                          <a:spcPts val="1305"/>
                        </a:spcBef>
                      </a:pPr>
                      <a:r>
                        <a:rPr sz="1800" b="1" dirty="0">
                          <a:latin typeface="Calibri"/>
                          <a:cs typeface="Calibri"/>
                        </a:rPr>
                        <a:t>t2</a:t>
                      </a:r>
                      <a:endParaRPr sz="1800">
                        <a:latin typeface="Calibri"/>
                        <a:cs typeface="Calibri"/>
                      </a:endParaRPr>
                    </a:p>
                  </a:txBody>
                  <a:tcPr marL="0" marR="0" marT="165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algn="ctr">
                        <a:lnSpc>
                          <a:spcPct val="100000"/>
                        </a:lnSpc>
                        <a:spcBef>
                          <a:spcPts val="1305"/>
                        </a:spcBef>
                      </a:pPr>
                      <a:r>
                        <a:rPr sz="1800" b="1" spc="-5" dirty="0">
                          <a:latin typeface="Calibri"/>
                          <a:cs typeface="Calibri"/>
                        </a:rPr>
                        <a:t>0.5d</a:t>
                      </a:r>
                      <a:endParaRPr sz="1800">
                        <a:latin typeface="Calibri"/>
                        <a:cs typeface="Calibri"/>
                      </a:endParaRPr>
                    </a:p>
                  </a:txBody>
                  <a:tcPr marL="0" marR="0" marT="165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7609" y="461900"/>
            <a:ext cx="6259195" cy="696595"/>
          </a:xfrm>
          <a:prstGeom prst="rect">
            <a:avLst/>
          </a:prstGeom>
        </p:spPr>
        <p:txBody>
          <a:bodyPr vert="horz" wrap="square" lIns="0" tIns="13335" rIns="0" bIns="0" rtlCol="0" anchor="ctr">
            <a:spAutoFit/>
          </a:bodyPr>
          <a:lstStyle/>
          <a:p>
            <a:pPr marL="12700">
              <a:lnSpc>
                <a:spcPct val="100000"/>
              </a:lnSpc>
              <a:spcBef>
                <a:spcPts val="105"/>
              </a:spcBef>
            </a:pPr>
            <a:r>
              <a:rPr sz="4400" dirty="0"/>
              <a:t>1. </a:t>
            </a:r>
            <a:r>
              <a:rPr sz="4400" spc="-30" dirty="0"/>
              <a:t>Failure </a:t>
            </a:r>
            <a:r>
              <a:rPr sz="4400" dirty="0"/>
              <a:t>of </a:t>
            </a:r>
            <a:r>
              <a:rPr sz="4400" spc="-25" dirty="0"/>
              <a:t>Rod </a:t>
            </a:r>
            <a:r>
              <a:rPr sz="4400" dirty="0"/>
              <a:t>In </a:t>
            </a:r>
            <a:r>
              <a:rPr sz="4400" spc="-60" dirty="0"/>
              <a:t>Tension</a:t>
            </a:r>
            <a:endParaRPr sz="4400"/>
          </a:p>
        </p:txBody>
      </p:sp>
      <p:sp>
        <p:nvSpPr>
          <p:cNvPr id="3" name="object 3"/>
          <p:cNvSpPr/>
          <p:nvPr/>
        </p:nvSpPr>
        <p:spPr>
          <a:xfrm>
            <a:off x="1781556" y="1897162"/>
            <a:ext cx="2904396" cy="123574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600" y="1820375"/>
            <a:ext cx="1295400" cy="19794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048000" y="4846320"/>
            <a:ext cx="1569720" cy="77724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3050795" y="4360546"/>
            <a:ext cx="1565275" cy="330835"/>
          </a:xfrm>
          <a:prstGeom prst="rect">
            <a:avLst/>
          </a:prstGeom>
        </p:spPr>
        <p:txBody>
          <a:bodyPr vert="horz" wrap="square" lIns="0" tIns="12700" rIns="0" bIns="0" rtlCol="0">
            <a:spAutoFit/>
          </a:bodyPr>
          <a:lstStyle/>
          <a:p>
            <a:pPr marL="12700">
              <a:spcBef>
                <a:spcPts val="100"/>
              </a:spcBef>
            </a:pPr>
            <a:r>
              <a:rPr sz="2000" b="1" u="heavy" spc="-10" dirty="0">
                <a:uFill>
                  <a:solidFill>
                    <a:srgbClr val="000000"/>
                  </a:solidFill>
                </a:uFill>
                <a:latin typeface="Calibri"/>
                <a:cs typeface="Calibri"/>
              </a:rPr>
              <a:t>Area </a:t>
            </a:r>
            <a:r>
              <a:rPr sz="2000" b="1" u="heavy" dirty="0">
                <a:uFill>
                  <a:solidFill>
                    <a:srgbClr val="000000"/>
                  </a:solidFill>
                </a:uFill>
                <a:latin typeface="Calibri"/>
                <a:cs typeface="Calibri"/>
              </a:rPr>
              <a:t>of</a:t>
            </a:r>
            <a:r>
              <a:rPr sz="2000" b="1" u="heavy" spc="-45" dirty="0">
                <a:uFill>
                  <a:solidFill>
                    <a:srgbClr val="000000"/>
                  </a:solidFill>
                </a:uFill>
                <a:latin typeface="Calibri"/>
                <a:cs typeface="Calibri"/>
              </a:rPr>
              <a:t> </a:t>
            </a:r>
            <a:r>
              <a:rPr sz="2000" b="1" u="heavy" spc="-15" dirty="0">
                <a:uFill>
                  <a:solidFill>
                    <a:srgbClr val="000000"/>
                  </a:solidFill>
                </a:uFill>
                <a:latin typeface="Calibri"/>
                <a:cs typeface="Calibri"/>
              </a:rPr>
              <a:t>Failure</a:t>
            </a:r>
            <a:endParaRPr sz="2000">
              <a:latin typeface="Calibri"/>
              <a:cs typeface="Calibri"/>
            </a:endParaRPr>
          </a:p>
        </p:txBody>
      </p:sp>
      <p:sp>
        <p:nvSpPr>
          <p:cNvPr id="7" name="object 7"/>
          <p:cNvSpPr txBox="1"/>
          <p:nvPr/>
        </p:nvSpPr>
        <p:spPr>
          <a:xfrm>
            <a:off x="7547228" y="4341368"/>
            <a:ext cx="1555750" cy="330835"/>
          </a:xfrm>
          <a:prstGeom prst="rect">
            <a:avLst/>
          </a:prstGeom>
        </p:spPr>
        <p:txBody>
          <a:bodyPr vert="horz" wrap="square" lIns="0" tIns="12700" rIns="0" bIns="0" rtlCol="0">
            <a:spAutoFit/>
          </a:bodyPr>
          <a:lstStyle/>
          <a:p>
            <a:pPr marL="12700">
              <a:spcBef>
                <a:spcPts val="100"/>
              </a:spcBef>
            </a:pPr>
            <a:r>
              <a:rPr sz="2000" b="1" u="heavy" spc="-5" dirty="0">
                <a:uFill>
                  <a:solidFill>
                    <a:srgbClr val="000000"/>
                  </a:solidFill>
                </a:uFill>
                <a:latin typeface="Calibri"/>
                <a:cs typeface="Calibri"/>
              </a:rPr>
              <a:t>Stress</a:t>
            </a:r>
            <a:r>
              <a:rPr sz="2000" b="1" u="heavy" spc="-65" dirty="0">
                <a:uFill>
                  <a:solidFill>
                    <a:srgbClr val="000000"/>
                  </a:solidFill>
                </a:uFill>
                <a:latin typeface="Calibri"/>
                <a:cs typeface="Calibri"/>
              </a:rPr>
              <a:t> </a:t>
            </a:r>
            <a:r>
              <a:rPr sz="2000" b="1" u="heavy" dirty="0">
                <a:uFill>
                  <a:solidFill>
                    <a:srgbClr val="000000"/>
                  </a:solidFill>
                </a:uFill>
                <a:latin typeface="Calibri"/>
                <a:cs typeface="Calibri"/>
              </a:rPr>
              <a:t>Indused</a:t>
            </a:r>
            <a:endParaRPr sz="2000">
              <a:latin typeface="Calibri"/>
              <a:cs typeface="Calibri"/>
            </a:endParaRPr>
          </a:p>
        </p:txBody>
      </p:sp>
      <p:sp>
        <p:nvSpPr>
          <p:cNvPr id="8" name="object 8"/>
          <p:cNvSpPr/>
          <p:nvPr/>
        </p:nvSpPr>
        <p:spPr>
          <a:xfrm>
            <a:off x="7696200" y="5066852"/>
            <a:ext cx="1418844" cy="96639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6490" y="131380"/>
            <a:ext cx="7802880" cy="1366143"/>
          </a:xfrm>
          <a:prstGeom prst="rect">
            <a:avLst/>
          </a:prstGeom>
        </p:spPr>
        <p:txBody>
          <a:bodyPr vert="horz" wrap="square" lIns="0" tIns="12065" rIns="0" bIns="0" rtlCol="0" anchor="ctr">
            <a:spAutoFit/>
          </a:bodyPr>
          <a:lstStyle/>
          <a:p>
            <a:pPr marL="12700">
              <a:lnSpc>
                <a:spcPct val="100000"/>
              </a:lnSpc>
              <a:spcBef>
                <a:spcPts val="95"/>
              </a:spcBef>
            </a:pPr>
            <a:r>
              <a:rPr spc="-5" dirty="0"/>
              <a:t>2. </a:t>
            </a:r>
            <a:r>
              <a:rPr spc="-30" dirty="0"/>
              <a:t>Failure </a:t>
            </a:r>
            <a:r>
              <a:rPr spc="-5" dirty="0"/>
              <a:t>of </a:t>
            </a:r>
            <a:r>
              <a:rPr spc="-10" dirty="0"/>
              <a:t>Knuckle Pin </a:t>
            </a:r>
            <a:r>
              <a:rPr spc="-5" dirty="0"/>
              <a:t>Under</a:t>
            </a:r>
            <a:r>
              <a:rPr spc="95" dirty="0"/>
              <a:t> </a:t>
            </a:r>
            <a:r>
              <a:rPr spc="-5" dirty="0"/>
              <a:t>Shear</a:t>
            </a:r>
          </a:p>
        </p:txBody>
      </p:sp>
      <p:sp>
        <p:nvSpPr>
          <p:cNvPr id="3" name="object 3"/>
          <p:cNvSpPr/>
          <p:nvPr/>
        </p:nvSpPr>
        <p:spPr>
          <a:xfrm>
            <a:off x="2210045" y="1600498"/>
            <a:ext cx="1681802" cy="465729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480175" y="1616710"/>
            <a:ext cx="1565910" cy="330835"/>
          </a:xfrm>
          <a:prstGeom prst="rect">
            <a:avLst/>
          </a:prstGeom>
        </p:spPr>
        <p:txBody>
          <a:bodyPr vert="horz" wrap="square" lIns="0" tIns="13335" rIns="0" bIns="0" rtlCol="0">
            <a:spAutoFit/>
          </a:bodyPr>
          <a:lstStyle/>
          <a:p>
            <a:pPr marL="12700">
              <a:spcBef>
                <a:spcPts val="105"/>
              </a:spcBef>
            </a:pPr>
            <a:r>
              <a:rPr sz="2000" b="1" u="heavy" spc="-10" dirty="0">
                <a:uFill>
                  <a:solidFill>
                    <a:srgbClr val="000000"/>
                  </a:solidFill>
                </a:uFill>
                <a:latin typeface="Calibri"/>
                <a:cs typeface="Calibri"/>
              </a:rPr>
              <a:t>Area </a:t>
            </a:r>
            <a:r>
              <a:rPr sz="2000" b="1" u="heavy" dirty="0">
                <a:uFill>
                  <a:solidFill>
                    <a:srgbClr val="000000"/>
                  </a:solidFill>
                </a:uFill>
                <a:latin typeface="Calibri"/>
                <a:cs typeface="Calibri"/>
              </a:rPr>
              <a:t>of</a:t>
            </a:r>
            <a:r>
              <a:rPr sz="2000" b="1" u="heavy" spc="-45" dirty="0">
                <a:uFill>
                  <a:solidFill>
                    <a:srgbClr val="000000"/>
                  </a:solidFill>
                </a:uFill>
                <a:latin typeface="Calibri"/>
                <a:cs typeface="Calibri"/>
              </a:rPr>
              <a:t> </a:t>
            </a:r>
            <a:r>
              <a:rPr sz="2000" b="1" u="heavy" spc="-15" dirty="0">
                <a:uFill>
                  <a:solidFill>
                    <a:srgbClr val="000000"/>
                  </a:solidFill>
                </a:uFill>
                <a:latin typeface="Calibri"/>
                <a:cs typeface="Calibri"/>
              </a:rPr>
              <a:t>Failure</a:t>
            </a:r>
            <a:endParaRPr sz="2000">
              <a:latin typeface="Calibri"/>
              <a:cs typeface="Calibri"/>
            </a:endParaRPr>
          </a:p>
        </p:txBody>
      </p:sp>
      <p:sp>
        <p:nvSpPr>
          <p:cNvPr id="5" name="object 5"/>
          <p:cNvSpPr txBox="1"/>
          <p:nvPr/>
        </p:nvSpPr>
        <p:spPr>
          <a:xfrm>
            <a:off x="6403976" y="3445586"/>
            <a:ext cx="1556385" cy="331470"/>
          </a:xfrm>
          <a:prstGeom prst="rect">
            <a:avLst/>
          </a:prstGeom>
        </p:spPr>
        <p:txBody>
          <a:bodyPr vert="horz" wrap="square" lIns="0" tIns="13335" rIns="0" bIns="0" rtlCol="0">
            <a:spAutoFit/>
          </a:bodyPr>
          <a:lstStyle/>
          <a:p>
            <a:pPr marL="12700">
              <a:spcBef>
                <a:spcPts val="105"/>
              </a:spcBef>
            </a:pPr>
            <a:r>
              <a:rPr sz="2000" b="1" u="heavy" spc="-5" dirty="0">
                <a:uFill>
                  <a:solidFill>
                    <a:srgbClr val="000000"/>
                  </a:solidFill>
                </a:uFill>
                <a:latin typeface="Calibri"/>
                <a:cs typeface="Calibri"/>
              </a:rPr>
              <a:t>Stress</a:t>
            </a:r>
            <a:r>
              <a:rPr sz="2000" b="1" u="heavy" spc="-65" dirty="0">
                <a:uFill>
                  <a:solidFill>
                    <a:srgbClr val="000000"/>
                  </a:solidFill>
                </a:uFill>
                <a:latin typeface="Calibri"/>
                <a:cs typeface="Calibri"/>
              </a:rPr>
              <a:t> </a:t>
            </a:r>
            <a:r>
              <a:rPr sz="2000" b="1" u="heavy" dirty="0">
                <a:uFill>
                  <a:solidFill>
                    <a:srgbClr val="000000"/>
                  </a:solidFill>
                </a:uFill>
                <a:latin typeface="Calibri"/>
                <a:cs typeface="Calibri"/>
              </a:rPr>
              <a:t>Indused</a:t>
            </a:r>
            <a:endParaRPr sz="2000">
              <a:latin typeface="Calibri"/>
              <a:cs typeface="Calibri"/>
            </a:endParaRPr>
          </a:p>
        </p:txBody>
      </p:sp>
      <p:sp>
        <p:nvSpPr>
          <p:cNvPr id="6" name="object 6"/>
          <p:cNvSpPr/>
          <p:nvPr/>
        </p:nvSpPr>
        <p:spPr>
          <a:xfrm>
            <a:off x="6172201" y="2253386"/>
            <a:ext cx="2180723" cy="74096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324601" y="4005431"/>
            <a:ext cx="2108587" cy="110445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p>
        </p:txBody>
      </p:sp>
      <p:sp>
        <p:nvSpPr>
          <p:cNvPr id="3" name="Content Placeholder 2"/>
          <p:cNvSpPr>
            <a:spLocks noGrp="1"/>
          </p:cNvSpPr>
          <p:nvPr>
            <p:ph idx="1"/>
          </p:nvPr>
        </p:nvSpPr>
        <p:spPr/>
        <p:txBody>
          <a:bodyPr/>
          <a:lstStyle/>
          <a:p>
            <a:pPr>
              <a:buFont typeface="Wingdings" pitchFamily="2" charset="2"/>
              <a:buChar char="Ø"/>
            </a:pPr>
            <a:r>
              <a:rPr lang="en-US" dirty="0"/>
              <a:t>Machine design may be defined as  the creation of new and better machines.</a:t>
            </a:r>
          </a:p>
          <a:p>
            <a:pPr>
              <a:buNone/>
            </a:pPr>
            <a:r>
              <a:rPr lang="en-US" dirty="0"/>
              <a:t>   Existing machine are also made to improve.</a:t>
            </a:r>
          </a:p>
          <a:p>
            <a:pPr>
              <a:buFont typeface="Wingdings" pitchFamily="2" charset="2"/>
              <a:buChar char="Ø"/>
            </a:pPr>
            <a:r>
              <a:rPr lang="en-US" dirty="0"/>
              <a:t>TYPES OF MACHINE DESIGN:</a:t>
            </a:r>
          </a:p>
          <a:p>
            <a:r>
              <a:rPr lang="en-US" dirty="0"/>
              <a:t>New design</a:t>
            </a:r>
          </a:p>
          <a:p>
            <a:r>
              <a:rPr lang="en-US" dirty="0"/>
              <a:t>Development design</a:t>
            </a:r>
          </a:p>
          <a:p>
            <a:r>
              <a:rPr lang="en-US" dirty="0" err="1"/>
              <a:t>Adapative</a:t>
            </a:r>
            <a:r>
              <a:rPr lang="en-US" dirty="0"/>
              <a:t> design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3327"/>
            <a:ext cx="10515600" cy="689163"/>
          </a:xfrm>
          <a:prstGeom prst="rect">
            <a:avLst/>
          </a:prstGeom>
        </p:spPr>
        <p:txBody>
          <a:bodyPr vert="horz" wrap="square" lIns="0" tIns="12065" rIns="0" bIns="0" rtlCol="0" anchor="ctr">
            <a:spAutoFit/>
          </a:bodyPr>
          <a:lstStyle/>
          <a:p>
            <a:pPr marL="2397760" marR="5080" indent="-2385695">
              <a:lnSpc>
                <a:spcPct val="100000"/>
              </a:lnSpc>
              <a:spcBef>
                <a:spcPts val="95"/>
              </a:spcBef>
            </a:pPr>
            <a:r>
              <a:rPr spc="-5" dirty="0"/>
              <a:t>3. </a:t>
            </a:r>
            <a:r>
              <a:rPr spc="-30" dirty="0"/>
              <a:t>Failure </a:t>
            </a:r>
            <a:r>
              <a:rPr spc="-5" dirty="0"/>
              <a:t>of </a:t>
            </a:r>
            <a:r>
              <a:rPr spc="-10" dirty="0"/>
              <a:t>Double </a:t>
            </a:r>
            <a:r>
              <a:rPr spc="-55" dirty="0"/>
              <a:t>Eye </a:t>
            </a:r>
            <a:r>
              <a:rPr spc="-5" dirty="0"/>
              <a:t>Under  </a:t>
            </a:r>
            <a:r>
              <a:rPr spc="-60" dirty="0"/>
              <a:t>Tension</a:t>
            </a:r>
          </a:p>
        </p:txBody>
      </p:sp>
      <p:sp>
        <p:nvSpPr>
          <p:cNvPr id="3" name="object 3"/>
          <p:cNvSpPr/>
          <p:nvPr/>
        </p:nvSpPr>
        <p:spPr>
          <a:xfrm>
            <a:off x="1676691" y="1981200"/>
            <a:ext cx="1988763" cy="3810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733800" y="1580388"/>
            <a:ext cx="2978664" cy="464895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318629" y="1674114"/>
            <a:ext cx="1565275" cy="330835"/>
          </a:xfrm>
          <a:prstGeom prst="rect">
            <a:avLst/>
          </a:prstGeom>
        </p:spPr>
        <p:txBody>
          <a:bodyPr vert="horz" wrap="square" lIns="0" tIns="13335" rIns="0" bIns="0" rtlCol="0">
            <a:spAutoFit/>
          </a:bodyPr>
          <a:lstStyle/>
          <a:p>
            <a:pPr marL="12700">
              <a:spcBef>
                <a:spcPts val="105"/>
              </a:spcBef>
            </a:pPr>
            <a:r>
              <a:rPr sz="2000" b="1" u="heavy" spc="-10" dirty="0">
                <a:uFill>
                  <a:solidFill>
                    <a:srgbClr val="000000"/>
                  </a:solidFill>
                </a:uFill>
                <a:latin typeface="Calibri"/>
                <a:cs typeface="Calibri"/>
              </a:rPr>
              <a:t>Area </a:t>
            </a:r>
            <a:r>
              <a:rPr sz="2000" b="1" u="heavy" dirty="0">
                <a:uFill>
                  <a:solidFill>
                    <a:srgbClr val="000000"/>
                  </a:solidFill>
                </a:uFill>
                <a:latin typeface="Calibri"/>
                <a:cs typeface="Calibri"/>
              </a:rPr>
              <a:t>of</a:t>
            </a:r>
            <a:r>
              <a:rPr sz="2000" b="1" u="heavy" spc="-45" dirty="0">
                <a:uFill>
                  <a:solidFill>
                    <a:srgbClr val="000000"/>
                  </a:solidFill>
                </a:uFill>
                <a:latin typeface="Calibri"/>
                <a:cs typeface="Calibri"/>
              </a:rPr>
              <a:t> </a:t>
            </a:r>
            <a:r>
              <a:rPr sz="2000" b="1" u="heavy" spc="-15" dirty="0">
                <a:uFill>
                  <a:solidFill>
                    <a:srgbClr val="000000"/>
                  </a:solidFill>
                </a:uFill>
                <a:latin typeface="Calibri"/>
                <a:cs typeface="Calibri"/>
              </a:rPr>
              <a:t>Failure</a:t>
            </a:r>
            <a:endParaRPr sz="2000">
              <a:latin typeface="Calibri"/>
              <a:cs typeface="Calibri"/>
            </a:endParaRPr>
          </a:p>
        </p:txBody>
      </p:sp>
      <p:sp>
        <p:nvSpPr>
          <p:cNvPr id="6" name="object 6"/>
          <p:cNvSpPr txBox="1"/>
          <p:nvPr/>
        </p:nvSpPr>
        <p:spPr>
          <a:xfrm>
            <a:off x="7242428" y="3274568"/>
            <a:ext cx="1555750" cy="330835"/>
          </a:xfrm>
          <a:prstGeom prst="rect">
            <a:avLst/>
          </a:prstGeom>
        </p:spPr>
        <p:txBody>
          <a:bodyPr vert="horz" wrap="square" lIns="0" tIns="13335" rIns="0" bIns="0" rtlCol="0">
            <a:spAutoFit/>
          </a:bodyPr>
          <a:lstStyle/>
          <a:p>
            <a:pPr marL="12700">
              <a:spcBef>
                <a:spcPts val="105"/>
              </a:spcBef>
            </a:pPr>
            <a:r>
              <a:rPr sz="2000" b="1" u="heavy" spc="-5" dirty="0">
                <a:uFill>
                  <a:solidFill>
                    <a:srgbClr val="000000"/>
                  </a:solidFill>
                </a:uFill>
                <a:latin typeface="Calibri"/>
                <a:cs typeface="Calibri"/>
              </a:rPr>
              <a:t>Stress</a:t>
            </a:r>
            <a:r>
              <a:rPr sz="2000" b="1" u="heavy" spc="-65" dirty="0">
                <a:uFill>
                  <a:solidFill>
                    <a:srgbClr val="000000"/>
                  </a:solidFill>
                </a:uFill>
                <a:latin typeface="Calibri"/>
                <a:cs typeface="Calibri"/>
              </a:rPr>
              <a:t> </a:t>
            </a:r>
            <a:r>
              <a:rPr sz="2000" b="1" u="heavy" dirty="0">
                <a:uFill>
                  <a:solidFill>
                    <a:srgbClr val="000000"/>
                  </a:solidFill>
                </a:uFill>
                <a:latin typeface="Calibri"/>
                <a:cs typeface="Calibri"/>
              </a:rPr>
              <a:t>Indused</a:t>
            </a:r>
            <a:endParaRPr sz="2000">
              <a:latin typeface="Calibri"/>
              <a:cs typeface="Calibri"/>
            </a:endParaRPr>
          </a:p>
        </p:txBody>
      </p:sp>
      <p:sp>
        <p:nvSpPr>
          <p:cNvPr id="7" name="object 7"/>
          <p:cNvSpPr/>
          <p:nvPr/>
        </p:nvSpPr>
        <p:spPr>
          <a:xfrm>
            <a:off x="6858001" y="2353733"/>
            <a:ext cx="3390393" cy="44026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934201" y="3910149"/>
            <a:ext cx="3305555" cy="74240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6114" y="131380"/>
            <a:ext cx="7720330" cy="1366143"/>
          </a:xfrm>
          <a:prstGeom prst="rect">
            <a:avLst/>
          </a:prstGeom>
        </p:spPr>
        <p:txBody>
          <a:bodyPr vert="horz" wrap="square" lIns="0" tIns="12065" rIns="0" bIns="0" rtlCol="0" anchor="ctr">
            <a:spAutoFit/>
          </a:bodyPr>
          <a:lstStyle/>
          <a:p>
            <a:pPr marL="12700">
              <a:lnSpc>
                <a:spcPct val="100000"/>
              </a:lnSpc>
              <a:spcBef>
                <a:spcPts val="95"/>
              </a:spcBef>
            </a:pPr>
            <a:r>
              <a:rPr spc="-5" dirty="0"/>
              <a:t>4. </a:t>
            </a:r>
            <a:r>
              <a:rPr spc="-30" dirty="0"/>
              <a:t>Failure </a:t>
            </a:r>
            <a:r>
              <a:rPr spc="-5" dirty="0"/>
              <a:t>of </a:t>
            </a:r>
            <a:r>
              <a:rPr spc="-10" dirty="0"/>
              <a:t>Double </a:t>
            </a:r>
            <a:r>
              <a:rPr spc="-55" dirty="0"/>
              <a:t>Eye </a:t>
            </a:r>
            <a:r>
              <a:rPr spc="-5" dirty="0"/>
              <a:t>Under</a:t>
            </a:r>
            <a:r>
              <a:rPr spc="120" dirty="0"/>
              <a:t> </a:t>
            </a:r>
            <a:r>
              <a:rPr spc="-5" dirty="0"/>
              <a:t>Shear</a:t>
            </a:r>
          </a:p>
        </p:txBody>
      </p:sp>
      <p:sp>
        <p:nvSpPr>
          <p:cNvPr id="3" name="object 3"/>
          <p:cNvSpPr/>
          <p:nvPr/>
        </p:nvSpPr>
        <p:spPr>
          <a:xfrm>
            <a:off x="3886200" y="1295545"/>
            <a:ext cx="3430068" cy="488605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74929" y="1447800"/>
            <a:ext cx="1906313" cy="43434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696200" y="2469572"/>
            <a:ext cx="2816626" cy="602672"/>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775829" y="1616710"/>
            <a:ext cx="1565275" cy="330835"/>
          </a:xfrm>
          <a:prstGeom prst="rect">
            <a:avLst/>
          </a:prstGeom>
        </p:spPr>
        <p:txBody>
          <a:bodyPr vert="horz" wrap="square" lIns="0" tIns="13335" rIns="0" bIns="0" rtlCol="0">
            <a:spAutoFit/>
          </a:bodyPr>
          <a:lstStyle/>
          <a:p>
            <a:pPr marL="12700">
              <a:spcBef>
                <a:spcPts val="105"/>
              </a:spcBef>
            </a:pPr>
            <a:r>
              <a:rPr sz="2000" b="1" u="heavy" spc="-10" dirty="0">
                <a:uFill>
                  <a:solidFill>
                    <a:srgbClr val="000000"/>
                  </a:solidFill>
                </a:uFill>
                <a:latin typeface="Calibri"/>
                <a:cs typeface="Calibri"/>
              </a:rPr>
              <a:t>Area </a:t>
            </a:r>
            <a:r>
              <a:rPr sz="2000" b="1" u="heavy" dirty="0">
                <a:uFill>
                  <a:solidFill>
                    <a:srgbClr val="000000"/>
                  </a:solidFill>
                </a:uFill>
                <a:latin typeface="Calibri"/>
                <a:cs typeface="Calibri"/>
              </a:rPr>
              <a:t>of</a:t>
            </a:r>
            <a:r>
              <a:rPr sz="2000" b="1" u="heavy" spc="-45" dirty="0">
                <a:uFill>
                  <a:solidFill>
                    <a:srgbClr val="000000"/>
                  </a:solidFill>
                </a:uFill>
                <a:latin typeface="Calibri"/>
                <a:cs typeface="Calibri"/>
              </a:rPr>
              <a:t> </a:t>
            </a:r>
            <a:r>
              <a:rPr sz="2000" b="1" u="heavy" spc="-15" dirty="0">
                <a:uFill>
                  <a:solidFill>
                    <a:srgbClr val="000000"/>
                  </a:solidFill>
                </a:uFill>
                <a:latin typeface="Calibri"/>
                <a:cs typeface="Calibri"/>
              </a:rPr>
              <a:t>Failure</a:t>
            </a:r>
            <a:endParaRPr sz="2000">
              <a:latin typeface="Calibri"/>
              <a:cs typeface="Calibri"/>
            </a:endParaRPr>
          </a:p>
        </p:txBody>
      </p:sp>
      <p:sp>
        <p:nvSpPr>
          <p:cNvPr id="7" name="object 7"/>
          <p:cNvSpPr txBox="1"/>
          <p:nvPr/>
        </p:nvSpPr>
        <p:spPr>
          <a:xfrm>
            <a:off x="7699628" y="4665346"/>
            <a:ext cx="1555750" cy="330835"/>
          </a:xfrm>
          <a:prstGeom prst="rect">
            <a:avLst/>
          </a:prstGeom>
        </p:spPr>
        <p:txBody>
          <a:bodyPr vert="horz" wrap="square" lIns="0" tIns="12700" rIns="0" bIns="0" rtlCol="0">
            <a:spAutoFit/>
          </a:bodyPr>
          <a:lstStyle/>
          <a:p>
            <a:pPr marL="12700">
              <a:spcBef>
                <a:spcPts val="100"/>
              </a:spcBef>
            </a:pPr>
            <a:r>
              <a:rPr sz="2000" b="1" u="heavy" spc="-5" dirty="0">
                <a:uFill>
                  <a:solidFill>
                    <a:srgbClr val="000000"/>
                  </a:solidFill>
                </a:uFill>
                <a:latin typeface="Calibri"/>
                <a:cs typeface="Calibri"/>
              </a:rPr>
              <a:t>Stress</a:t>
            </a:r>
            <a:r>
              <a:rPr sz="2000" b="1" u="heavy" spc="-65" dirty="0">
                <a:uFill>
                  <a:solidFill>
                    <a:srgbClr val="000000"/>
                  </a:solidFill>
                </a:uFill>
                <a:latin typeface="Calibri"/>
                <a:cs typeface="Calibri"/>
              </a:rPr>
              <a:t> </a:t>
            </a:r>
            <a:r>
              <a:rPr sz="2000" b="1" u="heavy" dirty="0">
                <a:uFill>
                  <a:solidFill>
                    <a:srgbClr val="000000"/>
                  </a:solidFill>
                </a:uFill>
                <a:latin typeface="Calibri"/>
                <a:cs typeface="Calibri"/>
              </a:rPr>
              <a:t>Indused</a:t>
            </a:r>
            <a:endParaRPr sz="2000">
              <a:latin typeface="Calibri"/>
              <a:cs typeface="Calibri"/>
            </a:endParaRPr>
          </a:p>
        </p:txBody>
      </p:sp>
      <p:sp>
        <p:nvSpPr>
          <p:cNvPr id="8" name="object 8"/>
          <p:cNvSpPr/>
          <p:nvPr/>
        </p:nvSpPr>
        <p:spPr>
          <a:xfrm>
            <a:off x="7620001" y="3564467"/>
            <a:ext cx="2825581" cy="38523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7467601" y="5203371"/>
            <a:ext cx="2874263" cy="674914"/>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3327"/>
            <a:ext cx="10515600" cy="689163"/>
          </a:xfrm>
          <a:prstGeom prst="rect">
            <a:avLst/>
          </a:prstGeom>
        </p:spPr>
        <p:txBody>
          <a:bodyPr vert="horz" wrap="square" lIns="0" tIns="12065" rIns="0" bIns="0" rtlCol="0" anchor="ctr">
            <a:spAutoFit/>
          </a:bodyPr>
          <a:lstStyle/>
          <a:p>
            <a:pPr marL="2285365" marR="5080" indent="-2272665">
              <a:lnSpc>
                <a:spcPct val="100000"/>
              </a:lnSpc>
              <a:spcBef>
                <a:spcPts val="95"/>
              </a:spcBef>
            </a:pPr>
            <a:r>
              <a:rPr spc="-5" dirty="0"/>
              <a:t>5. </a:t>
            </a:r>
            <a:r>
              <a:rPr spc="-30" dirty="0"/>
              <a:t>Failure </a:t>
            </a:r>
            <a:r>
              <a:rPr spc="-5" dirty="0"/>
              <a:t>of </a:t>
            </a:r>
            <a:r>
              <a:rPr spc="-10" dirty="0"/>
              <a:t>Double </a:t>
            </a:r>
            <a:r>
              <a:rPr spc="-55" dirty="0"/>
              <a:t>Eye </a:t>
            </a:r>
            <a:r>
              <a:rPr spc="-5" dirty="0"/>
              <a:t>Under  </a:t>
            </a:r>
            <a:r>
              <a:rPr spc="-10" dirty="0"/>
              <a:t>Crushing</a:t>
            </a:r>
          </a:p>
        </p:txBody>
      </p:sp>
      <p:sp>
        <p:nvSpPr>
          <p:cNvPr id="3" name="object 3"/>
          <p:cNvSpPr/>
          <p:nvPr/>
        </p:nvSpPr>
        <p:spPr>
          <a:xfrm>
            <a:off x="1983718" y="1815565"/>
            <a:ext cx="2365163" cy="449769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26686" y="1828817"/>
            <a:ext cx="1524909" cy="4497692"/>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775829" y="1616710"/>
            <a:ext cx="1565275" cy="330835"/>
          </a:xfrm>
          <a:prstGeom prst="rect">
            <a:avLst/>
          </a:prstGeom>
        </p:spPr>
        <p:txBody>
          <a:bodyPr vert="horz" wrap="square" lIns="0" tIns="13335" rIns="0" bIns="0" rtlCol="0">
            <a:spAutoFit/>
          </a:bodyPr>
          <a:lstStyle/>
          <a:p>
            <a:pPr marL="12700">
              <a:spcBef>
                <a:spcPts val="105"/>
              </a:spcBef>
            </a:pPr>
            <a:r>
              <a:rPr sz="2000" b="1" u="heavy" spc="-10" dirty="0">
                <a:uFill>
                  <a:solidFill>
                    <a:srgbClr val="000000"/>
                  </a:solidFill>
                </a:uFill>
                <a:latin typeface="Calibri"/>
                <a:cs typeface="Calibri"/>
              </a:rPr>
              <a:t>Area </a:t>
            </a:r>
            <a:r>
              <a:rPr sz="2000" b="1" u="heavy" dirty="0">
                <a:uFill>
                  <a:solidFill>
                    <a:srgbClr val="000000"/>
                  </a:solidFill>
                </a:uFill>
                <a:latin typeface="Calibri"/>
                <a:cs typeface="Calibri"/>
              </a:rPr>
              <a:t>of</a:t>
            </a:r>
            <a:r>
              <a:rPr sz="2000" b="1" u="heavy" spc="-45" dirty="0">
                <a:uFill>
                  <a:solidFill>
                    <a:srgbClr val="000000"/>
                  </a:solidFill>
                </a:uFill>
                <a:latin typeface="Calibri"/>
                <a:cs typeface="Calibri"/>
              </a:rPr>
              <a:t> </a:t>
            </a:r>
            <a:r>
              <a:rPr sz="2000" b="1" u="heavy" spc="-15" dirty="0">
                <a:uFill>
                  <a:solidFill>
                    <a:srgbClr val="000000"/>
                  </a:solidFill>
                </a:uFill>
                <a:latin typeface="Calibri"/>
                <a:cs typeface="Calibri"/>
              </a:rPr>
              <a:t>Failure</a:t>
            </a:r>
            <a:endParaRPr sz="2000">
              <a:latin typeface="Calibri"/>
              <a:cs typeface="Calibri"/>
            </a:endParaRPr>
          </a:p>
        </p:txBody>
      </p:sp>
      <p:sp>
        <p:nvSpPr>
          <p:cNvPr id="6" name="object 6"/>
          <p:cNvSpPr txBox="1"/>
          <p:nvPr/>
        </p:nvSpPr>
        <p:spPr>
          <a:xfrm>
            <a:off x="7699628" y="3579368"/>
            <a:ext cx="1555750" cy="330835"/>
          </a:xfrm>
          <a:prstGeom prst="rect">
            <a:avLst/>
          </a:prstGeom>
        </p:spPr>
        <p:txBody>
          <a:bodyPr vert="horz" wrap="square" lIns="0" tIns="13335" rIns="0" bIns="0" rtlCol="0">
            <a:spAutoFit/>
          </a:bodyPr>
          <a:lstStyle/>
          <a:p>
            <a:pPr marL="12700">
              <a:spcBef>
                <a:spcPts val="105"/>
              </a:spcBef>
            </a:pPr>
            <a:r>
              <a:rPr sz="2000" b="1" u="heavy" spc="-5" dirty="0">
                <a:uFill>
                  <a:solidFill>
                    <a:srgbClr val="000000"/>
                  </a:solidFill>
                </a:uFill>
                <a:latin typeface="Calibri"/>
                <a:cs typeface="Calibri"/>
              </a:rPr>
              <a:t>Stress</a:t>
            </a:r>
            <a:r>
              <a:rPr sz="2000" b="1" u="heavy" spc="-65" dirty="0">
                <a:uFill>
                  <a:solidFill>
                    <a:srgbClr val="000000"/>
                  </a:solidFill>
                </a:uFill>
                <a:latin typeface="Calibri"/>
                <a:cs typeface="Calibri"/>
              </a:rPr>
              <a:t> </a:t>
            </a:r>
            <a:r>
              <a:rPr sz="2000" b="1" u="heavy" dirty="0">
                <a:uFill>
                  <a:solidFill>
                    <a:srgbClr val="000000"/>
                  </a:solidFill>
                </a:uFill>
                <a:latin typeface="Calibri"/>
                <a:cs typeface="Calibri"/>
              </a:rPr>
              <a:t>Indused</a:t>
            </a:r>
            <a:endParaRPr sz="2000">
              <a:latin typeface="Calibri"/>
              <a:cs typeface="Calibri"/>
            </a:endParaRPr>
          </a:p>
        </p:txBody>
      </p:sp>
      <p:sp>
        <p:nvSpPr>
          <p:cNvPr id="7" name="object 7"/>
          <p:cNvSpPr/>
          <p:nvPr/>
        </p:nvSpPr>
        <p:spPr>
          <a:xfrm>
            <a:off x="6781800" y="2457450"/>
            <a:ext cx="3467100" cy="47625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629400" y="4151811"/>
            <a:ext cx="3572036" cy="114735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9610" y="131380"/>
            <a:ext cx="7872095" cy="1366143"/>
          </a:xfrm>
          <a:prstGeom prst="rect">
            <a:avLst/>
          </a:prstGeom>
        </p:spPr>
        <p:txBody>
          <a:bodyPr vert="horz" wrap="square" lIns="0" tIns="12065" rIns="0" bIns="0" rtlCol="0" anchor="ctr">
            <a:spAutoFit/>
          </a:bodyPr>
          <a:lstStyle/>
          <a:p>
            <a:pPr marL="12700">
              <a:lnSpc>
                <a:spcPct val="100000"/>
              </a:lnSpc>
              <a:spcBef>
                <a:spcPts val="95"/>
              </a:spcBef>
            </a:pPr>
            <a:r>
              <a:rPr spc="-5" dirty="0"/>
              <a:t>6. </a:t>
            </a:r>
            <a:r>
              <a:rPr spc="-30" dirty="0"/>
              <a:t>Failure </a:t>
            </a:r>
            <a:r>
              <a:rPr spc="-5" dirty="0"/>
              <a:t>of Single </a:t>
            </a:r>
            <a:r>
              <a:rPr spc="-55" dirty="0"/>
              <a:t>Eye </a:t>
            </a:r>
            <a:r>
              <a:rPr spc="-5" dirty="0"/>
              <a:t>Under</a:t>
            </a:r>
            <a:r>
              <a:rPr spc="125" dirty="0"/>
              <a:t> </a:t>
            </a:r>
            <a:r>
              <a:rPr spc="-55" dirty="0"/>
              <a:t>Tension</a:t>
            </a:r>
          </a:p>
        </p:txBody>
      </p:sp>
      <p:sp>
        <p:nvSpPr>
          <p:cNvPr id="3" name="object 3"/>
          <p:cNvSpPr/>
          <p:nvPr/>
        </p:nvSpPr>
        <p:spPr>
          <a:xfrm>
            <a:off x="3962400" y="2104659"/>
            <a:ext cx="2600086" cy="35817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76401" y="2104659"/>
            <a:ext cx="2142527" cy="3619702"/>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775829" y="1616710"/>
            <a:ext cx="1565275" cy="330835"/>
          </a:xfrm>
          <a:prstGeom prst="rect">
            <a:avLst/>
          </a:prstGeom>
        </p:spPr>
        <p:txBody>
          <a:bodyPr vert="horz" wrap="square" lIns="0" tIns="13335" rIns="0" bIns="0" rtlCol="0">
            <a:spAutoFit/>
          </a:bodyPr>
          <a:lstStyle/>
          <a:p>
            <a:pPr marL="12700">
              <a:spcBef>
                <a:spcPts val="105"/>
              </a:spcBef>
            </a:pPr>
            <a:r>
              <a:rPr sz="2000" b="1" u="heavy" spc="-10" dirty="0">
                <a:uFill>
                  <a:solidFill>
                    <a:srgbClr val="000000"/>
                  </a:solidFill>
                </a:uFill>
                <a:latin typeface="Calibri"/>
                <a:cs typeface="Calibri"/>
              </a:rPr>
              <a:t>Area </a:t>
            </a:r>
            <a:r>
              <a:rPr sz="2000" b="1" u="heavy" dirty="0">
                <a:uFill>
                  <a:solidFill>
                    <a:srgbClr val="000000"/>
                  </a:solidFill>
                </a:uFill>
                <a:latin typeface="Calibri"/>
                <a:cs typeface="Calibri"/>
              </a:rPr>
              <a:t>of</a:t>
            </a:r>
            <a:r>
              <a:rPr sz="2000" b="1" u="heavy" spc="-45" dirty="0">
                <a:uFill>
                  <a:solidFill>
                    <a:srgbClr val="000000"/>
                  </a:solidFill>
                </a:uFill>
                <a:latin typeface="Calibri"/>
                <a:cs typeface="Calibri"/>
              </a:rPr>
              <a:t> </a:t>
            </a:r>
            <a:r>
              <a:rPr sz="2000" b="1" u="heavy" spc="-15" dirty="0">
                <a:uFill>
                  <a:solidFill>
                    <a:srgbClr val="000000"/>
                  </a:solidFill>
                </a:uFill>
                <a:latin typeface="Calibri"/>
                <a:cs typeface="Calibri"/>
              </a:rPr>
              <a:t>Failure</a:t>
            </a:r>
            <a:endParaRPr sz="2000">
              <a:latin typeface="Calibri"/>
              <a:cs typeface="Calibri"/>
            </a:endParaRPr>
          </a:p>
        </p:txBody>
      </p:sp>
      <p:sp>
        <p:nvSpPr>
          <p:cNvPr id="6" name="object 6"/>
          <p:cNvSpPr txBox="1"/>
          <p:nvPr/>
        </p:nvSpPr>
        <p:spPr>
          <a:xfrm>
            <a:off x="7699628" y="3579368"/>
            <a:ext cx="1555750" cy="330835"/>
          </a:xfrm>
          <a:prstGeom prst="rect">
            <a:avLst/>
          </a:prstGeom>
        </p:spPr>
        <p:txBody>
          <a:bodyPr vert="horz" wrap="square" lIns="0" tIns="13335" rIns="0" bIns="0" rtlCol="0">
            <a:spAutoFit/>
          </a:bodyPr>
          <a:lstStyle/>
          <a:p>
            <a:pPr marL="12700">
              <a:spcBef>
                <a:spcPts val="105"/>
              </a:spcBef>
            </a:pPr>
            <a:r>
              <a:rPr sz="2000" b="1" u="heavy" spc="-5" dirty="0">
                <a:uFill>
                  <a:solidFill>
                    <a:srgbClr val="000000"/>
                  </a:solidFill>
                </a:uFill>
                <a:latin typeface="Calibri"/>
                <a:cs typeface="Calibri"/>
              </a:rPr>
              <a:t>Stress</a:t>
            </a:r>
            <a:r>
              <a:rPr sz="2000" b="1" u="heavy" spc="-65" dirty="0">
                <a:uFill>
                  <a:solidFill>
                    <a:srgbClr val="000000"/>
                  </a:solidFill>
                </a:uFill>
                <a:latin typeface="Calibri"/>
                <a:cs typeface="Calibri"/>
              </a:rPr>
              <a:t> </a:t>
            </a:r>
            <a:r>
              <a:rPr sz="2000" b="1" u="heavy" dirty="0">
                <a:uFill>
                  <a:solidFill>
                    <a:srgbClr val="000000"/>
                  </a:solidFill>
                </a:uFill>
                <a:latin typeface="Calibri"/>
                <a:cs typeface="Calibri"/>
              </a:rPr>
              <a:t>Indused</a:t>
            </a:r>
            <a:endParaRPr sz="2000">
              <a:latin typeface="Calibri"/>
              <a:cs typeface="Calibri"/>
            </a:endParaRPr>
          </a:p>
        </p:txBody>
      </p:sp>
      <p:sp>
        <p:nvSpPr>
          <p:cNvPr id="7" name="object 7"/>
          <p:cNvSpPr/>
          <p:nvPr/>
        </p:nvSpPr>
        <p:spPr>
          <a:xfrm>
            <a:off x="6858001" y="2277533"/>
            <a:ext cx="3521963" cy="44026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7010400" y="4066902"/>
            <a:ext cx="3057144" cy="87738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5654" y="131380"/>
            <a:ext cx="7462520" cy="1366143"/>
          </a:xfrm>
          <a:prstGeom prst="rect">
            <a:avLst/>
          </a:prstGeom>
        </p:spPr>
        <p:txBody>
          <a:bodyPr vert="horz" wrap="square" lIns="0" tIns="12065" rIns="0" bIns="0" rtlCol="0" anchor="ctr">
            <a:spAutoFit/>
          </a:bodyPr>
          <a:lstStyle/>
          <a:p>
            <a:pPr marL="12700">
              <a:lnSpc>
                <a:spcPct val="100000"/>
              </a:lnSpc>
              <a:spcBef>
                <a:spcPts val="95"/>
              </a:spcBef>
            </a:pPr>
            <a:r>
              <a:rPr spc="-5" dirty="0"/>
              <a:t>7. </a:t>
            </a:r>
            <a:r>
              <a:rPr spc="-30" dirty="0"/>
              <a:t>Failure </a:t>
            </a:r>
            <a:r>
              <a:rPr spc="-5" dirty="0"/>
              <a:t>of Single </a:t>
            </a:r>
            <a:r>
              <a:rPr spc="-60" dirty="0"/>
              <a:t>Eye </a:t>
            </a:r>
            <a:r>
              <a:rPr spc="-5" dirty="0"/>
              <a:t>Under</a:t>
            </a:r>
            <a:r>
              <a:rPr spc="130" dirty="0"/>
              <a:t> </a:t>
            </a:r>
            <a:r>
              <a:rPr spc="-5" dirty="0"/>
              <a:t>Shear</a:t>
            </a:r>
          </a:p>
        </p:txBody>
      </p:sp>
      <p:sp>
        <p:nvSpPr>
          <p:cNvPr id="3" name="object 3"/>
          <p:cNvSpPr/>
          <p:nvPr/>
        </p:nvSpPr>
        <p:spPr>
          <a:xfrm>
            <a:off x="1600200" y="2286199"/>
            <a:ext cx="2137126" cy="351435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886316" y="1752601"/>
            <a:ext cx="2594744" cy="450503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775829" y="1616710"/>
            <a:ext cx="1565275" cy="330835"/>
          </a:xfrm>
          <a:prstGeom prst="rect">
            <a:avLst/>
          </a:prstGeom>
        </p:spPr>
        <p:txBody>
          <a:bodyPr vert="horz" wrap="square" lIns="0" tIns="13335" rIns="0" bIns="0" rtlCol="0">
            <a:spAutoFit/>
          </a:bodyPr>
          <a:lstStyle/>
          <a:p>
            <a:pPr marL="12700">
              <a:spcBef>
                <a:spcPts val="105"/>
              </a:spcBef>
            </a:pPr>
            <a:r>
              <a:rPr sz="2000" b="1" u="heavy" spc="-10" dirty="0">
                <a:uFill>
                  <a:solidFill>
                    <a:srgbClr val="000000"/>
                  </a:solidFill>
                </a:uFill>
                <a:latin typeface="Calibri"/>
                <a:cs typeface="Calibri"/>
              </a:rPr>
              <a:t>Area </a:t>
            </a:r>
            <a:r>
              <a:rPr sz="2000" b="1" u="heavy" dirty="0">
                <a:uFill>
                  <a:solidFill>
                    <a:srgbClr val="000000"/>
                  </a:solidFill>
                </a:uFill>
                <a:latin typeface="Calibri"/>
                <a:cs typeface="Calibri"/>
              </a:rPr>
              <a:t>of</a:t>
            </a:r>
            <a:r>
              <a:rPr sz="2000" b="1" u="heavy" spc="-45" dirty="0">
                <a:uFill>
                  <a:solidFill>
                    <a:srgbClr val="000000"/>
                  </a:solidFill>
                </a:uFill>
                <a:latin typeface="Calibri"/>
                <a:cs typeface="Calibri"/>
              </a:rPr>
              <a:t> </a:t>
            </a:r>
            <a:r>
              <a:rPr sz="2000" b="1" u="heavy" spc="-15" dirty="0">
                <a:uFill>
                  <a:solidFill>
                    <a:srgbClr val="000000"/>
                  </a:solidFill>
                </a:uFill>
                <a:latin typeface="Calibri"/>
                <a:cs typeface="Calibri"/>
              </a:rPr>
              <a:t>Failure</a:t>
            </a:r>
            <a:endParaRPr sz="2000">
              <a:latin typeface="Calibri"/>
              <a:cs typeface="Calibri"/>
            </a:endParaRPr>
          </a:p>
        </p:txBody>
      </p:sp>
      <p:sp>
        <p:nvSpPr>
          <p:cNvPr id="6" name="object 6"/>
          <p:cNvSpPr txBox="1"/>
          <p:nvPr/>
        </p:nvSpPr>
        <p:spPr>
          <a:xfrm>
            <a:off x="7699628" y="4112768"/>
            <a:ext cx="1555750" cy="330835"/>
          </a:xfrm>
          <a:prstGeom prst="rect">
            <a:avLst/>
          </a:prstGeom>
        </p:spPr>
        <p:txBody>
          <a:bodyPr vert="horz" wrap="square" lIns="0" tIns="12700" rIns="0" bIns="0" rtlCol="0">
            <a:spAutoFit/>
          </a:bodyPr>
          <a:lstStyle/>
          <a:p>
            <a:pPr marL="12700">
              <a:spcBef>
                <a:spcPts val="100"/>
              </a:spcBef>
            </a:pPr>
            <a:r>
              <a:rPr sz="2000" b="1" u="heavy" spc="-5" dirty="0">
                <a:uFill>
                  <a:solidFill>
                    <a:srgbClr val="000000"/>
                  </a:solidFill>
                </a:uFill>
                <a:latin typeface="Calibri"/>
                <a:cs typeface="Calibri"/>
              </a:rPr>
              <a:t>Stress</a:t>
            </a:r>
            <a:r>
              <a:rPr sz="2000" b="1" u="heavy" spc="-65" dirty="0">
                <a:uFill>
                  <a:solidFill>
                    <a:srgbClr val="000000"/>
                  </a:solidFill>
                </a:uFill>
                <a:latin typeface="Calibri"/>
                <a:cs typeface="Calibri"/>
              </a:rPr>
              <a:t> </a:t>
            </a:r>
            <a:r>
              <a:rPr sz="2000" b="1" u="heavy" dirty="0">
                <a:uFill>
                  <a:solidFill>
                    <a:srgbClr val="000000"/>
                  </a:solidFill>
                </a:uFill>
                <a:latin typeface="Calibri"/>
                <a:cs typeface="Calibri"/>
              </a:rPr>
              <a:t>Indused</a:t>
            </a:r>
            <a:endParaRPr sz="2000">
              <a:latin typeface="Calibri"/>
              <a:cs typeface="Calibri"/>
            </a:endParaRPr>
          </a:p>
        </p:txBody>
      </p:sp>
      <p:sp>
        <p:nvSpPr>
          <p:cNvPr id="7" name="object 7"/>
          <p:cNvSpPr/>
          <p:nvPr/>
        </p:nvSpPr>
        <p:spPr>
          <a:xfrm>
            <a:off x="7010400" y="2015836"/>
            <a:ext cx="2990088" cy="66963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7162800" y="3224107"/>
            <a:ext cx="2819400" cy="35221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7248145" y="4752702"/>
            <a:ext cx="2886455" cy="87738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3327"/>
            <a:ext cx="10515600" cy="689163"/>
          </a:xfrm>
          <a:prstGeom prst="rect">
            <a:avLst/>
          </a:prstGeom>
        </p:spPr>
        <p:txBody>
          <a:bodyPr vert="horz" wrap="square" lIns="0" tIns="12065" rIns="0" bIns="0" rtlCol="0" anchor="ctr">
            <a:spAutoFit/>
          </a:bodyPr>
          <a:lstStyle/>
          <a:p>
            <a:pPr marL="2284730" marR="5080" indent="-2143125">
              <a:lnSpc>
                <a:spcPct val="100000"/>
              </a:lnSpc>
              <a:spcBef>
                <a:spcPts val="95"/>
              </a:spcBef>
            </a:pPr>
            <a:r>
              <a:rPr spc="-5" dirty="0"/>
              <a:t>8. </a:t>
            </a:r>
            <a:r>
              <a:rPr spc="-30" dirty="0"/>
              <a:t>Failure </a:t>
            </a:r>
            <a:r>
              <a:rPr spc="-5" dirty="0"/>
              <a:t>of Single </a:t>
            </a:r>
            <a:r>
              <a:rPr spc="-60" dirty="0"/>
              <a:t>Eye </a:t>
            </a:r>
            <a:r>
              <a:rPr spc="-5" dirty="0"/>
              <a:t>Under  </a:t>
            </a:r>
            <a:r>
              <a:rPr spc="-10" dirty="0"/>
              <a:t>Crushing</a:t>
            </a:r>
          </a:p>
        </p:txBody>
      </p:sp>
      <p:sp>
        <p:nvSpPr>
          <p:cNvPr id="3" name="object 3"/>
          <p:cNvSpPr/>
          <p:nvPr/>
        </p:nvSpPr>
        <p:spPr>
          <a:xfrm>
            <a:off x="1676401" y="2286204"/>
            <a:ext cx="2137561" cy="343814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14871" y="1753027"/>
            <a:ext cx="2134596" cy="465688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471029" y="1616710"/>
            <a:ext cx="1565275" cy="330835"/>
          </a:xfrm>
          <a:prstGeom prst="rect">
            <a:avLst/>
          </a:prstGeom>
        </p:spPr>
        <p:txBody>
          <a:bodyPr vert="horz" wrap="square" lIns="0" tIns="13335" rIns="0" bIns="0" rtlCol="0">
            <a:spAutoFit/>
          </a:bodyPr>
          <a:lstStyle/>
          <a:p>
            <a:pPr marL="12700">
              <a:spcBef>
                <a:spcPts val="105"/>
              </a:spcBef>
            </a:pPr>
            <a:r>
              <a:rPr sz="2000" b="1" u="heavy" spc="-10" dirty="0">
                <a:uFill>
                  <a:solidFill>
                    <a:srgbClr val="000000"/>
                  </a:solidFill>
                </a:uFill>
                <a:latin typeface="Calibri"/>
                <a:cs typeface="Calibri"/>
              </a:rPr>
              <a:t>Area </a:t>
            </a:r>
            <a:r>
              <a:rPr sz="2000" b="1" u="heavy" dirty="0">
                <a:uFill>
                  <a:solidFill>
                    <a:srgbClr val="000000"/>
                  </a:solidFill>
                </a:uFill>
                <a:latin typeface="Calibri"/>
                <a:cs typeface="Calibri"/>
              </a:rPr>
              <a:t>of</a:t>
            </a:r>
            <a:r>
              <a:rPr sz="2000" b="1" u="heavy" spc="-45" dirty="0">
                <a:uFill>
                  <a:solidFill>
                    <a:srgbClr val="000000"/>
                  </a:solidFill>
                </a:uFill>
                <a:latin typeface="Calibri"/>
                <a:cs typeface="Calibri"/>
              </a:rPr>
              <a:t> </a:t>
            </a:r>
            <a:r>
              <a:rPr sz="2000" b="1" u="heavy" spc="-15" dirty="0">
                <a:uFill>
                  <a:solidFill>
                    <a:srgbClr val="000000"/>
                  </a:solidFill>
                </a:uFill>
                <a:latin typeface="Calibri"/>
                <a:cs typeface="Calibri"/>
              </a:rPr>
              <a:t>Failure</a:t>
            </a:r>
            <a:endParaRPr sz="2000">
              <a:latin typeface="Calibri"/>
              <a:cs typeface="Calibri"/>
            </a:endParaRPr>
          </a:p>
        </p:txBody>
      </p:sp>
      <p:sp>
        <p:nvSpPr>
          <p:cNvPr id="6" name="object 6"/>
          <p:cNvSpPr txBox="1"/>
          <p:nvPr/>
        </p:nvSpPr>
        <p:spPr>
          <a:xfrm>
            <a:off x="7394828" y="4112768"/>
            <a:ext cx="1555750" cy="330835"/>
          </a:xfrm>
          <a:prstGeom prst="rect">
            <a:avLst/>
          </a:prstGeom>
        </p:spPr>
        <p:txBody>
          <a:bodyPr vert="horz" wrap="square" lIns="0" tIns="12700" rIns="0" bIns="0" rtlCol="0">
            <a:spAutoFit/>
          </a:bodyPr>
          <a:lstStyle/>
          <a:p>
            <a:pPr marL="12700">
              <a:spcBef>
                <a:spcPts val="100"/>
              </a:spcBef>
            </a:pPr>
            <a:r>
              <a:rPr sz="2000" b="1" u="heavy" spc="-5" dirty="0">
                <a:uFill>
                  <a:solidFill>
                    <a:srgbClr val="000000"/>
                  </a:solidFill>
                </a:uFill>
                <a:latin typeface="Calibri"/>
                <a:cs typeface="Calibri"/>
              </a:rPr>
              <a:t>Stress</a:t>
            </a:r>
            <a:r>
              <a:rPr sz="2000" b="1" u="heavy" spc="-65" dirty="0">
                <a:uFill>
                  <a:solidFill>
                    <a:srgbClr val="000000"/>
                  </a:solidFill>
                </a:uFill>
                <a:latin typeface="Calibri"/>
                <a:cs typeface="Calibri"/>
              </a:rPr>
              <a:t> </a:t>
            </a:r>
            <a:r>
              <a:rPr sz="2000" b="1" u="heavy" dirty="0">
                <a:uFill>
                  <a:solidFill>
                    <a:srgbClr val="000000"/>
                  </a:solidFill>
                </a:uFill>
                <a:latin typeface="Calibri"/>
                <a:cs typeface="Calibri"/>
              </a:rPr>
              <a:t>Indused</a:t>
            </a:r>
            <a:endParaRPr sz="2000">
              <a:latin typeface="Calibri"/>
              <a:cs typeface="Calibri"/>
            </a:endParaRPr>
          </a:p>
        </p:txBody>
      </p:sp>
      <p:sp>
        <p:nvSpPr>
          <p:cNvPr id="7" name="object 7"/>
          <p:cNvSpPr/>
          <p:nvPr/>
        </p:nvSpPr>
        <p:spPr>
          <a:xfrm>
            <a:off x="7086600" y="2762250"/>
            <a:ext cx="2362200" cy="47625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7162800" y="4755098"/>
            <a:ext cx="2057400" cy="95162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38350" y="5343525"/>
            <a:ext cx="8629650" cy="151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800351" y="466726"/>
            <a:ext cx="4181475" cy="204787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743238" y="1600162"/>
            <a:ext cx="3727284" cy="400117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575514"/>
            <a:ext cx="5073650" cy="574675"/>
          </a:xfrm>
          <a:prstGeom prst="rect">
            <a:avLst/>
          </a:prstGeom>
        </p:spPr>
        <p:txBody>
          <a:bodyPr vert="horz" wrap="square" lIns="0" tIns="12700" rIns="0" bIns="0" rtlCol="0" anchor="ctr">
            <a:spAutoFit/>
          </a:bodyPr>
          <a:lstStyle/>
          <a:p>
            <a:pPr marL="12700">
              <a:lnSpc>
                <a:spcPct val="100000"/>
              </a:lnSpc>
              <a:spcBef>
                <a:spcPts val="100"/>
              </a:spcBef>
            </a:pPr>
            <a:r>
              <a:rPr sz="3600" spc="-55" dirty="0">
                <a:solidFill>
                  <a:srgbClr val="464646"/>
                </a:solidFill>
                <a:latin typeface="Franklin Gothic Medium"/>
                <a:cs typeface="Franklin Gothic Medium"/>
              </a:rPr>
              <a:t>WHAT </a:t>
            </a:r>
            <a:r>
              <a:rPr sz="3600" dirty="0">
                <a:solidFill>
                  <a:srgbClr val="464646"/>
                </a:solidFill>
                <a:latin typeface="Franklin Gothic Medium"/>
                <a:cs typeface="Franklin Gothic Medium"/>
              </a:rPr>
              <a:t>IS</a:t>
            </a:r>
            <a:r>
              <a:rPr sz="3600" spc="-30" dirty="0">
                <a:solidFill>
                  <a:srgbClr val="464646"/>
                </a:solidFill>
                <a:latin typeface="Franklin Gothic Medium"/>
                <a:cs typeface="Franklin Gothic Medium"/>
              </a:rPr>
              <a:t> </a:t>
            </a:r>
            <a:r>
              <a:rPr sz="3600" dirty="0">
                <a:solidFill>
                  <a:srgbClr val="464646"/>
                </a:solidFill>
                <a:latin typeface="Franklin Gothic Medium"/>
                <a:cs typeface="Franklin Gothic Medium"/>
              </a:rPr>
              <a:t>RIVET?</a:t>
            </a:r>
            <a:endParaRPr sz="3600">
              <a:latin typeface="Franklin Gothic Medium"/>
              <a:cs typeface="Franklin Gothic Medium"/>
            </a:endParaRPr>
          </a:p>
        </p:txBody>
      </p:sp>
      <p:grpSp>
        <p:nvGrpSpPr>
          <p:cNvPr id="7" name="object 7"/>
          <p:cNvGrpSpPr/>
          <p:nvPr/>
        </p:nvGrpSpPr>
        <p:grpSpPr>
          <a:xfrm>
            <a:off x="3131351" y="2336063"/>
            <a:ext cx="3575685" cy="3507104"/>
            <a:chOff x="1607350" y="2336063"/>
            <a:chExt cx="3575685" cy="3507104"/>
          </a:xfrm>
        </p:grpSpPr>
        <p:sp>
          <p:nvSpPr>
            <p:cNvPr id="8" name="object 8"/>
            <p:cNvSpPr/>
            <p:nvPr/>
          </p:nvSpPr>
          <p:spPr>
            <a:xfrm>
              <a:off x="1607350" y="2336063"/>
              <a:ext cx="3266782" cy="3506774"/>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3505200" y="2932556"/>
              <a:ext cx="1677670" cy="1760855"/>
            </a:xfrm>
            <a:custGeom>
              <a:avLst/>
              <a:gdLst/>
              <a:ahLst/>
              <a:cxnLst/>
              <a:rect l="l" t="t" r="r" b="b"/>
              <a:pathLst>
                <a:path w="1677670" h="1760854">
                  <a:moveTo>
                    <a:pt x="1219708" y="807593"/>
                  </a:moveTo>
                  <a:lnTo>
                    <a:pt x="1218692" y="794893"/>
                  </a:lnTo>
                  <a:lnTo>
                    <a:pt x="187858" y="868540"/>
                  </a:lnTo>
                  <a:lnTo>
                    <a:pt x="241300" y="831977"/>
                  </a:lnTo>
                  <a:lnTo>
                    <a:pt x="244221" y="830072"/>
                  </a:lnTo>
                  <a:lnTo>
                    <a:pt x="244983" y="826135"/>
                  </a:lnTo>
                  <a:lnTo>
                    <a:pt x="243078" y="823214"/>
                  </a:lnTo>
                  <a:lnTo>
                    <a:pt x="241046" y="820293"/>
                  </a:lnTo>
                  <a:lnTo>
                    <a:pt x="237109" y="819531"/>
                  </a:lnTo>
                  <a:lnTo>
                    <a:pt x="234188" y="821563"/>
                  </a:lnTo>
                  <a:lnTo>
                    <a:pt x="152400" y="877443"/>
                  </a:lnTo>
                  <a:lnTo>
                    <a:pt x="241300" y="921131"/>
                  </a:lnTo>
                  <a:lnTo>
                    <a:pt x="244475" y="922655"/>
                  </a:lnTo>
                  <a:lnTo>
                    <a:pt x="248285" y="921385"/>
                  </a:lnTo>
                  <a:lnTo>
                    <a:pt x="249809" y="918210"/>
                  </a:lnTo>
                  <a:lnTo>
                    <a:pt x="251333" y="915162"/>
                  </a:lnTo>
                  <a:lnTo>
                    <a:pt x="250063" y="911352"/>
                  </a:lnTo>
                  <a:lnTo>
                    <a:pt x="246888" y="909701"/>
                  </a:lnTo>
                  <a:lnTo>
                    <a:pt x="192328" y="882904"/>
                  </a:lnTo>
                  <a:lnTo>
                    <a:pt x="188899" y="881227"/>
                  </a:lnTo>
                  <a:lnTo>
                    <a:pt x="165354" y="882904"/>
                  </a:lnTo>
                  <a:lnTo>
                    <a:pt x="181356" y="881761"/>
                  </a:lnTo>
                  <a:lnTo>
                    <a:pt x="188899" y="881227"/>
                  </a:lnTo>
                  <a:lnTo>
                    <a:pt x="1219708" y="807593"/>
                  </a:lnTo>
                  <a:close/>
                </a:path>
                <a:path w="1677670" h="1760854">
                  <a:moveTo>
                    <a:pt x="1600708" y="1645793"/>
                  </a:moveTo>
                  <a:lnTo>
                    <a:pt x="1599692" y="1633093"/>
                  </a:lnTo>
                  <a:lnTo>
                    <a:pt x="568858" y="1706740"/>
                  </a:lnTo>
                  <a:lnTo>
                    <a:pt x="622300" y="1670177"/>
                  </a:lnTo>
                  <a:lnTo>
                    <a:pt x="625221" y="1668272"/>
                  </a:lnTo>
                  <a:lnTo>
                    <a:pt x="625983" y="1664335"/>
                  </a:lnTo>
                  <a:lnTo>
                    <a:pt x="624078" y="1661414"/>
                  </a:lnTo>
                  <a:lnTo>
                    <a:pt x="622046" y="1658493"/>
                  </a:lnTo>
                  <a:lnTo>
                    <a:pt x="618109" y="1657731"/>
                  </a:lnTo>
                  <a:lnTo>
                    <a:pt x="615188" y="1659763"/>
                  </a:lnTo>
                  <a:lnTo>
                    <a:pt x="533400" y="1715643"/>
                  </a:lnTo>
                  <a:lnTo>
                    <a:pt x="622300" y="1759331"/>
                  </a:lnTo>
                  <a:lnTo>
                    <a:pt x="625475" y="1760855"/>
                  </a:lnTo>
                  <a:lnTo>
                    <a:pt x="629285" y="1759585"/>
                  </a:lnTo>
                  <a:lnTo>
                    <a:pt x="630809" y="1756410"/>
                  </a:lnTo>
                  <a:lnTo>
                    <a:pt x="632333" y="1753362"/>
                  </a:lnTo>
                  <a:lnTo>
                    <a:pt x="631063" y="1749552"/>
                  </a:lnTo>
                  <a:lnTo>
                    <a:pt x="627888" y="1747901"/>
                  </a:lnTo>
                  <a:lnTo>
                    <a:pt x="573328" y="1721104"/>
                  </a:lnTo>
                  <a:lnTo>
                    <a:pt x="569899" y="1719427"/>
                  </a:lnTo>
                  <a:lnTo>
                    <a:pt x="546354" y="1721104"/>
                  </a:lnTo>
                  <a:lnTo>
                    <a:pt x="562356" y="1719961"/>
                  </a:lnTo>
                  <a:lnTo>
                    <a:pt x="569899" y="1719427"/>
                  </a:lnTo>
                  <a:lnTo>
                    <a:pt x="1600708" y="1645793"/>
                  </a:lnTo>
                  <a:close/>
                </a:path>
                <a:path w="1677670" h="1760854">
                  <a:moveTo>
                    <a:pt x="1677289" y="261493"/>
                  </a:moveTo>
                  <a:lnTo>
                    <a:pt x="36614" y="37846"/>
                  </a:lnTo>
                  <a:lnTo>
                    <a:pt x="44272" y="34671"/>
                  </a:lnTo>
                  <a:lnTo>
                    <a:pt x="99695" y="11684"/>
                  </a:lnTo>
                  <a:lnTo>
                    <a:pt x="101219" y="8001"/>
                  </a:lnTo>
                  <a:lnTo>
                    <a:pt x="99822" y="4826"/>
                  </a:lnTo>
                  <a:lnTo>
                    <a:pt x="98425" y="1524"/>
                  </a:lnTo>
                  <a:lnTo>
                    <a:pt x="94742" y="0"/>
                  </a:lnTo>
                  <a:lnTo>
                    <a:pt x="91567" y="1270"/>
                  </a:lnTo>
                  <a:lnTo>
                    <a:pt x="0" y="39243"/>
                  </a:lnTo>
                  <a:lnTo>
                    <a:pt x="77978" y="100330"/>
                  </a:lnTo>
                  <a:lnTo>
                    <a:pt x="80772" y="102489"/>
                  </a:lnTo>
                  <a:lnTo>
                    <a:pt x="84836" y="101981"/>
                  </a:lnTo>
                  <a:lnTo>
                    <a:pt x="89154" y="96393"/>
                  </a:lnTo>
                  <a:lnTo>
                    <a:pt x="88646" y="92456"/>
                  </a:lnTo>
                  <a:lnTo>
                    <a:pt x="34886" y="50431"/>
                  </a:lnTo>
                  <a:lnTo>
                    <a:pt x="1675511" y="274193"/>
                  </a:lnTo>
                  <a:lnTo>
                    <a:pt x="1677289" y="261493"/>
                  </a:lnTo>
                  <a:close/>
                </a:path>
              </a:pathLst>
            </a:custGeom>
            <a:solidFill>
              <a:srgbClr val="17778E"/>
            </a:solidFill>
          </p:spPr>
          <p:txBody>
            <a:bodyPr wrap="square" lIns="0" tIns="0" rIns="0" bIns="0" rtlCol="0"/>
            <a:lstStyle/>
            <a:p>
              <a:endParaRPr/>
            </a:p>
          </p:txBody>
        </p:sp>
      </p:grpSp>
      <p:sp>
        <p:nvSpPr>
          <p:cNvPr id="10" name="object 10"/>
          <p:cNvSpPr txBox="1"/>
          <p:nvPr/>
        </p:nvSpPr>
        <p:spPr>
          <a:xfrm>
            <a:off x="1869441" y="1575308"/>
            <a:ext cx="8629650" cy="4884029"/>
          </a:xfrm>
          <a:prstGeom prst="rect">
            <a:avLst/>
          </a:prstGeom>
        </p:spPr>
        <p:txBody>
          <a:bodyPr vert="horz" wrap="square" lIns="0" tIns="13335" rIns="0" bIns="0" rtlCol="0">
            <a:spAutoFit/>
          </a:bodyPr>
          <a:lstStyle/>
          <a:p>
            <a:pPr marL="508000" marR="43180" indent="-457200">
              <a:spcBef>
                <a:spcPts val="105"/>
              </a:spcBef>
              <a:buFont typeface="Wingdings" panose="05000000000000000000" pitchFamily="2" charset="2"/>
              <a:buChar char="Ø"/>
            </a:pPr>
            <a:r>
              <a:rPr sz="3200" dirty="0">
                <a:solidFill>
                  <a:schemeClr val="tx2"/>
                </a:solidFill>
                <a:latin typeface="Arial"/>
                <a:cs typeface="Arial"/>
              </a:rPr>
              <a:t>A rivet is a </a:t>
            </a:r>
            <a:r>
              <a:rPr sz="3200" spc="-5" dirty="0">
                <a:solidFill>
                  <a:schemeClr val="tx2"/>
                </a:solidFill>
                <a:latin typeface="Arial"/>
                <a:cs typeface="Arial"/>
              </a:rPr>
              <a:t>round </a:t>
            </a:r>
            <a:r>
              <a:rPr sz="3200" dirty="0">
                <a:solidFill>
                  <a:schemeClr val="tx2"/>
                </a:solidFill>
                <a:latin typeface="Arial"/>
                <a:cs typeface="Arial"/>
              </a:rPr>
              <a:t>rod of circular </a:t>
            </a:r>
            <a:r>
              <a:rPr sz="3200" spc="5" dirty="0">
                <a:solidFill>
                  <a:schemeClr val="tx2"/>
                </a:solidFill>
                <a:latin typeface="Arial"/>
                <a:cs typeface="Arial"/>
              </a:rPr>
              <a:t>cross-  </a:t>
            </a:r>
            <a:r>
              <a:rPr sz="3200" dirty="0">
                <a:solidFill>
                  <a:schemeClr val="tx2"/>
                </a:solidFill>
                <a:latin typeface="Arial"/>
                <a:cs typeface="Arial"/>
              </a:rPr>
              <a:t>section. It consists of two </a:t>
            </a:r>
            <a:r>
              <a:rPr sz="3200" spc="-5" dirty="0">
                <a:solidFill>
                  <a:schemeClr val="tx2"/>
                </a:solidFill>
                <a:latin typeface="Arial"/>
                <a:cs typeface="Arial"/>
              </a:rPr>
              <a:t>parts </a:t>
            </a:r>
            <a:r>
              <a:rPr sz="3200" dirty="0">
                <a:solidFill>
                  <a:schemeClr val="tx2"/>
                </a:solidFill>
                <a:latin typeface="Arial"/>
                <a:cs typeface="Arial"/>
              </a:rPr>
              <a:t>HEAD</a:t>
            </a:r>
            <a:r>
              <a:rPr sz="3200" spc="-140" dirty="0">
                <a:solidFill>
                  <a:schemeClr val="tx2"/>
                </a:solidFill>
                <a:latin typeface="Arial"/>
                <a:cs typeface="Arial"/>
              </a:rPr>
              <a:t> </a:t>
            </a:r>
            <a:r>
              <a:rPr sz="3200" spc="-5" dirty="0">
                <a:solidFill>
                  <a:schemeClr val="tx2"/>
                </a:solidFill>
                <a:latin typeface="Arial"/>
                <a:cs typeface="Arial"/>
              </a:rPr>
              <a:t>and  </a:t>
            </a:r>
            <a:r>
              <a:rPr sz="3200" dirty="0">
                <a:solidFill>
                  <a:schemeClr val="tx2"/>
                </a:solidFill>
                <a:latin typeface="Arial"/>
                <a:cs typeface="Arial"/>
              </a:rPr>
              <a:t>SHANK.</a:t>
            </a:r>
          </a:p>
          <a:p>
            <a:pPr marL="5004435">
              <a:lnSpc>
                <a:spcPts val="2655"/>
              </a:lnSpc>
            </a:pPr>
            <a:r>
              <a:rPr sz="3000" dirty="0">
                <a:solidFill>
                  <a:schemeClr val="tx2"/>
                </a:solidFill>
                <a:latin typeface="Arial"/>
                <a:cs typeface="Arial"/>
              </a:rPr>
              <a:t>HEA</a:t>
            </a:r>
            <a:r>
              <a:rPr lang="en-US" sz="3000" dirty="0">
                <a:solidFill>
                  <a:schemeClr val="tx2"/>
                </a:solidFill>
                <a:latin typeface="Arial"/>
                <a:cs typeface="Arial"/>
              </a:rPr>
              <a:t>D</a:t>
            </a:r>
            <a:endParaRPr sz="3000" dirty="0">
              <a:solidFill>
                <a:schemeClr val="tx2"/>
              </a:solidFill>
              <a:latin typeface="Arial"/>
              <a:cs typeface="Arial"/>
            </a:endParaRPr>
          </a:p>
          <a:p>
            <a:pPr marL="4623435" marR="2241550">
              <a:spcBef>
                <a:spcPts val="590"/>
              </a:spcBef>
            </a:pPr>
            <a:r>
              <a:rPr sz="3200" dirty="0">
                <a:solidFill>
                  <a:schemeClr val="tx2"/>
                </a:solidFill>
                <a:latin typeface="Arial"/>
                <a:cs typeface="Arial"/>
              </a:rPr>
              <a:t>S</a:t>
            </a:r>
            <a:r>
              <a:rPr sz="3200" spc="-1455" dirty="0">
                <a:solidFill>
                  <a:schemeClr val="tx2"/>
                </a:solidFill>
                <a:latin typeface="Arial"/>
                <a:cs typeface="Arial"/>
              </a:rPr>
              <a:t>H</a:t>
            </a:r>
            <a:r>
              <a:rPr sz="3200" dirty="0">
                <a:solidFill>
                  <a:schemeClr val="tx2"/>
                </a:solidFill>
                <a:latin typeface="Arial"/>
                <a:cs typeface="Arial"/>
              </a:rPr>
              <a:t> </a:t>
            </a:r>
            <a:r>
              <a:rPr lang="en-US" sz="3200" dirty="0">
                <a:solidFill>
                  <a:schemeClr val="tx2"/>
                </a:solidFill>
                <a:latin typeface="Arial"/>
                <a:cs typeface="Arial"/>
              </a:rPr>
              <a:t> ANK</a:t>
            </a:r>
            <a:endParaRPr sz="3200" dirty="0">
              <a:solidFill>
                <a:schemeClr val="tx2"/>
              </a:solidFill>
              <a:latin typeface="Arial"/>
              <a:cs typeface="Arial"/>
            </a:endParaRPr>
          </a:p>
          <a:p>
            <a:pPr marL="5004435">
              <a:lnSpc>
                <a:spcPts val="2760"/>
              </a:lnSpc>
            </a:pPr>
            <a:endParaRPr lang="en-US" sz="3200" spc="-60" dirty="0">
              <a:solidFill>
                <a:schemeClr val="tx2"/>
              </a:solidFill>
              <a:latin typeface="Arial"/>
              <a:cs typeface="Arial"/>
            </a:endParaRPr>
          </a:p>
          <a:p>
            <a:pPr marL="5004435">
              <a:lnSpc>
                <a:spcPts val="2760"/>
              </a:lnSpc>
            </a:pPr>
            <a:r>
              <a:rPr sz="3200" spc="-60" dirty="0">
                <a:solidFill>
                  <a:schemeClr val="tx2"/>
                </a:solidFill>
                <a:latin typeface="Arial"/>
                <a:cs typeface="Arial"/>
              </a:rPr>
              <a:t>TAIL</a:t>
            </a:r>
            <a:endParaRPr sz="3200" dirty="0">
              <a:solidFill>
                <a:schemeClr val="tx2"/>
              </a:solidFill>
              <a:latin typeface="Arial"/>
              <a:cs typeface="Arial"/>
            </a:endParaRPr>
          </a:p>
          <a:p>
            <a:pPr marL="50800" marR="414020">
              <a:spcBef>
                <a:spcPts val="2225"/>
              </a:spcBef>
            </a:pPr>
            <a:r>
              <a:rPr sz="3200" spc="-5" dirty="0">
                <a:solidFill>
                  <a:schemeClr val="tx2"/>
                </a:solidFill>
                <a:latin typeface="Arial"/>
                <a:cs typeface="Arial"/>
              </a:rPr>
              <a:t>Metals commonly </a:t>
            </a:r>
            <a:r>
              <a:rPr sz="3200" dirty="0">
                <a:solidFill>
                  <a:schemeClr val="tx2"/>
                </a:solidFill>
                <a:latin typeface="Arial"/>
                <a:cs typeface="Arial"/>
              </a:rPr>
              <a:t>used for rivets are </a:t>
            </a:r>
            <a:r>
              <a:rPr sz="3200" spc="-5" dirty="0">
                <a:solidFill>
                  <a:schemeClr val="tx2"/>
                </a:solidFill>
                <a:latin typeface="Arial"/>
                <a:cs typeface="Arial"/>
              </a:rPr>
              <a:t>Mild  steel, wrought iron, copper and aluminium  alloys</a:t>
            </a:r>
            <a:r>
              <a:rPr sz="3200" spc="-25" dirty="0">
                <a:solidFill>
                  <a:schemeClr val="tx2"/>
                </a:solidFill>
                <a:latin typeface="Arial"/>
                <a:cs typeface="Arial"/>
              </a:rPr>
              <a:t> </a:t>
            </a:r>
            <a:r>
              <a:rPr sz="3200" dirty="0">
                <a:solidFill>
                  <a:schemeClr val="tx2"/>
                </a:solidFill>
                <a:latin typeface="Arial"/>
                <a:cs typeface="Arial"/>
              </a:rPr>
              <a:t>etc.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 y="575514"/>
            <a:ext cx="5557520" cy="574675"/>
          </a:xfrm>
          <a:prstGeom prst="rect">
            <a:avLst/>
          </a:prstGeom>
        </p:spPr>
        <p:txBody>
          <a:bodyPr vert="horz" wrap="square" lIns="0" tIns="12700" rIns="0" bIns="0" rtlCol="0" anchor="ctr">
            <a:spAutoFit/>
          </a:bodyPr>
          <a:lstStyle/>
          <a:p>
            <a:pPr marL="12700">
              <a:lnSpc>
                <a:spcPct val="100000"/>
              </a:lnSpc>
              <a:spcBef>
                <a:spcPts val="100"/>
              </a:spcBef>
            </a:pPr>
            <a:r>
              <a:rPr sz="3600" spc="-55" dirty="0">
                <a:solidFill>
                  <a:srgbClr val="464646"/>
                </a:solidFill>
                <a:latin typeface="Franklin Gothic Medium"/>
                <a:cs typeface="Franklin Gothic Medium"/>
              </a:rPr>
              <a:t>WHAT </a:t>
            </a:r>
            <a:r>
              <a:rPr sz="3600" dirty="0">
                <a:solidFill>
                  <a:srgbClr val="464646"/>
                </a:solidFill>
                <a:latin typeface="Franklin Gothic Medium"/>
                <a:cs typeface="Franklin Gothic Medium"/>
              </a:rPr>
              <a:t>IS</a:t>
            </a:r>
            <a:r>
              <a:rPr sz="3600" spc="-30" dirty="0">
                <a:solidFill>
                  <a:srgbClr val="464646"/>
                </a:solidFill>
                <a:latin typeface="Franklin Gothic Medium"/>
                <a:cs typeface="Franklin Gothic Medium"/>
              </a:rPr>
              <a:t> </a:t>
            </a:r>
            <a:r>
              <a:rPr sz="3600" dirty="0">
                <a:solidFill>
                  <a:srgbClr val="464646"/>
                </a:solidFill>
                <a:latin typeface="Franklin Gothic Medium"/>
                <a:cs typeface="Franklin Gothic Medium"/>
              </a:rPr>
              <a:t>RIVETING</a:t>
            </a:r>
            <a:endParaRPr sz="3600" dirty="0">
              <a:latin typeface="Franklin Gothic Medium"/>
              <a:cs typeface="Franklin Gothic Medium"/>
            </a:endParaRPr>
          </a:p>
        </p:txBody>
      </p:sp>
      <p:sp>
        <p:nvSpPr>
          <p:cNvPr id="6" name="object 6"/>
          <p:cNvSpPr txBox="1">
            <a:spLocks noGrp="1"/>
          </p:cNvSpPr>
          <p:nvPr>
            <p:ph type="body" idx="1"/>
          </p:nvPr>
        </p:nvSpPr>
        <p:spPr>
          <a:xfrm>
            <a:off x="92765" y="1825626"/>
            <a:ext cx="11913705" cy="1793440"/>
          </a:xfrm>
          <a:prstGeom prst="rect">
            <a:avLst/>
          </a:prstGeom>
        </p:spPr>
        <p:txBody>
          <a:bodyPr vert="horz" wrap="square" lIns="0" tIns="13335" rIns="0" bIns="0" rtlCol="0">
            <a:spAutoFit/>
          </a:bodyPr>
          <a:lstStyle/>
          <a:p>
            <a:pPr marL="355600" marR="5080" indent="-342900">
              <a:lnSpc>
                <a:spcPct val="100000"/>
              </a:lnSpc>
              <a:spcBef>
                <a:spcPts val="105"/>
              </a:spcBef>
              <a:buFont typeface="Wingdings" panose="05000000000000000000" pitchFamily="2" charset="2"/>
              <a:buChar char="Ø"/>
            </a:pPr>
            <a:r>
              <a:rPr sz="2250" spc="-10" dirty="0">
                <a:solidFill>
                  <a:srgbClr val="2CA1BE"/>
                </a:solidFill>
                <a:latin typeface="Times New Roman"/>
                <a:cs typeface="Times New Roman"/>
              </a:rPr>
              <a:t> </a:t>
            </a:r>
            <a:r>
              <a:rPr spc="-5" dirty="0">
                <a:solidFill>
                  <a:schemeClr val="tx2"/>
                </a:solidFill>
                <a:latin typeface="Arial"/>
                <a:cs typeface="Arial"/>
              </a:rPr>
              <a:t>Riveting </a:t>
            </a:r>
            <a:r>
              <a:rPr b="0" dirty="0">
                <a:solidFill>
                  <a:schemeClr val="tx2"/>
                </a:solidFill>
                <a:latin typeface="Arial"/>
                <a:cs typeface="Arial"/>
              </a:rPr>
              <a:t>is the </a:t>
            </a:r>
            <a:r>
              <a:rPr spc="-5" dirty="0">
                <a:solidFill>
                  <a:schemeClr val="tx2"/>
                </a:solidFill>
                <a:latin typeface="Arial"/>
                <a:cs typeface="Arial"/>
              </a:rPr>
              <a:t>process </a:t>
            </a:r>
            <a:r>
              <a:rPr b="0" dirty="0">
                <a:solidFill>
                  <a:schemeClr val="tx2"/>
                </a:solidFill>
                <a:latin typeface="Arial"/>
                <a:cs typeface="Arial"/>
              </a:rPr>
              <a:t>of </a:t>
            </a:r>
            <a:r>
              <a:rPr spc="-5" dirty="0">
                <a:solidFill>
                  <a:schemeClr val="tx2"/>
                </a:solidFill>
                <a:latin typeface="Arial"/>
                <a:cs typeface="Arial"/>
              </a:rPr>
              <a:t>forming </a:t>
            </a:r>
            <a:r>
              <a:rPr b="0" dirty="0">
                <a:solidFill>
                  <a:schemeClr val="tx2"/>
                </a:solidFill>
                <a:latin typeface="Arial"/>
                <a:cs typeface="Arial"/>
              </a:rPr>
              <a:t>a riveted  </a:t>
            </a:r>
            <a:r>
              <a:rPr spc="-5" dirty="0">
                <a:solidFill>
                  <a:schemeClr val="tx2"/>
                </a:solidFill>
                <a:latin typeface="Arial"/>
                <a:cs typeface="Arial"/>
              </a:rPr>
              <a:t>joint. For </a:t>
            </a:r>
            <a:r>
              <a:rPr b="0" dirty="0">
                <a:solidFill>
                  <a:schemeClr val="tx2"/>
                </a:solidFill>
                <a:latin typeface="Arial"/>
                <a:cs typeface="Arial"/>
              </a:rPr>
              <a:t>this, a rivet is first placed in </a:t>
            </a:r>
            <a:r>
              <a:rPr spc="-5" dirty="0">
                <a:solidFill>
                  <a:schemeClr val="tx2"/>
                </a:solidFill>
                <a:latin typeface="Arial"/>
                <a:cs typeface="Arial"/>
              </a:rPr>
              <a:t>the</a:t>
            </a:r>
            <a:r>
              <a:rPr spc="-150" dirty="0">
                <a:solidFill>
                  <a:schemeClr val="tx2"/>
                </a:solidFill>
                <a:latin typeface="Arial"/>
                <a:cs typeface="Arial"/>
              </a:rPr>
              <a:t> </a:t>
            </a:r>
            <a:r>
              <a:rPr spc="-5" dirty="0">
                <a:solidFill>
                  <a:schemeClr val="tx2"/>
                </a:solidFill>
                <a:latin typeface="Arial"/>
                <a:cs typeface="Arial"/>
              </a:rPr>
              <a:t>hole  drilled through </a:t>
            </a:r>
            <a:r>
              <a:rPr b="0" dirty="0">
                <a:solidFill>
                  <a:schemeClr val="tx2"/>
                </a:solidFill>
                <a:latin typeface="Arial"/>
                <a:cs typeface="Arial"/>
              </a:rPr>
              <a:t>the two </a:t>
            </a:r>
            <a:r>
              <a:rPr spc="-5" dirty="0">
                <a:solidFill>
                  <a:schemeClr val="tx2"/>
                </a:solidFill>
                <a:latin typeface="Arial"/>
                <a:cs typeface="Arial"/>
              </a:rPr>
              <a:t>parts </a:t>
            </a:r>
            <a:r>
              <a:rPr b="0" dirty="0">
                <a:solidFill>
                  <a:schemeClr val="tx2"/>
                </a:solidFill>
                <a:latin typeface="Arial"/>
                <a:cs typeface="Arial"/>
              </a:rPr>
              <a:t>to be</a:t>
            </a:r>
            <a:r>
              <a:rPr spc="-105" dirty="0">
                <a:solidFill>
                  <a:schemeClr val="tx2"/>
                </a:solidFill>
                <a:latin typeface="Arial"/>
                <a:cs typeface="Arial"/>
              </a:rPr>
              <a:t> </a:t>
            </a:r>
            <a:r>
              <a:rPr spc="-5" dirty="0">
                <a:solidFill>
                  <a:schemeClr val="tx2"/>
                </a:solidFill>
                <a:latin typeface="Arial"/>
                <a:cs typeface="Arial"/>
              </a:rPr>
              <a:t>joined.</a:t>
            </a:r>
            <a:endParaRPr lang="en-US" spc="-5" dirty="0">
              <a:solidFill>
                <a:schemeClr val="tx2"/>
              </a:solidFill>
              <a:latin typeface="Arial"/>
              <a:cs typeface="Arial"/>
            </a:endParaRPr>
          </a:p>
          <a:p>
            <a:pPr marL="12700" marR="5080" indent="0">
              <a:lnSpc>
                <a:spcPct val="100000"/>
              </a:lnSpc>
              <a:spcBef>
                <a:spcPts val="105"/>
              </a:spcBef>
              <a:buNone/>
            </a:pPr>
            <a:endParaRPr sz="2250" dirty="0">
              <a:solidFill>
                <a:schemeClr val="tx2"/>
              </a:solidFill>
              <a:latin typeface="Arial"/>
              <a:cs typeface="Arial"/>
            </a:endParaRPr>
          </a:p>
          <a:p>
            <a:pPr marL="584220" marR="6350" indent="-457200">
              <a:lnSpc>
                <a:spcPct val="100000"/>
              </a:lnSpc>
              <a:buFont typeface="Wingdings" panose="05000000000000000000" pitchFamily="2" charset="2"/>
              <a:buChar char="Ø"/>
            </a:pPr>
            <a:r>
              <a:rPr spc="-5" dirty="0">
                <a:solidFill>
                  <a:schemeClr val="tx2"/>
                </a:solidFill>
                <a:latin typeface="Arial"/>
                <a:cs typeface="Arial"/>
              </a:rPr>
              <a:t>Then </a:t>
            </a:r>
            <a:r>
              <a:rPr b="0" dirty="0">
                <a:solidFill>
                  <a:schemeClr val="tx2"/>
                </a:solidFill>
                <a:latin typeface="Arial"/>
                <a:cs typeface="Arial"/>
              </a:rPr>
              <a:t>the </a:t>
            </a:r>
            <a:r>
              <a:rPr spc="-5" dirty="0">
                <a:solidFill>
                  <a:schemeClr val="tx2"/>
                </a:solidFill>
                <a:latin typeface="Arial"/>
                <a:cs typeface="Arial"/>
              </a:rPr>
              <a:t>shank end </a:t>
            </a:r>
            <a:r>
              <a:rPr spc="-10" dirty="0">
                <a:solidFill>
                  <a:schemeClr val="tx2"/>
                </a:solidFill>
                <a:latin typeface="Arial"/>
                <a:cs typeface="Arial"/>
              </a:rPr>
              <a:t>is </a:t>
            </a:r>
            <a:r>
              <a:rPr spc="-5" dirty="0">
                <a:solidFill>
                  <a:schemeClr val="tx2"/>
                </a:solidFill>
                <a:latin typeface="Arial"/>
                <a:cs typeface="Arial"/>
              </a:rPr>
              <a:t>made into </a:t>
            </a:r>
            <a:r>
              <a:rPr b="0" dirty="0">
                <a:solidFill>
                  <a:schemeClr val="tx2"/>
                </a:solidFill>
                <a:latin typeface="Arial"/>
                <a:cs typeface="Arial"/>
              </a:rPr>
              <a:t>a rivet</a:t>
            </a:r>
            <a:r>
              <a:rPr spc="-95" dirty="0">
                <a:solidFill>
                  <a:schemeClr val="tx2"/>
                </a:solidFill>
                <a:latin typeface="Arial"/>
                <a:cs typeface="Arial"/>
              </a:rPr>
              <a:t> </a:t>
            </a:r>
            <a:r>
              <a:rPr spc="-5" dirty="0">
                <a:solidFill>
                  <a:schemeClr val="tx2"/>
                </a:solidFill>
                <a:latin typeface="Arial"/>
                <a:cs typeface="Arial"/>
              </a:rPr>
              <a:t>head  </a:t>
            </a:r>
            <a:r>
              <a:rPr b="0" dirty="0">
                <a:solidFill>
                  <a:schemeClr val="tx2"/>
                </a:solidFill>
                <a:latin typeface="Arial"/>
                <a:cs typeface="Arial"/>
              </a:rPr>
              <a:t>by </a:t>
            </a:r>
            <a:r>
              <a:rPr spc="-5" dirty="0">
                <a:solidFill>
                  <a:schemeClr val="tx2"/>
                </a:solidFill>
                <a:latin typeface="Arial"/>
                <a:cs typeface="Arial"/>
              </a:rPr>
              <a:t>applying</a:t>
            </a:r>
            <a:r>
              <a:rPr spc="-50" dirty="0">
                <a:solidFill>
                  <a:schemeClr val="tx2"/>
                </a:solidFill>
                <a:latin typeface="Arial"/>
                <a:cs typeface="Arial"/>
              </a:rPr>
              <a:t> </a:t>
            </a:r>
            <a:r>
              <a:rPr b="0" dirty="0">
                <a:solidFill>
                  <a:schemeClr val="tx2"/>
                </a:solidFill>
                <a:latin typeface="Arial"/>
                <a:cs typeface="Arial"/>
              </a:rPr>
              <a:t>pressure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575514"/>
            <a:ext cx="6422390" cy="574675"/>
          </a:xfrm>
          <a:prstGeom prst="rect">
            <a:avLst/>
          </a:prstGeom>
        </p:spPr>
        <p:txBody>
          <a:bodyPr vert="horz" wrap="square" lIns="0" tIns="12700" rIns="0" bIns="0" rtlCol="0" anchor="ctr">
            <a:spAutoFit/>
          </a:bodyPr>
          <a:lstStyle/>
          <a:p>
            <a:pPr marL="12700">
              <a:lnSpc>
                <a:spcPct val="100000"/>
              </a:lnSpc>
              <a:spcBef>
                <a:spcPts val="100"/>
              </a:spcBef>
            </a:pPr>
            <a:r>
              <a:rPr sz="3600" spc="-5" dirty="0">
                <a:solidFill>
                  <a:srgbClr val="464646"/>
                </a:solidFill>
                <a:latin typeface="Franklin Gothic Medium"/>
                <a:cs typeface="Franklin Gothic Medium"/>
              </a:rPr>
              <a:t>PROCESS </a:t>
            </a:r>
            <a:r>
              <a:rPr sz="3600" dirty="0">
                <a:solidFill>
                  <a:srgbClr val="464646"/>
                </a:solidFill>
                <a:latin typeface="Franklin Gothic Medium"/>
                <a:cs typeface="Franklin Gothic Medium"/>
              </a:rPr>
              <a:t>OF</a:t>
            </a:r>
            <a:r>
              <a:rPr sz="3600" spc="-60" dirty="0">
                <a:solidFill>
                  <a:srgbClr val="464646"/>
                </a:solidFill>
                <a:latin typeface="Franklin Gothic Medium"/>
                <a:cs typeface="Franklin Gothic Medium"/>
              </a:rPr>
              <a:t> </a:t>
            </a:r>
            <a:r>
              <a:rPr sz="3600" spc="-5" dirty="0">
                <a:solidFill>
                  <a:srgbClr val="464646"/>
                </a:solidFill>
                <a:latin typeface="Franklin Gothic Medium"/>
                <a:cs typeface="Franklin Gothic Medium"/>
              </a:rPr>
              <a:t>RIVETING</a:t>
            </a:r>
            <a:endParaRPr sz="3600" dirty="0">
              <a:latin typeface="Franklin Gothic Medium"/>
              <a:cs typeface="Franklin Gothic Medium"/>
            </a:endParaRPr>
          </a:p>
        </p:txBody>
      </p:sp>
      <p:grpSp>
        <p:nvGrpSpPr>
          <p:cNvPr id="6" name="object 6"/>
          <p:cNvGrpSpPr/>
          <p:nvPr/>
        </p:nvGrpSpPr>
        <p:grpSpPr>
          <a:xfrm>
            <a:off x="1757757" y="1371601"/>
            <a:ext cx="8376843" cy="5486397"/>
            <a:chOff x="233756" y="1371600"/>
            <a:chExt cx="8376843" cy="5486397"/>
          </a:xfrm>
        </p:grpSpPr>
        <p:sp>
          <p:nvSpPr>
            <p:cNvPr id="7" name="object 7"/>
            <p:cNvSpPr/>
            <p:nvPr/>
          </p:nvSpPr>
          <p:spPr>
            <a:xfrm>
              <a:off x="3200399" y="1524000"/>
              <a:ext cx="2973451" cy="25908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33756" y="1484172"/>
              <a:ext cx="2368511" cy="2542489"/>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476999" y="1371600"/>
              <a:ext cx="2133600" cy="2972054"/>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505199" y="4267200"/>
              <a:ext cx="1981200" cy="2590797"/>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274638"/>
            <a:ext cx="7898295" cy="1143000"/>
          </a:xfrm>
        </p:spPr>
        <p:txBody>
          <a:bodyPr/>
          <a:lstStyle/>
          <a:p>
            <a:r>
              <a:rPr lang="en-US" dirty="0"/>
              <a:t>NECESSITY OF MACHINE DESIGN</a:t>
            </a:r>
          </a:p>
        </p:txBody>
      </p:sp>
      <p:sp>
        <p:nvSpPr>
          <p:cNvPr id="3" name="Content Placeholder 2"/>
          <p:cNvSpPr>
            <a:spLocks noGrp="1"/>
          </p:cNvSpPr>
          <p:nvPr>
            <p:ph idx="1"/>
          </p:nvPr>
        </p:nvSpPr>
        <p:spPr/>
        <p:txBody>
          <a:bodyPr/>
          <a:lstStyle/>
          <a:p>
            <a:r>
              <a:rPr lang="en-US" dirty="0"/>
              <a:t>To create new and better machines</a:t>
            </a:r>
          </a:p>
          <a:p>
            <a:r>
              <a:rPr lang="en-US" dirty="0"/>
              <a:t>For faster production</a:t>
            </a:r>
          </a:p>
          <a:p>
            <a:r>
              <a:rPr lang="en-US" dirty="0"/>
              <a:t>For automation of industries</a:t>
            </a:r>
          </a:p>
          <a:p>
            <a:r>
              <a:rPr lang="en-US" dirty="0"/>
              <a:t>For innovation of new products</a:t>
            </a:r>
          </a:p>
          <a:p>
            <a:r>
              <a:rPr lang="en-US" dirty="0"/>
              <a:t>To convert existing design into new design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575514"/>
            <a:ext cx="4859020" cy="574675"/>
          </a:xfrm>
          <a:prstGeom prst="rect">
            <a:avLst/>
          </a:prstGeom>
        </p:spPr>
        <p:txBody>
          <a:bodyPr vert="horz" wrap="square" lIns="0" tIns="12700" rIns="0" bIns="0" rtlCol="0" anchor="ctr">
            <a:spAutoFit/>
          </a:bodyPr>
          <a:lstStyle/>
          <a:p>
            <a:pPr marL="12700">
              <a:lnSpc>
                <a:spcPct val="100000"/>
              </a:lnSpc>
              <a:spcBef>
                <a:spcPts val="100"/>
              </a:spcBef>
            </a:pPr>
            <a:r>
              <a:rPr sz="3600" spc="-5" dirty="0">
                <a:solidFill>
                  <a:srgbClr val="464646"/>
                </a:solidFill>
                <a:latin typeface="Franklin Gothic Medium"/>
                <a:cs typeface="Franklin Gothic Medium"/>
              </a:rPr>
              <a:t>USE </a:t>
            </a:r>
            <a:r>
              <a:rPr sz="3600" dirty="0">
                <a:solidFill>
                  <a:srgbClr val="464646"/>
                </a:solidFill>
                <a:latin typeface="Franklin Gothic Medium"/>
                <a:cs typeface="Franklin Gothic Medium"/>
              </a:rPr>
              <a:t>OF</a:t>
            </a:r>
            <a:r>
              <a:rPr sz="3600" spc="-80" dirty="0">
                <a:solidFill>
                  <a:srgbClr val="464646"/>
                </a:solidFill>
                <a:latin typeface="Franklin Gothic Medium"/>
                <a:cs typeface="Franklin Gothic Medium"/>
              </a:rPr>
              <a:t> </a:t>
            </a:r>
            <a:r>
              <a:rPr sz="3600" dirty="0">
                <a:solidFill>
                  <a:srgbClr val="464646"/>
                </a:solidFill>
                <a:latin typeface="Franklin Gothic Medium"/>
                <a:cs typeface="Franklin Gothic Medium"/>
              </a:rPr>
              <a:t>RIVETS</a:t>
            </a:r>
            <a:endParaRPr sz="3600" dirty="0">
              <a:latin typeface="Franklin Gothic Medium"/>
              <a:cs typeface="Franklin Gothic Medium"/>
            </a:endParaRPr>
          </a:p>
        </p:txBody>
      </p:sp>
      <p:sp>
        <p:nvSpPr>
          <p:cNvPr id="7" name="object 7"/>
          <p:cNvSpPr txBox="1">
            <a:spLocks noGrp="1"/>
          </p:cNvSpPr>
          <p:nvPr>
            <p:ph type="body" idx="1"/>
          </p:nvPr>
        </p:nvSpPr>
        <p:spPr>
          <a:xfrm>
            <a:off x="0" y="1825625"/>
            <a:ext cx="12046226" cy="1783180"/>
          </a:xfrm>
          <a:prstGeom prst="rect">
            <a:avLst/>
          </a:prstGeom>
        </p:spPr>
        <p:txBody>
          <a:bodyPr vert="horz" wrap="square" lIns="0" tIns="13335" rIns="0" bIns="0" rtlCol="0">
            <a:spAutoFit/>
          </a:bodyPr>
          <a:lstStyle/>
          <a:p>
            <a:pPr marL="469900" marR="93980" indent="-457200" algn="just">
              <a:lnSpc>
                <a:spcPct val="100000"/>
              </a:lnSpc>
              <a:spcBef>
                <a:spcPts val="105"/>
              </a:spcBef>
              <a:buFont typeface="Wingdings" panose="05000000000000000000" pitchFamily="2" charset="2"/>
              <a:buChar char="Ø"/>
            </a:pPr>
            <a:r>
              <a:rPr lang="en-US" sz="2400" dirty="0"/>
              <a:t> </a:t>
            </a:r>
            <a:r>
              <a:rPr lang="en-US" sz="2400" dirty="0">
                <a:solidFill>
                  <a:schemeClr val="tx2"/>
                </a:solidFill>
              </a:rPr>
              <a:t>Riveted joints are </a:t>
            </a:r>
            <a:r>
              <a:rPr lang="en-US" sz="2400" spc="-5" dirty="0">
                <a:solidFill>
                  <a:schemeClr val="tx2"/>
                </a:solidFill>
              </a:rPr>
              <a:t>permanent fastenings  </a:t>
            </a:r>
            <a:r>
              <a:rPr lang="en-US" sz="2400" dirty="0">
                <a:solidFill>
                  <a:schemeClr val="tx2"/>
                </a:solidFill>
              </a:rPr>
              <a:t>and riveting is one of the commonly used  method of producing rigid and</a:t>
            </a:r>
            <a:r>
              <a:rPr lang="en-US" sz="2400" spc="-185" dirty="0">
                <a:solidFill>
                  <a:schemeClr val="tx2"/>
                </a:solidFill>
              </a:rPr>
              <a:t> </a:t>
            </a:r>
            <a:r>
              <a:rPr lang="en-US" sz="2400" spc="-5" dirty="0">
                <a:solidFill>
                  <a:schemeClr val="tx2"/>
                </a:solidFill>
              </a:rPr>
              <a:t>permanent  joints. Manufacture </a:t>
            </a:r>
            <a:r>
              <a:rPr lang="en-US" sz="2400" dirty="0">
                <a:solidFill>
                  <a:schemeClr val="tx2"/>
                </a:solidFill>
              </a:rPr>
              <a:t>of </a:t>
            </a:r>
            <a:r>
              <a:rPr lang="en-US" sz="2400" spc="-5" dirty="0">
                <a:solidFill>
                  <a:schemeClr val="tx2"/>
                </a:solidFill>
              </a:rPr>
              <a:t>boilers,</a:t>
            </a:r>
            <a:r>
              <a:rPr lang="en-US" sz="2400" spc="-105" dirty="0">
                <a:solidFill>
                  <a:schemeClr val="tx2"/>
                </a:solidFill>
              </a:rPr>
              <a:t> </a:t>
            </a:r>
            <a:r>
              <a:rPr lang="en-US" sz="2400" dirty="0">
                <a:solidFill>
                  <a:schemeClr val="tx2"/>
                </a:solidFill>
              </a:rPr>
              <a:t>storage</a:t>
            </a:r>
            <a:endParaRPr lang="en-US" sz="2000" dirty="0">
              <a:solidFill>
                <a:schemeClr val="tx2"/>
              </a:solidFill>
              <a:latin typeface="Times New Roman"/>
              <a:cs typeface="Times New Roman"/>
            </a:endParaRPr>
          </a:p>
          <a:p>
            <a:pPr marL="355600" marR="5080" indent="-342900" algn="just">
              <a:lnSpc>
                <a:spcPct val="100000"/>
              </a:lnSpc>
              <a:spcBef>
                <a:spcPts val="1805"/>
              </a:spcBef>
              <a:buFont typeface="Wingdings" panose="05000000000000000000" pitchFamily="2" charset="2"/>
              <a:buChar char="Ø"/>
            </a:pPr>
            <a:r>
              <a:rPr lang="en-US" sz="2000" spc="-5" dirty="0">
                <a:solidFill>
                  <a:schemeClr val="tx2"/>
                </a:solidFill>
                <a:latin typeface="Times New Roman"/>
                <a:cs typeface="Times New Roman"/>
              </a:rPr>
              <a:t> </a:t>
            </a:r>
            <a:r>
              <a:rPr lang="en-US" sz="2400" dirty="0">
                <a:solidFill>
                  <a:schemeClr val="tx2"/>
                </a:solidFill>
              </a:rPr>
              <a:t>These joints are </a:t>
            </a:r>
            <a:r>
              <a:rPr lang="en-US" sz="2400" spc="-5" dirty="0">
                <a:solidFill>
                  <a:schemeClr val="tx2"/>
                </a:solidFill>
              </a:rPr>
              <a:t>also </a:t>
            </a:r>
            <a:r>
              <a:rPr lang="en-US" sz="2400" dirty="0">
                <a:solidFill>
                  <a:schemeClr val="tx2"/>
                </a:solidFill>
              </a:rPr>
              <a:t>used to fasten </a:t>
            </a:r>
            <a:r>
              <a:rPr lang="en-US" sz="2400" spc="-5" dirty="0">
                <a:solidFill>
                  <a:schemeClr val="tx2"/>
                </a:solidFill>
              </a:rPr>
              <a:t>rolled  steel sections </a:t>
            </a:r>
            <a:r>
              <a:rPr lang="en-US" sz="2400" dirty="0">
                <a:solidFill>
                  <a:schemeClr val="tx2"/>
                </a:solidFill>
              </a:rPr>
              <a:t>in structural works, </a:t>
            </a:r>
            <a:r>
              <a:rPr lang="en-US" sz="2400" spc="-5" dirty="0">
                <a:solidFill>
                  <a:schemeClr val="tx2"/>
                </a:solidFill>
              </a:rPr>
              <a:t>such</a:t>
            </a:r>
            <a:r>
              <a:rPr lang="en-US" sz="2400" spc="-170" dirty="0">
                <a:solidFill>
                  <a:schemeClr val="tx2"/>
                </a:solidFill>
              </a:rPr>
              <a:t> </a:t>
            </a:r>
            <a:r>
              <a:rPr lang="en-US" sz="2400" dirty="0">
                <a:solidFill>
                  <a:schemeClr val="tx2"/>
                </a:solidFill>
              </a:rPr>
              <a:t>as  bridge and roof</a:t>
            </a:r>
            <a:r>
              <a:rPr lang="en-US" sz="2400" spc="-95" dirty="0">
                <a:solidFill>
                  <a:schemeClr val="tx2"/>
                </a:solidFill>
              </a:rPr>
              <a:t> </a:t>
            </a:r>
            <a:r>
              <a:rPr lang="en-US" sz="2400" spc="-5" dirty="0">
                <a:solidFill>
                  <a:schemeClr val="tx2"/>
                </a:solidFill>
              </a:rPr>
              <a:t>trusses</a:t>
            </a:r>
            <a:endParaRPr sz="2250" dirty="0">
              <a:solidFill>
                <a:schemeClr val="tx2"/>
              </a:solidFill>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639521"/>
            <a:ext cx="10252074" cy="452120"/>
          </a:xfrm>
          <a:prstGeom prst="rect">
            <a:avLst/>
          </a:prstGeom>
        </p:spPr>
        <p:txBody>
          <a:bodyPr vert="horz" wrap="square" lIns="0" tIns="12065" rIns="0" bIns="0" rtlCol="0" anchor="ctr">
            <a:spAutoFit/>
          </a:bodyPr>
          <a:lstStyle/>
          <a:p>
            <a:pPr marL="12700">
              <a:lnSpc>
                <a:spcPct val="100000"/>
              </a:lnSpc>
              <a:spcBef>
                <a:spcPts val="95"/>
              </a:spcBef>
            </a:pPr>
            <a:r>
              <a:rPr sz="2800" spc="-5" dirty="0">
                <a:solidFill>
                  <a:srgbClr val="464646"/>
                </a:solidFill>
                <a:latin typeface="Franklin Gothic Medium"/>
                <a:cs typeface="Franklin Gothic Medium"/>
              </a:rPr>
              <a:t>EXAMPLES </a:t>
            </a:r>
            <a:r>
              <a:rPr sz="2800" spc="-15" dirty="0">
                <a:solidFill>
                  <a:srgbClr val="464646"/>
                </a:solidFill>
                <a:latin typeface="Franklin Gothic Medium"/>
                <a:cs typeface="Franklin Gothic Medium"/>
              </a:rPr>
              <a:t>SHOWING </a:t>
            </a:r>
            <a:r>
              <a:rPr sz="2800" spc="-5" dirty="0">
                <a:solidFill>
                  <a:srgbClr val="464646"/>
                </a:solidFill>
                <a:latin typeface="Franklin Gothic Medium"/>
                <a:cs typeface="Franklin Gothic Medium"/>
              </a:rPr>
              <a:t>RIVET </a:t>
            </a:r>
            <a:r>
              <a:rPr sz="2800" dirty="0">
                <a:solidFill>
                  <a:srgbClr val="464646"/>
                </a:solidFill>
                <a:latin typeface="Franklin Gothic Medium"/>
                <a:cs typeface="Franklin Gothic Medium"/>
              </a:rPr>
              <a:t>JOINTS B/W </a:t>
            </a:r>
            <a:r>
              <a:rPr sz="2800" spc="10" dirty="0">
                <a:solidFill>
                  <a:srgbClr val="464646"/>
                </a:solidFill>
                <a:latin typeface="Franklin Gothic Medium"/>
                <a:cs typeface="Franklin Gothic Medium"/>
              </a:rPr>
              <a:t>TWO</a:t>
            </a:r>
            <a:r>
              <a:rPr sz="2800" spc="20" dirty="0">
                <a:solidFill>
                  <a:srgbClr val="464646"/>
                </a:solidFill>
                <a:latin typeface="Franklin Gothic Medium"/>
                <a:cs typeface="Franklin Gothic Medium"/>
              </a:rPr>
              <a:t> </a:t>
            </a:r>
            <a:r>
              <a:rPr sz="2800" spc="-30" dirty="0">
                <a:solidFill>
                  <a:srgbClr val="464646"/>
                </a:solidFill>
                <a:latin typeface="Franklin Gothic Medium"/>
                <a:cs typeface="Franklin Gothic Medium"/>
              </a:rPr>
              <a:t>METALS</a:t>
            </a:r>
            <a:endParaRPr sz="2800" dirty="0">
              <a:latin typeface="Franklin Gothic Medium"/>
              <a:cs typeface="Franklin Gothic Medium"/>
            </a:endParaRPr>
          </a:p>
        </p:txBody>
      </p:sp>
      <p:sp>
        <p:nvSpPr>
          <p:cNvPr id="6" name="object 6"/>
          <p:cNvSpPr/>
          <p:nvPr/>
        </p:nvSpPr>
        <p:spPr>
          <a:xfrm>
            <a:off x="6248400" y="1905000"/>
            <a:ext cx="3818254" cy="39624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362200" y="1600162"/>
            <a:ext cx="2971800" cy="407250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575514"/>
            <a:ext cx="6758940" cy="574675"/>
          </a:xfrm>
          <a:prstGeom prst="rect">
            <a:avLst/>
          </a:prstGeom>
        </p:spPr>
        <p:txBody>
          <a:bodyPr vert="horz" wrap="square" lIns="0" tIns="12700" rIns="0" bIns="0" rtlCol="0" anchor="ctr">
            <a:spAutoFit/>
          </a:bodyPr>
          <a:lstStyle/>
          <a:p>
            <a:pPr marL="12700">
              <a:lnSpc>
                <a:spcPct val="100000"/>
              </a:lnSpc>
              <a:spcBef>
                <a:spcPts val="100"/>
              </a:spcBef>
            </a:pPr>
            <a:r>
              <a:rPr sz="3600" spc="-5" dirty="0">
                <a:solidFill>
                  <a:srgbClr val="464646"/>
                </a:solidFill>
                <a:latin typeface="Franklin Gothic Medium"/>
                <a:cs typeface="Franklin Gothic Medium"/>
              </a:rPr>
              <a:t>DIMENSIONS </a:t>
            </a:r>
            <a:r>
              <a:rPr sz="3600" dirty="0">
                <a:solidFill>
                  <a:srgbClr val="464646"/>
                </a:solidFill>
                <a:latin typeface="Franklin Gothic Medium"/>
                <a:cs typeface="Franklin Gothic Medium"/>
              </a:rPr>
              <a:t>OF</a:t>
            </a:r>
            <a:r>
              <a:rPr sz="3600" spc="-10" dirty="0">
                <a:solidFill>
                  <a:srgbClr val="464646"/>
                </a:solidFill>
                <a:latin typeface="Franklin Gothic Medium"/>
                <a:cs typeface="Franklin Gothic Medium"/>
              </a:rPr>
              <a:t> </a:t>
            </a:r>
            <a:r>
              <a:rPr sz="3600" spc="-5" dirty="0">
                <a:solidFill>
                  <a:srgbClr val="464646"/>
                </a:solidFill>
                <a:latin typeface="Franklin Gothic Medium"/>
                <a:cs typeface="Franklin Gothic Medium"/>
              </a:rPr>
              <a:t>RIVETS.</a:t>
            </a:r>
            <a:endParaRPr sz="3600" dirty="0">
              <a:latin typeface="Franklin Gothic Medium"/>
              <a:cs typeface="Franklin Gothic Medium"/>
            </a:endParaRPr>
          </a:p>
        </p:txBody>
      </p:sp>
      <p:sp>
        <p:nvSpPr>
          <p:cNvPr id="7" name="object 7"/>
          <p:cNvSpPr/>
          <p:nvPr/>
        </p:nvSpPr>
        <p:spPr>
          <a:xfrm>
            <a:off x="3200400" y="1474850"/>
            <a:ext cx="5562600" cy="538314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575514"/>
            <a:ext cx="5086350" cy="574675"/>
          </a:xfrm>
          <a:prstGeom prst="rect">
            <a:avLst/>
          </a:prstGeom>
        </p:spPr>
        <p:txBody>
          <a:bodyPr vert="horz" wrap="square" lIns="0" tIns="12700" rIns="0" bIns="0" rtlCol="0" anchor="ctr">
            <a:spAutoFit/>
          </a:bodyPr>
          <a:lstStyle/>
          <a:p>
            <a:pPr marL="12700">
              <a:lnSpc>
                <a:spcPct val="100000"/>
              </a:lnSpc>
              <a:spcBef>
                <a:spcPts val="100"/>
              </a:spcBef>
            </a:pPr>
            <a:r>
              <a:rPr sz="3600" spc="25" dirty="0">
                <a:solidFill>
                  <a:srgbClr val="464646"/>
                </a:solidFill>
                <a:latin typeface="Franklin Gothic Medium"/>
                <a:cs typeface="Franklin Gothic Medium"/>
              </a:rPr>
              <a:t>TYPES </a:t>
            </a:r>
            <a:r>
              <a:rPr sz="3600" dirty="0">
                <a:solidFill>
                  <a:srgbClr val="464646"/>
                </a:solidFill>
                <a:latin typeface="Franklin Gothic Medium"/>
                <a:cs typeface="Franklin Gothic Medium"/>
              </a:rPr>
              <a:t>OF</a:t>
            </a:r>
            <a:r>
              <a:rPr sz="3600" spc="-120" dirty="0">
                <a:solidFill>
                  <a:srgbClr val="464646"/>
                </a:solidFill>
                <a:latin typeface="Franklin Gothic Medium"/>
                <a:cs typeface="Franklin Gothic Medium"/>
              </a:rPr>
              <a:t> </a:t>
            </a:r>
            <a:r>
              <a:rPr sz="3600" dirty="0">
                <a:solidFill>
                  <a:srgbClr val="464646"/>
                </a:solidFill>
                <a:latin typeface="Franklin Gothic Medium"/>
                <a:cs typeface="Franklin Gothic Medium"/>
              </a:rPr>
              <a:t>RIVET</a:t>
            </a:r>
            <a:endParaRPr sz="3600" dirty="0">
              <a:latin typeface="Franklin Gothic Medium"/>
              <a:cs typeface="Franklin Gothic Medium"/>
            </a:endParaRPr>
          </a:p>
        </p:txBody>
      </p:sp>
      <p:sp>
        <p:nvSpPr>
          <p:cNvPr id="7" name="object 7"/>
          <p:cNvSpPr/>
          <p:nvPr/>
        </p:nvSpPr>
        <p:spPr>
          <a:xfrm>
            <a:off x="1967650" y="1371663"/>
            <a:ext cx="8104251" cy="51005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 y="575514"/>
            <a:ext cx="7113906" cy="574675"/>
          </a:xfrm>
          <a:prstGeom prst="rect">
            <a:avLst/>
          </a:prstGeom>
        </p:spPr>
        <p:txBody>
          <a:bodyPr vert="horz" wrap="square" lIns="0" tIns="12700" rIns="0" bIns="0" rtlCol="0" anchor="ctr">
            <a:spAutoFit/>
          </a:bodyPr>
          <a:lstStyle/>
          <a:p>
            <a:pPr marL="12700">
              <a:lnSpc>
                <a:spcPct val="100000"/>
              </a:lnSpc>
              <a:spcBef>
                <a:spcPts val="100"/>
              </a:spcBef>
            </a:pPr>
            <a:r>
              <a:rPr sz="3600" spc="25" dirty="0">
                <a:solidFill>
                  <a:srgbClr val="464646"/>
                </a:solidFill>
                <a:latin typeface="Franklin Gothic Medium"/>
                <a:cs typeface="Franklin Gothic Medium"/>
              </a:rPr>
              <a:t>TYPES </a:t>
            </a:r>
            <a:r>
              <a:rPr sz="3600" dirty="0">
                <a:solidFill>
                  <a:srgbClr val="464646"/>
                </a:solidFill>
                <a:latin typeface="Franklin Gothic Medium"/>
                <a:cs typeface="Franklin Gothic Medium"/>
              </a:rPr>
              <a:t>OF </a:t>
            </a:r>
            <a:r>
              <a:rPr sz="3600" spc="-5" dirty="0">
                <a:solidFill>
                  <a:srgbClr val="464646"/>
                </a:solidFill>
                <a:latin typeface="Franklin Gothic Medium"/>
                <a:cs typeface="Franklin Gothic Medium"/>
              </a:rPr>
              <a:t>RIVETED</a:t>
            </a:r>
            <a:r>
              <a:rPr sz="3600" spc="-80" dirty="0">
                <a:solidFill>
                  <a:srgbClr val="464646"/>
                </a:solidFill>
                <a:latin typeface="Franklin Gothic Medium"/>
                <a:cs typeface="Franklin Gothic Medium"/>
              </a:rPr>
              <a:t> </a:t>
            </a:r>
            <a:r>
              <a:rPr sz="3600" dirty="0">
                <a:solidFill>
                  <a:srgbClr val="464646"/>
                </a:solidFill>
                <a:latin typeface="Franklin Gothic Medium"/>
                <a:cs typeface="Franklin Gothic Medium"/>
              </a:rPr>
              <a:t>JOINTS</a:t>
            </a:r>
            <a:endParaRPr sz="3600" dirty="0">
              <a:latin typeface="Franklin Gothic Medium"/>
              <a:cs typeface="Franklin Gothic Medium"/>
            </a:endParaRPr>
          </a:p>
        </p:txBody>
      </p:sp>
      <p:sp>
        <p:nvSpPr>
          <p:cNvPr id="6" name="object 6"/>
          <p:cNvSpPr txBox="1"/>
          <p:nvPr/>
        </p:nvSpPr>
        <p:spPr>
          <a:xfrm>
            <a:off x="1907540" y="1575308"/>
            <a:ext cx="6907530" cy="1713931"/>
          </a:xfrm>
          <a:prstGeom prst="rect">
            <a:avLst/>
          </a:prstGeom>
        </p:spPr>
        <p:txBody>
          <a:bodyPr vert="horz" wrap="square" lIns="0" tIns="13335" rIns="0" bIns="0" rtlCol="0">
            <a:spAutoFit/>
          </a:bodyPr>
          <a:lstStyle/>
          <a:p>
            <a:pPr marL="12700">
              <a:spcBef>
                <a:spcPts val="105"/>
              </a:spcBef>
            </a:pPr>
            <a:r>
              <a:rPr sz="3200" spc="-5" dirty="0">
                <a:solidFill>
                  <a:srgbClr val="464646"/>
                </a:solidFill>
                <a:latin typeface="Arial"/>
                <a:cs typeface="Arial"/>
              </a:rPr>
              <a:t>There </a:t>
            </a:r>
            <a:r>
              <a:rPr sz="3200" dirty="0">
                <a:solidFill>
                  <a:srgbClr val="464646"/>
                </a:solidFill>
                <a:latin typeface="Arial"/>
                <a:cs typeface="Arial"/>
              </a:rPr>
              <a:t>are two </a:t>
            </a:r>
            <a:r>
              <a:rPr sz="3200" spc="-5" dirty="0">
                <a:solidFill>
                  <a:srgbClr val="464646"/>
                </a:solidFill>
                <a:latin typeface="Arial"/>
                <a:cs typeface="Arial"/>
              </a:rPr>
              <a:t>types </a:t>
            </a:r>
            <a:r>
              <a:rPr sz="3200" dirty="0">
                <a:solidFill>
                  <a:srgbClr val="464646"/>
                </a:solidFill>
                <a:latin typeface="Arial"/>
                <a:cs typeface="Arial"/>
              </a:rPr>
              <a:t>of riveted</a:t>
            </a:r>
            <a:r>
              <a:rPr sz="3200" spc="30" dirty="0">
                <a:solidFill>
                  <a:srgbClr val="464646"/>
                </a:solidFill>
                <a:latin typeface="Arial"/>
                <a:cs typeface="Arial"/>
              </a:rPr>
              <a:t> </a:t>
            </a:r>
            <a:r>
              <a:rPr sz="3200" spc="-5" dirty="0">
                <a:solidFill>
                  <a:srgbClr val="464646"/>
                </a:solidFill>
                <a:latin typeface="Arial"/>
                <a:cs typeface="Arial"/>
              </a:rPr>
              <a:t>joints.</a:t>
            </a:r>
            <a:endParaRPr sz="3200" dirty="0">
              <a:latin typeface="Arial"/>
              <a:cs typeface="Arial"/>
            </a:endParaRPr>
          </a:p>
          <a:p>
            <a:pPr>
              <a:spcBef>
                <a:spcPts val="30"/>
              </a:spcBef>
            </a:pPr>
            <a:endParaRPr sz="4650" dirty="0">
              <a:latin typeface="Arial"/>
              <a:cs typeface="Arial"/>
            </a:endParaRPr>
          </a:p>
          <a:p>
            <a:pPr marL="355600" indent="-342900">
              <a:buFont typeface="Wingdings" panose="05000000000000000000" pitchFamily="2" charset="2"/>
              <a:buChar char="Ø"/>
            </a:pPr>
            <a:r>
              <a:rPr sz="3200" b="1" dirty="0">
                <a:solidFill>
                  <a:srgbClr val="464646"/>
                </a:solidFill>
                <a:latin typeface="Arial"/>
                <a:cs typeface="Arial"/>
              </a:rPr>
              <a:t> RIVETED LAP</a:t>
            </a:r>
            <a:r>
              <a:rPr sz="3200" b="1" spc="35" dirty="0">
                <a:solidFill>
                  <a:srgbClr val="464646"/>
                </a:solidFill>
                <a:latin typeface="Arial"/>
                <a:cs typeface="Arial"/>
              </a:rPr>
              <a:t> </a:t>
            </a:r>
            <a:r>
              <a:rPr sz="3200" b="1" dirty="0">
                <a:solidFill>
                  <a:srgbClr val="464646"/>
                </a:solidFill>
                <a:latin typeface="Arial"/>
                <a:cs typeface="Arial"/>
              </a:rPr>
              <a:t>JOINT</a:t>
            </a:r>
            <a:endParaRPr sz="3200" dirty="0">
              <a:latin typeface="Arial"/>
              <a:cs typeface="Arial"/>
            </a:endParaRPr>
          </a:p>
        </p:txBody>
      </p:sp>
      <p:sp>
        <p:nvSpPr>
          <p:cNvPr id="7" name="object 7"/>
          <p:cNvSpPr txBox="1"/>
          <p:nvPr/>
        </p:nvSpPr>
        <p:spPr>
          <a:xfrm>
            <a:off x="1907540" y="4502023"/>
            <a:ext cx="5085080" cy="505267"/>
          </a:xfrm>
          <a:prstGeom prst="rect">
            <a:avLst/>
          </a:prstGeom>
        </p:spPr>
        <p:txBody>
          <a:bodyPr vert="horz" wrap="square" lIns="0" tIns="12700" rIns="0" bIns="0" rtlCol="0">
            <a:spAutoFit/>
          </a:bodyPr>
          <a:lstStyle/>
          <a:p>
            <a:pPr marL="355600" indent="-342900">
              <a:spcBef>
                <a:spcPts val="100"/>
              </a:spcBef>
              <a:buFont typeface="Wingdings" panose="05000000000000000000" pitchFamily="2" charset="2"/>
              <a:buChar char="Ø"/>
            </a:pPr>
            <a:r>
              <a:rPr sz="3200" b="1" dirty="0">
                <a:solidFill>
                  <a:srgbClr val="464646"/>
                </a:solidFill>
                <a:latin typeface="Arial"/>
                <a:cs typeface="Arial"/>
              </a:rPr>
              <a:t>RIVETED BUTT</a:t>
            </a:r>
            <a:r>
              <a:rPr sz="3200" b="1" spc="25" dirty="0">
                <a:solidFill>
                  <a:srgbClr val="464646"/>
                </a:solidFill>
                <a:latin typeface="Arial"/>
                <a:cs typeface="Arial"/>
              </a:rPr>
              <a:t> </a:t>
            </a:r>
            <a:r>
              <a:rPr sz="3200" b="1" dirty="0">
                <a:solidFill>
                  <a:srgbClr val="464646"/>
                </a:solidFill>
                <a:latin typeface="Arial"/>
                <a:cs typeface="Arial"/>
              </a:rPr>
              <a:t>JOINT</a:t>
            </a:r>
            <a:endParaRPr sz="3200" dirty="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907541" y="575514"/>
            <a:ext cx="6467475" cy="574675"/>
          </a:xfrm>
          <a:prstGeom prst="rect">
            <a:avLst/>
          </a:prstGeom>
        </p:spPr>
        <p:txBody>
          <a:bodyPr vert="horz" wrap="square" lIns="0" tIns="12700" rIns="0" bIns="0" rtlCol="0" anchor="ctr">
            <a:spAutoFit/>
          </a:bodyPr>
          <a:lstStyle/>
          <a:p>
            <a:pPr marL="12700">
              <a:lnSpc>
                <a:spcPct val="100000"/>
              </a:lnSpc>
              <a:spcBef>
                <a:spcPts val="100"/>
              </a:spcBef>
            </a:pPr>
            <a:r>
              <a:rPr sz="3600" dirty="0">
                <a:solidFill>
                  <a:srgbClr val="464646"/>
                </a:solidFill>
                <a:latin typeface="Franklin Gothic Medium"/>
                <a:cs typeface="Franklin Gothic Medium"/>
              </a:rPr>
              <a:t>EXAMPLE OF </a:t>
            </a:r>
            <a:r>
              <a:rPr sz="3600" spc="-5" dirty="0">
                <a:solidFill>
                  <a:srgbClr val="464646"/>
                </a:solidFill>
                <a:latin typeface="Franklin Gothic Medium"/>
                <a:cs typeface="Franklin Gothic Medium"/>
              </a:rPr>
              <a:t>RIVETED </a:t>
            </a:r>
            <a:r>
              <a:rPr sz="3600" dirty="0">
                <a:solidFill>
                  <a:srgbClr val="464646"/>
                </a:solidFill>
                <a:latin typeface="Franklin Gothic Medium"/>
                <a:cs typeface="Franklin Gothic Medium"/>
              </a:rPr>
              <a:t>LAP</a:t>
            </a:r>
            <a:r>
              <a:rPr sz="3600" spc="-20" dirty="0">
                <a:solidFill>
                  <a:srgbClr val="464646"/>
                </a:solidFill>
                <a:latin typeface="Franklin Gothic Medium"/>
                <a:cs typeface="Franklin Gothic Medium"/>
              </a:rPr>
              <a:t> </a:t>
            </a:r>
            <a:r>
              <a:rPr sz="3600" spc="-5" dirty="0">
                <a:solidFill>
                  <a:srgbClr val="464646"/>
                </a:solidFill>
                <a:latin typeface="Franklin Gothic Medium"/>
                <a:cs typeface="Franklin Gothic Medium"/>
              </a:rPr>
              <a:t>JOINT</a:t>
            </a:r>
            <a:endParaRPr sz="3600">
              <a:latin typeface="Franklin Gothic Medium"/>
              <a:cs typeface="Franklin Gothic Medium"/>
            </a:endParaRPr>
          </a:p>
        </p:txBody>
      </p:sp>
      <p:sp>
        <p:nvSpPr>
          <p:cNvPr id="7" name="object 7"/>
          <p:cNvSpPr/>
          <p:nvPr/>
        </p:nvSpPr>
        <p:spPr>
          <a:xfrm>
            <a:off x="1680414" y="1676400"/>
            <a:ext cx="8602599" cy="4953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32204" y="952500"/>
            <a:ext cx="9036050" cy="645160"/>
            <a:chOff x="108204" y="952500"/>
            <a:chExt cx="9036050" cy="645160"/>
          </a:xfrm>
        </p:grpSpPr>
        <p:sp>
          <p:nvSpPr>
            <p:cNvPr id="3" name="object 3"/>
            <p:cNvSpPr/>
            <p:nvPr/>
          </p:nvSpPr>
          <p:spPr>
            <a:xfrm>
              <a:off x="514350" y="1044575"/>
              <a:ext cx="8629650" cy="220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8204" y="952500"/>
              <a:ext cx="7225283" cy="644651"/>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1907541" y="575514"/>
            <a:ext cx="6677659" cy="574675"/>
          </a:xfrm>
          <a:prstGeom prst="rect">
            <a:avLst/>
          </a:prstGeom>
        </p:spPr>
        <p:txBody>
          <a:bodyPr vert="horz" wrap="square" lIns="0" tIns="12700" rIns="0" bIns="0" rtlCol="0" anchor="ctr">
            <a:spAutoFit/>
          </a:bodyPr>
          <a:lstStyle/>
          <a:p>
            <a:pPr marL="12700">
              <a:lnSpc>
                <a:spcPct val="100000"/>
              </a:lnSpc>
              <a:spcBef>
                <a:spcPts val="100"/>
              </a:spcBef>
            </a:pPr>
            <a:r>
              <a:rPr sz="3600" dirty="0">
                <a:solidFill>
                  <a:srgbClr val="464646"/>
                </a:solidFill>
                <a:latin typeface="Franklin Gothic Medium"/>
                <a:cs typeface="Franklin Gothic Medium"/>
              </a:rPr>
              <a:t>EXAMPLE OF </a:t>
            </a:r>
            <a:r>
              <a:rPr sz="3600" spc="-5" dirty="0">
                <a:solidFill>
                  <a:srgbClr val="464646"/>
                </a:solidFill>
                <a:latin typeface="Franklin Gothic Medium"/>
                <a:cs typeface="Franklin Gothic Medium"/>
              </a:rPr>
              <a:t>RIVETED BUTT</a:t>
            </a:r>
            <a:r>
              <a:rPr sz="3600" spc="-30" dirty="0">
                <a:solidFill>
                  <a:srgbClr val="464646"/>
                </a:solidFill>
                <a:latin typeface="Franklin Gothic Medium"/>
                <a:cs typeface="Franklin Gothic Medium"/>
              </a:rPr>
              <a:t> </a:t>
            </a:r>
            <a:r>
              <a:rPr sz="3600" spc="-5" dirty="0">
                <a:solidFill>
                  <a:srgbClr val="464646"/>
                </a:solidFill>
                <a:latin typeface="Franklin Gothic Medium"/>
                <a:cs typeface="Franklin Gothic Medium"/>
              </a:rPr>
              <a:t>JOINT</a:t>
            </a:r>
            <a:endParaRPr sz="3600">
              <a:latin typeface="Franklin Gothic Medium"/>
              <a:cs typeface="Franklin Gothic Medium"/>
            </a:endParaRPr>
          </a:p>
        </p:txBody>
      </p:sp>
      <p:sp>
        <p:nvSpPr>
          <p:cNvPr id="6" name="object 6"/>
          <p:cNvSpPr/>
          <p:nvPr/>
        </p:nvSpPr>
        <p:spPr>
          <a:xfrm>
            <a:off x="1828800" y="1981225"/>
            <a:ext cx="8305800" cy="433882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iveted joints">
            <a:extLst>
              <a:ext uri="{FF2B5EF4-FFF2-40B4-BE49-F238E27FC236}">
                <a16:creationId xmlns:a16="http://schemas.microsoft.com/office/drawing/2014/main" xmlns="" id="{4BA72817-6FB7-43AD-88C0-18A9ABAA0F5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51630" y="1147763"/>
            <a:ext cx="8966579" cy="4562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0936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59ECED1-9CAB-49E4-8960-40EF78C666DF}"/>
              </a:ext>
            </a:extLst>
          </p:cNvPr>
          <p:cNvPicPr>
            <a:picLocks noChangeAspect="1"/>
          </p:cNvPicPr>
          <p:nvPr/>
        </p:nvPicPr>
        <p:blipFill>
          <a:blip r:embed="rId2"/>
          <a:stretch>
            <a:fillRect/>
          </a:stretch>
        </p:blipFill>
        <p:spPr>
          <a:xfrm>
            <a:off x="899530" y="504968"/>
            <a:ext cx="10086918" cy="5675868"/>
          </a:xfrm>
          <a:prstGeom prst="rect">
            <a:avLst/>
          </a:prstGeom>
        </p:spPr>
      </p:pic>
    </p:spTree>
    <p:extLst>
      <p:ext uri="{BB962C8B-B14F-4D97-AF65-F5344CB8AC3E}">
        <p14:creationId xmlns:p14="http://schemas.microsoft.com/office/powerpoint/2010/main" xmlns="" val="1803976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604BCA92-07A0-4C57-96D3-0A6AE911DCC4}"/>
              </a:ext>
            </a:extLst>
          </p:cNvPr>
          <p:cNvGrpSpPr/>
          <p:nvPr/>
        </p:nvGrpSpPr>
        <p:grpSpPr>
          <a:xfrm>
            <a:off x="0" y="586853"/>
            <a:ext cx="12041448" cy="4674259"/>
            <a:chOff x="0" y="586854"/>
            <a:chExt cx="12041448" cy="2182850"/>
          </a:xfrm>
        </p:grpSpPr>
        <p:pic>
          <p:nvPicPr>
            <p:cNvPr id="4100" name="Picture 4">
              <a:extLst>
                <a:ext uri="{FF2B5EF4-FFF2-40B4-BE49-F238E27FC236}">
                  <a16:creationId xmlns:a16="http://schemas.microsoft.com/office/drawing/2014/main" xmlns="" id="{A72F8CFA-6FED-430B-8419-A9647DC9E8B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07773" y="586854"/>
              <a:ext cx="2733675" cy="21828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xmlns="" id="{2A7C4FBD-CF4D-4B7C-BFD1-21A16B880E05}"/>
                </a:ext>
              </a:extLst>
            </p:cNvPr>
            <p:cNvSpPr/>
            <p:nvPr/>
          </p:nvSpPr>
          <p:spPr>
            <a:xfrm>
              <a:off x="0" y="586854"/>
              <a:ext cx="9307773" cy="218285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l" fontAlgn="base"/>
              <a:r>
                <a:rPr lang="en-US" b="1" i="0" u="sng" dirty="0">
                  <a:solidFill>
                    <a:srgbClr val="008000"/>
                  </a:solidFill>
                  <a:effectLst/>
                  <a:latin typeface="inherit"/>
                </a:rPr>
                <a:t>Failures of a Riveted Joint</a:t>
              </a:r>
              <a:r>
                <a:rPr lang="en-US" b="0" i="0" dirty="0">
                  <a:solidFill>
                    <a:srgbClr val="444444"/>
                  </a:solidFill>
                  <a:effectLst/>
                  <a:latin typeface="inherit"/>
                </a:rPr>
                <a:t>:</a:t>
              </a:r>
            </a:p>
            <a:p>
              <a:pPr algn="just" fontAlgn="base"/>
              <a:r>
                <a:rPr lang="en-US" b="0" i="0" dirty="0">
                  <a:solidFill>
                    <a:srgbClr val="444444"/>
                  </a:solidFill>
                  <a:effectLst/>
                  <a:latin typeface="inherit"/>
                </a:rPr>
                <a:t>A riveted joint may fail in the following ways :</a:t>
              </a:r>
              <a:br>
                <a:rPr lang="en-US" b="0" i="0" dirty="0">
                  <a:solidFill>
                    <a:srgbClr val="444444"/>
                  </a:solidFill>
                  <a:effectLst/>
                  <a:latin typeface="inherit"/>
                </a:rPr>
              </a:br>
              <a:r>
                <a:rPr lang="en-US" b="1" i="0" u="sng" dirty="0">
                  <a:solidFill>
                    <a:srgbClr val="008000"/>
                  </a:solidFill>
                  <a:effectLst/>
                  <a:latin typeface="inherit"/>
                </a:rPr>
                <a:t>1. Tearing of the plate at an edge</a:t>
              </a:r>
              <a:r>
                <a:rPr lang="en-US" b="0" i="0" u="sng" dirty="0">
                  <a:solidFill>
                    <a:srgbClr val="444444"/>
                  </a:solidFill>
                  <a:effectLst/>
                  <a:latin typeface="inherit"/>
                </a:rPr>
                <a:t>.</a:t>
              </a:r>
              <a:r>
                <a:rPr lang="en-US" b="0" i="0" dirty="0">
                  <a:solidFill>
                    <a:srgbClr val="444444"/>
                  </a:solidFill>
                  <a:effectLst/>
                  <a:latin typeface="inherit"/>
                </a:rPr>
                <a:t> A joint may fail due to tearing of the plate at an edge as shown in Fig. This can be avoided by keeping the margin, m = 1.5d, where d is the diameter of the rivet hole.</a:t>
              </a:r>
            </a:p>
          </p:txBody>
        </p:sp>
      </p:grpSp>
      <p:sp>
        <p:nvSpPr>
          <p:cNvPr id="4" name="Rectangle 3">
            <a:extLst>
              <a:ext uri="{FF2B5EF4-FFF2-40B4-BE49-F238E27FC236}">
                <a16:creationId xmlns:a16="http://schemas.microsoft.com/office/drawing/2014/main" xmlns="" id="{F384E087-B629-4434-B72F-840E2DF09EFC}"/>
              </a:ext>
            </a:extLst>
          </p:cNvPr>
          <p:cNvSpPr/>
          <p:nvPr/>
        </p:nvSpPr>
        <p:spPr>
          <a:xfrm>
            <a:off x="0" y="0"/>
            <a:ext cx="4850296" cy="5868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400" b="0" u="none" strike="noStrike" cap="all" dirty="0">
                <a:solidFill>
                  <a:schemeClr val="tx2"/>
                </a:solidFill>
                <a:effectLst/>
                <a:latin typeface="inherit"/>
                <a:hlinkClick r:id="rId3">
                  <a:extLst>
                    <a:ext uri="{A12FA001-AC4F-418D-AE19-62706E023703}">
                      <ahyp:hlinkClr xmlns:ahyp="http://schemas.microsoft.com/office/drawing/2018/hyperlinkcolor" xmlns="" val="tx"/>
                    </a:ext>
                  </a:extLst>
                </a:hlinkClick>
              </a:rPr>
              <a:t>FAILURES OF A RIVETED JOINT</a:t>
            </a:r>
            <a:endParaRPr lang="en-US" sz="2400" b="0" cap="all" dirty="0">
              <a:solidFill>
                <a:schemeClr val="tx2"/>
              </a:solidFill>
              <a:effectLst/>
              <a:latin typeface="Oswald"/>
            </a:endParaRPr>
          </a:p>
        </p:txBody>
      </p:sp>
    </p:spTree>
    <p:extLst>
      <p:ext uri="{BB962C8B-B14F-4D97-AF65-F5344CB8AC3E}">
        <p14:creationId xmlns:p14="http://schemas.microsoft.com/office/powerpoint/2010/main" xmlns="" val="261177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3697357" cy="1143000"/>
          </a:xfrm>
        </p:spPr>
        <p:txBody>
          <a:bodyPr/>
          <a:lstStyle/>
          <a:p>
            <a:r>
              <a:rPr lang="en-US" dirty="0"/>
              <a:t>Design of Shaft</a:t>
            </a:r>
          </a:p>
        </p:txBody>
      </p:sp>
      <p:sp>
        <p:nvSpPr>
          <p:cNvPr id="3" name="Content Placeholder 2"/>
          <p:cNvSpPr>
            <a:spLocks noGrp="1"/>
          </p:cNvSpPr>
          <p:nvPr>
            <p:ph idx="1"/>
          </p:nvPr>
        </p:nvSpPr>
        <p:spPr/>
        <p:txBody>
          <a:bodyPr>
            <a:normAutofit/>
          </a:bodyPr>
          <a:lstStyle/>
          <a:p>
            <a:pPr>
              <a:lnSpc>
                <a:spcPct val="80000"/>
              </a:lnSpc>
            </a:pPr>
            <a:r>
              <a:rPr lang="en-US" dirty="0"/>
              <a:t>A shaft is a rotating member usually of circular cross-section (solid or hollow), which transmits power and rotational motion. </a:t>
            </a:r>
          </a:p>
          <a:p>
            <a:pPr>
              <a:lnSpc>
                <a:spcPct val="80000"/>
              </a:lnSpc>
            </a:pPr>
            <a:r>
              <a:rPr lang="en-US" dirty="0"/>
              <a:t>Machine elements such as gears, pulleys (sheaves), flywheels, clutches, and sprockets are mounted on the shaft and are used to transmit power from the driving device (motor or engine) through a machine.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1583916-6A49-4A6C-9F1F-057BEE0CE909}"/>
              </a:ext>
            </a:extLst>
          </p:cNvPr>
          <p:cNvSpPr/>
          <p:nvPr/>
        </p:nvSpPr>
        <p:spPr>
          <a:xfrm>
            <a:off x="1" y="318052"/>
            <a:ext cx="6255026" cy="583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0" u="sng" dirty="0">
                <a:solidFill>
                  <a:schemeClr val="tx2"/>
                </a:solidFill>
                <a:effectLst/>
                <a:latin typeface="inherit"/>
              </a:rPr>
              <a:t>Tearing of the plate across a row of rivets</a:t>
            </a:r>
            <a:endParaRPr lang="en-US" sz="2800" dirty="0">
              <a:solidFill>
                <a:schemeClr val="tx2"/>
              </a:solidFill>
            </a:endParaRPr>
          </a:p>
        </p:txBody>
      </p:sp>
      <p:grpSp>
        <p:nvGrpSpPr>
          <p:cNvPr id="5" name="Group 4">
            <a:extLst>
              <a:ext uri="{FF2B5EF4-FFF2-40B4-BE49-F238E27FC236}">
                <a16:creationId xmlns:a16="http://schemas.microsoft.com/office/drawing/2014/main" xmlns="" id="{B57A8C83-0705-4367-BDA0-759DC28554F3}"/>
              </a:ext>
            </a:extLst>
          </p:cNvPr>
          <p:cNvGrpSpPr/>
          <p:nvPr/>
        </p:nvGrpSpPr>
        <p:grpSpPr>
          <a:xfrm>
            <a:off x="224397" y="1046922"/>
            <a:ext cx="11198978" cy="5632173"/>
            <a:chOff x="740052" y="1348177"/>
            <a:chExt cx="10683323" cy="2654655"/>
          </a:xfrm>
        </p:grpSpPr>
        <p:sp>
          <p:nvSpPr>
            <p:cNvPr id="4" name="Rectangle 3">
              <a:extLst>
                <a:ext uri="{FF2B5EF4-FFF2-40B4-BE49-F238E27FC236}">
                  <a16:creationId xmlns:a16="http://schemas.microsoft.com/office/drawing/2014/main" xmlns="" id="{8A84C32A-52C9-4E91-9BA3-59252B1B1423}"/>
                </a:ext>
              </a:extLst>
            </p:cNvPr>
            <p:cNvSpPr/>
            <p:nvPr/>
          </p:nvSpPr>
          <p:spPr>
            <a:xfrm>
              <a:off x="740052" y="1348177"/>
              <a:ext cx="7911548" cy="26546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0" i="0" dirty="0">
                  <a:solidFill>
                    <a:srgbClr val="444444"/>
                  </a:solidFill>
                  <a:effectLst/>
                  <a:latin typeface="Tahoma" panose="020B0604030504040204" pitchFamily="34" charset="0"/>
                </a:rPr>
                <a:t>Due to the tensile stresses in the main plates, the main plate or cover plates may tear off across a row of rivets as shown in Fig. In such cases, we consider only one pitch length of the plate, since every rivet is responsible for that much length of the plate only.</a:t>
              </a:r>
            </a:p>
            <a:p>
              <a:r>
                <a:rPr lang="en-US" b="0" i="0" dirty="0">
                  <a:solidFill>
                    <a:srgbClr val="444444"/>
                  </a:solidFill>
                  <a:effectLst/>
                  <a:latin typeface="Tahoma" panose="020B0604030504040204" pitchFamily="34" charset="0"/>
                </a:rPr>
                <a:t>The resistance offered by the plate against tearing is known as tearing resistance or tearing strength or tearing value of the plate.</a:t>
              </a:r>
              <a:r>
                <a:rPr lang="en-US" dirty="0"/>
                <a:t/>
              </a:r>
              <a:br>
                <a:rPr lang="en-US" dirty="0"/>
              </a:br>
              <a:r>
                <a:rPr lang="en-US" b="0" i="0" dirty="0">
                  <a:solidFill>
                    <a:srgbClr val="444444"/>
                  </a:solidFill>
                  <a:effectLst/>
                  <a:latin typeface="Tahoma" panose="020B0604030504040204" pitchFamily="34" charset="0"/>
                </a:rPr>
                <a:t>Let p = Pitch of the rivets,</a:t>
              </a:r>
              <a:r>
                <a:rPr lang="en-US" dirty="0"/>
                <a:t/>
              </a:r>
              <a:br>
                <a:rPr lang="en-US" dirty="0"/>
              </a:br>
              <a:r>
                <a:rPr lang="en-US" b="0" i="0" dirty="0">
                  <a:solidFill>
                    <a:srgbClr val="444444"/>
                  </a:solidFill>
                  <a:effectLst/>
                  <a:latin typeface="Tahoma" panose="020B0604030504040204" pitchFamily="34" charset="0"/>
                </a:rPr>
                <a:t>d = Diameter of the rivet hole,</a:t>
              </a:r>
              <a:r>
                <a:rPr lang="en-US" dirty="0"/>
                <a:t/>
              </a:r>
              <a:br>
                <a:rPr lang="en-US" dirty="0"/>
              </a:br>
              <a:r>
                <a:rPr lang="en-US" b="0" i="0" dirty="0">
                  <a:solidFill>
                    <a:srgbClr val="444444"/>
                  </a:solidFill>
                  <a:effectLst/>
                  <a:latin typeface="Tahoma" panose="020B0604030504040204" pitchFamily="34" charset="0"/>
                </a:rPr>
                <a:t>t = Thickness of the plate, and</a:t>
              </a:r>
              <a:r>
                <a:rPr lang="en-US" dirty="0"/>
                <a:t/>
              </a:r>
              <a:br>
                <a:rPr lang="en-US" dirty="0"/>
              </a:br>
              <a:r>
                <a:rPr lang="en-US" b="0" i="0" dirty="0" err="1">
                  <a:solidFill>
                    <a:srgbClr val="444444"/>
                  </a:solidFill>
                  <a:effectLst/>
                  <a:latin typeface="Tahoma" panose="020B0604030504040204" pitchFamily="34" charset="0"/>
                </a:rPr>
                <a:t>σt</a:t>
              </a:r>
              <a:r>
                <a:rPr lang="en-US" b="0" i="0" dirty="0">
                  <a:solidFill>
                    <a:srgbClr val="444444"/>
                  </a:solidFill>
                  <a:effectLst/>
                  <a:latin typeface="Tahoma" panose="020B0604030504040204" pitchFamily="34" charset="0"/>
                </a:rPr>
                <a:t> = Permissible tensile stress for the plate material.</a:t>
              </a:r>
              <a:r>
                <a:rPr lang="en-US" dirty="0"/>
                <a:t/>
              </a:r>
              <a:br>
                <a:rPr lang="en-US" dirty="0"/>
              </a:br>
              <a:r>
                <a:rPr lang="en-US" b="0" i="0" dirty="0">
                  <a:solidFill>
                    <a:srgbClr val="444444"/>
                  </a:solidFill>
                  <a:effectLst/>
                  <a:latin typeface="Tahoma" panose="020B0604030504040204" pitchFamily="34" charset="0"/>
                </a:rPr>
                <a:t>We know that tearing area per pitch length,</a:t>
              </a:r>
              <a:r>
                <a:rPr lang="en-US" dirty="0"/>
                <a:t/>
              </a:r>
              <a:br>
                <a:rPr lang="en-US" dirty="0"/>
              </a:br>
              <a:r>
                <a:rPr lang="en-US" b="0" i="0" dirty="0">
                  <a:solidFill>
                    <a:srgbClr val="444444"/>
                  </a:solidFill>
                  <a:effectLst/>
                  <a:latin typeface="Tahoma" panose="020B0604030504040204" pitchFamily="34" charset="0"/>
                </a:rPr>
                <a:t>At=(p–d)t</a:t>
              </a:r>
              <a:r>
                <a:rPr lang="en-US" dirty="0"/>
                <a:t/>
              </a:r>
              <a:br>
                <a:rPr lang="en-US" dirty="0"/>
              </a:br>
              <a:r>
                <a:rPr lang="en-US" b="0" i="0" dirty="0">
                  <a:solidFill>
                    <a:srgbClr val="444444"/>
                  </a:solidFill>
                  <a:effectLst/>
                  <a:latin typeface="Tahoma" panose="020B0604030504040204" pitchFamily="34" charset="0"/>
                </a:rPr>
                <a:t>∴ Tearing resistance or pull required to tear off the plate per pitch length,</a:t>
              </a:r>
              <a:r>
                <a:rPr lang="en-US" dirty="0"/>
                <a:t/>
              </a:r>
              <a:br>
                <a:rPr lang="en-US" dirty="0"/>
              </a:br>
              <a:r>
                <a:rPr lang="en-US" b="0" i="0" dirty="0">
                  <a:solidFill>
                    <a:srgbClr val="444444"/>
                  </a:solidFill>
                  <a:effectLst/>
                  <a:latin typeface="Tahoma" panose="020B0604030504040204" pitchFamily="34" charset="0"/>
                </a:rPr>
                <a:t>Pt=</a:t>
              </a:r>
              <a:r>
                <a:rPr lang="en-US" b="0" i="0" dirty="0" err="1">
                  <a:solidFill>
                    <a:srgbClr val="444444"/>
                  </a:solidFill>
                  <a:effectLst/>
                  <a:latin typeface="Tahoma" panose="020B0604030504040204" pitchFamily="34" charset="0"/>
                </a:rPr>
                <a:t>At.σt</a:t>
              </a:r>
              <a:r>
                <a:rPr lang="en-US" b="0" i="0" dirty="0">
                  <a:solidFill>
                    <a:srgbClr val="444444"/>
                  </a:solidFill>
                  <a:effectLst/>
                  <a:latin typeface="Tahoma" panose="020B0604030504040204" pitchFamily="34" charset="0"/>
                </a:rPr>
                <a:t>=(p–d)</a:t>
              </a:r>
              <a:r>
                <a:rPr lang="en-US" b="0" i="0" dirty="0" err="1">
                  <a:solidFill>
                    <a:srgbClr val="444444"/>
                  </a:solidFill>
                  <a:effectLst/>
                  <a:latin typeface="Tahoma" panose="020B0604030504040204" pitchFamily="34" charset="0"/>
                </a:rPr>
                <a:t>t.σt</a:t>
              </a:r>
              <a:r>
                <a:rPr lang="en-US" dirty="0"/>
                <a:t/>
              </a:r>
              <a:br>
                <a:rPr lang="en-US" dirty="0"/>
              </a:br>
              <a:r>
                <a:rPr lang="en-US" b="0" i="0" dirty="0">
                  <a:solidFill>
                    <a:srgbClr val="444444"/>
                  </a:solidFill>
                  <a:effectLst/>
                  <a:latin typeface="Tahoma" panose="020B0604030504040204" pitchFamily="34" charset="0"/>
                </a:rPr>
                <a:t>When the tearing resistance (Pt) is greater than the applied load (P) per pitch length, then this type of failure will not occur.</a:t>
              </a:r>
              <a:endParaRPr lang="en-US" dirty="0"/>
            </a:p>
          </p:txBody>
        </p:sp>
        <p:pic>
          <p:nvPicPr>
            <p:cNvPr id="5124" name="Picture 4">
              <a:extLst>
                <a:ext uri="{FF2B5EF4-FFF2-40B4-BE49-F238E27FC236}">
                  <a16:creationId xmlns:a16="http://schemas.microsoft.com/office/drawing/2014/main" xmlns="" id="{E5D59448-B0F2-48FC-BAC1-D5A51E8B767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651600" y="1348177"/>
              <a:ext cx="2771775" cy="265465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20245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9DAE947-7B01-45B9-AF22-AD3D0F60D12F}"/>
              </a:ext>
            </a:extLst>
          </p:cNvPr>
          <p:cNvSpPr/>
          <p:nvPr/>
        </p:nvSpPr>
        <p:spPr>
          <a:xfrm>
            <a:off x="0" y="159026"/>
            <a:ext cx="4929809" cy="742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a:solidFill>
                  <a:schemeClr val="tx2"/>
                </a:solidFill>
                <a:effectLst/>
                <a:latin typeface="Tahoma" panose="020B0604030504040204" pitchFamily="34" charset="0"/>
              </a:rPr>
              <a:t>Shearing of the rivets.</a:t>
            </a:r>
            <a:endParaRPr lang="en-US" sz="3200" dirty="0">
              <a:solidFill>
                <a:schemeClr val="tx2"/>
              </a:solidFill>
            </a:endParaRPr>
          </a:p>
        </p:txBody>
      </p:sp>
      <p:pic>
        <p:nvPicPr>
          <p:cNvPr id="6146" name="Picture 2">
            <a:extLst>
              <a:ext uri="{FF2B5EF4-FFF2-40B4-BE49-F238E27FC236}">
                <a16:creationId xmlns:a16="http://schemas.microsoft.com/office/drawing/2014/main" xmlns="" id="{976FAC4A-8B6F-4145-AD58-0CB82893F1A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504" y="1238250"/>
            <a:ext cx="4257675" cy="43815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a:extLst>
              <a:ext uri="{FF2B5EF4-FFF2-40B4-BE49-F238E27FC236}">
                <a16:creationId xmlns:a16="http://schemas.microsoft.com/office/drawing/2014/main" xmlns="" id="{2E6F1EF3-311E-4666-A20C-CD56FDDB304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95738" y="2809875"/>
            <a:ext cx="4200525" cy="1238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005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09BB1E2-70B7-43CA-86A9-5C53BDBE1688}"/>
              </a:ext>
            </a:extLst>
          </p:cNvPr>
          <p:cNvSpPr/>
          <p:nvPr/>
        </p:nvSpPr>
        <p:spPr>
          <a:xfrm>
            <a:off x="648929" y="629266"/>
            <a:ext cx="3505495" cy="1622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4100" b="1" i="0" kern="1200">
                <a:solidFill>
                  <a:schemeClr val="tx1"/>
                </a:solidFill>
                <a:effectLst/>
                <a:latin typeface="+mj-lt"/>
                <a:ea typeface="+mj-ea"/>
                <a:cs typeface="+mj-cs"/>
              </a:rPr>
              <a:t>Crushing of the plate or rivets</a:t>
            </a:r>
            <a:endParaRPr lang="en-US" sz="4100" kern="1200">
              <a:solidFill>
                <a:schemeClr val="tx1"/>
              </a:solidFill>
              <a:latin typeface="+mj-lt"/>
              <a:ea typeface="+mj-ea"/>
              <a:cs typeface="+mj-cs"/>
            </a:endParaRPr>
          </a:p>
        </p:txBody>
      </p:sp>
      <p:sp>
        <p:nvSpPr>
          <p:cNvPr id="4" name="Rectangle 3">
            <a:extLst>
              <a:ext uri="{FF2B5EF4-FFF2-40B4-BE49-F238E27FC236}">
                <a16:creationId xmlns:a16="http://schemas.microsoft.com/office/drawing/2014/main" xmlns="" id="{E0E310C6-B081-4820-8422-92F05792CE7B}"/>
              </a:ext>
            </a:extLst>
          </p:cNvPr>
          <p:cNvSpPr/>
          <p:nvPr/>
        </p:nvSpPr>
        <p:spPr>
          <a:xfrm>
            <a:off x="648931" y="2438400"/>
            <a:ext cx="3505494" cy="3785419"/>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p>
            <a:pPr indent="-228600" fontAlgn="base">
              <a:lnSpc>
                <a:spcPct val="90000"/>
              </a:lnSpc>
              <a:spcAft>
                <a:spcPts val="600"/>
              </a:spcAft>
              <a:buFont typeface="Arial" panose="020B0604020202020204" pitchFamily="34" charset="0"/>
              <a:buChar char="•"/>
            </a:pPr>
            <a:r>
              <a:rPr lang="en-US" sz="1300" b="0" i="0">
                <a:solidFill>
                  <a:schemeClr val="tx1"/>
                </a:solidFill>
                <a:effectLst/>
              </a:rPr>
              <a:t>The resistance offered by a rivet to be crushed is known as crushing resistance or crushing strength or bearing value of the rivet.</a:t>
            </a:r>
            <a:br>
              <a:rPr lang="en-US" sz="1300" b="0" i="0">
                <a:solidFill>
                  <a:schemeClr val="tx1"/>
                </a:solidFill>
                <a:effectLst/>
              </a:rPr>
            </a:br>
            <a:r>
              <a:rPr lang="en-US" sz="1300" b="0" i="0">
                <a:solidFill>
                  <a:schemeClr val="tx1"/>
                </a:solidFill>
                <a:effectLst/>
              </a:rPr>
              <a:t>Let d = Diameter of the rivet hole,</a:t>
            </a:r>
            <a:br>
              <a:rPr lang="en-US" sz="1300" b="0" i="0">
                <a:solidFill>
                  <a:schemeClr val="tx1"/>
                </a:solidFill>
                <a:effectLst/>
              </a:rPr>
            </a:br>
            <a:r>
              <a:rPr lang="en-US" sz="1300" b="0" i="0">
                <a:solidFill>
                  <a:schemeClr val="tx1"/>
                </a:solidFill>
                <a:effectLst/>
              </a:rPr>
              <a:t>t = Thickness of the plate,</a:t>
            </a:r>
            <a:br>
              <a:rPr lang="en-US" sz="1300" b="0" i="0">
                <a:solidFill>
                  <a:schemeClr val="tx1"/>
                </a:solidFill>
                <a:effectLst/>
              </a:rPr>
            </a:br>
            <a:r>
              <a:rPr lang="en-US" sz="1300" b="0" i="0">
                <a:solidFill>
                  <a:schemeClr val="tx1"/>
                </a:solidFill>
                <a:effectLst/>
              </a:rPr>
              <a:t>σc = Safe permissible crushing stress for the rivet or plate material, and</a:t>
            </a:r>
            <a:br>
              <a:rPr lang="en-US" sz="1300" b="0" i="0">
                <a:solidFill>
                  <a:schemeClr val="tx1"/>
                </a:solidFill>
                <a:effectLst/>
              </a:rPr>
            </a:br>
            <a:r>
              <a:rPr lang="en-US" sz="1300" b="0" i="0">
                <a:solidFill>
                  <a:schemeClr val="tx1"/>
                </a:solidFill>
                <a:effectLst/>
              </a:rPr>
              <a:t>n = Number of rivets per pitch length under crushing.</a:t>
            </a:r>
            <a:br>
              <a:rPr lang="en-US" sz="1300" b="0" i="0">
                <a:solidFill>
                  <a:schemeClr val="tx1"/>
                </a:solidFill>
                <a:effectLst/>
              </a:rPr>
            </a:br>
            <a:r>
              <a:rPr lang="en-US" sz="1300" b="0" i="0">
                <a:solidFill>
                  <a:schemeClr val="tx1"/>
                </a:solidFill>
                <a:effectLst/>
              </a:rPr>
              <a:t>We know that crushing area per rivet (i.e. projected area per rivet),</a:t>
            </a:r>
          </a:p>
          <a:p>
            <a:pPr indent="-228600" fontAlgn="base">
              <a:lnSpc>
                <a:spcPct val="90000"/>
              </a:lnSpc>
              <a:spcAft>
                <a:spcPts val="600"/>
              </a:spcAft>
              <a:buFont typeface="Arial" panose="020B0604020202020204" pitchFamily="34" charset="0"/>
              <a:buChar char="•"/>
            </a:pPr>
            <a:r>
              <a:rPr lang="en-US" sz="1300" b="0" i="0">
                <a:solidFill>
                  <a:schemeClr val="tx1"/>
                </a:solidFill>
                <a:effectLst/>
              </a:rPr>
              <a:t>Ac = d.t</a:t>
            </a:r>
            <a:br>
              <a:rPr lang="en-US" sz="1300" b="0" i="0">
                <a:solidFill>
                  <a:schemeClr val="tx1"/>
                </a:solidFill>
                <a:effectLst/>
              </a:rPr>
            </a:br>
            <a:r>
              <a:rPr lang="en-US" sz="1300" b="0" i="0">
                <a:solidFill>
                  <a:schemeClr val="tx1"/>
                </a:solidFill>
                <a:effectLst/>
              </a:rPr>
              <a:t>∴ Total crushing area = n.d.t</a:t>
            </a:r>
            <a:br>
              <a:rPr lang="en-US" sz="1300" b="0" i="0">
                <a:solidFill>
                  <a:schemeClr val="tx1"/>
                </a:solidFill>
                <a:effectLst/>
              </a:rPr>
            </a:br>
            <a:r>
              <a:rPr lang="en-US" sz="1300" b="0" i="0">
                <a:solidFill>
                  <a:schemeClr val="tx1"/>
                </a:solidFill>
                <a:effectLst/>
              </a:rPr>
              <a:t>and crushing resistance or pull required to crush the rivet per pitch length,</a:t>
            </a:r>
            <a:br>
              <a:rPr lang="en-US" sz="1300" b="0" i="0">
                <a:solidFill>
                  <a:schemeClr val="tx1"/>
                </a:solidFill>
                <a:effectLst/>
              </a:rPr>
            </a:br>
            <a:r>
              <a:rPr lang="en-US" sz="1300" b="0" i="0">
                <a:solidFill>
                  <a:schemeClr val="tx1"/>
                </a:solidFill>
                <a:effectLst/>
              </a:rPr>
              <a:t>Pc = n.d.t.σc</a:t>
            </a:r>
            <a:br>
              <a:rPr lang="en-US" sz="1300" b="0" i="0">
                <a:solidFill>
                  <a:schemeClr val="tx1"/>
                </a:solidFill>
                <a:effectLst/>
              </a:rPr>
            </a:br>
            <a:r>
              <a:rPr lang="en-US" sz="1300" b="0" i="0">
                <a:solidFill>
                  <a:schemeClr val="tx1"/>
                </a:solidFill>
                <a:effectLst/>
              </a:rPr>
              <a:t>When the crushing resistance (Pc) is greater than the applied load (P) per pitch length, then this type of failure will occur.</a:t>
            </a:r>
          </a:p>
        </p:txBody>
      </p:sp>
      <p:sp>
        <p:nvSpPr>
          <p:cNvPr id="71" name="Rectangle 70">
            <a:extLst>
              <a:ext uri="{FF2B5EF4-FFF2-40B4-BE49-F238E27FC236}">
                <a16:creationId xmlns:a16="http://schemas.microsoft.com/office/drawing/2014/main" xmlns=""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xmlns=""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xmlns="" id="{05A146E6-B8D8-4D83-B2EE-B33F7DEA8050}"/>
              </a:ext>
            </a:extLst>
          </p:cNvPr>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405862" y="1178519"/>
            <a:ext cx="6019331" cy="4497715"/>
          </a:xfrm>
          <a:prstGeom prst="rect">
            <a:avLst/>
          </a:prstGeom>
          <a:noFill/>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5633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95309F-C374-4BAF-9372-CC11D6287100}"/>
              </a:ext>
            </a:extLst>
          </p:cNvPr>
          <p:cNvSpPr/>
          <p:nvPr/>
        </p:nvSpPr>
        <p:spPr>
          <a:xfrm>
            <a:off x="2388358" y="1883391"/>
            <a:ext cx="7547212" cy="2156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790" marR="0" lvl="0" indent="0" algn="l" defTabSz="914400" rtl="0" eaLnBrk="1" fontAlgn="auto" latinLnBrk="0" hangingPunct="1">
              <a:lnSpc>
                <a:spcPct val="100000"/>
              </a:lnSpc>
              <a:spcBef>
                <a:spcPts val="1360"/>
              </a:spcBef>
              <a:spcAft>
                <a:spcPts val="0"/>
              </a:spcAft>
              <a:buClrTx/>
              <a:buSzTx/>
              <a:buFontTx/>
              <a:buNone/>
              <a:tabLst/>
              <a:defRPr/>
            </a:pPr>
            <a:r>
              <a:rPr kumimoji="0" lang="en-US" sz="4000" b="0" i="0" u="none" strike="noStrike" kern="1200" cap="none" spc="-5" normalizeH="0" baseline="0" noProof="0">
                <a:ln>
                  <a:noFill/>
                </a:ln>
                <a:solidFill>
                  <a:prstClr val="black"/>
                </a:solidFill>
                <a:effectLst/>
                <a:uLnTx/>
                <a:uFillTx/>
                <a:latin typeface="Trebuchet MS"/>
                <a:ea typeface="+mn-ea"/>
                <a:cs typeface="Trebuchet MS"/>
              </a:rPr>
              <a:t>Design of </a:t>
            </a:r>
            <a:r>
              <a:rPr kumimoji="0" lang="en-US" sz="4000" b="0" i="0" u="none" strike="noStrike" kern="1200" cap="none" spc="-10" normalizeH="0" baseline="0" noProof="0">
                <a:ln>
                  <a:noFill/>
                </a:ln>
                <a:solidFill>
                  <a:prstClr val="black"/>
                </a:solidFill>
                <a:effectLst/>
                <a:uLnTx/>
                <a:uFillTx/>
                <a:latin typeface="Trebuchet MS"/>
                <a:ea typeface="+mn-ea"/>
                <a:cs typeface="Trebuchet MS"/>
              </a:rPr>
              <a:t>flange</a:t>
            </a:r>
            <a:r>
              <a:rPr kumimoji="0" lang="en-US" sz="4000" b="0" i="0" u="none" strike="noStrike" kern="1200" cap="none" spc="-15" normalizeH="0" baseline="0" noProof="0">
                <a:ln>
                  <a:noFill/>
                </a:ln>
                <a:solidFill>
                  <a:prstClr val="black"/>
                </a:solidFill>
                <a:effectLst/>
                <a:uLnTx/>
                <a:uFillTx/>
                <a:latin typeface="Trebuchet MS"/>
                <a:ea typeface="+mn-ea"/>
                <a:cs typeface="Trebuchet MS"/>
              </a:rPr>
              <a:t> </a:t>
            </a:r>
            <a:r>
              <a:rPr kumimoji="0" lang="en-US" sz="4000" b="0" i="0" u="none" strike="noStrike" kern="1200" cap="none" spc="-5" normalizeH="0" baseline="0" noProof="0">
                <a:ln>
                  <a:noFill/>
                </a:ln>
                <a:solidFill>
                  <a:prstClr val="black"/>
                </a:solidFill>
                <a:effectLst/>
                <a:uLnTx/>
                <a:uFillTx/>
                <a:latin typeface="Trebuchet MS"/>
                <a:ea typeface="+mn-ea"/>
                <a:cs typeface="Trebuchet MS"/>
              </a:rPr>
              <a:t>coupling</a:t>
            </a:r>
            <a:endParaRPr kumimoji="0" lang="en-US" sz="4000" b="0" i="0" u="none" strike="noStrike" kern="1200" cap="none" spc="0" normalizeH="0" baseline="0" noProof="0" dirty="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xmlns="" val="1789915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2783" y="457327"/>
            <a:ext cx="5546725" cy="663575"/>
            <a:chOff x="418782" y="457326"/>
            <a:chExt cx="5546725" cy="663575"/>
          </a:xfrm>
        </p:grpSpPr>
        <p:sp>
          <p:nvSpPr>
            <p:cNvPr id="3" name="object 3"/>
            <p:cNvSpPr/>
            <p:nvPr/>
          </p:nvSpPr>
          <p:spPr>
            <a:xfrm>
              <a:off x="424116" y="462660"/>
              <a:ext cx="5535612" cy="65290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62498" y="866520"/>
              <a:ext cx="120141" cy="12039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36064" y="796543"/>
              <a:ext cx="141858" cy="12382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245736" y="675258"/>
              <a:ext cx="172338" cy="24104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438271" y="672591"/>
              <a:ext cx="181102" cy="24612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437250" y="672210"/>
              <a:ext cx="137541" cy="145669"/>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24116" y="484377"/>
              <a:ext cx="5250815" cy="631190"/>
            </a:xfrm>
            <a:custGeom>
              <a:avLst/>
              <a:gdLst/>
              <a:ahLst/>
              <a:cxnLst/>
              <a:rect l="l" t="t" r="r" b="b"/>
              <a:pathLst>
                <a:path w="5250815" h="631190">
                  <a:moveTo>
                    <a:pt x="4328477" y="131952"/>
                  </a:moveTo>
                  <a:lnTo>
                    <a:pt x="4459033" y="131952"/>
                  </a:lnTo>
                  <a:lnTo>
                    <a:pt x="4459033" y="490600"/>
                  </a:lnTo>
                  <a:lnTo>
                    <a:pt x="4374324" y="490600"/>
                  </a:lnTo>
                  <a:lnTo>
                    <a:pt x="4374324" y="200533"/>
                  </a:lnTo>
                  <a:lnTo>
                    <a:pt x="4328477" y="200533"/>
                  </a:lnTo>
                  <a:lnTo>
                    <a:pt x="4328477" y="131952"/>
                  </a:lnTo>
                  <a:close/>
                </a:path>
                <a:path w="5250815" h="631190">
                  <a:moveTo>
                    <a:pt x="3344481" y="131952"/>
                  </a:moveTo>
                  <a:lnTo>
                    <a:pt x="3428174" y="131952"/>
                  </a:lnTo>
                  <a:lnTo>
                    <a:pt x="3428174" y="358267"/>
                  </a:lnTo>
                  <a:lnTo>
                    <a:pt x="3432053" y="388437"/>
                  </a:lnTo>
                  <a:lnTo>
                    <a:pt x="3443684" y="409987"/>
                  </a:lnTo>
                  <a:lnTo>
                    <a:pt x="3463053" y="422917"/>
                  </a:lnTo>
                  <a:lnTo>
                    <a:pt x="3490150" y="427227"/>
                  </a:lnTo>
                  <a:lnTo>
                    <a:pt x="3504176" y="426319"/>
                  </a:lnTo>
                  <a:lnTo>
                    <a:pt x="3543109" y="412496"/>
                  </a:lnTo>
                  <a:lnTo>
                    <a:pt x="3575621" y="378333"/>
                  </a:lnTo>
                  <a:lnTo>
                    <a:pt x="3575621" y="131952"/>
                  </a:lnTo>
                  <a:lnTo>
                    <a:pt x="3659314" y="131952"/>
                  </a:lnTo>
                  <a:lnTo>
                    <a:pt x="3659314" y="490855"/>
                  </a:lnTo>
                  <a:lnTo>
                    <a:pt x="3575621" y="490855"/>
                  </a:lnTo>
                  <a:lnTo>
                    <a:pt x="3575621" y="460756"/>
                  </a:lnTo>
                  <a:lnTo>
                    <a:pt x="3565856" y="468016"/>
                  </a:lnTo>
                  <a:lnTo>
                    <a:pt x="3526726" y="486537"/>
                  </a:lnTo>
                  <a:lnTo>
                    <a:pt x="3482810" y="496538"/>
                  </a:lnTo>
                  <a:lnTo>
                    <a:pt x="3469449" y="497205"/>
                  </a:lnTo>
                  <a:lnTo>
                    <a:pt x="3424461" y="491901"/>
                  </a:lnTo>
                  <a:lnTo>
                    <a:pt x="3389469" y="475990"/>
                  </a:lnTo>
                  <a:lnTo>
                    <a:pt x="3364476" y="449473"/>
                  </a:lnTo>
                  <a:lnTo>
                    <a:pt x="3349480" y="412348"/>
                  </a:lnTo>
                  <a:lnTo>
                    <a:pt x="3344481" y="364617"/>
                  </a:lnTo>
                  <a:lnTo>
                    <a:pt x="3344481" y="131952"/>
                  </a:lnTo>
                  <a:close/>
                </a:path>
                <a:path w="5250815" h="631190">
                  <a:moveTo>
                    <a:pt x="1876361" y="131952"/>
                  </a:moveTo>
                  <a:lnTo>
                    <a:pt x="2006917" y="131952"/>
                  </a:lnTo>
                  <a:lnTo>
                    <a:pt x="2006917" y="490600"/>
                  </a:lnTo>
                  <a:lnTo>
                    <a:pt x="1922208" y="490600"/>
                  </a:lnTo>
                  <a:lnTo>
                    <a:pt x="1922208" y="200533"/>
                  </a:lnTo>
                  <a:lnTo>
                    <a:pt x="1876361" y="200533"/>
                  </a:lnTo>
                  <a:lnTo>
                    <a:pt x="1876361" y="131952"/>
                  </a:lnTo>
                  <a:close/>
                </a:path>
                <a:path w="5250815" h="631190">
                  <a:moveTo>
                    <a:pt x="4732591" y="125222"/>
                  </a:moveTo>
                  <a:lnTo>
                    <a:pt x="4789836" y="134826"/>
                  </a:lnTo>
                  <a:lnTo>
                    <a:pt x="4833556" y="163575"/>
                  </a:lnTo>
                  <a:lnTo>
                    <a:pt x="4861274" y="209470"/>
                  </a:lnTo>
                  <a:lnTo>
                    <a:pt x="4870513" y="270510"/>
                  </a:lnTo>
                  <a:lnTo>
                    <a:pt x="4870513" y="490600"/>
                  </a:lnTo>
                  <a:lnTo>
                    <a:pt x="4786820" y="490600"/>
                  </a:lnTo>
                  <a:lnTo>
                    <a:pt x="4786820" y="283337"/>
                  </a:lnTo>
                  <a:lnTo>
                    <a:pt x="4785725" y="261929"/>
                  </a:lnTo>
                  <a:lnTo>
                    <a:pt x="4769294" y="216281"/>
                  </a:lnTo>
                  <a:lnTo>
                    <a:pt x="4730343" y="196528"/>
                  </a:lnTo>
                  <a:lnTo>
                    <a:pt x="4711763" y="195199"/>
                  </a:lnTo>
                  <a:lnTo>
                    <a:pt x="4702434" y="195843"/>
                  </a:lnTo>
                  <a:lnTo>
                    <a:pt x="4662614" y="211087"/>
                  </a:lnTo>
                  <a:lnTo>
                    <a:pt x="4639754" y="231394"/>
                  </a:lnTo>
                  <a:lnTo>
                    <a:pt x="4639754" y="490600"/>
                  </a:lnTo>
                  <a:lnTo>
                    <a:pt x="4556061" y="490600"/>
                  </a:lnTo>
                  <a:lnTo>
                    <a:pt x="4556061" y="131952"/>
                  </a:lnTo>
                  <a:lnTo>
                    <a:pt x="4616386" y="131952"/>
                  </a:lnTo>
                  <a:lnTo>
                    <a:pt x="4631753" y="165354"/>
                  </a:lnTo>
                  <a:lnTo>
                    <a:pt x="4650849" y="147831"/>
                  </a:lnTo>
                  <a:lnTo>
                    <a:pt x="4674028" y="135286"/>
                  </a:lnTo>
                  <a:lnTo>
                    <a:pt x="4701280" y="127742"/>
                  </a:lnTo>
                  <a:lnTo>
                    <a:pt x="4732591" y="125222"/>
                  </a:lnTo>
                  <a:close/>
                </a:path>
                <a:path w="5250815" h="631190">
                  <a:moveTo>
                    <a:pt x="3904297" y="125222"/>
                  </a:moveTo>
                  <a:lnTo>
                    <a:pt x="3956685" y="130470"/>
                  </a:lnTo>
                  <a:lnTo>
                    <a:pt x="3999547" y="146214"/>
                  </a:lnTo>
                  <a:lnTo>
                    <a:pt x="4032885" y="172450"/>
                  </a:lnTo>
                  <a:lnTo>
                    <a:pt x="4056697" y="209173"/>
                  </a:lnTo>
                  <a:lnTo>
                    <a:pt x="4070985" y="256381"/>
                  </a:lnTo>
                  <a:lnTo>
                    <a:pt x="4075747" y="314071"/>
                  </a:lnTo>
                  <a:lnTo>
                    <a:pt x="4072774" y="355552"/>
                  </a:lnTo>
                  <a:lnTo>
                    <a:pt x="4049065" y="423370"/>
                  </a:lnTo>
                  <a:lnTo>
                    <a:pt x="4002494" y="470523"/>
                  </a:lnTo>
                  <a:lnTo>
                    <a:pt x="3937775" y="494248"/>
                  </a:lnTo>
                  <a:lnTo>
                    <a:pt x="3898963" y="497205"/>
                  </a:lnTo>
                  <a:lnTo>
                    <a:pt x="3879603" y="496228"/>
                  </a:lnTo>
                  <a:lnTo>
                    <a:pt x="3861149" y="493299"/>
                  </a:lnTo>
                  <a:lnTo>
                    <a:pt x="3843599" y="488418"/>
                  </a:lnTo>
                  <a:lnTo>
                    <a:pt x="3826954" y="481584"/>
                  </a:lnTo>
                  <a:lnTo>
                    <a:pt x="3826954" y="631189"/>
                  </a:lnTo>
                  <a:lnTo>
                    <a:pt x="3743261" y="631189"/>
                  </a:lnTo>
                  <a:lnTo>
                    <a:pt x="3743261" y="131952"/>
                  </a:lnTo>
                  <a:lnTo>
                    <a:pt x="3826954" y="131952"/>
                  </a:lnTo>
                  <a:lnTo>
                    <a:pt x="3826954" y="156083"/>
                  </a:lnTo>
                  <a:lnTo>
                    <a:pt x="3843575" y="142581"/>
                  </a:lnTo>
                  <a:lnTo>
                    <a:pt x="3862006" y="132937"/>
                  </a:lnTo>
                  <a:lnTo>
                    <a:pt x="3882247" y="127150"/>
                  </a:lnTo>
                  <a:lnTo>
                    <a:pt x="3904297" y="125222"/>
                  </a:lnTo>
                  <a:close/>
                </a:path>
                <a:path w="5250815" h="631190">
                  <a:moveTo>
                    <a:pt x="3104959" y="125222"/>
                  </a:moveTo>
                  <a:lnTo>
                    <a:pt x="3143535" y="128317"/>
                  </a:lnTo>
                  <a:lnTo>
                    <a:pt x="3206972" y="153082"/>
                  </a:lnTo>
                  <a:lnTo>
                    <a:pt x="3251594" y="201802"/>
                  </a:lnTo>
                  <a:lnTo>
                    <a:pt x="3274212" y="269621"/>
                  </a:lnTo>
                  <a:lnTo>
                    <a:pt x="3277044" y="310388"/>
                  </a:lnTo>
                  <a:lnTo>
                    <a:pt x="3274163" y="351057"/>
                  </a:lnTo>
                  <a:lnTo>
                    <a:pt x="3251112" y="419205"/>
                  </a:lnTo>
                  <a:lnTo>
                    <a:pt x="3205847" y="468808"/>
                  </a:lnTo>
                  <a:lnTo>
                    <a:pt x="3142843" y="494057"/>
                  </a:lnTo>
                  <a:lnTo>
                    <a:pt x="3104959" y="497205"/>
                  </a:lnTo>
                  <a:lnTo>
                    <a:pt x="3066361" y="494014"/>
                  </a:lnTo>
                  <a:lnTo>
                    <a:pt x="3002786" y="468487"/>
                  </a:lnTo>
                  <a:lnTo>
                    <a:pt x="2957996" y="418526"/>
                  </a:lnTo>
                  <a:lnTo>
                    <a:pt x="2935327" y="350656"/>
                  </a:lnTo>
                  <a:lnTo>
                    <a:pt x="2932493" y="310388"/>
                  </a:lnTo>
                  <a:lnTo>
                    <a:pt x="2935448" y="271313"/>
                  </a:lnTo>
                  <a:lnTo>
                    <a:pt x="2959121" y="204499"/>
                  </a:lnTo>
                  <a:lnTo>
                    <a:pt x="3005464" y="154207"/>
                  </a:lnTo>
                  <a:lnTo>
                    <a:pt x="3068000" y="128438"/>
                  </a:lnTo>
                  <a:lnTo>
                    <a:pt x="3104959" y="125222"/>
                  </a:lnTo>
                  <a:close/>
                </a:path>
                <a:path w="5250815" h="631190">
                  <a:moveTo>
                    <a:pt x="2777807" y="125222"/>
                  </a:moveTo>
                  <a:lnTo>
                    <a:pt x="2808118" y="127414"/>
                  </a:lnTo>
                  <a:lnTo>
                    <a:pt x="2836370" y="134000"/>
                  </a:lnTo>
                  <a:lnTo>
                    <a:pt x="2862550" y="144992"/>
                  </a:lnTo>
                  <a:lnTo>
                    <a:pt x="2886646" y="160400"/>
                  </a:lnTo>
                  <a:lnTo>
                    <a:pt x="2850832" y="223012"/>
                  </a:lnTo>
                  <a:lnTo>
                    <a:pt x="2834828" y="210843"/>
                  </a:lnTo>
                  <a:lnTo>
                    <a:pt x="2816336" y="202152"/>
                  </a:lnTo>
                  <a:lnTo>
                    <a:pt x="2795343" y="196937"/>
                  </a:lnTo>
                  <a:lnTo>
                    <a:pt x="2771838" y="195199"/>
                  </a:lnTo>
                  <a:lnTo>
                    <a:pt x="2749286" y="197175"/>
                  </a:lnTo>
                  <a:lnTo>
                    <a:pt x="2711705" y="212986"/>
                  </a:lnTo>
                  <a:lnTo>
                    <a:pt x="2684559" y="244157"/>
                  </a:lnTo>
                  <a:lnTo>
                    <a:pt x="2670704" y="287972"/>
                  </a:lnTo>
                  <a:lnTo>
                    <a:pt x="2668968" y="314451"/>
                  </a:lnTo>
                  <a:lnTo>
                    <a:pt x="2675685" y="363791"/>
                  </a:lnTo>
                  <a:lnTo>
                    <a:pt x="2695844" y="399033"/>
                  </a:lnTo>
                  <a:lnTo>
                    <a:pt x="2729458" y="420179"/>
                  </a:lnTo>
                  <a:lnTo>
                    <a:pt x="2776537" y="427227"/>
                  </a:lnTo>
                  <a:lnTo>
                    <a:pt x="2799089" y="425319"/>
                  </a:lnTo>
                  <a:lnTo>
                    <a:pt x="2820273" y="419576"/>
                  </a:lnTo>
                  <a:lnTo>
                    <a:pt x="2840099" y="409975"/>
                  </a:lnTo>
                  <a:lnTo>
                    <a:pt x="2858579" y="396494"/>
                  </a:lnTo>
                  <a:lnTo>
                    <a:pt x="2889313" y="462407"/>
                  </a:lnTo>
                  <a:lnTo>
                    <a:pt x="2855150" y="481012"/>
                  </a:lnTo>
                  <a:lnTo>
                    <a:pt x="2811299" y="493883"/>
                  </a:lnTo>
                  <a:lnTo>
                    <a:pt x="2761043" y="497205"/>
                  </a:lnTo>
                  <a:lnTo>
                    <a:pt x="2721705" y="494180"/>
                  </a:lnTo>
                  <a:lnTo>
                    <a:pt x="2656173" y="469987"/>
                  </a:lnTo>
                  <a:lnTo>
                    <a:pt x="2608976" y="422286"/>
                  </a:lnTo>
                  <a:lnTo>
                    <a:pt x="2584973" y="355127"/>
                  </a:lnTo>
                  <a:lnTo>
                    <a:pt x="2581973" y="314451"/>
                  </a:lnTo>
                  <a:lnTo>
                    <a:pt x="2585259" y="274109"/>
                  </a:lnTo>
                  <a:lnTo>
                    <a:pt x="2611548" y="205616"/>
                  </a:lnTo>
                  <a:lnTo>
                    <a:pt x="2663221" y="154582"/>
                  </a:lnTo>
                  <a:lnTo>
                    <a:pt x="2734849" y="128484"/>
                  </a:lnTo>
                  <a:lnTo>
                    <a:pt x="2777807" y="125222"/>
                  </a:lnTo>
                  <a:close/>
                </a:path>
                <a:path w="5250815" h="631190">
                  <a:moveTo>
                    <a:pt x="2206815" y="125222"/>
                  </a:moveTo>
                  <a:lnTo>
                    <a:pt x="2234318" y="126793"/>
                  </a:lnTo>
                  <a:lnTo>
                    <a:pt x="2261012" y="131508"/>
                  </a:lnTo>
                  <a:lnTo>
                    <a:pt x="2286896" y="139366"/>
                  </a:lnTo>
                  <a:lnTo>
                    <a:pt x="2311971" y="150368"/>
                  </a:lnTo>
                  <a:lnTo>
                    <a:pt x="2287841" y="215264"/>
                  </a:lnTo>
                  <a:lnTo>
                    <a:pt x="2272772" y="205023"/>
                  </a:lnTo>
                  <a:lnTo>
                    <a:pt x="2255011" y="197723"/>
                  </a:lnTo>
                  <a:lnTo>
                    <a:pt x="2234584" y="193351"/>
                  </a:lnTo>
                  <a:lnTo>
                    <a:pt x="2211514" y="191897"/>
                  </a:lnTo>
                  <a:lnTo>
                    <a:pt x="2192272" y="194065"/>
                  </a:lnTo>
                  <a:lnTo>
                    <a:pt x="2178542" y="200580"/>
                  </a:lnTo>
                  <a:lnTo>
                    <a:pt x="2170312" y="211453"/>
                  </a:lnTo>
                  <a:lnTo>
                    <a:pt x="2167572" y="226695"/>
                  </a:lnTo>
                  <a:lnTo>
                    <a:pt x="2168477" y="233386"/>
                  </a:lnTo>
                  <a:lnTo>
                    <a:pt x="2204608" y="264398"/>
                  </a:lnTo>
                  <a:lnTo>
                    <a:pt x="2243645" y="281050"/>
                  </a:lnTo>
                  <a:lnTo>
                    <a:pt x="2265602" y="290863"/>
                  </a:lnTo>
                  <a:lnTo>
                    <a:pt x="2299563" y="313394"/>
                  </a:lnTo>
                  <a:lnTo>
                    <a:pt x="2327195" y="355377"/>
                  </a:lnTo>
                  <a:lnTo>
                    <a:pt x="2332418" y="390144"/>
                  </a:lnTo>
                  <a:lnTo>
                    <a:pt x="2330088" y="413766"/>
                  </a:lnTo>
                  <a:lnTo>
                    <a:pt x="2311523" y="453009"/>
                  </a:lnTo>
                  <a:lnTo>
                    <a:pt x="2275189" y="481131"/>
                  </a:lnTo>
                  <a:lnTo>
                    <a:pt x="2224897" y="495419"/>
                  </a:lnTo>
                  <a:lnTo>
                    <a:pt x="2194750" y="497205"/>
                  </a:lnTo>
                  <a:lnTo>
                    <a:pt x="2177726" y="496845"/>
                  </a:lnTo>
                  <a:lnTo>
                    <a:pt x="2137346" y="491363"/>
                  </a:lnTo>
                  <a:lnTo>
                    <a:pt x="2098020" y="475771"/>
                  </a:lnTo>
                  <a:lnTo>
                    <a:pt x="2081847" y="467487"/>
                  </a:lnTo>
                  <a:lnTo>
                    <a:pt x="2111692" y="400812"/>
                  </a:lnTo>
                  <a:lnTo>
                    <a:pt x="2131054" y="413887"/>
                  </a:lnTo>
                  <a:lnTo>
                    <a:pt x="2151618" y="423211"/>
                  </a:lnTo>
                  <a:lnTo>
                    <a:pt x="2173396" y="428797"/>
                  </a:lnTo>
                  <a:lnTo>
                    <a:pt x="2196401" y="430657"/>
                  </a:lnTo>
                  <a:lnTo>
                    <a:pt x="2217810" y="428470"/>
                  </a:lnTo>
                  <a:lnTo>
                    <a:pt x="2233088" y="421925"/>
                  </a:lnTo>
                  <a:lnTo>
                    <a:pt x="2242246" y="411047"/>
                  </a:lnTo>
                  <a:lnTo>
                    <a:pt x="2245296" y="395859"/>
                  </a:lnTo>
                  <a:lnTo>
                    <a:pt x="2244369" y="386048"/>
                  </a:lnTo>
                  <a:lnTo>
                    <a:pt x="2221472" y="355473"/>
                  </a:lnTo>
                  <a:lnTo>
                    <a:pt x="2173287" y="331470"/>
                  </a:lnTo>
                  <a:lnTo>
                    <a:pt x="2132709" y="310300"/>
                  </a:lnTo>
                  <a:lnTo>
                    <a:pt x="2103739" y="285273"/>
                  </a:lnTo>
                  <a:lnTo>
                    <a:pt x="2086365" y="256389"/>
                  </a:lnTo>
                  <a:lnTo>
                    <a:pt x="2080577" y="223647"/>
                  </a:lnTo>
                  <a:lnTo>
                    <a:pt x="2082792" y="201689"/>
                  </a:lnTo>
                  <a:lnTo>
                    <a:pt x="2100508" y="165443"/>
                  </a:lnTo>
                  <a:lnTo>
                    <a:pt x="2135038" y="139795"/>
                  </a:lnTo>
                  <a:lnTo>
                    <a:pt x="2180429" y="126841"/>
                  </a:lnTo>
                  <a:lnTo>
                    <a:pt x="2206815" y="125222"/>
                  </a:lnTo>
                  <a:close/>
                </a:path>
                <a:path w="5250815" h="631190">
                  <a:moveTo>
                    <a:pt x="1173543" y="125222"/>
                  </a:moveTo>
                  <a:lnTo>
                    <a:pt x="1211835" y="127555"/>
                  </a:lnTo>
                  <a:lnTo>
                    <a:pt x="1271895" y="146224"/>
                  </a:lnTo>
                  <a:lnTo>
                    <a:pt x="1310427" y="185398"/>
                  </a:lnTo>
                  <a:lnTo>
                    <a:pt x="1329529" y="256125"/>
                  </a:lnTo>
                  <a:lnTo>
                    <a:pt x="1331912" y="304038"/>
                  </a:lnTo>
                  <a:lnTo>
                    <a:pt x="1331912" y="380746"/>
                  </a:lnTo>
                  <a:lnTo>
                    <a:pt x="1333720" y="413228"/>
                  </a:lnTo>
                  <a:lnTo>
                    <a:pt x="1339135" y="439054"/>
                  </a:lnTo>
                  <a:lnTo>
                    <a:pt x="1348146" y="458237"/>
                  </a:lnTo>
                  <a:lnTo>
                    <a:pt x="1360741" y="470788"/>
                  </a:lnTo>
                  <a:lnTo>
                    <a:pt x="1355379" y="478976"/>
                  </a:lnTo>
                  <a:lnTo>
                    <a:pt x="1316446" y="496943"/>
                  </a:lnTo>
                  <a:lnTo>
                    <a:pt x="1308417" y="497205"/>
                  </a:lnTo>
                  <a:lnTo>
                    <a:pt x="1299660" y="496371"/>
                  </a:lnTo>
                  <a:lnTo>
                    <a:pt x="1263935" y="469900"/>
                  </a:lnTo>
                  <a:lnTo>
                    <a:pt x="1256601" y="454787"/>
                  </a:lnTo>
                  <a:lnTo>
                    <a:pt x="1249836" y="463694"/>
                  </a:lnTo>
                  <a:lnTo>
                    <a:pt x="1216850" y="485394"/>
                  </a:lnTo>
                  <a:lnTo>
                    <a:pt x="1173059" y="496466"/>
                  </a:lnTo>
                  <a:lnTo>
                    <a:pt x="1157795" y="497205"/>
                  </a:lnTo>
                  <a:lnTo>
                    <a:pt x="1130387" y="495395"/>
                  </a:lnTo>
                  <a:lnTo>
                    <a:pt x="1084857" y="480917"/>
                  </a:lnTo>
                  <a:lnTo>
                    <a:pt x="1052234" y="452266"/>
                  </a:lnTo>
                  <a:lnTo>
                    <a:pt x="1035661" y="411206"/>
                  </a:lnTo>
                  <a:lnTo>
                    <a:pt x="1033589" y="386080"/>
                  </a:lnTo>
                  <a:lnTo>
                    <a:pt x="1036498" y="356625"/>
                  </a:lnTo>
                  <a:lnTo>
                    <a:pt x="1059842" y="307909"/>
                  </a:lnTo>
                  <a:lnTo>
                    <a:pt x="1106116" y="273262"/>
                  </a:lnTo>
                  <a:lnTo>
                    <a:pt x="1172462" y="255684"/>
                  </a:lnTo>
                  <a:lnTo>
                    <a:pt x="1213040" y="253492"/>
                  </a:lnTo>
                  <a:lnTo>
                    <a:pt x="1220727" y="253801"/>
                  </a:lnTo>
                  <a:lnTo>
                    <a:pt x="1229105" y="254730"/>
                  </a:lnTo>
                  <a:lnTo>
                    <a:pt x="1238150" y="256278"/>
                  </a:lnTo>
                  <a:lnTo>
                    <a:pt x="1247838" y="258445"/>
                  </a:lnTo>
                  <a:lnTo>
                    <a:pt x="1242837" y="230774"/>
                  </a:lnTo>
                  <a:lnTo>
                    <a:pt x="1227835" y="211010"/>
                  </a:lnTo>
                  <a:lnTo>
                    <a:pt x="1202832" y="199151"/>
                  </a:lnTo>
                  <a:lnTo>
                    <a:pt x="1167828" y="195199"/>
                  </a:lnTo>
                  <a:lnTo>
                    <a:pt x="1145180" y="196177"/>
                  </a:lnTo>
                  <a:lnTo>
                    <a:pt x="1124473" y="199120"/>
                  </a:lnTo>
                  <a:lnTo>
                    <a:pt x="1105695" y="204039"/>
                  </a:lnTo>
                  <a:lnTo>
                    <a:pt x="1088834" y="210947"/>
                  </a:lnTo>
                  <a:lnTo>
                    <a:pt x="1070673" y="146050"/>
                  </a:lnTo>
                  <a:lnTo>
                    <a:pt x="1093319" y="136955"/>
                  </a:lnTo>
                  <a:lnTo>
                    <a:pt x="1118012" y="130444"/>
                  </a:lnTo>
                  <a:lnTo>
                    <a:pt x="1144754" y="126529"/>
                  </a:lnTo>
                  <a:lnTo>
                    <a:pt x="1173543" y="125222"/>
                  </a:lnTo>
                  <a:close/>
                </a:path>
                <a:path w="5250815" h="631190">
                  <a:moveTo>
                    <a:pt x="5192585" y="104521"/>
                  </a:moveTo>
                  <a:lnTo>
                    <a:pt x="5250497" y="157099"/>
                  </a:lnTo>
                  <a:lnTo>
                    <a:pt x="5210619" y="186182"/>
                  </a:lnTo>
                  <a:lnTo>
                    <a:pt x="5219694" y="202612"/>
                  </a:lnTo>
                  <a:lnTo>
                    <a:pt x="5226161" y="220472"/>
                  </a:lnTo>
                  <a:lnTo>
                    <a:pt x="5230032" y="239760"/>
                  </a:lnTo>
                  <a:lnTo>
                    <a:pt x="5231320" y="260476"/>
                  </a:lnTo>
                  <a:lnTo>
                    <a:pt x="5228986" y="289601"/>
                  </a:lnTo>
                  <a:lnTo>
                    <a:pt x="5210317" y="338611"/>
                  </a:lnTo>
                  <a:lnTo>
                    <a:pt x="5174097" y="374523"/>
                  </a:lnTo>
                  <a:lnTo>
                    <a:pt x="5126991" y="392811"/>
                  </a:lnTo>
                  <a:lnTo>
                    <a:pt x="5099748" y="395097"/>
                  </a:lnTo>
                  <a:lnTo>
                    <a:pt x="5093779" y="395097"/>
                  </a:lnTo>
                  <a:lnTo>
                    <a:pt x="5085778" y="394588"/>
                  </a:lnTo>
                  <a:lnTo>
                    <a:pt x="5075618" y="393446"/>
                  </a:lnTo>
                  <a:lnTo>
                    <a:pt x="5061902" y="391413"/>
                  </a:lnTo>
                  <a:lnTo>
                    <a:pt x="5060378" y="391413"/>
                  </a:lnTo>
                  <a:lnTo>
                    <a:pt x="5054409" y="393826"/>
                  </a:lnTo>
                  <a:lnTo>
                    <a:pt x="5043995" y="398652"/>
                  </a:lnTo>
                  <a:lnTo>
                    <a:pt x="5033708" y="403479"/>
                  </a:lnTo>
                  <a:lnTo>
                    <a:pt x="5028501" y="408432"/>
                  </a:lnTo>
                  <a:lnTo>
                    <a:pt x="5028501" y="413512"/>
                  </a:lnTo>
                  <a:lnTo>
                    <a:pt x="5029934" y="419419"/>
                  </a:lnTo>
                  <a:lnTo>
                    <a:pt x="5034248" y="423624"/>
                  </a:lnTo>
                  <a:lnTo>
                    <a:pt x="5041467" y="426138"/>
                  </a:lnTo>
                  <a:lnTo>
                    <a:pt x="5051615" y="426974"/>
                  </a:lnTo>
                  <a:lnTo>
                    <a:pt x="5057642" y="426662"/>
                  </a:lnTo>
                  <a:lnTo>
                    <a:pt x="5065442" y="425719"/>
                  </a:lnTo>
                  <a:lnTo>
                    <a:pt x="5075029" y="424134"/>
                  </a:lnTo>
                  <a:lnTo>
                    <a:pt x="5086413" y="421894"/>
                  </a:lnTo>
                  <a:lnTo>
                    <a:pt x="5098174" y="419727"/>
                  </a:lnTo>
                  <a:lnTo>
                    <a:pt x="5109067" y="418179"/>
                  </a:lnTo>
                  <a:lnTo>
                    <a:pt x="5119078" y="417250"/>
                  </a:lnTo>
                  <a:lnTo>
                    <a:pt x="5128196" y="416941"/>
                  </a:lnTo>
                  <a:lnTo>
                    <a:pt x="5181703" y="423062"/>
                  </a:lnTo>
                  <a:lnTo>
                    <a:pt x="5219922" y="441436"/>
                  </a:lnTo>
                  <a:lnTo>
                    <a:pt x="5242853" y="472072"/>
                  </a:lnTo>
                  <a:lnTo>
                    <a:pt x="5250497" y="514985"/>
                  </a:lnTo>
                  <a:lnTo>
                    <a:pt x="5247429" y="540676"/>
                  </a:lnTo>
                  <a:lnTo>
                    <a:pt x="5222958" y="583297"/>
                  </a:lnTo>
                  <a:lnTo>
                    <a:pt x="5175883" y="613777"/>
                  </a:lnTo>
                  <a:lnTo>
                    <a:pt x="5116966" y="629259"/>
                  </a:lnTo>
                  <a:lnTo>
                    <a:pt x="5083746" y="631189"/>
                  </a:lnTo>
                  <a:lnTo>
                    <a:pt x="5043501" y="628163"/>
                  </a:lnTo>
                  <a:lnTo>
                    <a:pt x="5005244" y="619077"/>
                  </a:lnTo>
                  <a:lnTo>
                    <a:pt x="4968964" y="603918"/>
                  </a:lnTo>
                  <a:lnTo>
                    <a:pt x="4934648" y="582676"/>
                  </a:lnTo>
                  <a:lnTo>
                    <a:pt x="4987607" y="517398"/>
                  </a:lnTo>
                  <a:lnTo>
                    <a:pt x="5010155" y="534973"/>
                  </a:lnTo>
                  <a:lnTo>
                    <a:pt x="5033978" y="547512"/>
                  </a:lnTo>
                  <a:lnTo>
                    <a:pt x="5059062" y="555027"/>
                  </a:lnTo>
                  <a:lnTo>
                    <a:pt x="5085397" y="557530"/>
                  </a:lnTo>
                  <a:lnTo>
                    <a:pt x="5102687" y="556863"/>
                  </a:lnTo>
                  <a:lnTo>
                    <a:pt x="5144960" y="546862"/>
                  </a:lnTo>
                  <a:lnTo>
                    <a:pt x="5168455" y="517398"/>
                  </a:lnTo>
                  <a:lnTo>
                    <a:pt x="5165215" y="503469"/>
                  </a:lnTo>
                  <a:lnTo>
                    <a:pt x="5155485" y="493506"/>
                  </a:lnTo>
                  <a:lnTo>
                    <a:pt x="5139255" y="487519"/>
                  </a:lnTo>
                  <a:lnTo>
                    <a:pt x="5116512" y="485521"/>
                  </a:lnTo>
                  <a:lnTo>
                    <a:pt x="5108608" y="485735"/>
                  </a:lnTo>
                  <a:lnTo>
                    <a:pt x="5099002" y="486378"/>
                  </a:lnTo>
                  <a:lnTo>
                    <a:pt x="5087705" y="487449"/>
                  </a:lnTo>
                  <a:lnTo>
                    <a:pt x="5074729" y="488950"/>
                  </a:lnTo>
                  <a:lnTo>
                    <a:pt x="5061680" y="490376"/>
                  </a:lnTo>
                  <a:lnTo>
                    <a:pt x="5050345" y="491410"/>
                  </a:lnTo>
                  <a:lnTo>
                    <a:pt x="5040725" y="492039"/>
                  </a:lnTo>
                  <a:lnTo>
                    <a:pt x="5032819" y="492251"/>
                  </a:lnTo>
                  <a:lnTo>
                    <a:pt x="4995001" y="488372"/>
                  </a:lnTo>
                  <a:lnTo>
                    <a:pt x="4968017" y="476742"/>
                  </a:lnTo>
                  <a:lnTo>
                    <a:pt x="4951845" y="457372"/>
                  </a:lnTo>
                  <a:lnTo>
                    <a:pt x="4946459" y="430275"/>
                  </a:lnTo>
                  <a:lnTo>
                    <a:pt x="4947344" y="421463"/>
                  </a:lnTo>
                  <a:lnTo>
                    <a:pt x="4968317" y="387476"/>
                  </a:lnTo>
                  <a:lnTo>
                    <a:pt x="4994338" y="370332"/>
                  </a:lnTo>
                  <a:lnTo>
                    <a:pt x="4967501" y="348353"/>
                  </a:lnTo>
                  <a:lnTo>
                    <a:pt x="4948332" y="322230"/>
                  </a:lnTo>
                  <a:lnTo>
                    <a:pt x="4936831" y="291965"/>
                  </a:lnTo>
                  <a:lnTo>
                    <a:pt x="4932997" y="257556"/>
                  </a:lnTo>
                  <a:lnTo>
                    <a:pt x="4935638" y="229955"/>
                  </a:lnTo>
                  <a:lnTo>
                    <a:pt x="4956732" y="182278"/>
                  </a:lnTo>
                  <a:lnTo>
                    <a:pt x="4997501" y="145750"/>
                  </a:lnTo>
                  <a:lnTo>
                    <a:pt x="5049420" y="126942"/>
                  </a:lnTo>
                  <a:lnTo>
                    <a:pt x="5079047" y="124587"/>
                  </a:lnTo>
                  <a:lnTo>
                    <a:pt x="5102167" y="125708"/>
                  </a:lnTo>
                  <a:lnTo>
                    <a:pt x="5123322" y="129079"/>
                  </a:lnTo>
                  <a:lnTo>
                    <a:pt x="5142501" y="134713"/>
                  </a:lnTo>
                  <a:lnTo>
                    <a:pt x="5159692" y="142621"/>
                  </a:lnTo>
                  <a:lnTo>
                    <a:pt x="5192585" y="104521"/>
                  </a:lnTo>
                  <a:close/>
                </a:path>
                <a:path w="5250815" h="631190">
                  <a:moveTo>
                    <a:pt x="1519237" y="28067"/>
                  </a:moveTo>
                  <a:lnTo>
                    <a:pt x="1519237" y="131952"/>
                  </a:lnTo>
                  <a:lnTo>
                    <a:pt x="1617662" y="131952"/>
                  </a:lnTo>
                  <a:lnTo>
                    <a:pt x="1617662" y="199262"/>
                  </a:lnTo>
                  <a:lnTo>
                    <a:pt x="1519237" y="199262"/>
                  </a:lnTo>
                  <a:lnTo>
                    <a:pt x="1519237" y="356235"/>
                  </a:lnTo>
                  <a:lnTo>
                    <a:pt x="1525988" y="401329"/>
                  </a:lnTo>
                  <a:lnTo>
                    <a:pt x="1559538" y="425594"/>
                  </a:lnTo>
                  <a:lnTo>
                    <a:pt x="1573466" y="426593"/>
                  </a:lnTo>
                  <a:lnTo>
                    <a:pt x="1588275" y="425569"/>
                  </a:lnTo>
                  <a:lnTo>
                    <a:pt x="1602597" y="422497"/>
                  </a:lnTo>
                  <a:lnTo>
                    <a:pt x="1616418" y="417377"/>
                  </a:lnTo>
                  <a:lnTo>
                    <a:pt x="1629727" y="410210"/>
                  </a:lnTo>
                  <a:lnTo>
                    <a:pt x="1629727" y="487172"/>
                  </a:lnTo>
                  <a:lnTo>
                    <a:pt x="1613606" y="491579"/>
                  </a:lnTo>
                  <a:lnTo>
                    <a:pt x="1594389" y="494712"/>
                  </a:lnTo>
                  <a:lnTo>
                    <a:pt x="1572077" y="496583"/>
                  </a:lnTo>
                  <a:lnTo>
                    <a:pt x="1546669" y="497205"/>
                  </a:lnTo>
                  <a:lnTo>
                    <a:pt x="1521432" y="495321"/>
                  </a:lnTo>
                  <a:lnTo>
                    <a:pt x="1480196" y="480220"/>
                  </a:lnTo>
                  <a:lnTo>
                    <a:pt x="1451651" y="450218"/>
                  </a:lnTo>
                  <a:lnTo>
                    <a:pt x="1437225" y="407078"/>
                  </a:lnTo>
                  <a:lnTo>
                    <a:pt x="1435417" y="380746"/>
                  </a:lnTo>
                  <a:lnTo>
                    <a:pt x="1435417" y="199262"/>
                  </a:lnTo>
                  <a:lnTo>
                    <a:pt x="1394015" y="199262"/>
                  </a:lnTo>
                  <a:lnTo>
                    <a:pt x="1394015" y="131952"/>
                  </a:lnTo>
                  <a:lnTo>
                    <a:pt x="1435417" y="131952"/>
                  </a:lnTo>
                  <a:lnTo>
                    <a:pt x="1435417" y="58927"/>
                  </a:lnTo>
                  <a:lnTo>
                    <a:pt x="1519237" y="28067"/>
                  </a:lnTo>
                  <a:close/>
                </a:path>
                <a:path w="5250815" h="631190">
                  <a:moveTo>
                    <a:pt x="0" y="0"/>
                  </a:moveTo>
                  <a:lnTo>
                    <a:pt x="90754" y="0"/>
                  </a:lnTo>
                  <a:lnTo>
                    <a:pt x="182841" y="296037"/>
                  </a:lnTo>
                  <a:lnTo>
                    <a:pt x="282295" y="0"/>
                  </a:lnTo>
                  <a:lnTo>
                    <a:pt x="320471" y="0"/>
                  </a:lnTo>
                  <a:lnTo>
                    <a:pt x="420255" y="296037"/>
                  </a:lnTo>
                  <a:lnTo>
                    <a:pt x="512013" y="0"/>
                  </a:lnTo>
                  <a:lnTo>
                    <a:pt x="602754" y="0"/>
                  </a:lnTo>
                  <a:lnTo>
                    <a:pt x="444030" y="497205"/>
                  </a:lnTo>
                  <a:lnTo>
                    <a:pt x="408203" y="497205"/>
                  </a:lnTo>
                  <a:lnTo>
                    <a:pt x="301040" y="187833"/>
                  </a:lnTo>
                  <a:lnTo>
                    <a:pt x="196900" y="497205"/>
                  </a:lnTo>
                  <a:lnTo>
                    <a:pt x="161074" y="497205"/>
                  </a:lnTo>
                  <a:lnTo>
                    <a:pt x="0" y="0"/>
                  </a:lnTo>
                  <a:close/>
                </a:path>
              </a:pathLst>
            </a:custGeom>
            <a:ln w="10668">
              <a:solidFill>
                <a:srgbClr val="7C7C7C"/>
              </a:solidFill>
            </a:ln>
          </p:spPr>
          <p:txBody>
            <a:bodyPr wrap="square" lIns="0" tIns="0" rIns="0" bIns="0" rtlCol="0"/>
            <a:lstStyle/>
            <a:p>
              <a:endParaRPr/>
            </a:p>
          </p:txBody>
        </p:sp>
        <p:sp>
          <p:nvSpPr>
            <p:cNvPr id="10" name="object 10"/>
            <p:cNvSpPr/>
            <p:nvPr/>
          </p:nvSpPr>
          <p:spPr>
            <a:xfrm>
              <a:off x="4787773" y="472058"/>
              <a:ext cx="107696" cy="107696"/>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2335656" y="472058"/>
              <a:ext cx="107695" cy="107696"/>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1074204" y="462660"/>
              <a:ext cx="4885690" cy="519430"/>
            </a:xfrm>
            <a:custGeom>
              <a:avLst/>
              <a:gdLst/>
              <a:ahLst/>
              <a:cxnLst/>
              <a:rect l="l" t="t" r="r" b="b"/>
              <a:pathLst>
                <a:path w="4885690" h="519430">
                  <a:moveTo>
                    <a:pt x="4758651" y="12953"/>
                  </a:moveTo>
                  <a:lnTo>
                    <a:pt x="4808404" y="20494"/>
                  </a:lnTo>
                  <a:lnTo>
                    <a:pt x="4849202" y="43179"/>
                  </a:lnTo>
                  <a:lnTo>
                    <a:pt x="4876460" y="78232"/>
                  </a:lnTo>
                  <a:lnTo>
                    <a:pt x="4885524" y="123189"/>
                  </a:lnTo>
                  <a:lnTo>
                    <a:pt x="4884693" y="139594"/>
                  </a:lnTo>
                  <a:lnTo>
                    <a:pt x="4872316" y="180975"/>
                  </a:lnTo>
                  <a:lnTo>
                    <a:pt x="4841134" y="220962"/>
                  </a:lnTo>
                  <a:lnTo>
                    <a:pt x="4825707" y="236347"/>
                  </a:lnTo>
                  <a:lnTo>
                    <a:pt x="4810565" y="251587"/>
                  </a:lnTo>
                  <a:lnTo>
                    <a:pt x="4782400" y="289305"/>
                  </a:lnTo>
                  <a:lnTo>
                    <a:pt x="4772367" y="335534"/>
                  </a:lnTo>
                  <a:lnTo>
                    <a:pt x="4772655" y="339276"/>
                  </a:lnTo>
                  <a:lnTo>
                    <a:pt x="4773526" y="345186"/>
                  </a:lnTo>
                  <a:lnTo>
                    <a:pt x="4774993" y="353286"/>
                  </a:lnTo>
                  <a:lnTo>
                    <a:pt x="4777066" y="363600"/>
                  </a:lnTo>
                  <a:lnTo>
                    <a:pt x="4713058" y="363600"/>
                  </a:lnTo>
                  <a:lnTo>
                    <a:pt x="4712677" y="362076"/>
                  </a:lnTo>
                  <a:lnTo>
                    <a:pt x="4710518" y="356362"/>
                  </a:lnTo>
                  <a:lnTo>
                    <a:pt x="4706835" y="346583"/>
                  </a:lnTo>
                  <a:lnTo>
                    <a:pt x="4704428" y="339411"/>
                  </a:lnTo>
                  <a:lnTo>
                    <a:pt x="4702724" y="332739"/>
                  </a:lnTo>
                  <a:lnTo>
                    <a:pt x="4701710" y="326544"/>
                  </a:lnTo>
                  <a:lnTo>
                    <a:pt x="4701374" y="320801"/>
                  </a:lnTo>
                  <a:lnTo>
                    <a:pt x="4701734" y="310326"/>
                  </a:lnTo>
                  <a:lnTo>
                    <a:pt x="4710505" y="270664"/>
                  </a:lnTo>
                  <a:lnTo>
                    <a:pt x="4731585" y="234174"/>
                  </a:lnTo>
                  <a:lnTo>
                    <a:pt x="4769446" y="189864"/>
                  </a:lnTo>
                  <a:lnTo>
                    <a:pt x="4784188" y="172047"/>
                  </a:lnTo>
                  <a:lnTo>
                    <a:pt x="4794704" y="155908"/>
                  </a:lnTo>
                  <a:lnTo>
                    <a:pt x="4801004" y="141412"/>
                  </a:lnTo>
                  <a:lnTo>
                    <a:pt x="4803101" y="128524"/>
                  </a:lnTo>
                  <a:lnTo>
                    <a:pt x="4799287" y="108021"/>
                  </a:lnTo>
                  <a:lnTo>
                    <a:pt x="4787830" y="93376"/>
                  </a:lnTo>
                  <a:lnTo>
                    <a:pt x="4768704" y="84589"/>
                  </a:lnTo>
                  <a:lnTo>
                    <a:pt x="4741887" y="81661"/>
                  </a:lnTo>
                  <a:lnTo>
                    <a:pt x="4726786" y="83520"/>
                  </a:lnTo>
                  <a:lnTo>
                    <a:pt x="4711376" y="89106"/>
                  </a:lnTo>
                  <a:lnTo>
                    <a:pt x="4695632" y="98430"/>
                  </a:lnTo>
                  <a:lnTo>
                    <a:pt x="4679530" y="111505"/>
                  </a:lnTo>
                  <a:lnTo>
                    <a:pt x="4645113" y="46862"/>
                  </a:lnTo>
                  <a:lnTo>
                    <a:pt x="4668426" y="32027"/>
                  </a:lnTo>
                  <a:lnTo>
                    <a:pt x="4695120" y="21431"/>
                  </a:lnTo>
                  <a:lnTo>
                    <a:pt x="4725195" y="15073"/>
                  </a:lnTo>
                  <a:lnTo>
                    <a:pt x="4758651" y="12953"/>
                  </a:lnTo>
                  <a:close/>
                </a:path>
                <a:path w="4885690" h="519430">
                  <a:moveTo>
                    <a:pt x="3597236" y="0"/>
                  </a:moveTo>
                  <a:lnTo>
                    <a:pt x="3597236" y="403098"/>
                  </a:lnTo>
                  <a:lnTo>
                    <a:pt x="3599711" y="432907"/>
                  </a:lnTo>
                  <a:lnTo>
                    <a:pt x="3607127" y="456025"/>
                  </a:lnTo>
                  <a:lnTo>
                    <a:pt x="3619471" y="472428"/>
                  </a:lnTo>
                  <a:lnTo>
                    <a:pt x="3636733" y="482091"/>
                  </a:lnTo>
                  <a:lnTo>
                    <a:pt x="3625303" y="498240"/>
                  </a:lnTo>
                  <a:lnTo>
                    <a:pt x="3610444" y="509746"/>
                  </a:lnTo>
                  <a:lnTo>
                    <a:pt x="3592156" y="516632"/>
                  </a:lnTo>
                  <a:lnTo>
                    <a:pt x="3570439" y="518922"/>
                  </a:lnTo>
                  <a:lnTo>
                    <a:pt x="3545530" y="513990"/>
                  </a:lnTo>
                  <a:lnTo>
                    <a:pt x="3527752" y="499189"/>
                  </a:lnTo>
                  <a:lnTo>
                    <a:pt x="3517093" y="474505"/>
                  </a:lnTo>
                  <a:lnTo>
                    <a:pt x="3513543" y="439927"/>
                  </a:lnTo>
                  <a:lnTo>
                    <a:pt x="3513543" y="20065"/>
                  </a:lnTo>
                  <a:lnTo>
                    <a:pt x="3597236" y="0"/>
                  </a:lnTo>
                  <a:close/>
                </a:path>
                <a:path w="4885690" h="519430">
                  <a:moveTo>
                    <a:pt x="85051" y="0"/>
                  </a:moveTo>
                  <a:lnTo>
                    <a:pt x="85051" y="176402"/>
                  </a:lnTo>
                  <a:lnTo>
                    <a:pt x="102820" y="163494"/>
                  </a:lnTo>
                  <a:lnTo>
                    <a:pt x="123645" y="154289"/>
                  </a:lnTo>
                  <a:lnTo>
                    <a:pt x="147525" y="148774"/>
                  </a:lnTo>
                  <a:lnTo>
                    <a:pt x="174459" y="146938"/>
                  </a:lnTo>
                  <a:lnTo>
                    <a:pt x="206221" y="149272"/>
                  </a:lnTo>
                  <a:lnTo>
                    <a:pt x="258506" y="167941"/>
                  </a:lnTo>
                  <a:lnTo>
                    <a:pt x="295223" y="204968"/>
                  </a:lnTo>
                  <a:lnTo>
                    <a:pt x="313753" y="258446"/>
                  </a:lnTo>
                  <a:lnTo>
                    <a:pt x="316064" y="291211"/>
                  </a:lnTo>
                  <a:lnTo>
                    <a:pt x="316064" y="512317"/>
                  </a:lnTo>
                  <a:lnTo>
                    <a:pt x="232117" y="512317"/>
                  </a:lnTo>
                  <a:lnTo>
                    <a:pt x="232117" y="291211"/>
                  </a:lnTo>
                  <a:lnTo>
                    <a:pt x="230810" y="275466"/>
                  </a:lnTo>
                  <a:lnTo>
                    <a:pt x="211289" y="237998"/>
                  </a:lnTo>
                  <a:lnTo>
                    <a:pt x="172995" y="219192"/>
                  </a:lnTo>
                  <a:lnTo>
                    <a:pt x="157048" y="217931"/>
                  </a:lnTo>
                  <a:lnTo>
                    <a:pt x="146646" y="218624"/>
                  </a:lnTo>
                  <a:lnTo>
                    <a:pt x="105397" y="234938"/>
                  </a:lnTo>
                  <a:lnTo>
                    <a:pt x="85051" y="254762"/>
                  </a:lnTo>
                  <a:lnTo>
                    <a:pt x="85051" y="512317"/>
                  </a:lnTo>
                  <a:lnTo>
                    <a:pt x="0" y="512317"/>
                  </a:lnTo>
                  <a:lnTo>
                    <a:pt x="0" y="20065"/>
                  </a:lnTo>
                  <a:lnTo>
                    <a:pt x="85051" y="0"/>
                  </a:lnTo>
                  <a:close/>
                </a:path>
              </a:pathLst>
            </a:custGeom>
            <a:ln w="10668">
              <a:solidFill>
                <a:srgbClr val="7C7C7C"/>
              </a:solidFill>
            </a:ln>
          </p:spPr>
          <p:txBody>
            <a:bodyPr wrap="square" lIns="0" tIns="0" rIns="0" bIns="0" rtlCol="0"/>
            <a:lstStyle/>
            <a:p>
              <a:endParaRPr/>
            </a:p>
          </p:txBody>
        </p:sp>
      </p:grpSp>
      <p:sp>
        <p:nvSpPr>
          <p:cNvPr id="13" name="object 13"/>
          <p:cNvSpPr/>
          <p:nvPr/>
        </p:nvSpPr>
        <p:spPr>
          <a:xfrm>
            <a:off x="6934201" y="1371600"/>
            <a:ext cx="3381755" cy="4953000"/>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1907541" y="2310511"/>
            <a:ext cx="4130675" cy="1854835"/>
          </a:xfrm>
          <a:prstGeom prst="rect">
            <a:avLst/>
          </a:prstGeom>
        </p:spPr>
        <p:txBody>
          <a:bodyPr vert="horz" wrap="square" lIns="0" tIns="12700" rIns="0" bIns="0" rtlCol="0">
            <a:spAutoFit/>
          </a:bodyPr>
          <a:lstStyle/>
          <a:p>
            <a:pPr marL="355600" marR="5080" indent="-342900">
              <a:spcBef>
                <a:spcPts val="100"/>
              </a:spcBef>
              <a:buFont typeface="Wingdings"/>
              <a:buChar char=""/>
              <a:tabLst>
                <a:tab pos="355600" algn="l"/>
              </a:tabLst>
            </a:pPr>
            <a:r>
              <a:rPr sz="2400" dirty="0">
                <a:latin typeface="Trebuchet MS"/>
                <a:cs typeface="Trebuchet MS"/>
              </a:rPr>
              <a:t>A </a:t>
            </a:r>
            <a:r>
              <a:rPr sz="2400" b="1" spc="-5" dirty="0">
                <a:latin typeface="Trebuchet MS"/>
                <a:cs typeface="Trebuchet MS"/>
              </a:rPr>
              <a:t>coupling </a:t>
            </a:r>
            <a:r>
              <a:rPr sz="2400" spc="-5" dirty="0">
                <a:latin typeface="Trebuchet MS"/>
                <a:cs typeface="Trebuchet MS"/>
              </a:rPr>
              <a:t>is </a:t>
            </a:r>
            <a:r>
              <a:rPr sz="2400" dirty="0">
                <a:latin typeface="Trebuchet MS"/>
                <a:cs typeface="Trebuchet MS"/>
              </a:rPr>
              <a:t>a </a:t>
            </a:r>
            <a:r>
              <a:rPr sz="2400" spc="-5" dirty="0">
                <a:latin typeface="Trebuchet MS"/>
                <a:cs typeface="Trebuchet MS"/>
              </a:rPr>
              <a:t>device used  to connect two </a:t>
            </a:r>
            <a:r>
              <a:rPr sz="2400" dirty="0">
                <a:latin typeface="Trebuchet MS"/>
                <a:cs typeface="Trebuchet MS"/>
              </a:rPr>
              <a:t>shafts  </a:t>
            </a:r>
            <a:r>
              <a:rPr sz="2400" spc="-5" dirty="0">
                <a:latin typeface="Trebuchet MS"/>
                <a:cs typeface="Trebuchet MS"/>
              </a:rPr>
              <a:t>together at their ends </a:t>
            </a:r>
            <a:r>
              <a:rPr sz="2400" dirty="0">
                <a:latin typeface="Trebuchet MS"/>
                <a:cs typeface="Trebuchet MS"/>
              </a:rPr>
              <a:t>for  </a:t>
            </a:r>
            <a:r>
              <a:rPr sz="2400" spc="-5" dirty="0">
                <a:latin typeface="Trebuchet MS"/>
                <a:cs typeface="Trebuchet MS"/>
              </a:rPr>
              <a:t>the purpose </a:t>
            </a:r>
            <a:r>
              <a:rPr sz="2400" dirty="0">
                <a:latin typeface="Trebuchet MS"/>
                <a:cs typeface="Trebuchet MS"/>
              </a:rPr>
              <a:t>of </a:t>
            </a:r>
            <a:r>
              <a:rPr sz="2400" spc="-5" dirty="0">
                <a:latin typeface="Trebuchet MS"/>
                <a:cs typeface="Trebuchet MS"/>
              </a:rPr>
              <a:t>transmitting  </a:t>
            </a:r>
            <a:r>
              <a:rPr sz="2400" spc="-60" dirty="0">
                <a:latin typeface="Trebuchet MS"/>
                <a:cs typeface="Trebuchet MS"/>
              </a:rPr>
              <a:t>power.</a:t>
            </a:r>
            <a:endParaRPr sz="2400">
              <a:latin typeface="Trebuchet MS"/>
              <a:cs typeface="Trebuchet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01304" y="498856"/>
            <a:ext cx="7716520" cy="663575"/>
            <a:chOff x="277304" y="498855"/>
            <a:chExt cx="7716520" cy="663575"/>
          </a:xfrm>
        </p:grpSpPr>
        <p:sp>
          <p:nvSpPr>
            <p:cNvPr id="3" name="object 3"/>
            <p:cNvSpPr/>
            <p:nvPr/>
          </p:nvSpPr>
          <p:spPr>
            <a:xfrm>
              <a:off x="282638" y="504189"/>
              <a:ext cx="7705788" cy="65290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791196" y="908050"/>
              <a:ext cx="120141" cy="12052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398646" y="838072"/>
              <a:ext cx="141859" cy="12382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394586" y="838072"/>
              <a:ext cx="141859" cy="12382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274434" y="716787"/>
              <a:ext cx="172338" cy="24104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520945" y="715771"/>
              <a:ext cx="186690" cy="89408"/>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7465822" y="713866"/>
              <a:ext cx="137667" cy="145542"/>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466969" y="714120"/>
              <a:ext cx="181102" cy="246126"/>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4166362" y="713866"/>
              <a:ext cx="137668" cy="145542"/>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282638" y="525906"/>
              <a:ext cx="7421245" cy="631190"/>
            </a:xfrm>
            <a:custGeom>
              <a:avLst/>
              <a:gdLst/>
              <a:ahLst/>
              <a:cxnLst/>
              <a:rect l="l" t="t" r="r" b="b"/>
              <a:pathLst>
                <a:path w="7421245" h="631190">
                  <a:moveTo>
                    <a:pt x="6498653" y="131952"/>
                  </a:moveTo>
                  <a:lnTo>
                    <a:pt x="6629209" y="131952"/>
                  </a:lnTo>
                  <a:lnTo>
                    <a:pt x="6629209" y="490600"/>
                  </a:lnTo>
                  <a:lnTo>
                    <a:pt x="6544500" y="490600"/>
                  </a:lnTo>
                  <a:lnTo>
                    <a:pt x="6544500" y="200659"/>
                  </a:lnTo>
                  <a:lnTo>
                    <a:pt x="6498653" y="200659"/>
                  </a:lnTo>
                  <a:lnTo>
                    <a:pt x="6498653" y="131952"/>
                  </a:lnTo>
                  <a:close/>
                </a:path>
                <a:path w="7421245" h="631190">
                  <a:moveTo>
                    <a:pt x="5514657" y="131952"/>
                  </a:moveTo>
                  <a:lnTo>
                    <a:pt x="5598350" y="131952"/>
                  </a:lnTo>
                  <a:lnTo>
                    <a:pt x="5598350" y="358266"/>
                  </a:lnTo>
                  <a:lnTo>
                    <a:pt x="5602229" y="388510"/>
                  </a:lnTo>
                  <a:lnTo>
                    <a:pt x="5613860" y="410098"/>
                  </a:lnTo>
                  <a:lnTo>
                    <a:pt x="5633229" y="423042"/>
                  </a:lnTo>
                  <a:lnTo>
                    <a:pt x="5660326" y="427354"/>
                  </a:lnTo>
                  <a:lnTo>
                    <a:pt x="5674334" y="426428"/>
                  </a:lnTo>
                  <a:lnTo>
                    <a:pt x="5713285" y="412622"/>
                  </a:lnTo>
                  <a:lnTo>
                    <a:pt x="5745797" y="378459"/>
                  </a:lnTo>
                  <a:lnTo>
                    <a:pt x="5745797" y="131952"/>
                  </a:lnTo>
                  <a:lnTo>
                    <a:pt x="5829490" y="131952"/>
                  </a:lnTo>
                  <a:lnTo>
                    <a:pt x="5829490" y="490981"/>
                  </a:lnTo>
                  <a:lnTo>
                    <a:pt x="5745797" y="490981"/>
                  </a:lnTo>
                  <a:lnTo>
                    <a:pt x="5745797" y="460755"/>
                  </a:lnTo>
                  <a:lnTo>
                    <a:pt x="5736032" y="468016"/>
                  </a:lnTo>
                  <a:lnTo>
                    <a:pt x="5696902" y="486537"/>
                  </a:lnTo>
                  <a:lnTo>
                    <a:pt x="5652986" y="496663"/>
                  </a:lnTo>
                  <a:lnTo>
                    <a:pt x="5639625" y="497331"/>
                  </a:lnTo>
                  <a:lnTo>
                    <a:pt x="5594637" y="492028"/>
                  </a:lnTo>
                  <a:lnTo>
                    <a:pt x="5559645" y="476117"/>
                  </a:lnTo>
                  <a:lnTo>
                    <a:pt x="5534652" y="449600"/>
                  </a:lnTo>
                  <a:lnTo>
                    <a:pt x="5519656" y="412475"/>
                  </a:lnTo>
                  <a:lnTo>
                    <a:pt x="5514657" y="364743"/>
                  </a:lnTo>
                  <a:lnTo>
                    <a:pt x="5514657" y="131952"/>
                  </a:lnTo>
                  <a:close/>
                </a:path>
                <a:path w="7421245" h="631190">
                  <a:moveTo>
                    <a:pt x="1876361" y="131952"/>
                  </a:moveTo>
                  <a:lnTo>
                    <a:pt x="2006917" y="131952"/>
                  </a:lnTo>
                  <a:lnTo>
                    <a:pt x="2006917" y="490600"/>
                  </a:lnTo>
                  <a:lnTo>
                    <a:pt x="1922208" y="490600"/>
                  </a:lnTo>
                  <a:lnTo>
                    <a:pt x="1922208" y="200659"/>
                  </a:lnTo>
                  <a:lnTo>
                    <a:pt x="1876361" y="200659"/>
                  </a:lnTo>
                  <a:lnTo>
                    <a:pt x="1876361" y="131952"/>
                  </a:lnTo>
                  <a:close/>
                </a:path>
                <a:path w="7421245" h="631190">
                  <a:moveTo>
                    <a:pt x="6902767" y="125221"/>
                  </a:moveTo>
                  <a:lnTo>
                    <a:pt x="6960012" y="134826"/>
                  </a:lnTo>
                  <a:lnTo>
                    <a:pt x="7003732" y="163575"/>
                  </a:lnTo>
                  <a:lnTo>
                    <a:pt x="7031450" y="209534"/>
                  </a:lnTo>
                  <a:lnTo>
                    <a:pt x="7040689" y="270637"/>
                  </a:lnTo>
                  <a:lnTo>
                    <a:pt x="7040689" y="490600"/>
                  </a:lnTo>
                  <a:lnTo>
                    <a:pt x="6956996" y="490600"/>
                  </a:lnTo>
                  <a:lnTo>
                    <a:pt x="6956996" y="283337"/>
                  </a:lnTo>
                  <a:lnTo>
                    <a:pt x="6955899" y="261931"/>
                  </a:lnTo>
                  <a:lnTo>
                    <a:pt x="6939343" y="216407"/>
                  </a:lnTo>
                  <a:lnTo>
                    <a:pt x="6900463" y="196530"/>
                  </a:lnTo>
                  <a:lnTo>
                    <a:pt x="6881939" y="195198"/>
                  </a:lnTo>
                  <a:lnTo>
                    <a:pt x="6872608" y="195861"/>
                  </a:lnTo>
                  <a:lnTo>
                    <a:pt x="6832736" y="211141"/>
                  </a:lnTo>
                  <a:lnTo>
                    <a:pt x="6809930" y="231393"/>
                  </a:lnTo>
                  <a:lnTo>
                    <a:pt x="6809930" y="490600"/>
                  </a:lnTo>
                  <a:lnTo>
                    <a:pt x="6726237" y="490600"/>
                  </a:lnTo>
                  <a:lnTo>
                    <a:pt x="6726237" y="131952"/>
                  </a:lnTo>
                  <a:lnTo>
                    <a:pt x="6786562" y="131952"/>
                  </a:lnTo>
                  <a:lnTo>
                    <a:pt x="6801929" y="165480"/>
                  </a:lnTo>
                  <a:lnTo>
                    <a:pt x="6821025" y="147885"/>
                  </a:lnTo>
                  <a:lnTo>
                    <a:pt x="6844204" y="135302"/>
                  </a:lnTo>
                  <a:lnTo>
                    <a:pt x="6871456" y="127744"/>
                  </a:lnTo>
                  <a:lnTo>
                    <a:pt x="6902767" y="125221"/>
                  </a:lnTo>
                  <a:close/>
                </a:path>
                <a:path w="7421245" h="631190">
                  <a:moveTo>
                    <a:pt x="6074473" y="125221"/>
                  </a:moveTo>
                  <a:lnTo>
                    <a:pt x="6126861" y="130470"/>
                  </a:lnTo>
                  <a:lnTo>
                    <a:pt x="6169723" y="146214"/>
                  </a:lnTo>
                  <a:lnTo>
                    <a:pt x="6203061" y="172450"/>
                  </a:lnTo>
                  <a:lnTo>
                    <a:pt x="6226873" y="209173"/>
                  </a:lnTo>
                  <a:lnTo>
                    <a:pt x="6241161" y="256381"/>
                  </a:lnTo>
                  <a:lnTo>
                    <a:pt x="6245923" y="314070"/>
                  </a:lnTo>
                  <a:lnTo>
                    <a:pt x="6242950" y="355623"/>
                  </a:lnTo>
                  <a:lnTo>
                    <a:pt x="6219241" y="423441"/>
                  </a:lnTo>
                  <a:lnTo>
                    <a:pt x="6172670" y="470542"/>
                  </a:lnTo>
                  <a:lnTo>
                    <a:pt x="6107951" y="494355"/>
                  </a:lnTo>
                  <a:lnTo>
                    <a:pt x="6069139" y="497331"/>
                  </a:lnTo>
                  <a:lnTo>
                    <a:pt x="6049779" y="496335"/>
                  </a:lnTo>
                  <a:lnTo>
                    <a:pt x="6031325" y="493363"/>
                  </a:lnTo>
                  <a:lnTo>
                    <a:pt x="6013775" y="488438"/>
                  </a:lnTo>
                  <a:lnTo>
                    <a:pt x="5997130" y="481583"/>
                  </a:lnTo>
                  <a:lnTo>
                    <a:pt x="5997130" y="631189"/>
                  </a:lnTo>
                  <a:lnTo>
                    <a:pt x="5913310" y="631189"/>
                  </a:lnTo>
                  <a:lnTo>
                    <a:pt x="5913310" y="131952"/>
                  </a:lnTo>
                  <a:lnTo>
                    <a:pt x="5997130" y="131952"/>
                  </a:lnTo>
                  <a:lnTo>
                    <a:pt x="5997130" y="156082"/>
                  </a:lnTo>
                  <a:lnTo>
                    <a:pt x="6013751" y="142581"/>
                  </a:lnTo>
                  <a:lnTo>
                    <a:pt x="6032182" y="132937"/>
                  </a:lnTo>
                  <a:lnTo>
                    <a:pt x="6052423" y="127150"/>
                  </a:lnTo>
                  <a:lnTo>
                    <a:pt x="6074473" y="125221"/>
                  </a:lnTo>
                  <a:close/>
                </a:path>
                <a:path w="7421245" h="631190">
                  <a:moveTo>
                    <a:pt x="5275135" y="125221"/>
                  </a:moveTo>
                  <a:lnTo>
                    <a:pt x="5313658" y="128319"/>
                  </a:lnTo>
                  <a:lnTo>
                    <a:pt x="5377130" y="153136"/>
                  </a:lnTo>
                  <a:lnTo>
                    <a:pt x="5421770" y="201928"/>
                  </a:lnTo>
                  <a:lnTo>
                    <a:pt x="5444388" y="269694"/>
                  </a:lnTo>
                  <a:lnTo>
                    <a:pt x="5447220" y="310388"/>
                  </a:lnTo>
                  <a:lnTo>
                    <a:pt x="5444339" y="351059"/>
                  </a:lnTo>
                  <a:lnTo>
                    <a:pt x="5421288" y="419258"/>
                  </a:lnTo>
                  <a:lnTo>
                    <a:pt x="5376023" y="468882"/>
                  </a:lnTo>
                  <a:lnTo>
                    <a:pt x="5313019" y="494166"/>
                  </a:lnTo>
                  <a:lnTo>
                    <a:pt x="5275135" y="497331"/>
                  </a:lnTo>
                  <a:lnTo>
                    <a:pt x="5236537" y="494141"/>
                  </a:lnTo>
                  <a:lnTo>
                    <a:pt x="5172962" y="468614"/>
                  </a:lnTo>
                  <a:lnTo>
                    <a:pt x="5128172" y="418633"/>
                  </a:lnTo>
                  <a:lnTo>
                    <a:pt x="5105503" y="350676"/>
                  </a:lnTo>
                  <a:lnTo>
                    <a:pt x="5102669" y="310388"/>
                  </a:lnTo>
                  <a:lnTo>
                    <a:pt x="5105624" y="271313"/>
                  </a:lnTo>
                  <a:lnTo>
                    <a:pt x="5129297" y="204499"/>
                  </a:lnTo>
                  <a:lnTo>
                    <a:pt x="5175587" y="154261"/>
                  </a:lnTo>
                  <a:lnTo>
                    <a:pt x="5238158" y="128456"/>
                  </a:lnTo>
                  <a:lnTo>
                    <a:pt x="5275135" y="125221"/>
                  </a:lnTo>
                  <a:close/>
                </a:path>
                <a:path w="7421245" h="631190">
                  <a:moveTo>
                    <a:pt x="4947983" y="125221"/>
                  </a:moveTo>
                  <a:lnTo>
                    <a:pt x="4978276" y="127432"/>
                  </a:lnTo>
                  <a:lnTo>
                    <a:pt x="5006498" y="134048"/>
                  </a:lnTo>
                  <a:lnTo>
                    <a:pt x="5032672" y="145045"/>
                  </a:lnTo>
                  <a:lnTo>
                    <a:pt x="5056822" y="160400"/>
                  </a:lnTo>
                  <a:lnTo>
                    <a:pt x="5021008" y="223012"/>
                  </a:lnTo>
                  <a:lnTo>
                    <a:pt x="5005004" y="210843"/>
                  </a:lnTo>
                  <a:lnTo>
                    <a:pt x="4986512" y="202152"/>
                  </a:lnTo>
                  <a:lnTo>
                    <a:pt x="4965519" y="196937"/>
                  </a:lnTo>
                  <a:lnTo>
                    <a:pt x="4942014" y="195198"/>
                  </a:lnTo>
                  <a:lnTo>
                    <a:pt x="4919462" y="197177"/>
                  </a:lnTo>
                  <a:lnTo>
                    <a:pt x="4881881" y="213040"/>
                  </a:lnTo>
                  <a:lnTo>
                    <a:pt x="4854735" y="244282"/>
                  </a:lnTo>
                  <a:lnTo>
                    <a:pt x="4840880" y="288045"/>
                  </a:lnTo>
                  <a:lnTo>
                    <a:pt x="4839144" y="314451"/>
                  </a:lnTo>
                  <a:lnTo>
                    <a:pt x="4845861" y="363811"/>
                  </a:lnTo>
                  <a:lnTo>
                    <a:pt x="4866020" y="399097"/>
                  </a:lnTo>
                  <a:lnTo>
                    <a:pt x="4899634" y="420286"/>
                  </a:lnTo>
                  <a:lnTo>
                    <a:pt x="4946713" y="427354"/>
                  </a:lnTo>
                  <a:lnTo>
                    <a:pt x="4969265" y="425426"/>
                  </a:lnTo>
                  <a:lnTo>
                    <a:pt x="4990449" y="419639"/>
                  </a:lnTo>
                  <a:lnTo>
                    <a:pt x="5010275" y="409995"/>
                  </a:lnTo>
                  <a:lnTo>
                    <a:pt x="5028755" y="396493"/>
                  </a:lnTo>
                  <a:lnTo>
                    <a:pt x="5059489" y="462533"/>
                  </a:lnTo>
                  <a:lnTo>
                    <a:pt x="5025326" y="481075"/>
                  </a:lnTo>
                  <a:lnTo>
                    <a:pt x="4981475" y="493902"/>
                  </a:lnTo>
                  <a:lnTo>
                    <a:pt x="4931219" y="497331"/>
                  </a:lnTo>
                  <a:lnTo>
                    <a:pt x="4891881" y="494307"/>
                  </a:lnTo>
                  <a:lnTo>
                    <a:pt x="4826349" y="470114"/>
                  </a:lnTo>
                  <a:lnTo>
                    <a:pt x="4779152" y="422394"/>
                  </a:lnTo>
                  <a:lnTo>
                    <a:pt x="4755149" y="355147"/>
                  </a:lnTo>
                  <a:lnTo>
                    <a:pt x="4752149" y="314451"/>
                  </a:lnTo>
                  <a:lnTo>
                    <a:pt x="4755435" y="274111"/>
                  </a:lnTo>
                  <a:lnTo>
                    <a:pt x="4781724" y="205670"/>
                  </a:lnTo>
                  <a:lnTo>
                    <a:pt x="4833397" y="154636"/>
                  </a:lnTo>
                  <a:lnTo>
                    <a:pt x="4905025" y="128486"/>
                  </a:lnTo>
                  <a:lnTo>
                    <a:pt x="4947983" y="125221"/>
                  </a:lnTo>
                  <a:close/>
                </a:path>
                <a:path w="7421245" h="631190">
                  <a:moveTo>
                    <a:pt x="4331271" y="125221"/>
                  </a:moveTo>
                  <a:lnTo>
                    <a:pt x="4401661" y="136905"/>
                  </a:lnTo>
                  <a:lnTo>
                    <a:pt x="4456620" y="171830"/>
                  </a:lnTo>
                  <a:lnTo>
                    <a:pt x="4491942" y="224694"/>
                  </a:lnTo>
                  <a:lnTo>
                    <a:pt x="4503737" y="290321"/>
                  </a:lnTo>
                  <a:lnTo>
                    <a:pt x="4503306" y="299015"/>
                  </a:lnTo>
                  <a:lnTo>
                    <a:pt x="4502007" y="309673"/>
                  </a:lnTo>
                  <a:lnTo>
                    <a:pt x="4499826" y="322308"/>
                  </a:lnTo>
                  <a:lnTo>
                    <a:pt x="4496752" y="336930"/>
                  </a:lnTo>
                  <a:lnTo>
                    <a:pt x="4240593" y="336930"/>
                  </a:lnTo>
                  <a:lnTo>
                    <a:pt x="4243286" y="357169"/>
                  </a:lnTo>
                  <a:lnTo>
                    <a:pt x="4270057" y="403478"/>
                  </a:lnTo>
                  <a:lnTo>
                    <a:pt x="4321296" y="425856"/>
                  </a:lnTo>
                  <a:lnTo>
                    <a:pt x="4343082" y="427354"/>
                  </a:lnTo>
                  <a:lnTo>
                    <a:pt x="4369962" y="425477"/>
                  </a:lnTo>
                  <a:lnTo>
                    <a:pt x="4393438" y="419862"/>
                  </a:lnTo>
                  <a:lnTo>
                    <a:pt x="4413484" y="410531"/>
                  </a:lnTo>
                  <a:lnTo>
                    <a:pt x="4430077" y="397509"/>
                  </a:lnTo>
                  <a:lnTo>
                    <a:pt x="4462589" y="461517"/>
                  </a:lnTo>
                  <a:lnTo>
                    <a:pt x="4437774" y="477186"/>
                  </a:lnTo>
                  <a:lnTo>
                    <a:pt x="4407519" y="488378"/>
                  </a:lnTo>
                  <a:lnTo>
                    <a:pt x="4371810" y="495093"/>
                  </a:lnTo>
                  <a:lnTo>
                    <a:pt x="4330636" y="497331"/>
                  </a:lnTo>
                  <a:lnTo>
                    <a:pt x="4291746" y="494329"/>
                  </a:lnTo>
                  <a:lnTo>
                    <a:pt x="4226873" y="470275"/>
                  </a:lnTo>
                  <a:lnTo>
                    <a:pt x="4180006" y="422814"/>
                  </a:lnTo>
                  <a:lnTo>
                    <a:pt x="4156194" y="355758"/>
                  </a:lnTo>
                  <a:lnTo>
                    <a:pt x="4153217" y="315087"/>
                  </a:lnTo>
                  <a:lnTo>
                    <a:pt x="4156481" y="274776"/>
                  </a:lnTo>
                  <a:lnTo>
                    <a:pt x="4182631" y="206109"/>
                  </a:lnTo>
                  <a:lnTo>
                    <a:pt x="4233044" y="154797"/>
                  </a:lnTo>
                  <a:lnTo>
                    <a:pt x="4295909" y="128508"/>
                  </a:lnTo>
                  <a:lnTo>
                    <a:pt x="4331271" y="125221"/>
                  </a:lnTo>
                  <a:close/>
                </a:path>
                <a:path w="7421245" h="631190">
                  <a:moveTo>
                    <a:pt x="3603307" y="125221"/>
                  </a:moveTo>
                  <a:lnTo>
                    <a:pt x="3660552" y="134826"/>
                  </a:lnTo>
                  <a:lnTo>
                    <a:pt x="3704272" y="163575"/>
                  </a:lnTo>
                  <a:lnTo>
                    <a:pt x="3731990" y="209534"/>
                  </a:lnTo>
                  <a:lnTo>
                    <a:pt x="3741229" y="270637"/>
                  </a:lnTo>
                  <a:lnTo>
                    <a:pt x="3741229" y="490600"/>
                  </a:lnTo>
                  <a:lnTo>
                    <a:pt x="3657536" y="490600"/>
                  </a:lnTo>
                  <a:lnTo>
                    <a:pt x="3657536" y="283337"/>
                  </a:lnTo>
                  <a:lnTo>
                    <a:pt x="3656441" y="261931"/>
                  </a:lnTo>
                  <a:lnTo>
                    <a:pt x="3640010" y="216407"/>
                  </a:lnTo>
                  <a:lnTo>
                    <a:pt x="3601005" y="196530"/>
                  </a:lnTo>
                  <a:lnTo>
                    <a:pt x="3582479" y="195198"/>
                  </a:lnTo>
                  <a:lnTo>
                    <a:pt x="3573148" y="195861"/>
                  </a:lnTo>
                  <a:lnTo>
                    <a:pt x="3533276" y="211141"/>
                  </a:lnTo>
                  <a:lnTo>
                    <a:pt x="3510470" y="231393"/>
                  </a:lnTo>
                  <a:lnTo>
                    <a:pt x="3510470" y="490600"/>
                  </a:lnTo>
                  <a:lnTo>
                    <a:pt x="3426777" y="490600"/>
                  </a:lnTo>
                  <a:lnTo>
                    <a:pt x="3426777" y="131952"/>
                  </a:lnTo>
                  <a:lnTo>
                    <a:pt x="3487102" y="131952"/>
                  </a:lnTo>
                  <a:lnTo>
                    <a:pt x="3502469" y="165480"/>
                  </a:lnTo>
                  <a:lnTo>
                    <a:pt x="3521565" y="147885"/>
                  </a:lnTo>
                  <a:lnTo>
                    <a:pt x="3544744" y="135302"/>
                  </a:lnTo>
                  <a:lnTo>
                    <a:pt x="3571996" y="127744"/>
                  </a:lnTo>
                  <a:lnTo>
                    <a:pt x="3603307" y="125221"/>
                  </a:lnTo>
                  <a:close/>
                </a:path>
                <a:path w="7421245" h="631190">
                  <a:moveTo>
                    <a:pt x="3177603" y="125221"/>
                  </a:moveTo>
                  <a:lnTo>
                    <a:pt x="3215842" y="127555"/>
                  </a:lnTo>
                  <a:lnTo>
                    <a:pt x="3275937" y="146224"/>
                  </a:lnTo>
                  <a:lnTo>
                    <a:pt x="3314487" y="185416"/>
                  </a:lnTo>
                  <a:lnTo>
                    <a:pt x="3333589" y="256178"/>
                  </a:lnTo>
                  <a:lnTo>
                    <a:pt x="3335972" y="304038"/>
                  </a:lnTo>
                  <a:lnTo>
                    <a:pt x="3335972" y="380745"/>
                  </a:lnTo>
                  <a:lnTo>
                    <a:pt x="3337780" y="413246"/>
                  </a:lnTo>
                  <a:lnTo>
                    <a:pt x="3343195" y="439102"/>
                  </a:lnTo>
                  <a:lnTo>
                    <a:pt x="3352206" y="458291"/>
                  </a:lnTo>
                  <a:lnTo>
                    <a:pt x="3364801" y="470788"/>
                  </a:lnTo>
                  <a:lnTo>
                    <a:pt x="3359439" y="478978"/>
                  </a:lnTo>
                  <a:lnTo>
                    <a:pt x="3320506" y="497070"/>
                  </a:lnTo>
                  <a:lnTo>
                    <a:pt x="3312477" y="497331"/>
                  </a:lnTo>
                  <a:lnTo>
                    <a:pt x="3303666" y="496496"/>
                  </a:lnTo>
                  <a:lnTo>
                    <a:pt x="3267995" y="469900"/>
                  </a:lnTo>
                  <a:lnTo>
                    <a:pt x="3260661" y="454787"/>
                  </a:lnTo>
                  <a:lnTo>
                    <a:pt x="3253896" y="463712"/>
                  </a:lnTo>
                  <a:lnTo>
                    <a:pt x="3220910" y="485393"/>
                  </a:lnTo>
                  <a:lnTo>
                    <a:pt x="3177119" y="496591"/>
                  </a:lnTo>
                  <a:lnTo>
                    <a:pt x="3161855" y="497331"/>
                  </a:lnTo>
                  <a:lnTo>
                    <a:pt x="3134447" y="495522"/>
                  </a:lnTo>
                  <a:lnTo>
                    <a:pt x="3088917" y="481044"/>
                  </a:lnTo>
                  <a:lnTo>
                    <a:pt x="3056294" y="452374"/>
                  </a:lnTo>
                  <a:lnTo>
                    <a:pt x="3039721" y="411225"/>
                  </a:lnTo>
                  <a:lnTo>
                    <a:pt x="3037649" y="386079"/>
                  </a:lnTo>
                  <a:lnTo>
                    <a:pt x="3040556" y="356643"/>
                  </a:lnTo>
                  <a:lnTo>
                    <a:pt x="3063849" y="307963"/>
                  </a:lnTo>
                  <a:lnTo>
                    <a:pt x="3110122" y="273262"/>
                  </a:lnTo>
                  <a:lnTo>
                    <a:pt x="3176520" y="255684"/>
                  </a:lnTo>
                  <a:lnTo>
                    <a:pt x="3217100" y="253491"/>
                  </a:lnTo>
                  <a:lnTo>
                    <a:pt x="3224787" y="253803"/>
                  </a:lnTo>
                  <a:lnTo>
                    <a:pt x="3233166" y="254746"/>
                  </a:lnTo>
                  <a:lnTo>
                    <a:pt x="3242210" y="256331"/>
                  </a:lnTo>
                  <a:lnTo>
                    <a:pt x="3251898" y="258571"/>
                  </a:lnTo>
                  <a:lnTo>
                    <a:pt x="3246897" y="230882"/>
                  </a:lnTo>
                  <a:lnTo>
                    <a:pt x="3231895" y="211073"/>
                  </a:lnTo>
                  <a:lnTo>
                    <a:pt x="3206892" y="199171"/>
                  </a:lnTo>
                  <a:lnTo>
                    <a:pt x="3171888" y="195198"/>
                  </a:lnTo>
                  <a:lnTo>
                    <a:pt x="3149240" y="196195"/>
                  </a:lnTo>
                  <a:lnTo>
                    <a:pt x="3128533" y="199167"/>
                  </a:lnTo>
                  <a:lnTo>
                    <a:pt x="3109755" y="204092"/>
                  </a:lnTo>
                  <a:lnTo>
                    <a:pt x="3092894" y="210946"/>
                  </a:lnTo>
                  <a:lnTo>
                    <a:pt x="3074733" y="146050"/>
                  </a:lnTo>
                  <a:lnTo>
                    <a:pt x="3097379" y="136955"/>
                  </a:lnTo>
                  <a:lnTo>
                    <a:pt x="3122072" y="130444"/>
                  </a:lnTo>
                  <a:lnTo>
                    <a:pt x="3148814" y="126529"/>
                  </a:lnTo>
                  <a:lnTo>
                    <a:pt x="3177603" y="125221"/>
                  </a:lnTo>
                  <a:close/>
                </a:path>
                <a:path w="7421245" h="631190">
                  <a:moveTo>
                    <a:pt x="2206815" y="125221"/>
                  </a:moveTo>
                  <a:lnTo>
                    <a:pt x="2234318" y="126793"/>
                  </a:lnTo>
                  <a:lnTo>
                    <a:pt x="2261012" y="131508"/>
                  </a:lnTo>
                  <a:lnTo>
                    <a:pt x="2286896" y="139366"/>
                  </a:lnTo>
                  <a:lnTo>
                    <a:pt x="2311971" y="150367"/>
                  </a:lnTo>
                  <a:lnTo>
                    <a:pt x="2287841" y="215391"/>
                  </a:lnTo>
                  <a:lnTo>
                    <a:pt x="2272772" y="205130"/>
                  </a:lnTo>
                  <a:lnTo>
                    <a:pt x="2255012" y="197786"/>
                  </a:lnTo>
                  <a:lnTo>
                    <a:pt x="2234584" y="193371"/>
                  </a:lnTo>
                  <a:lnTo>
                    <a:pt x="2211514" y="191896"/>
                  </a:lnTo>
                  <a:lnTo>
                    <a:pt x="2192272" y="194065"/>
                  </a:lnTo>
                  <a:lnTo>
                    <a:pt x="2178542" y="200580"/>
                  </a:lnTo>
                  <a:lnTo>
                    <a:pt x="2170312" y="211453"/>
                  </a:lnTo>
                  <a:lnTo>
                    <a:pt x="2167572" y="226694"/>
                  </a:lnTo>
                  <a:lnTo>
                    <a:pt x="2168477" y="233386"/>
                  </a:lnTo>
                  <a:lnTo>
                    <a:pt x="2204608" y="264413"/>
                  </a:lnTo>
                  <a:lnTo>
                    <a:pt x="2243645" y="281177"/>
                  </a:lnTo>
                  <a:lnTo>
                    <a:pt x="2265602" y="290935"/>
                  </a:lnTo>
                  <a:lnTo>
                    <a:pt x="2299563" y="313449"/>
                  </a:lnTo>
                  <a:lnTo>
                    <a:pt x="2327132" y="355377"/>
                  </a:lnTo>
                  <a:lnTo>
                    <a:pt x="2332291" y="390143"/>
                  </a:lnTo>
                  <a:lnTo>
                    <a:pt x="2329981" y="413765"/>
                  </a:lnTo>
                  <a:lnTo>
                    <a:pt x="2311503" y="453008"/>
                  </a:lnTo>
                  <a:lnTo>
                    <a:pt x="2275189" y="481204"/>
                  </a:lnTo>
                  <a:lnTo>
                    <a:pt x="2224897" y="495544"/>
                  </a:lnTo>
                  <a:lnTo>
                    <a:pt x="2194750" y="497331"/>
                  </a:lnTo>
                  <a:lnTo>
                    <a:pt x="2177726" y="496954"/>
                  </a:lnTo>
                  <a:lnTo>
                    <a:pt x="2137346" y="491489"/>
                  </a:lnTo>
                  <a:lnTo>
                    <a:pt x="2098020" y="475773"/>
                  </a:lnTo>
                  <a:lnTo>
                    <a:pt x="2081847" y="467487"/>
                  </a:lnTo>
                  <a:lnTo>
                    <a:pt x="2111692" y="400812"/>
                  </a:lnTo>
                  <a:lnTo>
                    <a:pt x="2131054" y="413887"/>
                  </a:lnTo>
                  <a:lnTo>
                    <a:pt x="2151618" y="423211"/>
                  </a:lnTo>
                  <a:lnTo>
                    <a:pt x="2173396" y="428797"/>
                  </a:lnTo>
                  <a:lnTo>
                    <a:pt x="2196401" y="430656"/>
                  </a:lnTo>
                  <a:lnTo>
                    <a:pt x="2217810" y="428488"/>
                  </a:lnTo>
                  <a:lnTo>
                    <a:pt x="2233088" y="421973"/>
                  </a:lnTo>
                  <a:lnTo>
                    <a:pt x="2242246" y="411100"/>
                  </a:lnTo>
                  <a:lnTo>
                    <a:pt x="2245296" y="395858"/>
                  </a:lnTo>
                  <a:lnTo>
                    <a:pt x="2244369" y="386119"/>
                  </a:lnTo>
                  <a:lnTo>
                    <a:pt x="2221472" y="355546"/>
                  </a:lnTo>
                  <a:lnTo>
                    <a:pt x="2173287" y="331596"/>
                  </a:lnTo>
                  <a:lnTo>
                    <a:pt x="2132709" y="310356"/>
                  </a:lnTo>
                  <a:lnTo>
                    <a:pt x="2103739" y="285305"/>
                  </a:lnTo>
                  <a:lnTo>
                    <a:pt x="2086365" y="256444"/>
                  </a:lnTo>
                  <a:lnTo>
                    <a:pt x="2080577" y="223773"/>
                  </a:lnTo>
                  <a:lnTo>
                    <a:pt x="2082792" y="201745"/>
                  </a:lnTo>
                  <a:lnTo>
                    <a:pt x="2100508" y="165498"/>
                  </a:lnTo>
                  <a:lnTo>
                    <a:pt x="2134985" y="139848"/>
                  </a:lnTo>
                  <a:lnTo>
                    <a:pt x="2180411" y="126843"/>
                  </a:lnTo>
                  <a:lnTo>
                    <a:pt x="2206815" y="125221"/>
                  </a:lnTo>
                  <a:close/>
                </a:path>
                <a:path w="7421245" h="631190">
                  <a:moveTo>
                    <a:pt x="1173543" y="125221"/>
                  </a:moveTo>
                  <a:lnTo>
                    <a:pt x="1211782" y="127555"/>
                  </a:lnTo>
                  <a:lnTo>
                    <a:pt x="1271877" y="146224"/>
                  </a:lnTo>
                  <a:lnTo>
                    <a:pt x="1310427" y="185416"/>
                  </a:lnTo>
                  <a:lnTo>
                    <a:pt x="1329529" y="256178"/>
                  </a:lnTo>
                  <a:lnTo>
                    <a:pt x="1331912" y="304038"/>
                  </a:lnTo>
                  <a:lnTo>
                    <a:pt x="1331912" y="380745"/>
                  </a:lnTo>
                  <a:lnTo>
                    <a:pt x="1333720" y="413246"/>
                  </a:lnTo>
                  <a:lnTo>
                    <a:pt x="1339135" y="439102"/>
                  </a:lnTo>
                  <a:lnTo>
                    <a:pt x="1348146" y="458291"/>
                  </a:lnTo>
                  <a:lnTo>
                    <a:pt x="1360741" y="470788"/>
                  </a:lnTo>
                  <a:lnTo>
                    <a:pt x="1355379" y="478978"/>
                  </a:lnTo>
                  <a:lnTo>
                    <a:pt x="1316446" y="497070"/>
                  </a:lnTo>
                  <a:lnTo>
                    <a:pt x="1308417" y="497331"/>
                  </a:lnTo>
                  <a:lnTo>
                    <a:pt x="1299606" y="496496"/>
                  </a:lnTo>
                  <a:lnTo>
                    <a:pt x="1263935" y="469900"/>
                  </a:lnTo>
                  <a:lnTo>
                    <a:pt x="1256601" y="454787"/>
                  </a:lnTo>
                  <a:lnTo>
                    <a:pt x="1249836" y="463712"/>
                  </a:lnTo>
                  <a:lnTo>
                    <a:pt x="1216850" y="485393"/>
                  </a:lnTo>
                  <a:lnTo>
                    <a:pt x="1173059" y="496591"/>
                  </a:lnTo>
                  <a:lnTo>
                    <a:pt x="1157795" y="497331"/>
                  </a:lnTo>
                  <a:lnTo>
                    <a:pt x="1130387" y="495522"/>
                  </a:lnTo>
                  <a:lnTo>
                    <a:pt x="1084857" y="481044"/>
                  </a:lnTo>
                  <a:lnTo>
                    <a:pt x="1052234" y="452374"/>
                  </a:lnTo>
                  <a:lnTo>
                    <a:pt x="1035661" y="411225"/>
                  </a:lnTo>
                  <a:lnTo>
                    <a:pt x="1033589" y="386079"/>
                  </a:lnTo>
                  <a:lnTo>
                    <a:pt x="1036496" y="356643"/>
                  </a:lnTo>
                  <a:lnTo>
                    <a:pt x="1059789" y="307963"/>
                  </a:lnTo>
                  <a:lnTo>
                    <a:pt x="1106062" y="273262"/>
                  </a:lnTo>
                  <a:lnTo>
                    <a:pt x="1172460" y="255684"/>
                  </a:lnTo>
                  <a:lnTo>
                    <a:pt x="1213040" y="253491"/>
                  </a:lnTo>
                  <a:lnTo>
                    <a:pt x="1220727" y="253803"/>
                  </a:lnTo>
                  <a:lnTo>
                    <a:pt x="1229106" y="254746"/>
                  </a:lnTo>
                  <a:lnTo>
                    <a:pt x="1238150" y="256331"/>
                  </a:lnTo>
                  <a:lnTo>
                    <a:pt x="1247838" y="258571"/>
                  </a:lnTo>
                  <a:lnTo>
                    <a:pt x="1242837" y="230882"/>
                  </a:lnTo>
                  <a:lnTo>
                    <a:pt x="1227836" y="211073"/>
                  </a:lnTo>
                  <a:lnTo>
                    <a:pt x="1202832" y="199171"/>
                  </a:lnTo>
                  <a:lnTo>
                    <a:pt x="1167828" y="195198"/>
                  </a:lnTo>
                  <a:lnTo>
                    <a:pt x="1145180" y="196195"/>
                  </a:lnTo>
                  <a:lnTo>
                    <a:pt x="1124473" y="199167"/>
                  </a:lnTo>
                  <a:lnTo>
                    <a:pt x="1105695" y="204092"/>
                  </a:lnTo>
                  <a:lnTo>
                    <a:pt x="1088834" y="210946"/>
                  </a:lnTo>
                  <a:lnTo>
                    <a:pt x="1070673" y="146050"/>
                  </a:lnTo>
                  <a:lnTo>
                    <a:pt x="1093319" y="136955"/>
                  </a:lnTo>
                  <a:lnTo>
                    <a:pt x="1118012" y="130444"/>
                  </a:lnTo>
                  <a:lnTo>
                    <a:pt x="1144754" y="126529"/>
                  </a:lnTo>
                  <a:lnTo>
                    <a:pt x="1173543" y="125221"/>
                  </a:lnTo>
                  <a:close/>
                </a:path>
                <a:path w="7421245" h="631190">
                  <a:moveTo>
                    <a:pt x="7362761" y="104520"/>
                  </a:moveTo>
                  <a:lnTo>
                    <a:pt x="7420673" y="157098"/>
                  </a:lnTo>
                  <a:lnTo>
                    <a:pt x="7380795" y="186181"/>
                  </a:lnTo>
                  <a:lnTo>
                    <a:pt x="7389870" y="202632"/>
                  </a:lnTo>
                  <a:lnTo>
                    <a:pt x="7396337" y="220535"/>
                  </a:lnTo>
                  <a:lnTo>
                    <a:pt x="7400208" y="239867"/>
                  </a:lnTo>
                  <a:lnTo>
                    <a:pt x="7401496" y="260603"/>
                  </a:lnTo>
                  <a:lnTo>
                    <a:pt x="7399162" y="289655"/>
                  </a:lnTo>
                  <a:lnTo>
                    <a:pt x="7380493" y="338613"/>
                  </a:lnTo>
                  <a:lnTo>
                    <a:pt x="7344273" y="374542"/>
                  </a:lnTo>
                  <a:lnTo>
                    <a:pt x="7297167" y="392918"/>
                  </a:lnTo>
                  <a:lnTo>
                    <a:pt x="7269924" y="395223"/>
                  </a:lnTo>
                  <a:lnTo>
                    <a:pt x="7263955" y="395223"/>
                  </a:lnTo>
                  <a:lnTo>
                    <a:pt x="7255827" y="394588"/>
                  </a:lnTo>
                  <a:lnTo>
                    <a:pt x="7245794" y="393445"/>
                  </a:lnTo>
                  <a:lnTo>
                    <a:pt x="7232078" y="391540"/>
                  </a:lnTo>
                  <a:lnTo>
                    <a:pt x="7230554" y="391540"/>
                  </a:lnTo>
                  <a:lnTo>
                    <a:pt x="7224585" y="393826"/>
                  </a:lnTo>
                  <a:lnTo>
                    <a:pt x="7214171" y="398652"/>
                  </a:lnTo>
                  <a:lnTo>
                    <a:pt x="7203757" y="403478"/>
                  </a:lnTo>
                  <a:lnTo>
                    <a:pt x="7198677" y="408431"/>
                  </a:lnTo>
                  <a:lnTo>
                    <a:pt x="7198677" y="413638"/>
                  </a:lnTo>
                  <a:lnTo>
                    <a:pt x="7200110" y="419473"/>
                  </a:lnTo>
                  <a:lnTo>
                    <a:pt x="7204424" y="423640"/>
                  </a:lnTo>
                  <a:lnTo>
                    <a:pt x="7211643" y="426140"/>
                  </a:lnTo>
                  <a:lnTo>
                    <a:pt x="7221791" y="426973"/>
                  </a:lnTo>
                  <a:lnTo>
                    <a:pt x="7227818" y="426662"/>
                  </a:lnTo>
                  <a:lnTo>
                    <a:pt x="7235618" y="425719"/>
                  </a:lnTo>
                  <a:lnTo>
                    <a:pt x="7245205" y="424134"/>
                  </a:lnTo>
                  <a:lnTo>
                    <a:pt x="7256589" y="421893"/>
                  </a:lnTo>
                  <a:lnTo>
                    <a:pt x="7268350" y="419727"/>
                  </a:lnTo>
                  <a:lnTo>
                    <a:pt x="7279243" y="418179"/>
                  </a:lnTo>
                  <a:lnTo>
                    <a:pt x="7289254" y="417250"/>
                  </a:lnTo>
                  <a:lnTo>
                    <a:pt x="7298372" y="416940"/>
                  </a:lnTo>
                  <a:lnTo>
                    <a:pt x="7351879" y="423062"/>
                  </a:lnTo>
                  <a:lnTo>
                    <a:pt x="7390098" y="441436"/>
                  </a:lnTo>
                  <a:lnTo>
                    <a:pt x="7413029" y="472072"/>
                  </a:lnTo>
                  <a:lnTo>
                    <a:pt x="7420673" y="514984"/>
                  </a:lnTo>
                  <a:lnTo>
                    <a:pt x="7417605" y="540678"/>
                  </a:lnTo>
                  <a:lnTo>
                    <a:pt x="7393134" y="583350"/>
                  </a:lnTo>
                  <a:lnTo>
                    <a:pt x="7346059" y="613830"/>
                  </a:lnTo>
                  <a:lnTo>
                    <a:pt x="7287142" y="629261"/>
                  </a:lnTo>
                  <a:lnTo>
                    <a:pt x="7253922" y="631189"/>
                  </a:lnTo>
                  <a:lnTo>
                    <a:pt x="7213677" y="628163"/>
                  </a:lnTo>
                  <a:lnTo>
                    <a:pt x="7175420" y="619077"/>
                  </a:lnTo>
                  <a:lnTo>
                    <a:pt x="7139140" y="603918"/>
                  </a:lnTo>
                  <a:lnTo>
                    <a:pt x="7104824" y="582676"/>
                  </a:lnTo>
                  <a:lnTo>
                    <a:pt x="7157783" y="517397"/>
                  </a:lnTo>
                  <a:lnTo>
                    <a:pt x="7180331" y="534973"/>
                  </a:lnTo>
                  <a:lnTo>
                    <a:pt x="7204154" y="547512"/>
                  </a:lnTo>
                  <a:lnTo>
                    <a:pt x="7229238" y="555027"/>
                  </a:lnTo>
                  <a:lnTo>
                    <a:pt x="7255573" y="557529"/>
                  </a:lnTo>
                  <a:lnTo>
                    <a:pt x="7272863" y="556863"/>
                  </a:lnTo>
                  <a:lnTo>
                    <a:pt x="7315136" y="546862"/>
                  </a:lnTo>
                  <a:lnTo>
                    <a:pt x="7338631" y="517397"/>
                  </a:lnTo>
                  <a:lnTo>
                    <a:pt x="7335373" y="503469"/>
                  </a:lnTo>
                  <a:lnTo>
                    <a:pt x="7325614" y="493506"/>
                  </a:lnTo>
                  <a:lnTo>
                    <a:pt x="7309377" y="487519"/>
                  </a:lnTo>
                  <a:lnTo>
                    <a:pt x="7286688" y="485520"/>
                  </a:lnTo>
                  <a:lnTo>
                    <a:pt x="7278782" y="485735"/>
                  </a:lnTo>
                  <a:lnTo>
                    <a:pt x="7269162" y="486378"/>
                  </a:lnTo>
                  <a:lnTo>
                    <a:pt x="7257827" y="487449"/>
                  </a:lnTo>
                  <a:lnTo>
                    <a:pt x="7244778" y="488950"/>
                  </a:lnTo>
                  <a:lnTo>
                    <a:pt x="7231802" y="490376"/>
                  </a:lnTo>
                  <a:lnTo>
                    <a:pt x="7220505" y="491410"/>
                  </a:lnTo>
                  <a:lnTo>
                    <a:pt x="7210899" y="492039"/>
                  </a:lnTo>
                  <a:lnTo>
                    <a:pt x="7202995" y="492251"/>
                  </a:lnTo>
                  <a:lnTo>
                    <a:pt x="7165177" y="488390"/>
                  </a:lnTo>
                  <a:lnTo>
                    <a:pt x="7138193" y="476789"/>
                  </a:lnTo>
                  <a:lnTo>
                    <a:pt x="7122021" y="457426"/>
                  </a:lnTo>
                  <a:lnTo>
                    <a:pt x="7116635" y="430275"/>
                  </a:lnTo>
                  <a:lnTo>
                    <a:pt x="7117520" y="421463"/>
                  </a:lnTo>
                  <a:lnTo>
                    <a:pt x="7138493" y="387548"/>
                  </a:lnTo>
                  <a:lnTo>
                    <a:pt x="7164514" y="370331"/>
                  </a:lnTo>
                  <a:lnTo>
                    <a:pt x="7137677" y="348353"/>
                  </a:lnTo>
                  <a:lnTo>
                    <a:pt x="7118508" y="322230"/>
                  </a:lnTo>
                  <a:lnTo>
                    <a:pt x="7107007" y="291965"/>
                  </a:lnTo>
                  <a:lnTo>
                    <a:pt x="7103173" y="257555"/>
                  </a:lnTo>
                  <a:lnTo>
                    <a:pt x="7105814" y="229957"/>
                  </a:lnTo>
                  <a:lnTo>
                    <a:pt x="7126908" y="182332"/>
                  </a:lnTo>
                  <a:lnTo>
                    <a:pt x="7167677" y="145803"/>
                  </a:lnTo>
                  <a:lnTo>
                    <a:pt x="7219596" y="126944"/>
                  </a:lnTo>
                  <a:lnTo>
                    <a:pt x="7249223" y="124587"/>
                  </a:lnTo>
                  <a:lnTo>
                    <a:pt x="7272343" y="125726"/>
                  </a:lnTo>
                  <a:lnTo>
                    <a:pt x="7293498" y="129127"/>
                  </a:lnTo>
                  <a:lnTo>
                    <a:pt x="7312677" y="134766"/>
                  </a:lnTo>
                  <a:lnTo>
                    <a:pt x="7329868" y="142620"/>
                  </a:lnTo>
                  <a:lnTo>
                    <a:pt x="7362761" y="104520"/>
                  </a:lnTo>
                  <a:close/>
                </a:path>
                <a:path w="7421245" h="631190">
                  <a:moveTo>
                    <a:pt x="4063301" y="104520"/>
                  </a:moveTo>
                  <a:lnTo>
                    <a:pt x="4121213" y="157098"/>
                  </a:lnTo>
                  <a:lnTo>
                    <a:pt x="4081335" y="186181"/>
                  </a:lnTo>
                  <a:lnTo>
                    <a:pt x="4090410" y="202632"/>
                  </a:lnTo>
                  <a:lnTo>
                    <a:pt x="4096877" y="220535"/>
                  </a:lnTo>
                  <a:lnTo>
                    <a:pt x="4100748" y="239867"/>
                  </a:lnTo>
                  <a:lnTo>
                    <a:pt x="4102036" y="260603"/>
                  </a:lnTo>
                  <a:lnTo>
                    <a:pt x="4099702" y="289655"/>
                  </a:lnTo>
                  <a:lnTo>
                    <a:pt x="4081033" y="338613"/>
                  </a:lnTo>
                  <a:lnTo>
                    <a:pt x="4044813" y="374542"/>
                  </a:lnTo>
                  <a:lnTo>
                    <a:pt x="3997707" y="392918"/>
                  </a:lnTo>
                  <a:lnTo>
                    <a:pt x="3970464" y="395223"/>
                  </a:lnTo>
                  <a:lnTo>
                    <a:pt x="3964495" y="395223"/>
                  </a:lnTo>
                  <a:lnTo>
                    <a:pt x="3956367" y="394588"/>
                  </a:lnTo>
                  <a:lnTo>
                    <a:pt x="3946334" y="393445"/>
                  </a:lnTo>
                  <a:lnTo>
                    <a:pt x="3932618" y="391540"/>
                  </a:lnTo>
                  <a:lnTo>
                    <a:pt x="3931094" y="391540"/>
                  </a:lnTo>
                  <a:lnTo>
                    <a:pt x="3925125" y="393826"/>
                  </a:lnTo>
                  <a:lnTo>
                    <a:pt x="3914711" y="398652"/>
                  </a:lnTo>
                  <a:lnTo>
                    <a:pt x="3904297" y="403478"/>
                  </a:lnTo>
                  <a:lnTo>
                    <a:pt x="3899217" y="408431"/>
                  </a:lnTo>
                  <a:lnTo>
                    <a:pt x="3899217" y="413638"/>
                  </a:lnTo>
                  <a:lnTo>
                    <a:pt x="3900650" y="419473"/>
                  </a:lnTo>
                  <a:lnTo>
                    <a:pt x="3904964" y="423640"/>
                  </a:lnTo>
                  <a:lnTo>
                    <a:pt x="3912183" y="426140"/>
                  </a:lnTo>
                  <a:lnTo>
                    <a:pt x="3922331" y="426973"/>
                  </a:lnTo>
                  <a:lnTo>
                    <a:pt x="3928358" y="426662"/>
                  </a:lnTo>
                  <a:lnTo>
                    <a:pt x="3936158" y="425719"/>
                  </a:lnTo>
                  <a:lnTo>
                    <a:pt x="3945745" y="424134"/>
                  </a:lnTo>
                  <a:lnTo>
                    <a:pt x="3957129" y="421893"/>
                  </a:lnTo>
                  <a:lnTo>
                    <a:pt x="3968890" y="419727"/>
                  </a:lnTo>
                  <a:lnTo>
                    <a:pt x="3979783" y="418179"/>
                  </a:lnTo>
                  <a:lnTo>
                    <a:pt x="3989794" y="417250"/>
                  </a:lnTo>
                  <a:lnTo>
                    <a:pt x="3998912" y="416940"/>
                  </a:lnTo>
                  <a:lnTo>
                    <a:pt x="4052419" y="423062"/>
                  </a:lnTo>
                  <a:lnTo>
                    <a:pt x="4090638" y="441436"/>
                  </a:lnTo>
                  <a:lnTo>
                    <a:pt x="4113569" y="472072"/>
                  </a:lnTo>
                  <a:lnTo>
                    <a:pt x="4121213" y="514984"/>
                  </a:lnTo>
                  <a:lnTo>
                    <a:pt x="4118145" y="540678"/>
                  </a:lnTo>
                  <a:lnTo>
                    <a:pt x="4093674" y="583350"/>
                  </a:lnTo>
                  <a:lnTo>
                    <a:pt x="4046599" y="613830"/>
                  </a:lnTo>
                  <a:lnTo>
                    <a:pt x="3987682" y="629261"/>
                  </a:lnTo>
                  <a:lnTo>
                    <a:pt x="3954462" y="631189"/>
                  </a:lnTo>
                  <a:lnTo>
                    <a:pt x="3914217" y="628163"/>
                  </a:lnTo>
                  <a:lnTo>
                    <a:pt x="3875960" y="619077"/>
                  </a:lnTo>
                  <a:lnTo>
                    <a:pt x="3839680" y="603918"/>
                  </a:lnTo>
                  <a:lnTo>
                    <a:pt x="3805364" y="582676"/>
                  </a:lnTo>
                  <a:lnTo>
                    <a:pt x="3858323" y="517397"/>
                  </a:lnTo>
                  <a:lnTo>
                    <a:pt x="3880871" y="534973"/>
                  </a:lnTo>
                  <a:lnTo>
                    <a:pt x="3904694" y="547512"/>
                  </a:lnTo>
                  <a:lnTo>
                    <a:pt x="3929778" y="555027"/>
                  </a:lnTo>
                  <a:lnTo>
                    <a:pt x="3956113" y="557529"/>
                  </a:lnTo>
                  <a:lnTo>
                    <a:pt x="3973403" y="556863"/>
                  </a:lnTo>
                  <a:lnTo>
                    <a:pt x="4015676" y="546862"/>
                  </a:lnTo>
                  <a:lnTo>
                    <a:pt x="4039171" y="517397"/>
                  </a:lnTo>
                  <a:lnTo>
                    <a:pt x="4035913" y="503469"/>
                  </a:lnTo>
                  <a:lnTo>
                    <a:pt x="4026154" y="493506"/>
                  </a:lnTo>
                  <a:lnTo>
                    <a:pt x="4009917" y="487519"/>
                  </a:lnTo>
                  <a:lnTo>
                    <a:pt x="3987228" y="485520"/>
                  </a:lnTo>
                  <a:lnTo>
                    <a:pt x="3979322" y="485735"/>
                  </a:lnTo>
                  <a:lnTo>
                    <a:pt x="3969702" y="486378"/>
                  </a:lnTo>
                  <a:lnTo>
                    <a:pt x="3958367" y="487449"/>
                  </a:lnTo>
                  <a:lnTo>
                    <a:pt x="3945318" y="488950"/>
                  </a:lnTo>
                  <a:lnTo>
                    <a:pt x="3932342" y="490376"/>
                  </a:lnTo>
                  <a:lnTo>
                    <a:pt x="3921045" y="491410"/>
                  </a:lnTo>
                  <a:lnTo>
                    <a:pt x="3911439" y="492039"/>
                  </a:lnTo>
                  <a:lnTo>
                    <a:pt x="3903535" y="492251"/>
                  </a:lnTo>
                  <a:lnTo>
                    <a:pt x="3865717" y="488390"/>
                  </a:lnTo>
                  <a:lnTo>
                    <a:pt x="3838733" y="476789"/>
                  </a:lnTo>
                  <a:lnTo>
                    <a:pt x="3822561" y="457426"/>
                  </a:lnTo>
                  <a:lnTo>
                    <a:pt x="3817175" y="430275"/>
                  </a:lnTo>
                  <a:lnTo>
                    <a:pt x="3818060" y="421463"/>
                  </a:lnTo>
                  <a:lnTo>
                    <a:pt x="3839033" y="387548"/>
                  </a:lnTo>
                  <a:lnTo>
                    <a:pt x="3865054" y="370331"/>
                  </a:lnTo>
                  <a:lnTo>
                    <a:pt x="3838217" y="348353"/>
                  </a:lnTo>
                  <a:lnTo>
                    <a:pt x="3819048" y="322230"/>
                  </a:lnTo>
                  <a:lnTo>
                    <a:pt x="3807547" y="291965"/>
                  </a:lnTo>
                  <a:lnTo>
                    <a:pt x="3803713" y="257555"/>
                  </a:lnTo>
                  <a:lnTo>
                    <a:pt x="3806354" y="229957"/>
                  </a:lnTo>
                  <a:lnTo>
                    <a:pt x="3827448" y="182332"/>
                  </a:lnTo>
                  <a:lnTo>
                    <a:pt x="3868217" y="145803"/>
                  </a:lnTo>
                  <a:lnTo>
                    <a:pt x="3920136" y="126944"/>
                  </a:lnTo>
                  <a:lnTo>
                    <a:pt x="3949763" y="124587"/>
                  </a:lnTo>
                  <a:lnTo>
                    <a:pt x="3972883" y="125726"/>
                  </a:lnTo>
                  <a:lnTo>
                    <a:pt x="3994038" y="129127"/>
                  </a:lnTo>
                  <a:lnTo>
                    <a:pt x="4013217" y="134766"/>
                  </a:lnTo>
                  <a:lnTo>
                    <a:pt x="4030408" y="142620"/>
                  </a:lnTo>
                  <a:lnTo>
                    <a:pt x="4063301" y="104520"/>
                  </a:lnTo>
                  <a:close/>
                </a:path>
                <a:path w="7421245" h="631190">
                  <a:moveTo>
                    <a:pt x="1519237" y="28193"/>
                  </a:moveTo>
                  <a:lnTo>
                    <a:pt x="1519237" y="131952"/>
                  </a:lnTo>
                  <a:lnTo>
                    <a:pt x="1617662" y="131952"/>
                  </a:lnTo>
                  <a:lnTo>
                    <a:pt x="1617662" y="199262"/>
                  </a:lnTo>
                  <a:lnTo>
                    <a:pt x="1519237" y="199262"/>
                  </a:lnTo>
                  <a:lnTo>
                    <a:pt x="1519237" y="356362"/>
                  </a:lnTo>
                  <a:lnTo>
                    <a:pt x="1525988" y="401385"/>
                  </a:lnTo>
                  <a:lnTo>
                    <a:pt x="1559538" y="425612"/>
                  </a:lnTo>
                  <a:lnTo>
                    <a:pt x="1573466" y="426592"/>
                  </a:lnTo>
                  <a:lnTo>
                    <a:pt x="1588275" y="425569"/>
                  </a:lnTo>
                  <a:lnTo>
                    <a:pt x="1602597" y="422497"/>
                  </a:lnTo>
                  <a:lnTo>
                    <a:pt x="1616418" y="417377"/>
                  </a:lnTo>
                  <a:lnTo>
                    <a:pt x="1629727" y="410209"/>
                  </a:lnTo>
                  <a:lnTo>
                    <a:pt x="1629727" y="487298"/>
                  </a:lnTo>
                  <a:lnTo>
                    <a:pt x="1613606" y="491652"/>
                  </a:lnTo>
                  <a:lnTo>
                    <a:pt x="1594389" y="494791"/>
                  </a:lnTo>
                  <a:lnTo>
                    <a:pt x="1572077" y="496693"/>
                  </a:lnTo>
                  <a:lnTo>
                    <a:pt x="1546669" y="497331"/>
                  </a:lnTo>
                  <a:lnTo>
                    <a:pt x="1521432" y="495428"/>
                  </a:lnTo>
                  <a:lnTo>
                    <a:pt x="1480196" y="480240"/>
                  </a:lnTo>
                  <a:lnTo>
                    <a:pt x="1451651" y="450236"/>
                  </a:lnTo>
                  <a:lnTo>
                    <a:pt x="1437225" y="407132"/>
                  </a:lnTo>
                  <a:lnTo>
                    <a:pt x="1435417" y="380745"/>
                  </a:lnTo>
                  <a:lnTo>
                    <a:pt x="1435417" y="199262"/>
                  </a:lnTo>
                  <a:lnTo>
                    <a:pt x="1393888" y="199262"/>
                  </a:lnTo>
                  <a:lnTo>
                    <a:pt x="1393888" y="131952"/>
                  </a:lnTo>
                  <a:lnTo>
                    <a:pt x="1435417" y="131952"/>
                  </a:lnTo>
                  <a:lnTo>
                    <a:pt x="1435417" y="58927"/>
                  </a:lnTo>
                  <a:lnTo>
                    <a:pt x="1519237" y="28193"/>
                  </a:lnTo>
                  <a:close/>
                </a:path>
                <a:path w="7421245" h="631190">
                  <a:moveTo>
                    <a:pt x="0" y="0"/>
                  </a:moveTo>
                  <a:lnTo>
                    <a:pt x="90741" y="0"/>
                  </a:lnTo>
                  <a:lnTo>
                    <a:pt x="182829" y="296037"/>
                  </a:lnTo>
                  <a:lnTo>
                    <a:pt x="282282" y="0"/>
                  </a:lnTo>
                  <a:lnTo>
                    <a:pt x="320459" y="0"/>
                  </a:lnTo>
                  <a:lnTo>
                    <a:pt x="420243" y="296037"/>
                  </a:lnTo>
                  <a:lnTo>
                    <a:pt x="512000" y="0"/>
                  </a:lnTo>
                  <a:lnTo>
                    <a:pt x="602754" y="0"/>
                  </a:lnTo>
                  <a:lnTo>
                    <a:pt x="444017" y="497331"/>
                  </a:lnTo>
                  <a:lnTo>
                    <a:pt x="408190" y="497331"/>
                  </a:lnTo>
                  <a:lnTo>
                    <a:pt x="301040" y="187832"/>
                  </a:lnTo>
                  <a:lnTo>
                    <a:pt x="196900" y="497331"/>
                  </a:lnTo>
                  <a:lnTo>
                    <a:pt x="161061" y="497331"/>
                  </a:lnTo>
                  <a:lnTo>
                    <a:pt x="0" y="0"/>
                  </a:lnTo>
                  <a:close/>
                </a:path>
              </a:pathLst>
            </a:custGeom>
            <a:ln w="10668">
              <a:solidFill>
                <a:srgbClr val="7C7C7C"/>
              </a:solidFill>
            </a:ln>
          </p:spPr>
          <p:txBody>
            <a:bodyPr wrap="square" lIns="0" tIns="0" rIns="0" bIns="0" rtlCol="0"/>
            <a:lstStyle/>
            <a:p>
              <a:endParaRPr/>
            </a:p>
          </p:txBody>
        </p:sp>
        <p:sp>
          <p:nvSpPr>
            <p:cNvPr id="13" name="object 13"/>
            <p:cNvSpPr/>
            <p:nvPr/>
          </p:nvSpPr>
          <p:spPr>
            <a:xfrm>
              <a:off x="6816471" y="513587"/>
              <a:ext cx="107695" cy="107696"/>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2194178" y="513587"/>
              <a:ext cx="107695" cy="107696"/>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932713" y="504189"/>
              <a:ext cx="7056120" cy="519430"/>
            </a:xfrm>
            <a:custGeom>
              <a:avLst/>
              <a:gdLst/>
              <a:ahLst/>
              <a:cxnLst/>
              <a:rect l="l" t="t" r="r" b="b"/>
              <a:pathLst>
                <a:path w="7056120" h="519430">
                  <a:moveTo>
                    <a:pt x="6928840" y="13081"/>
                  </a:moveTo>
                  <a:lnTo>
                    <a:pt x="6978545" y="20605"/>
                  </a:lnTo>
                  <a:lnTo>
                    <a:pt x="7019391" y="43180"/>
                  </a:lnTo>
                  <a:lnTo>
                    <a:pt x="7046648" y="78231"/>
                  </a:lnTo>
                  <a:lnTo>
                    <a:pt x="7055713" y="123189"/>
                  </a:lnTo>
                  <a:lnTo>
                    <a:pt x="7054882" y="139594"/>
                  </a:lnTo>
                  <a:lnTo>
                    <a:pt x="7042505" y="180975"/>
                  </a:lnTo>
                  <a:lnTo>
                    <a:pt x="7011305" y="220962"/>
                  </a:lnTo>
                  <a:lnTo>
                    <a:pt x="6995896" y="236347"/>
                  </a:lnTo>
                  <a:lnTo>
                    <a:pt x="6980700" y="251587"/>
                  </a:lnTo>
                  <a:lnTo>
                    <a:pt x="6952589" y="289306"/>
                  </a:lnTo>
                  <a:lnTo>
                    <a:pt x="6942556" y="335534"/>
                  </a:lnTo>
                  <a:lnTo>
                    <a:pt x="6942844" y="339294"/>
                  </a:lnTo>
                  <a:lnTo>
                    <a:pt x="6943715" y="345233"/>
                  </a:lnTo>
                  <a:lnTo>
                    <a:pt x="6945181" y="353339"/>
                  </a:lnTo>
                  <a:lnTo>
                    <a:pt x="6947255" y="363600"/>
                  </a:lnTo>
                  <a:lnTo>
                    <a:pt x="6883247" y="363600"/>
                  </a:lnTo>
                  <a:lnTo>
                    <a:pt x="6882866" y="362076"/>
                  </a:lnTo>
                  <a:lnTo>
                    <a:pt x="6880707" y="356362"/>
                  </a:lnTo>
                  <a:lnTo>
                    <a:pt x="6877024" y="346583"/>
                  </a:lnTo>
                  <a:lnTo>
                    <a:pt x="6874617" y="339411"/>
                  </a:lnTo>
                  <a:lnTo>
                    <a:pt x="6872912" y="332740"/>
                  </a:lnTo>
                  <a:lnTo>
                    <a:pt x="6871898" y="326544"/>
                  </a:lnTo>
                  <a:lnTo>
                    <a:pt x="6871563" y="320801"/>
                  </a:lnTo>
                  <a:lnTo>
                    <a:pt x="6871922" y="310346"/>
                  </a:lnTo>
                  <a:lnTo>
                    <a:pt x="6880693" y="270720"/>
                  </a:lnTo>
                  <a:lnTo>
                    <a:pt x="6901773" y="234227"/>
                  </a:lnTo>
                  <a:lnTo>
                    <a:pt x="6939635" y="189864"/>
                  </a:lnTo>
                  <a:lnTo>
                    <a:pt x="6954377" y="172100"/>
                  </a:lnTo>
                  <a:lnTo>
                    <a:pt x="6964892" y="155955"/>
                  </a:lnTo>
                  <a:lnTo>
                    <a:pt x="6971193" y="141430"/>
                  </a:lnTo>
                  <a:lnTo>
                    <a:pt x="6973290" y="128524"/>
                  </a:lnTo>
                  <a:lnTo>
                    <a:pt x="6969476" y="108021"/>
                  </a:lnTo>
                  <a:lnTo>
                    <a:pt x="6958018" y="93376"/>
                  </a:lnTo>
                  <a:lnTo>
                    <a:pt x="6938893" y="84589"/>
                  </a:lnTo>
                  <a:lnTo>
                    <a:pt x="6912076" y="81661"/>
                  </a:lnTo>
                  <a:lnTo>
                    <a:pt x="6896975" y="83520"/>
                  </a:lnTo>
                  <a:lnTo>
                    <a:pt x="6881564" y="89106"/>
                  </a:lnTo>
                  <a:lnTo>
                    <a:pt x="6865820" y="98430"/>
                  </a:lnTo>
                  <a:lnTo>
                    <a:pt x="6849719" y="111506"/>
                  </a:lnTo>
                  <a:lnTo>
                    <a:pt x="6815302" y="46862"/>
                  </a:lnTo>
                  <a:lnTo>
                    <a:pt x="6838615" y="32047"/>
                  </a:lnTo>
                  <a:lnTo>
                    <a:pt x="6865308" y="21494"/>
                  </a:lnTo>
                  <a:lnTo>
                    <a:pt x="6895384" y="15180"/>
                  </a:lnTo>
                  <a:lnTo>
                    <a:pt x="6928840" y="13081"/>
                  </a:lnTo>
                  <a:close/>
                </a:path>
                <a:path w="7056120" h="519430">
                  <a:moveTo>
                    <a:pt x="2107285" y="6731"/>
                  </a:moveTo>
                  <a:lnTo>
                    <a:pt x="2123029" y="7540"/>
                  </a:lnTo>
                  <a:lnTo>
                    <a:pt x="2140369" y="9969"/>
                  </a:lnTo>
                  <a:lnTo>
                    <a:pt x="2159327" y="14017"/>
                  </a:lnTo>
                  <a:lnTo>
                    <a:pt x="2179929" y="19685"/>
                  </a:lnTo>
                  <a:lnTo>
                    <a:pt x="2155164" y="83312"/>
                  </a:lnTo>
                  <a:lnTo>
                    <a:pt x="2142236" y="79384"/>
                  </a:lnTo>
                  <a:lnTo>
                    <a:pt x="2130891" y="76565"/>
                  </a:lnTo>
                  <a:lnTo>
                    <a:pt x="2121142" y="74864"/>
                  </a:lnTo>
                  <a:lnTo>
                    <a:pt x="2113000" y="74295"/>
                  </a:lnTo>
                  <a:lnTo>
                    <a:pt x="2101546" y="75578"/>
                  </a:lnTo>
                  <a:lnTo>
                    <a:pt x="2065373" y="105529"/>
                  </a:lnTo>
                  <a:lnTo>
                    <a:pt x="2056104" y="145034"/>
                  </a:lnTo>
                  <a:lnTo>
                    <a:pt x="2056104" y="147827"/>
                  </a:lnTo>
                  <a:lnTo>
                    <a:pt x="2056231" y="150749"/>
                  </a:lnTo>
                  <a:lnTo>
                    <a:pt x="2056485" y="153670"/>
                  </a:lnTo>
                  <a:lnTo>
                    <a:pt x="2130780" y="153670"/>
                  </a:lnTo>
                  <a:lnTo>
                    <a:pt x="2130780" y="222631"/>
                  </a:lnTo>
                  <a:lnTo>
                    <a:pt x="2057755" y="222631"/>
                  </a:lnTo>
                  <a:lnTo>
                    <a:pt x="2057755" y="512318"/>
                  </a:lnTo>
                  <a:lnTo>
                    <a:pt x="1974062" y="512318"/>
                  </a:lnTo>
                  <a:lnTo>
                    <a:pt x="1974062" y="222631"/>
                  </a:lnTo>
                  <a:lnTo>
                    <a:pt x="1921865" y="222631"/>
                  </a:lnTo>
                  <a:lnTo>
                    <a:pt x="1921865" y="153670"/>
                  </a:lnTo>
                  <a:lnTo>
                    <a:pt x="1974443" y="153670"/>
                  </a:lnTo>
                  <a:lnTo>
                    <a:pt x="1977874" y="122289"/>
                  </a:lnTo>
                  <a:lnTo>
                    <a:pt x="1985508" y="94075"/>
                  </a:lnTo>
                  <a:lnTo>
                    <a:pt x="2013432" y="47244"/>
                  </a:lnTo>
                  <a:lnTo>
                    <a:pt x="2055025" y="16843"/>
                  </a:lnTo>
                  <a:lnTo>
                    <a:pt x="2079833" y="9257"/>
                  </a:lnTo>
                  <a:lnTo>
                    <a:pt x="2107285" y="6731"/>
                  </a:lnTo>
                  <a:close/>
                </a:path>
                <a:path w="7056120" h="519430">
                  <a:moveTo>
                    <a:pt x="5767425" y="0"/>
                  </a:moveTo>
                  <a:lnTo>
                    <a:pt x="5767425" y="403098"/>
                  </a:lnTo>
                  <a:lnTo>
                    <a:pt x="5769882" y="432909"/>
                  </a:lnTo>
                  <a:lnTo>
                    <a:pt x="5777268" y="456041"/>
                  </a:lnTo>
                  <a:lnTo>
                    <a:pt x="5789606" y="472481"/>
                  </a:lnTo>
                  <a:lnTo>
                    <a:pt x="5806922" y="482219"/>
                  </a:lnTo>
                  <a:lnTo>
                    <a:pt x="5795492" y="498314"/>
                  </a:lnTo>
                  <a:lnTo>
                    <a:pt x="5780633" y="509825"/>
                  </a:lnTo>
                  <a:lnTo>
                    <a:pt x="5762345" y="516741"/>
                  </a:lnTo>
                  <a:lnTo>
                    <a:pt x="5740628" y="519049"/>
                  </a:lnTo>
                  <a:lnTo>
                    <a:pt x="5715718" y="514097"/>
                  </a:lnTo>
                  <a:lnTo>
                    <a:pt x="5697940" y="499252"/>
                  </a:lnTo>
                  <a:lnTo>
                    <a:pt x="5687282" y="474525"/>
                  </a:lnTo>
                  <a:lnTo>
                    <a:pt x="5683732" y="439927"/>
                  </a:lnTo>
                  <a:lnTo>
                    <a:pt x="5683732" y="20065"/>
                  </a:lnTo>
                  <a:lnTo>
                    <a:pt x="5767425" y="0"/>
                  </a:lnTo>
                  <a:close/>
                </a:path>
                <a:path w="7056120" h="519430">
                  <a:moveTo>
                    <a:pt x="2306421" y="0"/>
                  </a:moveTo>
                  <a:lnTo>
                    <a:pt x="2306421" y="403098"/>
                  </a:lnTo>
                  <a:lnTo>
                    <a:pt x="2308896" y="432909"/>
                  </a:lnTo>
                  <a:lnTo>
                    <a:pt x="2316311" y="456041"/>
                  </a:lnTo>
                  <a:lnTo>
                    <a:pt x="2328656" y="472481"/>
                  </a:lnTo>
                  <a:lnTo>
                    <a:pt x="2345918" y="482219"/>
                  </a:lnTo>
                  <a:lnTo>
                    <a:pt x="2334488" y="498314"/>
                  </a:lnTo>
                  <a:lnTo>
                    <a:pt x="2319629" y="509825"/>
                  </a:lnTo>
                  <a:lnTo>
                    <a:pt x="2301341" y="516741"/>
                  </a:lnTo>
                  <a:lnTo>
                    <a:pt x="2279624" y="519049"/>
                  </a:lnTo>
                  <a:lnTo>
                    <a:pt x="2254714" y="514097"/>
                  </a:lnTo>
                  <a:lnTo>
                    <a:pt x="2236936" y="499252"/>
                  </a:lnTo>
                  <a:lnTo>
                    <a:pt x="2226278" y="474525"/>
                  </a:lnTo>
                  <a:lnTo>
                    <a:pt x="2222728" y="439927"/>
                  </a:lnTo>
                  <a:lnTo>
                    <a:pt x="2222728" y="20065"/>
                  </a:lnTo>
                  <a:lnTo>
                    <a:pt x="2306421" y="0"/>
                  </a:lnTo>
                  <a:close/>
                </a:path>
                <a:path w="7056120" h="519430">
                  <a:moveTo>
                    <a:pt x="85064" y="0"/>
                  </a:moveTo>
                  <a:lnTo>
                    <a:pt x="85064" y="176402"/>
                  </a:lnTo>
                  <a:lnTo>
                    <a:pt x="102831" y="163548"/>
                  </a:lnTo>
                  <a:lnTo>
                    <a:pt x="123653" y="154336"/>
                  </a:lnTo>
                  <a:lnTo>
                    <a:pt x="147533" y="148792"/>
                  </a:lnTo>
                  <a:lnTo>
                    <a:pt x="174472" y="146938"/>
                  </a:lnTo>
                  <a:lnTo>
                    <a:pt x="206240" y="149272"/>
                  </a:lnTo>
                  <a:lnTo>
                    <a:pt x="258475" y="167941"/>
                  </a:lnTo>
                  <a:lnTo>
                    <a:pt x="295204" y="204970"/>
                  </a:lnTo>
                  <a:lnTo>
                    <a:pt x="313791" y="258500"/>
                  </a:lnTo>
                  <a:lnTo>
                    <a:pt x="316115" y="291338"/>
                  </a:lnTo>
                  <a:lnTo>
                    <a:pt x="316115" y="512318"/>
                  </a:lnTo>
                  <a:lnTo>
                    <a:pt x="232067" y="512318"/>
                  </a:lnTo>
                  <a:lnTo>
                    <a:pt x="232067" y="291338"/>
                  </a:lnTo>
                  <a:lnTo>
                    <a:pt x="230769" y="275576"/>
                  </a:lnTo>
                  <a:lnTo>
                    <a:pt x="211302" y="238125"/>
                  </a:lnTo>
                  <a:lnTo>
                    <a:pt x="173003" y="219194"/>
                  </a:lnTo>
                  <a:lnTo>
                    <a:pt x="157060" y="217932"/>
                  </a:lnTo>
                  <a:lnTo>
                    <a:pt x="146657" y="218644"/>
                  </a:lnTo>
                  <a:lnTo>
                    <a:pt x="105402" y="235045"/>
                  </a:lnTo>
                  <a:lnTo>
                    <a:pt x="85064" y="254762"/>
                  </a:lnTo>
                  <a:lnTo>
                    <a:pt x="85064" y="512318"/>
                  </a:lnTo>
                  <a:lnTo>
                    <a:pt x="0" y="512318"/>
                  </a:lnTo>
                  <a:lnTo>
                    <a:pt x="0" y="20065"/>
                  </a:lnTo>
                  <a:lnTo>
                    <a:pt x="85064" y="0"/>
                  </a:lnTo>
                  <a:close/>
                </a:path>
              </a:pathLst>
            </a:custGeom>
            <a:ln w="10668">
              <a:solidFill>
                <a:srgbClr val="7C7C7C"/>
              </a:solidFill>
            </a:ln>
          </p:spPr>
          <p:txBody>
            <a:bodyPr wrap="square" lIns="0" tIns="0" rIns="0" bIns="0" rtlCol="0"/>
            <a:lstStyle/>
            <a:p>
              <a:endParaRPr/>
            </a:p>
          </p:txBody>
        </p:sp>
      </p:grpSp>
      <p:sp>
        <p:nvSpPr>
          <p:cNvPr id="16" name="object 16"/>
          <p:cNvSpPr txBox="1"/>
          <p:nvPr/>
        </p:nvSpPr>
        <p:spPr>
          <a:xfrm>
            <a:off x="1831340" y="2539111"/>
            <a:ext cx="4344670" cy="1854835"/>
          </a:xfrm>
          <a:prstGeom prst="rect">
            <a:avLst/>
          </a:prstGeom>
        </p:spPr>
        <p:txBody>
          <a:bodyPr vert="horz" wrap="square" lIns="0" tIns="12700" rIns="0" bIns="0" rtlCol="0">
            <a:spAutoFit/>
          </a:bodyPr>
          <a:lstStyle/>
          <a:p>
            <a:pPr marL="355600" marR="5080" indent="-342900">
              <a:spcBef>
                <a:spcPts val="100"/>
              </a:spcBef>
              <a:buFont typeface="Wingdings"/>
              <a:buChar char=""/>
              <a:tabLst>
                <a:tab pos="355600" algn="l"/>
              </a:tabLst>
            </a:pPr>
            <a:r>
              <a:rPr sz="2400" b="1" spc="-5" dirty="0">
                <a:latin typeface="Trebuchet MS"/>
                <a:cs typeface="Trebuchet MS"/>
              </a:rPr>
              <a:t>Flange coupling</a:t>
            </a:r>
            <a:r>
              <a:rPr sz="2400" spc="-5" dirty="0">
                <a:latin typeface="Trebuchet MS"/>
                <a:cs typeface="Trebuchet MS"/>
              </a:rPr>
              <a:t>. </a:t>
            </a:r>
            <a:r>
              <a:rPr sz="2400" dirty="0">
                <a:latin typeface="Trebuchet MS"/>
                <a:cs typeface="Trebuchet MS"/>
              </a:rPr>
              <a:t>This </a:t>
            </a:r>
            <a:r>
              <a:rPr sz="2400" spc="-5" dirty="0">
                <a:latin typeface="Trebuchet MS"/>
                <a:cs typeface="Trebuchet MS"/>
              </a:rPr>
              <a:t>type  of </a:t>
            </a:r>
            <a:r>
              <a:rPr sz="2400" b="1" spc="-5" dirty="0">
                <a:latin typeface="Trebuchet MS"/>
                <a:cs typeface="Trebuchet MS"/>
              </a:rPr>
              <a:t>coupling </a:t>
            </a:r>
            <a:r>
              <a:rPr sz="2400" spc="-5" dirty="0">
                <a:latin typeface="Trebuchet MS"/>
                <a:cs typeface="Trebuchet MS"/>
              </a:rPr>
              <a:t>has pins and it  works with </a:t>
            </a:r>
            <a:r>
              <a:rPr sz="2400" b="1" spc="-5" dirty="0">
                <a:latin typeface="Trebuchet MS"/>
                <a:cs typeface="Trebuchet MS"/>
              </a:rPr>
              <a:t>coupling </a:t>
            </a:r>
            <a:r>
              <a:rPr sz="2400" spc="-5" dirty="0">
                <a:latin typeface="Trebuchet MS"/>
                <a:cs typeface="Trebuchet MS"/>
              </a:rPr>
              <a:t>bolts.  </a:t>
            </a:r>
            <a:r>
              <a:rPr sz="2400" dirty="0">
                <a:latin typeface="Trebuchet MS"/>
                <a:cs typeface="Trebuchet MS"/>
              </a:rPr>
              <a:t>The </a:t>
            </a:r>
            <a:r>
              <a:rPr sz="2400" spc="-5" dirty="0">
                <a:latin typeface="Trebuchet MS"/>
                <a:cs typeface="Trebuchet MS"/>
              </a:rPr>
              <a:t>rubber </a:t>
            </a:r>
            <a:r>
              <a:rPr sz="2400" dirty="0">
                <a:latin typeface="Trebuchet MS"/>
                <a:cs typeface="Trebuchet MS"/>
              </a:rPr>
              <a:t>or leather </a:t>
            </a:r>
            <a:r>
              <a:rPr sz="2400" spc="-10" dirty="0">
                <a:latin typeface="Trebuchet MS"/>
                <a:cs typeface="Trebuchet MS"/>
              </a:rPr>
              <a:t>bushes  </a:t>
            </a:r>
            <a:r>
              <a:rPr sz="2400" spc="-5" dirty="0">
                <a:latin typeface="Trebuchet MS"/>
                <a:cs typeface="Trebuchet MS"/>
              </a:rPr>
              <a:t>are used </a:t>
            </a:r>
            <a:r>
              <a:rPr sz="2400" dirty="0">
                <a:latin typeface="Trebuchet MS"/>
                <a:cs typeface="Trebuchet MS"/>
              </a:rPr>
              <a:t>over </a:t>
            </a:r>
            <a:r>
              <a:rPr sz="2400" spc="-5" dirty="0">
                <a:latin typeface="Trebuchet MS"/>
                <a:cs typeface="Trebuchet MS"/>
              </a:rPr>
              <a:t>the</a:t>
            </a:r>
            <a:r>
              <a:rPr sz="2400" dirty="0">
                <a:latin typeface="Trebuchet MS"/>
                <a:cs typeface="Trebuchet MS"/>
              </a:rPr>
              <a:t> </a:t>
            </a:r>
            <a:r>
              <a:rPr sz="2400" spc="-5" dirty="0">
                <a:latin typeface="Trebuchet MS"/>
                <a:cs typeface="Trebuchet MS"/>
              </a:rPr>
              <a:t>pins.</a:t>
            </a:r>
            <a:endParaRPr sz="2400" dirty="0">
              <a:latin typeface="Trebuchet MS"/>
              <a:cs typeface="Trebuchet MS"/>
            </a:endParaRPr>
          </a:p>
        </p:txBody>
      </p:sp>
      <p:sp>
        <p:nvSpPr>
          <p:cNvPr id="17" name="object 17"/>
          <p:cNvSpPr/>
          <p:nvPr/>
        </p:nvSpPr>
        <p:spPr>
          <a:xfrm>
            <a:off x="6172200" y="1447800"/>
            <a:ext cx="4317492" cy="5181600"/>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83005"/>
            <a:ext cx="9183757" cy="689804"/>
          </a:xfrm>
          <a:prstGeom prst="rect">
            <a:avLst/>
          </a:prstGeom>
        </p:spPr>
        <p:txBody>
          <a:bodyPr vert="horz" wrap="square" lIns="0" tIns="12700" rIns="0" bIns="0" rtlCol="0" anchor="ctr">
            <a:spAutoFit/>
          </a:bodyPr>
          <a:lstStyle/>
          <a:p>
            <a:pPr marL="12700" marR="5080" indent="713105">
              <a:lnSpc>
                <a:spcPct val="100000"/>
              </a:lnSpc>
              <a:spcBef>
                <a:spcPts val="100"/>
              </a:spcBef>
            </a:pPr>
            <a:r>
              <a:rPr dirty="0"/>
              <a:t>Steps of </a:t>
            </a:r>
            <a:r>
              <a:rPr spc="-5" dirty="0"/>
              <a:t>design  Rigid </a:t>
            </a:r>
            <a:r>
              <a:rPr dirty="0"/>
              <a:t>flang</a:t>
            </a:r>
            <a:r>
              <a:rPr spc="-90" dirty="0"/>
              <a:t> </a:t>
            </a:r>
            <a:r>
              <a:rPr spc="-5" dirty="0"/>
              <a:t>coupling</a:t>
            </a:r>
          </a:p>
        </p:txBody>
      </p:sp>
      <p:sp>
        <p:nvSpPr>
          <p:cNvPr id="3" name="object 3"/>
          <p:cNvSpPr/>
          <p:nvPr/>
        </p:nvSpPr>
        <p:spPr>
          <a:xfrm>
            <a:off x="2993898" y="3124199"/>
            <a:ext cx="5787390" cy="788670"/>
          </a:xfrm>
          <a:custGeom>
            <a:avLst/>
            <a:gdLst/>
            <a:ahLst/>
            <a:cxnLst/>
            <a:rect l="l" t="t" r="r" b="b"/>
            <a:pathLst>
              <a:path w="5787390" h="788670">
                <a:moveTo>
                  <a:pt x="758672" y="0"/>
                </a:moveTo>
                <a:lnTo>
                  <a:pt x="0" y="0"/>
                </a:lnTo>
                <a:lnTo>
                  <a:pt x="0" y="788670"/>
                </a:lnTo>
                <a:lnTo>
                  <a:pt x="758672" y="788670"/>
                </a:lnTo>
                <a:lnTo>
                  <a:pt x="758672" y="0"/>
                </a:lnTo>
                <a:close/>
              </a:path>
              <a:path w="5787390" h="788670">
                <a:moveTo>
                  <a:pt x="5787377" y="0"/>
                </a:moveTo>
                <a:lnTo>
                  <a:pt x="758698" y="0"/>
                </a:lnTo>
                <a:lnTo>
                  <a:pt x="758698" y="788670"/>
                </a:lnTo>
                <a:lnTo>
                  <a:pt x="5787377" y="788670"/>
                </a:lnTo>
                <a:lnTo>
                  <a:pt x="5787377" y="0"/>
                </a:lnTo>
                <a:close/>
              </a:path>
            </a:pathLst>
          </a:custGeom>
          <a:solidFill>
            <a:srgbClr val="4E67C7"/>
          </a:solidFill>
        </p:spPr>
        <p:txBody>
          <a:bodyPr wrap="square" lIns="0" tIns="0" rIns="0" bIns="0" rtlCol="0"/>
          <a:lstStyle/>
          <a:p>
            <a:endParaRPr/>
          </a:p>
        </p:txBody>
      </p:sp>
      <p:grpSp>
        <p:nvGrpSpPr>
          <p:cNvPr id="4" name="object 4"/>
          <p:cNvGrpSpPr/>
          <p:nvPr/>
        </p:nvGrpSpPr>
        <p:grpSpPr>
          <a:xfrm>
            <a:off x="2987547" y="3105151"/>
            <a:ext cx="5800090" cy="826769"/>
            <a:chOff x="1463547" y="3105150"/>
            <a:chExt cx="5800090" cy="826769"/>
          </a:xfrm>
        </p:grpSpPr>
        <p:sp>
          <p:nvSpPr>
            <p:cNvPr id="5" name="object 5"/>
            <p:cNvSpPr/>
            <p:nvPr/>
          </p:nvSpPr>
          <p:spPr>
            <a:xfrm>
              <a:off x="1469897" y="3105150"/>
              <a:ext cx="5787390" cy="826769"/>
            </a:xfrm>
            <a:custGeom>
              <a:avLst/>
              <a:gdLst/>
              <a:ahLst/>
              <a:cxnLst/>
              <a:rect l="l" t="t" r="r" b="b"/>
              <a:pathLst>
                <a:path w="5787390" h="826770">
                  <a:moveTo>
                    <a:pt x="758697" y="0"/>
                  </a:moveTo>
                  <a:lnTo>
                    <a:pt x="758697" y="826769"/>
                  </a:lnTo>
                </a:path>
                <a:path w="5787390" h="826770">
                  <a:moveTo>
                    <a:pt x="0" y="0"/>
                  </a:moveTo>
                  <a:lnTo>
                    <a:pt x="0" y="826769"/>
                  </a:lnTo>
                </a:path>
                <a:path w="5787390" h="826770">
                  <a:moveTo>
                    <a:pt x="5787390" y="0"/>
                  </a:moveTo>
                  <a:lnTo>
                    <a:pt x="5787390" y="826769"/>
                  </a:lnTo>
                </a:path>
              </a:pathLst>
            </a:custGeom>
            <a:ln w="12700">
              <a:solidFill>
                <a:srgbClr val="FFFFFF"/>
              </a:solidFill>
            </a:ln>
          </p:spPr>
          <p:txBody>
            <a:bodyPr wrap="square" lIns="0" tIns="0" rIns="0" bIns="0" rtlCol="0"/>
            <a:lstStyle/>
            <a:p>
              <a:endParaRPr/>
            </a:p>
          </p:txBody>
        </p:sp>
        <p:sp>
          <p:nvSpPr>
            <p:cNvPr id="6" name="object 6"/>
            <p:cNvSpPr/>
            <p:nvPr/>
          </p:nvSpPr>
          <p:spPr>
            <a:xfrm>
              <a:off x="1463547" y="3124200"/>
              <a:ext cx="5800090" cy="788670"/>
            </a:xfrm>
            <a:custGeom>
              <a:avLst/>
              <a:gdLst/>
              <a:ahLst/>
              <a:cxnLst/>
              <a:rect l="l" t="t" r="r" b="b"/>
              <a:pathLst>
                <a:path w="5800090" h="788670">
                  <a:moveTo>
                    <a:pt x="0" y="0"/>
                  </a:moveTo>
                  <a:lnTo>
                    <a:pt x="5800090" y="0"/>
                  </a:lnTo>
                </a:path>
                <a:path w="5800090" h="788670">
                  <a:moveTo>
                    <a:pt x="0" y="788669"/>
                  </a:moveTo>
                  <a:lnTo>
                    <a:pt x="5800090" y="788669"/>
                  </a:lnTo>
                </a:path>
              </a:pathLst>
            </a:custGeom>
            <a:ln w="38100">
              <a:solidFill>
                <a:srgbClr val="FFFFFF"/>
              </a:solidFill>
            </a:ln>
          </p:spPr>
          <p:txBody>
            <a:bodyPr wrap="square" lIns="0" tIns="0" rIns="0" bIns="0" rtlCol="0"/>
            <a:lstStyle/>
            <a:p>
              <a:endParaRPr/>
            </a:p>
          </p:txBody>
        </p:sp>
      </p:grpSp>
      <p:sp>
        <p:nvSpPr>
          <p:cNvPr id="7" name="object 7"/>
          <p:cNvSpPr txBox="1"/>
          <p:nvPr/>
        </p:nvSpPr>
        <p:spPr>
          <a:xfrm>
            <a:off x="2993897" y="3124201"/>
            <a:ext cx="5787390" cy="506549"/>
          </a:xfrm>
          <a:prstGeom prst="rect">
            <a:avLst/>
          </a:prstGeom>
        </p:spPr>
        <p:txBody>
          <a:bodyPr vert="horz" wrap="square" lIns="0" tIns="6350" rIns="0" bIns="0" rtlCol="0">
            <a:spAutoFit/>
          </a:bodyPr>
          <a:lstStyle/>
          <a:p>
            <a:pPr marL="68580">
              <a:spcBef>
                <a:spcPts val="50"/>
              </a:spcBef>
              <a:tabLst>
                <a:tab pos="827405" algn="l"/>
              </a:tabLst>
            </a:pPr>
            <a:r>
              <a:rPr sz="1500" b="1" dirty="0">
                <a:solidFill>
                  <a:srgbClr val="FFFFFF"/>
                </a:solidFill>
                <a:latin typeface="Trebuchet MS"/>
                <a:cs typeface="Trebuchet MS"/>
              </a:rPr>
              <a:t>Step:1	</a:t>
            </a:r>
            <a:r>
              <a:rPr sz="1500" b="1" spc="-5" dirty="0">
                <a:solidFill>
                  <a:srgbClr val="FFFFFF"/>
                </a:solidFill>
                <a:latin typeface="Trebuchet MS"/>
                <a:cs typeface="Trebuchet MS"/>
              </a:rPr>
              <a:t>Calculate </a:t>
            </a:r>
            <a:r>
              <a:rPr sz="1500" b="1" dirty="0">
                <a:solidFill>
                  <a:srgbClr val="FFFFFF"/>
                </a:solidFill>
                <a:latin typeface="Trebuchet MS"/>
                <a:cs typeface="Trebuchet MS"/>
              </a:rPr>
              <a:t>the </a:t>
            </a:r>
            <a:r>
              <a:rPr sz="1500" b="1" spc="-5" dirty="0">
                <a:solidFill>
                  <a:srgbClr val="FFFFFF"/>
                </a:solidFill>
                <a:latin typeface="Trebuchet MS"/>
                <a:cs typeface="Trebuchet MS"/>
              </a:rPr>
              <a:t>diameter </a:t>
            </a:r>
            <a:r>
              <a:rPr sz="1500" b="1" dirty="0">
                <a:solidFill>
                  <a:srgbClr val="FFFFFF"/>
                </a:solidFill>
                <a:latin typeface="Trebuchet MS"/>
                <a:cs typeface="Trebuchet MS"/>
              </a:rPr>
              <a:t>torque to be </a:t>
            </a:r>
            <a:r>
              <a:rPr sz="1500" b="1" spc="-10" dirty="0">
                <a:solidFill>
                  <a:srgbClr val="FFFFFF"/>
                </a:solidFill>
                <a:latin typeface="Trebuchet MS"/>
                <a:cs typeface="Trebuchet MS"/>
              </a:rPr>
              <a:t>transmitted</a:t>
            </a:r>
            <a:r>
              <a:rPr sz="1500" b="1" spc="-15" dirty="0">
                <a:solidFill>
                  <a:srgbClr val="FFFFFF"/>
                </a:solidFill>
                <a:latin typeface="Trebuchet MS"/>
                <a:cs typeface="Trebuchet MS"/>
              </a:rPr>
              <a:t> </a:t>
            </a:r>
            <a:r>
              <a:rPr sz="1500" b="1" dirty="0">
                <a:solidFill>
                  <a:srgbClr val="FFFFFF"/>
                </a:solidFill>
                <a:latin typeface="Trebuchet MS"/>
                <a:cs typeface="Trebuchet MS"/>
              </a:rPr>
              <a:t>–Mt-</a:t>
            </a:r>
            <a:endParaRPr sz="1500">
              <a:latin typeface="Trebuchet MS"/>
              <a:cs typeface="Trebuchet MS"/>
            </a:endParaRPr>
          </a:p>
          <a:p>
            <a:pPr marL="827405">
              <a:spcBef>
                <a:spcPts val="280"/>
              </a:spcBef>
            </a:pPr>
            <a:r>
              <a:rPr sz="1500" b="1" dirty="0">
                <a:solidFill>
                  <a:srgbClr val="FFFFFF"/>
                </a:solidFill>
                <a:latin typeface="Trebuchet MS"/>
                <a:cs typeface="Trebuchet MS"/>
              </a:rPr>
              <a:t>use </a:t>
            </a:r>
            <a:r>
              <a:rPr sz="1500" b="1" spc="-5" dirty="0">
                <a:solidFill>
                  <a:srgbClr val="FFFFFF"/>
                </a:solidFill>
                <a:latin typeface="Trebuchet MS"/>
                <a:cs typeface="Trebuchet MS"/>
              </a:rPr>
              <a:t>the equation.</a:t>
            </a:r>
            <a:endParaRPr sz="1500">
              <a:latin typeface="Trebuchet MS"/>
              <a:cs typeface="Trebuchet MS"/>
            </a:endParaRPr>
          </a:p>
        </p:txBody>
      </p:sp>
      <p:sp>
        <p:nvSpPr>
          <p:cNvPr id="8" name="object 8"/>
          <p:cNvSpPr/>
          <p:nvPr/>
        </p:nvSpPr>
        <p:spPr>
          <a:xfrm>
            <a:off x="2989452" y="4604003"/>
            <a:ext cx="5796280" cy="0"/>
          </a:xfrm>
          <a:custGeom>
            <a:avLst/>
            <a:gdLst/>
            <a:ahLst/>
            <a:cxnLst/>
            <a:rect l="l" t="t" r="r" b="b"/>
            <a:pathLst>
              <a:path w="5796280">
                <a:moveTo>
                  <a:pt x="0" y="0"/>
                </a:moveTo>
                <a:lnTo>
                  <a:pt x="5796280" y="0"/>
                </a:lnTo>
              </a:path>
            </a:pathLst>
          </a:custGeom>
          <a:ln w="38100">
            <a:solidFill>
              <a:srgbClr val="FFFFFF"/>
            </a:solidFill>
          </a:ln>
        </p:spPr>
        <p:txBody>
          <a:bodyPr wrap="square" lIns="0" tIns="0" rIns="0" bIns="0" rtlCol="0"/>
          <a:lstStyle/>
          <a:p>
            <a:endParaRPr/>
          </a:p>
        </p:txBody>
      </p:sp>
      <p:grpSp>
        <p:nvGrpSpPr>
          <p:cNvPr id="9" name="object 9"/>
          <p:cNvGrpSpPr/>
          <p:nvPr/>
        </p:nvGrpSpPr>
        <p:grpSpPr>
          <a:xfrm>
            <a:off x="2989452" y="4584954"/>
            <a:ext cx="5796280" cy="1090295"/>
            <a:chOff x="1465452" y="4584953"/>
            <a:chExt cx="5796280" cy="1090295"/>
          </a:xfrm>
        </p:grpSpPr>
        <p:sp>
          <p:nvSpPr>
            <p:cNvPr id="10" name="object 10"/>
            <p:cNvSpPr/>
            <p:nvPr/>
          </p:nvSpPr>
          <p:spPr>
            <a:xfrm>
              <a:off x="1471802" y="4584953"/>
              <a:ext cx="5783580" cy="1090295"/>
            </a:xfrm>
            <a:custGeom>
              <a:avLst/>
              <a:gdLst/>
              <a:ahLst/>
              <a:cxnLst/>
              <a:rect l="l" t="t" r="r" b="b"/>
              <a:pathLst>
                <a:path w="5783580" h="1090295">
                  <a:moveTo>
                    <a:pt x="612774" y="0"/>
                  </a:moveTo>
                  <a:lnTo>
                    <a:pt x="612774" y="1089723"/>
                  </a:lnTo>
                </a:path>
                <a:path w="5783580" h="1090295">
                  <a:moveTo>
                    <a:pt x="0" y="0"/>
                  </a:moveTo>
                  <a:lnTo>
                    <a:pt x="0" y="1089723"/>
                  </a:lnTo>
                </a:path>
                <a:path w="5783580" h="1090295">
                  <a:moveTo>
                    <a:pt x="5783580" y="0"/>
                  </a:moveTo>
                  <a:lnTo>
                    <a:pt x="5783580" y="1089723"/>
                  </a:lnTo>
                </a:path>
              </a:pathLst>
            </a:custGeom>
            <a:ln w="12700">
              <a:solidFill>
                <a:srgbClr val="FFFFFF"/>
              </a:solidFill>
            </a:ln>
          </p:spPr>
          <p:txBody>
            <a:bodyPr wrap="square" lIns="0" tIns="0" rIns="0" bIns="0" rtlCol="0"/>
            <a:lstStyle/>
            <a:p>
              <a:endParaRPr/>
            </a:p>
          </p:txBody>
        </p:sp>
        <p:sp>
          <p:nvSpPr>
            <p:cNvPr id="11" name="object 11"/>
            <p:cNvSpPr/>
            <p:nvPr/>
          </p:nvSpPr>
          <p:spPr>
            <a:xfrm>
              <a:off x="1465452" y="5655627"/>
              <a:ext cx="5796280" cy="0"/>
            </a:xfrm>
            <a:custGeom>
              <a:avLst/>
              <a:gdLst/>
              <a:ahLst/>
              <a:cxnLst/>
              <a:rect l="l" t="t" r="r" b="b"/>
              <a:pathLst>
                <a:path w="5796280">
                  <a:moveTo>
                    <a:pt x="0" y="0"/>
                  </a:moveTo>
                  <a:lnTo>
                    <a:pt x="5796280" y="0"/>
                  </a:lnTo>
                </a:path>
              </a:pathLst>
            </a:custGeom>
            <a:ln w="38100">
              <a:solidFill>
                <a:srgbClr val="FFFFFF"/>
              </a:solidFill>
            </a:ln>
          </p:spPr>
          <p:txBody>
            <a:bodyPr wrap="square" lIns="0" tIns="0" rIns="0" bIns="0" rtlCol="0"/>
            <a:lstStyle/>
            <a:p>
              <a:endParaRPr/>
            </a:p>
          </p:txBody>
        </p:sp>
      </p:grpSp>
      <p:sp>
        <p:nvSpPr>
          <p:cNvPr id="12" name="object 12"/>
          <p:cNvSpPr txBox="1"/>
          <p:nvPr/>
        </p:nvSpPr>
        <p:spPr>
          <a:xfrm>
            <a:off x="3002153" y="4604067"/>
            <a:ext cx="600075" cy="507190"/>
          </a:xfrm>
          <a:prstGeom prst="rect">
            <a:avLst/>
          </a:prstGeom>
          <a:solidFill>
            <a:srgbClr val="4E67C7"/>
          </a:solidFill>
        </p:spPr>
        <p:txBody>
          <a:bodyPr vert="horz" wrap="square" lIns="0" tIns="6985" rIns="0" bIns="0" rtlCol="0">
            <a:spAutoFit/>
          </a:bodyPr>
          <a:lstStyle/>
          <a:p>
            <a:pPr marL="62230">
              <a:spcBef>
                <a:spcPts val="55"/>
              </a:spcBef>
            </a:pPr>
            <a:r>
              <a:rPr sz="1500" b="1" dirty="0">
                <a:solidFill>
                  <a:srgbClr val="FFFFFF"/>
                </a:solidFill>
                <a:latin typeface="Trebuchet MS"/>
                <a:cs typeface="Trebuchet MS"/>
              </a:rPr>
              <a:t>Step:</a:t>
            </a:r>
            <a:endParaRPr sz="1500">
              <a:latin typeface="Trebuchet MS"/>
              <a:cs typeface="Trebuchet MS"/>
            </a:endParaRPr>
          </a:p>
          <a:p>
            <a:pPr marL="62230">
              <a:spcBef>
                <a:spcPts val="275"/>
              </a:spcBef>
            </a:pPr>
            <a:r>
              <a:rPr sz="1500" b="1" dirty="0">
                <a:solidFill>
                  <a:srgbClr val="FFFFFF"/>
                </a:solidFill>
                <a:latin typeface="Trebuchet MS"/>
                <a:cs typeface="Trebuchet MS"/>
              </a:rPr>
              <a:t>2</a:t>
            </a:r>
            <a:endParaRPr sz="1500">
              <a:latin typeface="Trebuchet MS"/>
              <a:cs typeface="Trebuchet MS"/>
            </a:endParaRPr>
          </a:p>
        </p:txBody>
      </p:sp>
      <p:sp>
        <p:nvSpPr>
          <p:cNvPr id="13" name="object 13"/>
          <p:cNvSpPr txBox="1"/>
          <p:nvPr/>
        </p:nvSpPr>
        <p:spPr>
          <a:xfrm>
            <a:off x="3614928" y="4604068"/>
            <a:ext cx="5158105" cy="776495"/>
          </a:xfrm>
          <a:prstGeom prst="rect">
            <a:avLst/>
          </a:prstGeom>
          <a:solidFill>
            <a:srgbClr val="4E67C7"/>
          </a:solidFill>
        </p:spPr>
        <p:txBody>
          <a:bodyPr vert="horz" wrap="square" lIns="0" tIns="6985" rIns="0" bIns="0" rtlCol="0">
            <a:spAutoFit/>
          </a:bodyPr>
          <a:lstStyle/>
          <a:p>
            <a:pPr marL="62230">
              <a:spcBef>
                <a:spcPts val="55"/>
              </a:spcBef>
            </a:pPr>
            <a:r>
              <a:rPr sz="1500" b="1" spc="-5" dirty="0">
                <a:solidFill>
                  <a:srgbClr val="FFFFFF"/>
                </a:solidFill>
                <a:latin typeface="Trebuchet MS"/>
                <a:cs typeface="Trebuchet MS"/>
              </a:rPr>
              <a:t>Calculate </a:t>
            </a:r>
            <a:r>
              <a:rPr sz="1500" b="1" dirty="0">
                <a:solidFill>
                  <a:srgbClr val="FFFFFF"/>
                </a:solidFill>
                <a:latin typeface="Trebuchet MS"/>
                <a:cs typeface="Trebuchet MS"/>
              </a:rPr>
              <a:t>the </a:t>
            </a:r>
            <a:r>
              <a:rPr sz="1500" b="1" spc="-5" dirty="0">
                <a:solidFill>
                  <a:srgbClr val="FFFFFF"/>
                </a:solidFill>
                <a:latin typeface="Trebuchet MS"/>
                <a:cs typeface="Trebuchet MS"/>
              </a:rPr>
              <a:t>diameter </a:t>
            </a:r>
            <a:r>
              <a:rPr sz="1500" b="1" dirty="0">
                <a:solidFill>
                  <a:srgbClr val="FFFFFF"/>
                </a:solidFill>
                <a:latin typeface="Trebuchet MS"/>
                <a:cs typeface="Trebuchet MS"/>
              </a:rPr>
              <a:t>of the shaft-d-use the</a:t>
            </a:r>
            <a:r>
              <a:rPr sz="1500" b="1" spc="-50" dirty="0">
                <a:solidFill>
                  <a:srgbClr val="FFFFFF"/>
                </a:solidFill>
                <a:latin typeface="Trebuchet MS"/>
                <a:cs typeface="Trebuchet MS"/>
              </a:rPr>
              <a:t> </a:t>
            </a:r>
            <a:r>
              <a:rPr sz="1500" b="1" spc="-5" dirty="0">
                <a:solidFill>
                  <a:srgbClr val="FFFFFF"/>
                </a:solidFill>
                <a:latin typeface="Trebuchet MS"/>
                <a:cs typeface="Trebuchet MS"/>
              </a:rPr>
              <a:t>equation</a:t>
            </a:r>
            <a:endParaRPr sz="1500">
              <a:latin typeface="Trebuchet MS"/>
              <a:cs typeface="Trebuchet MS"/>
            </a:endParaRPr>
          </a:p>
          <a:p>
            <a:pPr marL="62230">
              <a:spcBef>
                <a:spcPts val="275"/>
              </a:spcBef>
            </a:pPr>
            <a:r>
              <a:rPr sz="1500" b="1" spc="-5" dirty="0">
                <a:solidFill>
                  <a:srgbClr val="FFFFFF"/>
                </a:solidFill>
                <a:latin typeface="Trebuchet MS"/>
                <a:cs typeface="Trebuchet MS"/>
              </a:rPr>
              <a:t>(Assume di=0) Round </a:t>
            </a:r>
            <a:r>
              <a:rPr sz="1500" b="1" dirty="0">
                <a:solidFill>
                  <a:srgbClr val="FFFFFF"/>
                </a:solidFill>
                <a:latin typeface="Trebuchet MS"/>
                <a:cs typeface="Trebuchet MS"/>
              </a:rPr>
              <a:t>off the shaft diameter to</a:t>
            </a:r>
            <a:r>
              <a:rPr sz="1500" b="1" spc="-40" dirty="0">
                <a:solidFill>
                  <a:srgbClr val="FFFFFF"/>
                </a:solidFill>
                <a:latin typeface="Trebuchet MS"/>
                <a:cs typeface="Trebuchet MS"/>
              </a:rPr>
              <a:t> </a:t>
            </a:r>
            <a:r>
              <a:rPr sz="1500" b="1" spc="-5" dirty="0">
                <a:solidFill>
                  <a:srgbClr val="FFFFFF"/>
                </a:solidFill>
                <a:latin typeface="Trebuchet MS"/>
                <a:cs typeface="Trebuchet MS"/>
              </a:rPr>
              <a:t>R20</a:t>
            </a:r>
            <a:endParaRPr sz="1500">
              <a:latin typeface="Trebuchet MS"/>
              <a:cs typeface="Trebuchet MS"/>
            </a:endParaRPr>
          </a:p>
          <a:p>
            <a:pPr marL="62230">
              <a:spcBef>
                <a:spcPts val="265"/>
              </a:spcBef>
            </a:pPr>
            <a:r>
              <a:rPr sz="1500" b="1" spc="-5" dirty="0">
                <a:solidFill>
                  <a:srgbClr val="FFFFFF"/>
                </a:solidFill>
                <a:latin typeface="Trebuchet MS"/>
                <a:cs typeface="Trebuchet MS"/>
              </a:rPr>
              <a:t>series.</a:t>
            </a:r>
            <a:endParaRPr sz="1500">
              <a:latin typeface="Trebuchet MS"/>
              <a:cs typeface="Trebuchet M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24200" y="761999"/>
            <a:ext cx="5783580" cy="788670"/>
          </a:xfrm>
          <a:custGeom>
            <a:avLst/>
            <a:gdLst/>
            <a:ahLst/>
            <a:cxnLst/>
            <a:rect l="l" t="t" r="r" b="b"/>
            <a:pathLst>
              <a:path w="5783580" h="788669">
                <a:moveTo>
                  <a:pt x="5783580" y="0"/>
                </a:moveTo>
                <a:lnTo>
                  <a:pt x="612775" y="0"/>
                </a:lnTo>
                <a:lnTo>
                  <a:pt x="0" y="0"/>
                </a:lnTo>
                <a:lnTo>
                  <a:pt x="0" y="788670"/>
                </a:lnTo>
                <a:lnTo>
                  <a:pt x="612775" y="788670"/>
                </a:lnTo>
                <a:lnTo>
                  <a:pt x="5783580" y="788670"/>
                </a:lnTo>
                <a:lnTo>
                  <a:pt x="5783580" y="0"/>
                </a:lnTo>
                <a:close/>
              </a:path>
            </a:pathLst>
          </a:custGeom>
          <a:solidFill>
            <a:srgbClr val="4E67C7"/>
          </a:solidFill>
        </p:spPr>
        <p:txBody>
          <a:bodyPr wrap="square" lIns="0" tIns="0" rIns="0" bIns="0" rtlCol="0"/>
          <a:lstStyle/>
          <a:p>
            <a:endParaRPr/>
          </a:p>
        </p:txBody>
      </p:sp>
      <p:sp>
        <p:nvSpPr>
          <p:cNvPr id="3" name="object 3"/>
          <p:cNvSpPr/>
          <p:nvPr/>
        </p:nvSpPr>
        <p:spPr>
          <a:xfrm>
            <a:off x="3736975" y="742951"/>
            <a:ext cx="0" cy="826769"/>
          </a:xfrm>
          <a:custGeom>
            <a:avLst/>
            <a:gdLst/>
            <a:ahLst/>
            <a:cxnLst/>
            <a:rect l="l" t="t" r="r" b="b"/>
            <a:pathLst>
              <a:path h="826769">
                <a:moveTo>
                  <a:pt x="0" y="0"/>
                </a:moveTo>
                <a:lnTo>
                  <a:pt x="0" y="826770"/>
                </a:lnTo>
              </a:path>
            </a:pathLst>
          </a:custGeom>
          <a:ln w="12700">
            <a:solidFill>
              <a:srgbClr val="FFFFFF"/>
            </a:solidFill>
          </a:ln>
        </p:spPr>
        <p:txBody>
          <a:bodyPr wrap="square" lIns="0" tIns="0" rIns="0" bIns="0" rtlCol="0"/>
          <a:lstStyle/>
          <a:p>
            <a:endParaRPr/>
          </a:p>
        </p:txBody>
      </p:sp>
      <p:sp>
        <p:nvSpPr>
          <p:cNvPr id="4" name="object 4"/>
          <p:cNvSpPr/>
          <p:nvPr/>
        </p:nvSpPr>
        <p:spPr>
          <a:xfrm>
            <a:off x="3124200" y="742951"/>
            <a:ext cx="0" cy="826769"/>
          </a:xfrm>
          <a:custGeom>
            <a:avLst/>
            <a:gdLst/>
            <a:ahLst/>
            <a:cxnLst/>
            <a:rect l="l" t="t" r="r" b="b"/>
            <a:pathLst>
              <a:path h="826769">
                <a:moveTo>
                  <a:pt x="0" y="0"/>
                </a:moveTo>
                <a:lnTo>
                  <a:pt x="0" y="826770"/>
                </a:lnTo>
              </a:path>
            </a:pathLst>
          </a:custGeom>
          <a:ln w="12700">
            <a:solidFill>
              <a:srgbClr val="FFFFFF"/>
            </a:solidFill>
          </a:ln>
        </p:spPr>
        <p:txBody>
          <a:bodyPr wrap="square" lIns="0" tIns="0" rIns="0" bIns="0" rtlCol="0"/>
          <a:lstStyle/>
          <a:p>
            <a:endParaRPr/>
          </a:p>
        </p:txBody>
      </p:sp>
      <p:grpSp>
        <p:nvGrpSpPr>
          <p:cNvPr id="5" name="object 5"/>
          <p:cNvGrpSpPr/>
          <p:nvPr/>
        </p:nvGrpSpPr>
        <p:grpSpPr>
          <a:xfrm>
            <a:off x="3117850" y="742951"/>
            <a:ext cx="5796280" cy="826769"/>
            <a:chOff x="1593850" y="742950"/>
            <a:chExt cx="5796280" cy="826769"/>
          </a:xfrm>
        </p:grpSpPr>
        <p:sp>
          <p:nvSpPr>
            <p:cNvPr id="6" name="object 6"/>
            <p:cNvSpPr/>
            <p:nvPr/>
          </p:nvSpPr>
          <p:spPr>
            <a:xfrm>
              <a:off x="7383779" y="742950"/>
              <a:ext cx="0" cy="826769"/>
            </a:xfrm>
            <a:custGeom>
              <a:avLst/>
              <a:gdLst/>
              <a:ahLst/>
              <a:cxnLst/>
              <a:rect l="l" t="t" r="r" b="b"/>
              <a:pathLst>
                <a:path h="826769">
                  <a:moveTo>
                    <a:pt x="0" y="0"/>
                  </a:moveTo>
                  <a:lnTo>
                    <a:pt x="0" y="826770"/>
                  </a:lnTo>
                </a:path>
              </a:pathLst>
            </a:custGeom>
            <a:ln w="12700">
              <a:solidFill>
                <a:srgbClr val="FFFFFF"/>
              </a:solidFill>
            </a:ln>
          </p:spPr>
          <p:txBody>
            <a:bodyPr wrap="square" lIns="0" tIns="0" rIns="0" bIns="0" rtlCol="0"/>
            <a:lstStyle/>
            <a:p>
              <a:endParaRPr/>
            </a:p>
          </p:txBody>
        </p:sp>
        <p:sp>
          <p:nvSpPr>
            <p:cNvPr id="7" name="object 7"/>
            <p:cNvSpPr/>
            <p:nvPr/>
          </p:nvSpPr>
          <p:spPr>
            <a:xfrm>
              <a:off x="1593850" y="762000"/>
              <a:ext cx="5796280" cy="788670"/>
            </a:xfrm>
            <a:custGeom>
              <a:avLst/>
              <a:gdLst/>
              <a:ahLst/>
              <a:cxnLst/>
              <a:rect l="l" t="t" r="r" b="b"/>
              <a:pathLst>
                <a:path w="5796280" h="788669">
                  <a:moveTo>
                    <a:pt x="0" y="0"/>
                  </a:moveTo>
                  <a:lnTo>
                    <a:pt x="5796280" y="0"/>
                  </a:lnTo>
                </a:path>
                <a:path w="5796280" h="788669">
                  <a:moveTo>
                    <a:pt x="0" y="788670"/>
                  </a:moveTo>
                  <a:lnTo>
                    <a:pt x="5796280" y="788670"/>
                  </a:lnTo>
                </a:path>
              </a:pathLst>
            </a:custGeom>
            <a:ln w="38100">
              <a:solidFill>
                <a:srgbClr val="FFFFFF"/>
              </a:solidFill>
            </a:ln>
          </p:spPr>
          <p:txBody>
            <a:bodyPr wrap="square" lIns="0" tIns="0" rIns="0" bIns="0" rtlCol="0"/>
            <a:lstStyle/>
            <a:p>
              <a:endParaRPr/>
            </a:p>
          </p:txBody>
        </p:sp>
      </p:grpSp>
      <p:sp>
        <p:nvSpPr>
          <p:cNvPr id="8" name="object 8"/>
          <p:cNvSpPr txBox="1"/>
          <p:nvPr/>
        </p:nvSpPr>
        <p:spPr>
          <a:xfrm>
            <a:off x="3124200" y="762001"/>
            <a:ext cx="5783580" cy="506549"/>
          </a:xfrm>
          <a:prstGeom prst="rect">
            <a:avLst/>
          </a:prstGeom>
        </p:spPr>
        <p:txBody>
          <a:bodyPr vert="horz" wrap="square" lIns="0" tIns="6350" rIns="0" bIns="0" rtlCol="0">
            <a:spAutoFit/>
          </a:bodyPr>
          <a:lstStyle/>
          <a:p>
            <a:pPr marL="68580">
              <a:spcBef>
                <a:spcPts val="50"/>
              </a:spcBef>
              <a:tabLst>
                <a:tab pos="681355" algn="l"/>
              </a:tabLst>
            </a:pPr>
            <a:r>
              <a:rPr sz="1500" b="1" dirty="0">
                <a:solidFill>
                  <a:srgbClr val="FFFFFF"/>
                </a:solidFill>
                <a:latin typeface="Trebuchet MS"/>
                <a:cs typeface="Trebuchet MS"/>
              </a:rPr>
              <a:t>Step:	</a:t>
            </a:r>
            <a:r>
              <a:rPr sz="1500" b="1" spc="-5" dirty="0">
                <a:solidFill>
                  <a:srgbClr val="FFFFFF"/>
                </a:solidFill>
                <a:latin typeface="Trebuchet MS"/>
                <a:cs typeface="Trebuchet MS"/>
              </a:rPr>
              <a:t>Based </a:t>
            </a:r>
            <a:r>
              <a:rPr sz="1500" b="1" dirty="0">
                <a:solidFill>
                  <a:srgbClr val="FFFFFF"/>
                </a:solidFill>
                <a:latin typeface="Trebuchet MS"/>
                <a:cs typeface="Trebuchet MS"/>
              </a:rPr>
              <a:t>on the </a:t>
            </a:r>
            <a:r>
              <a:rPr sz="1500" b="1" spc="-5" dirty="0">
                <a:solidFill>
                  <a:srgbClr val="FFFFFF"/>
                </a:solidFill>
                <a:latin typeface="Trebuchet MS"/>
                <a:cs typeface="Trebuchet MS"/>
              </a:rPr>
              <a:t>diameter </a:t>
            </a:r>
            <a:r>
              <a:rPr sz="1500" b="1" dirty="0">
                <a:solidFill>
                  <a:srgbClr val="FFFFFF"/>
                </a:solidFill>
                <a:latin typeface="Trebuchet MS"/>
                <a:cs typeface="Trebuchet MS"/>
              </a:rPr>
              <a:t>of shaft calculated select</a:t>
            </a:r>
            <a:r>
              <a:rPr sz="1500" b="1" spc="-95" dirty="0">
                <a:solidFill>
                  <a:srgbClr val="FFFFFF"/>
                </a:solidFill>
                <a:latin typeface="Trebuchet MS"/>
                <a:cs typeface="Trebuchet MS"/>
              </a:rPr>
              <a:t> </a:t>
            </a:r>
            <a:r>
              <a:rPr sz="1500" b="1" dirty="0">
                <a:solidFill>
                  <a:srgbClr val="FFFFFF"/>
                </a:solidFill>
                <a:latin typeface="Trebuchet MS"/>
                <a:cs typeface="Trebuchet MS"/>
              </a:rPr>
              <a:t>the</a:t>
            </a:r>
            <a:endParaRPr sz="1500">
              <a:latin typeface="Trebuchet MS"/>
              <a:cs typeface="Trebuchet MS"/>
            </a:endParaRPr>
          </a:p>
          <a:p>
            <a:pPr marL="68580">
              <a:spcBef>
                <a:spcPts val="275"/>
              </a:spcBef>
              <a:tabLst>
                <a:tab pos="681355" algn="l"/>
              </a:tabLst>
            </a:pPr>
            <a:r>
              <a:rPr sz="1500" b="1" dirty="0">
                <a:solidFill>
                  <a:srgbClr val="FFFFFF"/>
                </a:solidFill>
                <a:latin typeface="Trebuchet MS"/>
                <a:cs typeface="Trebuchet MS"/>
              </a:rPr>
              <a:t>3	coupling </a:t>
            </a:r>
            <a:r>
              <a:rPr sz="1500" b="1" spc="-5" dirty="0">
                <a:solidFill>
                  <a:srgbClr val="FFFFFF"/>
                </a:solidFill>
                <a:latin typeface="Trebuchet MS"/>
                <a:cs typeface="Trebuchet MS"/>
              </a:rPr>
              <a:t>and Note </a:t>
            </a:r>
            <a:r>
              <a:rPr sz="1500" b="1" dirty="0">
                <a:solidFill>
                  <a:srgbClr val="FFFFFF"/>
                </a:solidFill>
                <a:latin typeface="Trebuchet MS"/>
                <a:cs typeface="Trebuchet MS"/>
              </a:rPr>
              <a:t>down </a:t>
            </a:r>
            <a:r>
              <a:rPr sz="1500" b="1" spc="-5" dirty="0">
                <a:solidFill>
                  <a:srgbClr val="FFFFFF"/>
                </a:solidFill>
                <a:latin typeface="Trebuchet MS"/>
                <a:cs typeface="Trebuchet MS"/>
              </a:rPr>
              <a:t>its</a:t>
            </a:r>
            <a:r>
              <a:rPr sz="1500" b="1" spc="-20" dirty="0">
                <a:solidFill>
                  <a:srgbClr val="FFFFFF"/>
                </a:solidFill>
                <a:latin typeface="Trebuchet MS"/>
                <a:cs typeface="Trebuchet MS"/>
              </a:rPr>
              <a:t> </a:t>
            </a:r>
            <a:r>
              <a:rPr sz="1500" b="1" spc="-5" dirty="0">
                <a:solidFill>
                  <a:srgbClr val="FFFFFF"/>
                </a:solidFill>
                <a:latin typeface="Trebuchet MS"/>
                <a:cs typeface="Trebuchet MS"/>
              </a:rPr>
              <a:t>dimensions.</a:t>
            </a:r>
            <a:endParaRPr sz="1500">
              <a:latin typeface="Trebuchet MS"/>
              <a:cs typeface="Trebuchet MS"/>
            </a:endParaRPr>
          </a:p>
        </p:txBody>
      </p:sp>
      <p:sp>
        <p:nvSpPr>
          <p:cNvPr id="9" name="object 9"/>
          <p:cNvSpPr/>
          <p:nvPr/>
        </p:nvSpPr>
        <p:spPr>
          <a:xfrm>
            <a:off x="3200400" y="2362199"/>
            <a:ext cx="5783580" cy="3417570"/>
          </a:xfrm>
          <a:custGeom>
            <a:avLst/>
            <a:gdLst/>
            <a:ahLst/>
            <a:cxnLst/>
            <a:rect l="l" t="t" r="r" b="b"/>
            <a:pathLst>
              <a:path w="5783580" h="3417570">
                <a:moveTo>
                  <a:pt x="5783580" y="0"/>
                </a:moveTo>
                <a:lnTo>
                  <a:pt x="612775" y="0"/>
                </a:lnTo>
                <a:lnTo>
                  <a:pt x="0" y="0"/>
                </a:lnTo>
                <a:lnTo>
                  <a:pt x="0" y="3417570"/>
                </a:lnTo>
                <a:lnTo>
                  <a:pt x="612775" y="3417570"/>
                </a:lnTo>
                <a:lnTo>
                  <a:pt x="5783580" y="3417570"/>
                </a:lnTo>
                <a:lnTo>
                  <a:pt x="5783580" y="0"/>
                </a:lnTo>
                <a:close/>
              </a:path>
            </a:pathLst>
          </a:custGeom>
          <a:solidFill>
            <a:srgbClr val="4E67C7"/>
          </a:solidFill>
        </p:spPr>
        <p:txBody>
          <a:bodyPr wrap="square" lIns="0" tIns="0" rIns="0" bIns="0" rtlCol="0"/>
          <a:lstStyle/>
          <a:p>
            <a:endParaRPr/>
          </a:p>
        </p:txBody>
      </p:sp>
      <p:grpSp>
        <p:nvGrpSpPr>
          <p:cNvPr id="10" name="object 10"/>
          <p:cNvGrpSpPr/>
          <p:nvPr/>
        </p:nvGrpSpPr>
        <p:grpSpPr>
          <a:xfrm>
            <a:off x="3194050" y="2343150"/>
            <a:ext cx="5796280" cy="3455670"/>
            <a:chOff x="1670050" y="2343150"/>
            <a:chExt cx="5796280" cy="3455670"/>
          </a:xfrm>
        </p:grpSpPr>
        <p:sp>
          <p:nvSpPr>
            <p:cNvPr id="11" name="object 11"/>
            <p:cNvSpPr/>
            <p:nvPr/>
          </p:nvSpPr>
          <p:spPr>
            <a:xfrm>
              <a:off x="1676400" y="2343150"/>
              <a:ext cx="5783580" cy="3455670"/>
            </a:xfrm>
            <a:custGeom>
              <a:avLst/>
              <a:gdLst/>
              <a:ahLst/>
              <a:cxnLst/>
              <a:rect l="l" t="t" r="r" b="b"/>
              <a:pathLst>
                <a:path w="5783580" h="3455670">
                  <a:moveTo>
                    <a:pt x="612775" y="0"/>
                  </a:moveTo>
                  <a:lnTo>
                    <a:pt x="612775" y="3455670"/>
                  </a:lnTo>
                </a:path>
                <a:path w="5783580" h="3455670">
                  <a:moveTo>
                    <a:pt x="0" y="0"/>
                  </a:moveTo>
                  <a:lnTo>
                    <a:pt x="0" y="3455670"/>
                  </a:lnTo>
                </a:path>
                <a:path w="5783580" h="3455670">
                  <a:moveTo>
                    <a:pt x="5783580" y="0"/>
                  </a:moveTo>
                  <a:lnTo>
                    <a:pt x="5783580" y="3455670"/>
                  </a:lnTo>
                </a:path>
              </a:pathLst>
            </a:custGeom>
            <a:ln w="12700">
              <a:solidFill>
                <a:srgbClr val="FFFFFF"/>
              </a:solidFill>
            </a:ln>
          </p:spPr>
          <p:txBody>
            <a:bodyPr wrap="square" lIns="0" tIns="0" rIns="0" bIns="0" rtlCol="0"/>
            <a:lstStyle/>
            <a:p>
              <a:endParaRPr/>
            </a:p>
          </p:txBody>
        </p:sp>
        <p:sp>
          <p:nvSpPr>
            <p:cNvPr id="12" name="object 12"/>
            <p:cNvSpPr/>
            <p:nvPr/>
          </p:nvSpPr>
          <p:spPr>
            <a:xfrm>
              <a:off x="1670050" y="2362200"/>
              <a:ext cx="5796280" cy="3417570"/>
            </a:xfrm>
            <a:custGeom>
              <a:avLst/>
              <a:gdLst/>
              <a:ahLst/>
              <a:cxnLst/>
              <a:rect l="l" t="t" r="r" b="b"/>
              <a:pathLst>
                <a:path w="5796280" h="3417570">
                  <a:moveTo>
                    <a:pt x="0" y="0"/>
                  </a:moveTo>
                  <a:lnTo>
                    <a:pt x="5796280" y="0"/>
                  </a:lnTo>
                </a:path>
                <a:path w="5796280" h="3417570">
                  <a:moveTo>
                    <a:pt x="0" y="3417570"/>
                  </a:moveTo>
                  <a:lnTo>
                    <a:pt x="5796280" y="3417570"/>
                  </a:lnTo>
                </a:path>
              </a:pathLst>
            </a:custGeom>
            <a:ln w="38100">
              <a:solidFill>
                <a:srgbClr val="FFFFFF"/>
              </a:solidFill>
            </a:ln>
          </p:spPr>
          <p:txBody>
            <a:bodyPr wrap="square" lIns="0" tIns="0" rIns="0" bIns="0" rtlCol="0"/>
            <a:lstStyle/>
            <a:p>
              <a:endParaRPr/>
            </a:p>
          </p:txBody>
        </p:sp>
      </p:grpSp>
      <p:sp>
        <p:nvSpPr>
          <p:cNvPr id="13" name="object 13"/>
          <p:cNvSpPr txBox="1"/>
          <p:nvPr/>
        </p:nvSpPr>
        <p:spPr>
          <a:xfrm>
            <a:off x="3218434" y="2321178"/>
            <a:ext cx="5734685" cy="3182620"/>
          </a:xfrm>
          <a:prstGeom prst="rect">
            <a:avLst/>
          </a:prstGeom>
        </p:spPr>
        <p:txBody>
          <a:bodyPr vert="horz" wrap="square" lIns="0" tIns="12700" rIns="0" bIns="0" rtlCol="0">
            <a:spAutoFit/>
          </a:bodyPr>
          <a:lstStyle/>
          <a:p>
            <a:pPr marL="50800" marR="857250">
              <a:lnSpc>
                <a:spcPct val="115300"/>
              </a:lnSpc>
              <a:spcBef>
                <a:spcPts val="100"/>
              </a:spcBef>
              <a:tabLst>
                <a:tab pos="663575" algn="l"/>
              </a:tabLst>
            </a:pPr>
            <a:r>
              <a:rPr sz="1500" b="1" dirty="0">
                <a:solidFill>
                  <a:srgbClr val="FFFFFF"/>
                </a:solidFill>
                <a:latin typeface="Trebuchet MS"/>
                <a:cs typeface="Trebuchet MS"/>
              </a:rPr>
              <a:t>Step:	</a:t>
            </a:r>
            <a:r>
              <a:rPr sz="1500" b="1" spc="-10" dirty="0">
                <a:solidFill>
                  <a:srgbClr val="FFFFFF"/>
                </a:solidFill>
                <a:latin typeface="Trebuchet MS"/>
                <a:cs typeface="Trebuchet MS"/>
              </a:rPr>
              <a:t>CHECKING </a:t>
            </a:r>
            <a:r>
              <a:rPr sz="1500" b="1" spc="-5" dirty="0">
                <a:solidFill>
                  <a:srgbClr val="FFFFFF"/>
                </a:solidFill>
                <a:latin typeface="Trebuchet MS"/>
                <a:cs typeface="Trebuchet MS"/>
              </a:rPr>
              <a:t>FOR SHEAR </a:t>
            </a:r>
            <a:r>
              <a:rPr sz="1500" b="1" spc="-10" dirty="0">
                <a:solidFill>
                  <a:srgbClr val="FFFFFF"/>
                </a:solidFill>
                <a:latin typeface="Trebuchet MS"/>
                <a:cs typeface="Trebuchet MS"/>
              </a:rPr>
              <a:t>STRENGTH </a:t>
            </a:r>
            <a:r>
              <a:rPr sz="1500" b="1" spc="-5" dirty="0">
                <a:solidFill>
                  <a:srgbClr val="FFFFFF"/>
                </a:solidFill>
                <a:latin typeface="Trebuchet MS"/>
                <a:cs typeface="Trebuchet MS"/>
              </a:rPr>
              <a:t>OF </a:t>
            </a:r>
            <a:r>
              <a:rPr sz="1500" b="1" spc="-10" dirty="0">
                <a:solidFill>
                  <a:srgbClr val="FFFFFF"/>
                </a:solidFill>
                <a:latin typeface="Trebuchet MS"/>
                <a:cs typeface="Trebuchet MS"/>
              </a:rPr>
              <a:t>THE </a:t>
            </a:r>
            <a:r>
              <a:rPr sz="1500" b="1" spc="-60" dirty="0">
                <a:solidFill>
                  <a:srgbClr val="FFFFFF"/>
                </a:solidFill>
                <a:latin typeface="Trebuchet MS"/>
                <a:cs typeface="Trebuchet MS"/>
              </a:rPr>
              <a:t>BOLT.  </a:t>
            </a:r>
            <a:r>
              <a:rPr sz="1500" b="1" dirty="0">
                <a:solidFill>
                  <a:srgbClr val="FFFFFF"/>
                </a:solidFill>
                <a:latin typeface="Trebuchet MS"/>
                <a:cs typeface="Trebuchet MS"/>
              </a:rPr>
              <a:t>4</a:t>
            </a:r>
            <a:endParaRPr sz="1500">
              <a:latin typeface="Trebuchet MS"/>
              <a:cs typeface="Trebuchet MS"/>
            </a:endParaRPr>
          </a:p>
          <a:p>
            <a:pPr marL="1082675" lvl="1" indent="-419734">
              <a:spcBef>
                <a:spcPts val="265"/>
              </a:spcBef>
              <a:buAutoNum type="arabicParenR"/>
              <a:tabLst>
                <a:tab pos="1083310" algn="l"/>
              </a:tabLst>
            </a:pPr>
            <a:r>
              <a:rPr sz="1500" b="1" spc="-5" dirty="0">
                <a:solidFill>
                  <a:srgbClr val="FFFFFF"/>
                </a:solidFill>
                <a:latin typeface="Trebuchet MS"/>
                <a:cs typeface="Trebuchet MS"/>
              </a:rPr>
              <a:t>Calculate </a:t>
            </a:r>
            <a:r>
              <a:rPr sz="1500" b="1" dirty="0">
                <a:solidFill>
                  <a:srgbClr val="FFFFFF"/>
                </a:solidFill>
                <a:latin typeface="Trebuchet MS"/>
                <a:cs typeface="Trebuchet MS"/>
              </a:rPr>
              <a:t>Ft- </a:t>
            </a:r>
            <a:r>
              <a:rPr sz="1500" b="1" spc="-5" dirty="0">
                <a:solidFill>
                  <a:srgbClr val="FFFFFF"/>
                </a:solidFill>
                <a:latin typeface="Trebuchet MS"/>
                <a:cs typeface="Trebuchet MS"/>
              </a:rPr>
              <a:t>Refer </a:t>
            </a:r>
            <a:r>
              <a:rPr sz="1500" b="1" spc="-35" dirty="0">
                <a:solidFill>
                  <a:srgbClr val="FFFFFF"/>
                </a:solidFill>
                <a:latin typeface="Trebuchet MS"/>
                <a:cs typeface="Trebuchet MS"/>
              </a:rPr>
              <a:t>P.7.106 </a:t>
            </a:r>
            <a:r>
              <a:rPr sz="1500" b="1" dirty="0">
                <a:solidFill>
                  <a:srgbClr val="FFFFFF"/>
                </a:solidFill>
                <a:latin typeface="Trebuchet MS"/>
                <a:cs typeface="Trebuchet MS"/>
              </a:rPr>
              <a:t>use </a:t>
            </a:r>
            <a:r>
              <a:rPr sz="1500" b="1" spc="-5" dirty="0">
                <a:solidFill>
                  <a:srgbClr val="FFFFFF"/>
                </a:solidFill>
                <a:latin typeface="Trebuchet MS"/>
                <a:cs typeface="Trebuchet MS"/>
              </a:rPr>
              <a:t>equation</a:t>
            </a:r>
            <a:r>
              <a:rPr sz="1500" b="1" spc="5" dirty="0">
                <a:solidFill>
                  <a:srgbClr val="FFFFFF"/>
                </a:solidFill>
                <a:latin typeface="Trebuchet MS"/>
                <a:cs typeface="Trebuchet MS"/>
              </a:rPr>
              <a:t> </a:t>
            </a:r>
            <a:r>
              <a:rPr sz="1500" b="1" spc="-5" dirty="0">
                <a:solidFill>
                  <a:srgbClr val="FFFFFF"/>
                </a:solidFill>
                <a:latin typeface="Trebuchet MS"/>
                <a:cs typeface="Trebuchet MS"/>
              </a:rPr>
              <a:t>Ft=2Mt/D</a:t>
            </a:r>
            <a:r>
              <a:rPr sz="1500" b="1" spc="-7" baseline="-19444" dirty="0">
                <a:solidFill>
                  <a:srgbClr val="FFFFFF"/>
                </a:solidFill>
                <a:latin typeface="Trebuchet MS"/>
                <a:cs typeface="Trebuchet MS"/>
              </a:rPr>
              <a:t>2</a:t>
            </a:r>
            <a:endParaRPr sz="1500" baseline="-19444">
              <a:latin typeface="Trebuchet MS"/>
              <a:cs typeface="Trebuchet MS"/>
            </a:endParaRPr>
          </a:p>
          <a:p>
            <a:pPr lvl="1">
              <a:spcBef>
                <a:spcPts val="15"/>
              </a:spcBef>
              <a:buClr>
                <a:srgbClr val="FFFFFF"/>
              </a:buClr>
              <a:buFont typeface="Trebuchet MS"/>
              <a:buAutoNum type="arabicParenR"/>
            </a:pPr>
            <a:endParaRPr sz="2000">
              <a:latin typeface="Trebuchet MS"/>
              <a:cs typeface="Trebuchet MS"/>
            </a:endParaRPr>
          </a:p>
          <a:p>
            <a:pPr marL="1082675" lvl="1" indent="-419734">
              <a:buAutoNum type="arabicParenR"/>
              <a:tabLst>
                <a:tab pos="1083310" algn="l"/>
              </a:tabLst>
            </a:pPr>
            <a:r>
              <a:rPr sz="1500" b="1" spc="-5" dirty="0">
                <a:solidFill>
                  <a:srgbClr val="FFFFFF"/>
                </a:solidFill>
                <a:latin typeface="Trebuchet MS"/>
                <a:cs typeface="Trebuchet MS"/>
              </a:rPr>
              <a:t>Calculate </a:t>
            </a:r>
            <a:r>
              <a:rPr sz="1500" b="1" dirty="0">
                <a:solidFill>
                  <a:srgbClr val="FFFFFF"/>
                </a:solidFill>
                <a:latin typeface="Trebuchet MS"/>
                <a:cs typeface="Trebuchet MS"/>
              </a:rPr>
              <a:t>[Ft] use </a:t>
            </a:r>
            <a:r>
              <a:rPr sz="1500" b="1" spc="-5" dirty="0">
                <a:solidFill>
                  <a:srgbClr val="FFFFFF"/>
                </a:solidFill>
                <a:latin typeface="Trebuchet MS"/>
                <a:cs typeface="Trebuchet MS"/>
              </a:rPr>
              <a:t>equation</a:t>
            </a:r>
            <a:r>
              <a:rPr sz="1500" b="1" spc="-40" dirty="0">
                <a:solidFill>
                  <a:srgbClr val="FFFFFF"/>
                </a:solidFill>
                <a:latin typeface="Trebuchet MS"/>
                <a:cs typeface="Trebuchet MS"/>
              </a:rPr>
              <a:t> </a:t>
            </a:r>
            <a:r>
              <a:rPr sz="1500" b="1" spc="-5" dirty="0">
                <a:solidFill>
                  <a:srgbClr val="FFFFFF"/>
                </a:solidFill>
                <a:latin typeface="Trebuchet MS"/>
                <a:cs typeface="Trebuchet MS"/>
              </a:rPr>
              <a:t>Ft</a:t>
            </a:r>
            <a:endParaRPr sz="1500">
              <a:latin typeface="Trebuchet MS"/>
              <a:cs typeface="Trebuchet MS"/>
            </a:endParaRPr>
          </a:p>
          <a:p>
            <a:pPr marL="663575" marR="401955" indent="457200">
              <a:lnSpc>
                <a:spcPct val="114700"/>
              </a:lnSpc>
              <a:spcBef>
                <a:spcPts val="15"/>
              </a:spcBef>
              <a:tabLst>
                <a:tab pos="3589654" algn="l"/>
              </a:tabLst>
            </a:pPr>
            <a:r>
              <a:rPr sz="1500" b="1" dirty="0">
                <a:solidFill>
                  <a:srgbClr val="FFFFFF"/>
                </a:solidFill>
                <a:latin typeface="Trebuchet MS"/>
                <a:cs typeface="Trebuchet MS"/>
              </a:rPr>
              <a:t>Use </a:t>
            </a:r>
            <a:r>
              <a:rPr sz="1500" b="1" spc="-5" dirty="0">
                <a:solidFill>
                  <a:srgbClr val="FFFFFF"/>
                </a:solidFill>
                <a:latin typeface="Trebuchet MS"/>
                <a:cs typeface="Trebuchet MS"/>
              </a:rPr>
              <a:t>equation </a:t>
            </a:r>
            <a:r>
              <a:rPr sz="1500" b="1" dirty="0">
                <a:solidFill>
                  <a:srgbClr val="FFFFFF"/>
                </a:solidFill>
                <a:latin typeface="Trebuchet MS"/>
                <a:cs typeface="Trebuchet MS"/>
              </a:rPr>
              <a:t>[Ft] = n x d</a:t>
            </a:r>
            <a:r>
              <a:rPr sz="1500" b="1" baseline="25000" dirty="0">
                <a:solidFill>
                  <a:srgbClr val="FFFFFF"/>
                </a:solidFill>
                <a:latin typeface="Trebuchet MS"/>
                <a:cs typeface="Trebuchet MS"/>
              </a:rPr>
              <a:t>2</a:t>
            </a:r>
            <a:r>
              <a:rPr sz="1500" b="1" dirty="0">
                <a:solidFill>
                  <a:srgbClr val="FFFFFF"/>
                </a:solidFill>
                <a:latin typeface="Trebuchet MS"/>
                <a:cs typeface="Trebuchet MS"/>
              </a:rPr>
              <a:t>/4 x </a:t>
            </a:r>
            <a:r>
              <a:rPr sz="1500" b="1" spc="-10" dirty="0">
                <a:solidFill>
                  <a:srgbClr val="FFFFFF"/>
                </a:solidFill>
                <a:latin typeface="Trebuchet MS"/>
                <a:cs typeface="Trebuchet MS"/>
              </a:rPr>
              <a:t>[</a:t>
            </a:r>
            <a:r>
              <a:rPr sz="1500" b="1" spc="-10" dirty="0">
                <a:solidFill>
                  <a:srgbClr val="FFFFFF"/>
                </a:solidFill>
                <a:latin typeface="Symbol"/>
                <a:cs typeface="Symbol"/>
              </a:rPr>
              <a:t></a:t>
            </a:r>
            <a:r>
              <a:rPr sz="1500" b="1" spc="-10" dirty="0">
                <a:solidFill>
                  <a:srgbClr val="FFFFFF"/>
                </a:solidFill>
                <a:latin typeface="Trebuchet MS"/>
                <a:cs typeface="Trebuchet MS"/>
              </a:rPr>
              <a:t>] </a:t>
            </a:r>
            <a:r>
              <a:rPr sz="1500" b="1" dirty="0">
                <a:solidFill>
                  <a:srgbClr val="FFFFFF"/>
                </a:solidFill>
                <a:latin typeface="Trebuchet MS"/>
                <a:cs typeface="Trebuchet MS"/>
              </a:rPr>
              <a:t>; </a:t>
            </a:r>
            <a:r>
              <a:rPr sz="1500" b="1" spc="-5" dirty="0">
                <a:solidFill>
                  <a:srgbClr val="FFFFFF"/>
                </a:solidFill>
                <a:latin typeface="Trebuchet MS"/>
                <a:cs typeface="Trebuchet MS"/>
              </a:rPr>
              <a:t>Where </a:t>
            </a:r>
            <a:r>
              <a:rPr sz="1500" b="1" spc="-10" dirty="0">
                <a:solidFill>
                  <a:srgbClr val="FFFFFF"/>
                </a:solidFill>
                <a:latin typeface="Trebuchet MS"/>
                <a:cs typeface="Trebuchet MS"/>
              </a:rPr>
              <a:t>[</a:t>
            </a:r>
            <a:r>
              <a:rPr sz="1500" b="1" spc="-10" dirty="0">
                <a:solidFill>
                  <a:srgbClr val="FFFFFF"/>
                </a:solidFill>
                <a:latin typeface="Symbol"/>
                <a:cs typeface="Symbol"/>
              </a:rPr>
              <a:t></a:t>
            </a:r>
            <a:r>
              <a:rPr sz="1500" b="1" spc="-10" dirty="0">
                <a:solidFill>
                  <a:srgbClr val="FFFFFF"/>
                </a:solidFill>
                <a:latin typeface="Trebuchet MS"/>
                <a:cs typeface="Trebuchet MS"/>
              </a:rPr>
              <a:t>] </a:t>
            </a:r>
            <a:r>
              <a:rPr sz="1500" b="1" spc="-5" dirty="0">
                <a:solidFill>
                  <a:srgbClr val="FFFFFF"/>
                </a:solidFill>
                <a:latin typeface="Trebuchet MS"/>
                <a:cs typeface="Trebuchet MS"/>
              </a:rPr>
              <a:t>is  </a:t>
            </a:r>
            <a:r>
              <a:rPr sz="1500" b="1" dirty="0">
                <a:solidFill>
                  <a:srgbClr val="FFFFFF"/>
                </a:solidFill>
                <a:latin typeface="Trebuchet MS"/>
                <a:cs typeface="Trebuchet MS"/>
              </a:rPr>
              <a:t>allowable shear stress</a:t>
            </a:r>
            <a:r>
              <a:rPr sz="1500" b="1" spc="-40" dirty="0">
                <a:solidFill>
                  <a:srgbClr val="FFFFFF"/>
                </a:solidFill>
                <a:latin typeface="Trebuchet MS"/>
                <a:cs typeface="Trebuchet MS"/>
              </a:rPr>
              <a:t> </a:t>
            </a:r>
            <a:r>
              <a:rPr sz="1500" b="1" dirty="0">
                <a:solidFill>
                  <a:srgbClr val="FFFFFF"/>
                </a:solidFill>
                <a:latin typeface="Trebuchet MS"/>
                <a:cs typeface="Trebuchet MS"/>
              </a:rPr>
              <a:t>of</a:t>
            </a:r>
            <a:r>
              <a:rPr sz="1500" b="1" spc="-10" dirty="0">
                <a:solidFill>
                  <a:srgbClr val="FFFFFF"/>
                </a:solidFill>
                <a:latin typeface="Trebuchet MS"/>
                <a:cs typeface="Trebuchet MS"/>
              </a:rPr>
              <a:t> </a:t>
            </a:r>
            <a:r>
              <a:rPr sz="1500" b="1" dirty="0">
                <a:solidFill>
                  <a:srgbClr val="FFFFFF"/>
                </a:solidFill>
                <a:latin typeface="Trebuchet MS"/>
                <a:cs typeface="Trebuchet MS"/>
              </a:rPr>
              <a:t>shaft	</a:t>
            </a:r>
            <a:r>
              <a:rPr sz="1500" b="1" spc="-5" dirty="0">
                <a:solidFill>
                  <a:srgbClr val="FFFFFF"/>
                </a:solidFill>
                <a:latin typeface="Trebuchet MS"/>
                <a:cs typeface="Trebuchet MS"/>
              </a:rPr>
              <a:t>material.</a:t>
            </a:r>
            <a:endParaRPr sz="1500">
              <a:latin typeface="Trebuchet MS"/>
              <a:cs typeface="Trebuchet MS"/>
            </a:endParaRPr>
          </a:p>
          <a:p>
            <a:pPr>
              <a:spcBef>
                <a:spcPts val="15"/>
              </a:spcBef>
            </a:pPr>
            <a:endParaRPr sz="2000">
              <a:latin typeface="Trebuchet MS"/>
              <a:cs typeface="Trebuchet MS"/>
            </a:endParaRPr>
          </a:p>
          <a:p>
            <a:pPr marL="1082675" lvl="1" indent="-419734">
              <a:buAutoNum type="arabicParenR" startAt="3"/>
              <a:tabLst>
                <a:tab pos="1083310" algn="l"/>
              </a:tabLst>
            </a:pPr>
            <a:r>
              <a:rPr sz="1500" b="1" spc="-5" dirty="0">
                <a:solidFill>
                  <a:srgbClr val="FFFFFF"/>
                </a:solidFill>
                <a:latin typeface="Trebuchet MS"/>
                <a:cs typeface="Trebuchet MS"/>
              </a:rPr>
              <a:t>Compare Ft </a:t>
            </a:r>
            <a:r>
              <a:rPr sz="1500" b="1" dirty="0">
                <a:solidFill>
                  <a:srgbClr val="FFFFFF"/>
                </a:solidFill>
                <a:latin typeface="Trebuchet MS"/>
                <a:cs typeface="Trebuchet MS"/>
              </a:rPr>
              <a:t>and</a:t>
            </a:r>
            <a:r>
              <a:rPr sz="1500" b="1" spc="-10" dirty="0">
                <a:solidFill>
                  <a:srgbClr val="FFFFFF"/>
                </a:solidFill>
                <a:latin typeface="Trebuchet MS"/>
                <a:cs typeface="Trebuchet MS"/>
              </a:rPr>
              <a:t> </a:t>
            </a:r>
            <a:r>
              <a:rPr sz="1500" b="1" dirty="0">
                <a:solidFill>
                  <a:srgbClr val="FFFFFF"/>
                </a:solidFill>
                <a:latin typeface="Trebuchet MS"/>
                <a:cs typeface="Trebuchet MS"/>
              </a:rPr>
              <a:t>[Ft]</a:t>
            </a:r>
            <a:endParaRPr sz="1500">
              <a:latin typeface="Trebuchet MS"/>
              <a:cs typeface="Trebuchet MS"/>
            </a:endParaRPr>
          </a:p>
          <a:p>
            <a:pPr marL="663575" marR="182245" indent="398780">
              <a:lnSpc>
                <a:spcPct val="115100"/>
              </a:lnSpc>
              <a:spcBef>
                <a:spcPts val="5"/>
              </a:spcBef>
              <a:tabLst>
                <a:tab pos="3707129" algn="l"/>
              </a:tabLst>
            </a:pPr>
            <a:r>
              <a:rPr sz="1500" b="1" spc="-25" dirty="0">
                <a:solidFill>
                  <a:srgbClr val="FFFFFF"/>
                </a:solidFill>
                <a:latin typeface="Trebuchet MS"/>
                <a:cs typeface="Trebuchet MS"/>
              </a:rPr>
              <a:t>For </a:t>
            </a:r>
            <a:r>
              <a:rPr sz="1500" b="1" dirty="0">
                <a:solidFill>
                  <a:srgbClr val="FFFFFF"/>
                </a:solidFill>
                <a:latin typeface="Trebuchet MS"/>
                <a:cs typeface="Trebuchet MS"/>
              </a:rPr>
              <a:t>safer Design </a:t>
            </a:r>
            <a:r>
              <a:rPr sz="1500" b="1" spc="-5" dirty="0">
                <a:solidFill>
                  <a:srgbClr val="FFFFFF"/>
                </a:solidFill>
                <a:latin typeface="Trebuchet MS"/>
                <a:cs typeface="Trebuchet MS"/>
              </a:rPr>
              <a:t>Ft </a:t>
            </a:r>
            <a:r>
              <a:rPr sz="1500" b="1" spc="-5" dirty="0">
                <a:solidFill>
                  <a:srgbClr val="FFFFFF"/>
                </a:solidFill>
                <a:latin typeface="Symbol"/>
                <a:cs typeface="Symbol"/>
              </a:rPr>
              <a:t></a:t>
            </a:r>
            <a:r>
              <a:rPr sz="1500" b="1" spc="-5" dirty="0">
                <a:solidFill>
                  <a:srgbClr val="FFFFFF"/>
                </a:solidFill>
                <a:latin typeface="Times New Roman"/>
                <a:cs typeface="Times New Roman"/>
              </a:rPr>
              <a:t> </a:t>
            </a:r>
            <a:r>
              <a:rPr sz="1500" b="1" dirty="0">
                <a:solidFill>
                  <a:srgbClr val="FFFFFF"/>
                </a:solidFill>
                <a:latin typeface="Trebuchet MS"/>
                <a:cs typeface="Trebuchet MS"/>
              </a:rPr>
              <a:t>[Ft] ; </a:t>
            </a:r>
            <a:r>
              <a:rPr sz="1500" b="1" spc="-5" dirty="0">
                <a:solidFill>
                  <a:srgbClr val="FFFFFF"/>
                </a:solidFill>
                <a:latin typeface="Trebuchet MS"/>
                <a:cs typeface="Trebuchet MS"/>
              </a:rPr>
              <a:t>If Ft &gt;[Ft] </a:t>
            </a:r>
            <a:r>
              <a:rPr sz="1500" b="1" dirty="0">
                <a:solidFill>
                  <a:srgbClr val="FFFFFF"/>
                </a:solidFill>
                <a:latin typeface="Trebuchet MS"/>
                <a:cs typeface="Trebuchet MS"/>
              </a:rPr>
              <a:t>select </a:t>
            </a:r>
            <a:r>
              <a:rPr sz="1500" b="1" spc="-5" dirty="0">
                <a:solidFill>
                  <a:srgbClr val="FFFFFF"/>
                </a:solidFill>
                <a:latin typeface="Trebuchet MS"/>
                <a:cs typeface="Trebuchet MS"/>
              </a:rPr>
              <a:t>Next  higher </a:t>
            </a:r>
            <a:r>
              <a:rPr sz="1500" b="1" dirty="0">
                <a:solidFill>
                  <a:srgbClr val="FFFFFF"/>
                </a:solidFill>
                <a:latin typeface="Trebuchet MS"/>
                <a:cs typeface="Trebuchet MS"/>
              </a:rPr>
              <a:t>coupling </a:t>
            </a:r>
            <a:r>
              <a:rPr sz="1500" b="1" spc="-5" dirty="0">
                <a:solidFill>
                  <a:srgbClr val="FFFFFF"/>
                </a:solidFill>
                <a:latin typeface="Trebuchet MS"/>
                <a:cs typeface="Trebuchet MS"/>
              </a:rPr>
              <a:t>and</a:t>
            </a:r>
            <a:r>
              <a:rPr sz="1500" b="1" dirty="0">
                <a:solidFill>
                  <a:srgbClr val="FFFFFF"/>
                </a:solidFill>
                <a:latin typeface="Trebuchet MS"/>
                <a:cs typeface="Trebuchet MS"/>
              </a:rPr>
              <a:t> repeat the	procedure </a:t>
            </a:r>
            <a:r>
              <a:rPr sz="1500" b="1" spc="-5" dirty="0">
                <a:solidFill>
                  <a:srgbClr val="FFFFFF"/>
                </a:solidFill>
                <a:latin typeface="Trebuchet MS"/>
                <a:cs typeface="Trebuchet MS"/>
              </a:rPr>
              <a:t>from</a:t>
            </a:r>
            <a:r>
              <a:rPr sz="1500" b="1" spc="-95" dirty="0">
                <a:solidFill>
                  <a:srgbClr val="FFFFFF"/>
                </a:solidFill>
                <a:latin typeface="Trebuchet MS"/>
                <a:cs typeface="Trebuchet MS"/>
              </a:rPr>
              <a:t> </a:t>
            </a:r>
            <a:r>
              <a:rPr sz="1500" b="1" dirty="0">
                <a:solidFill>
                  <a:srgbClr val="FFFFFF"/>
                </a:solidFill>
                <a:latin typeface="Trebuchet MS"/>
                <a:cs typeface="Trebuchet MS"/>
              </a:rPr>
              <a:t>step  3 </a:t>
            </a:r>
            <a:r>
              <a:rPr sz="1500" b="1" spc="-5" dirty="0">
                <a:solidFill>
                  <a:srgbClr val="FFFFFF"/>
                </a:solidFill>
                <a:latin typeface="Trebuchet MS"/>
                <a:cs typeface="Trebuchet MS"/>
              </a:rPr>
              <a:t>until </a:t>
            </a:r>
            <a:r>
              <a:rPr sz="1500" b="1" dirty="0">
                <a:solidFill>
                  <a:srgbClr val="FFFFFF"/>
                </a:solidFill>
                <a:latin typeface="Trebuchet MS"/>
                <a:cs typeface="Trebuchet MS"/>
              </a:rPr>
              <a:t>Ft </a:t>
            </a:r>
            <a:r>
              <a:rPr sz="1500" b="1" spc="-5" dirty="0">
                <a:solidFill>
                  <a:srgbClr val="FFFFFF"/>
                </a:solidFill>
                <a:latin typeface="Symbol"/>
                <a:cs typeface="Symbol"/>
              </a:rPr>
              <a:t></a:t>
            </a:r>
            <a:r>
              <a:rPr sz="1500" b="1" spc="50" dirty="0">
                <a:solidFill>
                  <a:srgbClr val="FFFFFF"/>
                </a:solidFill>
                <a:latin typeface="Times New Roman"/>
                <a:cs typeface="Times New Roman"/>
              </a:rPr>
              <a:t> </a:t>
            </a:r>
            <a:r>
              <a:rPr sz="1500" b="1" dirty="0">
                <a:solidFill>
                  <a:srgbClr val="FFFFFF"/>
                </a:solidFill>
                <a:latin typeface="Trebuchet MS"/>
                <a:cs typeface="Trebuchet MS"/>
              </a:rPr>
              <a:t>[Ft]</a:t>
            </a:r>
            <a:endParaRPr sz="1500">
              <a:latin typeface="Trebuchet MS"/>
              <a:cs typeface="Trebuchet M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4975" y="228599"/>
            <a:ext cx="5783580" cy="1840230"/>
          </a:xfrm>
          <a:custGeom>
            <a:avLst/>
            <a:gdLst/>
            <a:ahLst/>
            <a:cxnLst/>
            <a:rect l="l" t="t" r="r" b="b"/>
            <a:pathLst>
              <a:path w="5783580" h="1840230">
                <a:moveTo>
                  <a:pt x="5783580" y="0"/>
                </a:moveTo>
                <a:lnTo>
                  <a:pt x="612775" y="0"/>
                </a:lnTo>
                <a:lnTo>
                  <a:pt x="0" y="0"/>
                </a:lnTo>
                <a:lnTo>
                  <a:pt x="0" y="1840230"/>
                </a:lnTo>
                <a:lnTo>
                  <a:pt x="612775" y="1840230"/>
                </a:lnTo>
                <a:lnTo>
                  <a:pt x="5783580" y="1840230"/>
                </a:lnTo>
                <a:lnTo>
                  <a:pt x="5783580" y="0"/>
                </a:lnTo>
                <a:close/>
              </a:path>
            </a:pathLst>
          </a:custGeom>
          <a:solidFill>
            <a:srgbClr val="4E67C7"/>
          </a:solidFill>
        </p:spPr>
        <p:txBody>
          <a:bodyPr wrap="square" lIns="0" tIns="0" rIns="0" bIns="0" rtlCol="0"/>
          <a:lstStyle/>
          <a:p>
            <a:endParaRPr/>
          </a:p>
        </p:txBody>
      </p:sp>
      <p:sp>
        <p:nvSpPr>
          <p:cNvPr id="3" name="object 3"/>
          <p:cNvSpPr/>
          <p:nvPr/>
        </p:nvSpPr>
        <p:spPr>
          <a:xfrm>
            <a:off x="3587750" y="209550"/>
            <a:ext cx="0" cy="1878330"/>
          </a:xfrm>
          <a:custGeom>
            <a:avLst/>
            <a:gdLst/>
            <a:ahLst/>
            <a:cxnLst/>
            <a:rect l="l" t="t" r="r" b="b"/>
            <a:pathLst>
              <a:path h="1878330">
                <a:moveTo>
                  <a:pt x="0" y="0"/>
                </a:moveTo>
                <a:lnTo>
                  <a:pt x="0" y="1878329"/>
                </a:lnTo>
              </a:path>
            </a:pathLst>
          </a:custGeom>
          <a:ln w="12700">
            <a:solidFill>
              <a:srgbClr val="FFFFFF"/>
            </a:solidFill>
          </a:ln>
        </p:spPr>
        <p:txBody>
          <a:bodyPr wrap="square" lIns="0" tIns="0" rIns="0" bIns="0" rtlCol="0"/>
          <a:lstStyle/>
          <a:p>
            <a:endParaRPr/>
          </a:p>
        </p:txBody>
      </p:sp>
      <p:sp>
        <p:nvSpPr>
          <p:cNvPr id="4" name="object 4"/>
          <p:cNvSpPr/>
          <p:nvPr/>
        </p:nvSpPr>
        <p:spPr>
          <a:xfrm>
            <a:off x="2974975" y="209550"/>
            <a:ext cx="0" cy="1878330"/>
          </a:xfrm>
          <a:custGeom>
            <a:avLst/>
            <a:gdLst/>
            <a:ahLst/>
            <a:cxnLst/>
            <a:rect l="l" t="t" r="r" b="b"/>
            <a:pathLst>
              <a:path h="1878330">
                <a:moveTo>
                  <a:pt x="0" y="0"/>
                </a:moveTo>
                <a:lnTo>
                  <a:pt x="0" y="1878329"/>
                </a:lnTo>
              </a:path>
            </a:pathLst>
          </a:custGeom>
          <a:ln w="12700">
            <a:solidFill>
              <a:srgbClr val="FFFFFF"/>
            </a:solidFill>
          </a:ln>
        </p:spPr>
        <p:txBody>
          <a:bodyPr wrap="square" lIns="0" tIns="0" rIns="0" bIns="0" rtlCol="0"/>
          <a:lstStyle/>
          <a:p>
            <a:endParaRPr/>
          </a:p>
        </p:txBody>
      </p:sp>
      <p:grpSp>
        <p:nvGrpSpPr>
          <p:cNvPr id="5" name="object 5"/>
          <p:cNvGrpSpPr/>
          <p:nvPr/>
        </p:nvGrpSpPr>
        <p:grpSpPr>
          <a:xfrm>
            <a:off x="2968625" y="209550"/>
            <a:ext cx="5796280" cy="1878330"/>
            <a:chOff x="1444625" y="209550"/>
            <a:chExt cx="5796280" cy="1878330"/>
          </a:xfrm>
        </p:grpSpPr>
        <p:sp>
          <p:nvSpPr>
            <p:cNvPr id="6" name="object 6"/>
            <p:cNvSpPr/>
            <p:nvPr/>
          </p:nvSpPr>
          <p:spPr>
            <a:xfrm>
              <a:off x="7234554" y="209550"/>
              <a:ext cx="0" cy="1878330"/>
            </a:xfrm>
            <a:custGeom>
              <a:avLst/>
              <a:gdLst/>
              <a:ahLst/>
              <a:cxnLst/>
              <a:rect l="l" t="t" r="r" b="b"/>
              <a:pathLst>
                <a:path h="1878330">
                  <a:moveTo>
                    <a:pt x="0" y="0"/>
                  </a:moveTo>
                  <a:lnTo>
                    <a:pt x="0" y="1878329"/>
                  </a:lnTo>
                </a:path>
              </a:pathLst>
            </a:custGeom>
            <a:ln w="12700">
              <a:solidFill>
                <a:srgbClr val="FFFFFF"/>
              </a:solidFill>
            </a:ln>
          </p:spPr>
          <p:txBody>
            <a:bodyPr wrap="square" lIns="0" tIns="0" rIns="0" bIns="0" rtlCol="0"/>
            <a:lstStyle/>
            <a:p>
              <a:endParaRPr/>
            </a:p>
          </p:txBody>
        </p:sp>
        <p:sp>
          <p:nvSpPr>
            <p:cNvPr id="7" name="object 7"/>
            <p:cNvSpPr/>
            <p:nvPr/>
          </p:nvSpPr>
          <p:spPr>
            <a:xfrm>
              <a:off x="1444625" y="228600"/>
              <a:ext cx="5796280" cy="1840230"/>
            </a:xfrm>
            <a:custGeom>
              <a:avLst/>
              <a:gdLst/>
              <a:ahLst/>
              <a:cxnLst/>
              <a:rect l="l" t="t" r="r" b="b"/>
              <a:pathLst>
                <a:path w="5796280" h="1840230">
                  <a:moveTo>
                    <a:pt x="0" y="0"/>
                  </a:moveTo>
                  <a:lnTo>
                    <a:pt x="5796280" y="0"/>
                  </a:lnTo>
                </a:path>
                <a:path w="5796280" h="1840230">
                  <a:moveTo>
                    <a:pt x="0" y="1840229"/>
                  </a:moveTo>
                  <a:lnTo>
                    <a:pt x="5796280" y="1840229"/>
                  </a:lnTo>
                </a:path>
              </a:pathLst>
            </a:custGeom>
            <a:ln w="38100">
              <a:solidFill>
                <a:srgbClr val="FFFFFF"/>
              </a:solidFill>
            </a:ln>
          </p:spPr>
          <p:txBody>
            <a:bodyPr wrap="square" lIns="0" tIns="0" rIns="0" bIns="0" rtlCol="0"/>
            <a:lstStyle/>
            <a:p>
              <a:endParaRPr/>
            </a:p>
          </p:txBody>
        </p:sp>
      </p:grpSp>
      <p:sp>
        <p:nvSpPr>
          <p:cNvPr id="8" name="object 8"/>
          <p:cNvSpPr txBox="1"/>
          <p:nvPr/>
        </p:nvSpPr>
        <p:spPr>
          <a:xfrm>
            <a:off x="2974975" y="228600"/>
            <a:ext cx="5783580" cy="1840230"/>
          </a:xfrm>
          <a:prstGeom prst="rect">
            <a:avLst/>
          </a:prstGeom>
        </p:spPr>
        <p:txBody>
          <a:bodyPr vert="horz" wrap="square" lIns="0" tIns="5715" rIns="0" bIns="0" rtlCol="0">
            <a:spAutoFit/>
          </a:bodyPr>
          <a:lstStyle/>
          <a:p>
            <a:pPr marL="68580">
              <a:spcBef>
                <a:spcPts val="45"/>
              </a:spcBef>
              <a:tabLst>
                <a:tab pos="681355" algn="l"/>
              </a:tabLst>
            </a:pPr>
            <a:r>
              <a:rPr sz="1500" b="1" dirty="0">
                <a:solidFill>
                  <a:srgbClr val="FFFFFF"/>
                </a:solidFill>
                <a:latin typeface="Trebuchet MS"/>
                <a:cs typeface="Trebuchet MS"/>
              </a:rPr>
              <a:t>Step:	</a:t>
            </a:r>
            <a:r>
              <a:rPr sz="1500" b="1" spc="-10" dirty="0">
                <a:solidFill>
                  <a:srgbClr val="FFFFFF"/>
                </a:solidFill>
                <a:latin typeface="Trebuchet MS"/>
                <a:cs typeface="Trebuchet MS"/>
              </a:rPr>
              <a:t>CHECKING </a:t>
            </a:r>
            <a:r>
              <a:rPr sz="1500" b="1" spc="-5" dirty="0">
                <a:solidFill>
                  <a:srgbClr val="FFFFFF"/>
                </a:solidFill>
                <a:latin typeface="Trebuchet MS"/>
                <a:cs typeface="Trebuchet MS"/>
              </a:rPr>
              <a:t>FOR BEARING </a:t>
            </a:r>
            <a:r>
              <a:rPr sz="1500" b="1" spc="-10" dirty="0">
                <a:solidFill>
                  <a:srgbClr val="FFFFFF"/>
                </a:solidFill>
                <a:latin typeface="Trebuchet MS"/>
                <a:cs typeface="Trebuchet MS"/>
              </a:rPr>
              <a:t>STRENGTH </a:t>
            </a:r>
            <a:r>
              <a:rPr sz="1500" b="1" dirty="0">
                <a:solidFill>
                  <a:srgbClr val="FFFFFF"/>
                </a:solidFill>
                <a:latin typeface="Trebuchet MS"/>
                <a:cs typeface="Trebuchet MS"/>
              </a:rPr>
              <a:t>OF </a:t>
            </a:r>
            <a:r>
              <a:rPr sz="1500" b="1" spc="-10" dirty="0">
                <a:solidFill>
                  <a:srgbClr val="FFFFFF"/>
                </a:solidFill>
                <a:latin typeface="Trebuchet MS"/>
                <a:cs typeface="Trebuchet MS"/>
              </a:rPr>
              <a:t>THE</a:t>
            </a:r>
            <a:r>
              <a:rPr sz="1500" b="1" spc="-45" dirty="0">
                <a:solidFill>
                  <a:srgbClr val="FFFFFF"/>
                </a:solidFill>
                <a:latin typeface="Trebuchet MS"/>
                <a:cs typeface="Trebuchet MS"/>
              </a:rPr>
              <a:t> </a:t>
            </a:r>
            <a:r>
              <a:rPr sz="1500" b="1" spc="-30" dirty="0">
                <a:solidFill>
                  <a:srgbClr val="FFFFFF"/>
                </a:solidFill>
                <a:latin typeface="Trebuchet MS"/>
                <a:cs typeface="Trebuchet MS"/>
              </a:rPr>
              <a:t>BOLT</a:t>
            </a:r>
            <a:endParaRPr sz="1500">
              <a:latin typeface="Trebuchet MS"/>
              <a:cs typeface="Trebuchet MS"/>
            </a:endParaRPr>
          </a:p>
          <a:p>
            <a:pPr marL="68580">
              <a:spcBef>
                <a:spcPts val="275"/>
              </a:spcBef>
              <a:tabLst>
                <a:tab pos="681355" algn="l"/>
              </a:tabLst>
            </a:pPr>
            <a:r>
              <a:rPr sz="1500" b="1" dirty="0">
                <a:solidFill>
                  <a:srgbClr val="FFFFFF"/>
                </a:solidFill>
                <a:latin typeface="Trebuchet MS"/>
                <a:cs typeface="Trebuchet MS"/>
              </a:rPr>
              <a:t>5	</a:t>
            </a:r>
            <a:r>
              <a:rPr sz="1500" b="1" spc="-5" dirty="0">
                <a:solidFill>
                  <a:srgbClr val="FFFFFF"/>
                </a:solidFill>
                <a:latin typeface="Trebuchet MS"/>
                <a:cs typeface="Trebuchet MS"/>
              </a:rPr>
              <a:t>5.1) Note </a:t>
            </a:r>
            <a:r>
              <a:rPr sz="1500" b="1" dirty="0">
                <a:solidFill>
                  <a:srgbClr val="FFFFFF"/>
                </a:solidFill>
                <a:latin typeface="Trebuchet MS"/>
                <a:cs typeface="Trebuchet MS"/>
              </a:rPr>
              <a:t>down the </a:t>
            </a:r>
            <a:r>
              <a:rPr sz="1500" b="1" spc="-5" dirty="0">
                <a:solidFill>
                  <a:srgbClr val="FFFFFF"/>
                </a:solidFill>
                <a:latin typeface="Trebuchet MS"/>
                <a:cs typeface="Trebuchet MS"/>
              </a:rPr>
              <a:t>value </a:t>
            </a:r>
            <a:r>
              <a:rPr sz="1500" b="1" dirty="0">
                <a:solidFill>
                  <a:srgbClr val="FFFFFF"/>
                </a:solidFill>
                <a:latin typeface="Trebuchet MS"/>
                <a:cs typeface="Trebuchet MS"/>
              </a:rPr>
              <a:t>of</a:t>
            </a:r>
            <a:r>
              <a:rPr sz="1500" b="1" spc="-50" dirty="0">
                <a:solidFill>
                  <a:srgbClr val="FFFFFF"/>
                </a:solidFill>
                <a:latin typeface="Trebuchet MS"/>
                <a:cs typeface="Trebuchet MS"/>
              </a:rPr>
              <a:t> </a:t>
            </a:r>
            <a:r>
              <a:rPr sz="1500" b="1" dirty="0">
                <a:solidFill>
                  <a:srgbClr val="FFFFFF"/>
                </a:solidFill>
                <a:latin typeface="Trebuchet MS"/>
                <a:cs typeface="Trebuchet MS"/>
              </a:rPr>
              <a:t>(</a:t>
            </a:r>
            <a:r>
              <a:rPr sz="1500" b="1" dirty="0">
                <a:solidFill>
                  <a:srgbClr val="FFFFFF"/>
                </a:solidFill>
                <a:latin typeface="Symbol"/>
                <a:cs typeface="Symbol"/>
              </a:rPr>
              <a:t></a:t>
            </a:r>
            <a:r>
              <a:rPr sz="1500" b="1" dirty="0">
                <a:solidFill>
                  <a:srgbClr val="FFFFFF"/>
                </a:solidFill>
                <a:latin typeface="Trebuchet MS"/>
                <a:cs typeface="Trebuchet MS"/>
              </a:rPr>
              <a:t>b)</a:t>
            </a:r>
            <a:endParaRPr sz="1500">
              <a:latin typeface="Trebuchet MS"/>
              <a:cs typeface="Trebuchet MS"/>
            </a:endParaRPr>
          </a:p>
          <a:p>
            <a:pPr marL="681355" marR="266700">
              <a:lnSpc>
                <a:spcPts val="2080"/>
              </a:lnSpc>
              <a:spcBef>
                <a:spcPts val="105"/>
              </a:spcBef>
            </a:pPr>
            <a:r>
              <a:rPr sz="1500" b="1" spc="-5" dirty="0">
                <a:solidFill>
                  <a:srgbClr val="FFFFFF"/>
                </a:solidFill>
                <a:latin typeface="Trebuchet MS"/>
                <a:cs typeface="Trebuchet MS"/>
              </a:rPr>
              <a:t>5.2) Calculate (Ft) </a:t>
            </a:r>
            <a:r>
              <a:rPr sz="1500" b="1" dirty="0">
                <a:solidFill>
                  <a:srgbClr val="FFFFFF"/>
                </a:solidFill>
                <a:latin typeface="Trebuchet MS"/>
                <a:cs typeface="Trebuchet MS"/>
              </a:rPr>
              <a:t>; use </a:t>
            </a:r>
            <a:r>
              <a:rPr sz="1500" b="1" spc="-5" dirty="0">
                <a:solidFill>
                  <a:srgbClr val="FFFFFF"/>
                </a:solidFill>
                <a:latin typeface="Trebuchet MS"/>
                <a:cs typeface="Trebuchet MS"/>
              </a:rPr>
              <a:t>the equation </a:t>
            </a:r>
            <a:r>
              <a:rPr sz="1500" b="1" dirty="0">
                <a:solidFill>
                  <a:srgbClr val="FFFFFF"/>
                </a:solidFill>
                <a:latin typeface="Trebuchet MS"/>
                <a:cs typeface="Trebuchet MS"/>
              </a:rPr>
              <a:t>[Ft] = </a:t>
            </a:r>
            <a:r>
              <a:rPr sz="1500" b="1" spc="5" dirty="0">
                <a:solidFill>
                  <a:srgbClr val="FFFFFF"/>
                </a:solidFill>
                <a:latin typeface="Trebuchet MS"/>
                <a:cs typeface="Trebuchet MS"/>
              </a:rPr>
              <a:t>nd</a:t>
            </a:r>
            <a:r>
              <a:rPr sz="1500" b="1" spc="7" baseline="-19444" dirty="0">
                <a:solidFill>
                  <a:srgbClr val="FFFFFF"/>
                </a:solidFill>
                <a:latin typeface="Trebuchet MS"/>
                <a:cs typeface="Trebuchet MS"/>
              </a:rPr>
              <a:t>2 </a:t>
            </a:r>
            <a:r>
              <a:rPr sz="1500" b="1" dirty="0">
                <a:solidFill>
                  <a:srgbClr val="FFFFFF"/>
                </a:solidFill>
                <a:latin typeface="Trebuchet MS"/>
                <a:cs typeface="Trebuchet MS"/>
              </a:rPr>
              <a:t>b </a:t>
            </a:r>
            <a:r>
              <a:rPr sz="1500" b="1" spc="-5" dirty="0">
                <a:solidFill>
                  <a:srgbClr val="FFFFFF"/>
                </a:solidFill>
                <a:latin typeface="Trebuchet MS"/>
                <a:cs typeface="Trebuchet MS"/>
              </a:rPr>
              <a:t>[</a:t>
            </a:r>
            <a:r>
              <a:rPr sz="1500" b="1" spc="-5" dirty="0">
                <a:solidFill>
                  <a:srgbClr val="FFFFFF"/>
                </a:solidFill>
                <a:latin typeface="Symbol"/>
                <a:cs typeface="Symbol"/>
              </a:rPr>
              <a:t></a:t>
            </a:r>
            <a:r>
              <a:rPr sz="1500" b="1" spc="-5" dirty="0">
                <a:solidFill>
                  <a:srgbClr val="FFFFFF"/>
                </a:solidFill>
                <a:latin typeface="Trebuchet MS"/>
                <a:cs typeface="Trebuchet MS"/>
              </a:rPr>
              <a:t>b]  5.3) Compare Ft </a:t>
            </a:r>
            <a:r>
              <a:rPr sz="1500" b="1" dirty="0">
                <a:solidFill>
                  <a:srgbClr val="FFFFFF"/>
                </a:solidFill>
                <a:latin typeface="Trebuchet MS"/>
                <a:cs typeface="Trebuchet MS"/>
              </a:rPr>
              <a:t>&amp;</a:t>
            </a:r>
            <a:r>
              <a:rPr sz="1500" b="1" spc="-10" dirty="0">
                <a:solidFill>
                  <a:srgbClr val="FFFFFF"/>
                </a:solidFill>
                <a:latin typeface="Trebuchet MS"/>
                <a:cs typeface="Trebuchet MS"/>
              </a:rPr>
              <a:t> </a:t>
            </a:r>
            <a:r>
              <a:rPr sz="1500" b="1" spc="-5" dirty="0">
                <a:solidFill>
                  <a:srgbClr val="FFFFFF"/>
                </a:solidFill>
                <a:latin typeface="Trebuchet MS"/>
                <a:cs typeface="Trebuchet MS"/>
              </a:rPr>
              <a:t>(Ft)</a:t>
            </a:r>
            <a:endParaRPr sz="1500">
              <a:latin typeface="Trebuchet MS"/>
              <a:cs typeface="Trebuchet MS"/>
            </a:endParaRPr>
          </a:p>
          <a:p>
            <a:pPr marL="1138555">
              <a:spcBef>
                <a:spcPts val="145"/>
              </a:spcBef>
            </a:pPr>
            <a:r>
              <a:rPr sz="1500" b="1" spc="-25" dirty="0">
                <a:solidFill>
                  <a:srgbClr val="FFFFFF"/>
                </a:solidFill>
                <a:latin typeface="Trebuchet MS"/>
                <a:cs typeface="Trebuchet MS"/>
              </a:rPr>
              <a:t>For </a:t>
            </a:r>
            <a:r>
              <a:rPr sz="1500" b="1" dirty="0">
                <a:solidFill>
                  <a:srgbClr val="FFFFFF"/>
                </a:solidFill>
                <a:latin typeface="Trebuchet MS"/>
                <a:cs typeface="Trebuchet MS"/>
              </a:rPr>
              <a:t>safer design F</a:t>
            </a:r>
            <a:r>
              <a:rPr sz="1500" b="1" spc="430" dirty="0">
                <a:solidFill>
                  <a:srgbClr val="FFFFFF"/>
                </a:solidFill>
                <a:latin typeface="Trebuchet MS"/>
                <a:cs typeface="Trebuchet MS"/>
              </a:rPr>
              <a:t> </a:t>
            </a:r>
            <a:r>
              <a:rPr sz="1500" b="1" spc="-5" dirty="0">
                <a:solidFill>
                  <a:srgbClr val="FFFFFF"/>
                </a:solidFill>
                <a:latin typeface="Trebuchet MS"/>
                <a:cs typeface="Trebuchet MS"/>
              </a:rPr>
              <a:t>(Ft)</a:t>
            </a:r>
            <a:endParaRPr sz="1500">
              <a:latin typeface="Trebuchet MS"/>
              <a:cs typeface="Trebuchet MS"/>
            </a:endParaRPr>
          </a:p>
          <a:p>
            <a:pPr marL="681355" marR="252729" indent="457200">
              <a:lnSpc>
                <a:spcPct val="114700"/>
              </a:lnSpc>
              <a:spcBef>
                <a:spcPts val="10"/>
              </a:spcBef>
            </a:pPr>
            <a:r>
              <a:rPr sz="1500" b="1" spc="-5" dirty="0">
                <a:solidFill>
                  <a:srgbClr val="FFFFFF"/>
                </a:solidFill>
                <a:latin typeface="Trebuchet MS"/>
                <a:cs typeface="Trebuchet MS"/>
              </a:rPr>
              <a:t>If </a:t>
            </a:r>
            <a:r>
              <a:rPr sz="1500" b="1" dirty="0">
                <a:solidFill>
                  <a:srgbClr val="FFFFFF"/>
                </a:solidFill>
                <a:latin typeface="Trebuchet MS"/>
                <a:cs typeface="Trebuchet MS"/>
              </a:rPr>
              <a:t>Ft&gt; </a:t>
            </a:r>
            <a:r>
              <a:rPr sz="1500" b="1" spc="-5" dirty="0">
                <a:solidFill>
                  <a:srgbClr val="FFFFFF"/>
                </a:solidFill>
                <a:latin typeface="Trebuchet MS"/>
                <a:cs typeface="Trebuchet MS"/>
              </a:rPr>
              <a:t>(Ft) </a:t>
            </a:r>
            <a:r>
              <a:rPr sz="1500" b="1" dirty="0">
                <a:solidFill>
                  <a:srgbClr val="FFFFFF"/>
                </a:solidFill>
                <a:latin typeface="Trebuchet MS"/>
                <a:cs typeface="Trebuchet MS"/>
              </a:rPr>
              <a:t>select </a:t>
            </a:r>
            <a:r>
              <a:rPr sz="1500" b="1" spc="-5" dirty="0">
                <a:solidFill>
                  <a:srgbClr val="FFFFFF"/>
                </a:solidFill>
                <a:latin typeface="Trebuchet MS"/>
                <a:cs typeface="Trebuchet MS"/>
              </a:rPr>
              <a:t>Next higher </a:t>
            </a:r>
            <a:r>
              <a:rPr sz="1500" b="1" dirty="0">
                <a:solidFill>
                  <a:srgbClr val="FFFFFF"/>
                </a:solidFill>
                <a:latin typeface="Trebuchet MS"/>
                <a:cs typeface="Trebuchet MS"/>
              </a:rPr>
              <a:t>coupling </a:t>
            </a:r>
            <a:r>
              <a:rPr sz="1500" b="1" spc="-5" dirty="0">
                <a:solidFill>
                  <a:srgbClr val="FFFFFF"/>
                </a:solidFill>
                <a:latin typeface="Trebuchet MS"/>
                <a:cs typeface="Trebuchet MS"/>
              </a:rPr>
              <a:t>and </a:t>
            </a:r>
            <a:r>
              <a:rPr sz="1500" b="1" dirty="0">
                <a:solidFill>
                  <a:srgbClr val="FFFFFF"/>
                </a:solidFill>
                <a:latin typeface="Trebuchet MS"/>
                <a:cs typeface="Trebuchet MS"/>
              </a:rPr>
              <a:t>repeat  the Step 3 &amp; Step 5 </a:t>
            </a:r>
            <a:r>
              <a:rPr sz="1500" b="1" spc="-5" dirty="0">
                <a:solidFill>
                  <a:srgbClr val="FFFFFF"/>
                </a:solidFill>
                <a:latin typeface="Trebuchet MS"/>
                <a:cs typeface="Trebuchet MS"/>
              </a:rPr>
              <a:t>Ft </a:t>
            </a:r>
            <a:r>
              <a:rPr sz="1500" b="1" spc="-5" dirty="0">
                <a:solidFill>
                  <a:srgbClr val="FFFFFF"/>
                </a:solidFill>
                <a:latin typeface="Symbol"/>
                <a:cs typeface="Symbol"/>
              </a:rPr>
              <a:t></a:t>
            </a:r>
            <a:r>
              <a:rPr sz="1500" b="1" spc="30" dirty="0">
                <a:solidFill>
                  <a:srgbClr val="FFFFFF"/>
                </a:solidFill>
                <a:latin typeface="Times New Roman"/>
                <a:cs typeface="Times New Roman"/>
              </a:rPr>
              <a:t> </a:t>
            </a:r>
            <a:r>
              <a:rPr sz="1500" b="1" dirty="0">
                <a:solidFill>
                  <a:srgbClr val="FFFFFF"/>
                </a:solidFill>
                <a:latin typeface="Trebuchet MS"/>
                <a:cs typeface="Trebuchet MS"/>
              </a:rPr>
              <a:t>[Ft]</a:t>
            </a:r>
            <a:endParaRPr sz="1500">
              <a:latin typeface="Trebuchet MS"/>
              <a:cs typeface="Trebuchet MS"/>
            </a:endParaRPr>
          </a:p>
        </p:txBody>
      </p:sp>
      <p:sp>
        <p:nvSpPr>
          <p:cNvPr id="9" name="object 9"/>
          <p:cNvSpPr/>
          <p:nvPr/>
        </p:nvSpPr>
        <p:spPr>
          <a:xfrm>
            <a:off x="2957703" y="2229103"/>
            <a:ext cx="5783580" cy="2103120"/>
          </a:xfrm>
          <a:custGeom>
            <a:avLst/>
            <a:gdLst/>
            <a:ahLst/>
            <a:cxnLst/>
            <a:rect l="l" t="t" r="r" b="b"/>
            <a:pathLst>
              <a:path w="5783580" h="2103120">
                <a:moveTo>
                  <a:pt x="5783580" y="0"/>
                </a:moveTo>
                <a:lnTo>
                  <a:pt x="612775" y="0"/>
                </a:lnTo>
                <a:lnTo>
                  <a:pt x="0" y="0"/>
                </a:lnTo>
                <a:lnTo>
                  <a:pt x="0" y="2103120"/>
                </a:lnTo>
                <a:lnTo>
                  <a:pt x="612775" y="2103120"/>
                </a:lnTo>
                <a:lnTo>
                  <a:pt x="5783580" y="2103120"/>
                </a:lnTo>
                <a:lnTo>
                  <a:pt x="5783580" y="0"/>
                </a:lnTo>
                <a:close/>
              </a:path>
            </a:pathLst>
          </a:custGeom>
          <a:solidFill>
            <a:srgbClr val="4E67C7"/>
          </a:solidFill>
        </p:spPr>
        <p:txBody>
          <a:bodyPr wrap="square" lIns="0" tIns="0" rIns="0" bIns="0" rtlCol="0"/>
          <a:lstStyle/>
          <a:p>
            <a:endParaRPr/>
          </a:p>
        </p:txBody>
      </p:sp>
      <p:grpSp>
        <p:nvGrpSpPr>
          <p:cNvPr id="10" name="object 10"/>
          <p:cNvGrpSpPr/>
          <p:nvPr/>
        </p:nvGrpSpPr>
        <p:grpSpPr>
          <a:xfrm>
            <a:off x="2951352" y="2210054"/>
            <a:ext cx="5796280" cy="2141220"/>
            <a:chOff x="1427352" y="2210054"/>
            <a:chExt cx="5796280" cy="2141220"/>
          </a:xfrm>
        </p:grpSpPr>
        <p:sp>
          <p:nvSpPr>
            <p:cNvPr id="11" name="object 11"/>
            <p:cNvSpPr/>
            <p:nvPr/>
          </p:nvSpPr>
          <p:spPr>
            <a:xfrm>
              <a:off x="1433702" y="2210054"/>
              <a:ext cx="5783580" cy="2141220"/>
            </a:xfrm>
            <a:custGeom>
              <a:avLst/>
              <a:gdLst/>
              <a:ahLst/>
              <a:cxnLst/>
              <a:rect l="l" t="t" r="r" b="b"/>
              <a:pathLst>
                <a:path w="5783580" h="2141220">
                  <a:moveTo>
                    <a:pt x="612774" y="0"/>
                  </a:moveTo>
                  <a:lnTo>
                    <a:pt x="612774" y="2141220"/>
                  </a:lnTo>
                </a:path>
                <a:path w="5783580" h="2141220">
                  <a:moveTo>
                    <a:pt x="0" y="0"/>
                  </a:moveTo>
                  <a:lnTo>
                    <a:pt x="0" y="2141220"/>
                  </a:lnTo>
                </a:path>
                <a:path w="5783580" h="2141220">
                  <a:moveTo>
                    <a:pt x="5783580" y="0"/>
                  </a:moveTo>
                  <a:lnTo>
                    <a:pt x="5783580" y="2141220"/>
                  </a:lnTo>
                </a:path>
              </a:pathLst>
            </a:custGeom>
            <a:ln w="12700">
              <a:solidFill>
                <a:srgbClr val="FFFFFF"/>
              </a:solidFill>
            </a:ln>
          </p:spPr>
          <p:txBody>
            <a:bodyPr wrap="square" lIns="0" tIns="0" rIns="0" bIns="0" rtlCol="0"/>
            <a:lstStyle/>
            <a:p>
              <a:endParaRPr/>
            </a:p>
          </p:txBody>
        </p:sp>
        <p:sp>
          <p:nvSpPr>
            <p:cNvPr id="12" name="object 12"/>
            <p:cNvSpPr/>
            <p:nvPr/>
          </p:nvSpPr>
          <p:spPr>
            <a:xfrm>
              <a:off x="1427352" y="2229104"/>
              <a:ext cx="5796280" cy="2103120"/>
            </a:xfrm>
            <a:custGeom>
              <a:avLst/>
              <a:gdLst/>
              <a:ahLst/>
              <a:cxnLst/>
              <a:rect l="l" t="t" r="r" b="b"/>
              <a:pathLst>
                <a:path w="5796280" h="2103120">
                  <a:moveTo>
                    <a:pt x="0" y="0"/>
                  </a:moveTo>
                  <a:lnTo>
                    <a:pt x="5796280" y="0"/>
                  </a:lnTo>
                </a:path>
                <a:path w="5796280" h="2103120">
                  <a:moveTo>
                    <a:pt x="0" y="2103120"/>
                  </a:moveTo>
                  <a:lnTo>
                    <a:pt x="5796280" y="2103120"/>
                  </a:lnTo>
                </a:path>
              </a:pathLst>
            </a:custGeom>
            <a:ln w="38100">
              <a:solidFill>
                <a:srgbClr val="FFFFFF"/>
              </a:solidFill>
            </a:ln>
          </p:spPr>
          <p:txBody>
            <a:bodyPr wrap="square" lIns="0" tIns="0" rIns="0" bIns="0" rtlCol="0"/>
            <a:lstStyle/>
            <a:p>
              <a:endParaRPr/>
            </a:p>
          </p:txBody>
        </p:sp>
      </p:grpSp>
      <p:sp>
        <p:nvSpPr>
          <p:cNvPr id="13" name="object 13"/>
          <p:cNvSpPr txBox="1"/>
          <p:nvPr/>
        </p:nvSpPr>
        <p:spPr>
          <a:xfrm>
            <a:off x="2957702" y="2229104"/>
            <a:ext cx="5783580" cy="1823384"/>
          </a:xfrm>
          <a:prstGeom prst="rect">
            <a:avLst/>
          </a:prstGeom>
        </p:spPr>
        <p:txBody>
          <a:bodyPr vert="horz" wrap="square" lIns="0" tIns="6350" rIns="0" bIns="0" rtlCol="0">
            <a:spAutoFit/>
          </a:bodyPr>
          <a:lstStyle/>
          <a:p>
            <a:pPr marR="350520" algn="ctr">
              <a:spcBef>
                <a:spcPts val="50"/>
              </a:spcBef>
              <a:tabLst>
                <a:tab pos="612140" algn="l"/>
              </a:tabLst>
            </a:pPr>
            <a:r>
              <a:rPr sz="1500" b="1" dirty="0">
                <a:solidFill>
                  <a:srgbClr val="FFFFFF"/>
                </a:solidFill>
                <a:latin typeface="Trebuchet MS"/>
                <a:cs typeface="Trebuchet MS"/>
              </a:rPr>
              <a:t>Step:	</a:t>
            </a:r>
            <a:r>
              <a:rPr sz="1500" b="1" spc="-15" dirty="0">
                <a:solidFill>
                  <a:srgbClr val="FFFFFF"/>
                </a:solidFill>
                <a:latin typeface="Trebuchet MS"/>
                <a:cs typeface="Trebuchet MS"/>
              </a:rPr>
              <a:t>Draw </a:t>
            </a:r>
            <a:r>
              <a:rPr sz="1500" b="1" dirty="0">
                <a:solidFill>
                  <a:srgbClr val="FFFFFF"/>
                </a:solidFill>
                <a:latin typeface="Trebuchet MS"/>
                <a:cs typeface="Trebuchet MS"/>
              </a:rPr>
              <a:t>a neat sketch of the coupling with</a:t>
            </a:r>
            <a:r>
              <a:rPr sz="1500" b="1" spc="-90" dirty="0">
                <a:solidFill>
                  <a:srgbClr val="FFFFFF"/>
                </a:solidFill>
                <a:latin typeface="Trebuchet MS"/>
                <a:cs typeface="Trebuchet MS"/>
              </a:rPr>
              <a:t> </a:t>
            </a:r>
            <a:r>
              <a:rPr sz="1500" b="1" spc="-5" dirty="0">
                <a:solidFill>
                  <a:srgbClr val="FFFFFF"/>
                </a:solidFill>
                <a:latin typeface="Trebuchet MS"/>
                <a:cs typeface="Trebuchet MS"/>
              </a:rPr>
              <a:t>dimensions.</a:t>
            </a:r>
            <a:endParaRPr sz="1500">
              <a:latin typeface="Trebuchet MS"/>
              <a:cs typeface="Trebuchet MS"/>
            </a:endParaRPr>
          </a:p>
          <a:p>
            <a:pPr marR="353695" algn="ctr">
              <a:spcBef>
                <a:spcPts val="275"/>
              </a:spcBef>
              <a:tabLst>
                <a:tab pos="1069975" algn="l"/>
              </a:tabLst>
            </a:pPr>
            <a:r>
              <a:rPr sz="1500" b="1" dirty="0">
                <a:solidFill>
                  <a:srgbClr val="FFFFFF"/>
                </a:solidFill>
                <a:latin typeface="Trebuchet MS"/>
                <a:cs typeface="Trebuchet MS"/>
              </a:rPr>
              <a:t>6	</a:t>
            </a:r>
            <a:r>
              <a:rPr sz="1500" b="1" spc="-5" dirty="0">
                <a:solidFill>
                  <a:srgbClr val="FFFFFF"/>
                </a:solidFill>
                <a:latin typeface="Trebuchet MS"/>
                <a:cs typeface="Trebuchet MS"/>
              </a:rPr>
              <a:t>2.  Compare </a:t>
            </a:r>
            <a:r>
              <a:rPr sz="1500" b="1" dirty="0">
                <a:solidFill>
                  <a:srgbClr val="FFFFFF"/>
                </a:solidFill>
                <a:latin typeface="Trebuchet MS"/>
                <a:cs typeface="Trebuchet MS"/>
              </a:rPr>
              <a:t>the allowable torque </a:t>
            </a:r>
            <a:r>
              <a:rPr sz="1500" b="1" spc="-5" dirty="0">
                <a:solidFill>
                  <a:srgbClr val="FFFFFF"/>
                </a:solidFill>
                <a:latin typeface="Trebuchet MS"/>
                <a:cs typeface="Trebuchet MS"/>
              </a:rPr>
              <a:t>(Mt) </a:t>
            </a:r>
            <a:r>
              <a:rPr sz="1500" b="1" dirty="0">
                <a:solidFill>
                  <a:srgbClr val="FFFFFF"/>
                </a:solidFill>
                <a:latin typeface="Trebuchet MS"/>
                <a:cs typeface="Trebuchet MS"/>
              </a:rPr>
              <a:t>with</a:t>
            </a:r>
            <a:r>
              <a:rPr sz="1500" b="1" spc="-190" dirty="0">
                <a:solidFill>
                  <a:srgbClr val="FFFFFF"/>
                </a:solidFill>
                <a:latin typeface="Trebuchet MS"/>
                <a:cs typeface="Trebuchet MS"/>
              </a:rPr>
              <a:t> </a:t>
            </a:r>
            <a:r>
              <a:rPr sz="1500" b="1" dirty="0">
                <a:solidFill>
                  <a:srgbClr val="FFFFFF"/>
                </a:solidFill>
                <a:latin typeface="Trebuchet MS"/>
                <a:cs typeface="Trebuchet MS"/>
              </a:rPr>
              <a:t>the</a:t>
            </a:r>
            <a:endParaRPr sz="1500">
              <a:latin typeface="Trebuchet MS"/>
              <a:cs typeface="Trebuchet MS"/>
            </a:endParaRPr>
          </a:p>
          <a:p>
            <a:pPr marR="1449705" algn="ctr">
              <a:spcBef>
                <a:spcPts val="265"/>
              </a:spcBef>
            </a:pPr>
            <a:r>
              <a:rPr sz="1500" b="1" dirty="0">
                <a:solidFill>
                  <a:srgbClr val="FFFFFF"/>
                </a:solidFill>
                <a:latin typeface="Trebuchet MS"/>
                <a:cs typeface="Trebuchet MS"/>
              </a:rPr>
              <a:t>actual </a:t>
            </a:r>
            <a:r>
              <a:rPr sz="1500" b="1" spc="-5" dirty="0">
                <a:solidFill>
                  <a:srgbClr val="FFFFFF"/>
                </a:solidFill>
                <a:latin typeface="Trebuchet MS"/>
                <a:cs typeface="Trebuchet MS"/>
              </a:rPr>
              <a:t>torque</a:t>
            </a:r>
            <a:r>
              <a:rPr sz="1500" b="1" spc="-35" dirty="0">
                <a:solidFill>
                  <a:srgbClr val="FFFFFF"/>
                </a:solidFill>
                <a:latin typeface="Trebuchet MS"/>
                <a:cs typeface="Trebuchet MS"/>
              </a:rPr>
              <a:t> </a:t>
            </a:r>
            <a:r>
              <a:rPr sz="1500" b="1" spc="-5" dirty="0">
                <a:solidFill>
                  <a:srgbClr val="FFFFFF"/>
                </a:solidFill>
                <a:latin typeface="Trebuchet MS"/>
                <a:cs typeface="Trebuchet MS"/>
              </a:rPr>
              <a:t>Mt</a:t>
            </a:r>
            <a:endParaRPr sz="1500">
              <a:latin typeface="Trebuchet MS"/>
              <a:cs typeface="Trebuchet MS"/>
            </a:endParaRPr>
          </a:p>
          <a:p>
            <a:pPr marR="1442720" algn="ctr">
              <a:spcBef>
                <a:spcPts val="280"/>
              </a:spcBef>
            </a:pPr>
            <a:r>
              <a:rPr sz="1500" b="1" spc="-25" dirty="0">
                <a:solidFill>
                  <a:srgbClr val="FFFFFF"/>
                </a:solidFill>
                <a:latin typeface="Trebuchet MS"/>
                <a:cs typeface="Trebuchet MS"/>
              </a:rPr>
              <a:t>For </a:t>
            </a:r>
            <a:r>
              <a:rPr sz="1500" b="1" dirty="0">
                <a:solidFill>
                  <a:srgbClr val="FFFFFF"/>
                </a:solidFill>
                <a:latin typeface="Trebuchet MS"/>
                <a:cs typeface="Trebuchet MS"/>
              </a:rPr>
              <a:t>safer design </a:t>
            </a:r>
            <a:r>
              <a:rPr sz="1500" b="1" spc="-5" dirty="0">
                <a:solidFill>
                  <a:srgbClr val="FFFFFF"/>
                </a:solidFill>
                <a:latin typeface="Trebuchet MS"/>
                <a:cs typeface="Trebuchet MS"/>
              </a:rPr>
              <a:t>Mt </a:t>
            </a:r>
            <a:r>
              <a:rPr sz="1500" b="1" spc="-5" dirty="0">
                <a:solidFill>
                  <a:srgbClr val="FFFFFF"/>
                </a:solidFill>
                <a:latin typeface="Symbol"/>
                <a:cs typeface="Symbol"/>
              </a:rPr>
              <a:t></a:t>
            </a:r>
            <a:r>
              <a:rPr sz="1500" b="1" spc="70" dirty="0">
                <a:solidFill>
                  <a:srgbClr val="FFFFFF"/>
                </a:solidFill>
                <a:latin typeface="Times New Roman"/>
                <a:cs typeface="Times New Roman"/>
              </a:rPr>
              <a:t> </a:t>
            </a:r>
            <a:r>
              <a:rPr sz="1500" b="1" spc="-5" dirty="0">
                <a:solidFill>
                  <a:srgbClr val="FFFFFF"/>
                </a:solidFill>
                <a:latin typeface="Trebuchet MS"/>
                <a:cs typeface="Trebuchet MS"/>
              </a:rPr>
              <a:t>[Mt]</a:t>
            </a:r>
            <a:endParaRPr sz="1500">
              <a:latin typeface="Trebuchet MS"/>
              <a:cs typeface="Trebuchet MS"/>
            </a:endParaRPr>
          </a:p>
          <a:p>
            <a:pPr marL="1024255">
              <a:spcBef>
                <a:spcPts val="260"/>
              </a:spcBef>
            </a:pPr>
            <a:r>
              <a:rPr sz="1500" b="1" spc="-5" dirty="0">
                <a:solidFill>
                  <a:srgbClr val="FFFFFF"/>
                </a:solidFill>
                <a:latin typeface="Trebuchet MS"/>
                <a:cs typeface="Trebuchet MS"/>
              </a:rPr>
              <a:t>If Mt </a:t>
            </a:r>
            <a:r>
              <a:rPr sz="1500" b="1" spc="-5" dirty="0">
                <a:solidFill>
                  <a:srgbClr val="FFFFFF"/>
                </a:solidFill>
                <a:latin typeface="Symbol"/>
                <a:cs typeface="Symbol"/>
              </a:rPr>
              <a:t></a:t>
            </a:r>
            <a:r>
              <a:rPr sz="1500" b="1" spc="-5" dirty="0">
                <a:solidFill>
                  <a:srgbClr val="FFFFFF"/>
                </a:solidFill>
                <a:latin typeface="Times New Roman"/>
                <a:cs typeface="Times New Roman"/>
              </a:rPr>
              <a:t> </a:t>
            </a:r>
            <a:r>
              <a:rPr sz="1500" b="1" spc="-5" dirty="0">
                <a:solidFill>
                  <a:srgbClr val="FFFFFF"/>
                </a:solidFill>
                <a:latin typeface="Trebuchet MS"/>
                <a:cs typeface="Trebuchet MS"/>
              </a:rPr>
              <a:t>[Mt] </a:t>
            </a:r>
            <a:r>
              <a:rPr sz="1500" b="1" dirty="0">
                <a:solidFill>
                  <a:srgbClr val="FFFFFF"/>
                </a:solidFill>
                <a:latin typeface="Trebuchet MS"/>
                <a:cs typeface="Trebuchet MS"/>
              </a:rPr>
              <a:t>then </a:t>
            </a:r>
            <a:r>
              <a:rPr sz="1500" b="1" spc="-5" dirty="0">
                <a:solidFill>
                  <a:srgbClr val="FFFFFF"/>
                </a:solidFill>
                <a:latin typeface="Trebuchet MS"/>
                <a:cs typeface="Trebuchet MS"/>
              </a:rPr>
              <a:t>increase </a:t>
            </a:r>
            <a:r>
              <a:rPr sz="1500" b="1" dirty="0">
                <a:solidFill>
                  <a:srgbClr val="FFFFFF"/>
                </a:solidFill>
                <a:latin typeface="Trebuchet MS"/>
                <a:cs typeface="Trebuchet MS"/>
              </a:rPr>
              <a:t>the width &amp; </a:t>
            </a:r>
            <a:r>
              <a:rPr sz="1500" b="1" spc="-5" dirty="0">
                <a:solidFill>
                  <a:srgbClr val="FFFFFF"/>
                </a:solidFill>
                <a:latin typeface="Trebuchet MS"/>
                <a:cs typeface="Trebuchet MS"/>
              </a:rPr>
              <a:t>thickness</a:t>
            </a:r>
            <a:r>
              <a:rPr sz="1500" b="1" spc="45" dirty="0">
                <a:solidFill>
                  <a:srgbClr val="FFFFFF"/>
                </a:solidFill>
                <a:latin typeface="Trebuchet MS"/>
                <a:cs typeface="Trebuchet MS"/>
              </a:rPr>
              <a:t> </a:t>
            </a:r>
            <a:r>
              <a:rPr sz="1500" b="1" dirty="0">
                <a:solidFill>
                  <a:srgbClr val="FFFFFF"/>
                </a:solidFill>
                <a:latin typeface="Trebuchet MS"/>
                <a:cs typeface="Trebuchet MS"/>
              </a:rPr>
              <a:t>or</a:t>
            </a:r>
            <a:endParaRPr sz="1500">
              <a:latin typeface="Trebuchet MS"/>
              <a:cs typeface="Trebuchet MS"/>
            </a:endParaRPr>
          </a:p>
          <a:p>
            <a:pPr marL="1024255" marR="429895">
              <a:lnSpc>
                <a:spcPct val="114700"/>
              </a:lnSpc>
              <a:spcBef>
                <a:spcPts val="15"/>
              </a:spcBef>
            </a:pPr>
            <a:r>
              <a:rPr sz="1500" b="1" dirty="0">
                <a:solidFill>
                  <a:srgbClr val="FFFFFF"/>
                </a:solidFill>
                <a:latin typeface="Trebuchet MS"/>
                <a:cs typeface="Trebuchet MS"/>
              </a:rPr>
              <a:t>length of the </a:t>
            </a:r>
            <a:r>
              <a:rPr sz="1500" b="1" spc="-5" dirty="0">
                <a:solidFill>
                  <a:srgbClr val="FFFFFF"/>
                </a:solidFill>
                <a:latin typeface="Trebuchet MS"/>
                <a:cs typeface="Trebuchet MS"/>
              </a:rPr>
              <a:t>key </a:t>
            </a:r>
            <a:r>
              <a:rPr sz="1500" b="1" dirty="0">
                <a:solidFill>
                  <a:srgbClr val="FFFFFF"/>
                </a:solidFill>
                <a:latin typeface="Trebuchet MS"/>
                <a:cs typeface="Trebuchet MS"/>
              </a:rPr>
              <a:t>to </a:t>
            </a:r>
            <a:r>
              <a:rPr sz="1500" b="1" spc="-5" dirty="0">
                <a:solidFill>
                  <a:srgbClr val="FFFFFF"/>
                </a:solidFill>
                <a:latin typeface="Trebuchet MS"/>
                <a:cs typeface="Trebuchet MS"/>
              </a:rPr>
              <a:t>Next higher </a:t>
            </a:r>
            <a:r>
              <a:rPr sz="1500" b="1" dirty="0">
                <a:solidFill>
                  <a:srgbClr val="FFFFFF"/>
                </a:solidFill>
                <a:latin typeface="Trebuchet MS"/>
                <a:cs typeface="Trebuchet MS"/>
              </a:rPr>
              <a:t>standard </a:t>
            </a:r>
            <a:r>
              <a:rPr sz="1500" b="1" spc="-5" dirty="0">
                <a:solidFill>
                  <a:srgbClr val="FFFFFF"/>
                </a:solidFill>
                <a:latin typeface="Trebuchet MS"/>
                <a:cs typeface="Trebuchet MS"/>
              </a:rPr>
              <a:t>values  and </a:t>
            </a:r>
            <a:r>
              <a:rPr sz="1500" b="1" dirty="0">
                <a:solidFill>
                  <a:srgbClr val="FFFFFF"/>
                </a:solidFill>
                <a:latin typeface="Trebuchet MS"/>
                <a:cs typeface="Trebuchet MS"/>
              </a:rPr>
              <a:t>repeat </a:t>
            </a:r>
            <a:r>
              <a:rPr sz="1500" b="1" spc="-5" dirty="0">
                <a:solidFill>
                  <a:srgbClr val="FFFFFF"/>
                </a:solidFill>
                <a:latin typeface="Trebuchet MS"/>
                <a:cs typeface="Trebuchet MS"/>
              </a:rPr>
              <a:t>from </a:t>
            </a:r>
            <a:r>
              <a:rPr sz="1500" b="1" dirty="0">
                <a:solidFill>
                  <a:srgbClr val="FFFFFF"/>
                </a:solidFill>
                <a:latin typeface="Trebuchet MS"/>
                <a:cs typeface="Trebuchet MS"/>
              </a:rPr>
              <a:t>Step </a:t>
            </a:r>
            <a:r>
              <a:rPr sz="1500" b="1" spc="-5" dirty="0">
                <a:solidFill>
                  <a:srgbClr val="FFFFFF"/>
                </a:solidFill>
                <a:latin typeface="Trebuchet MS"/>
                <a:cs typeface="Trebuchet MS"/>
              </a:rPr>
              <a:t>10.1 until Mt </a:t>
            </a:r>
            <a:r>
              <a:rPr sz="1500" b="1" spc="-5" dirty="0">
                <a:solidFill>
                  <a:srgbClr val="FFFFFF"/>
                </a:solidFill>
                <a:latin typeface="Symbol"/>
                <a:cs typeface="Symbol"/>
              </a:rPr>
              <a:t></a:t>
            </a:r>
            <a:r>
              <a:rPr sz="1500" b="1" spc="35" dirty="0">
                <a:solidFill>
                  <a:srgbClr val="FFFFFF"/>
                </a:solidFill>
                <a:latin typeface="Times New Roman"/>
                <a:cs typeface="Times New Roman"/>
              </a:rPr>
              <a:t> </a:t>
            </a:r>
            <a:r>
              <a:rPr sz="1500" b="1" spc="-5" dirty="0">
                <a:solidFill>
                  <a:srgbClr val="FFFFFF"/>
                </a:solidFill>
                <a:latin typeface="Trebuchet MS"/>
                <a:cs typeface="Trebuchet MS"/>
              </a:rPr>
              <a:t>[Mt]</a:t>
            </a:r>
            <a:endParaRPr sz="1500">
              <a:latin typeface="Trebuchet MS"/>
              <a:cs typeface="Trebuchet MS"/>
            </a:endParaRPr>
          </a:p>
        </p:txBody>
      </p:sp>
      <p:sp>
        <p:nvSpPr>
          <p:cNvPr id="14" name="object 14"/>
          <p:cNvSpPr/>
          <p:nvPr/>
        </p:nvSpPr>
        <p:spPr>
          <a:xfrm>
            <a:off x="2974976" y="4495800"/>
            <a:ext cx="5852795" cy="872490"/>
          </a:xfrm>
          <a:custGeom>
            <a:avLst/>
            <a:gdLst/>
            <a:ahLst/>
            <a:cxnLst/>
            <a:rect l="l" t="t" r="r" b="b"/>
            <a:pathLst>
              <a:path w="5852795" h="872489">
                <a:moveTo>
                  <a:pt x="5852401" y="0"/>
                </a:moveTo>
                <a:lnTo>
                  <a:pt x="745388" y="0"/>
                </a:lnTo>
                <a:lnTo>
                  <a:pt x="0" y="0"/>
                </a:lnTo>
                <a:lnTo>
                  <a:pt x="0" y="872490"/>
                </a:lnTo>
                <a:lnTo>
                  <a:pt x="745363" y="872490"/>
                </a:lnTo>
                <a:lnTo>
                  <a:pt x="5852401" y="872490"/>
                </a:lnTo>
                <a:lnTo>
                  <a:pt x="5852401" y="0"/>
                </a:lnTo>
                <a:close/>
              </a:path>
            </a:pathLst>
          </a:custGeom>
          <a:solidFill>
            <a:srgbClr val="4E67C7"/>
          </a:solidFill>
        </p:spPr>
        <p:txBody>
          <a:bodyPr wrap="square" lIns="0" tIns="0" rIns="0" bIns="0" rtlCol="0"/>
          <a:lstStyle/>
          <a:p>
            <a:endParaRPr/>
          </a:p>
        </p:txBody>
      </p:sp>
      <p:grpSp>
        <p:nvGrpSpPr>
          <p:cNvPr id="15" name="object 15"/>
          <p:cNvGrpSpPr/>
          <p:nvPr/>
        </p:nvGrpSpPr>
        <p:grpSpPr>
          <a:xfrm>
            <a:off x="2968626" y="4476750"/>
            <a:ext cx="5865495" cy="910590"/>
            <a:chOff x="1444625" y="4476750"/>
            <a:chExt cx="5865495" cy="910590"/>
          </a:xfrm>
        </p:grpSpPr>
        <p:sp>
          <p:nvSpPr>
            <p:cNvPr id="16" name="object 16"/>
            <p:cNvSpPr/>
            <p:nvPr/>
          </p:nvSpPr>
          <p:spPr>
            <a:xfrm>
              <a:off x="1450975" y="4476750"/>
              <a:ext cx="5852795" cy="910590"/>
            </a:xfrm>
            <a:custGeom>
              <a:avLst/>
              <a:gdLst/>
              <a:ahLst/>
              <a:cxnLst/>
              <a:rect l="l" t="t" r="r" b="b"/>
              <a:pathLst>
                <a:path w="5852795" h="910589">
                  <a:moveTo>
                    <a:pt x="745363" y="0"/>
                  </a:moveTo>
                  <a:lnTo>
                    <a:pt x="745363" y="910590"/>
                  </a:lnTo>
                </a:path>
                <a:path w="5852795" h="910589">
                  <a:moveTo>
                    <a:pt x="0" y="0"/>
                  </a:moveTo>
                  <a:lnTo>
                    <a:pt x="0" y="910590"/>
                  </a:lnTo>
                </a:path>
                <a:path w="5852795" h="910589">
                  <a:moveTo>
                    <a:pt x="5852541" y="0"/>
                  </a:moveTo>
                  <a:lnTo>
                    <a:pt x="5852541" y="910590"/>
                  </a:lnTo>
                </a:path>
              </a:pathLst>
            </a:custGeom>
            <a:ln w="12700">
              <a:solidFill>
                <a:srgbClr val="FFFFFF"/>
              </a:solidFill>
            </a:ln>
          </p:spPr>
          <p:txBody>
            <a:bodyPr wrap="square" lIns="0" tIns="0" rIns="0" bIns="0" rtlCol="0"/>
            <a:lstStyle/>
            <a:p>
              <a:endParaRPr/>
            </a:p>
          </p:txBody>
        </p:sp>
        <p:sp>
          <p:nvSpPr>
            <p:cNvPr id="17" name="object 17"/>
            <p:cNvSpPr/>
            <p:nvPr/>
          </p:nvSpPr>
          <p:spPr>
            <a:xfrm>
              <a:off x="1444625" y="4495800"/>
              <a:ext cx="5865495" cy="872490"/>
            </a:xfrm>
            <a:custGeom>
              <a:avLst/>
              <a:gdLst/>
              <a:ahLst/>
              <a:cxnLst/>
              <a:rect l="l" t="t" r="r" b="b"/>
              <a:pathLst>
                <a:path w="5865495" h="872489">
                  <a:moveTo>
                    <a:pt x="0" y="0"/>
                  </a:moveTo>
                  <a:lnTo>
                    <a:pt x="5865241" y="0"/>
                  </a:lnTo>
                </a:path>
                <a:path w="5865495" h="872489">
                  <a:moveTo>
                    <a:pt x="0" y="872490"/>
                  </a:moveTo>
                  <a:lnTo>
                    <a:pt x="5865241" y="872490"/>
                  </a:lnTo>
                </a:path>
              </a:pathLst>
            </a:custGeom>
            <a:ln w="38100">
              <a:solidFill>
                <a:srgbClr val="FFFFFF"/>
              </a:solidFill>
            </a:ln>
          </p:spPr>
          <p:txBody>
            <a:bodyPr wrap="square" lIns="0" tIns="0" rIns="0" bIns="0" rtlCol="0"/>
            <a:lstStyle/>
            <a:p>
              <a:endParaRPr/>
            </a:p>
          </p:txBody>
        </p:sp>
      </p:grpSp>
      <p:sp>
        <p:nvSpPr>
          <p:cNvPr id="18" name="object 18"/>
          <p:cNvSpPr txBox="1"/>
          <p:nvPr/>
        </p:nvSpPr>
        <p:spPr>
          <a:xfrm>
            <a:off x="2974976" y="4495800"/>
            <a:ext cx="5852795" cy="237886"/>
          </a:xfrm>
          <a:prstGeom prst="rect">
            <a:avLst/>
          </a:prstGeom>
        </p:spPr>
        <p:txBody>
          <a:bodyPr vert="horz" wrap="square" lIns="0" tIns="6985" rIns="0" bIns="0" rtlCol="0">
            <a:spAutoFit/>
          </a:bodyPr>
          <a:lstStyle/>
          <a:p>
            <a:pPr marL="68580">
              <a:spcBef>
                <a:spcPts val="55"/>
              </a:spcBef>
              <a:tabLst>
                <a:tab pos="814069" algn="l"/>
              </a:tabLst>
            </a:pPr>
            <a:r>
              <a:rPr sz="1500" b="1" dirty="0">
                <a:solidFill>
                  <a:srgbClr val="FFFFFF"/>
                </a:solidFill>
                <a:latin typeface="Trebuchet MS"/>
                <a:cs typeface="Trebuchet MS"/>
              </a:rPr>
              <a:t>Step:7	</a:t>
            </a:r>
            <a:r>
              <a:rPr sz="1500" b="1" spc="-15" dirty="0">
                <a:solidFill>
                  <a:srgbClr val="FFFFFF"/>
                </a:solidFill>
                <a:latin typeface="Trebuchet MS"/>
                <a:cs typeface="Trebuchet MS"/>
              </a:rPr>
              <a:t>Draw </a:t>
            </a:r>
            <a:r>
              <a:rPr sz="1500" b="1" dirty="0">
                <a:solidFill>
                  <a:srgbClr val="FFFFFF"/>
                </a:solidFill>
                <a:latin typeface="Trebuchet MS"/>
                <a:cs typeface="Trebuchet MS"/>
              </a:rPr>
              <a:t>a neat sketch of the coupling with</a:t>
            </a:r>
            <a:r>
              <a:rPr sz="1500" b="1" spc="-70" dirty="0">
                <a:solidFill>
                  <a:srgbClr val="FFFFFF"/>
                </a:solidFill>
                <a:latin typeface="Trebuchet MS"/>
                <a:cs typeface="Trebuchet MS"/>
              </a:rPr>
              <a:t> </a:t>
            </a:r>
            <a:r>
              <a:rPr sz="1500" b="1" spc="-5" dirty="0">
                <a:solidFill>
                  <a:srgbClr val="FFFFFF"/>
                </a:solidFill>
                <a:latin typeface="Trebuchet MS"/>
                <a:cs typeface="Trebuchet MS"/>
              </a:rPr>
              <a:t>dimensions.</a:t>
            </a:r>
            <a:endParaRPr sz="1500">
              <a:latin typeface="Trebuchet MS"/>
              <a:cs typeface="Trebuchet MS"/>
            </a:endParaRPr>
          </a:p>
        </p:txBody>
      </p:sp>
      <p:sp>
        <p:nvSpPr>
          <p:cNvPr id="19" name="object 19"/>
          <p:cNvSpPr txBox="1"/>
          <p:nvPr/>
        </p:nvSpPr>
        <p:spPr>
          <a:xfrm>
            <a:off x="3888995" y="5666943"/>
            <a:ext cx="4350385" cy="848360"/>
          </a:xfrm>
          <a:prstGeom prst="rect">
            <a:avLst/>
          </a:prstGeom>
        </p:spPr>
        <p:txBody>
          <a:bodyPr vert="horz" wrap="square" lIns="0" tIns="12700" rIns="0" bIns="0" rtlCol="0">
            <a:spAutoFit/>
          </a:bodyPr>
          <a:lstStyle/>
          <a:p>
            <a:pPr marL="12700" marR="5080">
              <a:spcBef>
                <a:spcPts val="100"/>
              </a:spcBef>
            </a:pPr>
            <a:r>
              <a:rPr dirty="0">
                <a:latin typeface="Trebuchet MS"/>
                <a:cs typeface="Trebuchet MS"/>
              </a:rPr>
              <a:t>If </a:t>
            </a:r>
            <a:r>
              <a:rPr spc="-5" dirty="0">
                <a:latin typeface="Trebuchet MS"/>
                <a:cs typeface="Trebuchet MS"/>
              </a:rPr>
              <a:t>flange coupling </a:t>
            </a:r>
            <a:r>
              <a:rPr dirty="0">
                <a:latin typeface="Trebuchet MS"/>
                <a:cs typeface="Trebuchet MS"/>
              </a:rPr>
              <a:t>satisfies </a:t>
            </a:r>
            <a:r>
              <a:rPr spc="-5" dirty="0">
                <a:latin typeface="Trebuchet MS"/>
                <a:cs typeface="Trebuchet MS"/>
              </a:rPr>
              <a:t>all the</a:t>
            </a:r>
            <a:r>
              <a:rPr spc="-85" dirty="0">
                <a:latin typeface="Trebuchet MS"/>
                <a:cs typeface="Trebuchet MS"/>
              </a:rPr>
              <a:t> </a:t>
            </a:r>
            <a:r>
              <a:rPr spc="-5" dirty="0">
                <a:latin typeface="Trebuchet MS"/>
                <a:cs typeface="Trebuchet MS"/>
              </a:rPr>
              <a:t>strength  requirements, then it is selected for the  application.</a:t>
            </a:r>
            <a:endParaRPr>
              <a:latin typeface="Trebuchet MS"/>
              <a:cs typeface="Trebuchet M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xmlns="" id="{4749EA50-F923-43D0-AAEB-7FEDBD5B870D}"/>
              </a:ext>
            </a:extLst>
          </p:cNvPr>
          <p:cNvSpPr/>
          <p:nvPr/>
        </p:nvSpPr>
        <p:spPr>
          <a:xfrm>
            <a:off x="3045368" y="2043663"/>
            <a:ext cx="6105194" cy="2031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en-US" sz="6000" kern="1200">
                <a:solidFill>
                  <a:srgbClr val="FFFFFF"/>
                </a:solidFill>
                <a:latin typeface="+mj-lt"/>
                <a:ea typeface="+mj-ea"/>
                <a:cs typeface="+mj-cs"/>
              </a:rPr>
              <a:t>DESIGN OF SCREW JOINT</a:t>
            </a:r>
          </a:p>
        </p:txBody>
      </p:sp>
    </p:spTree>
    <p:extLst>
      <p:ext uri="{BB962C8B-B14F-4D97-AF65-F5344CB8AC3E}">
        <p14:creationId xmlns:p14="http://schemas.microsoft.com/office/powerpoint/2010/main" xmlns="" val="38114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15900"/>
            <a:ext cx="10827026" cy="1143000"/>
          </a:xfrm>
        </p:spPr>
        <p:txBody>
          <a:bodyPr>
            <a:normAutofit fontScale="90000"/>
          </a:bodyPr>
          <a:lstStyle/>
          <a:p>
            <a:r>
              <a:rPr lang="en-US" sz="2800" b="1" dirty="0"/>
              <a:t>COMBINED BENDING AND TORSION LOADS ON SHAFT: SHAFT CARRYING GEARS.</a:t>
            </a:r>
            <a:br>
              <a:rPr lang="en-US" sz="2800" b="1" dirty="0"/>
            </a:br>
            <a:endParaRPr lang="en-US" sz="2800" b="1" dirty="0"/>
          </a:p>
        </p:txBody>
      </p:sp>
      <p:sp>
        <p:nvSpPr>
          <p:cNvPr id="20483" name="Rectangle 3"/>
          <p:cNvSpPr>
            <a:spLocks noChangeArrowheads="1"/>
          </p:cNvSpPr>
          <p:nvPr/>
        </p:nvSpPr>
        <p:spPr bwMode="auto">
          <a:xfrm>
            <a:off x="1524001" y="-184666"/>
            <a:ext cx="184731" cy="369332"/>
          </a:xfrm>
          <a:prstGeom prst="rect">
            <a:avLst/>
          </a:prstGeom>
          <a:noFill/>
          <a:ln w="9525">
            <a:noFill/>
            <a:miter lim="800000"/>
            <a:headEnd/>
            <a:tailEnd/>
          </a:ln>
          <a:effectLst/>
        </p:spPr>
        <p:txBody>
          <a:bodyPr wrap="none" anchor="ctr">
            <a:spAutoFit/>
          </a:bodyPr>
          <a:lstStyle/>
          <a:p>
            <a:endParaRPr lang="en-US">
              <a:solidFill>
                <a:prstClr val="black"/>
              </a:solidFill>
              <a:latin typeface="Calibri"/>
            </a:endParaRPr>
          </a:p>
        </p:txBody>
      </p:sp>
      <p:pic>
        <p:nvPicPr>
          <p:cNvPr id="20486" name="Picture 6"/>
          <p:cNvPicPr>
            <a:picLocks noChangeAspect="1" noChangeArrowheads="1"/>
          </p:cNvPicPr>
          <p:nvPr/>
        </p:nvPicPr>
        <p:blipFill>
          <a:blip r:embed="rId2"/>
          <a:srcRect/>
          <a:stretch>
            <a:fillRect/>
          </a:stretch>
        </p:blipFill>
        <p:spPr bwMode="auto">
          <a:xfrm>
            <a:off x="2057400" y="990600"/>
            <a:ext cx="2971800" cy="2635250"/>
          </a:xfrm>
          <a:prstGeom prst="rect">
            <a:avLst/>
          </a:prstGeom>
          <a:noFill/>
        </p:spPr>
      </p:pic>
      <p:pic>
        <p:nvPicPr>
          <p:cNvPr id="20487" name="Picture 7"/>
          <p:cNvPicPr>
            <a:picLocks noChangeAspect="1" noChangeArrowheads="1"/>
          </p:cNvPicPr>
          <p:nvPr/>
        </p:nvPicPr>
        <p:blipFill>
          <a:blip r:embed="rId3"/>
          <a:srcRect/>
          <a:stretch>
            <a:fillRect/>
          </a:stretch>
        </p:blipFill>
        <p:spPr bwMode="auto">
          <a:xfrm>
            <a:off x="5638800" y="1371601"/>
            <a:ext cx="1981200" cy="1801813"/>
          </a:xfrm>
          <a:prstGeom prst="rect">
            <a:avLst/>
          </a:prstGeom>
          <a:noFill/>
        </p:spPr>
      </p:pic>
      <p:pic>
        <p:nvPicPr>
          <p:cNvPr id="20488" name="Picture 8"/>
          <p:cNvPicPr>
            <a:picLocks noChangeAspect="1" noChangeArrowheads="1"/>
          </p:cNvPicPr>
          <p:nvPr/>
        </p:nvPicPr>
        <p:blipFill>
          <a:blip r:embed="rId4"/>
          <a:srcRect/>
          <a:stretch>
            <a:fillRect/>
          </a:stretch>
        </p:blipFill>
        <p:spPr bwMode="auto">
          <a:xfrm>
            <a:off x="7696200" y="990601"/>
            <a:ext cx="2667000" cy="2314575"/>
          </a:xfrm>
          <a:prstGeom prst="rect">
            <a:avLst/>
          </a:prstGeom>
          <a:noFill/>
        </p:spPr>
      </p:pic>
      <p:sp>
        <p:nvSpPr>
          <p:cNvPr id="20489" name="Text Box 9"/>
          <p:cNvSpPr txBox="1">
            <a:spLocks noChangeArrowheads="1"/>
          </p:cNvSpPr>
          <p:nvPr/>
        </p:nvSpPr>
        <p:spPr bwMode="auto">
          <a:xfrm>
            <a:off x="2057400" y="3625850"/>
            <a:ext cx="8077200" cy="2723823"/>
          </a:xfrm>
          <a:prstGeom prst="rect">
            <a:avLst/>
          </a:prstGeom>
          <a:noFill/>
          <a:ln w="9525">
            <a:noFill/>
            <a:miter lim="800000"/>
            <a:headEnd/>
            <a:tailEnd/>
          </a:ln>
          <a:effectLst/>
        </p:spPr>
        <p:txBody>
          <a:bodyPr wrap="square">
            <a:spAutoFit/>
          </a:bodyPr>
          <a:lstStyle/>
          <a:p>
            <a:pPr>
              <a:spcBef>
                <a:spcPct val="50000"/>
              </a:spcBef>
            </a:pPr>
            <a:r>
              <a:rPr lang="en-US" dirty="0">
                <a:solidFill>
                  <a:prstClr val="black"/>
                </a:solidFill>
                <a:latin typeface="Arial" charset="0"/>
              </a:rPr>
              <a:t>From power and rpm find the torque (T), which gives rise to shear stress.</a:t>
            </a:r>
          </a:p>
          <a:p>
            <a:pPr>
              <a:spcBef>
                <a:spcPct val="50000"/>
              </a:spcBef>
            </a:pPr>
            <a:r>
              <a:rPr lang="en-US" dirty="0">
                <a:solidFill>
                  <a:prstClr val="black"/>
                </a:solidFill>
                <a:latin typeface="Arial" charset="0"/>
              </a:rPr>
              <a:t>From Torque (T) and diameter (d), find F</a:t>
            </a:r>
            <a:r>
              <a:rPr lang="en-US" baseline="-25000" dirty="0">
                <a:solidFill>
                  <a:prstClr val="black"/>
                </a:solidFill>
                <a:latin typeface="Arial" charset="0"/>
              </a:rPr>
              <a:t>t</a:t>
            </a:r>
            <a:r>
              <a:rPr lang="en-US" dirty="0">
                <a:solidFill>
                  <a:prstClr val="black"/>
                </a:solidFill>
                <a:latin typeface="Arial" charset="0"/>
              </a:rPr>
              <a:t> = 2T/d. From F</a:t>
            </a:r>
            <a:r>
              <a:rPr lang="en-US" baseline="-25000" dirty="0">
                <a:solidFill>
                  <a:prstClr val="black"/>
                </a:solidFill>
                <a:latin typeface="Arial" charset="0"/>
              </a:rPr>
              <a:t>t</a:t>
            </a:r>
            <a:r>
              <a:rPr lang="en-US" dirty="0">
                <a:solidFill>
                  <a:prstClr val="black"/>
                </a:solidFill>
                <a:latin typeface="Arial" charset="0"/>
              </a:rPr>
              <a:t> and pressure angles of gears you can find F</a:t>
            </a:r>
            <a:r>
              <a:rPr lang="en-US" baseline="-25000" dirty="0">
                <a:solidFill>
                  <a:prstClr val="black"/>
                </a:solidFill>
                <a:latin typeface="Arial" charset="0"/>
              </a:rPr>
              <a:t>r</a:t>
            </a:r>
            <a:r>
              <a:rPr lang="en-US" dirty="0">
                <a:solidFill>
                  <a:prstClr val="black"/>
                </a:solidFill>
                <a:latin typeface="Arial" charset="0"/>
              </a:rPr>
              <a:t> and F</a:t>
            </a:r>
            <a:r>
              <a:rPr lang="en-US" baseline="-25000" dirty="0">
                <a:solidFill>
                  <a:prstClr val="black"/>
                </a:solidFill>
                <a:latin typeface="Arial" charset="0"/>
              </a:rPr>
              <a:t>a</a:t>
            </a:r>
            <a:r>
              <a:rPr lang="en-US" dirty="0">
                <a:solidFill>
                  <a:prstClr val="black"/>
                </a:solidFill>
                <a:latin typeface="Arial" charset="0"/>
              </a:rPr>
              <a:t>.</a:t>
            </a:r>
          </a:p>
          <a:p>
            <a:pPr>
              <a:spcBef>
                <a:spcPct val="50000"/>
              </a:spcBef>
            </a:pPr>
            <a:r>
              <a:rPr lang="en-US" dirty="0">
                <a:solidFill>
                  <a:prstClr val="black"/>
                </a:solidFill>
                <a:latin typeface="Arial" charset="0"/>
              </a:rPr>
              <a:t>F</a:t>
            </a:r>
            <a:r>
              <a:rPr lang="en-US" baseline="-25000" dirty="0">
                <a:solidFill>
                  <a:prstClr val="black"/>
                </a:solidFill>
                <a:latin typeface="Arial" charset="0"/>
              </a:rPr>
              <a:t>r </a:t>
            </a:r>
            <a:r>
              <a:rPr lang="en-US" dirty="0">
                <a:solidFill>
                  <a:prstClr val="black"/>
                </a:solidFill>
                <a:latin typeface="Arial" charset="0"/>
              </a:rPr>
              <a:t>and F</a:t>
            </a:r>
            <a:r>
              <a:rPr lang="en-US" baseline="-25000" dirty="0">
                <a:solidFill>
                  <a:prstClr val="black"/>
                </a:solidFill>
                <a:latin typeface="Arial" charset="0"/>
              </a:rPr>
              <a:t>t</a:t>
            </a:r>
            <a:r>
              <a:rPr lang="en-US" dirty="0">
                <a:solidFill>
                  <a:prstClr val="black"/>
                </a:solidFill>
                <a:latin typeface="Arial" charset="0"/>
              </a:rPr>
              <a:t> are orthogonal to each other and are both transverse forces to the shaft axis, which will give rise to normal bending stress in the shaft. When shaft rotates, bending stress changes from tensile to compressive and then compressive to tensile, </a:t>
            </a:r>
            <a:r>
              <a:rPr lang="en-US" dirty="0" err="1">
                <a:solidFill>
                  <a:prstClr val="black"/>
                </a:solidFill>
                <a:latin typeface="Arial" charset="0"/>
              </a:rPr>
              <a:t>ie</a:t>
            </a:r>
            <a:r>
              <a:rPr lang="en-US" dirty="0">
                <a:solidFill>
                  <a:prstClr val="black"/>
                </a:solidFill>
                <a:latin typeface="Arial" charset="0"/>
              </a:rPr>
              <a:t>, completely reversing state of stress. </a:t>
            </a:r>
          </a:p>
          <a:p>
            <a:pPr>
              <a:spcBef>
                <a:spcPct val="50000"/>
              </a:spcBef>
            </a:pPr>
            <a:r>
              <a:rPr lang="en-US" dirty="0">
                <a:solidFill>
                  <a:prstClr val="black"/>
                </a:solidFill>
                <a:latin typeface="Arial" charset="0"/>
              </a:rPr>
              <a:t>F</a:t>
            </a:r>
            <a:r>
              <a:rPr lang="en-US" baseline="-25000" dirty="0">
                <a:solidFill>
                  <a:prstClr val="black"/>
                </a:solidFill>
                <a:latin typeface="Arial" charset="0"/>
              </a:rPr>
              <a:t>a</a:t>
            </a:r>
            <a:r>
              <a:rPr lang="en-US" dirty="0">
                <a:solidFill>
                  <a:prstClr val="black"/>
                </a:solidFill>
                <a:latin typeface="Arial" charset="0"/>
              </a:rPr>
              <a:t> will give rise to normal axial stress in the shaft.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43" y="990600"/>
            <a:ext cx="9945757" cy="1295400"/>
          </a:xfrm>
        </p:spPr>
        <p:txBody>
          <a:bodyPr>
            <a:normAutofit fontScale="90000"/>
          </a:bodyPr>
          <a:lstStyle/>
          <a:p>
            <a:pPr algn="l"/>
            <a:r>
              <a:rPr lang="en-US" b="1" dirty="0"/>
              <a:t>SCREW THREAD</a:t>
            </a:r>
            <a:br>
              <a:rPr lang="en-US" b="1" dirty="0"/>
            </a:br>
            <a:r>
              <a:rPr lang="en-US" sz="3100" dirty="0"/>
              <a:t>A screw thread is formed by cutting helical grooves on a </a:t>
            </a:r>
            <a:r>
              <a:rPr lang="en-US" sz="3100" dirty="0" err="1"/>
              <a:t>cylinderical</a:t>
            </a:r>
            <a:r>
              <a:rPr lang="en-US" sz="3100" dirty="0"/>
              <a:t> surface</a:t>
            </a:r>
          </a:p>
        </p:txBody>
      </p:sp>
      <p:pic>
        <p:nvPicPr>
          <p:cNvPr id="19458" name="Picture 2"/>
          <p:cNvPicPr>
            <a:picLocks noGrp="1" noChangeAspect="1" noChangeArrowheads="1"/>
          </p:cNvPicPr>
          <p:nvPr>
            <p:ph idx="1"/>
          </p:nvPr>
        </p:nvPicPr>
        <p:blipFill>
          <a:blip r:embed="rId2"/>
          <a:srcRect/>
          <a:stretch>
            <a:fillRect/>
          </a:stretch>
        </p:blipFill>
        <p:spPr bwMode="auto">
          <a:xfrm>
            <a:off x="3200402" y="2895601"/>
            <a:ext cx="5410199" cy="3200400"/>
          </a:xfrm>
          <a:prstGeom prst="rect">
            <a:avLst/>
          </a:prstGeom>
          <a:noFill/>
          <a:ln w="9525">
            <a:noFill/>
            <a:miter lim="800000"/>
            <a:headEnd/>
            <a:tailEnd/>
          </a:ln>
          <a:effectLst/>
        </p:spPr>
      </p:pic>
    </p:spTree>
    <p:extLst>
      <p:ext uri="{BB962C8B-B14F-4D97-AF65-F5344CB8AC3E}">
        <p14:creationId xmlns:p14="http://schemas.microsoft.com/office/powerpoint/2010/main" xmlns="" val="494289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29600" y="6629400"/>
            <a:ext cx="2438400" cy="0"/>
          </a:xfrm>
          <a:custGeom>
            <a:avLst/>
            <a:gdLst/>
            <a:ahLst/>
            <a:cxnLst/>
            <a:rect l="l" t="t" r="r" b="b"/>
            <a:pathLst>
              <a:path w="2438400">
                <a:moveTo>
                  <a:pt x="0" y="0"/>
                </a:moveTo>
                <a:lnTo>
                  <a:pt x="2438400" y="0"/>
                </a:lnTo>
              </a:path>
            </a:pathLst>
          </a:custGeom>
          <a:ln w="12700">
            <a:solidFill>
              <a:srgbClr val="AFB9D6"/>
            </a:solidFill>
          </a:ln>
        </p:spPr>
        <p:txBody>
          <a:bodyPr wrap="square" lIns="0" tIns="0" rIns="0" bIns="0" rtlCol="0"/>
          <a:lstStyle/>
          <a:p>
            <a:endParaRPr/>
          </a:p>
        </p:txBody>
      </p:sp>
      <p:sp>
        <p:nvSpPr>
          <p:cNvPr id="3" name="object 3"/>
          <p:cNvSpPr txBox="1">
            <a:spLocks noGrp="1"/>
          </p:cNvSpPr>
          <p:nvPr>
            <p:ph type="title"/>
          </p:nvPr>
        </p:nvSpPr>
        <p:spPr>
          <a:xfrm>
            <a:off x="92766" y="58068"/>
            <a:ext cx="8252914" cy="689804"/>
          </a:xfrm>
          <a:prstGeom prst="rect">
            <a:avLst/>
          </a:prstGeom>
        </p:spPr>
        <p:txBody>
          <a:bodyPr vert="horz" wrap="square" lIns="0" tIns="12700" rIns="0" bIns="0" rtlCol="0" anchor="ctr">
            <a:spAutoFit/>
          </a:bodyPr>
          <a:lstStyle/>
          <a:p>
            <a:pPr marL="12700">
              <a:lnSpc>
                <a:spcPct val="100000"/>
              </a:lnSpc>
              <a:spcBef>
                <a:spcPts val="100"/>
              </a:spcBef>
            </a:pPr>
            <a:r>
              <a:rPr spc="-15" dirty="0"/>
              <a:t>Thread </a:t>
            </a:r>
            <a:r>
              <a:rPr spc="-5" dirty="0"/>
              <a:t>Standards and</a:t>
            </a:r>
            <a:r>
              <a:rPr spc="30" dirty="0"/>
              <a:t> </a:t>
            </a:r>
            <a:r>
              <a:rPr dirty="0"/>
              <a:t>Definitions</a:t>
            </a:r>
          </a:p>
        </p:txBody>
      </p:sp>
      <p:sp>
        <p:nvSpPr>
          <p:cNvPr id="4" name="object 4"/>
          <p:cNvSpPr/>
          <p:nvPr/>
        </p:nvSpPr>
        <p:spPr>
          <a:xfrm>
            <a:off x="6096000" y="1562100"/>
            <a:ext cx="5418073" cy="37338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066037" y="784605"/>
            <a:ext cx="3376929" cy="5741670"/>
          </a:xfrm>
          <a:prstGeom prst="rect">
            <a:avLst/>
          </a:prstGeom>
        </p:spPr>
        <p:txBody>
          <a:bodyPr vert="horz" wrap="square" lIns="0" tIns="12700" rIns="0" bIns="0" rtlCol="0">
            <a:spAutoFit/>
          </a:bodyPr>
          <a:lstStyle/>
          <a:p>
            <a:pPr marL="295910" marR="5080" indent="-283845">
              <a:spcBef>
                <a:spcPts val="100"/>
              </a:spcBef>
              <a:buClr>
                <a:srgbClr val="3891A7"/>
              </a:buClr>
              <a:buSzPct val="79166"/>
              <a:buFont typeface="Wingdings 2"/>
              <a:buChar char=""/>
              <a:tabLst>
                <a:tab pos="295910" algn="l"/>
                <a:tab pos="296545" algn="l"/>
              </a:tabLst>
            </a:pPr>
            <a:r>
              <a:rPr sz="2400" i="1" dirty="0">
                <a:latin typeface="Times New Roman"/>
                <a:cs typeface="Times New Roman"/>
              </a:rPr>
              <a:t>Pitch </a:t>
            </a:r>
            <a:r>
              <a:rPr sz="2400" dirty="0">
                <a:latin typeface="Times New Roman"/>
                <a:cs typeface="Times New Roman"/>
              </a:rPr>
              <a:t>– distance between  adjacent threads.  Reciprocal of threads</a:t>
            </a:r>
            <a:r>
              <a:rPr sz="2400" spc="-140" dirty="0">
                <a:latin typeface="Times New Roman"/>
                <a:cs typeface="Times New Roman"/>
              </a:rPr>
              <a:t> </a:t>
            </a:r>
            <a:r>
              <a:rPr sz="2400" dirty="0">
                <a:latin typeface="Times New Roman"/>
                <a:cs typeface="Times New Roman"/>
              </a:rPr>
              <a:t>per  inch</a:t>
            </a:r>
            <a:endParaRPr sz="2400">
              <a:latin typeface="Times New Roman"/>
              <a:cs typeface="Times New Roman"/>
            </a:endParaRPr>
          </a:p>
          <a:p>
            <a:pPr marL="295910" marR="39370" indent="-283845">
              <a:spcBef>
                <a:spcPts val="600"/>
              </a:spcBef>
              <a:buClr>
                <a:srgbClr val="3891A7"/>
              </a:buClr>
              <a:buSzPct val="79166"/>
              <a:buFont typeface="Wingdings 2"/>
              <a:buChar char=""/>
              <a:tabLst>
                <a:tab pos="295910" algn="l"/>
                <a:tab pos="296545" algn="l"/>
              </a:tabLst>
            </a:pPr>
            <a:r>
              <a:rPr sz="2400" i="1" dirty="0">
                <a:latin typeface="Times New Roman"/>
                <a:cs typeface="Times New Roman"/>
              </a:rPr>
              <a:t>Major diameter </a:t>
            </a:r>
            <a:r>
              <a:rPr sz="2400" dirty="0">
                <a:latin typeface="Times New Roman"/>
                <a:cs typeface="Times New Roman"/>
              </a:rPr>
              <a:t>–</a:t>
            </a:r>
            <a:r>
              <a:rPr sz="2400" spc="-80" dirty="0">
                <a:latin typeface="Times New Roman"/>
                <a:cs typeface="Times New Roman"/>
              </a:rPr>
              <a:t> </a:t>
            </a:r>
            <a:r>
              <a:rPr sz="2400" spc="-10" dirty="0">
                <a:latin typeface="Times New Roman"/>
                <a:cs typeface="Times New Roman"/>
              </a:rPr>
              <a:t>largest  </a:t>
            </a:r>
            <a:r>
              <a:rPr sz="2400" spc="-5" dirty="0">
                <a:latin typeface="Times New Roman"/>
                <a:cs typeface="Times New Roman"/>
              </a:rPr>
              <a:t>diameter </a:t>
            </a:r>
            <a:r>
              <a:rPr sz="2400" dirty="0">
                <a:latin typeface="Times New Roman"/>
                <a:cs typeface="Times New Roman"/>
              </a:rPr>
              <a:t>of</a:t>
            </a:r>
            <a:r>
              <a:rPr sz="2400" spc="-30" dirty="0">
                <a:latin typeface="Times New Roman"/>
                <a:cs typeface="Times New Roman"/>
              </a:rPr>
              <a:t> </a:t>
            </a:r>
            <a:r>
              <a:rPr sz="2400" dirty="0">
                <a:latin typeface="Times New Roman"/>
                <a:cs typeface="Times New Roman"/>
              </a:rPr>
              <a:t>thread</a:t>
            </a:r>
            <a:endParaRPr sz="2400">
              <a:latin typeface="Times New Roman"/>
              <a:cs typeface="Times New Roman"/>
            </a:endParaRPr>
          </a:p>
          <a:p>
            <a:pPr marL="295910" marR="607060" indent="-283845">
              <a:spcBef>
                <a:spcPts val="605"/>
              </a:spcBef>
              <a:buClr>
                <a:srgbClr val="3891A7"/>
              </a:buClr>
              <a:buSzPct val="79166"/>
              <a:buFont typeface="Wingdings 2"/>
              <a:buChar char=""/>
              <a:tabLst>
                <a:tab pos="295910" algn="l"/>
                <a:tab pos="296545" algn="l"/>
              </a:tabLst>
            </a:pPr>
            <a:r>
              <a:rPr sz="2400" i="1" dirty="0">
                <a:latin typeface="Times New Roman"/>
                <a:cs typeface="Times New Roman"/>
              </a:rPr>
              <a:t>Minor diameter </a:t>
            </a:r>
            <a:r>
              <a:rPr sz="2400" dirty="0">
                <a:latin typeface="Times New Roman"/>
                <a:cs typeface="Times New Roman"/>
              </a:rPr>
              <a:t>–  </a:t>
            </a:r>
            <a:r>
              <a:rPr sz="2400" spc="-5" dirty="0">
                <a:latin typeface="Times New Roman"/>
                <a:cs typeface="Times New Roman"/>
              </a:rPr>
              <a:t>smallest diameter</a:t>
            </a:r>
            <a:r>
              <a:rPr sz="2400" spc="-80" dirty="0">
                <a:latin typeface="Times New Roman"/>
                <a:cs typeface="Times New Roman"/>
              </a:rPr>
              <a:t> </a:t>
            </a:r>
            <a:r>
              <a:rPr sz="2400" dirty="0">
                <a:latin typeface="Times New Roman"/>
                <a:cs typeface="Times New Roman"/>
              </a:rPr>
              <a:t>of  thread</a:t>
            </a:r>
            <a:endParaRPr sz="2400">
              <a:latin typeface="Times New Roman"/>
              <a:cs typeface="Times New Roman"/>
            </a:endParaRPr>
          </a:p>
          <a:p>
            <a:pPr marL="295910" marR="191135" indent="-283845">
              <a:spcBef>
                <a:spcPts val="600"/>
              </a:spcBef>
              <a:buClr>
                <a:srgbClr val="3891A7"/>
              </a:buClr>
              <a:buSzPct val="79166"/>
              <a:buFont typeface="Wingdings 2"/>
              <a:buChar char=""/>
              <a:tabLst>
                <a:tab pos="295910" algn="l"/>
                <a:tab pos="296545" algn="l"/>
              </a:tabLst>
            </a:pPr>
            <a:r>
              <a:rPr sz="2400" i="1" dirty="0">
                <a:latin typeface="Times New Roman"/>
                <a:cs typeface="Times New Roman"/>
              </a:rPr>
              <a:t>Pitch diameter </a:t>
            </a:r>
            <a:r>
              <a:rPr sz="2400" dirty="0">
                <a:latin typeface="Times New Roman"/>
                <a:cs typeface="Times New Roman"/>
              </a:rPr>
              <a:t>–  </a:t>
            </a:r>
            <a:r>
              <a:rPr sz="2400" spc="-5" dirty="0">
                <a:latin typeface="Times New Roman"/>
                <a:cs typeface="Times New Roman"/>
              </a:rPr>
              <a:t>theoretical diameter  </a:t>
            </a:r>
            <a:r>
              <a:rPr sz="2400" dirty="0">
                <a:latin typeface="Times New Roman"/>
                <a:cs typeface="Times New Roman"/>
              </a:rPr>
              <a:t>between </a:t>
            </a:r>
            <a:r>
              <a:rPr sz="2400" spc="-5" dirty="0">
                <a:latin typeface="Times New Roman"/>
                <a:cs typeface="Times New Roman"/>
              </a:rPr>
              <a:t>major </a:t>
            </a:r>
            <a:r>
              <a:rPr sz="2400" dirty="0">
                <a:latin typeface="Times New Roman"/>
                <a:cs typeface="Times New Roman"/>
              </a:rPr>
              <a:t>and  </a:t>
            </a:r>
            <a:r>
              <a:rPr sz="2400" spc="-5" dirty="0">
                <a:latin typeface="Times New Roman"/>
                <a:cs typeface="Times New Roman"/>
              </a:rPr>
              <a:t>minor diameters,</a:t>
            </a:r>
            <a:r>
              <a:rPr sz="2400" spc="-50" dirty="0">
                <a:latin typeface="Times New Roman"/>
                <a:cs typeface="Times New Roman"/>
              </a:rPr>
              <a:t> </a:t>
            </a:r>
            <a:r>
              <a:rPr sz="2400" spc="-5" dirty="0">
                <a:latin typeface="Times New Roman"/>
                <a:cs typeface="Times New Roman"/>
              </a:rPr>
              <a:t>where  </a:t>
            </a:r>
            <a:r>
              <a:rPr sz="2400" dirty="0">
                <a:latin typeface="Times New Roman"/>
                <a:cs typeface="Times New Roman"/>
              </a:rPr>
              <a:t>tooth and gap are </a:t>
            </a:r>
            <a:r>
              <a:rPr sz="2400" spc="-5" dirty="0">
                <a:latin typeface="Times New Roman"/>
                <a:cs typeface="Times New Roman"/>
              </a:rPr>
              <a:t>same  </a:t>
            </a:r>
            <a:r>
              <a:rPr sz="2400" dirty="0">
                <a:latin typeface="Times New Roman"/>
                <a:cs typeface="Times New Roman"/>
              </a:rPr>
              <a:t>width</a:t>
            </a:r>
            <a:endParaRPr sz="2400">
              <a:latin typeface="Times New Roman"/>
              <a:cs typeface="Times New Roman"/>
            </a:endParaRPr>
          </a:p>
        </p:txBody>
      </p:sp>
      <p:sp>
        <p:nvSpPr>
          <p:cNvPr id="7" name="object 7"/>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
        <p:nvSpPr>
          <p:cNvPr id="6" name="object 6"/>
          <p:cNvSpPr txBox="1"/>
          <p:nvPr/>
        </p:nvSpPr>
        <p:spPr>
          <a:xfrm>
            <a:off x="6937628" y="4597147"/>
            <a:ext cx="873760" cy="330835"/>
          </a:xfrm>
          <a:prstGeom prst="rect">
            <a:avLst/>
          </a:prstGeom>
        </p:spPr>
        <p:txBody>
          <a:bodyPr vert="horz" wrap="square" lIns="0" tIns="12700" rIns="0" bIns="0" rtlCol="0">
            <a:spAutoFit/>
          </a:bodyPr>
          <a:lstStyle/>
          <a:p>
            <a:pPr marL="12700">
              <a:spcBef>
                <a:spcPts val="100"/>
              </a:spcBef>
            </a:pPr>
            <a:r>
              <a:rPr sz="2000" dirty="0">
                <a:latin typeface="Times New Roman"/>
                <a:cs typeface="Times New Roman"/>
              </a:rPr>
              <a:t>Fig.</a:t>
            </a:r>
            <a:r>
              <a:rPr sz="2000" spc="-95" dirty="0">
                <a:latin typeface="Times New Roman"/>
                <a:cs typeface="Times New Roman"/>
              </a:rPr>
              <a:t> </a:t>
            </a:r>
            <a:r>
              <a:rPr sz="2000" spc="5" dirty="0">
                <a:latin typeface="Times New Roman"/>
                <a:cs typeface="Times New Roman"/>
              </a:rPr>
              <a:t>8–1</a:t>
            </a:r>
            <a:endParaRPr sz="2000">
              <a:latin typeface="Times New Roman"/>
              <a:cs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87600" y="1"/>
            <a:ext cx="7550150" cy="4476224"/>
          </a:xfrm>
          <a:prstGeom prst="rect">
            <a:avLst/>
          </a:prstGeom>
        </p:spPr>
        <p:txBody>
          <a:bodyPr vert="horz" wrap="square" lIns="0" tIns="224154" rIns="0" bIns="0" rtlCol="0">
            <a:spAutoFit/>
          </a:bodyPr>
          <a:lstStyle/>
          <a:p>
            <a:pPr marR="93980" algn="ctr">
              <a:spcBef>
                <a:spcPts val="1764"/>
              </a:spcBef>
            </a:pPr>
            <a:r>
              <a:rPr sz="4000" b="1" spc="-5" dirty="0">
                <a:latin typeface="Times New Roman"/>
                <a:cs typeface="Times New Roman"/>
              </a:rPr>
              <a:t>Standardization</a:t>
            </a:r>
            <a:endParaRPr sz="4000" dirty="0">
              <a:latin typeface="Times New Roman"/>
              <a:cs typeface="Times New Roman"/>
            </a:endParaRPr>
          </a:p>
          <a:p>
            <a:pPr marL="248920" marR="5080" indent="-236854">
              <a:spcBef>
                <a:spcPts val="1664"/>
              </a:spcBef>
              <a:buClr>
                <a:srgbClr val="3891A7"/>
              </a:buClr>
              <a:buFont typeface="Arial"/>
              <a:buChar char="•"/>
              <a:tabLst>
                <a:tab pos="248920" algn="l"/>
                <a:tab pos="249554" algn="l"/>
              </a:tabLst>
            </a:pPr>
            <a:r>
              <a:rPr sz="2400" dirty="0">
                <a:latin typeface="Times New Roman"/>
                <a:cs typeface="Times New Roman"/>
              </a:rPr>
              <a:t>The </a:t>
            </a:r>
            <a:r>
              <a:rPr sz="2400" i="1" spc="-5" dirty="0">
                <a:latin typeface="Times New Roman"/>
                <a:cs typeface="Times New Roman"/>
              </a:rPr>
              <a:t>American </a:t>
            </a:r>
            <a:r>
              <a:rPr sz="2400" i="1" dirty="0">
                <a:latin typeface="Times New Roman"/>
                <a:cs typeface="Times New Roman"/>
              </a:rPr>
              <a:t>National </a:t>
            </a:r>
            <a:r>
              <a:rPr sz="2400" dirty="0">
                <a:latin typeface="Times New Roman"/>
                <a:cs typeface="Times New Roman"/>
              </a:rPr>
              <a:t>(</a:t>
            </a:r>
            <a:r>
              <a:rPr sz="2400" i="1" dirty="0">
                <a:latin typeface="Times New Roman"/>
                <a:cs typeface="Times New Roman"/>
              </a:rPr>
              <a:t>Unified</a:t>
            </a:r>
            <a:r>
              <a:rPr sz="2400" dirty="0">
                <a:latin typeface="Times New Roman"/>
                <a:cs typeface="Times New Roman"/>
              </a:rPr>
              <a:t>) thread standard defines  basic thread </a:t>
            </a:r>
            <a:r>
              <a:rPr sz="2400" spc="-5" dirty="0">
                <a:latin typeface="Times New Roman"/>
                <a:cs typeface="Times New Roman"/>
              </a:rPr>
              <a:t>geometry </a:t>
            </a:r>
            <a:r>
              <a:rPr sz="2400" dirty="0">
                <a:latin typeface="Times New Roman"/>
                <a:cs typeface="Times New Roman"/>
              </a:rPr>
              <a:t>for </a:t>
            </a:r>
            <a:r>
              <a:rPr sz="2400" spc="-5" dirty="0">
                <a:latin typeface="Times New Roman"/>
                <a:cs typeface="Times New Roman"/>
              </a:rPr>
              <a:t>uniformity </a:t>
            </a:r>
            <a:r>
              <a:rPr sz="2400" dirty="0">
                <a:latin typeface="Times New Roman"/>
                <a:cs typeface="Times New Roman"/>
              </a:rPr>
              <a:t>and</a:t>
            </a:r>
            <a:r>
              <a:rPr sz="2400" spc="-15" dirty="0">
                <a:latin typeface="Times New Roman"/>
                <a:cs typeface="Times New Roman"/>
              </a:rPr>
              <a:t> </a:t>
            </a:r>
            <a:r>
              <a:rPr sz="2400" spc="-5" dirty="0">
                <a:latin typeface="Times New Roman"/>
                <a:cs typeface="Times New Roman"/>
              </a:rPr>
              <a:t>interchangeability</a:t>
            </a:r>
            <a:endParaRPr sz="2400" dirty="0">
              <a:latin typeface="Times New Roman"/>
              <a:cs typeface="Times New Roman"/>
            </a:endParaRPr>
          </a:p>
          <a:p>
            <a:pPr marL="248920" indent="-236854">
              <a:spcBef>
                <a:spcPts val="600"/>
              </a:spcBef>
              <a:buClr>
                <a:srgbClr val="3891A7"/>
              </a:buClr>
              <a:buFont typeface="Arial"/>
              <a:buChar char="•"/>
              <a:tabLst>
                <a:tab pos="248920" algn="l"/>
                <a:tab pos="249554" algn="l"/>
              </a:tabLst>
            </a:pPr>
            <a:r>
              <a:rPr sz="2400" spc="-5" dirty="0">
                <a:latin typeface="Times New Roman"/>
                <a:cs typeface="Times New Roman"/>
              </a:rPr>
              <a:t>American </a:t>
            </a:r>
            <a:r>
              <a:rPr sz="2400" dirty="0">
                <a:latin typeface="Times New Roman"/>
                <a:cs typeface="Times New Roman"/>
              </a:rPr>
              <a:t>National </a:t>
            </a:r>
            <a:r>
              <a:rPr sz="2400" spc="-5" dirty="0">
                <a:latin typeface="Times New Roman"/>
                <a:cs typeface="Times New Roman"/>
              </a:rPr>
              <a:t>(Unified)</a:t>
            </a:r>
            <a:r>
              <a:rPr sz="2400" spc="-45" dirty="0">
                <a:latin typeface="Times New Roman"/>
                <a:cs typeface="Times New Roman"/>
              </a:rPr>
              <a:t> </a:t>
            </a:r>
            <a:r>
              <a:rPr sz="2400" dirty="0">
                <a:latin typeface="Times New Roman"/>
                <a:cs typeface="Times New Roman"/>
              </a:rPr>
              <a:t>thread</a:t>
            </a:r>
          </a:p>
          <a:p>
            <a:pPr marL="494030" lvl="1" indent="-229235">
              <a:spcBef>
                <a:spcPts val="580"/>
              </a:spcBef>
              <a:buClr>
                <a:srgbClr val="FDB809"/>
              </a:buClr>
              <a:buFont typeface="Arial"/>
              <a:buChar char="•"/>
              <a:tabLst>
                <a:tab pos="494665" algn="l"/>
                <a:tab pos="1437640" algn="l"/>
              </a:tabLst>
            </a:pPr>
            <a:r>
              <a:rPr sz="2400" spc="-5" dirty="0">
                <a:latin typeface="Times New Roman"/>
                <a:cs typeface="Times New Roman"/>
              </a:rPr>
              <a:t>UN	normal </a:t>
            </a:r>
            <a:r>
              <a:rPr sz="2400" dirty="0">
                <a:latin typeface="Times New Roman"/>
                <a:cs typeface="Times New Roman"/>
              </a:rPr>
              <a:t>thread</a:t>
            </a:r>
          </a:p>
          <a:p>
            <a:pPr marL="494030" lvl="1" indent="-229235">
              <a:spcBef>
                <a:spcPts val="575"/>
              </a:spcBef>
              <a:buClr>
                <a:srgbClr val="FDB809"/>
              </a:buClr>
              <a:buFont typeface="Arial"/>
              <a:buChar char="•"/>
              <a:tabLst>
                <a:tab pos="494665" algn="l"/>
                <a:tab pos="1290955" algn="l"/>
              </a:tabLst>
            </a:pPr>
            <a:r>
              <a:rPr sz="2400" spc="-5" dirty="0">
                <a:latin typeface="Times New Roman"/>
                <a:cs typeface="Times New Roman"/>
              </a:rPr>
              <a:t>UNR	</a:t>
            </a:r>
            <a:r>
              <a:rPr sz="2400" dirty="0">
                <a:latin typeface="Times New Roman"/>
                <a:cs typeface="Times New Roman"/>
              </a:rPr>
              <a:t>greater root </a:t>
            </a:r>
            <a:r>
              <a:rPr sz="2400" spc="-5" dirty="0">
                <a:latin typeface="Times New Roman"/>
                <a:cs typeface="Times New Roman"/>
              </a:rPr>
              <a:t>radius for </a:t>
            </a:r>
            <a:r>
              <a:rPr sz="2400" dirty="0">
                <a:latin typeface="Times New Roman"/>
                <a:cs typeface="Times New Roman"/>
              </a:rPr>
              <a:t>fatigue</a:t>
            </a:r>
            <a:r>
              <a:rPr sz="2400" spc="-60" dirty="0">
                <a:latin typeface="Times New Roman"/>
                <a:cs typeface="Times New Roman"/>
              </a:rPr>
              <a:t> </a:t>
            </a:r>
            <a:r>
              <a:rPr sz="2400" spc="-5" dirty="0">
                <a:latin typeface="Times New Roman"/>
                <a:cs typeface="Times New Roman"/>
              </a:rPr>
              <a:t>applications</a:t>
            </a:r>
            <a:endParaRPr sz="2400" dirty="0">
              <a:latin typeface="Times New Roman"/>
              <a:cs typeface="Times New Roman"/>
            </a:endParaRPr>
          </a:p>
          <a:p>
            <a:pPr marL="248920" indent="-236854">
              <a:spcBef>
                <a:spcPts val="600"/>
              </a:spcBef>
              <a:buClr>
                <a:srgbClr val="3891A7"/>
              </a:buClr>
              <a:buFont typeface="Arial"/>
              <a:buChar char="•"/>
              <a:tabLst>
                <a:tab pos="248920" algn="l"/>
                <a:tab pos="249554" algn="l"/>
              </a:tabLst>
            </a:pPr>
            <a:r>
              <a:rPr sz="2400" dirty="0">
                <a:latin typeface="Times New Roman"/>
                <a:cs typeface="Times New Roman"/>
              </a:rPr>
              <a:t>Metric</a:t>
            </a:r>
            <a:r>
              <a:rPr sz="2400" spc="-40" dirty="0">
                <a:latin typeface="Times New Roman"/>
                <a:cs typeface="Times New Roman"/>
              </a:rPr>
              <a:t> </a:t>
            </a:r>
            <a:r>
              <a:rPr sz="2400" dirty="0">
                <a:latin typeface="Times New Roman"/>
                <a:cs typeface="Times New Roman"/>
              </a:rPr>
              <a:t>thread</a:t>
            </a:r>
          </a:p>
          <a:p>
            <a:pPr marL="494030" lvl="1" indent="-229235">
              <a:spcBef>
                <a:spcPts val="575"/>
              </a:spcBef>
              <a:buClr>
                <a:srgbClr val="FDB809"/>
              </a:buClr>
              <a:buFont typeface="Arial"/>
              <a:buChar char="•"/>
              <a:tabLst>
                <a:tab pos="494665" algn="l"/>
                <a:tab pos="1686560" algn="l"/>
              </a:tabLst>
            </a:pPr>
            <a:r>
              <a:rPr sz="2400" spc="-5" dirty="0">
                <a:latin typeface="Times New Roman"/>
                <a:cs typeface="Times New Roman"/>
              </a:rPr>
              <a:t>M</a:t>
            </a:r>
            <a:r>
              <a:rPr sz="2400" spc="5" dirty="0">
                <a:latin typeface="Times New Roman"/>
                <a:cs typeface="Times New Roman"/>
              </a:rPr>
              <a:t> </a:t>
            </a:r>
            <a:r>
              <a:rPr sz="2400" dirty="0">
                <a:latin typeface="Times New Roman"/>
                <a:cs typeface="Times New Roman"/>
              </a:rPr>
              <a:t>series	</a:t>
            </a:r>
            <a:r>
              <a:rPr sz="2400" spc="-5" dirty="0">
                <a:latin typeface="Times New Roman"/>
                <a:cs typeface="Times New Roman"/>
              </a:rPr>
              <a:t>(normal </a:t>
            </a:r>
            <a:r>
              <a:rPr sz="2400" dirty="0">
                <a:latin typeface="Times New Roman"/>
                <a:cs typeface="Times New Roman"/>
              </a:rPr>
              <a:t>thread)</a:t>
            </a:r>
          </a:p>
          <a:p>
            <a:pPr marL="494030" lvl="1" indent="-229235">
              <a:spcBef>
                <a:spcPts val="580"/>
              </a:spcBef>
              <a:buClr>
                <a:srgbClr val="FDB809"/>
              </a:buClr>
              <a:buFont typeface="Arial"/>
              <a:buChar char="•"/>
              <a:tabLst>
                <a:tab pos="494665" algn="l"/>
                <a:tab pos="1805939" algn="l"/>
              </a:tabLst>
            </a:pPr>
            <a:r>
              <a:rPr sz="2400" spc="-5" dirty="0">
                <a:latin typeface="Times New Roman"/>
                <a:cs typeface="Times New Roman"/>
              </a:rPr>
              <a:t>MJ</a:t>
            </a:r>
            <a:r>
              <a:rPr sz="2400" spc="10" dirty="0">
                <a:latin typeface="Times New Roman"/>
                <a:cs typeface="Times New Roman"/>
              </a:rPr>
              <a:t> </a:t>
            </a:r>
            <a:r>
              <a:rPr sz="2400" dirty="0">
                <a:latin typeface="Times New Roman"/>
                <a:cs typeface="Times New Roman"/>
              </a:rPr>
              <a:t>series	(greater root</a:t>
            </a:r>
            <a:r>
              <a:rPr sz="2400" spc="-40" dirty="0">
                <a:latin typeface="Times New Roman"/>
                <a:cs typeface="Times New Roman"/>
              </a:rPr>
              <a:t> </a:t>
            </a:r>
            <a:r>
              <a:rPr sz="2400" spc="-5" dirty="0">
                <a:latin typeface="Times New Roman"/>
                <a:cs typeface="Times New Roman"/>
              </a:rPr>
              <a:t>radius)</a:t>
            </a:r>
            <a:endParaRPr sz="2400" dirty="0">
              <a:latin typeface="Times New Roman"/>
              <a:cs typeface="Times New Roman"/>
            </a:endParaRPr>
          </a:p>
        </p:txBody>
      </p:sp>
      <p:sp>
        <p:nvSpPr>
          <p:cNvPr id="3" name="object 3"/>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29600" y="6629400"/>
            <a:ext cx="2438400" cy="0"/>
          </a:xfrm>
          <a:custGeom>
            <a:avLst/>
            <a:gdLst/>
            <a:ahLst/>
            <a:cxnLst/>
            <a:rect l="l" t="t" r="r" b="b"/>
            <a:pathLst>
              <a:path w="2438400">
                <a:moveTo>
                  <a:pt x="0" y="0"/>
                </a:moveTo>
                <a:lnTo>
                  <a:pt x="2438400" y="0"/>
                </a:lnTo>
              </a:path>
            </a:pathLst>
          </a:custGeom>
          <a:ln w="12700">
            <a:solidFill>
              <a:srgbClr val="AFB9D6"/>
            </a:solidFill>
          </a:ln>
        </p:spPr>
        <p:txBody>
          <a:bodyPr wrap="square" lIns="0" tIns="0" rIns="0" bIns="0" rtlCol="0"/>
          <a:lstStyle/>
          <a:p>
            <a:endParaRPr/>
          </a:p>
        </p:txBody>
      </p:sp>
      <p:sp>
        <p:nvSpPr>
          <p:cNvPr id="3" name="object 3"/>
          <p:cNvSpPr txBox="1">
            <a:spLocks noGrp="1"/>
          </p:cNvSpPr>
          <p:nvPr>
            <p:ph type="title"/>
          </p:nvPr>
        </p:nvSpPr>
        <p:spPr>
          <a:xfrm>
            <a:off x="0" y="58068"/>
            <a:ext cx="7173849" cy="689804"/>
          </a:xfrm>
          <a:prstGeom prst="rect">
            <a:avLst/>
          </a:prstGeom>
        </p:spPr>
        <p:txBody>
          <a:bodyPr vert="horz" wrap="square" lIns="0" tIns="12700" rIns="0" bIns="0" rtlCol="0" anchor="ctr">
            <a:spAutoFit/>
          </a:bodyPr>
          <a:lstStyle/>
          <a:p>
            <a:pPr marL="12700">
              <a:lnSpc>
                <a:spcPct val="100000"/>
              </a:lnSpc>
              <a:spcBef>
                <a:spcPts val="100"/>
              </a:spcBef>
            </a:pPr>
            <a:r>
              <a:rPr spc="-5" dirty="0"/>
              <a:t>Standardization</a:t>
            </a:r>
          </a:p>
        </p:txBody>
      </p:sp>
      <p:sp>
        <p:nvSpPr>
          <p:cNvPr id="5" name="object 5"/>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
        <p:nvSpPr>
          <p:cNvPr id="4" name="object 4"/>
          <p:cNvSpPr txBox="1"/>
          <p:nvPr/>
        </p:nvSpPr>
        <p:spPr>
          <a:xfrm>
            <a:off x="2386075" y="711454"/>
            <a:ext cx="4899660" cy="5665470"/>
          </a:xfrm>
          <a:prstGeom prst="rect">
            <a:avLst/>
          </a:prstGeom>
        </p:spPr>
        <p:txBody>
          <a:bodyPr vert="horz" wrap="square" lIns="0" tIns="48895" rIns="0" bIns="0" rtlCol="0">
            <a:spAutoFit/>
          </a:bodyPr>
          <a:lstStyle/>
          <a:p>
            <a:pPr marL="250190" indent="-238125">
              <a:spcBef>
                <a:spcPts val="385"/>
              </a:spcBef>
              <a:buClr>
                <a:srgbClr val="3891A7"/>
              </a:buClr>
              <a:buFont typeface="Arial"/>
              <a:buChar char="•"/>
              <a:tabLst>
                <a:tab pos="250190" algn="l"/>
                <a:tab pos="250825" algn="l"/>
              </a:tabLst>
            </a:pPr>
            <a:r>
              <a:rPr sz="2400" dirty="0">
                <a:latin typeface="Times New Roman"/>
                <a:cs typeface="Times New Roman"/>
              </a:rPr>
              <a:t>Coarse series</a:t>
            </a:r>
            <a:r>
              <a:rPr sz="2400" spc="-40" dirty="0">
                <a:latin typeface="Times New Roman"/>
                <a:cs typeface="Times New Roman"/>
              </a:rPr>
              <a:t> </a:t>
            </a:r>
            <a:r>
              <a:rPr sz="2400" spc="-5" dirty="0">
                <a:latin typeface="Times New Roman"/>
                <a:cs typeface="Times New Roman"/>
              </a:rPr>
              <a:t>UNC</a:t>
            </a:r>
            <a:endParaRPr sz="2400">
              <a:latin typeface="Times New Roman"/>
              <a:cs typeface="Times New Roman"/>
            </a:endParaRPr>
          </a:p>
          <a:p>
            <a:pPr marL="497205" lvl="1" indent="-229235">
              <a:spcBef>
                <a:spcPts val="290"/>
              </a:spcBef>
              <a:buClr>
                <a:srgbClr val="FDB809"/>
              </a:buClr>
              <a:buFont typeface="Arial"/>
              <a:buChar char="•"/>
              <a:tabLst>
                <a:tab pos="497840" algn="l"/>
              </a:tabLst>
            </a:pPr>
            <a:r>
              <a:rPr sz="2400" dirty="0">
                <a:latin typeface="Times New Roman"/>
                <a:cs typeface="Times New Roman"/>
              </a:rPr>
              <a:t>General</a:t>
            </a:r>
            <a:r>
              <a:rPr sz="2400" spc="-20" dirty="0">
                <a:latin typeface="Times New Roman"/>
                <a:cs typeface="Times New Roman"/>
              </a:rPr>
              <a:t> </a:t>
            </a:r>
            <a:r>
              <a:rPr sz="2400" spc="-5" dirty="0">
                <a:latin typeface="Times New Roman"/>
                <a:cs typeface="Times New Roman"/>
              </a:rPr>
              <a:t>assembly</a:t>
            </a:r>
            <a:endParaRPr sz="2400">
              <a:latin typeface="Times New Roman"/>
              <a:cs typeface="Times New Roman"/>
            </a:endParaRPr>
          </a:p>
          <a:p>
            <a:pPr marL="497205" lvl="1" indent="-229235">
              <a:spcBef>
                <a:spcPts val="290"/>
              </a:spcBef>
              <a:buClr>
                <a:srgbClr val="FDB809"/>
              </a:buClr>
              <a:buFont typeface="Arial"/>
              <a:buChar char="•"/>
              <a:tabLst>
                <a:tab pos="497840" algn="l"/>
              </a:tabLst>
            </a:pPr>
            <a:r>
              <a:rPr sz="2400" dirty="0">
                <a:latin typeface="Times New Roman"/>
                <a:cs typeface="Times New Roman"/>
              </a:rPr>
              <a:t>Frequent</a:t>
            </a:r>
            <a:r>
              <a:rPr sz="2400" spc="-30" dirty="0">
                <a:latin typeface="Times New Roman"/>
                <a:cs typeface="Times New Roman"/>
              </a:rPr>
              <a:t> </a:t>
            </a:r>
            <a:r>
              <a:rPr sz="2400" spc="-5" dirty="0">
                <a:latin typeface="Times New Roman"/>
                <a:cs typeface="Times New Roman"/>
              </a:rPr>
              <a:t>disassembly</a:t>
            </a:r>
            <a:endParaRPr sz="2400">
              <a:latin typeface="Times New Roman"/>
              <a:cs typeface="Times New Roman"/>
            </a:endParaRPr>
          </a:p>
          <a:p>
            <a:pPr marL="497205" lvl="1" indent="-229235">
              <a:spcBef>
                <a:spcPts val="290"/>
              </a:spcBef>
              <a:buClr>
                <a:srgbClr val="FDB809"/>
              </a:buClr>
              <a:buFont typeface="Arial"/>
              <a:buChar char="•"/>
              <a:tabLst>
                <a:tab pos="497840" algn="l"/>
              </a:tabLst>
            </a:pPr>
            <a:r>
              <a:rPr sz="2400" spc="-5" dirty="0">
                <a:latin typeface="Times New Roman"/>
                <a:cs typeface="Times New Roman"/>
              </a:rPr>
              <a:t>Not </a:t>
            </a:r>
            <a:r>
              <a:rPr sz="2400" dirty="0">
                <a:latin typeface="Times New Roman"/>
                <a:cs typeface="Times New Roman"/>
              </a:rPr>
              <a:t>good </a:t>
            </a:r>
            <a:r>
              <a:rPr sz="2400" spc="-5" dirty="0">
                <a:latin typeface="Times New Roman"/>
                <a:cs typeface="Times New Roman"/>
              </a:rPr>
              <a:t>for </a:t>
            </a:r>
            <a:r>
              <a:rPr sz="2400" dirty="0">
                <a:latin typeface="Times New Roman"/>
                <a:cs typeface="Times New Roman"/>
              </a:rPr>
              <a:t>vibrations</a:t>
            </a:r>
            <a:endParaRPr sz="2400">
              <a:latin typeface="Times New Roman"/>
              <a:cs typeface="Times New Roman"/>
            </a:endParaRPr>
          </a:p>
          <a:p>
            <a:pPr marL="497205" lvl="1" indent="-229235">
              <a:spcBef>
                <a:spcPts val="285"/>
              </a:spcBef>
              <a:buClr>
                <a:srgbClr val="FDB809"/>
              </a:buClr>
              <a:buFont typeface="Arial"/>
              <a:buChar char="•"/>
              <a:tabLst>
                <a:tab pos="497840" algn="l"/>
              </a:tabLst>
            </a:pPr>
            <a:r>
              <a:rPr sz="2400" dirty="0">
                <a:latin typeface="Times New Roman"/>
                <a:cs typeface="Times New Roman"/>
              </a:rPr>
              <a:t>The </a:t>
            </a:r>
            <a:r>
              <a:rPr sz="2400" spc="-5" dirty="0">
                <a:latin typeface="Times New Roman"/>
                <a:cs typeface="Times New Roman"/>
              </a:rPr>
              <a:t>“normal” </a:t>
            </a:r>
            <a:r>
              <a:rPr sz="2400" dirty="0">
                <a:latin typeface="Times New Roman"/>
                <a:cs typeface="Times New Roman"/>
              </a:rPr>
              <a:t>thread to</a:t>
            </a:r>
            <a:r>
              <a:rPr sz="2400" spc="-65" dirty="0">
                <a:latin typeface="Times New Roman"/>
                <a:cs typeface="Times New Roman"/>
              </a:rPr>
              <a:t> </a:t>
            </a:r>
            <a:r>
              <a:rPr sz="2400" spc="-5" dirty="0">
                <a:latin typeface="Times New Roman"/>
                <a:cs typeface="Times New Roman"/>
              </a:rPr>
              <a:t>specify</a:t>
            </a:r>
            <a:endParaRPr sz="2400">
              <a:latin typeface="Times New Roman"/>
              <a:cs typeface="Times New Roman"/>
            </a:endParaRPr>
          </a:p>
          <a:p>
            <a:pPr marL="250190" indent="-238125">
              <a:spcBef>
                <a:spcPts val="315"/>
              </a:spcBef>
              <a:buClr>
                <a:srgbClr val="3891A7"/>
              </a:buClr>
              <a:buFont typeface="Arial"/>
              <a:buChar char="•"/>
              <a:tabLst>
                <a:tab pos="250190" algn="l"/>
                <a:tab pos="250825" algn="l"/>
              </a:tabLst>
            </a:pPr>
            <a:r>
              <a:rPr sz="2400" dirty="0">
                <a:latin typeface="Times New Roman"/>
                <a:cs typeface="Times New Roman"/>
              </a:rPr>
              <a:t>Fine series</a:t>
            </a:r>
            <a:r>
              <a:rPr sz="2400" spc="-35" dirty="0">
                <a:latin typeface="Times New Roman"/>
                <a:cs typeface="Times New Roman"/>
              </a:rPr>
              <a:t> </a:t>
            </a:r>
            <a:r>
              <a:rPr sz="2400" spc="-5" dirty="0">
                <a:latin typeface="Times New Roman"/>
                <a:cs typeface="Times New Roman"/>
              </a:rPr>
              <a:t>UNF</a:t>
            </a:r>
            <a:endParaRPr sz="2400">
              <a:latin typeface="Times New Roman"/>
              <a:cs typeface="Times New Roman"/>
            </a:endParaRPr>
          </a:p>
          <a:p>
            <a:pPr marL="497205" lvl="1" indent="-229235">
              <a:spcBef>
                <a:spcPts val="290"/>
              </a:spcBef>
              <a:buClr>
                <a:srgbClr val="FDB809"/>
              </a:buClr>
              <a:buFont typeface="Arial"/>
              <a:buChar char="•"/>
              <a:tabLst>
                <a:tab pos="497840" algn="l"/>
              </a:tabLst>
            </a:pPr>
            <a:r>
              <a:rPr sz="2400" dirty="0">
                <a:latin typeface="Times New Roman"/>
                <a:cs typeface="Times New Roman"/>
              </a:rPr>
              <a:t>Good for</a:t>
            </a:r>
            <a:r>
              <a:rPr sz="2400" spc="-10" dirty="0">
                <a:latin typeface="Times New Roman"/>
                <a:cs typeface="Times New Roman"/>
              </a:rPr>
              <a:t> </a:t>
            </a:r>
            <a:r>
              <a:rPr sz="2400" dirty="0">
                <a:latin typeface="Times New Roman"/>
                <a:cs typeface="Times New Roman"/>
              </a:rPr>
              <a:t>vibrations</a:t>
            </a:r>
            <a:endParaRPr sz="2400">
              <a:latin typeface="Times New Roman"/>
              <a:cs typeface="Times New Roman"/>
            </a:endParaRPr>
          </a:p>
          <a:p>
            <a:pPr marL="497205" lvl="1" indent="-229235">
              <a:spcBef>
                <a:spcPts val="285"/>
              </a:spcBef>
              <a:buClr>
                <a:srgbClr val="FDB809"/>
              </a:buClr>
              <a:buFont typeface="Arial"/>
              <a:buChar char="•"/>
              <a:tabLst>
                <a:tab pos="497840" algn="l"/>
              </a:tabLst>
            </a:pPr>
            <a:r>
              <a:rPr sz="2400" dirty="0">
                <a:latin typeface="Times New Roman"/>
                <a:cs typeface="Times New Roman"/>
              </a:rPr>
              <a:t>Good for</a:t>
            </a:r>
            <a:r>
              <a:rPr sz="2400" spc="-5" dirty="0">
                <a:latin typeface="Times New Roman"/>
                <a:cs typeface="Times New Roman"/>
              </a:rPr>
              <a:t> adjustments</a:t>
            </a:r>
            <a:endParaRPr sz="2400">
              <a:latin typeface="Times New Roman"/>
              <a:cs typeface="Times New Roman"/>
            </a:endParaRPr>
          </a:p>
          <a:p>
            <a:pPr marL="497205" lvl="1" indent="-229235">
              <a:spcBef>
                <a:spcPts val="290"/>
              </a:spcBef>
              <a:buClr>
                <a:srgbClr val="FDB809"/>
              </a:buClr>
              <a:buFont typeface="Arial"/>
              <a:buChar char="•"/>
              <a:tabLst>
                <a:tab pos="497840" algn="l"/>
              </a:tabLst>
            </a:pPr>
            <a:r>
              <a:rPr sz="2400" spc="-5" dirty="0">
                <a:latin typeface="Times New Roman"/>
                <a:cs typeface="Times New Roman"/>
              </a:rPr>
              <a:t>Automotive </a:t>
            </a:r>
            <a:r>
              <a:rPr sz="2400" dirty="0">
                <a:latin typeface="Times New Roman"/>
                <a:cs typeface="Times New Roman"/>
              </a:rPr>
              <a:t>and</a:t>
            </a:r>
            <a:r>
              <a:rPr sz="2400" spc="-15" dirty="0">
                <a:latin typeface="Times New Roman"/>
                <a:cs typeface="Times New Roman"/>
              </a:rPr>
              <a:t> </a:t>
            </a:r>
            <a:r>
              <a:rPr sz="2400" dirty="0">
                <a:latin typeface="Times New Roman"/>
                <a:cs typeface="Times New Roman"/>
              </a:rPr>
              <a:t>aircraft</a:t>
            </a:r>
            <a:endParaRPr sz="2400">
              <a:latin typeface="Times New Roman"/>
              <a:cs typeface="Times New Roman"/>
            </a:endParaRPr>
          </a:p>
          <a:p>
            <a:pPr marL="250190" indent="-238125">
              <a:spcBef>
                <a:spcPts val="315"/>
              </a:spcBef>
              <a:buClr>
                <a:srgbClr val="3891A7"/>
              </a:buClr>
              <a:buFont typeface="Arial"/>
              <a:buChar char="•"/>
              <a:tabLst>
                <a:tab pos="250190" algn="l"/>
                <a:tab pos="250825" algn="l"/>
                <a:tab pos="2448560" algn="l"/>
              </a:tabLst>
            </a:pPr>
            <a:r>
              <a:rPr sz="2400" dirty="0">
                <a:latin typeface="Times New Roman"/>
                <a:cs typeface="Times New Roman"/>
              </a:rPr>
              <a:t>Extra</a:t>
            </a:r>
            <a:r>
              <a:rPr sz="2400" spc="-20" dirty="0">
                <a:latin typeface="Times New Roman"/>
                <a:cs typeface="Times New Roman"/>
              </a:rPr>
              <a:t> </a:t>
            </a:r>
            <a:r>
              <a:rPr sz="2400" dirty="0">
                <a:latin typeface="Times New Roman"/>
                <a:cs typeface="Times New Roman"/>
              </a:rPr>
              <a:t>Fine</a:t>
            </a:r>
            <a:r>
              <a:rPr sz="2400" spc="-10" dirty="0">
                <a:latin typeface="Times New Roman"/>
                <a:cs typeface="Times New Roman"/>
              </a:rPr>
              <a:t> </a:t>
            </a:r>
            <a:r>
              <a:rPr sz="2400" dirty="0">
                <a:latin typeface="Times New Roman"/>
                <a:cs typeface="Times New Roman"/>
              </a:rPr>
              <a:t>series	</a:t>
            </a:r>
            <a:r>
              <a:rPr sz="2400" spc="-5" dirty="0">
                <a:latin typeface="Times New Roman"/>
                <a:cs typeface="Times New Roman"/>
              </a:rPr>
              <a:t>UNEF</a:t>
            </a:r>
            <a:endParaRPr sz="2400">
              <a:latin typeface="Times New Roman"/>
              <a:cs typeface="Times New Roman"/>
            </a:endParaRPr>
          </a:p>
          <a:p>
            <a:pPr marL="497205" lvl="1" indent="-229235">
              <a:spcBef>
                <a:spcPts val="285"/>
              </a:spcBef>
              <a:buClr>
                <a:srgbClr val="FDB809"/>
              </a:buClr>
              <a:buFont typeface="Arial"/>
              <a:buChar char="•"/>
              <a:tabLst>
                <a:tab pos="497840" algn="l"/>
              </a:tabLst>
            </a:pPr>
            <a:r>
              <a:rPr sz="2400" dirty="0">
                <a:latin typeface="Times New Roman"/>
                <a:cs typeface="Times New Roman"/>
              </a:rPr>
              <a:t>Good for shock and </a:t>
            </a:r>
            <a:r>
              <a:rPr sz="2400" spc="-10" dirty="0">
                <a:latin typeface="Times New Roman"/>
                <a:cs typeface="Times New Roman"/>
              </a:rPr>
              <a:t>large</a:t>
            </a:r>
            <a:r>
              <a:rPr sz="2400" spc="-95" dirty="0">
                <a:latin typeface="Times New Roman"/>
                <a:cs typeface="Times New Roman"/>
              </a:rPr>
              <a:t> </a:t>
            </a:r>
            <a:r>
              <a:rPr sz="2400" dirty="0">
                <a:latin typeface="Times New Roman"/>
                <a:cs typeface="Times New Roman"/>
              </a:rPr>
              <a:t>vibrations</a:t>
            </a:r>
            <a:endParaRPr sz="2400">
              <a:latin typeface="Times New Roman"/>
              <a:cs typeface="Times New Roman"/>
            </a:endParaRPr>
          </a:p>
          <a:p>
            <a:pPr marL="497205" lvl="1" indent="-229235">
              <a:spcBef>
                <a:spcPts val="290"/>
              </a:spcBef>
              <a:buClr>
                <a:srgbClr val="FDB809"/>
              </a:buClr>
              <a:buFont typeface="Arial"/>
              <a:buChar char="•"/>
              <a:tabLst>
                <a:tab pos="497840" algn="l"/>
              </a:tabLst>
            </a:pPr>
            <a:r>
              <a:rPr sz="2400" dirty="0">
                <a:latin typeface="Times New Roman"/>
                <a:cs typeface="Times New Roman"/>
              </a:rPr>
              <a:t>High grade</a:t>
            </a:r>
            <a:r>
              <a:rPr sz="2400" spc="-20" dirty="0">
                <a:latin typeface="Times New Roman"/>
                <a:cs typeface="Times New Roman"/>
              </a:rPr>
              <a:t> </a:t>
            </a:r>
            <a:r>
              <a:rPr sz="2400" dirty="0">
                <a:latin typeface="Times New Roman"/>
                <a:cs typeface="Times New Roman"/>
              </a:rPr>
              <a:t>alloy</a:t>
            </a:r>
            <a:endParaRPr sz="2400">
              <a:latin typeface="Times New Roman"/>
              <a:cs typeface="Times New Roman"/>
            </a:endParaRPr>
          </a:p>
          <a:p>
            <a:pPr marL="497205" lvl="1" indent="-229235">
              <a:spcBef>
                <a:spcPts val="290"/>
              </a:spcBef>
              <a:buClr>
                <a:srgbClr val="FDB809"/>
              </a:buClr>
              <a:buFont typeface="Arial"/>
              <a:buChar char="•"/>
              <a:tabLst>
                <a:tab pos="497840" algn="l"/>
              </a:tabLst>
            </a:pPr>
            <a:r>
              <a:rPr sz="2400" spc="-5" dirty="0">
                <a:latin typeface="Times New Roman"/>
                <a:cs typeface="Times New Roman"/>
              </a:rPr>
              <a:t>Instrumentation</a:t>
            </a:r>
            <a:endParaRPr sz="2400">
              <a:latin typeface="Times New Roman"/>
              <a:cs typeface="Times New Roman"/>
            </a:endParaRPr>
          </a:p>
          <a:p>
            <a:pPr marL="497205" lvl="1" indent="-229235">
              <a:spcBef>
                <a:spcPts val="290"/>
              </a:spcBef>
              <a:buClr>
                <a:srgbClr val="FDB809"/>
              </a:buClr>
              <a:buFont typeface="Arial"/>
              <a:buChar char="•"/>
              <a:tabLst>
                <a:tab pos="497840" algn="l"/>
              </a:tabLst>
            </a:pPr>
            <a:r>
              <a:rPr sz="2400" dirty="0">
                <a:latin typeface="Times New Roman"/>
                <a:cs typeface="Times New Roman"/>
              </a:rPr>
              <a:t>Aircraft</a:t>
            </a:r>
            <a:endParaRPr sz="2400">
              <a:latin typeface="Times New Roman"/>
              <a:cs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29600" y="6629400"/>
            <a:ext cx="2438400" cy="0"/>
          </a:xfrm>
          <a:custGeom>
            <a:avLst/>
            <a:gdLst/>
            <a:ahLst/>
            <a:cxnLst/>
            <a:rect l="l" t="t" r="r" b="b"/>
            <a:pathLst>
              <a:path w="2438400">
                <a:moveTo>
                  <a:pt x="0" y="0"/>
                </a:moveTo>
                <a:lnTo>
                  <a:pt x="2438400" y="0"/>
                </a:lnTo>
              </a:path>
            </a:pathLst>
          </a:custGeom>
          <a:ln w="12700">
            <a:solidFill>
              <a:srgbClr val="AFB9D6"/>
            </a:solidFill>
          </a:ln>
        </p:spPr>
        <p:txBody>
          <a:bodyPr wrap="square" lIns="0" tIns="0" rIns="0" bIns="0" rtlCol="0"/>
          <a:lstStyle/>
          <a:p>
            <a:endParaRPr/>
          </a:p>
        </p:txBody>
      </p:sp>
      <p:sp>
        <p:nvSpPr>
          <p:cNvPr id="3" name="object 3"/>
          <p:cNvSpPr txBox="1">
            <a:spLocks noGrp="1"/>
          </p:cNvSpPr>
          <p:nvPr>
            <p:ph type="title"/>
          </p:nvPr>
        </p:nvSpPr>
        <p:spPr>
          <a:xfrm>
            <a:off x="119271" y="134772"/>
            <a:ext cx="4271622" cy="689804"/>
          </a:xfrm>
          <a:prstGeom prst="rect">
            <a:avLst/>
          </a:prstGeom>
        </p:spPr>
        <p:txBody>
          <a:bodyPr vert="horz" wrap="square" lIns="0" tIns="12700" rIns="0" bIns="0" rtlCol="0" anchor="ctr">
            <a:spAutoFit/>
          </a:bodyPr>
          <a:lstStyle/>
          <a:p>
            <a:pPr marL="12700">
              <a:lnSpc>
                <a:spcPct val="100000"/>
              </a:lnSpc>
              <a:spcBef>
                <a:spcPts val="100"/>
              </a:spcBef>
            </a:pPr>
            <a:r>
              <a:rPr spc="-5" dirty="0"/>
              <a:t>Standardization</a:t>
            </a:r>
          </a:p>
        </p:txBody>
      </p:sp>
      <p:sp>
        <p:nvSpPr>
          <p:cNvPr id="4" name="object 4"/>
          <p:cNvSpPr txBox="1"/>
          <p:nvPr/>
        </p:nvSpPr>
        <p:spPr>
          <a:xfrm>
            <a:off x="2066036" y="708407"/>
            <a:ext cx="8180070" cy="909319"/>
          </a:xfrm>
          <a:prstGeom prst="rect">
            <a:avLst/>
          </a:prstGeom>
        </p:spPr>
        <p:txBody>
          <a:bodyPr vert="horz" wrap="square" lIns="0" tIns="88900" rIns="0" bIns="0" rtlCol="0">
            <a:spAutoFit/>
          </a:bodyPr>
          <a:lstStyle/>
          <a:p>
            <a:pPr marL="295910" indent="-283845">
              <a:spcBef>
                <a:spcPts val="700"/>
              </a:spcBef>
              <a:buClr>
                <a:srgbClr val="3891A7"/>
              </a:buClr>
              <a:buSzPct val="79166"/>
              <a:buFont typeface="Wingdings 2"/>
              <a:buChar char=""/>
              <a:tabLst>
                <a:tab pos="295910" algn="l"/>
                <a:tab pos="296545" algn="l"/>
              </a:tabLst>
            </a:pPr>
            <a:r>
              <a:rPr sz="2400" dirty="0">
                <a:latin typeface="Times New Roman"/>
                <a:cs typeface="Times New Roman"/>
              </a:rPr>
              <a:t>Basic </a:t>
            </a:r>
            <a:r>
              <a:rPr sz="2400" spc="-5" dirty="0">
                <a:latin typeface="Times New Roman"/>
                <a:cs typeface="Times New Roman"/>
              </a:rPr>
              <a:t>profile </a:t>
            </a:r>
            <a:r>
              <a:rPr sz="2400" dirty="0">
                <a:latin typeface="Times New Roman"/>
                <a:cs typeface="Times New Roman"/>
              </a:rPr>
              <a:t>for </a:t>
            </a:r>
            <a:r>
              <a:rPr sz="2400" spc="-5" dirty="0">
                <a:latin typeface="Times New Roman"/>
                <a:cs typeface="Times New Roman"/>
              </a:rPr>
              <a:t>metric M </a:t>
            </a:r>
            <a:r>
              <a:rPr sz="2400" dirty="0">
                <a:latin typeface="Times New Roman"/>
                <a:cs typeface="Times New Roman"/>
              </a:rPr>
              <a:t>and </a:t>
            </a:r>
            <a:r>
              <a:rPr sz="2400" spc="-5" dirty="0">
                <a:latin typeface="Times New Roman"/>
                <a:cs typeface="Times New Roman"/>
              </a:rPr>
              <a:t>MJ </a:t>
            </a:r>
            <a:r>
              <a:rPr sz="2400" dirty="0">
                <a:latin typeface="Times New Roman"/>
                <a:cs typeface="Times New Roman"/>
              </a:rPr>
              <a:t>threads </a:t>
            </a:r>
            <a:r>
              <a:rPr sz="2400" spc="-5" dirty="0">
                <a:latin typeface="Times New Roman"/>
                <a:cs typeface="Times New Roman"/>
              </a:rPr>
              <a:t>shown </a:t>
            </a:r>
            <a:r>
              <a:rPr sz="2400" dirty="0">
                <a:latin typeface="Times New Roman"/>
                <a:cs typeface="Times New Roman"/>
              </a:rPr>
              <a:t>in Fig.</a:t>
            </a:r>
            <a:r>
              <a:rPr sz="2400" spc="-40" dirty="0">
                <a:latin typeface="Times New Roman"/>
                <a:cs typeface="Times New Roman"/>
              </a:rPr>
              <a:t> </a:t>
            </a:r>
            <a:r>
              <a:rPr sz="2400" spc="5" dirty="0">
                <a:latin typeface="Times New Roman"/>
                <a:cs typeface="Times New Roman"/>
              </a:rPr>
              <a:t>8–2</a:t>
            </a:r>
            <a:endParaRPr sz="2400">
              <a:latin typeface="Times New Roman"/>
              <a:cs typeface="Times New Roman"/>
            </a:endParaRPr>
          </a:p>
          <a:p>
            <a:pPr marL="295910" indent="-283845">
              <a:spcBef>
                <a:spcPts val="600"/>
              </a:spcBef>
              <a:buClr>
                <a:srgbClr val="3891A7"/>
              </a:buClr>
              <a:buSzPct val="79166"/>
              <a:buFont typeface="Wingdings 2"/>
              <a:buChar char=""/>
              <a:tabLst>
                <a:tab pos="295910" algn="l"/>
                <a:tab pos="296545" algn="l"/>
              </a:tabLst>
            </a:pPr>
            <a:r>
              <a:rPr sz="2400" spc="-30" dirty="0">
                <a:latin typeface="Times New Roman"/>
                <a:cs typeface="Times New Roman"/>
              </a:rPr>
              <a:t>Tables </a:t>
            </a:r>
            <a:r>
              <a:rPr sz="2400" dirty="0">
                <a:latin typeface="Times New Roman"/>
                <a:cs typeface="Times New Roman"/>
              </a:rPr>
              <a:t>8–1 and 8–2 define basic </a:t>
            </a:r>
            <a:r>
              <a:rPr sz="2400" spc="-5" dirty="0">
                <a:latin typeface="Times New Roman"/>
                <a:cs typeface="Times New Roman"/>
              </a:rPr>
              <a:t>dimensions </a:t>
            </a:r>
            <a:r>
              <a:rPr sz="2400" dirty="0">
                <a:latin typeface="Times New Roman"/>
                <a:cs typeface="Times New Roman"/>
              </a:rPr>
              <a:t>for standard</a:t>
            </a:r>
            <a:r>
              <a:rPr sz="2400" spc="-85" dirty="0">
                <a:latin typeface="Times New Roman"/>
                <a:cs typeface="Times New Roman"/>
              </a:rPr>
              <a:t> </a:t>
            </a:r>
            <a:r>
              <a:rPr sz="2400" dirty="0">
                <a:latin typeface="Times New Roman"/>
                <a:cs typeface="Times New Roman"/>
              </a:rPr>
              <a:t>threads</a:t>
            </a:r>
            <a:endParaRPr sz="2400">
              <a:latin typeface="Times New Roman"/>
              <a:cs typeface="Times New Roman"/>
            </a:endParaRPr>
          </a:p>
        </p:txBody>
      </p:sp>
      <p:sp>
        <p:nvSpPr>
          <p:cNvPr id="5" name="object 5"/>
          <p:cNvSpPr/>
          <p:nvPr/>
        </p:nvSpPr>
        <p:spPr>
          <a:xfrm>
            <a:off x="2971800" y="1752663"/>
            <a:ext cx="6643624" cy="404647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184775" y="5588001"/>
            <a:ext cx="873760" cy="330835"/>
          </a:xfrm>
          <a:prstGeom prst="rect">
            <a:avLst/>
          </a:prstGeom>
        </p:spPr>
        <p:txBody>
          <a:bodyPr vert="horz" wrap="square" lIns="0" tIns="12700" rIns="0" bIns="0" rtlCol="0">
            <a:spAutoFit/>
          </a:bodyPr>
          <a:lstStyle/>
          <a:p>
            <a:pPr marL="12700">
              <a:spcBef>
                <a:spcPts val="100"/>
              </a:spcBef>
            </a:pPr>
            <a:r>
              <a:rPr sz="2000" dirty="0">
                <a:latin typeface="Times New Roman"/>
                <a:cs typeface="Times New Roman"/>
              </a:rPr>
              <a:t>Fig.</a:t>
            </a:r>
            <a:r>
              <a:rPr sz="2000" spc="-95" dirty="0">
                <a:latin typeface="Times New Roman"/>
                <a:cs typeface="Times New Roman"/>
              </a:rPr>
              <a:t> </a:t>
            </a:r>
            <a:r>
              <a:rPr sz="2000" spc="5" dirty="0">
                <a:latin typeface="Times New Roman"/>
                <a:cs typeface="Times New Roman"/>
              </a:rPr>
              <a:t>8–2</a:t>
            </a:r>
            <a:endParaRPr sz="2000">
              <a:latin typeface="Times New Roman"/>
              <a:cs typeface="Times New Roman"/>
            </a:endParaRPr>
          </a:p>
        </p:txBody>
      </p:sp>
      <p:sp>
        <p:nvSpPr>
          <p:cNvPr id="7" name="object 7"/>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299" y="157216"/>
            <a:ext cx="5306060" cy="1366784"/>
          </a:xfrm>
          <a:prstGeom prst="rect">
            <a:avLst/>
          </a:prstGeom>
        </p:spPr>
        <p:txBody>
          <a:bodyPr vert="horz" wrap="square" lIns="0" tIns="12700" rIns="0" bIns="0" rtlCol="0" anchor="ctr">
            <a:spAutoFit/>
          </a:bodyPr>
          <a:lstStyle/>
          <a:p>
            <a:pPr marL="12700">
              <a:lnSpc>
                <a:spcPct val="100000"/>
              </a:lnSpc>
              <a:spcBef>
                <a:spcPts val="100"/>
              </a:spcBef>
            </a:pPr>
            <a:r>
              <a:rPr dirty="0"/>
              <a:t>Diameters </a:t>
            </a:r>
            <a:r>
              <a:rPr spc="-5" dirty="0"/>
              <a:t>and </a:t>
            </a:r>
            <a:r>
              <a:rPr spc="-15" dirty="0"/>
              <a:t>Areas </a:t>
            </a:r>
            <a:r>
              <a:rPr dirty="0"/>
              <a:t>for Metric</a:t>
            </a:r>
            <a:r>
              <a:rPr spc="-305" dirty="0"/>
              <a:t> </a:t>
            </a:r>
            <a:r>
              <a:rPr spc="-10" dirty="0"/>
              <a:t>Threads</a:t>
            </a:r>
          </a:p>
        </p:txBody>
      </p:sp>
      <p:sp>
        <p:nvSpPr>
          <p:cNvPr id="3" name="object 3"/>
          <p:cNvSpPr/>
          <p:nvPr/>
        </p:nvSpPr>
        <p:spPr>
          <a:xfrm>
            <a:off x="2037178" y="1426421"/>
            <a:ext cx="8412099" cy="52577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08402" y="253365"/>
            <a:ext cx="6260465" cy="391160"/>
          </a:xfrm>
          <a:prstGeom prst="rect">
            <a:avLst/>
          </a:prstGeom>
        </p:spPr>
        <p:txBody>
          <a:bodyPr vert="horz" wrap="square" lIns="0" tIns="12700" rIns="0" bIns="0" rtlCol="0">
            <a:spAutoFit/>
          </a:bodyPr>
          <a:lstStyle/>
          <a:p>
            <a:pPr marL="12700">
              <a:spcBef>
                <a:spcPts val="100"/>
              </a:spcBef>
            </a:pPr>
            <a:r>
              <a:rPr sz="2400" b="1" dirty="0">
                <a:latin typeface="Times New Roman"/>
                <a:cs typeface="Times New Roman"/>
              </a:rPr>
              <a:t>Diameters </a:t>
            </a:r>
            <a:r>
              <a:rPr sz="2400" b="1" spc="-5" dirty="0">
                <a:latin typeface="Times New Roman"/>
                <a:cs typeface="Times New Roman"/>
              </a:rPr>
              <a:t>and </a:t>
            </a:r>
            <a:r>
              <a:rPr sz="2400" b="1" spc="-15" dirty="0">
                <a:latin typeface="Times New Roman"/>
                <a:cs typeface="Times New Roman"/>
              </a:rPr>
              <a:t>Areas </a:t>
            </a:r>
            <a:r>
              <a:rPr sz="2400" b="1" dirty="0">
                <a:latin typeface="Times New Roman"/>
                <a:cs typeface="Times New Roman"/>
              </a:rPr>
              <a:t>for </a:t>
            </a:r>
            <a:r>
              <a:rPr sz="2400" b="1" spc="-5" dirty="0">
                <a:latin typeface="Times New Roman"/>
                <a:cs typeface="Times New Roman"/>
              </a:rPr>
              <a:t>Unified </a:t>
            </a:r>
            <a:r>
              <a:rPr sz="2400" b="1" spc="-15" dirty="0">
                <a:latin typeface="Times New Roman"/>
                <a:cs typeface="Times New Roman"/>
              </a:rPr>
              <a:t>Screw</a:t>
            </a:r>
            <a:r>
              <a:rPr sz="2400" b="1" spc="-225" dirty="0">
                <a:latin typeface="Times New Roman"/>
                <a:cs typeface="Times New Roman"/>
              </a:rPr>
              <a:t> </a:t>
            </a:r>
            <a:r>
              <a:rPr sz="2400" b="1" spc="-10" dirty="0">
                <a:latin typeface="Times New Roman"/>
                <a:cs typeface="Times New Roman"/>
              </a:rPr>
              <a:t>Threads</a:t>
            </a:r>
            <a:endParaRPr sz="2400">
              <a:latin typeface="Times New Roman"/>
              <a:cs typeface="Times New Roman"/>
            </a:endParaRPr>
          </a:p>
        </p:txBody>
      </p:sp>
      <p:sp>
        <p:nvSpPr>
          <p:cNvPr id="3" name="object 3"/>
          <p:cNvSpPr/>
          <p:nvPr/>
        </p:nvSpPr>
        <p:spPr>
          <a:xfrm>
            <a:off x="2362200" y="761998"/>
            <a:ext cx="7856474" cy="584263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364739" y="786131"/>
            <a:ext cx="1032510" cy="330835"/>
          </a:xfrm>
          <a:prstGeom prst="rect">
            <a:avLst/>
          </a:prstGeom>
        </p:spPr>
        <p:txBody>
          <a:bodyPr vert="horz" wrap="square" lIns="0" tIns="13335" rIns="0" bIns="0" rtlCol="0">
            <a:spAutoFit/>
          </a:bodyPr>
          <a:lstStyle/>
          <a:p>
            <a:pPr marL="12700">
              <a:spcBef>
                <a:spcPts val="105"/>
              </a:spcBef>
            </a:pPr>
            <a:r>
              <a:rPr sz="2000" spc="-30" dirty="0">
                <a:latin typeface="Times New Roman"/>
                <a:cs typeface="Times New Roman"/>
              </a:rPr>
              <a:t>Table</a:t>
            </a:r>
            <a:r>
              <a:rPr sz="2000" spc="-75" dirty="0">
                <a:latin typeface="Times New Roman"/>
                <a:cs typeface="Times New Roman"/>
              </a:rPr>
              <a:t> </a:t>
            </a:r>
            <a:r>
              <a:rPr sz="2000" dirty="0">
                <a:latin typeface="Times New Roman"/>
                <a:cs typeface="Times New Roman"/>
              </a:rPr>
              <a:t>8–2</a:t>
            </a:r>
            <a:endParaRPr sz="2000">
              <a:latin typeface="Times New Roman"/>
              <a:cs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49501" y="207391"/>
            <a:ext cx="7613015" cy="3027045"/>
          </a:xfrm>
          <a:prstGeom prst="rect">
            <a:avLst/>
          </a:prstGeom>
        </p:spPr>
        <p:txBody>
          <a:bodyPr vert="horz" wrap="square" lIns="0" tIns="12700" rIns="0" bIns="0" rtlCol="0">
            <a:spAutoFit/>
          </a:bodyPr>
          <a:lstStyle/>
          <a:p>
            <a:pPr marR="81915" algn="ctr">
              <a:spcBef>
                <a:spcPts val="100"/>
              </a:spcBef>
            </a:pPr>
            <a:r>
              <a:rPr sz="2400" b="1" spc="-35" dirty="0">
                <a:latin typeface="Times New Roman"/>
                <a:cs typeface="Times New Roman"/>
              </a:rPr>
              <a:t>Tensile </a:t>
            </a:r>
            <a:r>
              <a:rPr sz="2400" b="1" spc="-10" dirty="0">
                <a:latin typeface="Times New Roman"/>
                <a:cs typeface="Times New Roman"/>
              </a:rPr>
              <a:t>Stress</a:t>
            </a:r>
            <a:r>
              <a:rPr sz="2400" b="1" spc="-114" dirty="0">
                <a:latin typeface="Times New Roman"/>
                <a:cs typeface="Times New Roman"/>
              </a:rPr>
              <a:t> </a:t>
            </a:r>
            <a:r>
              <a:rPr sz="2400" b="1" spc="-15" dirty="0">
                <a:latin typeface="Times New Roman"/>
                <a:cs typeface="Times New Roman"/>
              </a:rPr>
              <a:t>Area</a:t>
            </a:r>
            <a:endParaRPr sz="2400" dirty="0">
              <a:latin typeface="Times New Roman"/>
              <a:cs typeface="Times New Roman"/>
            </a:endParaRPr>
          </a:p>
          <a:p>
            <a:pPr marL="287020" marR="175895" indent="-236854">
              <a:spcBef>
                <a:spcPts val="2265"/>
              </a:spcBef>
              <a:buClr>
                <a:srgbClr val="3891A7"/>
              </a:buClr>
              <a:buFont typeface="Arial"/>
              <a:buChar char="•"/>
              <a:tabLst>
                <a:tab pos="287020" algn="l"/>
                <a:tab pos="287655" algn="l"/>
              </a:tabLst>
            </a:pPr>
            <a:r>
              <a:rPr sz="2400" dirty="0">
                <a:latin typeface="Times New Roman"/>
                <a:cs typeface="Times New Roman"/>
              </a:rPr>
              <a:t>The tensile stress area, </a:t>
            </a:r>
            <a:r>
              <a:rPr sz="2400" i="1" spc="-5" dirty="0">
                <a:latin typeface="Times New Roman"/>
                <a:cs typeface="Times New Roman"/>
              </a:rPr>
              <a:t>A</a:t>
            </a:r>
            <a:r>
              <a:rPr sz="2400" i="1" spc="-7" baseline="-20833" dirty="0">
                <a:latin typeface="Times New Roman"/>
                <a:cs typeface="Times New Roman"/>
              </a:rPr>
              <a:t>t </a:t>
            </a:r>
            <a:r>
              <a:rPr sz="2400" i="1" dirty="0">
                <a:latin typeface="Times New Roman"/>
                <a:cs typeface="Times New Roman"/>
              </a:rPr>
              <a:t>, </a:t>
            </a:r>
            <a:r>
              <a:rPr sz="2400" spc="-5" dirty="0">
                <a:latin typeface="Times New Roman"/>
                <a:cs typeface="Times New Roman"/>
              </a:rPr>
              <a:t>is </a:t>
            </a:r>
            <a:r>
              <a:rPr sz="2400" dirty="0">
                <a:latin typeface="Times New Roman"/>
                <a:cs typeface="Times New Roman"/>
              </a:rPr>
              <a:t>the area of an unthreaded rod  with the </a:t>
            </a:r>
            <a:r>
              <a:rPr sz="2400" spc="-5" dirty="0">
                <a:latin typeface="Times New Roman"/>
                <a:cs typeface="Times New Roman"/>
              </a:rPr>
              <a:t>same </a:t>
            </a:r>
            <a:r>
              <a:rPr sz="2400" dirty="0">
                <a:latin typeface="Times New Roman"/>
                <a:cs typeface="Times New Roman"/>
              </a:rPr>
              <a:t>tensile strength </a:t>
            </a:r>
            <a:r>
              <a:rPr sz="2400" spc="-5" dirty="0">
                <a:latin typeface="Times New Roman"/>
                <a:cs typeface="Times New Roman"/>
              </a:rPr>
              <a:t>as </a:t>
            </a:r>
            <a:r>
              <a:rPr sz="2400" dirty="0">
                <a:latin typeface="Times New Roman"/>
                <a:cs typeface="Times New Roman"/>
              </a:rPr>
              <a:t>a threaded</a:t>
            </a:r>
            <a:r>
              <a:rPr sz="2400" spc="-100" dirty="0">
                <a:latin typeface="Times New Roman"/>
                <a:cs typeface="Times New Roman"/>
              </a:rPr>
              <a:t> </a:t>
            </a:r>
            <a:r>
              <a:rPr sz="2400" dirty="0">
                <a:latin typeface="Times New Roman"/>
                <a:cs typeface="Times New Roman"/>
              </a:rPr>
              <a:t>rod.</a:t>
            </a:r>
          </a:p>
          <a:p>
            <a:pPr marL="287020" indent="-236854">
              <a:spcBef>
                <a:spcPts val="600"/>
              </a:spcBef>
              <a:buClr>
                <a:srgbClr val="3891A7"/>
              </a:buClr>
              <a:buFont typeface="Arial"/>
              <a:buChar char="•"/>
              <a:tabLst>
                <a:tab pos="287020" algn="l"/>
                <a:tab pos="287655" algn="l"/>
              </a:tabLst>
            </a:pPr>
            <a:r>
              <a:rPr sz="2400" dirty="0">
                <a:latin typeface="Times New Roman"/>
                <a:cs typeface="Times New Roman"/>
              </a:rPr>
              <a:t>It is the </a:t>
            </a:r>
            <a:r>
              <a:rPr sz="2400" spc="-10" dirty="0">
                <a:latin typeface="Times New Roman"/>
                <a:cs typeface="Times New Roman"/>
              </a:rPr>
              <a:t>effective </a:t>
            </a:r>
            <a:r>
              <a:rPr sz="2400" dirty="0">
                <a:latin typeface="Times New Roman"/>
                <a:cs typeface="Times New Roman"/>
              </a:rPr>
              <a:t>area of a threaded rod to be used </a:t>
            </a:r>
            <a:r>
              <a:rPr sz="2400" spc="-5" dirty="0">
                <a:latin typeface="Times New Roman"/>
                <a:cs typeface="Times New Roman"/>
              </a:rPr>
              <a:t>for</a:t>
            </a:r>
            <a:r>
              <a:rPr sz="2400" spc="-130" dirty="0">
                <a:latin typeface="Times New Roman"/>
                <a:cs typeface="Times New Roman"/>
              </a:rPr>
              <a:t> </a:t>
            </a:r>
            <a:r>
              <a:rPr sz="2400" dirty="0">
                <a:latin typeface="Times New Roman"/>
                <a:cs typeface="Times New Roman"/>
              </a:rPr>
              <a:t>stress</a:t>
            </a:r>
          </a:p>
          <a:p>
            <a:pPr marL="287020"/>
            <a:r>
              <a:rPr sz="2400" spc="-5" dirty="0">
                <a:latin typeface="Times New Roman"/>
                <a:cs typeface="Times New Roman"/>
              </a:rPr>
              <a:t>calculations.</a:t>
            </a:r>
            <a:endParaRPr sz="2400" dirty="0">
              <a:latin typeface="Times New Roman"/>
              <a:cs typeface="Times New Roman"/>
            </a:endParaRPr>
          </a:p>
          <a:p>
            <a:pPr marL="287020" marR="204470" indent="-236854">
              <a:spcBef>
                <a:spcPts val="600"/>
              </a:spcBef>
              <a:buClr>
                <a:srgbClr val="3891A7"/>
              </a:buClr>
              <a:buFont typeface="Arial"/>
              <a:buChar char="•"/>
              <a:tabLst>
                <a:tab pos="287020" algn="l"/>
                <a:tab pos="287655" algn="l"/>
              </a:tabLst>
            </a:pPr>
            <a:r>
              <a:rPr sz="2400" dirty="0">
                <a:latin typeface="Times New Roman"/>
                <a:cs typeface="Times New Roman"/>
              </a:rPr>
              <a:t>The </a:t>
            </a:r>
            <a:r>
              <a:rPr sz="2400" spc="-5" dirty="0">
                <a:latin typeface="Times New Roman"/>
                <a:cs typeface="Times New Roman"/>
              </a:rPr>
              <a:t>diameter </a:t>
            </a:r>
            <a:r>
              <a:rPr sz="2400" dirty="0">
                <a:latin typeface="Times New Roman"/>
                <a:cs typeface="Times New Roman"/>
              </a:rPr>
              <a:t>of this unthreaded rod is the average of the  pitch </a:t>
            </a:r>
            <a:r>
              <a:rPr sz="2400" spc="-5" dirty="0">
                <a:latin typeface="Times New Roman"/>
                <a:cs typeface="Times New Roman"/>
              </a:rPr>
              <a:t>diameter </a:t>
            </a:r>
            <a:r>
              <a:rPr sz="2400" dirty="0">
                <a:latin typeface="Times New Roman"/>
                <a:cs typeface="Times New Roman"/>
              </a:rPr>
              <a:t>and the </a:t>
            </a:r>
            <a:r>
              <a:rPr sz="2400" spc="-5" dirty="0">
                <a:latin typeface="Times New Roman"/>
                <a:cs typeface="Times New Roman"/>
              </a:rPr>
              <a:t>minor diameter </a:t>
            </a:r>
            <a:r>
              <a:rPr sz="2400" dirty="0">
                <a:latin typeface="Times New Roman"/>
                <a:cs typeface="Times New Roman"/>
              </a:rPr>
              <a:t>of the threaded</a:t>
            </a:r>
            <a:r>
              <a:rPr sz="2400" spc="-135" dirty="0">
                <a:latin typeface="Times New Roman"/>
                <a:cs typeface="Times New Roman"/>
              </a:rPr>
              <a:t> </a:t>
            </a:r>
            <a:r>
              <a:rPr sz="2400" dirty="0">
                <a:latin typeface="Times New Roman"/>
                <a:cs typeface="Times New Roman"/>
              </a:rPr>
              <a:t>rod.</a:t>
            </a:r>
          </a:p>
        </p:txBody>
      </p:sp>
      <p:sp>
        <p:nvSpPr>
          <p:cNvPr id="3" name="object 3"/>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29600" y="6629400"/>
            <a:ext cx="2438400" cy="0"/>
          </a:xfrm>
          <a:custGeom>
            <a:avLst/>
            <a:gdLst/>
            <a:ahLst/>
            <a:cxnLst/>
            <a:rect l="l" t="t" r="r" b="b"/>
            <a:pathLst>
              <a:path w="2438400">
                <a:moveTo>
                  <a:pt x="0" y="0"/>
                </a:moveTo>
                <a:lnTo>
                  <a:pt x="2438400" y="0"/>
                </a:lnTo>
              </a:path>
            </a:pathLst>
          </a:custGeom>
          <a:ln w="12700">
            <a:solidFill>
              <a:srgbClr val="AFB9D6"/>
            </a:solidFill>
          </a:ln>
        </p:spPr>
        <p:txBody>
          <a:bodyPr wrap="square" lIns="0" tIns="0" rIns="0" bIns="0" rtlCol="0"/>
          <a:lstStyle/>
          <a:p>
            <a:endParaRPr/>
          </a:p>
        </p:txBody>
      </p:sp>
      <p:sp>
        <p:nvSpPr>
          <p:cNvPr id="3" name="object 3"/>
          <p:cNvSpPr txBox="1">
            <a:spLocks noGrp="1"/>
          </p:cNvSpPr>
          <p:nvPr>
            <p:ph type="title"/>
          </p:nvPr>
        </p:nvSpPr>
        <p:spPr>
          <a:xfrm>
            <a:off x="212035" y="58068"/>
            <a:ext cx="7634405" cy="689804"/>
          </a:xfrm>
          <a:prstGeom prst="rect">
            <a:avLst/>
          </a:prstGeom>
        </p:spPr>
        <p:txBody>
          <a:bodyPr vert="horz" wrap="square" lIns="0" tIns="12700" rIns="0" bIns="0" rtlCol="0" anchor="ctr">
            <a:spAutoFit/>
          </a:bodyPr>
          <a:lstStyle/>
          <a:p>
            <a:pPr marL="12700">
              <a:lnSpc>
                <a:spcPct val="100000"/>
              </a:lnSpc>
              <a:spcBef>
                <a:spcPts val="100"/>
              </a:spcBef>
            </a:pPr>
            <a:r>
              <a:rPr spc="-15" dirty="0"/>
              <a:t>Square </a:t>
            </a:r>
            <a:r>
              <a:rPr spc="-5" dirty="0"/>
              <a:t>and </a:t>
            </a:r>
            <a:r>
              <a:rPr dirty="0"/>
              <a:t>Acme</a:t>
            </a:r>
            <a:r>
              <a:rPr spc="-185" dirty="0"/>
              <a:t> </a:t>
            </a:r>
            <a:r>
              <a:rPr spc="-10" dirty="0"/>
              <a:t>Threads</a:t>
            </a:r>
          </a:p>
        </p:txBody>
      </p:sp>
      <p:sp>
        <p:nvSpPr>
          <p:cNvPr id="4" name="object 4"/>
          <p:cNvSpPr/>
          <p:nvPr/>
        </p:nvSpPr>
        <p:spPr>
          <a:xfrm>
            <a:off x="3048000" y="1600200"/>
            <a:ext cx="6477000" cy="30480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014538" y="5257800"/>
            <a:ext cx="8424799" cy="13716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059940" y="4900421"/>
            <a:ext cx="5690870" cy="391160"/>
          </a:xfrm>
          <a:prstGeom prst="rect">
            <a:avLst/>
          </a:prstGeom>
        </p:spPr>
        <p:txBody>
          <a:bodyPr vert="horz" wrap="square" lIns="0" tIns="12700" rIns="0" bIns="0" rtlCol="0">
            <a:spAutoFit/>
          </a:bodyPr>
          <a:lstStyle/>
          <a:p>
            <a:pPr marL="12700">
              <a:spcBef>
                <a:spcPts val="100"/>
              </a:spcBef>
              <a:tabLst>
                <a:tab pos="1318895" algn="l"/>
              </a:tabLst>
            </a:pPr>
            <a:r>
              <a:rPr sz="2400" spc="-35" dirty="0">
                <a:latin typeface="Times New Roman"/>
                <a:cs typeface="Times New Roman"/>
              </a:rPr>
              <a:t>Table</a:t>
            </a:r>
            <a:r>
              <a:rPr sz="2400" spc="-20" dirty="0">
                <a:latin typeface="Times New Roman"/>
                <a:cs typeface="Times New Roman"/>
              </a:rPr>
              <a:t> </a:t>
            </a:r>
            <a:r>
              <a:rPr sz="2400" dirty="0">
                <a:latin typeface="Times New Roman"/>
                <a:cs typeface="Times New Roman"/>
              </a:rPr>
              <a:t>8-3	Preferred </a:t>
            </a:r>
            <a:r>
              <a:rPr sz="2400" spc="-5" dirty="0">
                <a:latin typeface="Times New Roman"/>
                <a:cs typeface="Times New Roman"/>
              </a:rPr>
              <a:t>Pitches </a:t>
            </a:r>
            <a:r>
              <a:rPr sz="2400" dirty="0">
                <a:latin typeface="Times New Roman"/>
                <a:cs typeface="Times New Roman"/>
              </a:rPr>
              <a:t>for </a:t>
            </a:r>
            <a:r>
              <a:rPr sz="2400" spc="-10" dirty="0">
                <a:latin typeface="Times New Roman"/>
                <a:cs typeface="Times New Roman"/>
              </a:rPr>
              <a:t>Acme</a:t>
            </a:r>
            <a:r>
              <a:rPr sz="2400" spc="-235" dirty="0">
                <a:latin typeface="Times New Roman"/>
                <a:cs typeface="Times New Roman"/>
              </a:rPr>
              <a:t> </a:t>
            </a:r>
            <a:r>
              <a:rPr sz="2400" dirty="0">
                <a:latin typeface="Times New Roman"/>
                <a:cs typeface="Times New Roman"/>
              </a:rPr>
              <a:t>Threads</a:t>
            </a:r>
            <a:endParaRPr sz="2400">
              <a:latin typeface="Times New Roman"/>
              <a:cs typeface="Times New Roman"/>
            </a:endParaRPr>
          </a:p>
        </p:txBody>
      </p:sp>
      <p:sp>
        <p:nvSpPr>
          <p:cNvPr id="8" name="object 8"/>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
        <p:nvSpPr>
          <p:cNvPr id="7" name="object 7"/>
          <p:cNvSpPr txBox="1"/>
          <p:nvPr/>
        </p:nvSpPr>
        <p:spPr>
          <a:xfrm>
            <a:off x="2066036" y="860805"/>
            <a:ext cx="8519160" cy="1475740"/>
          </a:xfrm>
          <a:prstGeom prst="rect">
            <a:avLst/>
          </a:prstGeom>
        </p:spPr>
        <p:txBody>
          <a:bodyPr vert="horz" wrap="square" lIns="0" tIns="12700" rIns="0" bIns="0" rtlCol="0">
            <a:spAutoFit/>
          </a:bodyPr>
          <a:lstStyle/>
          <a:p>
            <a:pPr marL="295910" marR="5080" indent="-283845">
              <a:spcBef>
                <a:spcPts val="100"/>
              </a:spcBef>
              <a:buClr>
                <a:srgbClr val="3891A7"/>
              </a:buClr>
              <a:buSzPct val="79166"/>
              <a:buFont typeface="Wingdings 2"/>
              <a:buChar char=""/>
              <a:tabLst>
                <a:tab pos="295910" algn="l"/>
                <a:tab pos="296545" algn="l"/>
              </a:tabLst>
            </a:pPr>
            <a:r>
              <a:rPr sz="2400" dirty="0">
                <a:latin typeface="Times New Roman"/>
                <a:cs typeface="Times New Roman"/>
              </a:rPr>
              <a:t>Square and </a:t>
            </a:r>
            <a:r>
              <a:rPr sz="2400" spc="-10" dirty="0">
                <a:latin typeface="Times New Roman"/>
                <a:cs typeface="Times New Roman"/>
              </a:rPr>
              <a:t>Acme </a:t>
            </a:r>
            <a:r>
              <a:rPr sz="2400" dirty="0">
                <a:latin typeface="Times New Roman"/>
                <a:cs typeface="Times New Roman"/>
              </a:rPr>
              <a:t>threads are used when the threads are intended</a:t>
            </a:r>
            <a:r>
              <a:rPr sz="2400" spc="-285" dirty="0">
                <a:latin typeface="Times New Roman"/>
                <a:cs typeface="Times New Roman"/>
              </a:rPr>
              <a:t> </a:t>
            </a:r>
            <a:r>
              <a:rPr sz="2400" dirty="0">
                <a:latin typeface="Times New Roman"/>
                <a:cs typeface="Times New Roman"/>
              </a:rPr>
              <a:t>to  </a:t>
            </a:r>
            <a:r>
              <a:rPr sz="2400" spc="-5" dirty="0">
                <a:latin typeface="Times New Roman"/>
                <a:cs typeface="Times New Roman"/>
              </a:rPr>
              <a:t>transmit</a:t>
            </a:r>
            <a:r>
              <a:rPr sz="2400" spc="-25" dirty="0">
                <a:latin typeface="Times New Roman"/>
                <a:cs typeface="Times New Roman"/>
              </a:rPr>
              <a:t> </a:t>
            </a:r>
            <a:r>
              <a:rPr sz="2400" dirty="0">
                <a:latin typeface="Times New Roman"/>
                <a:cs typeface="Times New Roman"/>
              </a:rPr>
              <a:t>power</a:t>
            </a:r>
            <a:endParaRPr sz="2400">
              <a:latin typeface="Times New Roman"/>
              <a:cs typeface="Times New Roman"/>
            </a:endParaRPr>
          </a:p>
          <a:p>
            <a:pPr>
              <a:spcBef>
                <a:spcPts val="35"/>
              </a:spcBef>
            </a:pPr>
            <a:endParaRPr sz="2800">
              <a:latin typeface="Times New Roman"/>
              <a:cs typeface="Times New Roman"/>
            </a:endParaRPr>
          </a:p>
          <a:p>
            <a:pPr marL="387350">
              <a:spcBef>
                <a:spcPts val="5"/>
              </a:spcBef>
            </a:pPr>
            <a:r>
              <a:rPr sz="2000" dirty="0">
                <a:latin typeface="Times New Roman"/>
                <a:cs typeface="Times New Roman"/>
              </a:rPr>
              <a:t>Fig.</a:t>
            </a:r>
            <a:r>
              <a:rPr sz="2000" spc="-20" dirty="0">
                <a:latin typeface="Times New Roman"/>
                <a:cs typeface="Times New Roman"/>
              </a:rPr>
              <a:t> </a:t>
            </a:r>
            <a:r>
              <a:rPr sz="2000" spc="5" dirty="0">
                <a:latin typeface="Times New Roman"/>
                <a:cs typeface="Times New Roman"/>
              </a:rPr>
              <a:t>8–3</a:t>
            </a:r>
            <a:endParaRPr sz="2000">
              <a:latin typeface="Times New Roman"/>
              <a:cs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29600" y="6629400"/>
            <a:ext cx="2438400" cy="0"/>
          </a:xfrm>
          <a:custGeom>
            <a:avLst/>
            <a:gdLst/>
            <a:ahLst/>
            <a:cxnLst/>
            <a:rect l="l" t="t" r="r" b="b"/>
            <a:pathLst>
              <a:path w="2438400">
                <a:moveTo>
                  <a:pt x="0" y="0"/>
                </a:moveTo>
                <a:lnTo>
                  <a:pt x="2438400" y="0"/>
                </a:lnTo>
              </a:path>
            </a:pathLst>
          </a:custGeom>
          <a:ln w="12700">
            <a:solidFill>
              <a:srgbClr val="AFB9D6"/>
            </a:solidFill>
          </a:ln>
        </p:spPr>
        <p:txBody>
          <a:bodyPr wrap="square" lIns="0" tIns="0" rIns="0" bIns="0" rtlCol="0"/>
          <a:lstStyle/>
          <a:p>
            <a:endParaRPr/>
          </a:p>
        </p:txBody>
      </p:sp>
      <p:sp>
        <p:nvSpPr>
          <p:cNvPr id="3" name="object 3"/>
          <p:cNvSpPr txBox="1">
            <a:spLocks noGrp="1"/>
          </p:cNvSpPr>
          <p:nvPr>
            <p:ph type="title"/>
          </p:nvPr>
        </p:nvSpPr>
        <p:spPr>
          <a:xfrm>
            <a:off x="265043" y="58068"/>
            <a:ext cx="7657597" cy="689804"/>
          </a:xfrm>
          <a:prstGeom prst="rect">
            <a:avLst/>
          </a:prstGeom>
        </p:spPr>
        <p:txBody>
          <a:bodyPr vert="horz" wrap="square" lIns="0" tIns="12700" rIns="0" bIns="0" rtlCol="0" anchor="ctr">
            <a:spAutoFit/>
          </a:bodyPr>
          <a:lstStyle/>
          <a:p>
            <a:pPr marL="12700">
              <a:lnSpc>
                <a:spcPct val="100000"/>
              </a:lnSpc>
              <a:spcBef>
                <a:spcPts val="100"/>
              </a:spcBef>
            </a:pPr>
            <a:r>
              <a:rPr dirty="0"/>
              <a:t>Mechanics of </a:t>
            </a:r>
            <a:r>
              <a:rPr spc="-5" dirty="0"/>
              <a:t>Power</a:t>
            </a:r>
            <a:r>
              <a:rPr spc="-120" dirty="0"/>
              <a:t> </a:t>
            </a:r>
            <a:r>
              <a:rPr spc="-15" dirty="0"/>
              <a:t>Screws</a:t>
            </a:r>
          </a:p>
        </p:txBody>
      </p:sp>
      <p:sp>
        <p:nvSpPr>
          <p:cNvPr id="4" name="object 4"/>
          <p:cNvSpPr txBox="1"/>
          <p:nvPr/>
        </p:nvSpPr>
        <p:spPr>
          <a:xfrm>
            <a:off x="2066037" y="784606"/>
            <a:ext cx="4939665" cy="2526030"/>
          </a:xfrm>
          <a:prstGeom prst="rect">
            <a:avLst/>
          </a:prstGeom>
        </p:spPr>
        <p:txBody>
          <a:bodyPr vert="horz" wrap="square" lIns="0" tIns="88900" rIns="0" bIns="0" rtlCol="0">
            <a:spAutoFit/>
          </a:bodyPr>
          <a:lstStyle/>
          <a:p>
            <a:pPr marL="295910" indent="-283845">
              <a:spcBef>
                <a:spcPts val="700"/>
              </a:spcBef>
              <a:buClr>
                <a:srgbClr val="3891A7"/>
              </a:buClr>
              <a:buSzPct val="79166"/>
              <a:buFont typeface="Wingdings 2"/>
              <a:buChar char=""/>
              <a:tabLst>
                <a:tab pos="295910" algn="l"/>
                <a:tab pos="296545" algn="l"/>
              </a:tabLst>
            </a:pPr>
            <a:r>
              <a:rPr sz="2400" i="1" spc="-5" dirty="0">
                <a:latin typeface="Times New Roman"/>
                <a:cs typeface="Times New Roman"/>
              </a:rPr>
              <a:t>Power </a:t>
            </a:r>
            <a:r>
              <a:rPr sz="2400" i="1" spc="-20" dirty="0">
                <a:latin typeface="Times New Roman"/>
                <a:cs typeface="Times New Roman"/>
              </a:rPr>
              <a:t>screw</a:t>
            </a:r>
            <a:endParaRPr sz="2400">
              <a:latin typeface="Times New Roman"/>
              <a:cs typeface="Times New Roman"/>
            </a:endParaRPr>
          </a:p>
          <a:p>
            <a:pPr marL="570230" marR="5080" lvl="1" indent="-236854">
              <a:spcBef>
                <a:spcPts val="600"/>
              </a:spcBef>
              <a:buClr>
                <a:srgbClr val="3891A7"/>
              </a:buClr>
              <a:buFont typeface="Verdana"/>
              <a:buChar char="◦"/>
              <a:tabLst>
                <a:tab pos="570865" algn="l"/>
              </a:tabLst>
            </a:pPr>
            <a:r>
              <a:rPr sz="2400" spc="-5" dirty="0">
                <a:latin typeface="Times New Roman"/>
                <a:cs typeface="Times New Roman"/>
              </a:rPr>
              <a:t>Used </a:t>
            </a:r>
            <a:r>
              <a:rPr sz="2400" dirty="0">
                <a:latin typeface="Times New Roman"/>
                <a:cs typeface="Times New Roman"/>
              </a:rPr>
              <a:t>to change angular </a:t>
            </a:r>
            <a:r>
              <a:rPr sz="2400" spc="-5" dirty="0">
                <a:latin typeface="Times New Roman"/>
                <a:cs typeface="Times New Roman"/>
              </a:rPr>
              <a:t>motion</a:t>
            </a:r>
            <a:r>
              <a:rPr sz="2400" spc="-95" dirty="0">
                <a:latin typeface="Times New Roman"/>
                <a:cs typeface="Times New Roman"/>
              </a:rPr>
              <a:t> </a:t>
            </a:r>
            <a:r>
              <a:rPr sz="2400" dirty="0">
                <a:latin typeface="Times New Roman"/>
                <a:cs typeface="Times New Roman"/>
              </a:rPr>
              <a:t>into  linear</a:t>
            </a:r>
            <a:r>
              <a:rPr sz="2400" spc="-40" dirty="0">
                <a:latin typeface="Times New Roman"/>
                <a:cs typeface="Times New Roman"/>
              </a:rPr>
              <a:t> </a:t>
            </a:r>
            <a:r>
              <a:rPr sz="2400" spc="-5" dirty="0">
                <a:latin typeface="Times New Roman"/>
                <a:cs typeface="Times New Roman"/>
              </a:rPr>
              <a:t>motion</a:t>
            </a:r>
            <a:endParaRPr sz="2400">
              <a:latin typeface="Times New Roman"/>
              <a:cs typeface="Times New Roman"/>
            </a:endParaRPr>
          </a:p>
          <a:p>
            <a:pPr marL="570230" lvl="1" indent="-236854">
              <a:spcBef>
                <a:spcPts val="600"/>
              </a:spcBef>
              <a:buClr>
                <a:srgbClr val="3891A7"/>
              </a:buClr>
              <a:buFont typeface="Verdana"/>
              <a:buChar char="◦"/>
              <a:tabLst>
                <a:tab pos="570865" algn="l"/>
              </a:tabLst>
            </a:pPr>
            <a:r>
              <a:rPr sz="2400" dirty="0">
                <a:latin typeface="Times New Roman"/>
                <a:cs typeface="Times New Roman"/>
              </a:rPr>
              <a:t>Usually </a:t>
            </a:r>
            <a:r>
              <a:rPr sz="2400" spc="-5" dirty="0">
                <a:latin typeface="Times New Roman"/>
                <a:cs typeface="Times New Roman"/>
              </a:rPr>
              <a:t>transmits</a:t>
            </a:r>
            <a:r>
              <a:rPr sz="2400" spc="-50" dirty="0">
                <a:latin typeface="Times New Roman"/>
                <a:cs typeface="Times New Roman"/>
              </a:rPr>
              <a:t> </a:t>
            </a:r>
            <a:r>
              <a:rPr sz="2400" dirty="0">
                <a:latin typeface="Times New Roman"/>
                <a:cs typeface="Times New Roman"/>
              </a:rPr>
              <a:t>power</a:t>
            </a:r>
            <a:endParaRPr sz="2400">
              <a:latin typeface="Times New Roman"/>
              <a:cs typeface="Times New Roman"/>
            </a:endParaRPr>
          </a:p>
          <a:p>
            <a:pPr marL="570230" marR="393700" lvl="1" indent="-236854">
              <a:spcBef>
                <a:spcPts val="600"/>
              </a:spcBef>
              <a:buClr>
                <a:srgbClr val="3891A7"/>
              </a:buClr>
              <a:buFont typeface="Verdana"/>
              <a:buChar char="◦"/>
              <a:tabLst>
                <a:tab pos="570865" algn="l"/>
              </a:tabLst>
            </a:pPr>
            <a:r>
              <a:rPr sz="2400" spc="-5" dirty="0">
                <a:latin typeface="Times New Roman"/>
                <a:cs typeface="Times New Roman"/>
              </a:rPr>
              <a:t>Examples </a:t>
            </a:r>
            <a:r>
              <a:rPr sz="2400" dirty="0">
                <a:latin typeface="Times New Roman"/>
                <a:cs typeface="Times New Roman"/>
              </a:rPr>
              <a:t>include vises,</a:t>
            </a:r>
            <a:r>
              <a:rPr sz="2400" spc="-100" dirty="0">
                <a:latin typeface="Times New Roman"/>
                <a:cs typeface="Times New Roman"/>
              </a:rPr>
              <a:t> </a:t>
            </a:r>
            <a:r>
              <a:rPr sz="2400" dirty="0">
                <a:latin typeface="Times New Roman"/>
                <a:cs typeface="Times New Roman"/>
              </a:rPr>
              <a:t>presses,  jacks, lead screw on</a:t>
            </a:r>
            <a:r>
              <a:rPr sz="2400" spc="-65" dirty="0">
                <a:latin typeface="Times New Roman"/>
                <a:cs typeface="Times New Roman"/>
              </a:rPr>
              <a:t> </a:t>
            </a:r>
            <a:r>
              <a:rPr sz="2400" dirty="0">
                <a:latin typeface="Times New Roman"/>
                <a:cs typeface="Times New Roman"/>
              </a:rPr>
              <a:t>lathe</a:t>
            </a:r>
            <a:endParaRPr sz="2400">
              <a:latin typeface="Times New Roman"/>
              <a:cs typeface="Times New Roman"/>
            </a:endParaRPr>
          </a:p>
        </p:txBody>
      </p:sp>
      <p:sp>
        <p:nvSpPr>
          <p:cNvPr id="5" name="object 5"/>
          <p:cNvSpPr/>
          <p:nvPr/>
        </p:nvSpPr>
        <p:spPr>
          <a:xfrm>
            <a:off x="7162801" y="714376"/>
            <a:ext cx="3505199" cy="5915025"/>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251828" y="6273801"/>
            <a:ext cx="873760" cy="330835"/>
          </a:xfrm>
          <a:prstGeom prst="rect">
            <a:avLst/>
          </a:prstGeom>
        </p:spPr>
        <p:txBody>
          <a:bodyPr vert="horz" wrap="square" lIns="0" tIns="12700" rIns="0" bIns="0" rtlCol="0">
            <a:spAutoFit/>
          </a:bodyPr>
          <a:lstStyle/>
          <a:p>
            <a:pPr marL="12700">
              <a:spcBef>
                <a:spcPts val="100"/>
              </a:spcBef>
            </a:pPr>
            <a:r>
              <a:rPr sz="2000" dirty="0">
                <a:latin typeface="Times New Roman"/>
                <a:cs typeface="Times New Roman"/>
              </a:rPr>
              <a:t>Fig.</a:t>
            </a:r>
            <a:r>
              <a:rPr sz="2000" spc="-95" dirty="0">
                <a:latin typeface="Times New Roman"/>
                <a:cs typeface="Times New Roman"/>
              </a:rPr>
              <a:t> </a:t>
            </a:r>
            <a:r>
              <a:rPr sz="2000" spc="5" dirty="0">
                <a:latin typeface="Times New Roman"/>
                <a:cs typeface="Times New Roman"/>
              </a:rPr>
              <a:t>8–4</a:t>
            </a:r>
            <a:endParaRPr sz="2000">
              <a:latin typeface="Times New Roman"/>
              <a:cs typeface="Times New Roman"/>
            </a:endParaRPr>
          </a:p>
        </p:txBody>
      </p:sp>
      <p:sp>
        <p:nvSpPr>
          <p:cNvPr id="7" name="object 7"/>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74638"/>
            <a:ext cx="5539409" cy="1143000"/>
          </a:xfrm>
        </p:spPr>
        <p:txBody>
          <a:bodyPr/>
          <a:lstStyle/>
          <a:p>
            <a:r>
              <a:rPr lang="en-US" dirty="0"/>
              <a:t>Power, torque &amp; speed</a:t>
            </a:r>
          </a:p>
        </p:txBody>
      </p:sp>
      <p:sp>
        <p:nvSpPr>
          <p:cNvPr id="7174" name="Rectangle 6"/>
          <p:cNvSpPr>
            <a:spLocks noGrp="1" noChangeArrowheads="1"/>
          </p:cNvSpPr>
          <p:nvPr>
            <p:ph type="body" sz="half" idx="2"/>
          </p:nvPr>
        </p:nvSpPr>
        <p:spPr>
          <a:xfrm>
            <a:off x="2489200" y="1600201"/>
            <a:ext cx="7721600" cy="4525963"/>
          </a:xfrm>
        </p:spPr>
        <p:txBody>
          <a:bodyPr/>
          <a:lstStyle/>
          <a:p>
            <a:pPr>
              <a:buFontTx/>
              <a:buNone/>
            </a:pPr>
            <a:r>
              <a:rPr lang="en-US" sz="2400"/>
              <a:t>For linear motion:</a:t>
            </a:r>
          </a:p>
          <a:p>
            <a:pPr>
              <a:buFontTx/>
              <a:buNone/>
            </a:pPr>
            <a:r>
              <a:rPr lang="en-US" sz="2400"/>
              <a:t>	Power = F.v (force x velocity)</a:t>
            </a:r>
          </a:p>
          <a:p>
            <a:pPr>
              <a:buFontTx/>
              <a:buNone/>
            </a:pPr>
            <a:r>
              <a:rPr lang="en-US" sz="2400"/>
              <a:t>For rotational motion</a:t>
            </a:r>
          </a:p>
          <a:p>
            <a:pPr>
              <a:buFontTx/>
              <a:buNone/>
            </a:pPr>
            <a:r>
              <a:rPr lang="en-US" sz="2400"/>
              <a:t>	Power P 	= Torque x angular velocity</a:t>
            </a:r>
          </a:p>
          <a:p>
            <a:pPr>
              <a:buFontTx/>
              <a:buNone/>
            </a:pPr>
            <a:r>
              <a:rPr lang="en-US" sz="2400"/>
              <a:t>			= T (in-lb).</a:t>
            </a:r>
            <a:r>
              <a:rPr lang="en-US" sz="2400">
                <a:latin typeface="Symbol" pitchFamily="18" charset="2"/>
              </a:rPr>
              <a:t>w (</a:t>
            </a:r>
            <a:r>
              <a:rPr lang="en-US" sz="2400">
                <a:latin typeface="Arial Unicode MS" pitchFamily="34" charset="-128"/>
              </a:rPr>
              <a:t>rad/sec) in-lb/sec</a:t>
            </a:r>
          </a:p>
          <a:p>
            <a:pPr>
              <a:buFontTx/>
              <a:buNone/>
            </a:pPr>
            <a:r>
              <a:rPr lang="en-US" sz="2400">
                <a:latin typeface="Arial Unicode MS" pitchFamily="34" charset="-128"/>
              </a:rPr>
              <a:t>			= T.(</a:t>
            </a:r>
            <a:r>
              <a:rPr lang="en-US" sz="2400">
                <a:latin typeface="Symbol" pitchFamily="18" charset="2"/>
              </a:rPr>
              <a:t>2 p </a:t>
            </a:r>
            <a:r>
              <a:rPr lang="en-US" sz="2400">
                <a:latin typeface="Arial Unicode MS" pitchFamily="34" charset="-128"/>
              </a:rPr>
              <a:t>n/60) in-lb/sec		[</a:t>
            </a:r>
            <a:r>
              <a:rPr lang="en-US" sz="2000">
                <a:latin typeface="Arial Unicode MS" pitchFamily="34" charset="-128"/>
              </a:rPr>
              <a:t>n=rpm]</a:t>
            </a:r>
          </a:p>
          <a:p>
            <a:pPr>
              <a:buFontTx/>
              <a:buNone/>
            </a:pPr>
            <a:r>
              <a:rPr lang="en-US" sz="2400">
                <a:latin typeface="Arial Unicode MS" pitchFamily="34" charset="-128"/>
              </a:rPr>
              <a:t>			= T.(</a:t>
            </a:r>
            <a:r>
              <a:rPr lang="en-US" sz="2400">
                <a:latin typeface="Symbol" pitchFamily="18" charset="2"/>
              </a:rPr>
              <a:t>2 p </a:t>
            </a:r>
            <a:r>
              <a:rPr lang="en-US" sz="2400">
                <a:latin typeface="Arial Unicode MS" pitchFamily="34" charset="-128"/>
              </a:rPr>
              <a:t>n/(60*12*550)) HP	[</a:t>
            </a:r>
            <a:r>
              <a:rPr lang="en-US" sz="2000">
                <a:latin typeface="Arial Unicode MS" pitchFamily="34" charset="-128"/>
              </a:rPr>
              <a:t>HP=550 ft-lb/sec]</a:t>
            </a:r>
          </a:p>
          <a:p>
            <a:pPr>
              <a:buFontTx/>
              <a:buNone/>
            </a:pPr>
            <a:r>
              <a:rPr lang="en-US" sz="2000">
                <a:latin typeface="Arial Unicode MS" pitchFamily="34" charset="-128"/>
              </a:rPr>
              <a:t>			= </a:t>
            </a:r>
            <a:r>
              <a:rPr lang="en-US" sz="2400">
                <a:latin typeface="Arial Unicode MS" pitchFamily="34" charset="-128"/>
              </a:rPr>
              <a:t>T.n/63,025 HP</a:t>
            </a:r>
          </a:p>
          <a:p>
            <a:pPr>
              <a:buFontTx/>
              <a:buNone/>
            </a:pPr>
            <a:r>
              <a:rPr lang="en-US" sz="2400">
                <a:latin typeface="Symbol" pitchFamily="18" charset="2"/>
              </a:rPr>
              <a:t>	</a:t>
            </a:r>
            <a:r>
              <a:rPr lang="en-US" sz="2400"/>
              <a:t>or,</a:t>
            </a:r>
            <a:r>
              <a:rPr lang="en-US" sz="2400">
                <a:latin typeface="Symbol" pitchFamily="18" charset="2"/>
              </a:rPr>
              <a:t>	     </a:t>
            </a:r>
            <a:r>
              <a:rPr lang="en-US" sz="2400"/>
              <a:t>T= 63,025HP/n (in-lb), where n = rpm</a:t>
            </a:r>
          </a:p>
          <a:p>
            <a:pPr>
              <a:buFont typeface="Symbol" pitchFamily="18" charset="2"/>
              <a:buNone/>
            </a:pPr>
            <a:r>
              <a:rPr lang="en-US" sz="2400"/>
              <a:t>Similarly, T= 9,550,000kW/n (N-mm), where n = rpm</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29600" y="6629400"/>
            <a:ext cx="2438400" cy="0"/>
          </a:xfrm>
          <a:custGeom>
            <a:avLst/>
            <a:gdLst/>
            <a:ahLst/>
            <a:cxnLst/>
            <a:rect l="l" t="t" r="r" b="b"/>
            <a:pathLst>
              <a:path w="2438400">
                <a:moveTo>
                  <a:pt x="0" y="0"/>
                </a:moveTo>
                <a:lnTo>
                  <a:pt x="2438400" y="0"/>
                </a:lnTo>
              </a:path>
            </a:pathLst>
          </a:custGeom>
          <a:ln w="12700">
            <a:solidFill>
              <a:srgbClr val="AFB9D6"/>
            </a:solidFill>
          </a:ln>
        </p:spPr>
        <p:txBody>
          <a:bodyPr wrap="square" lIns="0" tIns="0" rIns="0" bIns="0" rtlCol="0"/>
          <a:lstStyle/>
          <a:p>
            <a:endParaRPr/>
          </a:p>
        </p:txBody>
      </p:sp>
      <p:sp>
        <p:nvSpPr>
          <p:cNvPr id="3" name="object 3"/>
          <p:cNvSpPr txBox="1">
            <a:spLocks noGrp="1"/>
          </p:cNvSpPr>
          <p:nvPr>
            <p:ph type="title"/>
          </p:nvPr>
        </p:nvSpPr>
        <p:spPr>
          <a:xfrm>
            <a:off x="304801" y="58068"/>
            <a:ext cx="7617840" cy="689804"/>
          </a:xfrm>
          <a:prstGeom prst="rect">
            <a:avLst/>
          </a:prstGeom>
        </p:spPr>
        <p:txBody>
          <a:bodyPr vert="horz" wrap="square" lIns="0" tIns="12700" rIns="0" bIns="0" rtlCol="0" anchor="ctr">
            <a:spAutoFit/>
          </a:bodyPr>
          <a:lstStyle/>
          <a:p>
            <a:pPr marL="12700">
              <a:lnSpc>
                <a:spcPct val="100000"/>
              </a:lnSpc>
              <a:spcBef>
                <a:spcPts val="100"/>
              </a:spcBef>
            </a:pPr>
            <a:r>
              <a:rPr dirty="0"/>
              <a:t>Mechanics of </a:t>
            </a:r>
            <a:r>
              <a:rPr spc="-5" dirty="0"/>
              <a:t>Power</a:t>
            </a:r>
            <a:r>
              <a:rPr spc="-120" dirty="0"/>
              <a:t> </a:t>
            </a:r>
            <a:r>
              <a:rPr spc="-15" dirty="0"/>
              <a:t>Screws</a:t>
            </a:r>
          </a:p>
        </p:txBody>
      </p:sp>
      <p:sp>
        <p:nvSpPr>
          <p:cNvPr id="4" name="object 4"/>
          <p:cNvSpPr txBox="1"/>
          <p:nvPr/>
        </p:nvSpPr>
        <p:spPr>
          <a:xfrm>
            <a:off x="2066036" y="860806"/>
            <a:ext cx="4935220" cy="2083435"/>
          </a:xfrm>
          <a:prstGeom prst="rect">
            <a:avLst/>
          </a:prstGeom>
        </p:spPr>
        <p:txBody>
          <a:bodyPr vert="horz" wrap="square" lIns="0" tIns="12700" rIns="0" bIns="0" rtlCol="0">
            <a:spAutoFit/>
          </a:bodyPr>
          <a:lstStyle/>
          <a:p>
            <a:pPr marL="295910" marR="5080" indent="-283845">
              <a:spcBef>
                <a:spcPts val="100"/>
              </a:spcBef>
              <a:buClr>
                <a:srgbClr val="3891A7"/>
              </a:buClr>
              <a:buSzPct val="79166"/>
              <a:buFont typeface="Wingdings 2"/>
              <a:buChar char=""/>
              <a:tabLst>
                <a:tab pos="295910" algn="l"/>
                <a:tab pos="296545" algn="l"/>
              </a:tabLst>
            </a:pPr>
            <a:r>
              <a:rPr sz="2400" dirty="0">
                <a:latin typeface="Times New Roman"/>
                <a:cs typeface="Times New Roman"/>
              </a:rPr>
              <a:t>Find expression for torque required</a:t>
            </a:r>
            <a:r>
              <a:rPr sz="2400" spc="-150" dirty="0">
                <a:latin typeface="Times New Roman"/>
                <a:cs typeface="Times New Roman"/>
              </a:rPr>
              <a:t> </a:t>
            </a:r>
            <a:r>
              <a:rPr sz="2400" dirty="0">
                <a:latin typeface="Times New Roman"/>
                <a:cs typeface="Times New Roman"/>
              </a:rPr>
              <a:t>to  raise or lower a</a:t>
            </a:r>
            <a:r>
              <a:rPr sz="2400" spc="-45" dirty="0">
                <a:latin typeface="Times New Roman"/>
                <a:cs typeface="Times New Roman"/>
              </a:rPr>
              <a:t> </a:t>
            </a:r>
            <a:r>
              <a:rPr sz="2400" dirty="0">
                <a:latin typeface="Times New Roman"/>
                <a:cs typeface="Times New Roman"/>
              </a:rPr>
              <a:t>load</a:t>
            </a:r>
            <a:endParaRPr sz="2400">
              <a:latin typeface="Times New Roman"/>
              <a:cs typeface="Times New Roman"/>
            </a:endParaRPr>
          </a:p>
          <a:p>
            <a:pPr marL="295910" indent="-283845">
              <a:spcBef>
                <a:spcPts val="600"/>
              </a:spcBef>
              <a:buClr>
                <a:srgbClr val="3891A7"/>
              </a:buClr>
              <a:buSzPct val="79166"/>
              <a:buFont typeface="Wingdings 2"/>
              <a:buChar char=""/>
              <a:tabLst>
                <a:tab pos="295910" algn="l"/>
                <a:tab pos="296545" algn="l"/>
              </a:tabLst>
            </a:pPr>
            <a:r>
              <a:rPr sz="2400" spc="-5" dirty="0">
                <a:latin typeface="Times New Roman"/>
                <a:cs typeface="Times New Roman"/>
              </a:rPr>
              <a:t>Unroll </a:t>
            </a:r>
            <a:r>
              <a:rPr sz="2400" dirty="0">
                <a:latin typeface="Times New Roman"/>
                <a:cs typeface="Times New Roman"/>
              </a:rPr>
              <a:t>one turn </a:t>
            </a:r>
            <a:r>
              <a:rPr sz="2400" spc="-5" dirty="0">
                <a:latin typeface="Times New Roman"/>
                <a:cs typeface="Times New Roman"/>
              </a:rPr>
              <a:t>of </a:t>
            </a:r>
            <a:r>
              <a:rPr sz="2400" dirty="0">
                <a:latin typeface="Times New Roman"/>
                <a:cs typeface="Times New Roman"/>
              </a:rPr>
              <a:t>a</a:t>
            </a:r>
            <a:r>
              <a:rPr sz="2400" spc="-25" dirty="0">
                <a:latin typeface="Times New Roman"/>
                <a:cs typeface="Times New Roman"/>
              </a:rPr>
              <a:t> </a:t>
            </a:r>
            <a:r>
              <a:rPr sz="2400" dirty="0">
                <a:latin typeface="Times New Roman"/>
                <a:cs typeface="Times New Roman"/>
              </a:rPr>
              <a:t>thread</a:t>
            </a:r>
            <a:endParaRPr sz="2400">
              <a:latin typeface="Times New Roman"/>
              <a:cs typeface="Times New Roman"/>
            </a:endParaRPr>
          </a:p>
          <a:p>
            <a:pPr marL="295910" indent="-283845">
              <a:spcBef>
                <a:spcPts val="600"/>
              </a:spcBef>
              <a:buClr>
                <a:srgbClr val="3891A7"/>
              </a:buClr>
              <a:buSzPct val="79166"/>
              <a:buFont typeface="Wingdings 2"/>
              <a:buChar char=""/>
              <a:tabLst>
                <a:tab pos="295910" algn="l"/>
                <a:tab pos="296545" algn="l"/>
              </a:tabLst>
            </a:pPr>
            <a:r>
              <a:rPr sz="2400" spc="-20" dirty="0">
                <a:latin typeface="Times New Roman"/>
                <a:cs typeface="Times New Roman"/>
              </a:rPr>
              <a:t>Treat </a:t>
            </a:r>
            <a:r>
              <a:rPr sz="2400" dirty="0">
                <a:latin typeface="Times New Roman"/>
                <a:cs typeface="Times New Roman"/>
              </a:rPr>
              <a:t>thread </a:t>
            </a:r>
            <a:r>
              <a:rPr sz="2400" spc="-5" dirty="0">
                <a:latin typeface="Times New Roman"/>
                <a:cs typeface="Times New Roman"/>
              </a:rPr>
              <a:t>as </a:t>
            </a:r>
            <a:r>
              <a:rPr sz="2400" dirty="0">
                <a:latin typeface="Times New Roman"/>
                <a:cs typeface="Times New Roman"/>
              </a:rPr>
              <a:t>inclined</a:t>
            </a:r>
            <a:r>
              <a:rPr sz="2400" spc="-70" dirty="0">
                <a:latin typeface="Times New Roman"/>
                <a:cs typeface="Times New Roman"/>
              </a:rPr>
              <a:t> </a:t>
            </a:r>
            <a:r>
              <a:rPr sz="2400" dirty="0">
                <a:latin typeface="Times New Roman"/>
                <a:cs typeface="Times New Roman"/>
              </a:rPr>
              <a:t>plane</a:t>
            </a:r>
            <a:endParaRPr sz="2400">
              <a:latin typeface="Times New Roman"/>
              <a:cs typeface="Times New Roman"/>
            </a:endParaRPr>
          </a:p>
          <a:p>
            <a:pPr marL="295910" indent="-283845">
              <a:spcBef>
                <a:spcPts val="600"/>
              </a:spcBef>
              <a:buClr>
                <a:srgbClr val="3891A7"/>
              </a:buClr>
              <a:buSzPct val="79166"/>
              <a:buFont typeface="Wingdings 2"/>
              <a:buChar char=""/>
              <a:tabLst>
                <a:tab pos="295910" algn="l"/>
                <a:tab pos="296545" algn="l"/>
              </a:tabLst>
            </a:pPr>
            <a:r>
              <a:rPr sz="2400" spc="-5" dirty="0">
                <a:latin typeface="Times New Roman"/>
                <a:cs typeface="Times New Roman"/>
              </a:rPr>
              <a:t>Do </a:t>
            </a:r>
            <a:r>
              <a:rPr sz="2400" dirty="0">
                <a:latin typeface="Times New Roman"/>
                <a:cs typeface="Times New Roman"/>
              </a:rPr>
              <a:t>force</a:t>
            </a:r>
            <a:r>
              <a:rPr sz="2400" spc="-10" dirty="0">
                <a:latin typeface="Times New Roman"/>
                <a:cs typeface="Times New Roman"/>
              </a:rPr>
              <a:t> </a:t>
            </a:r>
            <a:r>
              <a:rPr sz="2400" dirty="0">
                <a:latin typeface="Times New Roman"/>
                <a:cs typeface="Times New Roman"/>
              </a:rPr>
              <a:t>analysis</a:t>
            </a:r>
            <a:endParaRPr sz="2400">
              <a:latin typeface="Times New Roman"/>
              <a:cs typeface="Times New Roman"/>
            </a:endParaRPr>
          </a:p>
        </p:txBody>
      </p:sp>
      <p:sp>
        <p:nvSpPr>
          <p:cNvPr id="5" name="object 5"/>
          <p:cNvSpPr txBox="1"/>
          <p:nvPr/>
        </p:nvSpPr>
        <p:spPr>
          <a:xfrm>
            <a:off x="8233409" y="6645657"/>
            <a:ext cx="2343150" cy="166071"/>
          </a:xfrm>
          <a:prstGeom prst="rect">
            <a:avLst/>
          </a:prstGeom>
        </p:spPr>
        <p:txBody>
          <a:bodyPr vert="horz" wrap="square" lIns="0" tIns="12065" rIns="0" bIns="0" rtlCol="0">
            <a:spAutoFit/>
          </a:bodyPr>
          <a:lstStyle/>
          <a:p>
            <a:pPr marL="12700">
              <a:spcBef>
                <a:spcPts val="95"/>
              </a:spcBef>
            </a:pPr>
            <a:r>
              <a:rPr sz="1000" i="1" spc="-10" dirty="0">
                <a:solidFill>
                  <a:srgbClr val="8797C3"/>
                </a:solidFill>
                <a:latin typeface="Arial"/>
                <a:cs typeface="Arial"/>
              </a:rPr>
              <a:t>Shigley’s Mechanical Engineering</a:t>
            </a:r>
            <a:r>
              <a:rPr sz="1000" i="1" spc="55" dirty="0">
                <a:solidFill>
                  <a:srgbClr val="8797C3"/>
                </a:solidFill>
                <a:latin typeface="Arial"/>
                <a:cs typeface="Arial"/>
              </a:rPr>
              <a:t> </a:t>
            </a:r>
            <a:r>
              <a:rPr sz="1000" i="1" spc="-5" dirty="0">
                <a:solidFill>
                  <a:srgbClr val="8797C3"/>
                </a:solidFill>
                <a:latin typeface="Arial"/>
                <a:cs typeface="Arial"/>
              </a:rPr>
              <a:t>Design</a:t>
            </a:r>
            <a:endParaRPr sz="1000">
              <a:latin typeface="Arial"/>
              <a:cs typeface="Arial"/>
            </a:endParaRPr>
          </a:p>
        </p:txBody>
      </p:sp>
      <p:grpSp>
        <p:nvGrpSpPr>
          <p:cNvPr id="10" name="Group 9">
            <a:extLst>
              <a:ext uri="{FF2B5EF4-FFF2-40B4-BE49-F238E27FC236}">
                <a16:creationId xmlns:a16="http://schemas.microsoft.com/office/drawing/2014/main" xmlns="" id="{1AAB101A-9D93-4F49-9E0B-DB1E6537D70C}"/>
              </a:ext>
            </a:extLst>
          </p:cNvPr>
          <p:cNvGrpSpPr/>
          <p:nvPr/>
        </p:nvGrpSpPr>
        <p:grpSpPr>
          <a:xfrm>
            <a:off x="1301891" y="967412"/>
            <a:ext cx="9096375" cy="4526223"/>
            <a:chOff x="1301891" y="967411"/>
            <a:chExt cx="9096375" cy="4526223"/>
          </a:xfrm>
        </p:grpSpPr>
        <p:sp>
          <p:nvSpPr>
            <p:cNvPr id="6" name="object 6"/>
            <p:cNvSpPr/>
            <p:nvPr/>
          </p:nvSpPr>
          <p:spPr>
            <a:xfrm>
              <a:off x="1301891" y="3080634"/>
              <a:ext cx="6026150" cy="24130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7328041" y="967411"/>
              <a:ext cx="3070225" cy="4526223"/>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8462009" y="4901947"/>
            <a:ext cx="873760" cy="330835"/>
          </a:xfrm>
          <a:prstGeom prst="rect">
            <a:avLst/>
          </a:prstGeom>
        </p:spPr>
        <p:txBody>
          <a:bodyPr vert="horz" wrap="square" lIns="0" tIns="12700" rIns="0" bIns="0" rtlCol="0">
            <a:spAutoFit/>
          </a:bodyPr>
          <a:lstStyle/>
          <a:p>
            <a:pPr marL="12700">
              <a:spcBef>
                <a:spcPts val="100"/>
              </a:spcBef>
            </a:pPr>
            <a:r>
              <a:rPr sz="2000" dirty="0">
                <a:latin typeface="Times New Roman"/>
                <a:cs typeface="Times New Roman"/>
              </a:rPr>
              <a:t>Fig.</a:t>
            </a:r>
            <a:r>
              <a:rPr sz="2000" spc="-95" dirty="0">
                <a:latin typeface="Times New Roman"/>
                <a:cs typeface="Times New Roman"/>
              </a:rPr>
              <a:t> </a:t>
            </a:r>
            <a:r>
              <a:rPr sz="2000" spc="5" dirty="0">
                <a:latin typeface="Times New Roman"/>
                <a:cs typeface="Times New Roman"/>
              </a:rPr>
              <a:t>8–5</a:t>
            </a:r>
            <a:endParaRPr sz="2000">
              <a:latin typeface="Times New Roman"/>
              <a:cs typeface="Times New Roman"/>
            </a:endParaRPr>
          </a:p>
        </p:txBody>
      </p:sp>
      <p:sp>
        <p:nvSpPr>
          <p:cNvPr id="9" name="object 9"/>
          <p:cNvSpPr txBox="1"/>
          <p:nvPr/>
        </p:nvSpPr>
        <p:spPr>
          <a:xfrm>
            <a:off x="4193794" y="6483503"/>
            <a:ext cx="874394" cy="330835"/>
          </a:xfrm>
          <a:prstGeom prst="rect">
            <a:avLst/>
          </a:prstGeom>
        </p:spPr>
        <p:txBody>
          <a:bodyPr vert="horz" wrap="square" lIns="0" tIns="12700" rIns="0" bIns="0" rtlCol="0">
            <a:spAutoFit/>
          </a:bodyPr>
          <a:lstStyle/>
          <a:p>
            <a:pPr marL="12700">
              <a:spcBef>
                <a:spcPts val="100"/>
              </a:spcBef>
            </a:pPr>
            <a:r>
              <a:rPr sz="2000" dirty="0">
                <a:latin typeface="Times New Roman"/>
                <a:cs typeface="Times New Roman"/>
              </a:rPr>
              <a:t>Fig.</a:t>
            </a:r>
            <a:r>
              <a:rPr sz="2000" spc="-80" dirty="0">
                <a:latin typeface="Times New Roman"/>
                <a:cs typeface="Times New Roman"/>
              </a:rPr>
              <a:t> </a:t>
            </a:r>
            <a:r>
              <a:rPr sz="2000" dirty="0">
                <a:latin typeface="Times New Roman"/>
                <a:cs typeface="Times New Roman"/>
              </a:rPr>
              <a:t>8–6</a:t>
            </a:r>
            <a:endParaRPr sz="2000">
              <a:latin typeface="Times New Roman"/>
              <a:cs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29600" y="6629400"/>
            <a:ext cx="2438400" cy="0"/>
          </a:xfrm>
          <a:custGeom>
            <a:avLst/>
            <a:gdLst/>
            <a:ahLst/>
            <a:cxnLst/>
            <a:rect l="l" t="t" r="r" b="b"/>
            <a:pathLst>
              <a:path w="2438400">
                <a:moveTo>
                  <a:pt x="0" y="0"/>
                </a:moveTo>
                <a:lnTo>
                  <a:pt x="2438400" y="0"/>
                </a:lnTo>
              </a:path>
            </a:pathLst>
          </a:custGeom>
          <a:ln w="12700">
            <a:solidFill>
              <a:srgbClr val="AFB9D6"/>
            </a:solidFill>
          </a:ln>
        </p:spPr>
        <p:txBody>
          <a:bodyPr wrap="square" lIns="0" tIns="0" rIns="0" bIns="0" rtlCol="0"/>
          <a:lstStyle/>
          <a:p>
            <a:endParaRPr/>
          </a:p>
        </p:txBody>
      </p:sp>
      <p:sp>
        <p:nvSpPr>
          <p:cNvPr id="3" name="object 3"/>
          <p:cNvSpPr txBox="1">
            <a:spLocks noGrp="1"/>
          </p:cNvSpPr>
          <p:nvPr>
            <p:ph type="title"/>
          </p:nvPr>
        </p:nvSpPr>
        <p:spPr>
          <a:xfrm>
            <a:off x="197867" y="58068"/>
            <a:ext cx="7724774" cy="689804"/>
          </a:xfrm>
          <a:prstGeom prst="rect">
            <a:avLst/>
          </a:prstGeom>
        </p:spPr>
        <p:txBody>
          <a:bodyPr vert="horz" wrap="square" lIns="0" tIns="12700" rIns="0" bIns="0" rtlCol="0" anchor="ctr">
            <a:spAutoFit/>
          </a:bodyPr>
          <a:lstStyle/>
          <a:p>
            <a:pPr marL="12700">
              <a:lnSpc>
                <a:spcPct val="100000"/>
              </a:lnSpc>
              <a:spcBef>
                <a:spcPts val="100"/>
              </a:spcBef>
            </a:pPr>
            <a:r>
              <a:rPr dirty="0"/>
              <a:t>Mechanics of </a:t>
            </a:r>
            <a:r>
              <a:rPr spc="-5" dirty="0"/>
              <a:t>Power</a:t>
            </a:r>
            <a:r>
              <a:rPr spc="-120" dirty="0"/>
              <a:t> </a:t>
            </a:r>
            <a:r>
              <a:rPr spc="-15" dirty="0"/>
              <a:t>Screws</a:t>
            </a:r>
          </a:p>
        </p:txBody>
      </p:sp>
      <p:sp>
        <p:nvSpPr>
          <p:cNvPr id="4" name="object 4"/>
          <p:cNvSpPr txBox="1"/>
          <p:nvPr/>
        </p:nvSpPr>
        <p:spPr>
          <a:xfrm>
            <a:off x="2066036" y="860805"/>
            <a:ext cx="2687320" cy="391160"/>
          </a:xfrm>
          <a:prstGeom prst="rect">
            <a:avLst/>
          </a:prstGeom>
        </p:spPr>
        <p:txBody>
          <a:bodyPr vert="horz" wrap="square" lIns="0" tIns="12700" rIns="0" bIns="0" rtlCol="0">
            <a:spAutoFit/>
          </a:bodyPr>
          <a:lstStyle/>
          <a:p>
            <a:pPr marL="295910" indent="-283845">
              <a:spcBef>
                <a:spcPts val="100"/>
              </a:spcBef>
              <a:buClr>
                <a:srgbClr val="3891A7"/>
              </a:buClr>
              <a:buSzPct val="79166"/>
              <a:buFont typeface="Wingdings 2"/>
              <a:buChar char=""/>
              <a:tabLst>
                <a:tab pos="295910" algn="l"/>
                <a:tab pos="296545" algn="l"/>
              </a:tabLst>
            </a:pPr>
            <a:r>
              <a:rPr sz="2400" spc="-5" dirty="0">
                <a:latin typeface="Times New Roman"/>
                <a:cs typeface="Times New Roman"/>
              </a:rPr>
              <a:t>For </a:t>
            </a:r>
            <a:r>
              <a:rPr sz="2400" dirty="0">
                <a:latin typeface="Times New Roman"/>
                <a:cs typeface="Times New Roman"/>
              </a:rPr>
              <a:t>raising the</a:t>
            </a:r>
            <a:r>
              <a:rPr sz="2400" spc="-95" dirty="0">
                <a:latin typeface="Times New Roman"/>
                <a:cs typeface="Times New Roman"/>
              </a:rPr>
              <a:t> </a:t>
            </a:r>
            <a:r>
              <a:rPr sz="2400" dirty="0">
                <a:latin typeface="Times New Roman"/>
                <a:cs typeface="Times New Roman"/>
              </a:rPr>
              <a:t>load</a:t>
            </a:r>
            <a:endParaRPr sz="2400">
              <a:latin typeface="Times New Roman"/>
              <a:cs typeface="Times New Roman"/>
            </a:endParaRPr>
          </a:p>
        </p:txBody>
      </p:sp>
      <p:sp>
        <p:nvSpPr>
          <p:cNvPr id="5" name="object 5"/>
          <p:cNvSpPr txBox="1"/>
          <p:nvPr/>
        </p:nvSpPr>
        <p:spPr>
          <a:xfrm>
            <a:off x="2066037" y="2629027"/>
            <a:ext cx="2939415" cy="391160"/>
          </a:xfrm>
          <a:prstGeom prst="rect">
            <a:avLst/>
          </a:prstGeom>
        </p:spPr>
        <p:txBody>
          <a:bodyPr vert="horz" wrap="square" lIns="0" tIns="12700" rIns="0" bIns="0" rtlCol="0">
            <a:spAutoFit/>
          </a:bodyPr>
          <a:lstStyle/>
          <a:p>
            <a:pPr marL="295910" indent="-283845">
              <a:spcBef>
                <a:spcPts val="100"/>
              </a:spcBef>
              <a:buClr>
                <a:srgbClr val="3891A7"/>
              </a:buClr>
              <a:buSzPct val="79166"/>
              <a:buFont typeface="Wingdings 2"/>
              <a:buChar char=""/>
              <a:tabLst>
                <a:tab pos="295910" algn="l"/>
                <a:tab pos="296545" algn="l"/>
              </a:tabLst>
            </a:pPr>
            <a:r>
              <a:rPr sz="2400" spc="-5" dirty="0">
                <a:latin typeface="Times New Roman"/>
                <a:cs typeface="Times New Roman"/>
              </a:rPr>
              <a:t>For </a:t>
            </a:r>
            <a:r>
              <a:rPr sz="2400" dirty="0">
                <a:latin typeface="Times New Roman"/>
                <a:cs typeface="Times New Roman"/>
              </a:rPr>
              <a:t>lowering the</a:t>
            </a:r>
            <a:r>
              <a:rPr sz="2400" spc="-110" dirty="0">
                <a:latin typeface="Times New Roman"/>
                <a:cs typeface="Times New Roman"/>
              </a:rPr>
              <a:t> </a:t>
            </a:r>
            <a:r>
              <a:rPr sz="2400" dirty="0">
                <a:latin typeface="Times New Roman"/>
                <a:cs typeface="Times New Roman"/>
              </a:rPr>
              <a:t>load</a:t>
            </a:r>
            <a:endParaRPr sz="2400">
              <a:latin typeface="Times New Roman"/>
              <a:cs typeface="Times New Roman"/>
            </a:endParaRPr>
          </a:p>
        </p:txBody>
      </p:sp>
      <p:sp>
        <p:nvSpPr>
          <p:cNvPr id="6" name="object 6"/>
          <p:cNvSpPr/>
          <p:nvPr/>
        </p:nvSpPr>
        <p:spPr>
          <a:xfrm>
            <a:off x="3276600" y="4216400"/>
            <a:ext cx="6026150" cy="24130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819401" y="1295400"/>
            <a:ext cx="7724775" cy="13335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819401" y="3124200"/>
            <a:ext cx="7648575" cy="125730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5565775" y="6426201"/>
            <a:ext cx="873760" cy="330835"/>
          </a:xfrm>
          <a:prstGeom prst="rect">
            <a:avLst/>
          </a:prstGeom>
        </p:spPr>
        <p:txBody>
          <a:bodyPr vert="horz" wrap="square" lIns="0" tIns="12700" rIns="0" bIns="0" rtlCol="0">
            <a:spAutoFit/>
          </a:bodyPr>
          <a:lstStyle/>
          <a:p>
            <a:pPr marL="12700">
              <a:spcBef>
                <a:spcPts val="100"/>
              </a:spcBef>
            </a:pPr>
            <a:r>
              <a:rPr sz="2000" dirty="0">
                <a:latin typeface="Times New Roman"/>
                <a:cs typeface="Times New Roman"/>
              </a:rPr>
              <a:t>Fig.</a:t>
            </a:r>
            <a:r>
              <a:rPr sz="2000" spc="-95" dirty="0">
                <a:latin typeface="Times New Roman"/>
                <a:cs typeface="Times New Roman"/>
              </a:rPr>
              <a:t> </a:t>
            </a:r>
            <a:r>
              <a:rPr sz="2000" spc="5" dirty="0">
                <a:latin typeface="Times New Roman"/>
                <a:cs typeface="Times New Roman"/>
              </a:rPr>
              <a:t>8–6</a:t>
            </a:r>
            <a:endParaRPr sz="2000">
              <a:latin typeface="Times New Roman"/>
              <a:cs typeface="Times New Roman"/>
            </a:endParaRPr>
          </a:p>
        </p:txBody>
      </p:sp>
      <p:sp>
        <p:nvSpPr>
          <p:cNvPr id="10" name="object 10"/>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5287" y="207391"/>
            <a:ext cx="9992139" cy="1169551"/>
          </a:xfrm>
          <a:prstGeom prst="rect">
            <a:avLst/>
          </a:prstGeom>
        </p:spPr>
        <p:txBody>
          <a:bodyPr vert="horz" wrap="square" lIns="0" tIns="12700" rIns="0" bIns="0" rtlCol="0">
            <a:spAutoFit/>
          </a:bodyPr>
          <a:lstStyle/>
          <a:p>
            <a:pPr marL="2244725">
              <a:spcBef>
                <a:spcPts val="100"/>
              </a:spcBef>
            </a:pPr>
            <a:r>
              <a:rPr sz="3200" b="1" dirty="0">
                <a:latin typeface="Times New Roman"/>
                <a:cs typeface="Times New Roman"/>
              </a:rPr>
              <a:t>Mechanics of </a:t>
            </a:r>
            <a:r>
              <a:rPr sz="3200" b="1" spc="-5" dirty="0">
                <a:latin typeface="Times New Roman"/>
                <a:cs typeface="Times New Roman"/>
              </a:rPr>
              <a:t>Power</a:t>
            </a:r>
            <a:r>
              <a:rPr sz="3200" b="1" spc="-70" dirty="0">
                <a:latin typeface="Times New Roman"/>
                <a:cs typeface="Times New Roman"/>
              </a:rPr>
              <a:t> </a:t>
            </a:r>
            <a:r>
              <a:rPr sz="3200" b="1" spc="-15" dirty="0">
                <a:latin typeface="Times New Roman"/>
                <a:cs typeface="Times New Roman"/>
              </a:rPr>
              <a:t>Screws</a:t>
            </a:r>
            <a:endParaRPr sz="3200" dirty="0">
              <a:latin typeface="Times New Roman"/>
              <a:cs typeface="Times New Roman"/>
            </a:endParaRPr>
          </a:p>
          <a:p>
            <a:pPr marL="295910" indent="-283845">
              <a:spcBef>
                <a:spcPts val="2265"/>
              </a:spcBef>
              <a:buClr>
                <a:srgbClr val="3891A7"/>
              </a:buClr>
              <a:buSzPct val="79166"/>
              <a:buFont typeface="Wingdings 2"/>
              <a:buChar char=""/>
              <a:tabLst>
                <a:tab pos="295910" algn="l"/>
                <a:tab pos="296545" algn="l"/>
                <a:tab pos="1908175" algn="l"/>
              </a:tabLst>
            </a:pPr>
            <a:r>
              <a:rPr sz="2400" spc="-5" dirty="0">
                <a:latin typeface="Times New Roman"/>
                <a:cs typeface="Times New Roman"/>
              </a:rPr>
              <a:t>Eliminate</a:t>
            </a:r>
            <a:r>
              <a:rPr sz="2400" spc="-20" dirty="0">
                <a:latin typeface="Times New Roman"/>
                <a:cs typeface="Times New Roman"/>
              </a:rPr>
              <a:t> </a:t>
            </a:r>
            <a:r>
              <a:rPr sz="2400" i="1" dirty="0">
                <a:latin typeface="Times New Roman"/>
                <a:cs typeface="Times New Roman"/>
              </a:rPr>
              <a:t>N	</a:t>
            </a:r>
            <a:r>
              <a:rPr sz="2400" dirty="0">
                <a:latin typeface="Times New Roman"/>
                <a:cs typeface="Times New Roman"/>
              </a:rPr>
              <a:t>and solve for </a:t>
            </a:r>
            <a:r>
              <a:rPr sz="2400" i="1" dirty="0">
                <a:latin typeface="Times New Roman"/>
                <a:cs typeface="Times New Roman"/>
              </a:rPr>
              <a:t>P </a:t>
            </a:r>
            <a:r>
              <a:rPr sz="2400" dirty="0">
                <a:latin typeface="Times New Roman"/>
                <a:cs typeface="Times New Roman"/>
              </a:rPr>
              <a:t>to raise and lower the</a:t>
            </a:r>
            <a:r>
              <a:rPr sz="2400" spc="-190" dirty="0">
                <a:latin typeface="Times New Roman"/>
                <a:cs typeface="Times New Roman"/>
              </a:rPr>
              <a:t> </a:t>
            </a:r>
            <a:r>
              <a:rPr sz="2400" dirty="0">
                <a:latin typeface="Times New Roman"/>
                <a:cs typeface="Times New Roman"/>
              </a:rPr>
              <a:t>load</a:t>
            </a:r>
          </a:p>
        </p:txBody>
      </p:sp>
      <p:sp>
        <p:nvSpPr>
          <p:cNvPr id="3" name="object 3"/>
          <p:cNvSpPr txBox="1"/>
          <p:nvPr/>
        </p:nvSpPr>
        <p:spPr>
          <a:xfrm>
            <a:off x="2040637" y="3055959"/>
            <a:ext cx="7685405" cy="777240"/>
          </a:xfrm>
          <a:prstGeom prst="rect">
            <a:avLst/>
          </a:prstGeom>
        </p:spPr>
        <p:txBody>
          <a:bodyPr vert="horz" wrap="square" lIns="0" tIns="16510" rIns="0" bIns="0" rtlCol="0">
            <a:spAutoFit/>
          </a:bodyPr>
          <a:lstStyle/>
          <a:p>
            <a:pPr marL="321310" indent="-283845">
              <a:lnSpc>
                <a:spcPts val="2940"/>
              </a:lnSpc>
              <a:spcBef>
                <a:spcPts val="130"/>
              </a:spcBef>
              <a:buClr>
                <a:srgbClr val="3891A7"/>
              </a:buClr>
              <a:buSzPct val="79166"/>
              <a:buFont typeface="Wingdings 2"/>
              <a:buChar char=""/>
              <a:tabLst>
                <a:tab pos="321310" algn="l"/>
                <a:tab pos="321945" algn="l"/>
              </a:tabLst>
            </a:pPr>
            <a:r>
              <a:rPr sz="2400" dirty="0">
                <a:latin typeface="Times New Roman"/>
                <a:cs typeface="Times New Roman"/>
              </a:rPr>
              <a:t>Divide </a:t>
            </a:r>
            <a:r>
              <a:rPr sz="2400" spc="-5" dirty="0">
                <a:latin typeface="Times New Roman"/>
                <a:cs typeface="Times New Roman"/>
              </a:rPr>
              <a:t>numerator </a:t>
            </a:r>
            <a:r>
              <a:rPr sz="2400" dirty="0">
                <a:latin typeface="Times New Roman"/>
                <a:cs typeface="Times New Roman"/>
              </a:rPr>
              <a:t>and </a:t>
            </a:r>
            <a:r>
              <a:rPr sz="2400" spc="-5" dirty="0">
                <a:latin typeface="Times New Roman"/>
                <a:cs typeface="Times New Roman"/>
              </a:rPr>
              <a:t>denominator </a:t>
            </a:r>
            <a:r>
              <a:rPr sz="2400" dirty="0">
                <a:latin typeface="Times New Roman"/>
                <a:cs typeface="Times New Roman"/>
              </a:rPr>
              <a:t>by </a:t>
            </a:r>
            <a:r>
              <a:rPr sz="2400" spc="-10" dirty="0">
                <a:latin typeface="Times New Roman"/>
                <a:cs typeface="Times New Roman"/>
              </a:rPr>
              <a:t>cos</a:t>
            </a:r>
            <a:r>
              <a:rPr sz="2500" i="1" spc="-10" dirty="0">
                <a:latin typeface="Symbol"/>
                <a:cs typeface="Symbol"/>
              </a:rPr>
              <a:t></a:t>
            </a:r>
            <a:r>
              <a:rPr sz="2500" i="1" spc="-10" dirty="0">
                <a:latin typeface="Times New Roman"/>
                <a:cs typeface="Times New Roman"/>
              </a:rPr>
              <a:t> </a:t>
            </a:r>
            <a:r>
              <a:rPr sz="2400" dirty="0">
                <a:latin typeface="Times New Roman"/>
                <a:cs typeface="Times New Roman"/>
              </a:rPr>
              <a:t>and use</a:t>
            </a:r>
            <a:r>
              <a:rPr sz="2400" spc="-70" dirty="0">
                <a:latin typeface="Times New Roman"/>
                <a:cs typeface="Times New Roman"/>
              </a:rPr>
              <a:t> </a:t>
            </a:r>
            <a:r>
              <a:rPr sz="2400" dirty="0">
                <a:latin typeface="Times New Roman"/>
                <a:cs typeface="Times New Roman"/>
              </a:rPr>
              <a:t>relation</a:t>
            </a:r>
            <a:endParaRPr sz="2400">
              <a:latin typeface="Times New Roman"/>
              <a:cs typeface="Times New Roman"/>
            </a:endParaRPr>
          </a:p>
          <a:p>
            <a:pPr marL="321310">
              <a:lnSpc>
                <a:spcPts val="2940"/>
              </a:lnSpc>
            </a:pPr>
            <a:r>
              <a:rPr sz="2400" spc="-15" dirty="0">
                <a:latin typeface="Times New Roman"/>
                <a:cs typeface="Times New Roman"/>
              </a:rPr>
              <a:t>tan</a:t>
            </a:r>
            <a:r>
              <a:rPr sz="2500" i="1" spc="-15" dirty="0">
                <a:latin typeface="Symbol"/>
                <a:cs typeface="Symbol"/>
              </a:rPr>
              <a:t></a:t>
            </a:r>
            <a:r>
              <a:rPr sz="2500" i="1" spc="-15" dirty="0">
                <a:latin typeface="Times New Roman"/>
                <a:cs typeface="Times New Roman"/>
              </a:rPr>
              <a:t> </a:t>
            </a:r>
            <a:r>
              <a:rPr sz="2400" dirty="0">
                <a:latin typeface="Times New Roman"/>
                <a:cs typeface="Times New Roman"/>
              </a:rPr>
              <a:t>= </a:t>
            </a:r>
            <a:r>
              <a:rPr sz="2400" i="1" dirty="0">
                <a:latin typeface="Times New Roman"/>
                <a:cs typeface="Times New Roman"/>
              </a:rPr>
              <a:t>l </a:t>
            </a:r>
            <a:r>
              <a:rPr sz="2400" i="1" spc="-25" dirty="0">
                <a:latin typeface="Times New Roman"/>
                <a:cs typeface="Times New Roman"/>
              </a:rPr>
              <a:t>/</a:t>
            </a:r>
            <a:r>
              <a:rPr sz="2500" i="1" spc="-25" dirty="0">
                <a:latin typeface="Symbol"/>
                <a:cs typeface="Symbol"/>
              </a:rPr>
              <a:t></a:t>
            </a:r>
            <a:r>
              <a:rPr sz="2500" i="1" spc="-100" dirty="0">
                <a:latin typeface="Times New Roman"/>
                <a:cs typeface="Times New Roman"/>
              </a:rPr>
              <a:t> </a:t>
            </a:r>
            <a:r>
              <a:rPr sz="2400" i="1" spc="-5" dirty="0">
                <a:latin typeface="Times New Roman"/>
                <a:cs typeface="Times New Roman"/>
              </a:rPr>
              <a:t>d</a:t>
            </a:r>
            <a:r>
              <a:rPr sz="2400" i="1" spc="-7" baseline="-20833" dirty="0">
                <a:latin typeface="Times New Roman"/>
                <a:cs typeface="Times New Roman"/>
              </a:rPr>
              <a:t>m</a:t>
            </a:r>
            <a:endParaRPr sz="2400" baseline="-20833">
              <a:latin typeface="Times New Roman"/>
              <a:cs typeface="Times New Roman"/>
            </a:endParaRPr>
          </a:p>
        </p:txBody>
      </p:sp>
      <p:grpSp>
        <p:nvGrpSpPr>
          <p:cNvPr id="8" name="Group 7">
            <a:extLst>
              <a:ext uri="{FF2B5EF4-FFF2-40B4-BE49-F238E27FC236}">
                <a16:creationId xmlns:a16="http://schemas.microsoft.com/office/drawing/2014/main" xmlns="" id="{1E12EF41-E5BB-4AEC-B8DC-BC8F8CF01FF7}"/>
              </a:ext>
            </a:extLst>
          </p:cNvPr>
          <p:cNvGrpSpPr/>
          <p:nvPr/>
        </p:nvGrpSpPr>
        <p:grpSpPr>
          <a:xfrm>
            <a:off x="3348038" y="1401355"/>
            <a:ext cx="6762750" cy="1639090"/>
            <a:chOff x="3348038" y="1401355"/>
            <a:chExt cx="6762750" cy="1639090"/>
          </a:xfrm>
        </p:grpSpPr>
        <p:sp>
          <p:nvSpPr>
            <p:cNvPr id="4" name="object 4"/>
            <p:cNvSpPr/>
            <p:nvPr/>
          </p:nvSpPr>
          <p:spPr>
            <a:xfrm>
              <a:off x="3348038" y="1401355"/>
              <a:ext cx="6762750" cy="82190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348038" y="2263205"/>
              <a:ext cx="6762750" cy="777240"/>
            </a:xfrm>
            <a:prstGeom prst="rect">
              <a:avLst/>
            </a:prstGeom>
            <a:blipFill>
              <a:blip r:embed="rId3" cstate="print"/>
              <a:stretch>
                <a:fillRect/>
              </a:stretch>
            </a:blipFill>
          </p:spPr>
          <p:txBody>
            <a:bodyPr wrap="square" lIns="0" tIns="0" rIns="0" bIns="0" rtlCol="0"/>
            <a:lstStyle/>
            <a:p>
              <a:endParaRPr/>
            </a:p>
          </p:txBody>
        </p:sp>
      </p:grpSp>
      <p:sp>
        <p:nvSpPr>
          <p:cNvPr id="6" name="object 6"/>
          <p:cNvSpPr/>
          <p:nvPr/>
        </p:nvSpPr>
        <p:spPr>
          <a:xfrm>
            <a:off x="3400426" y="3857626"/>
            <a:ext cx="6657975" cy="1781175"/>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29600" y="6629400"/>
            <a:ext cx="2438400" cy="0"/>
          </a:xfrm>
          <a:custGeom>
            <a:avLst/>
            <a:gdLst/>
            <a:ahLst/>
            <a:cxnLst/>
            <a:rect l="l" t="t" r="r" b="b"/>
            <a:pathLst>
              <a:path w="2438400">
                <a:moveTo>
                  <a:pt x="0" y="0"/>
                </a:moveTo>
                <a:lnTo>
                  <a:pt x="2438400" y="0"/>
                </a:lnTo>
              </a:path>
            </a:pathLst>
          </a:custGeom>
          <a:ln w="12700">
            <a:solidFill>
              <a:srgbClr val="AFB9D6"/>
            </a:solidFill>
          </a:ln>
        </p:spPr>
        <p:txBody>
          <a:bodyPr wrap="square" lIns="0" tIns="0" rIns="0" bIns="0" rtlCol="0"/>
          <a:lstStyle/>
          <a:p>
            <a:endParaRPr/>
          </a:p>
        </p:txBody>
      </p:sp>
      <p:sp>
        <p:nvSpPr>
          <p:cNvPr id="3" name="object 3"/>
          <p:cNvSpPr txBox="1">
            <a:spLocks noGrp="1"/>
          </p:cNvSpPr>
          <p:nvPr>
            <p:ph type="title"/>
          </p:nvPr>
        </p:nvSpPr>
        <p:spPr>
          <a:xfrm>
            <a:off x="357809" y="58068"/>
            <a:ext cx="7706563" cy="689804"/>
          </a:xfrm>
          <a:prstGeom prst="rect">
            <a:avLst/>
          </a:prstGeom>
        </p:spPr>
        <p:txBody>
          <a:bodyPr vert="horz" wrap="square" lIns="0" tIns="12700" rIns="0" bIns="0" rtlCol="0" anchor="ctr">
            <a:spAutoFit/>
          </a:bodyPr>
          <a:lstStyle/>
          <a:p>
            <a:pPr marL="12700">
              <a:lnSpc>
                <a:spcPct val="100000"/>
              </a:lnSpc>
              <a:spcBef>
                <a:spcPts val="100"/>
              </a:spcBef>
            </a:pPr>
            <a:r>
              <a:rPr spc="-5" dirty="0"/>
              <a:t>Raising and Lowering</a:t>
            </a:r>
            <a:r>
              <a:rPr spc="-35" dirty="0"/>
              <a:t> </a:t>
            </a:r>
            <a:r>
              <a:rPr spc="-50" dirty="0"/>
              <a:t>Torque</a:t>
            </a:r>
          </a:p>
        </p:txBody>
      </p:sp>
      <p:sp>
        <p:nvSpPr>
          <p:cNvPr id="4" name="object 4"/>
          <p:cNvSpPr txBox="1"/>
          <p:nvPr/>
        </p:nvSpPr>
        <p:spPr>
          <a:xfrm>
            <a:off x="2066036" y="860805"/>
            <a:ext cx="7898130" cy="756920"/>
          </a:xfrm>
          <a:prstGeom prst="rect">
            <a:avLst/>
          </a:prstGeom>
        </p:spPr>
        <p:txBody>
          <a:bodyPr vert="horz" wrap="square" lIns="0" tIns="12700" rIns="0" bIns="0" rtlCol="0">
            <a:spAutoFit/>
          </a:bodyPr>
          <a:lstStyle/>
          <a:p>
            <a:pPr marL="295910" marR="5080" indent="-283845">
              <a:spcBef>
                <a:spcPts val="100"/>
              </a:spcBef>
              <a:buClr>
                <a:srgbClr val="3891A7"/>
              </a:buClr>
              <a:buSzPct val="79166"/>
              <a:buFont typeface="Wingdings 2"/>
              <a:buChar char=""/>
              <a:tabLst>
                <a:tab pos="295910" algn="l"/>
                <a:tab pos="296545" algn="l"/>
              </a:tabLst>
            </a:pPr>
            <a:r>
              <a:rPr sz="2400" dirty="0">
                <a:latin typeface="Times New Roman"/>
                <a:cs typeface="Times New Roman"/>
              </a:rPr>
              <a:t>Noting that the torque </a:t>
            </a:r>
            <a:r>
              <a:rPr sz="2400" spc="-5" dirty="0">
                <a:latin typeface="Times New Roman"/>
                <a:cs typeface="Times New Roman"/>
              </a:rPr>
              <a:t>is </a:t>
            </a:r>
            <a:r>
              <a:rPr sz="2400" dirty="0">
                <a:latin typeface="Times New Roman"/>
                <a:cs typeface="Times New Roman"/>
              </a:rPr>
              <a:t>the product of the force and the</a:t>
            </a:r>
            <a:r>
              <a:rPr sz="2400" spc="-175" dirty="0">
                <a:latin typeface="Times New Roman"/>
                <a:cs typeface="Times New Roman"/>
              </a:rPr>
              <a:t> </a:t>
            </a:r>
            <a:r>
              <a:rPr sz="2400" spc="-10" dirty="0">
                <a:latin typeface="Times New Roman"/>
                <a:cs typeface="Times New Roman"/>
              </a:rPr>
              <a:t>mean  </a:t>
            </a:r>
            <a:r>
              <a:rPr sz="2400" spc="-5" dirty="0">
                <a:latin typeface="Times New Roman"/>
                <a:cs typeface="Times New Roman"/>
              </a:rPr>
              <a:t>radius,</a:t>
            </a:r>
            <a:endParaRPr sz="2400">
              <a:latin typeface="Times New Roman"/>
              <a:cs typeface="Times New Roman"/>
            </a:endParaRPr>
          </a:p>
        </p:txBody>
      </p:sp>
      <p:sp>
        <p:nvSpPr>
          <p:cNvPr id="5" name="object 5"/>
          <p:cNvSpPr/>
          <p:nvPr/>
        </p:nvSpPr>
        <p:spPr>
          <a:xfrm>
            <a:off x="4086225" y="1482725"/>
            <a:ext cx="5905500" cy="7810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143376" y="2514600"/>
            <a:ext cx="5800725" cy="68580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37913" y="207390"/>
            <a:ext cx="2945130" cy="391160"/>
          </a:xfrm>
          <a:prstGeom prst="rect">
            <a:avLst/>
          </a:prstGeom>
        </p:spPr>
        <p:txBody>
          <a:bodyPr vert="horz" wrap="square" lIns="0" tIns="12700" rIns="0" bIns="0" rtlCol="0">
            <a:spAutoFit/>
          </a:bodyPr>
          <a:lstStyle/>
          <a:p>
            <a:pPr marL="12700">
              <a:spcBef>
                <a:spcPts val="100"/>
              </a:spcBef>
            </a:pPr>
            <a:r>
              <a:rPr sz="2400" b="1" dirty="0">
                <a:latin typeface="Times New Roman"/>
                <a:cs typeface="Times New Roman"/>
              </a:rPr>
              <a:t>Self-locking</a:t>
            </a:r>
            <a:r>
              <a:rPr sz="2400" b="1" spc="-85" dirty="0">
                <a:latin typeface="Times New Roman"/>
                <a:cs typeface="Times New Roman"/>
              </a:rPr>
              <a:t> </a:t>
            </a:r>
            <a:r>
              <a:rPr sz="2400" b="1" spc="-5" dirty="0">
                <a:latin typeface="Times New Roman"/>
                <a:cs typeface="Times New Roman"/>
              </a:rPr>
              <a:t>Condition</a:t>
            </a:r>
            <a:endParaRPr sz="2400">
              <a:latin typeface="Times New Roman"/>
              <a:cs typeface="Times New Roman"/>
            </a:endParaRPr>
          </a:p>
        </p:txBody>
      </p:sp>
      <p:sp>
        <p:nvSpPr>
          <p:cNvPr id="3" name="object 3"/>
          <p:cNvSpPr txBox="1"/>
          <p:nvPr/>
        </p:nvSpPr>
        <p:spPr>
          <a:xfrm>
            <a:off x="2040637" y="1546683"/>
            <a:ext cx="7917815" cy="2814955"/>
          </a:xfrm>
          <a:prstGeom prst="rect">
            <a:avLst/>
          </a:prstGeom>
        </p:spPr>
        <p:txBody>
          <a:bodyPr vert="horz" wrap="square" lIns="0" tIns="12700" rIns="0" bIns="0" rtlCol="0">
            <a:spAutoFit/>
          </a:bodyPr>
          <a:lstStyle/>
          <a:p>
            <a:pPr marL="321310" indent="-283845">
              <a:spcBef>
                <a:spcPts val="100"/>
              </a:spcBef>
              <a:buClr>
                <a:srgbClr val="3891A7"/>
              </a:buClr>
              <a:buSzPct val="79166"/>
              <a:buFont typeface="Wingdings 2"/>
              <a:buChar char=""/>
              <a:tabLst>
                <a:tab pos="321310" algn="l"/>
                <a:tab pos="321945" algn="l"/>
              </a:tabLst>
            </a:pPr>
            <a:r>
              <a:rPr sz="2400" dirty="0">
                <a:latin typeface="Times New Roman"/>
                <a:cs typeface="Times New Roman"/>
              </a:rPr>
              <a:t>If the lowering torque is negative, the load will lower itself</a:t>
            </a:r>
            <a:r>
              <a:rPr sz="2400" spc="-220" dirty="0">
                <a:latin typeface="Times New Roman"/>
                <a:cs typeface="Times New Roman"/>
              </a:rPr>
              <a:t> </a:t>
            </a:r>
            <a:r>
              <a:rPr sz="2400" dirty="0">
                <a:latin typeface="Times New Roman"/>
                <a:cs typeface="Times New Roman"/>
              </a:rPr>
              <a:t>by</a:t>
            </a:r>
            <a:endParaRPr sz="2400">
              <a:latin typeface="Times New Roman"/>
              <a:cs typeface="Times New Roman"/>
            </a:endParaRPr>
          </a:p>
          <a:p>
            <a:pPr marL="321310"/>
            <a:r>
              <a:rPr sz="2400" dirty="0">
                <a:latin typeface="Times New Roman"/>
                <a:cs typeface="Times New Roman"/>
              </a:rPr>
              <a:t>causing </a:t>
            </a:r>
            <a:r>
              <a:rPr sz="2400" spc="-5" dirty="0">
                <a:latin typeface="Times New Roman"/>
                <a:cs typeface="Times New Roman"/>
              </a:rPr>
              <a:t>the screw </a:t>
            </a:r>
            <a:r>
              <a:rPr sz="2400" dirty="0">
                <a:latin typeface="Times New Roman"/>
                <a:cs typeface="Times New Roman"/>
              </a:rPr>
              <a:t>to </a:t>
            </a:r>
            <a:r>
              <a:rPr sz="2400" spc="-5" dirty="0">
                <a:latin typeface="Times New Roman"/>
                <a:cs typeface="Times New Roman"/>
              </a:rPr>
              <a:t>spin without </a:t>
            </a:r>
            <a:r>
              <a:rPr sz="2400" dirty="0">
                <a:latin typeface="Times New Roman"/>
                <a:cs typeface="Times New Roman"/>
              </a:rPr>
              <a:t>any external</a:t>
            </a:r>
            <a:r>
              <a:rPr sz="2400" spc="-70" dirty="0">
                <a:latin typeface="Times New Roman"/>
                <a:cs typeface="Times New Roman"/>
              </a:rPr>
              <a:t> </a:t>
            </a:r>
            <a:r>
              <a:rPr sz="2400" spc="-10" dirty="0">
                <a:latin typeface="Times New Roman"/>
                <a:cs typeface="Times New Roman"/>
              </a:rPr>
              <a:t>effort.</a:t>
            </a:r>
            <a:endParaRPr sz="2400">
              <a:latin typeface="Times New Roman"/>
              <a:cs typeface="Times New Roman"/>
            </a:endParaRPr>
          </a:p>
          <a:p>
            <a:pPr marL="321310" indent="-283845">
              <a:spcBef>
                <a:spcPts val="600"/>
              </a:spcBef>
              <a:buClr>
                <a:srgbClr val="3891A7"/>
              </a:buClr>
              <a:buSzPct val="79166"/>
              <a:buFont typeface="Wingdings 2"/>
              <a:buChar char=""/>
              <a:tabLst>
                <a:tab pos="321310" algn="l"/>
                <a:tab pos="321945" algn="l"/>
              </a:tabLst>
            </a:pPr>
            <a:r>
              <a:rPr sz="2400" dirty="0">
                <a:latin typeface="Times New Roman"/>
                <a:cs typeface="Times New Roman"/>
              </a:rPr>
              <a:t>If the lowering torque </a:t>
            </a:r>
            <a:r>
              <a:rPr sz="2400" spc="-5" dirty="0">
                <a:latin typeface="Times New Roman"/>
                <a:cs typeface="Times New Roman"/>
              </a:rPr>
              <a:t>is </a:t>
            </a:r>
            <a:r>
              <a:rPr sz="2400" dirty="0">
                <a:latin typeface="Times New Roman"/>
                <a:cs typeface="Times New Roman"/>
              </a:rPr>
              <a:t>positive, the screw </a:t>
            </a:r>
            <a:r>
              <a:rPr sz="2400" spc="-5" dirty="0">
                <a:latin typeface="Times New Roman"/>
                <a:cs typeface="Times New Roman"/>
              </a:rPr>
              <a:t>is</a:t>
            </a:r>
            <a:r>
              <a:rPr sz="2400" spc="-110" dirty="0">
                <a:latin typeface="Times New Roman"/>
                <a:cs typeface="Times New Roman"/>
              </a:rPr>
              <a:t> </a:t>
            </a:r>
            <a:r>
              <a:rPr sz="2400" i="1" dirty="0">
                <a:latin typeface="Times New Roman"/>
                <a:cs typeface="Times New Roman"/>
              </a:rPr>
              <a:t>self-locking</a:t>
            </a:r>
            <a:r>
              <a:rPr sz="2400" dirty="0">
                <a:latin typeface="Times New Roman"/>
                <a:cs typeface="Times New Roman"/>
              </a:rPr>
              <a:t>.</a:t>
            </a:r>
            <a:endParaRPr sz="2400">
              <a:latin typeface="Times New Roman"/>
              <a:cs typeface="Times New Roman"/>
            </a:endParaRPr>
          </a:p>
          <a:p>
            <a:pPr marL="321310" indent="-283845">
              <a:spcBef>
                <a:spcPts val="515"/>
              </a:spcBef>
              <a:buClr>
                <a:srgbClr val="3891A7"/>
              </a:buClr>
              <a:buSzPct val="79166"/>
              <a:buFont typeface="Wingdings 2"/>
              <a:buChar char=""/>
              <a:tabLst>
                <a:tab pos="321310" algn="l"/>
                <a:tab pos="321945" algn="l"/>
              </a:tabLst>
            </a:pPr>
            <a:r>
              <a:rPr sz="2400" dirty="0">
                <a:latin typeface="Times New Roman"/>
                <a:cs typeface="Times New Roman"/>
              </a:rPr>
              <a:t>Self-locking condition </a:t>
            </a:r>
            <a:r>
              <a:rPr sz="2400" spc="-5" dirty="0">
                <a:latin typeface="Times New Roman"/>
                <a:cs typeface="Times New Roman"/>
              </a:rPr>
              <a:t>is </a:t>
            </a:r>
            <a:r>
              <a:rPr sz="2500" i="1" spc="-55" dirty="0">
                <a:latin typeface="Symbol"/>
                <a:cs typeface="Symbol"/>
              </a:rPr>
              <a:t></a:t>
            </a:r>
            <a:r>
              <a:rPr sz="2500" i="1" spc="-55" dirty="0">
                <a:latin typeface="Times New Roman"/>
                <a:cs typeface="Times New Roman"/>
              </a:rPr>
              <a:t> </a:t>
            </a:r>
            <a:r>
              <a:rPr sz="2400" i="1" dirty="0">
                <a:latin typeface="Times New Roman"/>
                <a:cs typeface="Times New Roman"/>
              </a:rPr>
              <a:t>f </a:t>
            </a:r>
            <a:r>
              <a:rPr sz="2400" i="1" spc="-5" dirty="0">
                <a:latin typeface="Times New Roman"/>
                <a:cs typeface="Times New Roman"/>
              </a:rPr>
              <a:t>d</a:t>
            </a:r>
            <a:r>
              <a:rPr sz="2400" i="1" spc="-7" baseline="-20833" dirty="0">
                <a:latin typeface="Times New Roman"/>
                <a:cs typeface="Times New Roman"/>
              </a:rPr>
              <a:t>m </a:t>
            </a:r>
            <a:r>
              <a:rPr sz="2400" dirty="0">
                <a:latin typeface="Times New Roman"/>
                <a:cs typeface="Times New Roman"/>
              </a:rPr>
              <a:t>&gt;</a:t>
            </a:r>
            <a:r>
              <a:rPr sz="2400" spc="-250" dirty="0">
                <a:latin typeface="Times New Roman"/>
                <a:cs typeface="Times New Roman"/>
              </a:rPr>
              <a:t> </a:t>
            </a:r>
            <a:r>
              <a:rPr sz="2400" i="1" dirty="0">
                <a:latin typeface="Times New Roman"/>
                <a:cs typeface="Times New Roman"/>
              </a:rPr>
              <a:t>l</a:t>
            </a:r>
            <a:endParaRPr sz="2400">
              <a:latin typeface="Times New Roman"/>
              <a:cs typeface="Times New Roman"/>
            </a:endParaRPr>
          </a:p>
          <a:p>
            <a:pPr marL="321310" marR="155575" indent="-283845">
              <a:lnSpc>
                <a:spcPct val="99400"/>
              </a:lnSpc>
              <a:spcBef>
                <a:spcPts val="500"/>
              </a:spcBef>
              <a:buClr>
                <a:srgbClr val="3891A7"/>
              </a:buClr>
              <a:buSzPct val="79166"/>
              <a:buFont typeface="Wingdings 2"/>
              <a:buChar char=""/>
              <a:tabLst>
                <a:tab pos="321310" algn="l"/>
                <a:tab pos="321945" algn="l"/>
              </a:tabLst>
            </a:pPr>
            <a:r>
              <a:rPr sz="2400" dirty="0">
                <a:latin typeface="Times New Roman"/>
                <a:cs typeface="Times New Roman"/>
              </a:rPr>
              <a:t>Noting that </a:t>
            </a:r>
            <a:r>
              <a:rPr sz="2400" i="1" dirty="0">
                <a:latin typeface="Times New Roman"/>
                <a:cs typeface="Times New Roman"/>
              </a:rPr>
              <a:t>l / </a:t>
            </a:r>
            <a:r>
              <a:rPr sz="2500" i="1" spc="-55" dirty="0">
                <a:latin typeface="Symbol"/>
                <a:cs typeface="Symbol"/>
              </a:rPr>
              <a:t></a:t>
            </a:r>
            <a:r>
              <a:rPr sz="2500" i="1" spc="-55" dirty="0">
                <a:latin typeface="Times New Roman"/>
                <a:cs typeface="Times New Roman"/>
              </a:rPr>
              <a:t> </a:t>
            </a:r>
            <a:r>
              <a:rPr sz="2400" i="1" spc="-5" dirty="0">
                <a:latin typeface="Times New Roman"/>
                <a:cs typeface="Times New Roman"/>
              </a:rPr>
              <a:t>d</a:t>
            </a:r>
            <a:r>
              <a:rPr sz="2400" i="1" spc="-7" baseline="-20833" dirty="0">
                <a:latin typeface="Times New Roman"/>
                <a:cs typeface="Times New Roman"/>
              </a:rPr>
              <a:t>m </a:t>
            </a:r>
            <a:r>
              <a:rPr sz="2400" i="1" dirty="0">
                <a:latin typeface="Times New Roman"/>
                <a:cs typeface="Times New Roman"/>
              </a:rPr>
              <a:t>= </a:t>
            </a:r>
            <a:r>
              <a:rPr sz="2400" dirty="0">
                <a:latin typeface="Times New Roman"/>
                <a:cs typeface="Times New Roman"/>
              </a:rPr>
              <a:t>tan </a:t>
            </a:r>
            <a:r>
              <a:rPr sz="2500" i="1" spc="-30" dirty="0">
                <a:latin typeface="Symbol"/>
                <a:cs typeface="Symbol"/>
              </a:rPr>
              <a:t></a:t>
            </a:r>
            <a:r>
              <a:rPr sz="2400" i="1" spc="-30" dirty="0">
                <a:latin typeface="Times New Roman"/>
                <a:cs typeface="Times New Roman"/>
              </a:rPr>
              <a:t>, </a:t>
            </a:r>
            <a:r>
              <a:rPr sz="2400" dirty="0">
                <a:latin typeface="Times New Roman"/>
                <a:cs typeface="Times New Roman"/>
              </a:rPr>
              <a:t>the self-locking condition can be  seen to only involve the </a:t>
            </a:r>
            <a:r>
              <a:rPr sz="2400" spc="-5" dirty="0">
                <a:latin typeface="Times New Roman"/>
                <a:cs typeface="Times New Roman"/>
              </a:rPr>
              <a:t>coefficient </a:t>
            </a:r>
            <a:r>
              <a:rPr sz="2400" dirty="0">
                <a:latin typeface="Times New Roman"/>
                <a:cs typeface="Times New Roman"/>
              </a:rPr>
              <a:t>of friction and the lead  angle.</a:t>
            </a:r>
            <a:endParaRPr sz="2400">
              <a:latin typeface="Times New Roman"/>
              <a:cs typeface="Times New Roman"/>
            </a:endParaRPr>
          </a:p>
        </p:txBody>
      </p:sp>
      <p:sp>
        <p:nvSpPr>
          <p:cNvPr id="4" name="object 4"/>
          <p:cNvSpPr/>
          <p:nvPr/>
        </p:nvSpPr>
        <p:spPr>
          <a:xfrm>
            <a:off x="4114801" y="838200"/>
            <a:ext cx="5800725" cy="6858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876801" y="4343400"/>
            <a:ext cx="5000625" cy="419100"/>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6037" y="207391"/>
            <a:ext cx="7858759" cy="1410335"/>
          </a:xfrm>
          <a:prstGeom prst="rect">
            <a:avLst/>
          </a:prstGeom>
        </p:spPr>
        <p:txBody>
          <a:bodyPr vert="horz" wrap="square" lIns="0" tIns="12700" rIns="0" bIns="0" rtlCol="0">
            <a:spAutoFit/>
          </a:bodyPr>
          <a:lstStyle/>
          <a:p>
            <a:pPr marL="230504" algn="ctr">
              <a:spcBef>
                <a:spcPts val="100"/>
              </a:spcBef>
            </a:pPr>
            <a:r>
              <a:rPr sz="2400" b="1" spc="-5" dirty="0">
                <a:latin typeface="Times New Roman"/>
                <a:cs typeface="Times New Roman"/>
              </a:rPr>
              <a:t>Power </a:t>
            </a:r>
            <a:r>
              <a:rPr sz="2400" b="1" spc="-15" dirty="0">
                <a:latin typeface="Times New Roman"/>
                <a:cs typeface="Times New Roman"/>
              </a:rPr>
              <a:t>Screw</a:t>
            </a:r>
            <a:r>
              <a:rPr sz="2400" b="1" spc="-40" dirty="0">
                <a:latin typeface="Times New Roman"/>
                <a:cs typeface="Times New Roman"/>
              </a:rPr>
              <a:t> </a:t>
            </a:r>
            <a:r>
              <a:rPr sz="2400" b="1" dirty="0">
                <a:latin typeface="Times New Roman"/>
                <a:cs typeface="Times New Roman"/>
              </a:rPr>
              <a:t>Efficiency</a:t>
            </a:r>
            <a:endParaRPr sz="2400">
              <a:latin typeface="Times New Roman"/>
              <a:cs typeface="Times New Roman"/>
            </a:endParaRPr>
          </a:p>
          <a:p>
            <a:pPr marL="295910" marR="5080" indent="-283845">
              <a:spcBef>
                <a:spcPts val="2265"/>
              </a:spcBef>
              <a:buClr>
                <a:srgbClr val="3891A7"/>
              </a:buClr>
              <a:buSzPct val="79166"/>
              <a:buFont typeface="Wingdings 2"/>
              <a:buChar char=""/>
              <a:tabLst>
                <a:tab pos="295910" algn="l"/>
                <a:tab pos="296545" algn="l"/>
              </a:tabLst>
            </a:pPr>
            <a:r>
              <a:rPr sz="2400" dirty="0">
                <a:latin typeface="Times New Roman"/>
                <a:cs typeface="Times New Roman"/>
              </a:rPr>
              <a:t>The torque needed to raise the load with no friction losses</a:t>
            </a:r>
            <a:r>
              <a:rPr sz="2400" spc="-215" dirty="0">
                <a:latin typeface="Times New Roman"/>
                <a:cs typeface="Times New Roman"/>
              </a:rPr>
              <a:t> </a:t>
            </a:r>
            <a:r>
              <a:rPr sz="2400" dirty="0">
                <a:latin typeface="Times New Roman"/>
                <a:cs typeface="Times New Roman"/>
              </a:rPr>
              <a:t>can  be found </a:t>
            </a:r>
            <a:r>
              <a:rPr sz="2400" spc="-5" dirty="0">
                <a:latin typeface="Times New Roman"/>
                <a:cs typeface="Times New Roman"/>
              </a:rPr>
              <a:t>from </a:t>
            </a:r>
            <a:r>
              <a:rPr sz="2400" dirty="0">
                <a:latin typeface="Times New Roman"/>
                <a:cs typeface="Times New Roman"/>
              </a:rPr>
              <a:t>Eq. (8–1) </a:t>
            </a:r>
            <a:r>
              <a:rPr sz="2400" spc="-5" dirty="0">
                <a:latin typeface="Times New Roman"/>
                <a:cs typeface="Times New Roman"/>
              </a:rPr>
              <a:t>with </a:t>
            </a:r>
            <a:r>
              <a:rPr sz="2400" i="1" dirty="0">
                <a:latin typeface="Times New Roman"/>
                <a:cs typeface="Times New Roman"/>
              </a:rPr>
              <a:t>f </a:t>
            </a:r>
            <a:r>
              <a:rPr sz="2400" dirty="0">
                <a:latin typeface="Times New Roman"/>
                <a:cs typeface="Times New Roman"/>
              </a:rPr>
              <a:t>=</a:t>
            </a:r>
            <a:r>
              <a:rPr sz="2400" spc="-20" dirty="0">
                <a:latin typeface="Times New Roman"/>
                <a:cs typeface="Times New Roman"/>
              </a:rPr>
              <a:t> </a:t>
            </a:r>
            <a:r>
              <a:rPr sz="2400" dirty="0">
                <a:latin typeface="Times New Roman"/>
                <a:cs typeface="Times New Roman"/>
              </a:rPr>
              <a:t>0.</a:t>
            </a:r>
            <a:endParaRPr sz="2400">
              <a:latin typeface="Times New Roman"/>
              <a:cs typeface="Times New Roman"/>
            </a:endParaRPr>
          </a:p>
        </p:txBody>
      </p:sp>
      <p:sp>
        <p:nvSpPr>
          <p:cNvPr id="3" name="object 3"/>
          <p:cNvSpPr txBox="1"/>
          <p:nvPr/>
        </p:nvSpPr>
        <p:spPr>
          <a:xfrm>
            <a:off x="2066037" y="2552827"/>
            <a:ext cx="5927725" cy="391160"/>
          </a:xfrm>
          <a:prstGeom prst="rect">
            <a:avLst/>
          </a:prstGeom>
        </p:spPr>
        <p:txBody>
          <a:bodyPr vert="horz" wrap="square" lIns="0" tIns="12700" rIns="0" bIns="0" rtlCol="0">
            <a:spAutoFit/>
          </a:bodyPr>
          <a:lstStyle/>
          <a:p>
            <a:pPr marL="295910" indent="-283845">
              <a:spcBef>
                <a:spcPts val="100"/>
              </a:spcBef>
              <a:buClr>
                <a:srgbClr val="3891A7"/>
              </a:buClr>
              <a:buSzPct val="79166"/>
              <a:buFont typeface="Wingdings 2"/>
              <a:buChar char=""/>
              <a:tabLst>
                <a:tab pos="295910" algn="l"/>
                <a:tab pos="296545" algn="l"/>
              </a:tabLst>
            </a:pPr>
            <a:r>
              <a:rPr sz="2400" dirty="0">
                <a:latin typeface="Times New Roman"/>
                <a:cs typeface="Times New Roman"/>
              </a:rPr>
              <a:t>The </a:t>
            </a:r>
            <a:r>
              <a:rPr sz="2400" spc="-5" dirty="0">
                <a:latin typeface="Times New Roman"/>
                <a:cs typeface="Times New Roman"/>
              </a:rPr>
              <a:t>efficiency </a:t>
            </a:r>
            <a:r>
              <a:rPr sz="2400" dirty="0">
                <a:latin typeface="Times New Roman"/>
                <a:cs typeface="Times New Roman"/>
              </a:rPr>
              <a:t>of the power </a:t>
            </a:r>
            <a:r>
              <a:rPr sz="2400" spc="-5" dirty="0">
                <a:latin typeface="Times New Roman"/>
                <a:cs typeface="Times New Roman"/>
              </a:rPr>
              <a:t>screw </a:t>
            </a:r>
            <a:r>
              <a:rPr sz="2400" dirty="0">
                <a:latin typeface="Times New Roman"/>
                <a:cs typeface="Times New Roman"/>
              </a:rPr>
              <a:t>is</a:t>
            </a:r>
            <a:r>
              <a:rPr sz="2400" spc="-110" dirty="0">
                <a:latin typeface="Times New Roman"/>
                <a:cs typeface="Times New Roman"/>
              </a:rPr>
              <a:t> </a:t>
            </a:r>
            <a:r>
              <a:rPr sz="2400" dirty="0">
                <a:latin typeface="Times New Roman"/>
                <a:cs typeface="Times New Roman"/>
              </a:rPr>
              <a:t>therefore</a:t>
            </a:r>
            <a:endParaRPr sz="2400">
              <a:latin typeface="Times New Roman"/>
              <a:cs typeface="Times New Roman"/>
            </a:endParaRPr>
          </a:p>
        </p:txBody>
      </p:sp>
      <p:sp>
        <p:nvSpPr>
          <p:cNvPr id="4" name="object 4"/>
          <p:cNvSpPr/>
          <p:nvPr/>
        </p:nvSpPr>
        <p:spPr>
          <a:xfrm>
            <a:off x="3962400" y="1619250"/>
            <a:ext cx="5848350" cy="7810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343400" y="2971801"/>
            <a:ext cx="5467350" cy="676275"/>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4070" y="58068"/>
            <a:ext cx="8014698" cy="689804"/>
          </a:xfrm>
          <a:prstGeom prst="rect">
            <a:avLst/>
          </a:prstGeom>
        </p:spPr>
        <p:txBody>
          <a:bodyPr vert="horz" wrap="square" lIns="0" tIns="12700" rIns="0" bIns="0" rtlCol="0" anchor="ctr">
            <a:spAutoFit/>
          </a:bodyPr>
          <a:lstStyle/>
          <a:p>
            <a:pPr marL="12700">
              <a:lnSpc>
                <a:spcPct val="100000"/>
              </a:lnSpc>
              <a:spcBef>
                <a:spcPts val="100"/>
              </a:spcBef>
            </a:pPr>
            <a:r>
              <a:rPr spc="-5" dirty="0"/>
              <a:t>Power </a:t>
            </a:r>
            <a:r>
              <a:rPr spc="-15" dirty="0"/>
              <a:t>Screw </a:t>
            </a:r>
            <a:r>
              <a:rPr spc="-5" dirty="0"/>
              <a:t>Safe </a:t>
            </a:r>
            <a:r>
              <a:rPr dirty="0"/>
              <a:t>Bearing</a:t>
            </a:r>
            <a:r>
              <a:rPr spc="-55" dirty="0"/>
              <a:t> </a:t>
            </a:r>
            <a:r>
              <a:rPr spc="-15" dirty="0"/>
              <a:t>Pressure</a:t>
            </a:r>
          </a:p>
        </p:txBody>
      </p:sp>
      <p:sp>
        <p:nvSpPr>
          <p:cNvPr id="3" name="object 3"/>
          <p:cNvSpPr/>
          <p:nvPr/>
        </p:nvSpPr>
        <p:spPr>
          <a:xfrm>
            <a:off x="699052" y="1653208"/>
            <a:ext cx="8648700" cy="28448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29600" y="6629400"/>
            <a:ext cx="2438400" cy="0"/>
          </a:xfrm>
          <a:custGeom>
            <a:avLst/>
            <a:gdLst/>
            <a:ahLst/>
            <a:cxnLst/>
            <a:rect l="l" t="t" r="r" b="b"/>
            <a:pathLst>
              <a:path w="2438400">
                <a:moveTo>
                  <a:pt x="0" y="0"/>
                </a:moveTo>
                <a:lnTo>
                  <a:pt x="2438400" y="0"/>
                </a:lnTo>
              </a:path>
            </a:pathLst>
          </a:custGeom>
          <a:ln w="12700">
            <a:solidFill>
              <a:srgbClr val="AFB9D6"/>
            </a:solidFill>
          </a:ln>
        </p:spPr>
        <p:txBody>
          <a:bodyPr wrap="square" lIns="0" tIns="0" rIns="0" bIns="0" rtlCol="0"/>
          <a:lstStyle/>
          <a:p>
            <a:endParaRPr/>
          </a:p>
        </p:txBody>
      </p:sp>
      <p:sp>
        <p:nvSpPr>
          <p:cNvPr id="3" name="object 3"/>
          <p:cNvSpPr txBox="1">
            <a:spLocks noGrp="1"/>
          </p:cNvSpPr>
          <p:nvPr>
            <p:ph type="title"/>
          </p:nvPr>
        </p:nvSpPr>
        <p:spPr>
          <a:xfrm>
            <a:off x="357809" y="116236"/>
            <a:ext cx="5961967" cy="689804"/>
          </a:xfrm>
          <a:prstGeom prst="rect">
            <a:avLst/>
          </a:prstGeom>
        </p:spPr>
        <p:txBody>
          <a:bodyPr vert="horz" wrap="square" lIns="0" tIns="12700" rIns="0" bIns="0" rtlCol="0" anchor="ctr">
            <a:spAutoFit/>
          </a:bodyPr>
          <a:lstStyle/>
          <a:p>
            <a:pPr marL="12700">
              <a:lnSpc>
                <a:spcPct val="100000"/>
              </a:lnSpc>
              <a:spcBef>
                <a:spcPts val="100"/>
              </a:spcBef>
            </a:pPr>
            <a:r>
              <a:rPr spc="-5" dirty="0"/>
              <a:t>Head </a:t>
            </a:r>
            <a:r>
              <a:rPr spc="-50" dirty="0"/>
              <a:t>Type </a:t>
            </a:r>
            <a:r>
              <a:rPr spc="-5" dirty="0"/>
              <a:t>of</a:t>
            </a:r>
            <a:r>
              <a:rPr spc="-40" dirty="0"/>
              <a:t> </a:t>
            </a:r>
            <a:r>
              <a:rPr dirty="0"/>
              <a:t>Bolts</a:t>
            </a:r>
          </a:p>
        </p:txBody>
      </p:sp>
      <p:sp>
        <p:nvSpPr>
          <p:cNvPr id="4" name="object 4"/>
          <p:cNvSpPr txBox="1"/>
          <p:nvPr/>
        </p:nvSpPr>
        <p:spPr>
          <a:xfrm>
            <a:off x="2054087" y="785520"/>
            <a:ext cx="3818139" cy="5543550"/>
          </a:xfrm>
          <a:prstGeom prst="rect">
            <a:avLst/>
          </a:prstGeom>
        </p:spPr>
        <p:txBody>
          <a:bodyPr vert="horz" wrap="square" lIns="0" tIns="55244" rIns="0" bIns="0" rtlCol="0">
            <a:spAutoFit/>
          </a:bodyPr>
          <a:lstStyle/>
          <a:p>
            <a:pPr marL="283210" marR="1392555" indent="-283210" algn="r">
              <a:spcBef>
                <a:spcPts val="434"/>
              </a:spcBef>
              <a:buClr>
                <a:srgbClr val="3891A7"/>
              </a:buClr>
              <a:buSzPct val="79545"/>
              <a:buFont typeface="Wingdings 2"/>
              <a:buChar char=""/>
              <a:tabLst>
                <a:tab pos="283210" algn="l"/>
                <a:tab pos="283845" algn="l"/>
              </a:tabLst>
            </a:pPr>
            <a:r>
              <a:rPr sz="2200" spc="-5" dirty="0">
                <a:latin typeface="Times New Roman"/>
                <a:cs typeface="Times New Roman"/>
              </a:rPr>
              <a:t>Hexagon head</a:t>
            </a:r>
            <a:r>
              <a:rPr sz="2200" spc="-50" dirty="0">
                <a:latin typeface="Times New Roman"/>
                <a:cs typeface="Times New Roman"/>
              </a:rPr>
              <a:t> </a:t>
            </a:r>
            <a:r>
              <a:rPr sz="2200" spc="-5" dirty="0">
                <a:latin typeface="Times New Roman"/>
                <a:cs typeface="Times New Roman"/>
              </a:rPr>
              <a:t>bolt</a:t>
            </a:r>
            <a:endParaRPr sz="2200" dirty="0">
              <a:latin typeface="Times New Roman"/>
              <a:cs typeface="Times New Roman"/>
            </a:endParaRPr>
          </a:p>
          <a:p>
            <a:pPr marL="238125" marR="1383030" lvl="1" indent="-238125" algn="r">
              <a:spcBef>
                <a:spcPts val="335"/>
              </a:spcBef>
              <a:buClr>
                <a:srgbClr val="3891A7"/>
              </a:buClr>
              <a:buFont typeface="Verdana"/>
              <a:buChar char="◦"/>
              <a:tabLst>
                <a:tab pos="238125" algn="l"/>
              </a:tabLst>
            </a:pPr>
            <a:r>
              <a:rPr sz="2200" spc="-5" dirty="0">
                <a:latin typeface="Times New Roman"/>
                <a:cs typeface="Times New Roman"/>
              </a:rPr>
              <a:t>Usually uses</a:t>
            </a:r>
            <a:r>
              <a:rPr sz="2200" spc="-75" dirty="0">
                <a:latin typeface="Times New Roman"/>
                <a:cs typeface="Times New Roman"/>
              </a:rPr>
              <a:t> </a:t>
            </a:r>
            <a:r>
              <a:rPr sz="2200" dirty="0">
                <a:latin typeface="Times New Roman"/>
                <a:cs typeface="Times New Roman"/>
              </a:rPr>
              <a:t>nut</a:t>
            </a:r>
          </a:p>
          <a:p>
            <a:pPr marL="570230" lvl="1" indent="-238760">
              <a:spcBef>
                <a:spcPts val="340"/>
              </a:spcBef>
              <a:buClr>
                <a:srgbClr val="3891A7"/>
              </a:buClr>
              <a:buFont typeface="Verdana"/>
              <a:buChar char="◦"/>
              <a:tabLst>
                <a:tab pos="570865" algn="l"/>
              </a:tabLst>
            </a:pPr>
            <a:r>
              <a:rPr sz="2200" spc="-5" dirty="0">
                <a:latin typeface="Times New Roman"/>
                <a:cs typeface="Times New Roman"/>
              </a:rPr>
              <a:t>Heavy</a:t>
            </a:r>
            <a:r>
              <a:rPr sz="2200" spc="-85" dirty="0">
                <a:latin typeface="Times New Roman"/>
                <a:cs typeface="Times New Roman"/>
              </a:rPr>
              <a:t> </a:t>
            </a:r>
            <a:r>
              <a:rPr sz="2200" dirty="0">
                <a:latin typeface="Times New Roman"/>
                <a:cs typeface="Times New Roman"/>
              </a:rPr>
              <a:t>duty</a:t>
            </a:r>
          </a:p>
          <a:p>
            <a:pPr marL="295910" indent="-283845">
              <a:spcBef>
                <a:spcPts val="335"/>
              </a:spcBef>
              <a:buClr>
                <a:srgbClr val="3891A7"/>
              </a:buClr>
              <a:buSzPct val="79545"/>
              <a:buFont typeface="Wingdings 2"/>
              <a:buChar char=""/>
              <a:tabLst>
                <a:tab pos="295910" algn="l"/>
                <a:tab pos="296545" algn="l"/>
              </a:tabLst>
            </a:pPr>
            <a:r>
              <a:rPr sz="2200" spc="-5" dirty="0">
                <a:latin typeface="Times New Roman"/>
                <a:cs typeface="Times New Roman"/>
              </a:rPr>
              <a:t>Hexagon head cap</a:t>
            </a:r>
            <a:r>
              <a:rPr sz="2200" spc="-10" dirty="0">
                <a:latin typeface="Times New Roman"/>
                <a:cs typeface="Times New Roman"/>
              </a:rPr>
              <a:t> </a:t>
            </a:r>
            <a:r>
              <a:rPr sz="2200" spc="-5" dirty="0">
                <a:latin typeface="Times New Roman"/>
                <a:cs typeface="Times New Roman"/>
              </a:rPr>
              <a:t>screw</a:t>
            </a:r>
            <a:endParaRPr sz="2200" dirty="0">
              <a:latin typeface="Times New Roman"/>
              <a:cs typeface="Times New Roman"/>
            </a:endParaRPr>
          </a:p>
          <a:p>
            <a:pPr marL="570230" lvl="1" indent="-238760">
              <a:spcBef>
                <a:spcPts val="335"/>
              </a:spcBef>
              <a:buClr>
                <a:srgbClr val="3891A7"/>
              </a:buClr>
              <a:buFont typeface="Verdana"/>
              <a:buChar char="◦"/>
              <a:tabLst>
                <a:tab pos="570865" algn="l"/>
              </a:tabLst>
            </a:pPr>
            <a:r>
              <a:rPr sz="2200" spc="-5" dirty="0">
                <a:latin typeface="Times New Roman"/>
                <a:cs typeface="Times New Roman"/>
              </a:rPr>
              <a:t>Thinner head</a:t>
            </a:r>
            <a:endParaRPr sz="2200" dirty="0">
              <a:latin typeface="Times New Roman"/>
              <a:cs typeface="Times New Roman"/>
            </a:endParaRPr>
          </a:p>
          <a:p>
            <a:pPr marL="570230" marR="201930" lvl="1" indent="-238125">
              <a:lnSpc>
                <a:spcPts val="2380"/>
              </a:lnSpc>
              <a:spcBef>
                <a:spcPts val="635"/>
              </a:spcBef>
              <a:buClr>
                <a:srgbClr val="3891A7"/>
              </a:buClr>
              <a:buFont typeface="Verdana"/>
              <a:buChar char="◦"/>
              <a:tabLst>
                <a:tab pos="570865" algn="l"/>
              </a:tabLst>
            </a:pPr>
            <a:r>
              <a:rPr sz="2200" spc="-5" dirty="0">
                <a:latin typeface="Times New Roman"/>
                <a:cs typeface="Times New Roman"/>
              </a:rPr>
              <a:t>Often used as screw (in  threaded hole, without</a:t>
            </a:r>
            <a:r>
              <a:rPr sz="2200" spc="-15" dirty="0">
                <a:latin typeface="Times New Roman"/>
                <a:cs typeface="Times New Roman"/>
              </a:rPr>
              <a:t> </a:t>
            </a:r>
            <a:r>
              <a:rPr sz="2200" spc="-5" dirty="0">
                <a:latin typeface="Times New Roman"/>
                <a:cs typeface="Times New Roman"/>
              </a:rPr>
              <a:t>nut)</a:t>
            </a:r>
            <a:endParaRPr sz="2200" dirty="0">
              <a:latin typeface="Times New Roman"/>
              <a:cs typeface="Times New Roman"/>
            </a:endParaRPr>
          </a:p>
          <a:p>
            <a:pPr marL="295910" indent="-283845">
              <a:spcBef>
                <a:spcPts val="295"/>
              </a:spcBef>
              <a:buClr>
                <a:srgbClr val="3891A7"/>
              </a:buClr>
              <a:buSzPct val="79545"/>
              <a:buFont typeface="Wingdings 2"/>
              <a:buChar char=""/>
              <a:tabLst>
                <a:tab pos="295910" algn="l"/>
                <a:tab pos="296545" algn="l"/>
              </a:tabLst>
            </a:pPr>
            <a:r>
              <a:rPr sz="2200" spc="-5" dirty="0">
                <a:latin typeface="Times New Roman"/>
                <a:cs typeface="Times New Roman"/>
              </a:rPr>
              <a:t>Socket head cap</a:t>
            </a:r>
            <a:r>
              <a:rPr sz="2200" spc="-20" dirty="0">
                <a:latin typeface="Times New Roman"/>
                <a:cs typeface="Times New Roman"/>
              </a:rPr>
              <a:t> </a:t>
            </a:r>
            <a:r>
              <a:rPr sz="2200" spc="-5" dirty="0">
                <a:latin typeface="Times New Roman"/>
                <a:cs typeface="Times New Roman"/>
              </a:rPr>
              <a:t>screw</a:t>
            </a:r>
            <a:endParaRPr sz="2200" dirty="0">
              <a:latin typeface="Times New Roman"/>
              <a:cs typeface="Times New Roman"/>
            </a:endParaRPr>
          </a:p>
          <a:p>
            <a:pPr marL="570230" lvl="1" indent="-238760">
              <a:lnSpc>
                <a:spcPts val="2510"/>
              </a:lnSpc>
              <a:spcBef>
                <a:spcPts val="340"/>
              </a:spcBef>
              <a:buClr>
                <a:srgbClr val="3891A7"/>
              </a:buClr>
              <a:buFont typeface="Verdana"/>
              <a:buChar char="◦"/>
              <a:tabLst>
                <a:tab pos="570865" algn="l"/>
              </a:tabLst>
            </a:pPr>
            <a:r>
              <a:rPr sz="2200" spc="-5" dirty="0">
                <a:latin typeface="Times New Roman"/>
                <a:cs typeface="Times New Roman"/>
              </a:rPr>
              <a:t>Usually </a:t>
            </a:r>
            <a:r>
              <a:rPr sz="2200" spc="-10" dirty="0">
                <a:latin typeface="Times New Roman"/>
                <a:cs typeface="Times New Roman"/>
              </a:rPr>
              <a:t>more</a:t>
            </a:r>
            <a:r>
              <a:rPr sz="2200" spc="20" dirty="0">
                <a:latin typeface="Times New Roman"/>
                <a:cs typeface="Times New Roman"/>
              </a:rPr>
              <a:t> </a:t>
            </a:r>
            <a:r>
              <a:rPr sz="2200" spc="-5" dirty="0">
                <a:latin typeface="Times New Roman"/>
                <a:cs typeface="Times New Roman"/>
              </a:rPr>
              <a:t>precision</a:t>
            </a:r>
            <a:endParaRPr sz="2200" dirty="0">
              <a:latin typeface="Times New Roman"/>
              <a:cs typeface="Times New Roman"/>
            </a:endParaRPr>
          </a:p>
          <a:p>
            <a:pPr marL="570230">
              <a:lnSpc>
                <a:spcPts val="2510"/>
              </a:lnSpc>
            </a:pPr>
            <a:r>
              <a:rPr sz="2200" spc="-5" dirty="0">
                <a:latin typeface="Times New Roman"/>
                <a:cs typeface="Times New Roman"/>
              </a:rPr>
              <a:t>applications</a:t>
            </a:r>
            <a:endParaRPr sz="2200" dirty="0">
              <a:latin typeface="Times New Roman"/>
              <a:cs typeface="Times New Roman"/>
            </a:endParaRPr>
          </a:p>
          <a:p>
            <a:pPr marL="570230" lvl="1" indent="-238760">
              <a:spcBef>
                <a:spcPts val="335"/>
              </a:spcBef>
              <a:buClr>
                <a:srgbClr val="3891A7"/>
              </a:buClr>
              <a:buFont typeface="Verdana"/>
              <a:buChar char="◦"/>
              <a:tabLst>
                <a:tab pos="570865" algn="l"/>
              </a:tabLst>
            </a:pPr>
            <a:r>
              <a:rPr sz="2200" spc="-5" dirty="0">
                <a:latin typeface="Times New Roman"/>
                <a:cs typeface="Times New Roman"/>
              </a:rPr>
              <a:t>Access from the</a:t>
            </a:r>
            <a:r>
              <a:rPr sz="2200" spc="-10" dirty="0">
                <a:latin typeface="Times New Roman"/>
                <a:cs typeface="Times New Roman"/>
              </a:rPr>
              <a:t> </a:t>
            </a:r>
            <a:r>
              <a:rPr sz="2200" spc="-5" dirty="0">
                <a:latin typeface="Times New Roman"/>
                <a:cs typeface="Times New Roman"/>
              </a:rPr>
              <a:t>top</a:t>
            </a:r>
            <a:endParaRPr sz="2200" dirty="0">
              <a:latin typeface="Times New Roman"/>
              <a:cs typeface="Times New Roman"/>
            </a:endParaRPr>
          </a:p>
          <a:p>
            <a:pPr marL="295910" indent="-283845">
              <a:spcBef>
                <a:spcPts val="335"/>
              </a:spcBef>
              <a:buClr>
                <a:srgbClr val="3891A7"/>
              </a:buClr>
              <a:buSzPct val="79545"/>
              <a:buFont typeface="Wingdings 2"/>
              <a:buChar char=""/>
              <a:tabLst>
                <a:tab pos="295910" algn="l"/>
                <a:tab pos="296545" algn="l"/>
              </a:tabLst>
            </a:pPr>
            <a:r>
              <a:rPr sz="2200" spc="-5" dirty="0">
                <a:latin typeface="Times New Roman"/>
                <a:cs typeface="Times New Roman"/>
              </a:rPr>
              <a:t>Machine</a:t>
            </a:r>
            <a:r>
              <a:rPr sz="2200" spc="-20" dirty="0">
                <a:latin typeface="Times New Roman"/>
                <a:cs typeface="Times New Roman"/>
              </a:rPr>
              <a:t> </a:t>
            </a:r>
            <a:r>
              <a:rPr sz="2200" spc="-5" dirty="0">
                <a:latin typeface="Times New Roman"/>
                <a:cs typeface="Times New Roman"/>
              </a:rPr>
              <a:t>screws</a:t>
            </a:r>
            <a:endParaRPr sz="2200" dirty="0">
              <a:latin typeface="Times New Roman"/>
              <a:cs typeface="Times New Roman"/>
            </a:endParaRPr>
          </a:p>
          <a:p>
            <a:pPr marL="570230" lvl="1" indent="-238760">
              <a:spcBef>
                <a:spcPts val="335"/>
              </a:spcBef>
              <a:buClr>
                <a:srgbClr val="3891A7"/>
              </a:buClr>
              <a:buFont typeface="Verdana"/>
              <a:buChar char="◦"/>
              <a:tabLst>
                <a:tab pos="570865" algn="l"/>
              </a:tabLst>
            </a:pPr>
            <a:r>
              <a:rPr sz="2200" spc="-5" dirty="0">
                <a:latin typeface="Times New Roman"/>
                <a:cs typeface="Times New Roman"/>
              </a:rPr>
              <a:t>Usually smaller</a:t>
            </a:r>
            <a:r>
              <a:rPr sz="2200" spc="20" dirty="0">
                <a:latin typeface="Times New Roman"/>
                <a:cs typeface="Times New Roman"/>
              </a:rPr>
              <a:t> </a:t>
            </a:r>
            <a:r>
              <a:rPr sz="2200" spc="-5" dirty="0">
                <a:latin typeface="Times New Roman"/>
                <a:cs typeface="Times New Roman"/>
              </a:rPr>
              <a:t>sizes</a:t>
            </a:r>
            <a:endParaRPr sz="2200" dirty="0">
              <a:latin typeface="Times New Roman"/>
              <a:cs typeface="Times New Roman"/>
            </a:endParaRPr>
          </a:p>
          <a:p>
            <a:pPr marL="570230" lvl="1" indent="-238760">
              <a:spcBef>
                <a:spcPts val="340"/>
              </a:spcBef>
              <a:buClr>
                <a:srgbClr val="3891A7"/>
              </a:buClr>
              <a:buFont typeface="Verdana"/>
              <a:buChar char="◦"/>
              <a:tabLst>
                <a:tab pos="570865" algn="l"/>
              </a:tabLst>
            </a:pPr>
            <a:r>
              <a:rPr sz="2200" spc="-5" dirty="0">
                <a:latin typeface="Times New Roman"/>
                <a:cs typeface="Times New Roman"/>
              </a:rPr>
              <a:t>Slot </a:t>
            </a:r>
            <a:r>
              <a:rPr sz="2200" dirty="0">
                <a:latin typeface="Times New Roman"/>
                <a:cs typeface="Times New Roman"/>
              </a:rPr>
              <a:t>or </a:t>
            </a:r>
            <a:r>
              <a:rPr sz="2200" spc="-5" dirty="0">
                <a:latin typeface="Times New Roman"/>
                <a:cs typeface="Times New Roman"/>
              </a:rPr>
              <a:t>philips head</a:t>
            </a:r>
            <a:r>
              <a:rPr sz="2200" spc="-30" dirty="0">
                <a:latin typeface="Times New Roman"/>
                <a:cs typeface="Times New Roman"/>
              </a:rPr>
              <a:t> </a:t>
            </a:r>
            <a:r>
              <a:rPr sz="2200" spc="-10" dirty="0">
                <a:latin typeface="Times New Roman"/>
                <a:cs typeface="Times New Roman"/>
              </a:rPr>
              <a:t>common</a:t>
            </a:r>
            <a:endParaRPr sz="2200" dirty="0">
              <a:latin typeface="Times New Roman"/>
              <a:cs typeface="Times New Roman"/>
            </a:endParaRPr>
          </a:p>
          <a:p>
            <a:pPr marL="570230" lvl="1" indent="-238760">
              <a:spcBef>
                <a:spcPts val="335"/>
              </a:spcBef>
              <a:buClr>
                <a:srgbClr val="3891A7"/>
              </a:buClr>
              <a:buFont typeface="Verdana"/>
              <a:buChar char="◦"/>
              <a:tabLst>
                <a:tab pos="570865" algn="l"/>
              </a:tabLst>
            </a:pPr>
            <a:r>
              <a:rPr sz="2200" spc="-5" dirty="0">
                <a:latin typeface="Times New Roman"/>
                <a:cs typeface="Times New Roman"/>
              </a:rPr>
              <a:t>Threaded all </a:t>
            </a:r>
            <a:r>
              <a:rPr sz="2200" dirty="0">
                <a:latin typeface="Times New Roman"/>
                <a:cs typeface="Times New Roman"/>
              </a:rPr>
              <a:t>the </a:t>
            </a:r>
            <a:r>
              <a:rPr sz="2200" spc="-5" dirty="0">
                <a:latin typeface="Times New Roman"/>
                <a:cs typeface="Times New Roman"/>
              </a:rPr>
              <a:t>way</a:t>
            </a:r>
            <a:endParaRPr sz="2200" dirty="0">
              <a:latin typeface="Times New Roman"/>
              <a:cs typeface="Times New Roman"/>
            </a:endParaRPr>
          </a:p>
        </p:txBody>
      </p:sp>
      <p:sp>
        <p:nvSpPr>
          <p:cNvPr id="5" name="object 5"/>
          <p:cNvSpPr txBox="1"/>
          <p:nvPr/>
        </p:nvSpPr>
        <p:spPr>
          <a:xfrm>
            <a:off x="8233409" y="6645657"/>
            <a:ext cx="2343150" cy="166071"/>
          </a:xfrm>
          <a:prstGeom prst="rect">
            <a:avLst/>
          </a:prstGeom>
        </p:spPr>
        <p:txBody>
          <a:bodyPr vert="horz" wrap="square" lIns="0" tIns="12065" rIns="0" bIns="0" rtlCol="0">
            <a:spAutoFit/>
          </a:bodyPr>
          <a:lstStyle/>
          <a:p>
            <a:pPr marL="12700">
              <a:spcBef>
                <a:spcPts val="95"/>
              </a:spcBef>
            </a:pPr>
            <a:r>
              <a:rPr sz="1000" i="1" spc="-10" dirty="0">
                <a:solidFill>
                  <a:srgbClr val="8797C3"/>
                </a:solidFill>
                <a:latin typeface="Arial"/>
                <a:cs typeface="Arial"/>
              </a:rPr>
              <a:t>Shigley’s Mechanical Engineering</a:t>
            </a:r>
            <a:r>
              <a:rPr sz="1000" i="1" spc="55" dirty="0">
                <a:solidFill>
                  <a:srgbClr val="8797C3"/>
                </a:solidFill>
                <a:latin typeface="Arial"/>
                <a:cs typeface="Arial"/>
              </a:rPr>
              <a:t> </a:t>
            </a:r>
            <a:r>
              <a:rPr sz="1000" i="1" spc="-5" dirty="0">
                <a:solidFill>
                  <a:srgbClr val="8797C3"/>
                </a:solidFill>
                <a:latin typeface="Arial"/>
                <a:cs typeface="Arial"/>
              </a:rPr>
              <a:t>Design</a:t>
            </a:r>
            <a:endParaRPr sz="1000">
              <a:latin typeface="Arial"/>
              <a:cs typeface="Arial"/>
            </a:endParaRPr>
          </a:p>
        </p:txBody>
      </p:sp>
      <p:grpSp>
        <p:nvGrpSpPr>
          <p:cNvPr id="10" name="Group 9">
            <a:extLst>
              <a:ext uri="{FF2B5EF4-FFF2-40B4-BE49-F238E27FC236}">
                <a16:creationId xmlns:a16="http://schemas.microsoft.com/office/drawing/2014/main" xmlns="" id="{762F4ED7-2590-4E50-8EA2-9D0A6CC87DF7}"/>
              </a:ext>
            </a:extLst>
          </p:cNvPr>
          <p:cNvGrpSpPr/>
          <p:nvPr/>
        </p:nvGrpSpPr>
        <p:grpSpPr>
          <a:xfrm>
            <a:off x="6149974" y="994944"/>
            <a:ext cx="4159251" cy="5472303"/>
            <a:chOff x="6172200" y="1157098"/>
            <a:chExt cx="4159251" cy="5472303"/>
          </a:xfrm>
        </p:grpSpPr>
        <p:sp>
          <p:nvSpPr>
            <p:cNvPr id="6" name="object 6"/>
            <p:cNvSpPr/>
            <p:nvPr/>
          </p:nvSpPr>
          <p:spPr>
            <a:xfrm>
              <a:off x="6172201" y="1157098"/>
              <a:ext cx="4159250" cy="19812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172200" y="3146426"/>
              <a:ext cx="4159250" cy="3482975"/>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7699628" y="2310512"/>
            <a:ext cx="874394" cy="330835"/>
          </a:xfrm>
          <a:prstGeom prst="rect">
            <a:avLst/>
          </a:prstGeom>
        </p:spPr>
        <p:txBody>
          <a:bodyPr vert="horz" wrap="square" lIns="0" tIns="13335" rIns="0" bIns="0" rtlCol="0">
            <a:spAutoFit/>
          </a:bodyPr>
          <a:lstStyle/>
          <a:p>
            <a:pPr marL="12700">
              <a:spcBef>
                <a:spcPts val="105"/>
              </a:spcBef>
            </a:pPr>
            <a:r>
              <a:rPr sz="2000" dirty="0">
                <a:latin typeface="Times New Roman"/>
                <a:cs typeface="Times New Roman"/>
              </a:rPr>
              <a:t>Fig.</a:t>
            </a:r>
            <a:r>
              <a:rPr sz="2000" spc="-90" dirty="0">
                <a:latin typeface="Times New Roman"/>
                <a:cs typeface="Times New Roman"/>
              </a:rPr>
              <a:t> </a:t>
            </a:r>
            <a:r>
              <a:rPr sz="2000" spc="5" dirty="0">
                <a:latin typeface="Times New Roman"/>
                <a:cs typeface="Times New Roman"/>
              </a:rPr>
              <a:t>8–9</a:t>
            </a:r>
            <a:endParaRPr sz="2000">
              <a:latin typeface="Times New Roman"/>
              <a:cs typeface="Times New Roman"/>
            </a:endParaRPr>
          </a:p>
        </p:txBody>
      </p:sp>
      <p:sp>
        <p:nvSpPr>
          <p:cNvPr id="9" name="object 9"/>
          <p:cNvSpPr txBox="1"/>
          <p:nvPr/>
        </p:nvSpPr>
        <p:spPr>
          <a:xfrm>
            <a:off x="7166229" y="6483503"/>
            <a:ext cx="1002665" cy="330835"/>
          </a:xfrm>
          <a:prstGeom prst="rect">
            <a:avLst/>
          </a:prstGeom>
        </p:spPr>
        <p:txBody>
          <a:bodyPr vert="horz" wrap="square" lIns="0" tIns="12700" rIns="0" bIns="0" rtlCol="0">
            <a:spAutoFit/>
          </a:bodyPr>
          <a:lstStyle/>
          <a:p>
            <a:pPr marL="12700">
              <a:spcBef>
                <a:spcPts val="100"/>
              </a:spcBef>
            </a:pPr>
            <a:r>
              <a:rPr sz="2000" dirty="0">
                <a:latin typeface="Times New Roman"/>
                <a:cs typeface="Times New Roman"/>
              </a:rPr>
              <a:t>Fig.</a:t>
            </a:r>
            <a:r>
              <a:rPr sz="2000" spc="-90" dirty="0">
                <a:latin typeface="Times New Roman"/>
                <a:cs typeface="Times New Roman"/>
              </a:rPr>
              <a:t> </a:t>
            </a:r>
            <a:r>
              <a:rPr sz="2000" spc="5" dirty="0">
                <a:latin typeface="Times New Roman"/>
                <a:cs typeface="Times New Roman"/>
              </a:rPr>
              <a:t>8–10</a:t>
            </a:r>
            <a:endParaRPr sz="2000">
              <a:latin typeface="Times New Roman"/>
              <a:cs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7896" y="58068"/>
            <a:ext cx="6295223" cy="689804"/>
          </a:xfrm>
          <a:prstGeom prst="rect">
            <a:avLst/>
          </a:prstGeom>
        </p:spPr>
        <p:txBody>
          <a:bodyPr vert="horz" wrap="square" lIns="0" tIns="12700" rIns="0" bIns="0" rtlCol="0" anchor="ctr">
            <a:spAutoFit/>
          </a:bodyPr>
          <a:lstStyle/>
          <a:p>
            <a:pPr marL="12700">
              <a:lnSpc>
                <a:spcPct val="100000"/>
              </a:lnSpc>
              <a:spcBef>
                <a:spcPts val="100"/>
              </a:spcBef>
            </a:pPr>
            <a:r>
              <a:rPr spc="-5" dirty="0"/>
              <a:t>Machine</a:t>
            </a:r>
            <a:r>
              <a:rPr spc="-40" dirty="0"/>
              <a:t> </a:t>
            </a:r>
            <a:r>
              <a:rPr spc="-15" dirty="0"/>
              <a:t>Screws</a:t>
            </a:r>
          </a:p>
        </p:txBody>
      </p:sp>
      <p:sp>
        <p:nvSpPr>
          <p:cNvPr id="3" name="object 3"/>
          <p:cNvSpPr/>
          <p:nvPr/>
        </p:nvSpPr>
        <p:spPr>
          <a:xfrm>
            <a:off x="2590800" y="717547"/>
            <a:ext cx="5638800" cy="540385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590800" y="6121401"/>
            <a:ext cx="6550659" cy="330835"/>
          </a:xfrm>
          <a:prstGeom prst="rect">
            <a:avLst/>
          </a:prstGeom>
        </p:spPr>
        <p:txBody>
          <a:bodyPr vert="horz" wrap="square" lIns="0" tIns="12700" rIns="0" bIns="0" rtlCol="0">
            <a:spAutoFit/>
          </a:bodyPr>
          <a:lstStyle/>
          <a:p>
            <a:pPr marL="12700">
              <a:spcBef>
                <a:spcPts val="100"/>
              </a:spcBef>
            </a:pPr>
            <a:r>
              <a:rPr sz="2000" dirty="0">
                <a:latin typeface="Times New Roman"/>
                <a:cs typeface="Times New Roman"/>
              </a:rPr>
              <a:t>Fig.</a:t>
            </a:r>
            <a:r>
              <a:rPr sz="2000" spc="-80" dirty="0">
                <a:latin typeface="Times New Roman"/>
                <a:cs typeface="Times New Roman"/>
              </a:rPr>
              <a:t> </a:t>
            </a:r>
            <a:r>
              <a:rPr sz="2000" spc="-35" dirty="0">
                <a:latin typeface="Times New Roman"/>
                <a:cs typeface="Times New Roman"/>
              </a:rPr>
              <a:t>8–11</a:t>
            </a:r>
            <a:endParaRPr sz="2000" dirty="0">
              <a:latin typeface="Times New Roman"/>
              <a:cs typeface="Times New Roman"/>
            </a:endParaRPr>
          </a:p>
        </p:txBody>
      </p:sp>
      <p:sp>
        <p:nvSpPr>
          <p:cNvPr id="5" name="object 5"/>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6037" y="207390"/>
            <a:ext cx="8251825" cy="2736850"/>
          </a:xfrm>
          <a:prstGeom prst="rect">
            <a:avLst/>
          </a:prstGeom>
        </p:spPr>
        <p:txBody>
          <a:bodyPr vert="horz" wrap="square" lIns="0" tIns="12700" rIns="0" bIns="0" rtlCol="0">
            <a:spAutoFit/>
          </a:bodyPr>
          <a:lstStyle/>
          <a:p>
            <a:pPr marR="153035" algn="ctr">
              <a:spcBef>
                <a:spcPts val="100"/>
              </a:spcBef>
            </a:pPr>
            <a:r>
              <a:rPr sz="2400" b="1" dirty="0">
                <a:latin typeface="Times New Roman"/>
                <a:cs typeface="Times New Roman"/>
              </a:rPr>
              <a:t>Hexagon-Head</a:t>
            </a:r>
            <a:r>
              <a:rPr sz="2400" b="1" spc="-25" dirty="0">
                <a:latin typeface="Times New Roman"/>
                <a:cs typeface="Times New Roman"/>
              </a:rPr>
              <a:t> </a:t>
            </a:r>
            <a:r>
              <a:rPr sz="2400" b="1" dirty="0">
                <a:latin typeface="Times New Roman"/>
                <a:cs typeface="Times New Roman"/>
              </a:rPr>
              <a:t>Bolt</a:t>
            </a:r>
            <a:endParaRPr sz="2400" dirty="0">
              <a:latin typeface="Times New Roman"/>
              <a:cs typeface="Times New Roman"/>
            </a:endParaRPr>
          </a:p>
          <a:p>
            <a:pPr marL="295910" marR="5080" indent="-283845">
              <a:spcBef>
                <a:spcPts val="2265"/>
              </a:spcBef>
              <a:buClr>
                <a:srgbClr val="3891A7"/>
              </a:buClr>
              <a:buSzPct val="79166"/>
              <a:buFont typeface="Wingdings 2"/>
              <a:buChar char=""/>
              <a:tabLst>
                <a:tab pos="295910" algn="l"/>
                <a:tab pos="296545" algn="l"/>
              </a:tabLst>
            </a:pPr>
            <a:r>
              <a:rPr sz="2400" dirty="0">
                <a:latin typeface="Times New Roman"/>
                <a:cs typeface="Times New Roman"/>
              </a:rPr>
              <a:t>Hexagon-head bolts are one of the </a:t>
            </a:r>
            <a:r>
              <a:rPr sz="2400" spc="-10" dirty="0">
                <a:latin typeface="Times New Roman"/>
                <a:cs typeface="Times New Roman"/>
              </a:rPr>
              <a:t>most common </a:t>
            </a:r>
            <a:r>
              <a:rPr sz="2400" dirty="0">
                <a:latin typeface="Times New Roman"/>
                <a:cs typeface="Times New Roman"/>
              </a:rPr>
              <a:t>for</a:t>
            </a:r>
            <a:r>
              <a:rPr sz="2400" spc="-60" dirty="0">
                <a:latin typeface="Times New Roman"/>
                <a:cs typeface="Times New Roman"/>
              </a:rPr>
              <a:t> </a:t>
            </a:r>
            <a:r>
              <a:rPr sz="2400" dirty="0">
                <a:latin typeface="Times New Roman"/>
                <a:cs typeface="Times New Roman"/>
              </a:rPr>
              <a:t>engineering  </a:t>
            </a:r>
            <a:r>
              <a:rPr sz="2400" spc="-5" dirty="0">
                <a:latin typeface="Times New Roman"/>
                <a:cs typeface="Times New Roman"/>
              </a:rPr>
              <a:t>applications</a:t>
            </a:r>
            <a:endParaRPr sz="2400" dirty="0">
              <a:latin typeface="Times New Roman"/>
              <a:cs typeface="Times New Roman"/>
            </a:endParaRPr>
          </a:p>
          <a:p>
            <a:pPr marL="295910" indent="-283845">
              <a:spcBef>
                <a:spcPts val="600"/>
              </a:spcBef>
              <a:buClr>
                <a:srgbClr val="3891A7"/>
              </a:buClr>
              <a:buSzPct val="79166"/>
              <a:buFont typeface="Wingdings 2"/>
              <a:buChar char=""/>
              <a:tabLst>
                <a:tab pos="295910" algn="l"/>
                <a:tab pos="296545" algn="l"/>
              </a:tabLst>
            </a:pPr>
            <a:r>
              <a:rPr sz="2400" dirty="0">
                <a:latin typeface="Times New Roman"/>
                <a:cs typeface="Times New Roman"/>
              </a:rPr>
              <a:t>Standard </a:t>
            </a:r>
            <a:r>
              <a:rPr sz="2400" spc="-5" dirty="0">
                <a:latin typeface="Times New Roman"/>
                <a:cs typeface="Times New Roman"/>
              </a:rPr>
              <a:t>dimensions </a:t>
            </a:r>
            <a:r>
              <a:rPr sz="2400" dirty="0">
                <a:latin typeface="Times New Roman"/>
                <a:cs typeface="Times New Roman"/>
              </a:rPr>
              <a:t>are included in </a:t>
            </a:r>
            <a:r>
              <a:rPr sz="2400" spc="-35" dirty="0">
                <a:latin typeface="Times New Roman"/>
                <a:cs typeface="Times New Roman"/>
              </a:rPr>
              <a:t>Table</a:t>
            </a:r>
            <a:r>
              <a:rPr sz="2400" spc="-280" dirty="0">
                <a:latin typeface="Times New Roman"/>
                <a:cs typeface="Times New Roman"/>
              </a:rPr>
              <a:t> </a:t>
            </a:r>
            <a:r>
              <a:rPr sz="2400" dirty="0">
                <a:latin typeface="Times New Roman"/>
                <a:cs typeface="Times New Roman"/>
              </a:rPr>
              <a:t>A–29</a:t>
            </a:r>
          </a:p>
          <a:p>
            <a:pPr marL="295910" indent="-283845">
              <a:spcBef>
                <a:spcPts val="600"/>
              </a:spcBef>
              <a:buClr>
                <a:srgbClr val="3891A7"/>
              </a:buClr>
              <a:buSzPct val="79166"/>
              <a:buFont typeface="Wingdings 2"/>
              <a:buChar char=""/>
              <a:tabLst>
                <a:tab pos="295910" algn="l"/>
                <a:tab pos="296545" algn="l"/>
              </a:tabLst>
            </a:pPr>
            <a:r>
              <a:rPr sz="2400" i="1" dirty="0">
                <a:latin typeface="Times New Roman"/>
                <a:cs typeface="Times New Roman"/>
              </a:rPr>
              <a:t>W </a:t>
            </a:r>
            <a:r>
              <a:rPr sz="2400" spc="-5" dirty="0">
                <a:latin typeface="Times New Roman"/>
                <a:cs typeface="Times New Roman"/>
              </a:rPr>
              <a:t>is </a:t>
            </a:r>
            <a:r>
              <a:rPr sz="2400" dirty="0">
                <a:latin typeface="Times New Roman"/>
                <a:cs typeface="Times New Roman"/>
              </a:rPr>
              <a:t>usually about 1.5 </a:t>
            </a:r>
            <a:r>
              <a:rPr sz="2400" spc="-5" dirty="0">
                <a:latin typeface="Times New Roman"/>
                <a:cs typeface="Times New Roman"/>
              </a:rPr>
              <a:t>times nominal</a:t>
            </a:r>
            <a:r>
              <a:rPr sz="2400" spc="-35" dirty="0">
                <a:latin typeface="Times New Roman"/>
                <a:cs typeface="Times New Roman"/>
              </a:rPr>
              <a:t> </a:t>
            </a:r>
            <a:r>
              <a:rPr sz="2400" spc="-5" dirty="0">
                <a:latin typeface="Times New Roman"/>
                <a:cs typeface="Times New Roman"/>
              </a:rPr>
              <a:t>diameter</a:t>
            </a:r>
            <a:endParaRPr sz="2400" dirty="0">
              <a:latin typeface="Times New Roman"/>
              <a:cs typeface="Times New Roman"/>
            </a:endParaRPr>
          </a:p>
          <a:p>
            <a:pPr marL="295910" indent="-283845">
              <a:spcBef>
                <a:spcPts val="600"/>
              </a:spcBef>
              <a:buClr>
                <a:srgbClr val="3891A7"/>
              </a:buClr>
              <a:buSzPct val="79166"/>
              <a:buFont typeface="Wingdings 2"/>
              <a:buChar char=""/>
              <a:tabLst>
                <a:tab pos="295910" algn="l"/>
                <a:tab pos="296545" algn="l"/>
              </a:tabLst>
            </a:pPr>
            <a:r>
              <a:rPr sz="2400" dirty="0">
                <a:latin typeface="Times New Roman"/>
                <a:cs typeface="Times New Roman"/>
              </a:rPr>
              <a:t>Bolt length </a:t>
            </a:r>
            <a:r>
              <a:rPr sz="2400" i="1" spc="-5" dirty="0">
                <a:latin typeface="Times New Roman"/>
                <a:cs typeface="Times New Roman"/>
              </a:rPr>
              <a:t>L </a:t>
            </a:r>
            <a:r>
              <a:rPr sz="2400" spc="-5" dirty="0">
                <a:latin typeface="Times New Roman"/>
                <a:cs typeface="Times New Roman"/>
              </a:rPr>
              <a:t>is measured </a:t>
            </a:r>
            <a:r>
              <a:rPr sz="2400" dirty="0">
                <a:latin typeface="Times New Roman"/>
                <a:cs typeface="Times New Roman"/>
              </a:rPr>
              <a:t>from below the</a:t>
            </a:r>
            <a:r>
              <a:rPr sz="2400" spc="-60" dirty="0">
                <a:latin typeface="Times New Roman"/>
                <a:cs typeface="Times New Roman"/>
              </a:rPr>
              <a:t> </a:t>
            </a:r>
            <a:r>
              <a:rPr sz="2400" dirty="0">
                <a:latin typeface="Times New Roman"/>
                <a:cs typeface="Times New Roman"/>
              </a:rPr>
              <a:t>head</a:t>
            </a:r>
          </a:p>
        </p:txBody>
      </p:sp>
      <p:sp>
        <p:nvSpPr>
          <p:cNvPr id="3" name="object 3"/>
          <p:cNvSpPr/>
          <p:nvPr/>
        </p:nvSpPr>
        <p:spPr>
          <a:xfrm>
            <a:off x="2133601" y="3124201"/>
            <a:ext cx="8264525" cy="3400425"/>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2400" b="1" dirty="0">
                <a:solidFill>
                  <a:schemeClr val="tx2"/>
                </a:solidFill>
              </a:rPr>
              <a:t>Shear (</a:t>
            </a:r>
            <a:r>
              <a:rPr lang="en-US" sz="2400" b="1" dirty="0">
                <a:solidFill>
                  <a:schemeClr val="tx2"/>
                </a:solidFill>
                <a:latin typeface="Symbol" pitchFamily="18" charset="2"/>
              </a:rPr>
              <a:t>t</a:t>
            </a:r>
            <a:r>
              <a:rPr lang="en-US" sz="2400" b="1" dirty="0">
                <a:solidFill>
                  <a:schemeClr val="tx2"/>
                </a:solidFill>
                <a:latin typeface="Arial Unicode MS" pitchFamily="34" charset="-128"/>
              </a:rPr>
              <a:t>)</a:t>
            </a:r>
            <a:r>
              <a:rPr lang="en-US" sz="2400" b="1" dirty="0">
                <a:solidFill>
                  <a:schemeClr val="tx2"/>
                </a:solidFill>
                <a:latin typeface="Symbol" pitchFamily="18" charset="2"/>
              </a:rPr>
              <a:t> </a:t>
            </a:r>
            <a:r>
              <a:rPr lang="en-US" sz="2400" b="1" dirty="0">
                <a:solidFill>
                  <a:schemeClr val="tx2"/>
                </a:solidFill>
              </a:rPr>
              <a:t>and bending (</a:t>
            </a:r>
            <a:r>
              <a:rPr lang="en-US" sz="2400" b="1" dirty="0">
                <a:solidFill>
                  <a:schemeClr val="tx2"/>
                </a:solidFill>
                <a:latin typeface="Symbol" pitchFamily="18" charset="2"/>
              </a:rPr>
              <a:t>s</a:t>
            </a:r>
            <a:r>
              <a:rPr lang="en-US" sz="2400" b="1" dirty="0">
                <a:solidFill>
                  <a:schemeClr val="tx2"/>
                </a:solidFill>
                <a:latin typeface="Arial Unicode MS" pitchFamily="34" charset="-128"/>
              </a:rPr>
              <a:t>)</a:t>
            </a:r>
            <a:r>
              <a:rPr lang="en-US" sz="2400" b="1" dirty="0">
                <a:solidFill>
                  <a:schemeClr val="tx2"/>
                </a:solidFill>
              </a:rPr>
              <a:t> stresses on the outer surface of a shaft, for a torque (T) and bending moment (M)</a:t>
            </a:r>
          </a:p>
        </p:txBody>
      </p:sp>
      <p:graphicFrame>
        <p:nvGraphicFramePr>
          <p:cNvPr id="27653" name="Object 5"/>
          <p:cNvGraphicFramePr>
            <a:graphicFrameLocks noChangeAspect="1"/>
          </p:cNvGraphicFramePr>
          <p:nvPr/>
        </p:nvGraphicFramePr>
        <p:xfrm>
          <a:off x="6172200" y="1676401"/>
          <a:ext cx="3111500" cy="696913"/>
        </p:xfrm>
        <a:graphic>
          <a:graphicData uri="http://schemas.openxmlformats.org/presentationml/2006/ole">
            <p:oleObj spid="_x0000_s1066" name="Equation" r:id="rId3" imgW="46024800" imgH="10363200" progId="Equation.3">
              <p:embed/>
            </p:oleObj>
          </a:graphicData>
        </a:graphic>
      </p:graphicFrame>
      <p:sp>
        <p:nvSpPr>
          <p:cNvPr id="27660" name="Rectangle 12"/>
          <p:cNvSpPr>
            <a:spLocks noChangeArrowheads="1"/>
          </p:cNvSpPr>
          <p:nvPr/>
        </p:nvSpPr>
        <p:spPr bwMode="auto">
          <a:xfrm>
            <a:off x="2743200" y="2209801"/>
            <a:ext cx="3048000" cy="366713"/>
          </a:xfrm>
          <a:prstGeom prst="rect">
            <a:avLst/>
          </a:prstGeom>
          <a:noFill/>
          <a:ln w="9525">
            <a:noFill/>
            <a:miter lim="800000"/>
            <a:headEnd/>
            <a:tailEnd/>
          </a:ln>
          <a:effectLst/>
        </p:spPr>
        <p:txBody>
          <a:bodyPr anchor="ctr">
            <a:spAutoFit/>
          </a:bodyPr>
          <a:lstStyle/>
          <a:p>
            <a:pPr eaLnBrk="0" hangingPunct="0"/>
            <a:r>
              <a:rPr lang="en-US" b="1">
                <a:solidFill>
                  <a:prstClr val="black"/>
                </a:solidFill>
                <a:latin typeface="Arial" charset="0"/>
                <a:cs typeface="Times New Roman" charset="0"/>
              </a:rPr>
              <a:t>For solid circular section</a:t>
            </a:r>
            <a:r>
              <a:rPr lang="en-US" sz="1200">
                <a:solidFill>
                  <a:prstClr val="black"/>
                </a:solidFill>
                <a:latin typeface="Arial" charset="0"/>
                <a:cs typeface="Times New Roman" charset="0"/>
              </a:rPr>
              <a:t>: </a:t>
            </a:r>
            <a:endParaRPr lang="en-US">
              <a:solidFill>
                <a:prstClr val="black"/>
              </a:solidFill>
              <a:latin typeface="Arial" charset="0"/>
            </a:endParaRPr>
          </a:p>
        </p:txBody>
      </p:sp>
      <p:sp>
        <p:nvSpPr>
          <p:cNvPr id="27661" name="Rectangle 13"/>
          <p:cNvSpPr>
            <a:spLocks noChangeArrowheads="1"/>
          </p:cNvSpPr>
          <p:nvPr/>
        </p:nvSpPr>
        <p:spPr bwMode="auto">
          <a:xfrm>
            <a:off x="2057400" y="3048001"/>
            <a:ext cx="3155950" cy="366713"/>
          </a:xfrm>
          <a:prstGeom prst="rect">
            <a:avLst/>
          </a:prstGeom>
          <a:noFill/>
          <a:ln w="9525">
            <a:noFill/>
            <a:miter lim="800000"/>
            <a:headEnd/>
            <a:tailEnd/>
          </a:ln>
          <a:effectLst/>
        </p:spPr>
        <p:txBody>
          <a:bodyPr wrap="none" anchor="ctr">
            <a:spAutoFit/>
          </a:bodyPr>
          <a:lstStyle/>
          <a:p>
            <a:r>
              <a:rPr lang="en-US" b="1">
                <a:solidFill>
                  <a:prstClr val="black"/>
                </a:solidFill>
                <a:latin typeface="Arial" charset="0"/>
                <a:cs typeface="Times New Roman" charset="0"/>
              </a:rPr>
              <a:t>For hollow circular section</a:t>
            </a:r>
            <a:r>
              <a:rPr lang="en-US">
                <a:solidFill>
                  <a:prstClr val="black"/>
                </a:solidFill>
                <a:latin typeface="Arial" charset="0"/>
                <a:cs typeface="Times New Roman" charset="0"/>
              </a:rPr>
              <a:t>:</a:t>
            </a:r>
            <a:endParaRPr lang="en-US">
              <a:solidFill>
                <a:prstClr val="black"/>
              </a:solidFill>
              <a:latin typeface="Arial" charset="0"/>
            </a:endParaRPr>
          </a:p>
        </p:txBody>
      </p:sp>
      <p:graphicFrame>
        <p:nvGraphicFramePr>
          <p:cNvPr id="27665" name="Object 17"/>
          <p:cNvGraphicFramePr>
            <a:graphicFrameLocks noGrp="1" noChangeAspect="1"/>
          </p:cNvGraphicFramePr>
          <p:nvPr>
            <p:ph idx="1"/>
          </p:nvPr>
        </p:nvGraphicFramePr>
        <p:xfrm>
          <a:off x="6096000" y="2438400"/>
          <a:ext cx="3048000" cy="647700"/>
        </p:xfrm>
        <a:graphic>
          <a:graphicData uri="http://schemas.openxmlformats.org/presentationml/2006/ole">
            <p:oleObj spid="_x0000_s1067" name="Equation" r:id="rId4" imgW="48768000" imgH="10363200" progId="Equation.3">
              <p:embed/>
            </p:oleObj>
          </a:graphicData>
        </a:graphic>
      </p:graphicFrame>
      <p:graphicFrame>
        <p:nvGraphicFramePr>
          <p:cNvPr id="27667" name="Object 19"/>
          <p:cNvGraphicFramePr>
            <a:graphicFrameLocks noChangeAspect="1"/>
          </p:cNvGraphicFramePr>
          <p:nvPr/>
        </p:nvGraphicFramePr>
        <p:xfrm>
          <a:off x="2286001" y="3505201"/>
          <a:ext cx="7604125" cy="684213"/>
        </p:xfrm>
        <a:graphic>
          <a:graphicData uri="http://schemas.openxmlformats.org/presentationml/2006/ole">
            <p:oleObj spid="_x0000_s1068" name="Equation" r:id="rId5" imgW="118567200" imgH="10668000" progId="Equation.3">
              <p:embed/>
            </p:oleObj>
          </a:graphicData>
        </a:graphic>
      </p:graphicFrame>
      <p:graphicFrame>
        <p:nvGraphicFramePr>
          <p:cNvPr id="27668" name="Object 20"/>
          <p:cNvGraphicFramePr>
            <a:graphicFrameLocks noChangeAspect="1"/>
          </p:cNvGraphicFramePr>
          <p:nvPr/>
        </p:nvGraphicFramePr>
        <p:xfrm>
          <a:off x="2324100" y="4343401"/>
          <a:ext cx="7734300" cy="684213"/>
        </p:xfrm>
        <a:graphic>
          <a:graphicData uri="http://schemas.openxmlformats.org/presentationml/2006/ole">
            <p:oleObj spid="_x0000_s1069" name="Equation" r:id="rId6" imgW="120700800" imgH="10668000" progId="Equation.3">
              <p:embed/>
            </p:oleObj>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29600" y="6629400"/>
            <a:ext cx="2438400" cy="0"/>
          </a:xfrm>
          <a:custGeom>
            <a:avLst/>
            <a:gdLst/>
            <a:ahLst/>
            <a:cxnLst/>
            <a:rect l="l" t="t" r="r" b="b"/>
            <a:pathLst>
              <a:path w="2438400">
                <a:moveTo>
                  <a:pt x="0" y="0"/>
                </a:moveTo>
                <a:lnTo>
                  <a:pt x="2438400" y="0"/>
                </a:lnTo>
              </a:path>
            </a:pathLst>
          </a:custGeom>
          <a:ln w="12700">
            <a:solidFill>
              <a:srgbClr val="AFB9D6"/>
            </a:solidFill>
          </a:ln>
        </p:spPr>
        <p:txBody>
          <a:bodyPr wrap="square" lIns="0" tIns="0" rIns="0" bIns="0" rtlCol="0"/>
          <a:lstStyle/>
          <a:p>
            <a:endParaRPr/>
          </a:p>
        </p:txBody>
      </p:sp>
      <p:sp>
        <p:nvSpPr>
          <p:cNvPr id="3" name="object 3"/>
          <p:cNvSpPr txBox="1">
            <a:spLocks noGrp="1"/>
          </p:cNvSpPr>
          <p:nvPr>
            <p:ph type="title"/>
          </p:nvPr>
        </p:nvSpPr>
        <p:spPr>
          <a:xfrm>
            <a:off x="437322" y="58068"/>
            <a:ext cx="6882958" cy="689804"/>
          </a:xfrm>
          <a:prstGeom prst="rect">
            <a:avLst/>
          </a:prstGeom>
        </p:spPr>
        <p:txBody>
          <a:bodyPr vert="horz" wrap="square" lIns="0" tIns="12700" rIns="0" bIns="0" rtlCol="0" anchor="ctr">
            <a:spAutoFit/>
          </a:bodyPr>
          <a:lstStyle/>
          <a:p>
            <a:pPr marL="12700">
              <a:lnSpc>
                <a:spcPct val="100000"/>
              </a:lnSpc>
              <a:spcBef>
                <a:spcPts val="100"/>
              </a:spcBef>
            </a:pPr>
            <a:r>
              <a:rPr spc="-10" dirty="0"/>
              <a:t>Threaded</a:t>
            </a:r>
            <a:r>
              <a:rPr spc="-30" dirty="0"/>
              <a:t> </a:t>
            </a:r>
            <a:r>
              <a:rPr spc="-5" dirty="0"/>
              <a:t>Lengths</a:t>
            </a:r>
          </a:p>
        </p:txBody>
      </p:sp>
      <p:sp>
        <p:nvSpPr>
          <p:cNvPr id="4" name="object 4"/>
          <p:cNvSpPr/>
          <p:nvPr/>
        </p:nvSpPr>
        <p:spPr>
          <a:xfrm>
            <a:off x="3505200" y="762001"/>
            <a:ext cx="6096000" cy="9683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571876" y="1905000"/>
            <a:ext cx="6867525" cy="12446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431492" y="2312034"/>
            <a:ext cx="635635" cy="299720"/>
          </a:xfrm>
          <a:prstGeom prst="rect">
            <a:avLst/>
          </a:prstGeom>
        </p:spPr>
        <p:txBody>
          <a:bodyPr vert="horz" wrap="square" lIns="0" tIns="12700" rIns="0" bIns="0" rtlCol="0">
            <a:spAutoFit/>
          </a:bodyPr>
          <a:lstStyle/>
          <a:p>
            <a:pPr marL="12700">
              <a:spcBef>
                <a:spcPts val="100"/>
              </a:spcBef>
            </a:pPr>
            <a:r>
              <a:rPr spc="-5" dirty="0">
                <a:latin typeface="Times New Roman"/>
                <a:cs typeface="Times New Roman"/>
              </a:rPr>
              <a:t>Metr</a:t>
            </a:r>
            <a:r>
              <a:rPr spc="5" dirty="0">
                <a:latin typeface="Times New Roman"/>
                <a:cs typeface="Times New Roman"/>
              </a:rPr>
              <a:t>i</a:t>
            </a:r>
            <a:r>
              <a:rPr spc="-5" dirty="0">
                <a:latin typeface="Times New Roman"/>
                <a:cs typeface="Times New Roman"/>
              </a:rPr>
              <a:t>c</a:t>
            </a:r>
            <a:endParaRPr>
              <a:latin typeface="Times New Roman"/>
              <a:cs typeface="Times New Roman"/>
            </a:endParaRPr>
          </a:p>
        </p:txBody>
      </p:sp>
      <p:sp>
        <p:nvSpPr>
          <p:cNvPr id="7" name="object 7"/>
          <p:cNvSpPr txBox="1"/>
          <p:nvPr/>
        </p:nvSpPr>
        <p:spPr>
          <a:xfrm>
            <a:off x="2431491" y="1092453"/>
            <a:ext cx="725170" cy="299720"/>
          </a:xfrm>
          <a:prstGeom prst="rect">
            <a:avLst/>
          </a:prstGeom>
        </p:spPr>
        <p:txBody>
          <a:bodyPr vert="horz" wrap="square" lIns="0" tIns="12700" rIns="0" bIns="0" rtlCol="0">
            <a:spAutoFit/>
          </a:bodyPr>
          <a:lstStyle/>
          <a:p>
            <a:pPr marL="12700">
              <a:spcBef>
                <a:spcPts val="100"/>
              </a:spcBef>
            </a:pPr>
            <a:r>
              <a:rPr dirty="0">
                <a:latin typeface="Times New Roman"/>
                <a:cs typeface="Times New Roman"/>
              </a:rPr>
              <a:t>Eng</a:t>
            </a:r>
            <a:r>
              <a:rPr spc="5" dirty="0">
                <a:latin typeface="Times New Roman"/>
                <a:cs typeface="Times New Roman"/>
              </a:rPr>
              <a:t>l</a:t>
            </a:r>
            <a:r>
              <a:rPr spc="-5" dirty="0">
                <a:latin typeface="Times New Roman"/>
                <a:cs typeface="Times New Roman"/>
              </a:rPr>
              <a:t>ish</a:t>
            </a:r>
            <a:endParaRPr>
              <a:latin typeface="Times New Roman"/>
              <a:cs typeface="Times New Roman"/>
            </a:endParaRPr>
          </a:p>
        </p:txBody>
      </p:sp>
      <p:sp>
        <p:nvSpPr>
          <p:cNvPr id="8" name="object 8"/>
          <p:cNvSpPr/>
          <p:nvPr/>
        </p:nvSpPr>
        <p:spPr>
          <a:xfrm>
            <a:off x="3124200" y="3352798"/>
            <a:ext cx="4953000" cy="3397250"/>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784" y="58068"/>
            <a:ext cx="6229068" cy="689804"/>
          </a:xfrm>
          <a:prstGeom prst="rect">
            <a:avLst/>
          </a:prstGeom>
        </p:spPr>
        <p:txBody>
          <a:bodyPr vert="horz" wrap="square" lIns="0" tIns="12700" rIns="0" bIns="0" rtlCol="0" anchor="ctr">
            <a:spAutoFit/>
          </a:bodyPr>
          <a:lstStyle/>
          <a:p>
            <a:pPr marL="12700">
              <a:lnSpc>
                <a:spcPct val="100000"/>
              </a:lnSpc>
              <a:spcBef>
                <a:spcPts val="100"/>
              </a:spcBef>
            </a:pPr>
            <a:r>
              <a:rPr spc="-5" dirty="0"/>
              <a:t>N</a:t>
            </a:r>
            <a:r>
              <a:rPr spc="-15" dirty="0"/>
              <a:t>u</a:t>
            </a:r>
            <a:r>
              <a:rPr spc="-5" dirty="0"/>
              <a:t>ts</a:t>
            </a:r>
          </a:p>
        </p:txBody>
      </p:sp>
      <p:sp>
        <p:nvSpPr>
          <p:cNvPr id="3" name="object 3"/>
          <p:cNvSpPr txBox="1"/>
          <p:nvPr/>
        </p:nvSpPr>
        <p:spPr>
          <a:xfrm>
            <a:off x="2066036" y="784607"/>
            <a:ext cx="8219440" cy="1717675"/>
          </a:xfrm>
          <a:prstGeom prst="rect">
            <a:avLst/>
          </a:prstGeom>
        </p:spPr>
        <p:txBody>
          <a:bodyPr vert="horz" wrap="square" lIns="0" tIns="88900" rIns="0" bIns="0" rtlCol="0">
            <a:spAutoFit/>
          </a:bodyPr>
          <a:lstStyle/>
          <a:p>
            <a:pPr marL="295910" indent="-283845">
              <a:spcBef>
                <a:spcPts val="700"/>
              </a:spcBef>
              <a:buClr>
                <a:srgbClr val="3891A7"/>
              </a:buClr>
              <a:buSzPct val="79166"/>
              <a:buFont typeface="Wingdings 2"/>
              <a:buChar char=""/>
              <a:tabLst>
                <a:tab pos="295910" algn="l"/>
                <a:tab pos="296545" algn="l"/>
              </a:tabLst>
            </a:pPr>
            <a:r>
              <a:rPr sz="2400" spc="-5" dirty="0">
                <a:latin typeface="Times New Roman"/>
                <a:cs typeface="Times New Roman"/>
              </a:rPr>
              <a:t>See </a:t>
            </a:r>
            <a:r>
              <a:rPr sz="2400" dirty="0">
                <a:latin typeface="Times New Roman"/>
                <a:cs typeface="Times New Roman"/>
              </a:rPr>
              <a:t>Appendix </a:t>
            </a:r>
            <a:r>
              <a:rPr sz="2400" spc="-5" dirty="0">
                <a:latin typeface="Times New Roman"/>
                <a:cs typeface="Times New Roman"/>
              </a:rPr>
              <a:t>A–31 </a:t>
            </a:r>
            <a:r>
              <a:rPr sz="2400" dirty="0">
                <a:latin typeface="Times New Roman"/>
                <a:cs typeface="Times New Roman"/>
              </a:rPr>
              <a:t>for typical</a:t>
            </a:r>
            <a:r>
              <a:rPr sz="2400" spc="-300" dirty="0">
                <a:latin typeface="Times New Roman"/>
                <a:cs typeface="Times New Roman"/>
              </a:rPr>
              <a:t> </a:t>
            </a:r>
            <a:r>
              <a:rPr sz="2400" dirty="0">
                <a:latin typeface="Times New Roman"/>
                <a:cs typeface="Times New Roman"/>
              </a:rPr>
              <a:t>specifications</a:t>
            </a:r>
            <a:endParaRPr sz="2400">
              <a:latin typeface="Times New Roman"/>
              <a:cs typeface="Times New Roman"/>
            </a:endParaRPr>
          </a:p>
          <a:p>
            <a:pPr marL="295910" indent="-283845">
              <a:spcBef>
                <a:spcPts val="600"/>
              </a:spcBef>
              <a:buClr>
                <a:srgbClr val="3891A7"/>
              </a:buClr>
              <a:buSzPct val="79166"/>
              <a:buFont typeface="Wingdings 2"/>
              <a:buChar char=""/>
              <a:tabLst>
                <a:tab pos="295910" algn="l"/>
                <a:tab pos="296545" algn="l"/>
              </a:tabLst>
            </a:pPr>
            <a:r>
              <a:rPr sz="2400" spc="-5" dirty="0">
                <a:latin typeface="Times New Roman"/>
                <a:cs typeface="Times New Roman"/>
              </a:rPr>
              <a:t>First </a:t>
            </a:r>
            <a:r>
              <a:rPr sz="2400" dirty="0">
                <a:latin typeface="Times New Roman"/>
                <a:cs typeface="Times New Roman"/>
              </a:rPr>
              <a:t>three threads of </a:t>
            </a:r>
            <a:r>
              <a:rPr sz="2400" spc="-5" dirty="0">
                <a:latin typeface="Times New Roman"/>
                <a:cs typeface="Times New Roman"/>
              </a:rPr>
              <a:t>nut </a:t>
            </a:r>
            <a:r>
              <a:rPr sz="2400" dirty="0">
                <a:latin typeface="Times New Roman"/>
                <a:cs typeface="Times New Roman"/>
              </a:rPr>
              <a:t>carry </a:t>
            </a:r>
            <a:r>
              <a:rPr sz="2400" spc="-5" dirty="0">
                <a:latin typeface="Times New Roman"/>
                <a:cs typeface="Times New Roman"/>
              </a:rPr>
              <a:t>majority </a:t>
            </a:r>
            <a:r>
              <a:rPr sz="2400" dirty="0">
                <a:latin typeface="Times New Roman"/>
                <a:cs typeface="Times New Roman"/>
              </a:rPr>
              <a:t>of</a:t>
            </a:r>
            <a:r>
              <a:rPr sz="2400" spc="-85" dirty="0">
                <a:latin typeface="Times New Roman"/>
                <a:cs typeface="Times New Roman"/>
              </a:rPr>
              <a:t> </a:t>
            </a:r>
            <a:r>
              <a:rPr sz="2400" dirty="0">
                <a:latin typeface="Times New Roman"/>
                <a:cs typeface="Times New Roman"/>
              </a:rPr>
              <a:t>load</a:t>
            </a:r>
            <a:endParaRPr sz="2400">
              <a:latin typeface="Times New Roman"/>
              <a:cs typeface="Times New Roman"/>
            </a:endParaRPr>
          </a:p>
          <a:p>
            <a:pPr marL="295910" indent="-283845">
              <a:spcBef>
                <a:spcPts val="600"/>
              </a:spcBef>
              <a:buClr>
                <a:srgbClr val="3891A7"/>
              </a:buClr>
              <a:buSzPct val="79166"/>
              <a:buFont typeface="Wingdings 2"/>
              <a:buChar char=""/>
              <a:tabLst>
                <a:tab pos="295910" algn="l"/>
                <a:tab pos="296545" algn="l"/>
              </a:tabLst>
            </a:pPr>
            <a:r>
              <a:rPr sz="2400" dirty="0">
                <a:latin typeface="Times New Roman"/>
                <a:cs typeface="Times New Roman"/>
              </a:rPr>
              <a:t>Localized plastic strain in the </a:t>
            </a:r>
            <a:r>
              <a:rPr sz="2400" spc="-5" dirty="0">
                <a:latin typeface="Times New Roman"/>
                <a:cs typeface="Times New Roman"/>
              </a:rPr>
              <a:t>first </a:t>
            </a:r>
            <a:r>
              <a:rPr sz="2400" dirty="0">
                <a:latin typeface="Times New Roman"/>
                <a:cs typeface="Times New Roman"/>
              </a:rPr>
              <a:t>thread is </a:t>
            </a:r>
            <a:r>
              <a:rPr sz="2400" spc="-25" dirty="0">
                <a:latin typeface="Times New Roman"/>
                <a:cs typeface="Times New Roman"/>
              </a:rPr>
              <a:t>likely, </a:t>
            </a:r>
            <a:r>
              <a:rPr sz="2400" dirty="0">
                <a:latin typeface="Times New Roman"/>
                <a:cs typeface="Times New Roman"/>
              </a:rPr>
              <a:t>so nuts</a:t>
            </a:r>
            <a:r>
              <a:rPr sz="2400" spc="-150" dirty="0">
                <a:latin typeface="Times New Roman"/>
                <a:cs typeface="Times New Roman"/>
              </a:rPr>
              <a:t> </a:t>
            </a:r>
            <a:r>
              <a:rPr sz="2400" dirty="0">
                <a:latin typeface="Times New Roman"/>
                <a:cs typeface="Times New Roman"/>
              </a:rPr>
              <a:t>should</a:t>
            </a:r>
            <a:endParaRPr sz="2400">
              <a:latin typeface="Times New Roman"/>
              <a:cs typeface="Times New Roman"/>
            </a:endParaRPr>
          </a:p>
          <a:p>
            <a:pPr marL="295910"/>
            <a:r>
              <a:rPr sz="2400" dirty="0">
                <a:latin typeface="Times New Roman"/>
                <a:cs typeface="Times New Roman"/>
              </a:rPr>
              <a:t>not be re-used in </a:t>
            </a:r>
            <a:r>
              <a:rPr sz="2400" spc="-5" dirty="0">
                <a:latin typeface="Times New Roman"/>
                <a:cs typeface="Times New Roman"/>
              </a:rPr>
              <a:t>critical</a:t>
            </a:r>
            <a:r>
              <a:rPr sz="2400" spc="-65" dirty="0">
                <a:latin typeface="Times New Roman"/>
                <a:cs typeface="Times New Roman"/>
              </a:rPr>
              <a:t> </a:t>
            </a:r>
            <a:r>
              <a:rPr sz="2400" spc="-5" dirty="0">
                <a:latin typeface="Times New Roman"/>
                <a:cs typeface="Times New Roman"/>
              </a:rPr>
              <a:t>applications.</a:t>
            </a:r>
            <a:endParaRPr sz="2400">
              <a:latin typeface="Times New Roman"/>
              <a:cs typeface="Times New Roman"/>
            </a:endParaRPr>
          </a:p>
        </p:txBody>
      </p:sp>
      <p:sp>
        <p:nvSpPr>
          <p:cNvPr id="4" name="object 4"/>
          <p:cNvSpPr/>
          <p:nvPr/>
        </p:nvSpPr>
        <p:spPr>
          <a:xfrm>
            <a:off x="1981200" y="2514600"/>
            <a:ext cx="8489950" cy="28956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059940" y="5511495"/>
            <a:ext cx="993140" cy="331470"/>
          </a:xfrm>
          <a:prstGeom prst="rect">
            <a:avLst/>
          </a:prstGeom>
        </p:spPr>
        <p:txBody>
          <a:bodyPr vert="horz" wrap="square" lIns="0" tIns="13335" rIns="0" bIns="0" rtlCol="0">
            <a:spAutoFit/>
          </a:bodyPr>
          <a:lstStyle/>
          <a:p>
            <a:pPr marL="12700">
              <a:spcBef>
                <a:spcPts val="105"/>
              </a:spcBef>
            </a:pPr>
            <a:r>
              <a:rPr sz="2000" dirty="0">
                <a:latin typeface="Times New Roman"/>
                <a:cs typeface="Times New Roman"/>
              </a:rPr>
              <a:t>End</a:t>
            </a:r>
            <a:r>
              <a:rPr sz="2000" spc="-80" dirty="0">
                <a:latin typeface="Times New Roman"/>
                <a:cs typeface="Times New Roman"/>
              </a:rPr>
              <a:t> </a:t>
            </a:r>
            <a:r>
              <a:rPr sz="2000" dirty="0">
                <a:latin typeface="Times New Roman"/>
                <a:cs typeface="Times New Roman"/>
              </a:rPr>
              <a:t>view</a:t>
            </a:r>
            <a:endParaRPr sz="2000">
              <a:latin typeface="Times New Roman"/>
              <a:cs typeface="Times New Roman"/>
            </a:endParaRPr>
          </a:p>
        </p:txBody>
      </p:sp>
      <p:sp>
        <p:nvSpPr>
          <p:cNvPr id="13" name="object 13"/>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
        <p:nvSpPr>
          <p:cNvPr id="6" name="object 6"/>
          <p:cNvSpPr txBox="1"/>
          <p:nvPr/>
        </p:nvSpPr>
        <p:spPr>
          <a:xfrm>
            <a:off x="3736595" y="5511495"/>
            <a:ext cx="1476375" cy="636270"/>
          </a:xfrm>
          <a:prstGeom prst="rect">
            <a:avLst/>
          </a:prstGeom>
        </p:spPr>
        <p:txBody>
          <a:bodyPr vert="horz" wrap="square" lIns="0" tIns="13335" rIns="0" bIns="0" rtlCol="0">
            <a:spAutoFit/>
          </a:bodyPr>
          <a:lstStyle/>
          <a:p>
            <a:pPr marL="12700">
              <a:spcBef>
                <a:spcPts val="105"/>
              </a:spcBef>
            </a:pPr>
            <a:r>
              <a:rPr sz="2000" spc="-140" dirty="0">
                <a:latin typeface="Times New Roman"/>
                <a:cs typeface="Times New Roman"/>
              </a:rPr>
              <a:t>W</a:t>
            </a:r>
            <a:r>
              <a:rPr sz="2000" dirty="0">
                <a:latin typeface="Times New Roman"/>
                <a:cs typeface="Times New Roman"/>
              </a:rPr>
              <a:t>ashe</a:t>
            </a:r>
            <a:r>
              <a:rPr sz="2000" spc="-45" dirty="0">
                <a:latin typeface="Times New Roman"/>
                <a:cs typeface="Times New Roman"/>
              </a:rPr>
              <a:t>r</a:t>
            </a:r>
            <a:r>
              <a:rPr sz="2000" spc="-10" dirty="0">
                <a:latin typeface="Times New Roman"/>
                <a:cs typeface="Times New Roman"/>
              </a:rPr>
              <a:t>-f</a:t>
            </a:r>
            <a:r>
              <a:rPr sz="2000" dirty="0">
                <a:latin typeface="Times New Roman"/>
                <a:cs typeface="Times New Roman"/>
              </a:rPr>
              <a:t>ac</a:t>
            </a:r>
            <a:r>
              <a:rPr sz="2000" spc="-10" dirty="0">
                <a:latin typeface="Times New Roman"/>
                <a:cs typeface="Times New Roman"/>
              </a:rPr>
              <a:t>ed</a:t>
            </a:r>
            <a:r>
              <a:rPr sz="2000" dirty="0">
                <a:latin typeface="Times New Roman"/>
                <a:cs typeface="Times New Roman"/>
              </a:rPr>
              <a:t>,</a:t>
            </a:r>
            <a:endParaRPr sz="2000">
              <a:latin typeface="Times New Roman"/>
              <a:cs typeface="Times New Roman"/>
            </a:endParaRPr>
          </a:p>
          <a:p>
            <a:pPr marL="12700"/>
            <a:r>
              <a:rPr sz="2000" dirty="0">
                <a:latin typeface="Times New Roman"/>
                <a:cs typeface="Times New Roman"/>
              </a:rPr>
              <a:t>regular</a:t>
            </a:r>
            <a:endParaRPr sz="2000">
              <a:latin typeface="Times New Roman"/>
              <a:cs typeface="Times New Roman"/>
            </a:endParaRPr>
          </a:p>
        </p:txBody>
      </p:sp>
      <p:sp>
        <p:nvSpPr>
          <p:cNvPr id="7" name="object 7"/>
          <p:cNvSpPr txBox="1"/>
          <p:nvPr/>
        </p:nvSpPr>
        <p:spPr>
          <a:xfrm>
            <a:off x="5718175" y="5511495"/>
            <a:ext cx="1669414" cy="636270"/>
          </a:xfrm>
          <a:prstGeom prst="rect">
            <a:avLst/>
          </a:prstGeom>
        </p:spPr>
        <p:txBody>
          <a:bodyPr vert="horz" wrap="square" lIns="0" tIns="13335" rIns="0" bIns="0" rtlCol="0">
            <a:spAutoFit/>
          </a:bodyPr>
          <a:lstStyle/>
          <a:p>
            <a:pPr marL="12700">
              <a:spcBef>
                <a:spcPts val="105"/>
              </a:spcBef>
            </a:pPr>
            <a:r>
              <a:rPr sz="2000" spc="-5" dirty="0">
                <a:latin typeface="Times New Roman"/>
                <a:cs typeface="Times New Roman"/>
              </a:rPr>
              <a:t>Chamfered</a:t>
            </a:r>
            <a:r>
              <a:rPr sz="2000" spc="-60" dirty="0">
                <a:latin typeface="Times New Roman"/>
                <a:cs typeface="Times New Roman"/>
              </a:rPr>
              <a:t> </a:t>
            </a:r>
            <a:r>
              <a:rPr sz="2000" dirty="0">
                <a:latin typeface="Times New Roman"/>
                <a:cs typeface="Times New Roman"/>
              </a:rPr>
              <a:t>both</a:t>
            </a:r>
            <a:endParaRPr sz="2000">
              <a:latin typeface="Times New Roman"/>
              <a:cs typeface="Times New Roman"/>
            </a:endParaRPr>
          </a:p>
          <a:p>
            <a:pPr marL="12700"/>
            <a:r>
              <a:rPr sz="2000" dirty="0">
                <a:latin typeface="Times New Roman"/>
                <a:cs typeface="Times New Roman"/>
              </a:rPr>
              <a:t>sides,</a:t>
            </a:r>
            <a:r>
              <a:rPr sz="2000" spc="-35" dirty="0">
                <a:latin typeface="Times New Roman"/>
                <a:cs typeface="Times New Roman"/>
              </a:rPr>
              <a:t> </a:t>
            </a:r>
            <a:r>
              <a:rPr sz="2000" dirty="0">
                <a:latin typeface="Times New Roman"/>
                <a:cs typeface="Times New Roman"/>
              </a:rPr>
              <a:t>regular</a:t>
            </a:r>
            <a:endParaRPr sz="2000">
              <a:latin typeface="Times New Roman"/>
              <a:cs typeface="Times New Roman"/>
            </a:endParaRPr>
          </a:p>
        </p:txBody>
      </p:sp>
      <p:sp>
        <p:nvSpPr>
          <p:cNvPr id="8" name="object 8"/>
          <p:cNvSpPr txBox="1"/>
          <p:nvPr/>
        </p:nvSpPr>
        <p:spPr>
          <a:xfrm>
            <a:off x="7547229" y="5511495"/>
            <a:ext cx="1476375" cy="636270"/>
          </a:xfrm>
          <a:prstGeom prst="rect">
            <a:avLst/>
          </a:prstGeom>
        </p:spPr>
        <p:txBody>
          <a:bodyPr vert="horz" wrap="square" lIns="0" tIns="13335" rIns="0" bIns="0" rtlCol="0">
            <a:spAutoFit/>
          </a:bodyPr>
          <a:lstStyle/>
          <a:p>
            <a:pPr marL="12700">
              <a:spcBef>
                <a:spcPts val="105"/>
              </a:spcBef>
            </a:pPr>
            <a:r>
              <a:rPr sz="2000" spc="-140" dirty="0">
                <a:latin typeface="Times New Roman"/>
                <a:cs typeface="Times New Roman"/>
              </a:rPr>
              <a:t>W</a:t>
            </a:r>
            <a:r>
              <a:rPr sz="2000" dirty="0">
                <a:latin typeface="Times New Roman"/>
                <a:cs typeface="Times New Roman"/>
              </a:rPr>
              <a:t>ashe</a:t>
            </a:r>
            <a:r>
              <a:rPr sz="2000" spc="-45" dirty="0">
                <a:latin typeface="Times New Roman"/>
                <a:cs typeface="Times New Roman"/>
              </a:rPr>
              <a:t>r</a:t>
            </a:r>
            <a:r>
              <a:rPr sz="2000" spc="-10" dirty="0">
                <a:latin typeface="Times New Roman"/>
                <a:cs typeface="Times New Roman"/>
              </a:rPr>
              <a:t>-f</a:t>
            </a:r>
            <a:r>
              <a:rPr sz="2000" dirty="0">
                <a:latin typeface="Times New Roman"/>
                <a:cs typeface="Times New Roman"/>
              </a:rPr>
              <a:t>ac</a:t>
            </a:r>
            <a:r>
              <a:rPr sz="2000" spc="-10" dirty="0">
                <a:latin typeface="Times New Roman"/>
                <a:cs typeface="Times New Roman"/>
              </a:rPr>
              <a:t>ed</a:t>
            </a:r>
            <a:r>
              <a:rPr sz="2000" dirty="0">
                <a:latin typeface="Times New Roman"/>
                <a:cs typeface="Times New Roman"/>
              </a:rPr>
              <a:t>,</a:t>
            </a:r>
            <a:endParaRPr sz="2000">
              <a:latin typeface="Times New Roman"/>
              <a:cs typeface="Times New Roman"/>
            </a:endParaRPr>
          </a:p>
          <a:p>
            <a:pPr marL="12700"/>
            <a:r>
              <a:rPr sz="2000" dirty="0">
                <a:latin typeface="Times New Roman"/>
                <a:cs typeface="Times New Roman"/>
              </a:rPr>
              <a:t>jam</a:t>
            </a:r>
            <a:r>
              <a:rPr sz="2000" spc="-35" dirty="0">
                <a:latin typeface="Times New Roman"/>
                <a:cs typeface="Times New Roman"/>
              </a:rPr>
              <a:t> </a:t>
            </a:r>
            <a:r>
              <a:rPr sz="2000" dirty="0">
                <a:latin typeface="Times New Roman"/>
                <a:cs typeface="Times New Roman"/>
              </a:rPr>
              <a:t>nut</a:t>
            </a:r>
            <a:endParaRPr sz="2000">
              <a:latin typeface="Times New Roman"/>
              <a:cs typeface="Times New Roman"/>
            </a:endParaRPr>
          </a:p>
        </p:txBody>
      </p:sp>
      <p:sp>
        <p:nvSpPr>
          <p:cNvPr id="9" name="object 9"/>
          <p:cNvSpPr txBox="1"/>
          <p:nvPr/>
        </p:nvSpPr>
        <p:spPr>
          <a:xfrm>
            <a:off x="9300209" y="5511495"/>
            <a:ext cx="1154430" cy="636270"/>
          </a:xfrm>
          <a:prstGeom prst="rect">
            <a:avLst/>
          </a:prstGeom>
        </p:spPr>
        <p:txBody>
          <a:bodyPr vert="horz" wrap="square" lIns="0" tIns="13335" rIns="0" bIns="0" rtlCol="0">
            <a:spAutoFit/>
          </a:bodyPr>
          <a:lstStyle/>
          <a:p>
            <a:pPr marL="12700">
              <a:spcBef>
                <a:spcPts val="105"/>
              </a:spcBef>
            </a:pPr>
            <a:r>
              <a:rPr sz="2000" spc="-5" dirty="0">
                <a:latin typeface="Times New Roman"/>
                <a:cs typeface="Times New Roman"/>
              </a:rPr>
              <a:t>Chamfered</a:t>
            </a:r>
            <a:endParaRPr sz="2000">
              <a:latin typeface="Times New Roman"/>
              <a:cs typeface="Times New Roman"/>
            </a:endParaRPr>
          </a:p>
          <a:p>
            <a:pPr marL="12700"/>
            <a:r>
              <a:rPr sz="2000" dirty="0">
                <a:latin typeface="Times New Roman"/>
                <a:cs typeface="Times New Roman"/>
              </a:rPr>
              <a:t>both</a:t>
            </a:r>
            <a:r>
              <a:rPr sz="2000" spc="-75" dirty="0">
                <a:latin typeface="Times New Roman"/>
                <a:cs typeface="Times New Roman"/>
              </a:rPr>
              <a:t> </a:t>
            </a:r>
            <a:r>
              <a:rPr sz="2000" dirty="0">
                <a:latin typeface="Times New Roman"/>
                <a:cs typeface="Times New Roman"/>
              </a:rPr>
              <a:t>sides,</a:t>
            </a:r>
            <a:endParaRPr sz="2000">
              <a:latin typeface="Times New Roman"/>
              <a:cs typeface="Times New Roman"/>
            </a:endParaRPr>
          </a:p>
        </p:txBody>
      </p:sp>
      <p:sp>
        <p:nvSpPr>
          <p:cNvPr id="10" name="object 10"/>
          <p:cNvSpPr txBox="1"/>
          <p:nvPr/>
        </p:nvSpPr>
        <p:spPr>
          <a:xfrm>
            <a:off x="9300210" y="6121401"/>
            <a:ext cx="794385" cy="330835"/>
          </a:xfrm>
          <a:prstGeom prst="rect">
            <a:avLst/>
          </a:prstGeom>
        </p:spPr>
        <p:txBody>
          <a:bodyPr vert="horz" wrap="square" lIns="0" tIns="12700" rIns="0" bIns="0" rtlCol="0">
            <a:spAutoFit/>
          </a:bodyPr>
          <a:lstStyle/>
          <a:p>
            <a:pPr marL="12700">
              <a:spcBef>
                <a:spcPts val="100"/>
              </a:spcBef>
            </a:pPr>
            <a:r>
              <a:rPr sz="2000" dirty="0">
                <a:latin typeface="Times New Roman"/>
                <a:cs typeface="Times New Roman"/>
              </a:rPr>
              <a:t>jam</a:t>
            </a:r>
            <a:r>
              <a:rPr sz="2000" spc="-95" dirty="0">
                <a:latin typeface="Times New Roman"/>
                <a:cs typeface="Times New Roman"/>
              </a:rPr>
              <a:t> </a:t>
            </a:r>
            <a:r>
              <a:rPr sz="2000" dirty="0">
                <a:latin typeface="Times New Roman"/>
                <a:cs typeface="Times New Roman"/>
              </a:rPr>
              <a:t>nut</a:t>
            </a:r>
            <a:endParaRPr sz="2000">
              <a:latin typeface="Times New Roman"/>
              <a:cs typeface="Times New Roman"/>
            </a:endParaRPr>
          </a:p>
        </p:txBody>
      </p:sp>
      <p:sp>
        <p:nvSpPr>
          <p:cNvPr id="11" name="object 11"/>
          <p:cNvSpPr txBox="1"/>
          <p:nvPr/>
        </p:nvSpPr>
        <p:spPr>
          <a:xfrm>
            <a:off x="5794376" y="6350001"/>
            <a:ext cx="1002665" cy="330835"/>
          </a:xfrm>
          <a:prstGeom prst="rect">
            <a:avLst/>
          </a:prstGeom>
        </p:spPr>
        <p:txBody>
          <a:bodyPr vert="horz" wrap="square" lIns="0" tIns="12700" rIns="0" bIns="0" rtlCol="0">
            <a:spAutoFit/>
          </a:bodyPr>
          <a:lstStyle/>
          <a:p>
            <a:pPr marL="12700">
              <a:spcBef>
                <a:spcPts val="100"/>
              </a:spcBef>
            </a:pPr>
            <a:r>
              <a:rPr sz="2000" dirty="0">
                <a:latin typeface="Times New Roman"/>
                <a:cs typeface="Times New Roman"/>
              </a:rPr>
              <a:t>Fig.</a:t>
            </a:r>
            <a:r>
              <a:rPr sz="2000" spc="-90" dirty="0">
                <a:latin typeface="Times New Roman"/>
                <a:cs typeface="Times New Roman"/>
              </a:rPr>
              <a:t> </a:t>
            </a:r>
            <a:r>
              <a:rPr sz="2000" spc="5" dirty="0">
                <a:latin typeface="Times New Roman"/>
                <a:cs typeface="Times New Roman"/>
              </a:rPr>
              <a:t>8–12</a:t>
            </a:r>
            <a:endParaRPr sz="2000">
              <a:latin typeface="Times New Roman"/>
              <a:cs typeface="Times New Roman"/>
            </a:endParaRPr>
          </a:p>
        </p:txBody>
      </p:sp>
      <p:sp>
        <p:nvSpPr>
          <p:cNvPr id="12" name="object 12"/>
          <p:cNvSpPr txBox="1"/>
          <p:nvPr/>
        </p:nvSpPr>
        <p:spPr>
          <a:xfrm>
            <a:off x="8216900" y="6350001"/>
            <a:ext cx="2524760" cy="330835"/>
          </a:xfrm>
          <a:prstGeom prst="rect">
            <a:avLst/>
          </a:prstGeom>
        </p:spPr>
        <p:txBody>
          <a:bodyPr vert="horz" wrap="square" lIns="0" tIns="12700" rIns="0" bIns="0" rtlCol="0">
            <a:spAutoFit/>
          </a:bodyPr>
          <a:lstStyle/>
          <a:p>
            <a:pPr marL="12700">
              <a:spcBef>
                <a:spcPts val="100"/>
              </a:spcBef>
              <a:tabLst>
                <a:tab pos="2511425" algn="l"/>
              </a:tabLst>
            </a:pPr>
            <a:r>
              <a:rPr sz="2000" u="sng" dirty="0">
                <a:uFill>
                  <a:solidFill>
                    <a:srgbClr val="AFB9D6"/>
                  </a:solidFill>
                </a:uFill>
                <a:latin typeface="Times New Roman"/>
                <a:cs typeface="Times New Roman"/>
              </a:rPr>
              <a:t> 	</a:t>
            </a:r>
            <a:endParaRPr sz="2000">
              <a:latin typeface="Times New Roman"/>
              <a:cs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29600" y="6629400"/>
            <a:ext cx="2438400" cy="0"/>
          </a:xfrm>
          <a:custGeom>
            <a:avLst/>
            <a:gdLst/>
            <a:ahLst/>
            <a:cxnLst/>
            <a:rect l="l" t="t" r="r" b="b"/>
            <a:pathLst>
              <a:path w="2438400">
                <a:moveTo>
                  <a:pt x="0" y="0"/>
                </a:moveTo>
                <a:lnTo>
                  <a:pt x="2438400" y="0"/>
                </a:lnTo>
              </a:path>
            </a:pathLst>
          </a:custGeom>
          <a:ln w="12700">
            <a:solidFill>
              <a:srgbClr val="AFB9D6"/>
            </a:solidFill>
          </a:ln>
        </p:spPr>
        <p:txBody>
          <a:bodyPr wrap="square" lIns="0" tIns="0" rIns="0" bIns="0" rtlCol="0"/>
          <a:lstStyle/>
          <a:p>
            <a:endParaRPr/>
          </a:p>
        </p:txBody>
      </p:sp>
      <p:sp>
        <p:nvSpPr>
          <p:cNvPr id="3" name="object 3"/>
          <p:cNvSpPr txBox="1">
            <a:spLocks noGrp="1"/>
          </p:cNvSpPr>
          <p:nvPr>
            <p:ph type="title"/>
          </p:nvPr>
        </p:nvSpPr>
        <p:spPr>
          <a:xfrm>
            <a:off x="291548" y="-123865"/>
            <a:ext cx="8044069" cy="1366784"/>
          </a:xfrm>
          <a:prstGeom prst="rect">
            <a:avLst/>
          </a:prstGeom>
        </p:spPr>
        <p:txBody>
          <a:bodyPr vert="horz" wrap="square" lIns="0" tIns="12700" rIns="0" bIns="0" rtlCol="0" anchor="ctr">
            <a:spAutoFit/>
          </a:bodyPr>
          <a:lstStyle/>
          <a:p>
            <a:pPr marL="12700">
              <a:lnSpc>
                <a:spcPct val="100000"/>
              </a:lnSpc>
              <a:spcBef>
                <a:spcPts val="100"/>
              </a:spcBef>
            </a:pPr>
            <a:r>
              <a:rPr dirty="0"/>
              <a:t>Effective Grip </a:t>
            </a:r>
            <a:r>
              <a:rPr spc="-5" dirty="0"/>
              <a:t>Length </a:t>
            </a:r>
            <a:r>
              <a:rPr dirty="0"/>
              <a:t>for </a:t>
            </a:r>
            <a:r>
              <a:rPr spc="-40" dirty="0"/>
              <a:t>Tapped</a:t>
            </a:r>
            <a:r>
              <a:rPr spc="-185" dirty="0"/>
              <a:t> </a:t>
            </a:r>
            <a:r>
              <a:rPr dirty="0"/>
              <a:t>Holes</a:t>
            </a:r>
          </a:p>
        </p:txBody>
      </p:sp>
      <p:sp>
        <p:nvSpPr>
          <p:cNvPr id="4" name="object 4"/>
          <p:cNvSpPr txBox="1"/>
          <p:nvPr/>
        </p:nvSpPr>
        <p:spPr>
          <a:xfrm>
            <a:off x="291549" y="1242918"/>
            <a:ext cx="5022573" cy="751488"/>
          </a:xfrm>
          <a:prstGeom prst="rect">
            <a:avLst/>
          </a:prstGeom>
        </p:spPr>
        <p:txBody>
          <a:bodyPr vert="horz" wrap="square" lIns="0" tIns="12700" rIns="0" bIns="0" rtlCol="0">
            <a:spAutoFit/>
          </a:bodyPr>
          <a:lstStyle/>
          <a:p>
            <a:pPr marL="295910" marR="5080" indent="-283845">
              <a:spcBef>
                <a:spcPts val="100"/>
              </a:spcBef>
              <a:buClr>
                <a:srgbClr val="3891A7"/>
              </a:buClr>
              <a:buSzPct val="79166"/>
              <a:buFont typeface="Wingdings 2"/>
              <a:buChar char=""/>
              <a:tabLst>
                <a:tab pos="295910" algn="l"/>
                <a:tab pos="296545" algn="l"/>
              </a:tabLst>
            </a:pPr>
            <a:r>
              <a:rPr sz="2400" spc="-5" dirty="0">
                <a:latin typeface="Times New Roman"/>
                <a:cs typeface="Times New Roman"/>
              </a:rPr>
              <a:t>For screw </a:t>
            </a:r>
            <a:r>
              <a:rPr sz="2400" dirty="0">
                <a:latin typeface="Times New Roman"/>
                <a:cs typeface="Times New Roman"/>
              </a:rPr>
              <a:t>in tapped</a:t>
            </a:r>
            <a:r>
              <a:rPr sz="2400" spc="-85" dirty="0">
                <a:latin typeface="Times New Roman"/>
                <a:cs typeface="Times New Roman"/>
              </a:rPr>
              <a:t> </a:t>
            </a:r>
            <a:r>
              <a:rPr sz="2400" dirty="0">
                <a:latin typeface="Times New Roman"/>
                <a:cs typeface="Times New Roman"/>
              </a:rPr>
              <a:t>hole,  </a:t>
            </a:r>
            <a:r>
              <a:rPr sz="2400" spc="-10" dirty="0">
                <a:latin typeface="Times New Roman"/>
                <a:cs typeface="Times New Roman"/>
              </a:rPr>
              <a:t>effective </a:t>
            </a:r>
            <a:r>
              <a:rPr sz="2400" dirty="0">
                <a:latin typeface="Times New Roman"/>
                <a:cs typeface="Times New Roman"/>
              </a:rPr>
              <a:t>grip length</a:t>
            </a:r>
            <a:r>
              <a:rPr sz="2400" spc="-70" dirty="0">
                <a:latin typeface="Times New Roman"/>
                <a:cs typeface="Times New Roman"/>
              </a:rPr>
              <a:t> </a:t>
            </a:r>
            <a:r>
              <a:rPr sz="2400" spc="-5" dirty="0">
                <a:latin typeface="Times New Roman"/>
                <a:cs typeface="Times New Roman"/>
              </a:rPr>
              <a:t>is</a:t>
            </a:r>
            <a:endParaRPr sz="2400" dirty="0">
              <a:latin typeface="Times New Roman"/>
              <a:cs typeface="Times New Roman"/>
            </a:endParaRPr>
          </a:p>
        </p:txBody>
      </p:sp>
      <p:sp>
        <p:nvSpPr>
          <p:cNvPr id="5" name="object 5"/>
          <p:cNvSpPr/>
          <p:nvPr/>
        </p:nvSpPr>
        <p:spPr>
          <a:xfrm>
            <a:off x="6038851" y="762001"/>
            <a:ext cx="4629149" cy="481012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79784" y="2160105"/>
            <a:ext cx="2752725" cy="657225"/>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xfrm>
            <a:off x="6709409" y="6657667"/>
            <a:ext cx="2343150" cy="167640"/>
          </a:xfrm>
          <a:prstGeom prst="rect">
            <a:avLst/>
          </a:prstGeom>
        </p:spPr>
        <p:txBody>
          <a:bodyPr vert="horz" wrap="square" lIns="0" tIns="0" rIns="0" bIns="0" rtlCol="0">
            <a:spAutoFit/>
          </a:bodyPr>
          <a:lstStyle>
            <a:defPPr>
              <a:defRPr lang="en-US"/>
            </a:defPPr>
            <a:lvl1pPr marL="0" algn="l" defTabSz="914400" rtl="0" eaLnBrk="1" latinLnBrk="0" hangingPunct="1">
              <a:defRPr sz="1000" b="0" i="1" kern="1200">
                <a:solidFill>
                  <a:srgbClr val="8797C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10"/>
              <a:t>Shigley’s Mechanical Engineering</a:t>
            </a:r>
            <a:r>
              <a:rPr lang="en-US" spc="55"/>
              <a:t> </a:t>
            </a:r>
            <a:r>
              <a:rPr lang="en-US" spc="-5"/>
              <a:t>Design</a:t>
            </a:r>
            <a:endParaRPr spc="-5"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845A0EE-C4C8-4AE1-B3C6-1261368AC0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1629" y="640080"/>
            <a:ext cx="4225290" cy="5578816"/>
          </a:xfrm>
        </p:spPr>
        <p:txBody>
          <a:bodyPr vert="horz" lIns="91440" tIns="45720" rIns="91440" bIns="45720" rtlCol="0" anchor="ctr">
            <a:normAutofit/>
          </a:bodyPr>
          <a:lstStyle/>
          <a:p>
            <a:pPr>
              <a:lnSpc>
                <a:spcPct val="90000"/>
              </a:lnSpc>
            </a:pPr>
            <a:r>
              <a:rPr lang="en-US" b="1" kern="1200">
                <a:solidFill>
                  <a:srgbClr val="FFFFFF"/>
                </a:solidFill>
                <a:latin typeface="+mj-lt"/>
                <a:ea typeface="+mj-ea"/>
                <a:cs typeface="+mj-cs"/>
              </a:rPr>
              <a:t>THANK YOU</a:t>
            </a:r>
          </a:p>
        </p:txBody>
      </p:sp>
      <p:pic>
        <p:nvPicPr>
          <p:cNvPr id="6" name="Graphic 5" descr="Handshake">
            <a:extLst>
              <a:ext uri="{FF2B5EF4-FFF2-40B4-BE49-F238E27FC236}">
                <a16:creationId xmlns:a16="http://schemas.microsoft.com/office/drawing/2014/main" xmlns="" id="{976D8C4C-A384-4026-9D45-593944041308}"/>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6096000" y="699753"/>
            <a:ext cx="5459470" cy="54594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304800"/>
            <a:ext cx="7848600" cy="838200"/>
          </a:xfrm>
        </p:spPr>
        <p:txBody>
          <a:bodyPr/>
          <a:lstStyle/>
          <a:p>
            <a:pPr algn="l"/>
            <a:r>
              <a:rPr lang="en-US" sz="3200" b="1"/>
              <a:t>Loads on shaft due to pulleys</a:t>
            </a:r>
          </a:p>
        </p:txBody>
      </p:sp>
      <p:sp>
        <p:nvSpPr>
          <p:cNvPr id="21507" name="Rectangle 3"/>
          <p:cNvSpPr>
            <a:spLocks noChangeArrowheads="1"/>
          </p:cNvSpPr>
          <p:nvPr/>
        </p:nvSpPr>
        <p:spPr bwMode="auto">
          <a:xfrm>
            <a:off x="1524001" y="-184666"/>
            <a:ext cx="184731" cy="369332"/>
          </a:xfrm>
          <a:prstGeom prst="rect">
            <a:avLst/>
          </a:prstGeom>
          <a:noFill/>
          <a:ln w="9525">
            <a:noFill/>
            <a:miter lim="800000"/>
            <a:headEnd/>
            <a:tailEnd/>
          </a:ln>
          <a:effectLst/>
        </p:spPr>
        <p:txBody>
          <a:bodyPr wrap="none" anchor="ctr">
            <a:spAutoFit/>
          </a:bodyPr>
          <a:lstStyle/>
          <a:p>
            <a:endParaRPr lang="en-US">
              <a:solidFill>
                <a:prstClr val="black"/>
              </a:solidFill>
              <a:latin typeface="Calibri"/>
            </a:endParaRPr>
          </a:p>
        </p:txBody>
      </p:sp>
      <p:pic>
        <p:nvPicPr>
          <p:cNvPr id="21512" name="Picture 8"/>
          <p:cNvPicPr>
            <a:picLocks noChangeAspect="1" noChangeArrowheads="1"/>
          </p:cNvPicPr>
          <p:nvPr/>
        </p:nvPicPr>
        <p:blipFill>
          <a:blip r:embed="rId2"/>
          <a:srcRect/>
          <a:stretch>
            <a:fillRect/>
          </a:stretch>
        </p:blipFill>
        <p:spPr bwMode="auto">
          <a:xfrm>
            <a:off x="7045325" y="1295401"/>
            <a:ext cx="4578350" cy="3449638"/>
          </a:xfrm>
          <a:prstGeom prst="rect">
            <a:avLst/>
          </a:prstGeom>
          <a:noFill/>
          <a:ln w="9525">
            <a:noFill/>
            <a:miter lim="800000"/>
            <a:headEnd/>
            <a:tailEnd/>
          </a:ln>
          <a:effectLst/>
        </p:spPr>
      </p:pic>
      <p:sp>
        <p:nvSpPr>
          <p:cNvPr id="21513" name="Text Box 9"/>
          <p:cNvSpPr txBox="1">
            <a:spLocks noChangeArrowheads="1"/>
          </p:cNvSpPr>
          <p:nvPr/>
        </p:nvSpPr>
        <p:spPr bwMode="auto">
          <a:xfrm>
            <a:off x="2133600" y="1295401"/>
            <a:ext cx="4343400" cy="3254375"/>
          </a:xfrm>
          <a:prstGeom prst="rect">
            <a:avLst/>
          </a:prstGeom>
          <a:noFill/>
          <a:ln w="9525">
            <a:noFill/>
            <a:miter lim="800000"/>
            <a:headEnd/>
            <a:tailEnd/>
          </a:ln>
          <a:effectLst/>
        </p:spPr>
        <p:txBody>
          <a:bodyPr>
            <a:spAutoFit/>
          </a:bodyPr>
          <a:lstStyle/>
          <a:p>
            <a:pPr>
              <a:spcBef>
                <a:spcPct val="50000"/>
              </a:spcBef>
            </a:pPr>
            <a:r>
              <a:rPr lang="en-US">
                <a:solidFill>
                  <a:prstClr val="black"/>
                </a:solidFill>
                <a:latin typeface="Arial" charset="0"/>
              </a:rPr>
              <a:t>Pulley torque (T) = Difference in belt tensions in the tight (t</a:t>
            </a:r>
            <a:r>
              <a:rPr lang="en-US" baseline="-25000">
                <a:solidFill>
                  <a:prstClr val="black"/>
                </a:solidFill>
                <a:latin typeface="Arial" charset="0"/>
              </a:rPr>
              <a:t>1</a:t>
            </a:r>
            <a:r>
              <a:rPr lang="en-US">
                <a:solidFill>
                  <a:prstClr val="black"/>
                </a:solidFill>
                <a:latin typeface="Arial" charset="0"/>
              </a:rPr>
              <a:t>) and slack (t</a:t>
            </a:r>
            <a:r>
              <a:rPr lang="en-US" baseline="-25000">
                <a:solidFill>
                  <a:prstClr val="black"/>
                </a:solidFill>
                <a:latin typeface="Arial" charset="0"/>
              </a:rPr>
              <a:t>2</a:t>
            </a:r>
            <a:r>
              <a:rPr lang="en-US">
                <a:solidFill>
                  <a:prstClr val="black"/>
                </a:solidFill>
                <a:latin typeface="Arial" charset="0"/>
              </a:rPr>
              <a:t>) sides of a pulley times the radius (r), ie </a:t>
            </a:r>
          </a:p>
          <a:p>
            <a:pPr>
              <a:spcBef>
                <a:spcPct val="50000"/>
              </a:spcBef>
            </a:pPr>
            <a:r>
              <a:rPr lang="en-US">
                <a:solidFill>
                  <a:prstClr val="black"/>
                </a:solidFill>
                <a:latin typeface="Arial" charset="0"/>
              </a:rPr>
              <a:t>T = (t</a:t>
            </a:r>
            <a:r>
              <a:rPr lang="en-US" baseline="-25000">
                <a:solidFill>
                  <a:prstClr val="black"/>
                </a:solidFill>
                <a:latin typeface="Arial" charset="0"/>
              </a:rPr>
              <a:t>1</a:t>
            </a:r>
            <a:r>
              <a:rPr lang="en-US">
                <a:solidFill>
                  <a:prstClr val="black"/>
                </a:solidFill>
                <a:latin typeface="Arial" charset="0"/>
              </a:rPr>
              <a:t>-t</a:t>
            </a:r>
            <a:r>
              <a:rPr lang="en-US" baseline="-25000">
                <a:solidFill>
                  <a:prstClr val="black"/>
                </a:solidFill>
                <a:latin typeface="Arial" charset="0"/>
              </a:rPr>
              <a:t>2</a:t>
            </a:r>
            <a:r>
              <a:rPr lang="en-US">
                <a:solidFill>
                  <a:prstClr val="black"/>
                </a:solidFill>
                <a:latin typeface="Arial" charset="0"/>
              </a:rPr>
              <a:t>)xr </a:t>
            </a:r>
          </a:p>
          <a:p>
            <a:pPr>
              <a:spcBef>
                <a:spcPct val="50000"/>
              </a:spcBef>
            </a:pPr>
            <a:r>
              <a:rPr lang="en-US">
                <a:solidFill>
                  <a:prstClr val="black"/>
                </a:solidFill>
                <a:latin typeface="Arial" charset="0"/>
              </a:rPr>
              <a:t>Left pulley torque</a:t>
            </a:r>
          </a:p>
          <a:p>
            <a:pPr>
              <a:spcBef>
                <a:spcPct val="50000"/>
              </a:spcBef>
            </a:pPr>
            <a:r>
              <a:rPr lang="en-US">
                <a:solidFill>
                  <a:prstClr val="black"/>
                </a:solidFill>
                <a:latin typeface="Arial" charset="0"/>
              </a:rPr>
              <a:t>T</a:t>
            </a:r>
            <a:r>
              <a:rPr lang="en-US" baseline="-25000">
                <a:solidFill>
                  <a:prstClr val="black"/>
                </a:solidFill>
                <a:latin typeface="Arial" charset="0"/>
              </a:rPr>
              <a:t>1</a:t>
            </a:r>
            <a:r>
              <a:rPr lang="en-US">
                <a:solidFill>
                  <a:prstClr val="black"/>
                </a:solidFill>
                <a:latin typeface="Arial" charset="0"/>
              </a:rPr>
              <a:t> = (7200-2700)x380=1,710,000 N-mm</a:t>
            </a:r>
          </a:p>
          <a:p>
            <a:pPr>
              <a:spcBef>
                <a:spcPct val="50000"/>
              </a:spcBef>
            </a:pPr>
            <a:r>
              <a:rPr lang="en-US">
                <a:solidFill>
                  <a:prstClr val="black"/>
                </a:solidFill>
                <a:latin typeface="Arial" charset="0"/>
              </a:rPr>
              <a:t>Right pulley has exactly equal and opposite torque:</a:t>
            </a:r>
          </a:p>
          <a:p>
            <a:pPr>
              <a:spcBef>
                <a:spcPct val="50000"/>
              </a:spcBef>
            </a:pPr>
            <a:r>
              <a:rPr lang="en-US">
                <a:solidFill>
                  <a:prstClr val="black"/>
                </a:solidFill>
                <a:latin typeface="Arial" charset="0"/>
              </a:rPr>
              <a:t>T</a:t>
            </a:r>
            <a:r>
              <a:rPr lang="en-US" baseline="-25000">
                <a:solidFill>
                  <a:prstClr val="black"/>
                </a:solidFill>
                <a:latin typeface="Arial" charset="0"/>
              </a:rPr>
              <a:t>2</a:t>
            </a:r>
            <a:r>
              <a:rPr lang="en-US">
                <a:solidFill>
                  <a:prstClr val="black"/>
                </a:solidFill>
                <a:latin typeface="Arial" charset="0"/>
              </a:rPr>
              <a:t> = (6750-2250)x380=1,710,000 N-mm</a:t>
            </a:r>
          </a:p>
        </p:txBody>
      </p:sp>
      <p:sp>
        <p:nvSpPr>
          <p:cNvPr id="21526" name="Text Box 22"/>
          <p:cNvSpPr txBox="1">
            <a:spLocks noChangeArrowheads="1"/>
          </p:cNvSpPr>
          <p:nvPr/>
        </p:nvSpPr>
        <p:spPr bwMode="auto">
          <a:xfrm>
            <a:off x="9144000" y="3276600"/>
            <a:ext cx="381000" cy="381000"/>
          </a:xfrm>
          <a:prstGeom prst="rect">
            <a:avLst/>
          </a:prstGeom>
          <a:noFill/>
          <a:ln w="9525">
            <a:noFill/>
            <a:miter lim="800000"/>
            <a:headEnd/>
            <a:tailEnd/>
          </a:ln>
          <a:effectLst/>
        </p:spPr>
        <p:txBody>
          <a:bodyPr lIns="0" tIns="0" rIns="0" bIns="137160">
            <a:spAutoFit/>
          </a:bodyPr>
          <a:lstStyle/>
          <a:p>
            <a:pPr>
              <a:spcBef>
                <a:spcPct val="50000"/>
              </a:spcBef>
            </a:pPr>
            <a:r>
              <a:rPr lang="en-US" sz="1600">
                <a:solidFill>
                  <a:prstClr val="black"/>
                </a:solidFill>
                <a:latin typeface="Arial" charset="0"/>
              </a:rPr>
              <a:t>F</a:t>
            </a:r>
            <a:r>
              <a:rPr lang="en-US" sz="1600" baseline="-25000">
                <a:solidFill>
                  <a:prstClr val="black"/>
                </a:solidFill>
                <a:latin typeface="Arial" charset="0"/>
              </a:rPr>
              <a:t>V2</a:t>
            </a:r>
            <a:endParaRPr lang="en-US" sz="1600">
              <a:solidFill>
                <a:prstClr val="black"/>
              </a:solidFill>
              <a:latin typeface="Arial" charset="0"/>
            </a:endParaRPr>
          </a:p>
        </p:txBody>
      </p:sp>
      <p:sp>
        <p:nvSpPr>
          <p:cNvPr id="21557" name="Text Box 53"/>
          <p:cNvSpPr txBox="1">
            <a:spLocks noChangeArrowheads="1"/>
          </p:cNvSpPr>
          <p:nvPr/>
        </p:nvSpPr>
        <p:spPr bwMode="auto">
          <a:xfrm>
            <a:off x="2260600" y="4713288"/>
            <a:ext cx="7531100" cy="1465262"/>
          </a:xfrm>
          <a:prstGeom prst="rect">
            <a:avLst/>
          </a:prstGeom>
          <a:noFill/>
          <a:ln w="9525">
            <a:noFill/>
            <a:miter lim="800000"/>
            <a:headEnd/>
            <a:tailEnd/>
          </a:ln>
          <a:effectLst/>
        </p:spPr>
        <p:txBody>
          <a:bodyPr>
            <a:spAutoFit/>
          </a:bodyPr>
          <a:lstStyle/>
          <a:p>
            <a:r>
              <a:rPr lang="en-US">
                <a:solidFill>
                  <a:prstClr val="black"/>
                </a:solidFill>
                <a:latin typeface="Arial" charset="0"/>
              </a:rPr>
              <a:t>Bending forces in vertical (F</a:t>
            </a:r>
            <a:r>
              <a:rPr lang="en-US" baseline="-25000">
                <a:solidFill>
                  <a:prstClr val="black"/>
                </a:solidFill>
                <a:latin typeface="Arial" charset="0"/>
              </a:rPr>
              <a:t>v</a:t>
            </a:r>
            <a:r>
              <a:rPr lang="en-US">
                <a:solidFill>
                  <a:prstClr val="black"/>
                </a:solidFill>
                <a:latin typeface="Arial" charset="0"/>
              </a:rPr>
              <a:t>) and horizontal (F</a:t>
            </a:r>
            <a:r>
              <a:rPr lang="en-US" baseline="-25000">
                <a:solidFill>
                  <a:prstClr val="black"/>
                </a:solidFill>
                <a:latin typeface="Arial" charset="0"/>
              </a:rPr>
              <a:t>H</a:t>
            </a:r>
            <a:r>
              <a:rPr lang="en-US">
                <a:solidFill>
                  <a:prstClr val="black"/>
                </a:solidFill>
                <a:latin typeface="Arial" charset="0"/>
              </a:rPr>
              <a:t>) directions: </a:t>
            </a:r>
          </a:p>
          <a:p>
            <a:endParaRPr lang="en-US">
              <a:solidFill>
                <a:prstClr val="black"/>
              </a:solidFill>
              <a:latin typeface="Arial" charset="0"/>
            </a:endParaRPr>
          </a:p>
          <a:p>
            <a:r>
              <a:rPr lang="en-US">
                <a:solidFill>
                  <a:prstClr val="black"/>
                </a:solidFill>
                <a:latin typeface="Arial" charset="0"/>
              </a:rPr>
              <a:t>At the left pulley: F</a:t>
            </a:r>
            <a:r>
              <a:rPr lang="en-US" baseline="-25000">
                <a:solidFill>
                  <a:prstClr val="black"/>
                </a:solidFill>
                <a:latin typeface="Arial" charset="0"/>
              </a:rPr>
              <a:t>V1</a:t>
            </a:r>
            <a:r>
              <a:rPr lang="en-US">
                <a:solidFill>
                  <a:prstClr val="black"/>
                </a:solidFill>
                <a:latin typeface="Arial" charset="0"/>
              </a:rPr>
              <a:t>=900N; F</a:t>
            </a:r>
            <a:r>
              <a:rPr lang="en-US" baseline="-25000">
                <a:solidFill>
                  <a:prstClr val="black"/>
                </a:solidFill>
                <a:latin typeface="Arial" charset="0"/>
              </a:rPr>
              <a:t>H1</a:t>
            </a:r>
            <a:r>
              <a:rPr lang="en-US">
                <a:solidFill>
                  <a:prstClr val="black"/>
                </a:solidFill>
                <a:latin typeface="Arial" charset="0"/>
              </a:rPr>
              <a:t>=7200+2700 = 9900N</a:t>
            </a:r>
          </a:p>
          <a:p>
            <a:endParaRPr lang="en-US">
              <a:solidFill>
                <a:prstClr val="black"/>
              </a:solidFill>
              <a:latin typeface="Arial" charset="0"/>
            </a:endParaRPr>
          </a:p>
          <a:p>
            <a:r>
              <a:rPr lang="en-US">
                <a:solidFill>
                  <a:prstClr val="black"/>
                </a:solidFill>
                <a:latin typeface="Arial" charset="0"/>
              </a:rPr>
              <a:t>At the right pulley: F</a:t>
            </a:r>
            <a:r>
              <a:rPr lang="en-US" baseline="-25000">
                <a:solidFill>
                  <a:prstClr val="black"/>
                </a:solidFill>
                <a:latin typeface="Arial" charset="0"/>
              </a:rPr>
              <a:t>V2</a:t>
            </a:r>
            <a:r>
              <a:rPr lang="en-US">
                <a:solidFill>
                  <a:prstClr val="black"/>
                </a:solidFill>
                <a:latin typeface="Arial" charset="0"/>
              </a:rPr>
              <a:t>=900+6750+2250=9900N; F</a:t>
            </a:r>
            <a:r>
              <a:rPr lang="en-US" baseline="-25000">
                <a:solidFill>
                  <a:prstClr val="black"/>
                </a:solidFill>
                <a:latin typeface="Arial" charset="0"/>
              </a:rPr>
              <a:t>H2</a:t>
            </a:r>
            <a:r>
              <a:rPr lang="en-US">
                <a:solidFill>
                  <a:prstClr val="black"/>
                </a:solidFill>
                <a:latin typeface="Arial" charset="0"/>
              </a:rPr>
              <a:t>=0</a:t>
            </a:r>
          </a:p>
        </p:txBody>
      </p:sp>
    </p:spTree>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What is a virus_tf78104741" id="{F41455D0-318E-4830-999E-F58477E69777}" vid="{11D173C9-935D-450A-9A98-C9569F6DA2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2103</Words>
  <Application>Microsoft Office PowerPoint</Application>
  <PresentationFormat>Custom</PresentationFormat>
  <Paragraphs>367</Paragraphs>
  <Slides>83</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83</vt:i4>
      </vt:variant>
    </vt:vector>
  </HeadingPairs>
  <TitlesOfParts>
    <vt:vector size="87" baseType="lpstr">
      <vt:lpstr>1_Office Theme</vt:lpstr>
      <vt:lpstr>Office Theme</vt:lpstr>
      <vt:lpstr>2_Office Theme</vt:lpstr>
      <vt:lpstr>Equation</vt:lpstr>
      <vt:lpstr>Slide 1</vt:lpstr>
      <vt:lpstr>Slide 2</vt:lpstr>
      <vt:lpstr>INTRODUCTION</vt:lpstr>
      <vt:lpstr>NECESSITY OF MACHINE DESIGN</vt:lpstr>
      <vt:lpstr>Design of Shaft</vt:lpstr>
      <vt:lpstr>COMBINED BENDING AND TORSION LOADS ON SHAFT: SHAFT CARRYING GEARS. </vt:lpstr>
      <vt:lpstr>Power, torque &amp; speed</vt:lpstr>
      <vt:lpstr>Shear (t) and bending (s) stresses on the outer surface of a shaft, for a torque (T) and bending moment (M)</vt:lpstr>
      <vt:lpstr>Loads on shaft due to pulleys</vt:lpstr>
      <vt:lpstr>PRINCIPAL NORMAL STRESSES AND MAX DISTORTION ENERGY FAILURE CRITERION FOR NON-ROTATING SHAFTS</vt:lpstr>
      <vt:lpstr>DESIGN OF ROTATING SHAFTS AND FATIGUE CONSIDERATION</vt:lpstr>
      <vt:lpstr>Bearing mounting considerations and stress concentration</vt:lpstr>
      <vt:lpstr>Various types of keys for transmitting torque</vt:lpstr>
      <vt:lpstr>Other common types of keys</vt:lpstr>
      <vt:lpstr>Slide 15</vt:lpstr>
      <vt:lpstr>Design of Socket And Spigot</vt:lpstr>
      <vt:lpstr>1. Failure of Shaft or Rod Under Tensile  Stress</vt:lpstr>
      <vt:lpstr>2. Failure of Socket Under Tension</vt:lpstr>
      <vt:lpstr>3. Failure of Socket Collar Under  Shear Stress</vt:lpstr>
      <vt:lpstr>4. Failure of Socket Coller Under  Crushing</vt:lpstr>
      <vt:lpstr>5. Failure of Spigot Under Tension</vt:lpstr>
      <vt:lpstr>6. Failure of Spigot Under Crushing</vt:lpstr>
      <vt:lpstr>7. Failure of Spigot Under Shear</vt:lpstr>
      <vt:lpstr>8. Failure of Cotter Under Shear</vt:lpstr>
      <vt:lpstr>9. Failure of Spigot Collar Under  Crushing</vt:lpstr>
      <vt:lpstr>10. Failure of Spigot Collar Under  Shear</vt:lpstr>
      <vt:lpstr>Design of Knuckle Joint</vt:lpstr>
      <vt:lpstr>1. Failure of Rod In Tension</vt:lpstr>
      <vt:lpstr>2. Failure of Knuckle Pin Under Shear</vt:lpstr>
      <vt:lpstr>3. Failure of Double Eye Under  Tension</vt:lpstr>
      <vt:lpstr>4. Failure of Double Eye Under Shear</vt:lpstr>
      <vt:lpstr>5. Failure of Double Eye Under  Crushing</vt:lpstr>
      <vt:lpstr>6. Failure of Single Eye Under Tension</vt:lpstr>
      <vt:lpstr>7. Failure of Single Eye Under Shear</vt:lpstr>
      <vt:lpstr>8. Failure of Single Eye Under  Crushing</vt:lpstr>
      <vt:lpstr>Slide 36</vt:lpstr>
      <vt:lpstr>WHAT IS RIVET?</vt:lpstr>
      <vt:lpstr>WHAT IS RIVETING</vt:lpstr>
      <vt:lpstr>PROCESS OF RIVETING</vt:lpstr>
      <vt:lpstr>USE OF RIVETS</vt:lpstr>
      <vt:lpstr>EXAMPLES SHOWING RIVET JOINTS B/W TWO METALS</vt:lpstr>
      <vt:lpstr>DIMENSIONS OF RIVETS.</vt:lpstr>
      <vt:lpstr>TYPES OF RIVET</vt:lpstr>
      <vt:lpstr>TYPES OF RIVETED JOINTS</vt:lpstr>
      <vt:lpstr>EXAMPLE OF RIVETED LAP JOINT</vt:lpstr>
      <vt:lpstr>EXAMPLE OF RIVETED BUTT JOINT</vt:lpstr>
      <vt:lpstr>Slide 47</vt:lpstr>
      <vt:lpstr>Slide 48</vt:lpstr>
      <vt:lpstr>Slide 49</vt:lpstr>
      <vt:lpstr>Slide 50</vt:lpstr>
      <vt:lpstr>Slide 51</vt:lpstr>
      <vt:lpstr>Slide 52</vt:lpstr>
      <vt:lpstr>Slide 53</vt:lpstr>
      <vt:lpstr>Slide 54</vt:lpstr>
      <vt:lpstr>Slide 55</vt:lpstr>
      <vt:lpstr>Steps of design  Rigid flang coupling</vt:lpstr>
      <vt:lpstr>Slide 57</vt:lpstr>
      <vt:lpstr>Slide 58</vt:lpstr>
      <vt:lpstr>Slide 59</vt:lpstr>
      <vt:lpstr>SCREW THREAD A screw thread is formed by cutting helical grooves on a cylinderical surface</vt:lpstr>
      <vt:lpstr>Thread Standards and Definitions</vt:lpstr>
      <vt:lpstr>Slide 62</vt:lpstr>
      <vt:lpstr>Standardization</vt:lpstr>
      <vt:lpstr>Standardization</vt:lpstr>
      <vt:lpstr>Diameters and Areas for Metric Threads</vt:lpstr>
      <vt:lpstr>Slide 66</vt:lpstr>
      <vt:lpstr>Slide 67</vt:lpstr>
      <vt:lpstr>Square and Acme Threads</vt:lpstr>
      <vt:lpstr>Mechanics of Power Screws</vt:lpstr>
      <vt:lpstr>Mechanics of Power Screws</vt:lpstr>
      <vt:lpstr>Mechanics of Power Screws</vt:lpstr>
      <vt:lpstr>Slide 72</vt:lpstr>
      <vt:lpstr>Raising and Lowering Torque</vt:lpstr>
      <vt:lpstr>Slide 74</vt:lpstr>
      <vt:lpstr>Slide 75</vt:lpstr>
      <vt:lpstr>Power Screw Safe Bearing Pressure</vt:lpstr>
      <vt:lpstr>Head Type of Bolts</vt:lpstr>
      <vt:lpstr>Machine Screws</vt:lpstr>
      <vt:lpstr>Slide 79</vt:lpstr>
      <vt:lpstr>Threaded Lengths</vt:lpstr>
      <vt:lpstr>Nuts</vt:lpstr>
      <vt:lpstr>Effective Grip Length for Tapped Holes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Jitender sheoran</dc:creator>
  <cp:lastModifiedBy>acer</cp:lastModifiedBy>
  <cp:revision>7</cp:revision>
  <dcterms:created xsi:type="dcterms:W3CDTF">2020-08-18T09:07:07Z</dcterms:created>
  <dcterms:modified xsi:type="dcterms:W3CDTF">2022-11-23T04:04:21Z</dcterms:modified>
</cp:coreProperties>
</file>