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144000"/>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016">
          <p15:clr>
            <a:srgbClr val="A4A3A4"/>
          </p15:clr>
        </p15:guide>
        <p15:guide id="2" pos="2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941" y="-77"/>
      </p:cViewPr>
      <p:guideLst>
        <p:guide orient="horz" pos="3016"/>
        <p:guide pos="23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77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77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77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7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7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7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93" name="Title 1"/>
          <p:cNvSpPr>
            <a:spLocks noGrp="1"/>
          </p:cNvSpPr>
          <p:nvPr>
            <p:ph type="ctrTitle"/>
          </p:nvPr>
        </p:nvSpPr>
        <p:spPr>
          <a:xfrm>
            <a:off x="552450" y="2974705"/>
            <a:ext cx="6261100" cy="2052590"/>
          </a:xfrm>
        </p:spPr>
        <p:txBody>
          <a:bodyPr/>
          <a:lstStyle/>
          <a:p>
            <a:r>
              <a:rPr lang="en-US"/>
              <a:t>Click to edit Master title style</a:t>
            </a:r>
            <a:endParaRPr lang="en-CA"/>
          </a:p>
        </p:txBody>
      </p:sp>
      <p:sp>
        <p:nvSpPr>
          <p:cNvPr id="1048694"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48695" name="Date Placeholder 3"/>
          <p:cNvSpPr>
            <a:spLocks noGrp="1"/>
          </p:cNvSpPr>
          <p:nvPr>
            <p:ph type="dt" sz="half" idx="10"/>
          </p:nvPr>
        </p:nvSpPr>
        <p:spPr/>
        <p:txBody>
          <a:bodyPr/>
          <a:lstStyle/>
          <a:p>
            <a:fld id="{5988523B-E035-4CAE-A96A-58211FC229D1}" type="datetimeFigureOut">
              <a:rPr lang="en-US" smtClean="0"/>
              <a:pPr/>
              <a:t>15-Apr-20</a:t>
            </a:fld>
            <a:endParaRPr lang="en-CA"/>
          </a:p>
        </p:txBody>
      </p:sp>
      <p:sp>
        <p:nvSpPr>
          <p:cNvPr id="1048696" name="Footer Placeholder 4"/>
          <p:cNvSpPr>
            <a:spLocks noGrp="1"/>
          </p:cNvSpPr>
          <p:nvPr>
            <p:ph type="ftr" sz="quarter" idx="11"/>
          </p:nvPr>
        </p:nvSpPr>
        <p:spPr/>
        <p:txBody>
          <a:bodyPr/>
          <a:lstStyle/>
          <a:p>
            <a:endParaRPr lang="en-CA"/>
          </a:p>
        </p:txBody>
      </p:sp>
      <p:sp>
        <p:nvSpPr>
          <p:cNvPr id="1048697"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44" name="Title 1"/>
          <p:cNvSpPr>
            <a:spLocks noGrp="1"/>
          </p:cNvSpPr>
          <p:nvPr>
            <p:ph type="title"/>
          </p:nvPr>
        </p:nvSpPr>
        <p:spPr/>
        <p:txBody>
          <a:bodyPr/>
          <a:lstStyle/>
          <a:p>
            <a:r>
              <a:rPr lang="en-US"/>
              <a:t>Click to edit Master title style</a:t>
            </a:r>
            <a:endParaRPr lang="en-CA"/>
          </a:p>
        </p:txBody>
      </p:sp>
      <p:sp>
        <p:nvSpPr>
          <p:cNvPr id="1048745"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46" name="Date Placeholder 3"/>
          <p:cNvSpPr>
            <a:spLocks noGrp="1"/>
          </p:cNvSpPr>
          <p:nvPr>
            <p:ph type="dt" sz="half" idx="10"/>
          </p:nvPr>
        </p:nvSpPr>
        <p:spPr/>
        <p:txBody>
          <a:bodyPr/>
          <a:lstStyle/>
          <a:p>
            <a:fld id="{5988523B-E035-4CAE-A96A-58211FC229D1}" type="datetimeFigureOut">
              <a:rPr lang="en-US" smtClean="0"/>
              <a:pPr/>
              <a:t>15-Apr-20</a:t>
            </a:fld>
            <a:endParaRPr lang="en-CA"/>
          </a:p>
        </p:txBody>
      </p:sp>
      <p:sp>
        <p:nvSpPr>
          <p:cNvPr id="1048747" name="Footer Placeholder 4"/>
          <p:cNvSpPr>
            <a:spLocks noGrp="1"/>
          </p:cNvSpPr>
          <p:nvPr>
            <p:ph type="ftr" sz="quarter" idx="11"/>
          </p:nvPr>
        </p:nvSpPr>
        <p:spPr/>
        <p:txBody>
          <a:bodyPr/>
          <a:lstStyle/>
          <a:p>
            <a:endParaRPr lang="en-CA"/>
          </a:p>
        </p:txBody>
      </p:sp>
      <p:sp>
        <p:nvSpPr>
          <p:cNvPr id="1048748"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28" name="Vertical Title 1"/>
          <p:cNvSpPr>
            <a:spLocks noGrp="1"/>
          </p:cNvSpPr>
          <p:nvPr>
            <p:ph type="title" orient="vert"/>
          </p:nvPr>
        </p:nvSpPr>
        <p:spPr>
          <a:xfrm>
            <a:off x="5340350" y="536423"/>
            <a:ext cx="1657350" cy="11406728"/>
          </a:xfrm>
        </p:spPr>
        <p:txBody>
          <a:bodyPr vert="eaVert"/>
          <a:lstStyle/>
          <a:p>
            <a:r>
              <a:rPr lang="en-US"/>
              <a:t>Click to edit Master title style</a:t>
            </a:r>
            <a:endParaRPr lang="en-CA"/>
          </a:p>
        </p:txBody>
      </p:sp>
      <p:sp>
        <p:nvSpPr>
          <p:cNvPr id="1048729" name="Vertical Text Placeholder 2"/>
          <p:cNvSpPr>
            <a:spLocks noGrp="1"/>
          </p:cNvSpPr>
          <p:nvPr>
            <p:ph type="body" orient="vert" idx="1"/>
          </p:nvPr>
        </p:nvSpPr>
        <p:spPr>
          <a:xfrm>
            <a:off x="368300" y="536423"/>
            <a:ext cx="4849283" cy="11406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30" name="Date Placeholder 3"/>
          <p:cNvSpPr>
            <a:spLocks noGrp="1"/>
          </p:cNvSpPr>
          <p:nvPr>
            <p:ph type="dt" sz="half" idx="10"/>
          </p:nvPr>
        </p:nvSpPr>
        <p:spPr/>
        <p:txBody>
          <a:bodyPr/>
          <a:lstStyle/>
          <a:p>
            <a:fld id="{5988523B-E035-4CAE-A96A-58211FC229D1}" type="datetimeFigureOut">
              <a:rPr lang="en-US" smtClean="0"/>
              <a:pPr/>
              <a:t>15-Apr-20</a:t>
            </a:fld>
            <a:endParaRPr lang="en-CA"/>
          </a:p>
        </p:txBody>
      </p:sp>
      <p:sp>
        <p:nvSpPr>
          <p:cNvPr id="1048731" name="Footer Placeholder 4"/>
          <p:cNvSpPr>
            <a:spLocks noGrp="1"/>
          </p:cNvSpPr>
          <p:nvPr>
            <p:ph type="ftr" sz="quarter" idx="11"/>
          </p:nvPr>
        </p:nvSpPr>
        <p:spPr/>
        <p:txBody>
          <a:bodyPr/>
          <a:lstStyle/>
          <a:p>
            <a:endParaRPr lang="en-CA"/>
          </a:p>
        </p:txBody>
      </p:sp>
      <p:sp>
        <p:nvSpPr>
          <p:cNvPr id="1048732"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733" name="Title 1"/>
          <p:cNvSpPr>
            <a:spLocks noGrp="1"/>
          </p:cNvSpPr>
          <p:nvPr>
            <p:ph type="title"/>
          </p:nvPr>
        </p:nvSpPr>
        <p:spPr/>
        <p:txBody>
          <a:bodyPr/>
          <a:lstStyle/>
          <a:p>
            <a:r>
              <a:rPr lang="en-US"/>
              <a:t>Click to edit Master title style</a:t>
            </a:r>
            <a:endParaRPr lang="en-CA"/>
          </a:p>
        </p:txBody>
      </p:sp>
      <p:sp>
        <p:nvSpPr>
          <p:cNvPr id="1048734"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35" name="Date Placeholder 3"/>
          <p:cNvSpPr>
            <a:spLocks noGrp="1"/>
          </p:cNvSpPr>
          <p:nvPr>
            <p:ph type="dt" sz="half" idx="10"/>
          </p:nvPr>
        </p:nvSpPr>
        <p:spPr/>
        <p:txBody>
          <a:bodyPr/>
          <a:lstStyle/>
          <a:p>
            <a:fld id="{5988523B-E035-4CAE-A96A-58211FC229D1}" type="datetimeFigureOut">
              <a:rPr lang="en-US" smtClean="0"/>
              <a:pPr/>
              <a:t>15-Apr-20</a:t>
            </a:fld>
            <a:endParaRPr lang="en-CA"/>
          </a:p>
        </p:txBody>
      </p:sp>
      <p:sp>
        <p:nvSpPr>
          <p:cNvPr id="1048736" name="Footer Placeholder 4"/>
          <p:cNvSpPr>
            <a:spLocks noGrp="1"/>
          </p:cNvSpPr>
          <p:nvPr>
            <p:ph type="ftr" sz="quarter" idx="11"/>
          </p:nvPr>
        </p:nvSpPr>
        <p:spPr/>
        <p:txBody>
          <a:bodyPr/>
          <a:lstStyle/>
          <a:p>
            <a:endParaRPr lang="en-CA"/>
          </a:p>
        </p:txBody>
      </p:sp>
      <p:sp>
        <p:nvSpPr>
          <p:cNvPr id="1048737"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49" name="Title 1"/>
          <p:cNvSpPr>
            <a:spLocks noGrp="1"/>
          </p:cNvSpPr>
          <p:nvPr>
            <p:ph type="title"/>
          </p:nvPr>
        </p:nvSpPr>
        <p:spPr>
          <a:xfrm>
            <a:off x="581863" y="6153339"/>
            <a:ext cx="6261100" cy="1901860"/>
          </a:xfrm>
        </p:spPr>
        <p:txBody>
          <a:bodyPr anchor="t"/>
          <a:lstStyle>
            <a:lvl1pPr algn="l">
              <a:defRPr sz="4000" b="1" cap="all"/>
            </a:lvl1pPr>
          </a:lstStyle>
          <a:p>
            <a:r>
              <a:rPr lang="en-US"/>
              <a:t>Click to edit Master title style</a:t>
            </a:r>
            <a:endParaRPr lang="en-CA"/>
          </a:p>
        </p:txBody>
      </p:sp>
      <p:sp>
        <p:nvSpPr>
          <p:cNvPr id="1048750"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51" name="Date Placeholder 3"/>
          <p:cNvSpPr>
            <a:spLocks noGrp="1"/>
          </p:cNvSpPr>
          <p:nvPr>
            <p:ph type="dt" sz="half" idx="10"/>
          </p:nvPr>
        </p:nvSpPr>
        <p:spPr/>
        <p:txBody>
          <a:bodyPr/>
          <a:lstStyle/>
          <a:p>
            <a:fld id="{5988523B-E035-4CAE-A96A-58211FC229D1}" type="datetimeFigureOut">
              <a:rPr lang="en-US" smtClean="0"/>
              <a:pPr/>
              <a:t>15-Apr-20</a:t>
            </a:fld>
            <a:endParaRPr lang="en-CA"/>
          </a:p>
        </p:txBody>
      </p:sp>
      <p:sp>
        <p:nvSpPr>
          <p:cNvPr id="1048752" name="Footer Placeholder 4"/>
          <p:cNvSpPr>
            <a:spLocks noGrp="1"/>
          </p:cNvSpPr>
          <p:nvPr>
            <p:ph type="ftr" sz="quarter" idx="11"/>
          </p:nvPr>
        </p:nvSpPr>
        <p:spPr/>
        <p:txBody>
          <a:bodyPr/>
          <a:lstStyle/>
          <a:p>
            <a:endParaRPr lang="en-CA"/>
          </a:p>
        </p:txBody>
      </p:sp>
      <p:sp>
        <p:nvSpPr>
          <p:cNvPr id="1048753" name="Slide Number Placeholder 5"/>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754" name="Title 1"/>
          <p:cNvSpPr>
            <a:spLocks noGrp="1"/>
          </p:cNvSpPr>
          <p:nvPr>
            <p:ph type="title"/>
          </p:nvPr>
        </p:nvSpPr>
        <p:spPr/>
        <p:txBody>
          <a:bodyPr/>
          <a:lstStyle/>
          <a:p>
            <a:r>
              <a:rPr lang="en-US"/>
              <a:t>Click to edit Master title style</a:t>
            </a:r>
            <a:endParaRPr lang="en-CA"/>
          </a:p>
        </p:txBody>
      </p:sp>
      <p:sp>
        <p:nvSpPr>
          <p:cNvPr id="1048755"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56"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57" name="Date Placeholder 4"/>
          <p:cNvSpPr>
            <a:spLocks noGrp="1"/>
          </p:cNvSpPr>
          <p:nvPr>
            <p:ph type="dt" sz="half" idx="10"/>
          </p:nvPr>
        </p:nvSpPr>
        <p:spPr/>
        <p:txBody>
          <a:bodyPr/>
          <a:lstStyle/>
          <a:p>
            <a:fld id="{5988523B-E035-4CAE-A96A-58211FC229D1}" type="datetimeFigureOut">
              <a:rPr lang="en-US" smtClean="0"/>
              <a:pPr/>
              <a:t>15-Apr-20</a:t>
            </a:fld>
            <a:endParaRPr lang="en-CA"/>
          </a:p>
        </p:txBody>
      </p:sp>
      <p:sp>
        <p:nvSpPr>
          <p:cNvPr id="1048758" name="Footer Placeholder 5"/>
          <p:cNvSpPr>
            <a:spLocks noGrp="1"/>
          </p:cNvSpPr>
          <p:nvPr>
            <p:ph type="ftr" sz="quarter" idx="11"/>
          </p:nvPr>
        </p:nvSpPr>
        <p:spPr/>
        <p:txBody>
          <a:bodyPr/>
          <a:lstStyle/>
          <a:p>
            <a:endParaRPr lang="en-CA"/>
          </a:p>
        </p:txBody>
      </p:sp>
      <p:sp>
        <p:nvSpPr>
          <p:cNvPr id="1048759"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60" name="Title 1"/>
          <p:cNvSpPr>
            <a:spLocks noGrp="1"/>
          </p:cNvSpPr>
          <p:nvPr>
            <p:ph type="title"/>
          </p:nvPr>
        </p:nvSpPr>
        <p:spPr/>
        <p:txBody>
          <a:bodyPr/>
          <a:lstStyle/>
          <a:p>
            <a:r>
              <a:rPr lang="en-US"/>
              <a:t>Click to edit Master title style</a:t>
            </a:r>
            <a:endParaRPr lang="en-CA"/>
          </a:p>
        </p:txBody>
      </p:sp>
      <p:sp>
        <p:nvSpPr>
          <p:cNvPr id="1048761"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2"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63"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4"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65" name="Date Placeholder 6"/>
          <p:cNvSpPr>
            <a:spLocks noGrp="1"/>
          </p:cNvSpPr>
          <p:nvPr>
            <p:ph type="dt" sz="half" idx="10"/>
          </p:nvPr>
        </p:nvSpPr>
        <p:spPr/>
        <p:txBody>
          <a:bodyPr/>
          <a:lstStyle/>
          <a:p>
            <a:fld id="{5988523B-E035-4CAE-A96A-58211FC229D1}" type="datetimeFigureOut">
              <a:rPr lang="en-US" smtClean="0"/>
              <a:pPr/>
              <a:t>15-Apr-20</a:t>
            </a:fld>
            <a:endParaRPr lang="en-CA"/>
          </a:p>
        </p:txBody>
      </p:sp>
      <p:sp>
        <p:nvSpPr>
          <p:cNvPr id="1048766" name="Footer Placeholder 7"/>
          <p:cNvSpPr>
            <a:spLocks noGrp="1"/>
          </p:cNvSpPr>
          <p:nvPr>
            <p:ph type="ftr" sz="quarter" idx="11"/>
          </p:nvPr>
        </p:nvSpPr>
        <p:spPr/>
        <p:txBody>
          <a:bodyPr/>
          <a:lstStyle/>
          <a:p>
            <a:endParaRPr lang="en-CA"/>
          </a:p>
        </p:txBody>
      </p:sp>
      <p:sp>
        <p:nvSpPr>
          <p:cNvPr id="1048767" name="Slide Number Placeholder 8"/>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24" name="Title 1"/>
          <p:cNvSpPr>
            <a:spLocks noGrp="1"/>
          </p:cNvSpPr>
          <p:nvPr>
            <p:ph type="title"/>
          </p:nvPr>
        </p:nvSpPr>
        <p:spPr/>
        <p:txBody>
          <a:bodyPr/>
          <a:lstStyle/>
          <a:p>
            <a:r>
              <a:rPr lang="en-US"/>
              <a:t>Click to edit Master title style</a:t>
            </a:r>
            <a:endParaRPr lang="en-CA"/>
          </a:p>
        </p:txBody>
      </p:sp>
      <p:sp>
        <p:nvSpPr>
          <p:cNvPr id="1048725" name="Date Placeholder 2"/>
          <p:cNvSpPr>
            <a:spLocks noGrp="1"/>
          </p:cNvSpPr>
          <p:nvPr>
            <p:ph type="dt" sz="half" idx="10"/>
          </p:nvPr>
        </p:nvSpPr>
        <p:spPr/>
        <p:txBody>
          <a:bodyPr/>
          <a:lstStyle/>
          <a:p>
            <a:fld id="{5988523B-E035-4CAE-A96A-58211FC229D1}" type="datetimeFigureOut">
              <a:rPr lang="en-US" smtClean="0"/>
              <a:pPr/>
              <a:t>15-Apr-20</a:t>
            </a:fld>
            <a:endParaRPr lang="en-CA"/>
          </a:p>
        </p:txBody>
      </p:sp>
      <p:sp>
        <p:nvSpPr>
          <p:cNvPr id="1048726" name="Footer Placeholder 3"/>
          <p:cNvSpPr>
            <a:spLocks noGrp="1"/>
          </p:cNvSpPr>
          <p:nvPr>
            <p:ph type="ftr" sz="quarter" idx="11"/>
          </p:nvPr>
        </p:nvSpPr>
        <p:spPr/>
        <p:txBody>
          <a:bodyPr/>
          <a:lstStyle/>
          <a:p>
            <a:endParaRPr lang="en-CA"/>
          </a:p>
        </p:txBody>
      </p:sp>
      <p:sp>
        <p:nvSpPr>
          <p:cNvPr id="1048727" name="Slide Number Placeholder 4"/>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1" name="Date Placeholder 1"/>
          <p:cNvSpPr>
            <a:spLocks noGrp="1"/>
          </p:cNvSpPr>
          <p:nvPr>
            <p:ph type="dt" sz="half" idx="10"/>
          </p:nvPr>
        </p:nvSpPr>
        <p:spPr/>
        <p:txBody>
          <a:bodyPr/>
          <a:lstStyle/>
          <a:p>
            <a:fld id="{5988523B-E035-4CAE-A96A-58211FC229D1}" type="datetimeFigureOut">
              <a:rPr lang="en-US" smtClean="0"/>
              <a:pPr/>
              <a:t>15-Apr-20</a:t>
            </a:fld>
            <a:endParaRPr lang="en-CA"/>
          </a:p>
        </p:txBody>
      </p:sp>
      <p:sp>
        <p:nvSpPr>
          <p:cNvPr id="1048582" name="Footer Placeholder 2"/>
          <p:cNvSpPr>
            <a:spLocks noGrp="1"/>
          </p:cNvSpPr>
          <p:nvPr>
            <p:ph type="ftr" sz="quarter" idx="11"/>
          </p:nvPr>
        </p:nvSpPr>
        <p:spPr/>
        <p:txBody>
          <a:bodyPr/>
          <a:lstStyle/>
          <a:p>
            <a:endParaRPr lang="en-CA"/>
          </a:p>
        </p:txBody>
      </p:sp>
      <p:sp>
        <p:nvSpPr>
          <p:cNvPr id="1048583" name="Slide Number Placeholder 3"/>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68" name="Title 1"/>
          <p:cNvSpPr>
            <a:spLocks noGrp="1"/>
          </p:cNvSpPr>
          <p:nvPr>
            <p:ph type="title"/>
          </p:nvPr>
        </p:nvSpPr>
        <p:spPr>
          <a:xfrm>
            <a:off x="368301" y="381259"/>
            <a:ext cx="2423363" cy="1622566"/>
          </a:xfrm>
        </p:spPr>
        <p:txBody>
          <a:bodyPr anchor="b"/>
          <a:lstStyle>
            <a:lvl1pPr algn="l">
              <a:defRPr sz="2000" b="1"/>
            </a:lvl1pPr>
          </a:lstStyle>
          <a:p>
            <a:r>
              <a:rPr lang="en-US"/>
              <a:t>Click to edit Master title style</a:t>
            </a:r>
            <a:endParaRPr lang="en-CA"/>
          </a:p>
        </p:txBody>
      </p:sp>
      <p:sp>
        <p:nvSpPr>
          <p:cNvPr id="1048769"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70"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71" name="Date Placeholder 4"/>
          <p:cNvSpPr>
            <a:spLocks noGrp="1"/>
          </p:cNvSpPr>
          <p:nvPr>
            <p:ph type="dt" sz="half" idx="10"/>
          </p:nvPr>
        </p:nvSpPr>
        <p:spPr/>
        <p:txBody>
          <a:bodyPr/>
          <a:lstStyle/>
          <a:p>
            <a:fld id="{5988523B-E035-4CAE-A96A-58211FC229D1}" type="datetimeFigureOut">
              <a:rPr lang="en-US" smtClean="0"/>
              <a:pPr/>
              <a:t>15-Apr-20</a:t>
            </a:fld>
            <a:endParaRPr lang="en-CA"/>
          </a:p>
        </p:txBody>
      </p:sp>
      <p:sp>
        <p:nvSpPr>
          <p:cNvPr id="1048772" name="Footer Placeholder 5"/>
          <p:cNvSpPr>
            <a:spLocks noGrp="1"/>
          </p:cNvSpPr>
          <p:nvPr>
            <p:ph type="ftr" sz="quarter" idx="11"/>
          </p:nvPr>
        </p:nvSpPr>
        <p:spPr/>
        <p:txBody>
          <a:bodyPr/>
          <a:lstStyle/>
          <a:p>
            <a:endParaRPr lang="en-CA"/>
          </a:p>
        </p:txBody>
      </p:sp>
      <p:sp>
        <p:nvSpPr>
          <p:cNvPr id="1048773"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38" name="Title 1"/>
          <p:cNvSpPr>
            <a:spLocks noGrp="1"/>
          </p:cNvSpPr>
          <p:nvPr>
            <p:ph type="title"/>
          </p:nvPr>
        </p:nvSpPr>
        <p:spPr>
          <a:xfrm>
            <a:off x="1443788" y="6703060"/>
            <a:ext cx="4419600" cy="791334"/>
          </a:xfrm>
        </p:spPr>
        <p:txBody>
          <a:bodyPr anchor="b"/>
          <a:lstStyle>
            <a:lvl1pPr algn="l">
              <a:defRPr sz="2000" b="1"/>
            </a:lvl1pPr>
          </a:lstStyle>
          <a:p>
            <a:r>
              <a:rPr lang="en-US"/>
              <a:t>Click to edit Master title style</a:t>
            </a:r>
            <a:endParaRPr lang="en-CA"/>
          </a:p>
        </p:txBody>
      </p:sp>
      <p:sp>
        <p:nvSpPr>
          <p:cNvPr id="1048739"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1048740"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41" name="Date Placeholder 4"/>
          <p:cNvSpPr>
            <a:spLocks noGrp="1"/>
          </p:cNvSpPr>
          <p:nvPr>
            <p:ph type="dt" sz="half" idx="10"/>
          </p:nvPr>
        </p:nvSpPr>
        <p:spPr/>
        <p:txBody>
          <a:bodyPr/>
          <a:lstStyle/>
          <a:p>
            <a:fld id="{5988523B-E035-4CAE-A96A-58211FC229D1}" type="datetimeFigureOut">
              <a:rPr lang="en-US" smtClean="0"/>
              <a:pPr/>
              <a:t>15-Apr-20</a:t>
            </a:fld>
            <a:endParaRPr lang="en-CA"/>
          </a:p>
        </p:txBody>
      </p:sp>
      <p:sp>
        <p:nvSpPr>
          <p:cNvPr id="1048742" name="Footer Placeholder 5"/>
          <p:cNvSpPr>
            <a:spLocks noGrp="1"/>
          </p:cNvSpPr>
          <p:nvPr>
            <p:ph type="ftr" sz="quarter" idx="11"/>
          </p:nvPr>
        </p:nvSpPr>
        <p:spPr/>
        <p:txBody>
          <a:bodyPr/>
          <a:lstStyle/>
          <a:p>
            <a:endParaRPr lang="en-CA"/>
          </a:p>
        </p:txBody>
      </p:sp>
      <p:sp>
        <p:nvSpPr>
          <p:cNvPr id="1048743" name="Slide Number Placeholder 6"/>
          <p:cNvSpPr>
            <a:spLocks noGrp="1"/>
          </p:cNvSpPr>
          <p:nvPr>
            <p:ph type="sldNum" sz="quarter" idx="12"/>
          </p:nvPr>
        </p:nvSpPr>
        <p:spPr/>
        <p:txBody>
          <a:bodyPr/>
          <a:lstStyle/>
          <a:p>
            <a:fld id="{2C7DFF54-6BA4-4515-87CA-28703F844993}"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1048577"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578"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pPr/>
              <a:t>15-Apr-20</a:t>
            </a:fld>
            <a:endParaRPr lang="en-CA"/>
          </a:p>
        </p:txBody>
      </p:sp>
      <p:sp>
        <p:nvSpPr>
          <p:cNvPr id="1048579"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1048580"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Picture 1"/>
          <p:cNvPicPr>
            <a:picLocks/>
          </p:cNvPicPr>
          <p:nvPr/>
        </p:nvPicPr>
        <p:blipFill>
          <a:blip r:embed="rId2" cstate="print"/>
          <a:stretch>
            <a:fillRect/>
          </a:stretch>
        </p:blipFill>
        <p:spPr>
          <a:xfrm>
            <a:off x="0" y="0"/>
            <a:ext cx="9144000" cy="6845300"/>
          </a:xfrm>
          <a:prstGeom prst="rect">
            <a:avLst/>
          </a:prstGeom>
        </p:spPr>
      </p:pic>
      <p:sp>
        <p:nvSpPr>
          <p:cNvPr id="1048584" name="TextBox 2"/>
          <p:cNvSpPr txBox="1"/>
          <p:nvPr/>
        </p:nvSpPr>
        <p:spPr>
          <a:xfrm>
            <a:off x="1515651" y="322569"/>
            <a:ext cx="5511800" cy="2171700"/>
          </a:xfrm>
          <a:prstGeom prst="rect">
            <a:avLst/>
          </a:prstGeom>
          <a:noFill/>
        </p:spPr>
        <p:txBody>
          <a:bodyPr vert="horz" wrap="none" lIns="0" tIns="0" rIns="0" bIns="0" rtlCol="0">
            <a:spAutoFit/>
          </a:bodyPr>
          <a:lstStyle/>
          <a:p>
            <a:pPr>
              <a:lnSpc>
                <a:spcPts val="5520"/>
              </a:lnSpc>
            </a:pPr>
            <a:r>
              <a:rPr lang="en-US" sz="4800">
                <a:solidFill>
                  <a:srgbClr val="000000"/>
                </a:solidFill>
                <a:latin typeface="Candara"/>
                <a:cs typeface="Candara"/>
              </a:rPr>
              <a:t>Electrical Measuring </a:t>
            </a:r>
            <a:endParaRPr lang="zh-CN" altLang="en-US">
              <a:solidFill>
                <a:srgbClr val="000000"/>
              </a:solidFill>
            </a:endParaRPr>
          </a:p>
          <a:p>
            <a:pPr>
              <a:lnSpc>
                <a:spcPts val="5520"/>
              </a:lnSpc>
            </a:pPr>
            <a:r>
              <a:rPr lang="en-US" sz="4800">
                <a:solidFill>
                  <a:srgbClr val="000000"/>
                </a:solidFill>
                <a:latin typeface="Candara"/>
                <a:cs typeface="Candara"/>
              </a:rPr>
              <a:t>Instruments and </a:t>
            </a:r>
            <a:endParaRPr lang="zh-CN" altLang="en-US">
              <a:solidFill>
                <a:srgbClr val="000000"/>
              </a:solidFill>
            </a:endParaRPr>
          </a:p>
          <a:p>
            <a:pPr>
              <a:lnSpc>
                <a:spcPts val="5520"/>
              </a:lnSpc>
            </a:pPr>
            <a:r>
              <a:rPr lang="en-US" sz="4800">
                <a:solidFill>
                  <a:srgbClr val="000000"/>
                </a:solidFill>
                <a:latin typeface="Candara"/>
                <a:cs typeface="Candara"/>
              </a:rPr>
              <a:t>Instrumentation</a:t>
            </a:r>
            <a:endParaRPr lang="zh-CN" altLang="en-US">
              <a:solidFill>
                <a:srgbClr val="000000"/>
              </a:solidFill>
            </a:endParaRPr>
          </a:p>
        </p:txBody>
      </p:sp>
      <p:pic>
        <p:nvPicPr>
          <p:cNvPr id="2097153" name="Picture 2097152"/>
          <p:cNvPicPr>
            <a:picLocks/>
          </p:cNvPicPr>
          <p:nvPr/>
        </p:nvPicPr>
        <p:blipFill>
          <a:blip r:embed="rId3" cstate="print"/>
          <a:stretch>
            <a:fillRect/>
          </a:stretch>
        </p:blipFill>
        <p:spPr>
          <a:xfrm>
            <a:off x="250638" y="2541129"/>
            <a:ext cx="417994" cy="503859"/>
          </a:xfrm>
          <a:prstGeom prst="rect">
            <a:avLst/>
          </a:prstGeom>
        </p:spPr>
      </p:pic>
      <p:sp>
        <p:nvSpPr>
          <p:cNvPr id="1048780" name="TextBox 1048779"/>
          <p:cNvSpPr txBox="1"/>
          <p:nvPr/>
        </p:nvSpPr>
        <p:spPr>
          <a:xfrm>
            <a:off x="4070558" y="6112989"/>
            <a:ext cx="4572000" cy="677108"/>
          </a:xfrm>
          <a:prstGeom prst="rect">
            <a:avLst/>
          </a:prstGeom>
        </p:spPr>
        <p:txBody>
          <a:bodyPr wrap="square" rtlCol="0">
            <a:spAutoFit/>
          </a:bodyPr>
          <a:lstStyle/>
          <a:p>
            <a:r>
              <a:rPr lang="en-IN" sz="3800" b="1" dirty="0">
                <a:solidFill>
                  <a:srgbClr val="FFFFFF"/>
                </a:solidFill>
              </a:rPr>
              <a:t>By</a:t>
            </a:r>
            <a:r>
              <a:rPr lang="en-US" sz="3800" b="1" dirty="0">
                <a:solidFill>
                  <a:srgbClr val="FFFFFF"/>
                </a:solidFill>
              </a:rPr>
              <a:t> :-</a:t>
            </a:r>
            <a:r>
              <a:rPr lang="en-IN" sz="3800" b="1" dirty="0">
                <a:solidFill>
                  <a:srgbClr val="FFFFFF"/>
                </a:solidFill>
              </a:rPr>
              <a:t> </a:t>
            </a:r>
            <a:r>
              <a:rPr lang="en-IN" sz="3800" b="1" dirty="0" smtClean="0">
                <a:solidFill>
                  <a:srgbClr val="FFFFFF"/>
                </a:solidFill>
              </a:rPr>
              <a:t>Mrs. </a:t>
            </a:r>
            <a:r>
              <a:rPr lang="en-IN" sz="3800" b="1" dirty="0" err="1" smtClean="0">
                <a:solidFill>
                  <a:srgbClr val="FFFFFF"/>
                </a:solidFill>
              </a:rPr>
              <a:t>Renu</a:t>
            </a:r>
            <a:r>
              <a:rPr lang="en-IN" sz="3800" b="1" dirty="0" smtClean="0">
                <a:solidFill>
                  <a:srgbClr val="FFFFFF"/>
                </a:solidFill>
              </a:rPr>
              <a:t> </a:t>
            </a:r>
            <a:r>
              <a:rPr lang="en-IN" sz="3800" b="1" dirty="0" err="1" smtClean="0">
                <a:solidFill>
                  <a:srgbClr val="FFFFFF"/>
                </a:solidFill>
              </a:rPr>
              <a:t>Bala</a:t>
            </a:r>
            <a:endParaRPr lang="en-IN" sz="3800" b="1"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1"/>
          <p:cNvPicPr>
            <a:picLocks/>
          </p:cNvPicPr>
          <p:nvPr/>
        </p:nvPicPr>
        <p:blipFill>
          <a:blip r:embed="rId2" cstate="print"/>
          <a:stretch>
            <a:fillRect/>
          </a:stretch>
        </p:blipFill>
        <p:spPr>
          <a:xfrm>
            <a:off x="0" y="0"/>
            <a:ext cx="9144000" cy="6845300"/>
          </a:xfrm>
          <a:prstGeom prst="rect">
            <a:avLst/>
          </a:prstGeom>
        </p:spPr>
      </p:pic>
      <p:sp>
        <p:nvSpPr>
          <p:cNvPr id="1048606" name="TextBox 2"/>
          <p:cNvSpPr txBox="1"/>
          <p:nvPr/>
        </p:nvSpPr>
        <p:spPr>
          <a:xfrm>
            <a:off x="2235200" y="609600"/>
            <a:ext cx="48641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force measurement</a:t>
            </a:r>
          </a:p>
          <a:p>
            <a:pPr>
              <a:lnSpc>
                <a:spcPts val="5060"/>
              </a:lnSpc>
            </a:pPr>
            <a:endParaRPr lang="en-CA" sz="4404">
              <a:solidFill>
                <a:srgbClr val="000000"/>
              </a:solidFill>
            </a:endParaRPr>
          </a:p>
        </p:txBody>
      </p:sp>
      <p:sp>
        <p:nvSpPr>
          <p:cNvPr id="1048607" name="TextBox 3"/>
          <p:cNvSpPr txBox="1"/>
          <p:nvPr/>
        </p:nvSpPr>
        <p:spPr>
          <a:xfrm>
            <a:off x="1041400" y="2044700"/>
            <a:ext cx="5892800" cy="444500"/>
          </a:xfrm>
          <a:prstGeom prst="rect">
            <a:avLst/>
          </a:prstGeom>
          <a:noFill/>
        </p:spPr>
        <p:txBody>
          <a:bodyPr vert="horz" wrap="none" lIns="0" tIns="0" rIns="0" bIns="0" rtlCol="0">
            <a:spAutoFit/>
          </a:bodyPr>
          <a:lstStyle/>
          <a:p>
            <a:pPr>
              <a:lnSpc>
                <a:spcPts val="1955"/>
              </a:lnSpc>
            </a:pPr>
            <a:r>
              <a:rPr lang="en-CA" sz="1313">
                <a:solidFill>
                  <a:srgbClr val="073D86"/>
                </a:solidFill>
                <a:latin typeface="Candara"/>
                <a:cs typeface="Candara"/>
              </a:rPr>
              <a:t>In physics, a force is any interaction that, when unopposed, will change the motion</a:t>
            </a:r>
          </a:p>
          <a:p>
            <a:pPr>
              <a:lnSpc>
                <a:spcPts val="1955"/>
              </a:lnSpc>
            </a:pPr>
            <a:endParaRPr lang="en-CA" sz="1706">
              <a:solidFill>
                <a:srgbClr val="000000"/>
              </a:solidFill>
            </a:endParaRPr>
          </a:p>
        </p:txBody>
      </p:sp>
      <p:sp>
        <p:nvSpPr>
          <p:cNvPr id="1048608" name="TextBox 4"/>
          <p:cNvSpPr txBox="1"/>
          <p:nvPr/>
        </p:nvSpPr>
        <p:spPr>
          <a:xfrm>
            <a:off x="1041400" y="2286000"/>
            <a:ext cx="5905500" cy="1206500"/>
          </a:xfrm>
          <a:prstGeom prst="rect">
            <a:avLst/>
          </a:prstGeom>
          <a:noFill/>
        </p:spPr>
        <p:txBody>
          <a:bodyPr vert="horz" wrap="none" lIns="0" tIns="0" rIns="0" bIns="0" rtlCol="0">
            <a:spAutoFit/>
          </a:bodyPr>
          <a:lstStyle/>
          <a:p>
            <a:pPr>
              <a:lnSpc>
                <a:spcPts val="1625"/>
              </a:lnSpc>
            </a:pPr>
            <a:r>
              <a:rPr lang="en-CA" sz="1312" spc="-10">
                <a:solidFill>
                  <a:srgbClr val="073D86"/>
                </a:solidFill>
                <a:latin typeface="Candara"/>
                <a:cs typeface="Candara"/>
              </a:rPr>
              <a:t>of an object. A force can cause an object with mass to change its velocity (which</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includes to begin moving from a state of rest), i.e., to accelerate. Force can also be</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described intuitively as a push or a pull. A force has both magnitude and direction,</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making it a vector quantity. It is measured in the SI unit of newtons and</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represented by the symbol F.</a:t>
            </a:r>
          </a:p>
          <a:p>
            <a:pPr>
              <a:lnSpc>
                <a:spcPts val="1625"/>
              </a:lnSpc>
            </a:pPr>
            <a:endParaRPr lang="en-CA" sz="1704">
              <a:solidFill>
                <a:srgbClr val="000000"/>
              </a:solidFill>
            </a:endParaRPr>
          </a:p>
        </p:txBody>
      </p:sp>
      <p:sp>
        <p:nvSpPr>
          <p:cNvPr id="1048609" name="TextBox 5"/>
          <p:cNvSpPr txBox="1"/>
          <p:nvPr/>
        </p:nvSpPr>
        <p:spPr>
          <a:xfrm>
            <a:off x="774700" y="3340100"/>
            <a:ext cx="59309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The original form of Newton's second law states that the net force acting upon an</a:t>
            </a:r>
          </a:p>
          <a:p>
            <a:pPr>
              <a:lnSpc>
                <a:spcPts val="1955"/>
              </a:lnSpc>
            </a:pPr>
            <a:endParaRPr lang="en-CA" sz="1704">
              <a:solidFill>
                <a:srgbClr val="000000"/>
              </a:solidFill>
            </a:endParaRPr>
          </a:p>
        </p:txBody>
      </p:sp>
      <p:sp>
        <p:nvSpPr>
          <p:cNvPr id="1048610" name="TextBox 6"/>
          <p:cNvSpPr txBox="1"/>
          <p:nvPr/>
        </p:nvSpPr>
        <p:spPr>
          <a:xfrm>
            <a:off x="1041400" y="3581400"/>
            <a:ext cx="5981700" cy="444500"/>
          </a:xfrm>
          <a:prstGeom prst="rect">
            <a:avLst/>
          </a:prstGeom>
          <a:noFill/>
        </p:spPr>
        <p:txBody>
          <a:bodyPr vert="horz" wrap="none" lIns="0" tIns="0" rIns="0" bIns="0" rtlCol="0">
            <a:spAutoFit/>
          </a:bodyPr>
          <a:lstStyle/>
          <a:p>
            <a:pPr>
              <a:lnSpc>
                <a:spcPts val="1645"/>
              </a:lnSpc>
            </a:pPr>
            <a:r>
              <a:rPr lang="en-CA" sz="1313" spc="-10">
                <a:solidFill>
                  <a:srgbClr val="073D86"/>
                </a:solidFill>
                <a:latin typeface="Candara"/>
                <a:cs typeface="Candara"/>
              </a:rPr>
              <a:t>object is equal to the rate at which its momentum changes with time. If the mass of</a:t>
            </a:r>
          </a:p>
          <a:p>
            <a:pPr>
              <a:lnSpc>
                <a:spcPts val="1645"/>
              </a:lnSpc>
            </a:pPr>
            <a:endParaRPr lang="en-CA" sz="1706">
              <a:solidFill>
                <a:srgbClr val="000000"/>
              </a:solidFill>
            </a:endParaRPr>
          </a:p>
        </p:txBody>
      </p:sp>
      <p:sp>
        <p:nvSpPr>
          <p:cNvPr id="1048611" name="TextBox 7"/>
          <p:cNvSpPr txBox="1"/>
          <p:nvPr/>
        </p:nvSpPr>
        <p:spPr>
          <a:xfrm>
            <a:off x="1041400" y="3784600"/>
            <a:ext cx="5867400" cy="825500"/>
          </a:xfrm>
          <a:prstGeom prst="rect">
            <a:avLst/>
          </a:prstGeom>
          <a:noFill/>
        </p:spPr>
        <p:txBody>
          <a:bodyPr vert="horz" wrap="none" lIns="0" tIns="0" rIns="0" bIns="0" rtlCol="0">
            <a:spAutoFit/>
          </a:bodyPr>
          <a:lstStyle/>
          <a:p>
            <a:pPr>
              <a:lnSpc>
                <a:spcPts val="1650"/>
              </a:lnSpc>
            </a:pPr>
            <a:r>
              <a:rPr lang="en-CA" sz="1312">
                <a:solidFill>
                  <a:srgbClr val="073D86"/>
                </a:solidFill>
                <a:latin typeface="Candara"/>
                <a:cs typeface="Candara"/>
              </a:rPr>
              <a:t>the object is constant, this law implies that the acceleration of an object is directly</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proportional to the net force acting on the object, is in the direction of the net</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force, and is inversely proportional to the mass of the object.</a:t>
            </a:r>
          </a:p>
          <a:p>
            <a:pPr>
              <a:lnSpc>
                <a:spcPts val="1650"/>
              </a:lnSpc>
            </a:pPr>
            <a:endParaRPr lang="en-CA" sz="1704">
              <a:solidFill>
                <a:srgbClr val="000000"/>
              </a:solidFill>
            </a:endParaRPr>
          </a:p>
        </p:txBody>
      </p:sp>
      <p:sp>
        <p:nvSpPr>
          <p:cNvPr id="1048612" name="TextBox 8"/>
          <p:cNvSpPr txBox="1"/>
          <p:nvPr/>
        </p:nvSpPr>
        <p:spPr>
          <a:xfrm>
            <a:off x="774700" y="4432300"/>
            <a:ext cx="60198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Concepts related to force include: thrust, which increases the velocity of an object;</a:t>
            </a:r>
          </a:p>
          <a:p>
            <a:pPr>
              <a:lnSpc>
                <a:spcPts val="1955"/>
              </a:lnSpc>
            </a:pPr>
            <a:endParaRPr lang="en-CA" sz="1704">
              <a:solidFill>
                <a:srgbClr val="000000"/>
              </a:solidFill>
            </a:endParaRPr>
          </a:p>
        </p:txBody>
      </p:sp>
      <p:sp>
        <p:nvSpPr>
          <p:cNvPr id="1048613" name="TextBox 9"/>
          <p:cNvSpPr txBox="1"/>
          <p:nvPr/>
        </p:nvSpPr>
        <p:spPr>
          <a:xfrm>
            <a:off x="1041400" y="4686300"/>
            <a:ext cx="5422900" cy="444500"/>
          </a:xfrm>
          <a:prstGeom prst="rect">
            <a:avLst/>
          </a:prstGeom>
          <a:noFill/>
        </p:spPr>
        <p:txBody>
          <a:bodyPr vert="horz" wrap="none" lIns="0" tIns="0" rIns="0" bIns="0" rtlCol="0">
            <a:spAutoFit/>
          </a:bodyPr>
          <a:lstStyle/>
          <a:p>
            <a:pPr>
              <a:lnSpc>
                <a:spcPts val="1530"/>
              </a:lnSpc>
            </a:pPr>
            <a:r>
              <a:rPr lang="en-CA" sz="1312" spc="-10">
                <a:solidFill>
                  <a:srgbClr val="073D86"/>
                </a:solidFill>
                <a:latin typeface="Candara"/>
                <a:cs typeface="Candara"/>
              </a:rPr>
              <a:t>drag, which decreases the velocity of an object; and torque, which produces</a:t>
            </a:r>
          </a:p>
          <a:p>
            <a:pPr>
              <a:lnSpc>
                <a:spcPts val="1530"/>
              </a:lnSpc>
            </a:pPr>
            <a:endParaRPr lang="en-CA" sz="1704">
              <a:solidFill>
                <a:srgbClr val="000000"/>
              </a:solidFill>
            </a:endParaRPr>
          </a:p>
        </p:txBody>
      </p:sp>
      <p:sp>
        <p:nvSpPr>
          <p:cNvPr id="1048614" name="TextBox 10"/>
          <p:cNvSpPr txBox="1"/>
          <p:nvPr/>
        </p:nvSpPr>
        <p:spPr>
          <a:xfrm>
            <a:off x="1041400" y="4864100"/>
            <a:ext cx="5664200" cy="444500"/>
          </a:xfrm>
          <a:prstGeom prst="rect">
            <a:avLst/>
          </a:prstGeom>
          <a:noFill/>
        </p:spPr>
        <p:txBody>
          <a:bodyPr vert="horz" wrap="none" lIns="0" tIns="0" rIns="0" bIns="0" rtlCol="0">
            <a:spAutoFit/>
          </a:bodyPr>
          <a:lstStyle/>
          <a:p>
            <a:pPr>
              <a:lnSpc>
                <a:spcPts val="1735"/>
              </a:lnSpc>
            </a:pPr>
            <a:r>
              <a:rPr lang="en-CA" sz="1312">
                <a:solidFill>
                  <a:srgbClr val="073D86"/>
                </a:solidFill>
                <a:latin typeface="Candara"/>
                <a:cs typeface="Candara"/>
              </a:rPr>
              <a:t>changes in rotational speed of an object. In an extended body, each part usually</a:t>
            </a:r>
          </a:p>
          <a:p>
            <a:pPr>
              <a:lnSpc>
                <a:spcPts val="1735"/>
              </a:lnSpc>
            </a:pPr>
            <a:endParaRPr lang="en-CA" sz="1704">
              <a:solidFill>
                <a:srgbClr val="000000"/>
              </a:solidFill>
            </a:endParaRPr>
          </a:p>
        </p:txBody>
      </p:sp>
      <p:sp>
        <p:nvSpPr>
          <p:cNvPr id="1048615" name="TextBox 11"/>
          <p:cNvSpPr txBox="1"/>
          <p:nvPr/>
        </p:nvSpPr>
        <p:spPr>
          <a:xfrm>
            <a:off x="1041400" y="5092700"/>
            <a:ext cx="5664200" cy="444500"/>
          </a:xfrm>
          <a:prstGeom prst="rect">
            <a:avLst/>
          </a:prstGeom>
          <a:noFill/>
        </p:spPr>
        <p:txBody>
          <a:bodyPr vert="horz" wrap="none" lIns="0" tIns="0" rIns="0" bIns="0" rtlCol="0">
            <a:spAutoFit/>
          </a:bodyPr>
          <a:lstStyle/>
          <a:p>
            <a:pPr>
              <a:lnSpc>
                <a:spcPts val="1570"/>
              </a:lnSpc>
            </a:pPr>
            <a:r>
              <a:rPr lang="en-CA" sz="1313">
                <a:solidFill>
                  <a:srgbClr val="073D86"/>
                </a:solidFill>
                <a:latin typeface="Candara"/>
                <a:cs typeface="Candara"/>
              </a:rPr>
              <a:t>applies forces on the adjacent parts; the distribution of such forces through the</a:t>
            </a:r>
          </a:p>
          <a:p>
            <a:pPr>
              <a:lnSpc>
                <a:spcPts val="1570"/>
              </a:lnSpc>
            </a:pPr>
            <a:endParaRPr lang="en-CA" sz="1706">
              <a:solidFill>
                <a:srgbClr val="000000"/>
              </a:solidFill>
            </a:endParaRPr>
          </a:p>
        </p:txBody>
      </p:sp>
      <p:sp>
        <p:nvSpPr>
          <p:cNvPr id="1048616" name="TextBox 12"/>
          <p:cNvSpPr txBox="1"/>
          <p:nvPr/>
        </p:nvSpPr>
        <p:spPr>
          <a:xfrm>
            <a:off x="1041400" y="5295900"/>
            <a:ext cx="5981700" cy="1206500"/>
          </a:xfrm>
          <a:prstGeom prst="rect">
            <a:avLst/>
          </a:prstGeom>
          <a:noFill/>
        </p:spPr>
        <p:txBody>
          <a:bodyPr vert="horz" wrap="none" lIns="0" tIns="0" rIns="0" bIns="0" rtlCol="0">
            <a:spAutoFit/>
          </a:bodyPr>
          <a:lstStyle/>
          <a:p>
            <a:pPr>
              <a:lnSpc>
                <a:spcPts val="1650"/>
              </a:lnSpc>
            </a:pPr>
            <a:r>
              <a:rPr lang="en-CA" sz="1312">
                <a:solidFill>
                  <a:srgbClr val="073D86"/>
                </a:solidFill>
                <a:latin typeface="Candara"/>
                <a:cs typeface="Candara"/>
              </a:rPr>
              <a:t>body is the internal mechanical stress. Such internal mechanical stresses cause no</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acceleration of that body as the forces balance one another. Pressure, the</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distribution of many small forces applied over an area of a body, is a simple type of</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stress that if unbalanced can cause the body to accelerate. Stress usually causes</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deformation of solid materials, or flow in fluids.</a:t>
            </a:r>
          </a:p>
          <a:p>
            <a:pPr>
              <a:lnSpc>
                <a:spcPts val="1650"/>
              </a:lnSpc>
            </a:pPr>
            <a:endParaRPr lang="en-CA" sz="1704">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1"/>
          <p:cNvPicPr>
            <a:picLocks/>
          </p:cNvPicPr>
          <p:nvPr/>
        </p:nvPicPr>
        <p:blipFill>
          <a:blip r:embed="rId2" cstate="print"/>
          <a:stretch>
            <a:fillRect/>
          </a:stretch>
        </p:blipFill>
        <p:spPr>
          <a:xfrm>
            <a:off x="0" y="0"/>
            <a:ext cx="9144000" cy="6845300"/>
          </a:xfrm>
          <a:prstGeom prst="rect">
            <a:avLst/>
          </a:prstGeom>
        </p:spPr>
      </p:pic>
      <p:sp>
        <p:nvSpPr>
          <p:cNvPr id="1048617" name="TextBox 2"/>
          <p:cNvSpPr txBox="1"/>
          <p:nvPr/>
        </p:nvSpPr>
        <p:spPr>
          <a:xfrm>
            <a:off x="2057400" y="609600"/>
            <a:ext cx="51816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torque measurement</a:t>
            </a:r>
          </a:p>
          <a:p>
            <a:pPr>
              <a:lnSpc>
                <a:spcPts val="5060"/>
              </a:lnSpc>
            </a:pPr>
            <a:endParaRPr lang="en-CA" sz="4404">
              <a:solidFill>
                <a:srgbClr val="000000"/>
              </a:solidFill>
            </a:endParaRPr>
          </a:p>
        </p:txBody>
      </p:sp>
      <p:sp>
        <p:nvSpPr>
          <p:cNvPr id="1048618" name="TextBox 3"/>
          <p:cNvSpPr txBox="1"/>
          <p:nvPr/>
        </p:nvSpPr>
        <p:spPr>
          <a:xfrm>
            <a:off x="774700" y="2844800"/>
            <a:ext cx="7861300" cy="2489200"/>
          </a:xfrm>
          <a:prstGeom prst="rect">
            <a:avLst/>
          </a:prstGeom>
          <a:noFill/>
        </p:spPr>
        <p:txBody>
          <a:bodyPr vert="horz" wrap="none" lIns="0" tIns="0" rIns="0" bIns="0" rtlCol="0">
            <a:spAutoFit/>
          </a:bodyPr>
          <a:lstStyle/>
          <a:p>
            <a:pPr>
              <a:lnSpc>
                <a:spcPts val="2880"/>
              </a:lnSpc>
            </a:pPr>
            <a:r>
              <a:rPr lang="en-CA" sz="2400">
                <a:solidFill>
                  <a:srgbClr val="30B6FC"/>
                </a:solidFill>
                <a:latin typeface="Arial Unicode MS"/>
                <a:cs typeface="Arial Unicode MS"/>
              </a:rPr>
              <a:t></a:t>
            </a:r>
            <a:r>
              <a:rPr lang="en-CA" sz="2400">
                <a:solidFill>
                  <a:srgbClr val="073D86"/>
                </a:solidFill>
                <a:latin typeface="Candara"/>
                <a:cs typeface="Candara"/>
              </a:rPr>
              <a:t> Torque, moment, or moment of force is rotational force.</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Just as a linear force is a push or a pull, a torque can be</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thought of as a twist to an object. In three dimensions, the</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torque is a pseudovector; for point particles, it is given by</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the cross product of the position vector (distance vector)</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and the force vector.</a:t>
            </a:r>
          </a:p>
          <a:p>
            <a:pPr>
              <a:lnSpc>
                <a:spcPts val="2880"/>
              </a:lnSpc>
            </a:pPr>
            <a:endParaRPr lang="en-CA" sz="2400">
              <a:solidFill>
                <a:srgbClr val="00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5" name="Picture 1"/>
          <p:cNvPicPr>
            <a:picLocks/>
          </p:cNvPicPr>
          <p:nvPr/>
        </p:nvPicPr>
        <p:blipFill>
          <a:blip r:embed="rId2" cstate="print"/>
          <a:stretch>
            <a:fillRect/>
          </a:stretch>
        </p:blipFill>
        <p:spPr>
          <a:xfrm>
            <a:off x="0" y="0"/>
            <a:ext cx="9144000" cy="6845300"/>
          </a:xfrm>
          <a:prstGeom prst="rect">
            <a:avLst/>
          </a:prstGeom>
        </p:spPr>
      </p:pic>
      <p:sp>
        <p:nvSpPr>
          <p:cNvPr id="1048619" name="TextBox 2"/>
          <p:cNvSpPr txBox="1"/>
          <p:nvPr/>
        </p:nvSpPr>
        <p:spPr>
          <a:xfrm>
            <a:off x="3657600" y="609600"/>
            <a:ext cx="19431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Devices</a:t>
            </a:r>
          </a:p>
          <a:p>
            <a:pPr>
              <a:lnSpc>
                <a:spcPts val="5060"/>
              </a:lnSpc>
            </a:pPr>
            <a:endParaRPr lang="en-CA" sz="4404">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1"/>
          <p:cNvPicPr>
            <a:picLocks/>
          </p:cNvPicPr>
          <p:nvPr/>
        </p:nvPicPr>
        <p:blipFill>
          <a:blip r:embed="rId2" cstate="print"/>
          <a:stretch>
            <a:fillRect/>
          </a:stretch>
        </p:blipFill>
        <p:spPr>
          <a:xfrm>
            <a:off x="0" y="0"/>
            <a:ext cx="9144000" cy="6845300"/>
          </a:xfrm>
          <a:prstGeom prst="rect">
            <a:avLst/>
          </a:prstGeom>
        </p:spPr>
      </p:pic>
      <p:sp>
        <p:nvSpPr>
          <p:cNvPr id="1048620" name="TextBox 2"/>
          <p:cNvSpPr txBox="1"/>
          <p:nvPr/>
        </p:nvSpPr>
        <p:spPr>
          <a:xfrm>
            <a:off x="1739900" y="431800"/>
            <a:ext cx="58928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pressure  measurement</a:t>
            </a:r>
          </a:p>
          <a:p>
            <a:pPr>
              <a:lnSpc>
                <a:spcPts val="5060"/>
              </a:lnSpc>
            </a:pPr>
            <a:endParaRPr lang="en-CA" sz="4404">
              <a:solidFill>
                <a:srgbClr val="000000"/>
              </a:solidFill>
            </a:endParaRPr>
          </a:p>
        </p:txBody>
      </p:sp>
      <p:sp>
        <p:nvSpPr>
          <p:cNvPr id="1048621" name="TextBox 3"/>
          <p:cNvSpPr txBox="1"/>
          <p:nvPr/>
        </p:nvSpPr>
        <p:spPr>
          <a:xfrm>
            <a:off x="812800" y="2540000"/>
            <a:ext cx="6184900" cy="1206500"/>
          </a:xfrm>
          <a:prstGeom prst="rect">
            <a:avLst/>
          </a:prstGeom>
          <a:noFill/>
        </p:spPr>
        <p:txBody>
          <a:bodyPr vert="horz" wrap="none" lIns="0" tIns="0" rIns="0" bIns="0" rtlCol="0">
            <a:spAutoFit/>
          </a:bodyPr>
          <a:lstStyle/>
          <a:p>
            <a:pPr>
              <a:lnSpc>
                <a:spcPts val="1650"/>
              </a:lnSpc>
            </a:pPr>
            <a:r>
              <a:rPr lang="en-CA" sz="1312" spc="-10">
                <a:solidFill>
                  <a:srgbClr val="073D86"/>
                </a:solidFill>
                <a:latin typeface="Candara"/>
                <a:cs typeface="Candara"/>
              </a:rPr>
              <a:t>Pressure measurement is the analysis of an applied force by a fluid (liquid or gas) on a</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surface. Pressure is typically measured in units of force per unit of surface area. Many</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techniques have been developed for the measurement of pressure and vacuum.</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Instruments used to measure and display pressure in an integral unit are called</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pressure gauges or vacuum gauges. A manometer is a good example as it uses a</a:t>
            </a:r>
          </a:p>
          <a:p>
            <a:pPr>
              <a:lnSpc>
                <a:spcPts val="1650"/>
              </a:lnSpc>
            </a:pPr>
            <a:endParaRPr lang="en-CA" sz="1704">
              <a:solidFill>
                <a:srgbClr val="000000"/>
              </a:solidFill>
            </a:endParaRPr>
          </a:p>
        </p:txBody>
      </p:sp>
      <p:sp>
        <p:nvSpPr>
          <p:cNvPr id="1048622" name="TextBox 4"/>
          <p:cNvSpPr txBox="1"/>
          <p:nvPr/>
        </p:nvSpPr>
        <p:spPr>
          <a:xfrm>
            <a:off x="812800" y="3581400"/>
            <a:ext cx="5816600" cy="444500"/>
          </a:xfrm>
          <a:prstGeom prst="rect">
            <a:avLst/>
          </a:prstGeom>
          <a:noFill/>
        </p:spPr>
        <p:txBody>
          <a:bodyPr vert="horz" wrap="none" lIns="0" tIns="0" rIns="0" bIns="0" rtlCol="0">
            <a:spAutoFit/>
          </a:bodyPr>
          <a:lstStyle/>
          <a:p>
            <a:pPr>
              <a:lnSpc>
                <a:spcPts val="1585"/>
              </a:lnSpc>
            </a:pPr>
            <a:r>
              <a:rPr lang="en-CA" sz="1313">
                <a:solidFill>
                  <a:srgbClr val="073D86"/>
                </a:solidFill>
                <a:latin typeface="Candara"/>
                <a:cs typeface="Candara"/>
              </a:rPr>
              <a:t>column of liquid to both measure and indicate pressure. Likewise the widely used</a:t>
            </a:r>
          </a:p>
          <a:p>
            <a:pPr>
              <a:lnSpc>
                <a:spcPts val="1585"/>
              </a:lnSpc>
            </a:pPr>
            <a:endParaRPr lang="en-CA" sz="1706">
              <a:solidFill>
                <a:srgbClr val="000000"/>
              </a:solidFill>
            </a:endParaRPr>
          </a:p>
        </p:txBody>
      </p:sp>
      <p:sp>
        <p:nvSpPr>
          <p:cNvPr id="1048623" name="TextBox 5"/>
          <p:cNvSpPr txBox="1"/>
          <p:nvPr/>
        </p:nvSpPr>
        <p:spPr>
          <a:xfrm>
            <a:off x="812800" y="3771900"/>
            <a:ext cx="5816600" cy="635000"/>
          </a:xfrm>
          <a:prstGeom prst="rect">
            <a:avLst/>
          </a:prstGeom>
          <a:noFill/>
        </p:spPr>
        <p:txBody>
          <a:bodyPr vert="horz" wrap="none" lIns="0" tIns="0" rIns="0" bIns="0" rtlCol="0">
            <a:spAutoFit/>
          </a:bodyPr>
          <a:lstStyle/>
          <a:p>
            <a:pPr>
              <a:lnSpc>
                <a:spcPts val="1700"/>
              </a:lnSpc>
            </a:pPr>
            <a:r>
              <a:rPr lang="en-CA" sz="1312">
                <a:solidFill>
                  <a:srgbClr val="073D86"/>
                </a:solidFill>
                <a:latin typeface="Candara"/>
                <a:cs typeface="Candara"/>
              </a:rPr>
              <a:t>Bourdon gauge is a mechanical device which both measures and indicates and is</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probably the best known type of gauge.</a:t>
            </a:r>
          </a:p>
          <a:p>
            <a:pPr>
              <a:lnSpc>
                <a:spcPts val="1700"/>
              </a:lnSpc>
            </a:pPr>
            <a:endParaRPr lang="en-CA" sz="1704">
              <a:solidFill>
                <a:srgbClr val="000000"/>
              </a:solidFill>
            </a:endParaRPr>
          </a:p>
        </p:txBody>
      </p:sp>
      <p:sp>
        <p:nvSpPr>
          <p:cNvPr id="1048624" name="TextBox 6"/>
          <p:cNvSpPr txBox="1"/>
          <p:nvPr/>
        </p:nvSpPr>
        <p:spPr>
          <a:xfrm>
            <a:off x="546100" y="4216400"/>
            <a:ext cx="58166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A vacuum gauge is a pressure gauge used to measure pressures lower than the</a:t>
            </a:r>
          </a:p>
          <a:p>
            <a:pPr>
              <a:lnSpc>
                <a:spcPts val="1955"/>
              </a:lnSpc>
            </a:pPr>
            <a:endParaRPr lang="en-CA" sz="1704">
              <a:solidFill>
                <a:srgbClr val="000000"/>
              </a:solidFill>
            </a:endParaRPr>
          </a:p>
        </p:txBody>
      </p:sp>
      <p:sp>
        <p:nvSpPr>
          <p:cNvPr id="1048625" name="TextBox 7"/>
          <p:cNvSpPr txBox="1"/>
          <p:nvPr/>
        </p:nvSpPr>
        <p:spPr>
          <a:xfrm>
            <a:off x="812800" y="4470400"/>
            <a:ext cx="6096000" cy="444500"/>
          </a:xfrm>
          <a:prstGeom prst="rect">
            <a:avLst/>
          </a:prstGeom>
          <a:noFill/>
        </p:spPr>
        <p:txBody>
          <a:bodyPr vert="horz" wrap="none" lIns="0" tIns="0" rIns="0" bIns="0" rtlCol="0">
            <a:spAutoFit/>
          </a:bodyPr>
          <a:lstStyle/>
          <a:p>
            <a:pPr>
              <a:lnSpc>
                <a:spcPts val="1530"/>
              </a:lnSpc>
            </a:pPr>
            <a:r>
              <a:rPr lang="en-CA" sz="1312">
                <a:solidFill>
                  <a:srgbClr val="073D86"/>
                </a:solidFill>
                <a:latin typeface="Candara"/>
                <a:cs typeface="Candara"/>
              </a:rPr>
              <a:t>ambient atmospheric pressure, which is set as the zero point, in negative values (e.g.:</a:t>
            </a:r>
          </a:p>
          <a:p>
            <a:pPr>
              <a:lnSpc>
                <a:spcPts val="1530"/>
              </a:lnSpc>
            </a:pPr>
            <a:endParaRPr lang="en-CA" sz="1704">
              <a:solidFill>
                <a:srgbClr val="000000"/>
              </a:solidFill>
            </a:endParaRPr>
          </a:p>
        </p:txBody>
      </p:sp>
      <p:sp>
        <p:nvSpPr>
          <p:cNvPr id="1048626" name="TextBox 8"/>
          <p:cNvSpPr txBox="1"/>
          <p:nvPr/>
        </p:nvSpPr>
        <p:spPr>
          <a:xfrm>
            <a:off x="812800" y="4660900"/>
            <a:ext cx="6184900" cy="635000"/>
          </a:xfrm>
          <a:prstGeom prst="rect">
            <a:avLst/>
          </a:prstGeom>
          <a:noFill/>
        </p:spPr>
        <p:txBody>
          <a:bodyPr vert="horz" wrap="none" lIns="0" tIns="0" rIns="0" bIns="0" rtlCol="0">
            <a:spAutoFit/>
          </a:bodyPr>
          <a:lstStyle/>
          <a:p>
            <a:pPr>
              <a:lnSpc>
                <a:spcPts val="1600"/>
              </a:lnSpc>
            </a:pPr>
            <a:r>
              <a:rPr lang="en-CA" sz="1312" spc="-10">
                <a:solidFill>
                  <a:srgbClr val="073D86"/>
                </a:solidFill>
                <a:latin typeface="Candara"/>
                <a:cs typeface="Candara"/>
              </a:rPr>
              <a:t>-15 psi or -760 mmHg equals total vacuum). Most gauges measure pressure relative to</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atmospheric pressure as the zero point, so this form of reading is simply referred to</a:t>
            </a:r>
          </a:p>
          <a:p>
            <a:pPr>
              <a:lnSpc>
                <a:spcPts val="1600"/>
              </a:lnSpc>
            </a:pPr>
            <a:endParaRPr lang="en-CA" sz="1704">
              <a:solidFill>
                <a:srgbClr val="000000"/>
              </a:solidFill>
            </a:endParaRPr>
          </a:p>
        </p:txBody>
      </p:sp>
      <p:sp>
        <p:nvSpPr>
          <p:cNvPr id="1048627" name="TextBox 9"/>
          <p:cNvSpPr txBox="1"/>
          <p:nvPr/>
        </p:nvSpPr>
        <p:spPr>
          <a:xfrm>
            <a:off x="812800" y="5080000"/>
            <a:ext cx="5791200" cy="444500"/>
          </a:xfrm>
          <a:prstGeom prst="rect">
            <a:avLst/>
          </a:prstGeom>
          <a:noFill/>
        </p:spPr>
        <p:txBody>
          <a:bodyPr vert="horz" wrap="none" lIns="0" tIns="0" rIns="0" bIns="0" rtlCol="0">
            <a:spAutoFit/>
          </a:bodyPr>
          <a:lstStyle/>
          <a:p>
            <a:pPr>
              <a:lnSpc>
                <a:spcPts val="1600"/>
              </a:lnSpc>
            </a:pPr>
            <a:r>
              <a:rPr lang="en-CA" sz="1313" spc="-10">
                <a:solidFill>
                  <a:srgbClr val="073D86"/>
                </a:solidFill>
                <a:latin typeface="Candara"/>
                <a:cs typeface="Candara"/>
              </a:rPr>
              <a:t>as "gauge pressure". However, anything greater than total vacuum is technically a</a:t>
            </a:r>
          </a:p>
          <a:p>
            <a:pPr>
              <a:lnSpc>
                <a:spcPts val="1600"/>
              </a:lnSpc>
            </a:pPr>
            <a:endParaRPr lang="en-CA" sz="1706">
              <a:solidFill>
                <a:srgbClr val="000000"/>
              </a:solidFill>
            </a:endParaRPr>
          </a:p>
        </p:txBody>
      </p:sp>
      <p:sp>
        <p:nvSpPr>
          <p:cNvPr id="1048628" name="TextBox 10"/>
          <p:cNvSpPr txBox="1"/>
          <p:nvPr/>
        </p:nvSpPr>
        <p:spPr>
          <a:xfrm>
            <a:off x="812800" y="5270500"/>
            <a:ext cx="5702300" cy="444500"/>
          </a:xfrm>
          <a:prstGeom prst="rect">
            <a:avLst/>
          </a:prstGeom>
          <a:noFill/>
        </p:spPr>
        <p:txBody>
          <a:bodyPr vert="horz" wrap="none" lIns="0" tIns="0" rIns="0" bIns="0" rtlCol="0">
            <a:spAutoFit/>
          </a:bodyPr>
          <a:lstStyle/>
          <a:p>
            <a:pPr>
              <a:lnSpc>
                <a:spcPts val="1720"/>
              </a:lnSpc>
            </a:pPr>
            <a:r>
              <a:rPr lang="en-CA" sz="1312" spc="-10">
                <a:solidFill>
                  <a:srgbClr val="073D86"/>
                </a:solidFill>
                <a:latin typeface="Candara"/>
                <a:cs typeface="Candara"/>
              </a:rPr>
              <a:t>form of pressure. For very accurate readings, especially at very low pressures, a</a:t>
            </a:r>
          </a:p>
          <a:p>
            <a:pPr>
              <a:lnSpc>
                <a:spcPts val="1720"/>
              </a:lnSpc>
            </a:pPr>
            <a:endParaRPr lang="en-CA" sz="1704">
              <a:solidFill>
                <a:srgbClr val="000000"/>
              </a:solidFill>
            </a:endParaRPr>
          </a:p>
        </p:txBody>
      </p:sp>
      <p:sp>
        <p:nvSpPr>
          <p:cNvPr id="1048629" name="TextBox 11"/>
          <p:cNvSpPr txBox="1"/>
          <p:nvPr/>
        </p:nvSpPr>
        <p:spPr>
          <a:xfrm>
            <a:off x="812800" y="5499100"/>
            <a:ext cx="6121400" cy="635000"/>
          </a:xfrm>
          <a:prstGeom prst="rect">
            <a:avLst/>
          </a:prstGeom>
          <a:noFill/>
        </p:spPr>
        <p:txBody>
          <a:bodyPr vert="horz" wrap="none" lIns="0" tIns="0" rIns="0" bIns="0" rtlCol="0">
            <a:spAutoFit/>
          </a:bodyPr>
          <a:lstStyle/>
          <a:p>
            <a:pPr>
              <a:lnSpc>
                <a:spcPts val="1600"/>
              </a:lnSpc>
            </a:pPr>
            <a:r>
              <a:rPr lang="en-CA" sz="1312" spc="-10">
                <a:solidFill>
                  <a:srgbClr val="073D86"/>
                </a:solidFill>
                <a:latin typeface="Candara"/>
                <a:cs typeface="Candara"/>
              </a:rPr>
              <a:t>gauge that uses total vacuum as the zero point may be used, giving pressure readings</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in an absolute scale.</a:t>
            </a:r>
          </a:p>
          <a:p>
            <a:pPr>
              <a:lnSpc>
                <a:spcPts val="1600"/>
              </a:lnSpc>
            </a:pPr>
            <a:endParaRPr lang="en-CA" sz="1704">
              <a:solidFill>
                <a:srgbClr val="000000"/>
              </a:solidFill>
            </a:endParaRPr>
          </a:p>
        </p:txBody>
      </p:sp>
      <p:sp>
        <p:nvSpPr>
          <p:cNvPr id="1048630" name="TextBox 12"/>
          <p:cNvSpPr txBox="1"/>
          <p:nvPr/>
        </p:nvSpPr>
        <p:spPr>
          <a:xfrm>
            <a:off x="546100" y="5930900"/>
            <a:ext cx="59182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a:solidFill>
                  <a:srgbClr val="073D86"/>
                </a:solidFill>
                <a:latin typeface="Candara"/>
                <a:cs typeface="Candara"/>
              </a:rPr>
              <a:t>	Other methods of pressure measurement involve sensors which can transmit the</a:t>
            </a:r>
          </a:p>
          <a:p>
            <a:pPr>
              <a:lnSpc>
                <a:spcPts val="1955"/>
              </a:lnSpc>
            </a:pPr>
            <a:endParaRPr lang="en-CA" sz="1704">
              <a:solidFill>
                <a:srgbClr val="000000"/>
              </a:solidFill>
            </a:endParaRPr>
          </a:p>
        </p:txBody>
      </p:sp>
      <p:sp>
        <p:nvSpPr>
          <p:cNvPr id="1048631" name="TextBox 13"/>
          <p:cNvSpPr txBox="1"/>
          <p:nvPr/>
        </p:nvSpPr>
        <p:spPr>
          <a:xfrm>
            <a:off x="812800" y="6172200"/>
            <a:ext cx="4864100" cy="444500"/>
          </a:xfrm>
          <a:prstGeom prst="rect">
            <a:avLst/>
          </a:prstGeom>
          <a:noFill/>
        </p:spPr>
        <p:txBody>
          <a:bodyPr vert="horz" wrap="none" lIns="0" tIns="0" rIns="0" bIns="0" rtlCol="0">
            <a:spAutoFit/>
          </a:bodyPr>
          <a:lstStyle/>
          <a:p>
            <a:pPr>
              <a:lnSpc>
                <a:spcPts val="1530"/>
              </a:lnSpc>
            </a:pPr>
            <a:r>
              <a:rPr lang="en-CA" sz="1312">
                <a:solidFill>
                  <a:srgbClr val="073D86"/>
                </a:solidFill>
                <a:latin typeface="Candara"/>
                <a:cs typeface="Candara"/>
              </a:rPr>
              <a:t>pressure reading to a remote indicator or control system (telemetry).</a:t>
            </a:r>
          </a:p>
          <a:p>
            <a:pPr>
              <a:lnSpc>
                <a:spcPts val="1530"/>
              </a:lnSpc>
            </a:pPr>
            <a:endParaRPr lang="en-CA" sz="1704">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7" name="Picture 1"/>
          <p:cNvPicPr>
            <a:picLocks/>
          </p:cNvPicPr>
          <p:nvPr/>
        </p:nvPicPr>
        <p:blipFill>
          <a:blip r:embed="rId2" cstate="print"/>
          <a:stretch>
            <a:fillRect/>
          </a:stretch>
        </p:blipFill>
        <p:spPr>
          <a:xfrm>
            <a:off x="0" y="0"/>
            <a:ext cx="9144000" cy="6845300"/>
          </a:xfrm>
          <a:prstGeom prst="rect">
            <a:avLst/>
          </a:prstGeom>
        </p:spPr>
      </p:pic>
      <p:sp>
        <p:nvSpPr>
          <p:cNvPr id="1048632" name="TextBox 2"/>
          <p:cNvSpPr txBox="1"/>
          <p:nvPr/>
        </p:nvSpPr>
        <p:spPr>
          <a:xfrm>
            <a:off x="1422400" y="609600"/>
            <a:ext cx="6731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Pressure measuring device</a:t>
            </a:r>
          </a:p>
          <a:p>
            <a:pPr>
              <a:lnSpc>
                <a:spcPts val="5060"/>
              </a:lnSpc>
            </a:pPr>
            <a:endParaRPr lang="en-CA" sz="4404">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8" name="Picture 1"/>
          <p:cNvPicPr>
            <a:picLocks/>
          </p:cNvPicPr>
          <p:nvPr/>
        </p:nvPicPr>
        <p:blipFill>
          <a:blip r:embed="rId2" cstate="print"/>
          <a:stretch>
            <a:fillRect/>
          </a:stretch>
        </p:blipFill>
        <p:spPr>
          <a:xfrm>
            <a:off x="0" y="0"/>
            <a:ext cx="9144000" cy="6845300"/>
          </a:xfrm>
          <a:prstGeom prst="rect">
            <a:avLst/>
          </a:prstGeom>
        </p:spPr>
      </p:pic>
      <p:sp>
        <p:nvSpPr>
          <p:cNvPr id="1048633" name="TextBox 2"/>
          <p:cNvSpPr txBox="1"/>
          <p:nvPr/>
        </p:nvSpPr>
        <p:spPr>
          <a:xfrm>
            <a:off x="3086100" y="609600"/>
            <a:ext cx="3175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pressure cell</a:t>
            </a:r>
          </a:p>
          <a:p>
            <a:pPr>
              <a:lnSpc>
                <a:spcPts val="5060"/>
              </a:lnSpc>
            </a:pPr>
            <a:endParaRPr lang="en-CA" sz="4404">
              <a:solidFill>
                <a:srgbClr val="000000"/>
              </a:solidFill>
            </a:endParaRPr>
          </a:p>
        </p:txBody>
      </p:sp>
      <p:sp>
        <p:nvSpPr>
          <p:cNvPr id="1048634" name="TextBox 3"/>
          <p:cNvSpPr txBox="1"/>
          <p:nvPr/>
        </p:nvSpPr>
        <p:spPr>
          <a:xfrm>
            <a:off x="1231900" y="2705100"/>
            <a:ext cx="6273800" cy="1270000"/>
          </a:xfrm>
          <a:prstGeom prst="rect">
            <a:avLst/>
          </a:prstGeom>
          <a:noFill/>
        </p:spPr>
        <p:txBody>
          <a:bodyPr vert="horz" wrap="none" lIns="0" tIns="0" rIns="0" bIns="0" rtlCol="0">
            <a:spAutoFit/>
          </a:bodyPr>
          <a:lstStyle/>
          <a:p>
            <a:pPr>
              <a:lnSpc>
                <a:spcPts val="2650"/>
              </a:lnSpc>
            </a:pPr>
            <a:r>
              <a:rPr lang="en-CA" sz="2195">
                <a:solidFill>
                  <a:srgbClr val="073D86"/>
                </a:solidFill>
                <a:latin typeface="Candara"/>
                <a:cs typeface="Candara"/>
              </a:rPr>
              <a:t>Rheology under pressure is used to simulate process</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conditions, to measure above the boiling point, or to</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prevent sample evaporation. The pressure cell</a:t>
            </a:r>
          </a:p>
          <a:p>
            <a:pPr>
              <a:lnSpc>
                <a:spcPts val="2650"/>
              </a:lnSpc>
            </a:pPr>
            <a:endParaRPr lang="en-CA" sz="2195">
              <a:solidFill>
                <a:srgbClr val="000000"/>
              </a:solidFill>
            </a:endParaRPr>
          </a:p>
        </p:txBody>
      </p:sp>
      <p:sp>
        <p:nvSpPr>
          <p:cNvPr id="1048635" name="TextBox 4"/>
          <p:cNvSpPr txBox="1"/>
          <p:nvPr/>
        </p:nvSpPr>
        <p:spPr>
          <a:xfrm>
            <a:off x="1231900" y="3721100"/>
            <a:ext cx="68707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specifications are therefore tailored to each application. In</a:t>
            </a:r>
          </a:p>
          <a:p>
            <a:pPr>
              <a:lnSpc>
                <a:spcPts val="2530"/>
              </a:lnSpc>
            </a:pPr>
            <a:endParaRPr lang="en-CA" sz="2198">
              <a:solidFill>
                <a:srgbClr val="000000"/>
              </a:solidFill>
            </a:endParaRPr>
          </a:p>
        </p:txBody>
      </p:sp>
      <p:sp>
        <p:nvSpPr>
          <p:cNvPr id="1048636" name="TextBox 5"/>
          <p:cNvSpPr txBox="1"/>
          <p:nvPr/>
        </p:nvSpPr>
        <p:spPr>
          <a:xfrm>
            <a:off x="1231900" y="4038600"/>
            <a:ext cx="6908800" cy="1587500"/>
          </a:xfrm>
          <a:prstGeom prst="rect">
            <a:avLst/>
          </a:prstGeom>
          <a:noFill/>
        </p:spPr>
        <p:txBody>
          <a:bodyPr vert="horz" wrap="none" lIns="0" tIns="0" rIns="0" bIns="0" rtlCol="0">
            <a:spAutoFit/>
          </a:bodyPr>
          <a:lstStyle/>
          <a:p>
            <a:pPr>
              <a:lnSpc>
                <a:spcPts val="2630"/>
              </a:lnSpc>
            </a:pPr>
            <a:r>
              <a:rPr lang="en-CA" sz="2195">
                <a:solidFill>
                  <a:srgbClr val="073D86"/>
                </a:solidFill>
                <a:latin typeface="Candara"/>
                <a:cs typeface="Candara"/>
              </a:rPr>
              <a:t>the petrochemical industries, high pressures of up to 1000</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bar and temperatures of up to 300 °C are required,</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whereas work with low-viscosity solvents requires a</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sensitive, yet fully closed system. To cover these diverse</a:t>
            </a:r>
          </a:p>
          <a:p>
            <a:pPr>
              <a:lnSpc>
                <a:spcPts val="2630"/>
              </a:lnSpc>
            </a:pPr>
            <a:endParaRPr lang="en-CA" sz="2195">
              <a:solidFill>
                <a:srgbClr val="000000"/>
              </a:solidFill>
            </a:endParaRPr>
          </a:p>
        </p:txBody>
      </p:sp>
      <p:sp>
        <p:nvSpPr>
          <p:cNvPr id="1048637" name="TextBox 6"/>
          <p:cNvSpPr txBox="1"/>
          <p:nvPr/>
        </p:nvSpPr>
        <p:spPr>
          <a:xfrm>
            <a:off x="1231900" y="5397500"/>
            <a:ext cx="60325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applications, a range of different pressure cells and</a:t>
            </a:r>
          </a:p>
          <a:p>
            <a:pPr>
              <a:lnSpc>
                <a:spcPts val="2530"/>
              </a:lnSpc>
            </a:pPr>
            <a:endParaRPr lang="en-CA" sz="2198">
              <a:solidFill>
                <a:srgbClr val="000000"/>
              </a:solidFill>
            </a:endParaRPr>
          </a:p>
        </p:txBody>
      </p:sp>
      <p:sp>
        <p:nvSpPr>
          <p:cNvPr id="1048638" name="TextBox 7"/>
          <p:cNvSpPr txBox="1"/>
          <p:nvPr/>
        </p:nvSpPr>
        <p:spPr>
          <a:xfrm>
            <a:off x="1231900" y="5727700"/>
            <a:ext cx="37592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measuring systems is available.</a:t>
            </a:r>
          </a:p>
          <a:p>
            <a:pPr>
              <a:lnSpc>
                <a:spcPts val="2530"/>
              </a:lnSpc>
            </a:pPr>
            <a:endParaRPr lang="en-CA" sz="2195">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9"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1"/>
          <p:cNvPicPr>
            <a:picLocks/>
          </p:cNvPicPr>
          <p:nvPr/>
        </p:nvPicPr>
        <p:blipFill>
          <a:blip r:embed="rId2" cstate="print"/>
          <a:stretch>
            <a:fillRect/>
          </a:stretch>
        </p:blipFill>
        <p:spPr>
          <a:xfrm>
            <a:off x="0" y="0"/>
            <a:ext cx="9144000" cy="6845300"/>
          </a:xfrm>
          <a:prstGeom prst="rect">
            <a:avLst/>
          </a:prstGeom>
        </p:spPr>
      </p:pic>
      <p:sp>
        <p:nvSpPr>
          <p:cNvPr id="1048639" name="TextBox 2"/>
          <p:cNvSpPr txBox="1"/>
          <p:nvPr/>
        </p:nvSpPr>
        <p:spPr>
          <a:xfrm>
            <a:off x="2336800" y="609600"/>
            <a:ext cx="46355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flow measurement</a:t>
            </a:r>
          </a:p>
          <a:p>
            <a:pPr>
              <a:lnSpc>
                <a:spcPts val="5060"/>
              </a:lnSpc>
            </a:pPr>
            <a:endParaRPr lang="en-CA" sz="4404">
              <a:solidFill>
                <a:srgbClr val="000000"/>
              </a:solidFill>
            </a:endParaRPr>
          </a:p>
        </p:txBody>
      </p:sp>
      <p:sp>
        <p:nvSpPr>
          <p:cNvPr id="1048640" name="TextBox 3"/>
          <p:cNvSpPr txBox="1"/>
          <p:nvPr/>
        </p:nvSpPr>
        <p:spPr>
          <a:xfrm>
            <a:off x="1231900" y="2679700"/>
            <a:ext cx="61468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Flow measurement is the quantification of bulk fluid</a:t>
            </a:r>
          </a:p>
          <a:p>
            <a:pPr>
              <a:lnSpc>
                <a:spcPts val="2530"/>
              </a:lnSpc>
            </a:pPr>
            <a:endParaRPr lang="en-CA" sz="2195">
              <a:solidFill>
                <a:srgbClr val="000000"/>
              </a:solidFill>
            </a:endParaRPr>
          </a:p>
        </p:txBody>
      </p:sp>
      <p:sp>
        <p:nvSpPr>
          <p:cNvPr id="1048641" name="TextBox 4"/>
          <p:cNvSpPr txBox="1"/>
          <p:nvPr/>
        </p:nvSpPr>
        <p:spPr>
          <a:xfrm>
            <a:off x="1231900" y="2997200"/>
            <a:ext cx="6502400" cy="1270000"/>
          </a:xfrm>
          <a:prstGeom prst="rect">
            <a:avLst/>
          </a:prstGeom>
          <a:noFill/>
        </p:spPr>
        <p:txBody>
          <a:bodyPr vert="horz" wrap="none" lIns="0" tIns="0" rIns="0" bIns="0" rtlCol="0">
            <a:spAutoFit/>
          </a:bodyPr>
          <a:lstStyle/>
          <a:p>
            <a:pPr>
              <a:lnSpc>
                <a:spcPts val="2350"/>
              </a:lnSpc>
            </a:pPr>
            <a:r>
              <a:rPr lang="en-CA" sz="2195">
                <a:solidFill>
                  <a:srgbClr val="073D86"/>
                </a:solidFill>
                <a:latin typeface="Candara"/>
                <a:cs typeface="Candara"/>
              </a:rPr>
              <a:t>movement. Flow can be measured in a variety of ways.</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Positive-displacement flow meters accumulate a fixed</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volume of fluid and then count the number of times the</a:t>
            </a:r>
          </a:p>
          <a:p>
            <a:pPr>
              <a:lnSpc>
                <a:spcPts val="2350"/>
              </a:lnSpc>
            </a:pPr>
            <a:endParaRPr lang="en-CA" sz="2195">
              <a:solidFill>
                <a:srgbClr val="000000"/>
              </a:solidFill>
            </a:endParaRPr>
          </a:p>
        </p:txBody>
      </p:sp>
      <p:sp>
        <p:nvSpPr>
          <p:cNvPr id="1048642" name="TextBox 5"/>
          <p:cNvSpPr txBox="1"/>
          <p:nvPr/>
        </p:nvSpPr>
        <p:spPr>
          <a:xfrm>
            <a:off x="1231900" y="3898900"/>
            <a:ext cx="6781800" cy="635000"/>
          </a:xfrm>
          <a:prstGeom prst="rect">
            <a:avLst/>
          </a:prstGeom>
          <a:noFill/>
        </p:spPr>
        <p:txBody>
          <a:bodyPr vert="horz" wrap="none" lIns="0" tIns="0" rIns="0" bIns="0" rtlCol="0">
            <a:spAutoFit/>
          </a:bodyPr>
          <a:lstStyle/>
          <a:p>
            <a:pPr>
              <a:lnSpc>
                <a:spcPts val="2410"/>
              </a:lnSpc>
            </a:pPr>
            <a:r>
              <a:rPr lang="en-CA" sz="2198">
                <a:solidFill>
                  <a:srgbClr val="073D86"/>
                </a:solidFill>
                <a:latin typeface="Candara"/>
                <a:cs typeface="Candara"/>
              </a:rPr>
              <a:t>volume is filled to measure flow. Other flow measurement</a:t>
            </a:r>
          </a:p>
          <a:p>
            <a:pPr>
              <a:lnSpc>
                <a:spcPts val="2410"/>
              </a:lnSpc>
            </a:pPr>
            <a:endParaRPr lang="en-CA" sz="2198">
              <a:solidFill>
                <a:srgbClr val="000000"/>
              </a:solidFill>
            </a:endParaRPr>
          </a:p>
        </p:txBody>
      </p:sp>
      <p:sp>
        <p:nvSpPr>
          <p:cNvPr id="1048643" name="TextBox 6"/>
          <p:cNvSpPr txBox="1"/>
          <p:nvPr/>
        </p:nvSpPr>
        <p:spPr>
          <a:xfrm>
            <a:off x="1231900" y="4203700"/>
            <a:ext cx="6870700" cy="1587500"/>
          </a:xfrm>
          <a:prstGeom prst="rect">
            <a:avLst/>
          </a:prstGeom>
          <a:noFill/>
        </p:spPr>
        <p:txBody>
          <a:bodyPr vert="horz" wrap="none" lIns="0" tIns="0" rIns="0" bIns="0" rtlCol="0">
            <a:spAutoFit/>
          </a:bodyPr>
          <a:lstStyle/>
          <a:p>
            <a:pPr>
              <a:lnSpc>
                <a:spcPts val="2365"/>
              </a:lnSpc>
            </a:pPr>
            <a:r>
              <a:rPr lang="en-CA" sz="2195">
                <a:solidFill>
                  <a:srgbClr val="073D86"/>
                </a:solidFill>
                <a:latin typeface="Candara"/>
                <a:cs typeface="Candara"/>
              </a:rPr>
              <a:t>methods rely on forces produced by the flowing stream as</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it overcomes a known constriction, to indirectly calculate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flow. Flow may be measured by measuring the velocity of</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fluid over a known area. For very large flows, tracer</a:t>
            </a:r>
          </a:p>
          <a:p>
            <a:pPr>
              <a:lnSpc>
                <a:spcPts val="2365"/>
              </a:lnSpc>
            </a:pPr>
            <a:endParaRPr lang="en-CA" sz="2195">
              <a:solidFill>
                <a:srgbClr val="000000"/>
              </a:solidFill>
            </a:endParaRPr>
          </a:p>
        </p:txBody>
      </p:sp>
      <p:sp>
        <p:nvSpPr>
          <p:cNvPr id="1048644" name="TextBox 7"/>
          <p:cNvSpPr txBox="1"/>
          <p:nvPr/>
        </p:nvSpPr>
        <p:spPr>
          <a:xfrm>
            <a:off x="1231900" y="5410200"/>
            <a:ext cx="6464300" cy="635000"/>
          </a:xfrm>
          <a:prstGeom prst="rect">
            <a:avLst/>
          </a:prstGeom>
          <a:noFill/>
        </p:spPr>
        <p:txBody>
          <a:bodyPr vert="horz" wrap="none" lIns="0" tIns="0" rIns="0" bIns="0" rtlCol="0">
            <a:spAutoFit/>
          </a:bodyPr>
          <a:lstStyle/>
          <a:p>
            <a:pPr>
              <a:lnSpc>
                <a:spcPts val="2405"/>
              </a:lnSpc>
            </a:pPr>
            <a:r>
              <a:rPr lang="en-CA" sz="2198">
                <a:solidFill>
                  <a:srgbClr val="073D86"/>
                </a:solidFill>
                <a:latin typeface="Candara"/>
                <a:cs typeface="Candara"/>
              </a:rPr>
              <a:t>methods may be used to deduce the flow rate from the</a:t>
            </a:r>
          </a:p>
          <a:p>
            <a:pPr>
              <a:lnSpc>
                <a:spcPts val="2405"/>
              </a:lnSpc>
            </a:pPr>
            <a:endParaRPr lang="en-CA" sz="2198">
              <a:solidFill>
                <a:srgbClr val="000000"/>
              </a:solidFill>
            </a:endParaRPr>
          </a:p>
        </p:txBody>
      </p:sp>
      <p:sp>
        <p:nvSpPr>
          <p:cNvPr id="1048645" name="TextBox 8"/>
          <p:cNvSpPr txBox="1"/>
          <p:nvPr/>
        </p:nvSpPr>
        <p:spPr>
          <a:xfrm>
            <a:off x="1231900" y="5727700"/>
            <a:ext cx="5791200" cy="635000"/>
          </a:xfrm>
          <a:prstGeom prst="rect">
            <a:avLst/>
          </a:prstGeom>
          <a:noFill/>
        </p:spPr>
        <p:txBody>
          <a:bodyPr vert="horz" wrap="none" lIns="0" tIns="0" rIns="0" bIns="0" rtlCol="0">
            <a:spAutoFit/>
          </a:bodyPr>
          <a:lstStyle/>
          <a:p>
            <a:pPr>
              <a:lnSpc>
                <a:spcPts val="2275"/>
              </a:lnSpc>
            </a:pPr>
            <a:r>
              <a:rPr lang="en-CA" sz="2195">
                <a:solidFill>
                  <a:srgbClr val="073D86"/>
                </a:solidFill>
                <a:latin typeface="Candara"/>
                <a:cs typeface="Candara"/>
              </a:rPr>
              <a:t>change in concentration of a dye or radioisotope.</a:t>
            </a:r>
          </a:p>
          <a:p>
            <a:pPr>
              <a:lnSpc>
                <a:spcPts val="2275"/>
              </a:lnSpc>
            </a:pPr>
            <a:endParaRPr lang="en-CA" sz="2195">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1"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1"/>
          <p:cNvPicPr>
            <a:picLocks/>
          </p:cNvPicPr>
          <p:nvPr/>
        </p:nvPicPr>
        <p:blipFill>
          <a:blip r:embed="rId2" cstate="print"/>
          <a:stretch>
            <a:fillRect/>
          </a:stretch>
        </p:blipFill>
        <p:spPr>
          <a:xfrm>
            <a:off x="0" y="0"/>
            <a:ext cx="9144000" cy="6845300"/>
          </a:xfrm>
          <a:prstGeom prst="rect">
            <a:avLst/>
          </a:prstGeom>
        </p:spPr>
      </p:pic>
      <p:sp>
        <p:nvSpPr>
          <p:cNvPr id="1048585" name="TextBox 2"/>
          <p:cNvSpPr txBox="1"/>
          <p:nvPr/>
        </p:nvSpPr>
        <p:spPr>
          <a:xfrm>
            <a:off x="3695700" y="609600"/>
            <a:ext cx="1905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TOPICS</a:t>
            </a:r>
          </a:p>
          <a:p>
            <a:pPr>
              <a:lnSpc>
                <a:spcPts val="5060"/>
              </a:lnSpc>
            </a:pPr>
            <a:endParaRPr lang="en-CA" sz="4404">
              <a:solidFill>
                <a:srgbClr val="000000"/>
              </a:solidFill>
            </a:endParaRPr>
          </a:p>
        </p:txBody>
      </p:sp>
      <p:sp>
        <p:nvSpPr>
          <p:cNvPr id="1048586" name="TextBox 1048585"/>
          <p:cNvSpPr txBox="1"/>
          <p:nvPr/>
        </p:nvSpPr>
        <p:spPr>
          <a:xfrm>
            <a:off x="570933" y="2296316"/>
            <a:ext cx="8328903" cy="3914141"/>
          </a:xfrm>
          <a:prstGeom prst="rect">
            <a:avLst/>
          </a:prstGeom>
        </p:spPr>
        <p:txBody>
          <a:bodyPr wrap="square" rtlCol="0">
            <a:spAutoFit/>
          </a:bodyPr>
          <a:lstStyle/>
          <a:p>
            <a:r>
              <a:rPr lang="en-IN" sz="3700">
                <a:solidFill>
                  <a:srgbClr val="000000"/>
                </a:solidFill>
              </a:rPr>
              <a:t> LCR METERS
 Power Measurements in 3 phase circuit by
(a) Two wattmeter method
(b) Three wattmeter method
Transducer
Measurements of Temperature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2" name="Picture 1"/>
          <p:cNvPicPr>
            <a:picLocks/>
          </p:cNvPicPr>
          <p:nvPr/>
        </p:nvPicPr>
        <p:blipFill>
          <a:blip r:embed="rId2" cstate="print"/>
          <a:stretch>
            <a:fillRect/>
          </a:stretch>
        </p:blipFill>
        <p:spPr>
          <a:xfrm>
            <a:off x="0" y="0"/>
            <a:ext cx="9144000" cy="6845300"/>
          </a:xfrm>
          <a:prstGeom prst="rect">
            <a:avLst/>
          </a:prstGeom>
        </p:spPr>
      </p:pic>
      <p:sp>
        <p:nvSpPr>
          <p:cNvPr id="1048646" name="TextBox 2"/>
          <p:cNvSpPr txBox="1"/>
          <p:nvPr/>
        </p:nvSpPr>
        <p:spPr>
          <a:xfrm>
            <a:off x="1993900" y="609600"/>
            <a:ext cx="52959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Ultrasonic flow meter</a:t>
            </a:r>
          </a:p>
          <a:p>
            <a:pPr>
              <a:lnSpc>
                <a:spcPts val="5060"/>
              </a:lnSpc>
            </a:pPr>
            <a:endParaRPr lang="en-CA" sz="4404">
              <a:solidFill>
                <a:srgbClr val="000000"/>
              </a:solidFill>
            </a:endParaRPr>
          </a:p>
        </p:txBody>
      </p:sp>
      <p:sp>
        <p:nvSpPr>
          <p:cNvPr id="1048647" name="TextBox 3"/>
          <p:cNvSpPr txBox="1"/>
          <p:nvPr/>
        </p:nvSpPr>
        <p:spPr>
          <a:xfrm>
            <a:off x="1231900" y="2654300"/>
            <a:ext cx="10287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Principle</a:t>
            </a:r>
          </a:p>
          <a:p>
            <a:pPr>
              <a:lnSpc>
                <a:spcPts val="2530"/>
              </a:lnSpc>
            </a:pPr>
            <a:endParaRPr lang="en-CA" sz="2195">
              <a:solidFill>
                <a:srgbClr val="000000"/>
              </a:solidFill>
            </a:endParaRPr>
          </a:p>
        </p:txBody>
      </p:sp>
      <p:sp>
        <p:nvSpPr>
          <p:cNvPr id="1048648" name="TextBox 4"/>
          <p:cNvSpPr txBox="1"/>
          <p:nvPr/>
        </p:nvSpPr>
        <p:spPr>
          <a:xfrm>
            <a:off x="952500" y="2984500"/>
            <a:ext cx="6769100" cy="635000"/>
          </a:xfrm>
          <a:prstGeom prst="rect">
            <a:avLst/>
          </a:prstGeom>
          <a:noFill/>
        </p:spPr>
        <p:txBody>
          <a:bodyPr vert="horz" wrap="none" lIns="0" tIns="0" rIns="0" bIns="0" rtlCol="0">
            <a:spAutoFit/>
          </a:bodyPr>
          <a:lstStyle/>
          <a:p>
            <a:pPr>
              <a:lnSpc>
                <a:spcPts val="2530"/>
              </a:lnSpc>
            </a:pPr>
            <a:r>
              <a:rPr lang="en-CA" sz="2195">
                <a:solidFill>
                  <a:srgbClr val="30B6FC"/>
                </a:solidFill>
                <a:latin typeface="Arial Unicode MS"/>
                <a:cs typeface="Arial Unicode MS"/>
              </a:rPr>
              <a:t></a:t>
            </a:r>
            <a:r>
              <a:rPr lang="en-CA" sz="2195">
                <a:solidFill>
                  <a:srgbClr val="073D86"/>
                </a:solidFill>
                <a:latin typeface="Candara"/>
                <a:cs typeface="Candara"/>
              </a:rPr>
              <a:t> Density is measured according to absorption method. A</a:t>
            </a:r>
          </a:p>
          <a:p>
            <a:pPr>
              <a:lnSpc>
                <a:spcPts val="2530"/>
              </a:lnSpc>
            </a:pPr>
            <a:endParaRPr lang="en-CA" sz="2195">
              <a:solidFill>
                <a:srgbClr val="000000"/>
              </a:solidFill>
            </a:endParaRPr>
          </a:p>
        </p:txBody>
      </p:sp>
      <p:sp>
        <p:nvSpPr>
          <p:cNvPr id="1048649" name="TextBox 5"/>
          <p:cNvSpPr txBox="1"/>
          <p:nvPr/>
        </p:nvSpPr>
        <p:spPr>
          <a:xfrm>
            <a:off x="1231900" y="3302000"/>
            <a:ext cx="7099300" cy="952500"/>
          </a:xfrm>
          <a:prstGeom prst="rect">
            <a:avLst/>
          </a:prstGeom>
          <a:noFill/>
        </p:spPr>
        <p:txBody>
          <a:bodyPr vert="horz" wrap="none" lIns="0" tIns="0" rIns="0" bIns="0" rtlCol="0">
            <a:spAutoFit/>
          </a:bodyPr>
          <a:lstStyle/>
          <a:p>
            <a:pPr>
              <a:lnSpc>
                <a:spcPts val="2100"/>
              </a:lnSpc>
            </a:pPr>
            <a:r>
              <a:rPr lang="en-CA" sz="2195">
                <a:solidFill>
                  <a:srgbClr val="073D86"/>
                </a:solidFill>
                <a:latin typeface="Candara"/>
                <a:cs typeface="Candara"/>
              </a:rPr>
              <a:t>radioactive source (Cs-137) contained in a lead-shield, steel-</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enclosed housing is mounted on one side of pipe with a</a:t>
            </a:r>
          </a:p>
          <a:p>
            <a:pPr>
              <a:lnSpc>
                <a:spcPts val="2100"/>
              </a:lnSpc>
            </a:pPr>
            <a:endParaRPr lang="en-CA" sz="2195">
              <a:solidFill>
                <a:srgbClr val="000000"/>
              </a:solidFill>
            </a:endParaRPr>
          </a:p>
        </p:txBody>
      </p:sp>
      <p:sp>
        <p:nvSpPr>
          <p:cNvPr id="1048650" name="TextBox 6"/>
          <p:cNvSpPr txBox="1"/>
          <p:nvPr/>
        </p:nvSpPr>
        <p:spPr>
          <a:xfrm>
            <a:off x="1231900" y="3848100"/>
            <a:ext cx="6819900" cy="635000"/>
          </a:xfrm>
          <a:prstGeom prst="rect">
            <a:avLst/>
          </a:prstGeom>
          <a:noFill/>
        </p:spPr>
        <p:txBody>
          <a:bodyPr vert="horz" wrap="none" lIns="0" tIns="0" rIns="0" bIns="0" rtlCol="0">
            <a:spAutoFit/>
          </a:bodyPr>
          <a:lstStyle/>
          <a:p>
            <a:pPr>
              <a:lnSpc>
                <a:spcPts val="2015"/>
              </a:lnSpc>
            </a:pPr>
            <a:r>
              <a:rPr lang="en-CA" sz="2198">
                <a:solidFill>
                  <a:srgbClr val="073D86"/>
                </a:solidFill>
                <a:latin typeface="Candara"/>
                <a:cs typeface="Candara"/>
              </a:rPr>
              <a:t>scintillation detector on the opposite side. Gamma energy</a:t>
            </a:r>
          </a:p>
          <a:p>
            <a:pPr>
              <a:lnSpc>
                <a:spcPts val="2015"/>
              </a:lnSpc>
            </a:pPr>
            <a:endParaRPr lang="en-CA" sz="2198">
              <a:solidFill>
                <a:srgbClr val="000000"/>
              </a:solidFill>
            </a:endParaRPr>
          </a:p>
        </p:txBody>
      </p:sp>
      <p:sp>
        <p:nvSpPr>
          <p:cNvPr id="1048651" name="TextBox 7"/>
          <p:cNvSpPr txBox="1"/>
          <p:nvPr/>
        </p:nvSpPr>
        <p:spPr>
          <a:xfrm>
            <a:off x="1231900" y="4102100"/>
            <a:ext cx="6731000" cy="1905000"/>
          </a:xfrm>
          <a:prstGeom prst="rect">
            <a:avLst/>
          </a:prstGeom>
          <a:noFill/>
        </p:spPr>
        <p:txBody>
          <a:bodyPr vert="horz" wrap="none" lIns="0" tIns="0" rIns="0" bIns="0" rtlCol="0">
            <a:spAutoFit/>
          </a:bodyPr>
          <a:lstStyle/>
          <a:p>
            <a:pPr>
              <a:lnSpc>
                <a:spcPts val="2100"/>
              </a:lnSpc>
            </a:pPr>
            <a:r>
              <a:rPr lang="en-CA" sz="2195">
                <a:solidFill>
                  <a:srgbClr val="073D86"/>
                </a:solidFill>
                <a:latin typeface="Candara"/>
                <a:cs typeface="Candara"/>
              </a:rPr>
              <a:t>emitted from the source passes through the pipe and the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process material. The amount of energy reaching the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detector changes with the density change of the material</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being measured. Density is determined based on energy</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attenuation and fluid concentration or solid content is</a:t>
            </a:r>
          </a:p>
          <a:p>
            <a:pPr>
              <a:lnSpc>
                <a:spcPts val="2100"/>
              </a:lnSpc>
            </a:pPr>
            <a:endParaRPr lang="en-CA" sz="2195">
              <a:solidFill>
                <a:srgbClr val="000000"/>
              </a:solidFill>
            </a:endParaRPr>
          </a:p>
        </p:txBody>
      </p:sp>
      <p:sp>
        <p:nvSpPr>
          <p:cNvPr id="1048652" name="TextBox 8"/>
          <p:cNvSpPr txBox="1"/>
          <p:nvPr/>
        </p:nvSpPr>
        <p:spPr>
          <a:xfrm>
            <a:off x="1231900" y="5448300"/>
            <a:ext cx="2540000" cy="635000"/>
          </a:xfrm>
          <a:prstGeom prst="rect">
            <a:avLst/>
          </a:prstGeom>
          <a:noFill/>
        </p:spPr>
        <p:txBody>
          <a:bodyPr vert="horz" wrap="none" lIns="0" tIns="0" rIns="0" bIns="0" rtlCol="0">
            <a:spAutoFit/>
          </a:bodyPr>
          <a:lstStyle/>
          <a:p>
            <a:pPr>
              <a:lnSpc>
                <a:spcPts val="2100"/>
              </a:lnSpc>
            </a:pPr>
            <a:r>
              <a:rPr lang="en-CA" sz="2198">
                <a:solidFill>
                  <a:srgbClr val="073D86"/>
                </a:solidFill>
                <a:latin typeface="Candara"/>
                <a:cs typeface="Candara"/>
              </a:rPr>
              <a:t>calculated via density</a:t>
            </a:r>
          </a:p>
          <a:p>
            <a:pPr>
              <a:lnSpc>
                <a:spcPts val="2100"/>
              </a:lnSpc>
            </a:pPr>
            <a:endParaRPr lang="en-CA" sz="2198">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3"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4" name="Picture 1"/>
          <p:cNvPicPr>
            <a:picLocks/>
          </p:cNvPicPr>
          <p:nvPr/>
        </p:nvPicPr>
        <p:blipFill>
          <a:blip r:embed="rId2" cstate="print"/>
          <a:stretch>
            <a:fillRect/>
          </a:stretch>
        </p:blipFill>
        <p:spPr>
          <a:xfrm>
            <a:off x="0" y="0"/>
            <a:ext cx="9144000" cy="6845300"/>
          </a:xfrm>
          <a:prstGeom prst="rect">
            <a:avLst/>
          </a:prstGeom>
        </p:spPr>
      </p:pic>
      <p:sp>
        <p:nvSpPr>
          <p:cNvPr id="1048653" name="TextBox 2"/>
          <p:cNvSpPr txBox="1"/>
          <p:nvPr/>
        </p:nvSpPr>
        <p:spPr>
          <a:xfrm>
            <a:off x="1041400" y="609600"/>
            <a:ext cx="72390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Measurement of temperature</a:t>
            </a:r>
          </a:p>
          <a:p>
            <a:pPr>
              <a:lnSpc>
                <a:spcPts val="5060"/>
              </a:lnSpc>
            </a:pPr>
            <a:endParaRPr lang="en-CA" sz="4404">
              <a:solidFill>
                <a:srgbClr val="000000"/>
              </a:solidFill>
            </a:endParaRPr>
          </a:p>
        </p:txBody>
      </p:sp>
      <p:sp>
        <p:nvSpPr>
          <p:cNvPr id="1048654" name="TextBox 3"/>
          <p:cNvSpPr txBox="1"/>
          <p:nvPr/>
        </p:nvSpPr>
        <p:spPr>
          <a:xfrm>
            <a:off x="1231900" y="2705100"/>
            <a:ext cx="4394200" cy="711200"/>
          </a:xfrm>
          <a:prstGeom prst="rect">
            <a:avLst/>
          </a:prstGeom>
          <a:noFill/>
        </p:spPr>
        <p:txBody>
          <a:bodyPr vert="horz" wrap="none" lIns="0" tIns="0" rIns="0" bIns="0" rtlCol="0">
            <a:spAutoFit/>
          </a:bodyPr>
          <a:lstStyle/>
          <a:p>
            <a:pPr>
              <a:lnSpc>
                <a:spcPts val="2760"/>
              </a:lnSpc>
            </a:pPr>
            <a:r>
              <a:rPr lang="en-CA" sz="2400">
                <a:solidFill>
                  <a:srgbClr val="073D86"/>
                </a:solidFill>
                <a:latin typeface="Candara"/>
                <a:cs typeface="Candara"/>
              </a:rPr>
              <a:t>Temperature measurement, also</a:t>
            </a:r>
          </a:p>
          <a:p>
            <a:pPr>
              <a:lnSpc>
                <a:spcPts val="2760"/>
              </a:lnSpc>
            </a:pPr>
            <a:endParaRPr lang="en-CA" sz="2400">
              <a:solidFill>
                <a:srgbClr val="000000"/>
              </a:solidFill>
            </a:endParaRPr>
          </a:p>
        </p:txBody>
      </p:sp>
      <p:sp>
        <p:nvSpPr>
          <p:cNvPr id="1048655" name="TextBox 4"/>
          <p:cNvSpPr txBox="1"/>
          <p:nvPr/>
        </p:nvSpPr>
        <p:spPr>
          <a:xfrm>
            <a:off x="1231900" y="3060700"/>
            <a:ext cx="4724400" cy="1066800"/>
          </a:xfrm>
          <a:prstGeom prst="rect">
            <a:avLst/>
          </a:prstGeom>
          <a:noFill/>
        </p:spPr>
        <p:txBody>
          <a:bodyPr vert="horz" wrap="none" lIns="0" tIns="0" rIns="0" bIns="0" rtlCol="0">
            <a:spAutoFit/>
          </a:bodyPr>
          <a:lstStyle/>
          <a:p>
            <a:pPr>
              <a:lnSpc>
                <a:spcPts val="2900"/>
              </a:lnSpc>
            </a:pPr>
            <a:r>
              <a:rPr lang="en-CA" sz="2400">
                <a:solidFill>
                  <a:srgbClr val="073D86"/>
                </a:solidFill>
                <a:latin typeface="Candara"/>
                <a:cs typeface="Candara"/>
              </a:rPr>
              <a:t>known as thermometry, describes</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the process of measuring a current</a:t>
            </a:r>
          </a:p>
          <a:p>
            <a:pPr>
              <a:lnSpc>
                <a:spcPts val="2900"/>
              </a:lnSpc>
            </a:pPr>
            <a:endParaRPr lang="en-CA" sz="2400">
              <a:solidFill>
                <a:srgbClr val="000000"/>
              </a:solidFill>
            </a:endParaRPr>
          </a:p>
        </p:txBody>
      </p:sp>
      <p:sp>
        <p:nvSpPr>
          <p:cNvPr id="1048656" name="TextBox 5"/>
          <p:cNvSpPr txBox="1"/>
          <p:nvPr/>
        </p:nvSpPr>
        <p:spPr>
          <a:xfrm>
            <a:off x="1231900" y="3810000"/>
            <a:ext cx="4749800" cy="711200"/>
          </a:xfrm>
          <a:prstGeom prst="rect">
            <a:avLst/>
          </a:prstGeom>
          <a:noFill/>
        </p:spPr>
        <p:txBody>
          <a:bodyPr vert="horz" wrap="none" lIns="0" tIns="0" rIns="0" bIns="0" rtlCol="0">
            <a:spAutoFit/>
          </a:bodyPr>
          <a:lstStyle/>
          <a:p>
            <a:pPr>
              <a:lnSpc>
                <a:spcPts val="2760"/>
              </a:lnSpc>
            </a:pPr>
            <a:r>
              <a:rPr lang="en-CA" sz="2402">
                <a:solidFill>
                  <a:srgbClr val="073D86"/>
                </a:solidFill>
                <a:latin typeface="Candara"/>
                <a:cs typeface="Candara"/>
              </a:rPr>
              <a:t>local temperature for immediate or</a:t>
            </a:r>
          </a:p>
          <a:p>
            <a:pPr>
              <a:lnSpc>
                <a:spcPts val="2760"/>
              </a:lnSpc>
            </a:pPr>
            <a:endParaRPr lang="en-CA" sz="2402">
              <a:solidFill>
                <a:srgbClr val="000000"/>
              </a:solidFill>
            </a:endParaRPr>
          </a:p>
        </p:txBody>
      </p:sp>
      <p:sp>
        <p:nvSpPr>
          <p:cNvPr id="1048657" name="TextBox 6"/>
          <p:cNvSpPr txBox="1"/>
          <p:nvPr/>
        </p:nvSpPr>
        <p:spPr>
          <a:xfrm>
            <a:off x="1231900" y="4165600"/>
            <a:ext cx="4927600" cy="1066800"/>
          </a:xfrm>
          <a:prstGeom prst="rect">
            <a:avLst/>
          </a:prstGeom>
          <a:noFill/>
        </p:spPr>
        <p:txBody>
          <a:bodyPr vert="horz" wrap="none" lIns="0" tIns="0" rIns="0" bIns="0" rtlCol="0">
            <a:spAutoFit/>
          </a:bodyPr>
          <a:lstStyle/>
          <a:p>
            <a:pPr>
              <a:lnSpc>
                <a:spcPts val="2900"/>
              </a:lnSpc>
            </a:pPr>
            <a:r>
              <a:rPr lang="en-CA" sz="2400">
                <a:solidFill>
                  <a:srgbClr val="073D86"/>
                </a:solidFill>
                <a:latin typeface="Candara"/>
                <a:cs typeface="Candara"/>
              </a:rPr>
              <a:t>later evaluation. Datasets consisting</a:t>
            </a:r>
            <a:r>
              <a:rPr lang="en-CA" sz="2400">
                <a:solidFill>
                  <a:srgbClr val="000000"/>
                </a:solidFill>
                <a:latin typeface="Times New Roman"/>
              </a:rPr>
              <a:t/>
            </a:r>
            <a:br>
              <a:rPr lang="en-CA" sz="2400">
                <a:solidFill>
                  <a:srgbClr val="000000"/>
                </a:solidFill>
                <a:latin typeface="Times New Roman"/>
              </a:rPr>
            </a:br>
            <a:r>
              <a:rPr lang="en-CA" sz="2400">
                <a:solidFill>
                  <a:srgbClr val="073D86"/>
                </a:solidFill>
                <a:latin typeface="Candara"/>
                <a:cs typeface="Candara"/>
              </a:rPr>
              <a:t>of repeated standardized</a:t>
            </a:r>
          </a:p>
          <a:p>
            <a:pPr>
              <a:lnSpc>
                <a:spcPts val="2900"/>
              </a:lnSpc>
            </a:pPr>
            <a:endParaRPr lang="en-CA" sz="2400">
              <a:solidFill>
                <a:srgbClr val="000000"/>
              </a:solidFill>
            </a:endParaRPr>
          </a:p>
        </p:txBody>
      </p:sp>
      <p:sp>
        <p:nvSpPr>
          <p:cNvPr id="1048658" name="TextBox 7"/>
          <p:cNvSpPr txBox="1"/>
          <p:nvPr/>
        </p:nvSpPr>
        <p:spPr>
          <a:xfrm>
            <a:off x="1231900" y="4902200"/>
            <a:ext cx="5118100" cy="711200"/>
          </a:xfrm>
          <a:prstGeom prst="rect">
            <a:avLst/>
          </a:prstGeom>
          <a:noFill/>
        </p:spPr>
        <p:txBody>
          <a:bodyPr vert="horz" wrap="none" lIns="0" tIns="0" rIns="0" bIns="0" rtlCol="0">
            <a:spAutoFit/>
          </a:bodyPr>
          <a:lstStyle/>
          <a:p>
            <a:pPr>
              <a:lnSpc>
                <a:spcPts val="2760"/>
              </a:lnSpc>
            </a:pPr>
            <a:r>
              <a:rPr lang="en-CA" sz="2400">
                <a:solidFill>
                  <a:srgbClr val="073D86"/>
                </a:solidFill>
                <a:latin typeface="Candara"/>
                <a:cs typeface="Candara"/>
              </a:rPr>
              <a:t>measurements can be used to assess</a:t>
            </a:r>
          </a:p>
          <a:p>
            <a:pPr>
              <a:lnSpc>
                <a:spcPts val="2760"/>
              </a:lnSpc>
            </a:pPr>
            <a:endParaRPr lang="en-CA" sz="2400">
              <a:solidFill>
                <a:srgbClr val="000000"/>
              </a:solidFill>
            </a:endParaRPr>
          </a:p>
        </p:txBody>
      </p:sp>
      <p:sp>
        <p:nvSpPr>
          <p:cNvPr id="1048659" name="TextBox 8"/>
          <p:cNvSpPr txBox="1"/>
          <p:nvPr/>
        </p:nvSpPr>
        <p:spPr>
          <a:xfrm>
            <a:off x="1231900" y="5270500"/>
            <a:ext cx="2603500" cy="711200"/>
          </a:xfrm>
          <a:prstGeom prst="rect">
            <a:avLst/>
          </a:prstGeom>
          <a:noFill/>
        </p:spPr>
        <p:txBody>
          <a:bodyPr vert="horz" wrap="none" lIns="0" tIns="0" rIns="0" bIns="0" rtlCol="0">
            <a:spAutoFit/>
          </a:bodyPr>
          <a:lstStyle/>
          <a:p>
            <a:pPr>
              <a:lnSpc>
                <a:spcPts val="2760"/>
              </a:lnSpc>
            </a:pPr>
            <a:r>
              <a:rPr lang="en-CA" sz="2402">
                <a:solidFill>
                  <a:srgbClr val="073D86"/>
                </a:solidFill>
                <a:latin typeface="Candara"/>
                <a:cs typeface="Candara"/>
              </a:rPr>
              <a:t>temperature trends</a:t>
            </a:r>
          </a:p>
          <a:p>
            <a:pPr>
              <a:lnSpc>
                <a:spcPts val="2760"/>
              </a:lnSpc>
            </a:pPr>
            <a:endParaRPr lang="en-CA" sz="2402">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5" name="Picture 1"/>
          <p:cNvPicPr>
            <a:picLocks/>
          </p:cNvPicPr>
          <p:nvPr/>
        </p:nvPicPr>
        <p:blipFill>
          <a:blip r:embed="rId2" cstate="print"/>
          <a:stretch>
            <a:fillRect/>
          </a:stretch>
        </p:blipFill>
        <p:spPr>
          <a:xfrm>
            <a:off x="0" y="0"/>
            <a:ext cx="9144000" cy="6845300"/>
          </a:xfrm>
          <a:prstGeom prst="rect">
            <a:avLst/>
          </a:prstGeom>
        </p:spPr>
      </p:pic>
      <p:sp>
        <p:nvSpPr>
          <p:cNvPr id="1048660" name="TextBox 2"/>
          <p:cNvSpPr txBox="1"/>
          <p:nvPr/>
        </p:nvSpPr>
        <p:spPr>
          <a:xfrm>
            <a:off x="2844800" y="609600"/>
            <a:ext cx="35941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Thermocouple</a:t>
            </a:r>
          </a:p>
          <a:p>
            <a:pPr>
              <a:lnSpc>
                <a:spcPts val="5060"/>
              </a:lnSpc>
            </a:pPr>
            <a:endParaRPr lang="en-CA" sz="4404">
              <a:solidFill>
                <a:srgbClr val="000000"/>
              </a:solidFill>
            </a:endParaRPr>
          </a:p>
        </p:txBody>
      </p:sp>
      <p:sp>
        <p:nvSpPr>
          <p:cNvPr id="1048661" name="TextBox 3"/>
          <p:cNvSpPr txBox="1"/>
          <p:nvPr/>
        </p:nvSpPr>
        <p:spPr>
          <a:xfrm>
            <a:off x="927100" y="2197100"/>
            <a:ext cx="5219700" cy="520700"/>
          </a:xfrm>
          <a:prstGeom prst="rect">
            <a:avLst/>
          </a:prstGeom>
          <a:noFill/>
        </p:spPr>
        <p:txBody>
          <a:bodyPr vert="horz" wrap="none" lIns="0" tIns="0" rIns="0" bIns="0" rtlCol="0">
            <a:spAutoFit/>
          </a:bodyPr>
          <a:lstStyle/>
          <a:p>
            <a:pPr>
              <a:lnSpc>
                <a:spcPts val="2185"/>
              </a:lnSpc>
              <a:tabLst>
                <a:tab pos="266700" algn="l"/>
              </a:tabLst>
            </a:pPr>
            <a:r>
              <a:rPr lang="en-CA" sz="1459" spc="-30">
                <a:solidFill>
                  <a:srgbClr val="30B6FC"/>
                </a:solidFill>
                <a:latin typeface="Arial Unicode MS"/>
                <a:cs typeface="Arial Unicode MS"/>
              </a:rPr>
              <a:t></a:t>
            </a:r>
            <a:r>
              <a:rPr lang="en-CA" sz="1459">
                <a:solidFill>
                  <a:srgbClr val="073D86"/>
                </a:solidFill>
                <a:latin typeface="Candara"/>
                <a:cs typeface="Candara"/>
              </a:rPr>
              <a:t>	A thermocouple is an electrical device consisting of two dissimilar</a:t>
            </a:r>
          </a:p>
          <a:p>
            <a:pPr>
              <a:lnSpc>
                <a:spcPts val="2185"/>
              </a:lnSpc>
            </a:pPr>
            <a:endParaRPr lang="en-CA" sz="1895">
              <a:solidFill>
                <a:srgbClr val="000000"/>
              </a:solidFill>
            </a:endParaRPr>
          </a:p>
        </p:txBody>
      </p:sp>
      <p:sp>
        <p:nvSpPr>
          <p:cNvPr id="1048662" name="TextBox 4"/>
          <p:cNvSpPr txBox="1"/>
          <p:nvPr/>
        </p:nvSpPr>
        <p:spPr>
          <a:xfrm>
            <a:off x="1193800" y="2476500"/>
            <a:ext cx="4699000" cy="520700"/>
          </a:xfrm>
          <a:prstGeom prst="rect">
            <a:avLst/>
          </a:prstGeom>
          <a:noFill/>
        </p:spPr>
        <p:txBody>
          <a:bodyPr vert="horz" wrap="none" lIns="0" tIns="0" rIns="0" bIns="0" rtlCol="0">
            <a:spAutoFit/>
          </a:bodyPr>
          <a:lstStyle/>
          <a:p>
            <a:pPr>
              <a:lnSpc>
                <a:spcPts val="1715"/>
              </a:lnSpc>
            </a:pPr>
            <a:r>
              <a:rPr lang="en-CA" sz="1459">
                <a:solidFill>
                  <a:srgbClr val="073D86"/>
                </a:solidFill>
                <a:latin typeface="Candara"/>
                <a:cs typeface="Candara"/>
              </a:rPr>
              <a:t>electrical conductors forming electrical junctions at differing</a:t>
            </a:r>
          </a:p>
          <a:p>
            <a:pPr>
              <a:lnSpc>
                <a:spcPts val="1715"/>
              </a:lnSpc>
            </a:pPr>
            <a:endParaRPr lang="en-CA" sz="1895">
              <a:solidFill>
                <a:srgbClr val="000000"/>
              </a:solidFill>
            </a:endParaRPr>
          </a:p>
        </p:txBody>
      </p:sp>
      <p:sp>
        <p:nvSpPr>
          <p:cNvPr id="1048663" name="TextBox 5"/>
          <p:cNvSpPr txBox="1"/>
          <p:nvPr/>
        </p:nvSpPr>
        <p:spPr>
          <a:xfrm>
            <a:off x="1193800" y="2692400"/>
            <a:ext cx="5219700" cy="520700"/>
          </a:xfrm>
          <a:prstGeom prst="rect">
            <a:avLst/>
          </a:prstGeom>
          <a:noFill/>
        </p:spPr>
        <p:txBody>
          <a:bodyPr vert="horz" wrap="none" lIns="0" tIns="0" rIns="0" bIns="0" rtlCol="0">
            <a:spAutoFit/>
          </a:bodyPr>
          <a:lstStyle/>
          <a:p>
            <a:pPr>
              <a:lnSpc>
                <a:spcPts val="1815"/>
              </a:lnSpc>
            </a:pPr>
            <a:r>
              <a:rPr lang="en-CA" sz="1459">
                <a:solidFill>
                  <a:srgbClr val="073D86"/>
                </a:solidFill>
                <a:latin typeface="Candara"/>
                <a:cs typeface="Candara"/>
              </a:rPr>
              <a:t>temperatures. A thermocouple produces a temperature-dependent</a:t>
            </a:r>
          </a:p>
          <a:p>
            <a:pPr>
              <a:lnSpc>
                <a:spcPts val="1815"/>
              </a:lnSpc>
            </a:pPr>
            <a:endParaRPr lang="en-CA" sz="1895">
              <a:solidFill>
                <a:srgbClr val="000000"/>
              </a:solidFill>
            </a:endParaRPr>
          </a:p>
        </p:txBody>
      </p:sp>
      <p:sp>
        <p:nvSpPr>
          <p:cNvPr id="1048664" name="TextBox 6"/>
          <p:cNvSpPr txBox="1"/>
          <p:nvPr/>
        </p:nvSpPr>
        <p:spPr>
          <a:xfrm>
            <a:off x="1193800" y="2933700"/>
            <a:ext cx="5499100" cy="977900"/>
          </a:xfrm>
          <a:prstGeom prst="rect">
            <a:avLst/>
          </a:prstGeom>
          <a:noFill/>
        </p:spPr>
        <p:txBody>
          <a:bodyPr vert="horz" wrap="none" lIns="0" tIns="0" rIns="0" bIns="0" rtlCol="0">
            <a:spAutoFit/>
          </a:bodyPr>
          <a:lstStyle/>
          <a:p>
            <a:pPr>
              <a:lnSpc>
                <a:spcPts val="1800"/>
              </a:lnSpc>
            </a:pPr>
            <a:r>
              <a:rPr lang="en-CA" sz="1459">
                <a:solidFill>
                  <a:srgbClr val="073D86"/>
                </a:solidFill>
                <a:latin typeface="Candara"/>
                <a:cs typeface="Candara"/>
              </a:rPr>
              <a:t>voltage as a result of the thermoelectric effect, and this voltage can be</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interpreted to measure temperature. Thermocouples are a widely used</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type of temperature sensor</a:t>
            </a:r>
          </a:p>
          <a:p>
            <a:pPr>
              <a:lnSpc>
                <a:spcPts val="1800"/>
              </a:lnSpc>
            </a:pPr>
            <a:endParaRPr lang="en-CA" sz="1895">
              <a:solidFill>
                <a:srgbClr val="000000"/>
              </a:solidFill>
            </a:endParaRPr>
          </a:p>
        </p:txBody>
      </p:sp>
      <p:sp>
        <p:nvSpPr>
          <p:cNvPr id="1048665" name="TextBox 7"/>
          <p:cNvSpPr txBox="1"/>
          <p:nvPr/>
        </p:nvSpPr>
        <p:spPr>
          <a:xfrm>
            <a:off x="927100" y="3644900"/>
            <a:ext cx="5194300" cy="520700"/>
          </a:xfrm>
          <a:prstGeom prst="rect">
            <a:avLst/>
          </a:prstGeom>
          <a:noFill/>
        </p:spPr>
        <p:txBody>
          <a:bodyPr vert="horz" wrap="none" lIns="0" tIns="0" rIns="0" bIns="0" rtlCol="0">
            <a:spAutoFit/>
          </a:bodyPr>
          <a:lstStyle/>
          <a:p>
            <a:pPr>
              <a:lnSpc>
                <a:spcPts val="2185"/>
              </a:lnSpc>
              <a:tabLst>
                <a:tab pos="266700" algn="l"/>
              </a:tabLst>
            </a:pPr>
            <a:r>
              <a:rPr lang="en-CA" sz="1459" spc="-30">
                <a:solidFill>
                  <a:srgbClr val="30B6FC"/>
                </a:solidFill>
                <a:latin typeface="Arial Unicode MS"/>
                <a:cs typeface="Arial Unicode MS"/>
              </a:rPr>
              <a:t></a:t>
            </a:r>
            <a:r>
              <a:rPr lang="en-CA" sz="1459" spc="-10">
                <a:solidFill>
                  <a:srgbClr val="073D86"/>
                </a:solidFill>
                <a:latin typeface="Candara"/>
                <a:cs typeface="Candara"/>
              </a:rPr>
              <a:t>	Commercial thermocouples are inexpensive, interchangeable, are</a:t>
            </a:r>
          </a:p>
          <a:p>
            <a:pPr>
              <a:lnSpc>
                <a:spcPts val="2185"/>
              </a:lnSpc>
            </a:pPr>
            <a:endParaRPr lang="en-CA" sz="1895">
              <a:solidFill>
                <a:srgbClr val="000000"/>
              </a:solidFill>
            </a:endParaRPr>
          </a:p>
        </p:txBody>
      </p:sp>
      <p:sp>
        <p:nvSpPr>
          <p:cNvPr id="1048666" name="TextBox 8"/>
          <p:cNvSpPr txBox="1"/>
          <p:nvPr/>
        </p:nvSpPr>
        <p:spPr>
          <a:xfrm>
            <a:off x="1193800" y="3911600"/>
            <a:ext cx="5549900" cy="1435100"/>
          </a:xfrm>
          <a:prstGeom prst="rect">
            <a:avLst/>
          </a:prstGeom>
          <a:noFill/>
        </p:spPr>
        <p:txBody>
          <a:bodyPr vert="horz" wrap="none" lIns="0" tIns="0" rIns="0" bIns="0" rtlCol="0">
            <a:spAutoFit/>
          </a:bodyPr>
          <a:lstStyle/>
          <a:p>
            <a:pPr>
              <a:lnSpc>
                <a:spcPts val="1825"/>
              </a:lnSpc>
            </a:pPr>
            <a:r>
              <a:rPr lang="en-CA" sz="1459">
                <a:solidFill>
                  <a:srgbClr val="073D86"/>
                </a:solidFill>
                <a:latin typeface="Candara"/>
                <a:cs typeface="Candara"/>
              </a:rPr>
              <a:t>supplied with standard connectors, and can measure a wide range of</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temperatures. In contrast to most other methods of temperature</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measurement, thermocouples are self powered and require no external</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form of excitation. The main limitation with thermocouples is accuracy;</a:t>
            </a:r>
            <a:r>
              <a:rPr lang="en-CA" sz="1895">
                <a:solidFill>
                  <a:srgbClr val="000000"/>
                </a:solidFill>
                <a:latin typeface="Times New Roman"/>
              </a:rPr>
              <a:t/>
            </a:r>
            <a:br>
              <a:rPr lang="en-CA" sz="1895">
                <a:solidFill>
                  <a:srgbClr val="000000"/>
                </a:solidFill>
                <a:latin typeface="Times New Roman"/>
              </a:rPr>
            </a:br>
            <a:r>
              <a:rPr lang="en-CA" sz="1459" spc="-10">
                <a:solidFill>
                  <a:srgbClr val="073D86"/>
                </a:solidFill>
                <a:latin typeface="Candara"/>
                <a:cs typeface="Candara"/>
              </a:rPr>
              <a:t>system errors of less than one degree Celsius (°C) can be difficult to</a:t>
            </a:r>
          </a:p>
          <a:p>
            <a:pPr>
              <a:lnSpc>
                <a:spcPts val="1825"/>
              </a:lnSpc>
            </a:pPr>
            <a:endParaRPr lang="en-CA" sz="1895">
              <a:solidFill>
                <a:srgbClr val="000000"/>
              </a:solidFill>
            </a:endParaRPr>
          </a:p>
        </p:txBody>
      </p:sp>
      <p:sp>
        <p:nvSpPr>
          <p:cNvPr id="1048667" name="TextBox 9"/>
          <p:cNvSpPr txBox="1"/>
          <p:nvPr/>
        </p:nvSpPr>
        <p:spPr>
          <a:xfrm>
            <a:off x="1193800" y="5080000"/>
            <a:ext cx="647700" cy="520700"/>
          </a:xfrm>
          <a:prstGeom prst="rect">
            <a:avLst/>
          </a:prstGeom>
          <a:noFill/>
        </p:spPr>
        <p:txBody>
          <a:bodyPr vert="horz" wrap="none" lIns="0" tIns="0" rIns="0" bIns="0" rtlCol="0">
            <a:spAutoFit/>
          </a:bodyPr>
          <a:lstStyle/>
          <a:p>
            <a:pPr>
              <a:lnSpc>
                <a:spcPts val="1710"/>
              </a:lnSpc>
            </a:pPr>
            <a:r>
              <a:rPr lang="en-CA" sz="1461" spc="-10">
                <a:solidFill>
                  <a:srgbClr val="073D86"/>
                </a:solidFill>
                <a:latin typeface="Candara"/>
                <a:cs typeface="Candara"/>
              </a:rPr>
              <a:t>achieve.</a:t>
            </a:r>
          </a:p>
          <a:p>
            <a:pPr>
              <a:lnSpc>
                <a:spcPts val="1710"/>
              </a:lnSpc>
            </a:pPr>
            <a:endParaRPr lang="en-CA" sz="1898">
              <a:solidFill>
                <a:srgbClr val="000000"/>
              </a:solidFill>
            </a:endParaRPr>
          </a:p>
        </p:txBody>
      </p:sp>
      <p:sp>
        <p:nvSpPr>
          <p:cNvPr id="1048668" name="TextBox 10"/>
          <p:cNvSpPr txBox="1"/>
          <p:nvPr/>
        </p:nvSpPr>
        <p:spPr>
          <a:xfrm>
            <a:off x="927100" y="5321300"/>
            <a:ext cx="5461000" cy="520700"/>
          </a:xfrm>
          <a:prstGeom prst="rect">
            <a:avLst/>
          </a:prstGeom>
          <a:noFill/>
        </p:spPr>
        <p:txBody>
          <a:bodyPr vert="horz" wrap="none" lIns="0" tIns="0" rIns="0" bIns="0" rtlCol="0">
            <a:spAutoFit/>
          </a:bodyPr>
          <a:lstStyle/>
          <a:p>
            <a:pPr>
              <a:lnSpc>
                <a:spcPts val="2185"/>
              </a:lnSpc>
              <a:tabLst>
                <a:tab pos="266700" algn="l"/>
              </a:tabLst>
            </a:pPr>
            <a:r>
              <a:rPr lang="en-CA" sz="1459" spc="-30">
                <a:solidFill>
                  <a:srgbClr val="30B6FC"/>
                </a:solidFill>
                <a:latin typeface="Arial Unicode MS"/>
                <a:cs typeface="Arial Unicode MS"/>
              </a:rPr>
              <a:t></a:t>
            </a:r>
            <a:r>
              <a:rPr lang="en-CA" sz="1459" spc="-10">
                <a:solidFill>
                  <a:srgbClr val="073D86"/>
                </a:solidFill>
                <a:latin typeface="Candara"/>
                <a:cs typeface="Candara"/>
              </a:rPr>
              <a:t>	Thermocouples are widely used in science and industry. Applications</a:t>
            </a:r>
          </a:p>
          <a:p>
            <a:pPr>
              <a:lnSpc>
                <a:spcPts val="2185"/>
              </a:lnSpc>
            </a:pPr>
            <a:endParaRPr lang="en-CA" sz="1895">
              <a:solidFill>
                <a:srgbClr val="000000"/>
              </a:solidFill>
            </a:endParaRPr>
          </a:p>
        </p:txBody>
      </p:sp>
      <p:sp>
        <p:nvSpPr>
          <p:cNvPr id="1048669" name="TextBox 11"/>
          <p:cNvSpPr txBox="1"/>
          <p:nvPr/>
        </p:nvSpPr>
        <p:spPr>
          <a:xfrm>
            <a:off x="1193800" y="5588000"/>
            <a:ext cx="5765800" cy="1435100"/>
          </a:xfrm>
          <a:prstGeom prst="rect">
            <a:avLst/>
          </a:prstGeom>
          <a:noFill/>
        </p:spPr>
        <p:txBody>
          <a:bodyPr vert="horz" wrap="none" lIns="0" tIns="0" rIns="0" bIns="0" rtlCol="0">
            <a:spAutoFit/>
          </a:bodyPr>
          <a:lstStyle/>
          <a:p>
            <a:pPr>
              <a:lnSpc>
                <a:spcPts val="1825"/>
              </a:lnSpc>
            </a:pPr>
            <a:r>
              <a:rPr lang="en-CA" sz="1459" spc="-10">
                <a:solidFill>
                  <a:srgbClr val="073D86"/>
                </a:solidFill>
                <a:latin typeface="Candara"/>
                <a:cs typeface="Candara"/>
              </a:rPr>
              <a:t>include temperature measurement for kilns, gas turbine exhaust, diesel</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engines, and other industrial processes. Thermocouples are also used in</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homes, offices and businesses as the temperature sensors in</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thermostats, and also as flame sensors in safety devices for gas-powered</a:t>
            </a:r>
            <a:r>
              <a:rPr lang="en-CA" sz="1895">
                <a:solidFill>
                  <a:srgbClr val="000000"/>
                </a:solidFill>
                <a:latin typeface="Times New Roman"/>
              </a:rPr>
              <a:t/>
            </a:r>
            <a:br>
              <a:rPr lang="en-CA" sz="1895">
                <a:solidFill>
                  <a:srgbClr val="000000"/>
                </a:solidFill>
                <a:latin typeface="Times New Roman"/>
              </a:rPr>
            </a:br>
            <a:r>
              <a:rPr lang="en-CA" sz="1459">
                <a:solidFill>
                  <a:srgbClr val="073D86"/>
                </a:solidFill>
                <a:latin typeface="Candara"/>
                <a:cs typeface="Candara"/>
              </a:rPr>
              <a:t>appliances</a:t>
            </a:r>
          </a:p>
          <a:p>
            <a:pPr>
              <a:lnSpc>
                <a:spcPts val="1825"/>
              </a:lnSpc>
            </a:pPr>
            <a:endParaRPr lang="en-CA" sz="1895">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6" name="Picture 1"/>
          <p:cNvPicPr>
            <a:picLocks/>
          </p:cNvPicPr>
          <p:nvPr/>
        </p:nvPicPr>
        <p:blipFill>
          <a:blip r:embed="rId2" cstate="print"/>
          <a:stretch>
            <a:fillRect/>
          </a:stretch>
        </p:blipFill>
        <p:spPr>
          <a:xfrm>
            <a:off x="0" y="0"/>
            <a:ext cx="9144000" cy="6845300"/>
          </a:xfrm>
          <a:prstGeom prst="rect">
            <a:avLst/>
          </a:prstGeom>
        </p:spPr>
      </p:pic>
      <p:sp>
        <p:nvSpPr>
          <p:cNvPr id="1048670" name="TextBox 2"/>
          <p:cNvSpPr txBox="1"/>
          <p:nvPr/>
        </p:nvSpPr>
        <p:spPr>
          <a:xfrm>
            <a:off x="3454400" y="609600"/>
            <a:ext cx="22987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pH meter</a:t>
            </a:r>
          </a:p>
          <a:p>
            <a:pPr>
              <a:lnSpc>
                <a:spcPts val="5060"/>
              </a:lnSpc>
            </a:pPr>
            <a:endParaRPr lang="en-CA" sz="4404">
              <a:solidFill>
                <a:srgbClr val="000000"/>
              </a:solidFill>
            </a:endParaRPr>
          </a:p>
        </p:txBody>
      </p:sp>
      <p:sp>
        <p:nvSpPr>
          <p:cNvPr id="1048671" name="TextBox 3"/>
          <p:cNvSpPr txBox="1"/>
          <p:nvPr/>
        </p:nvSpPr>
        <p:spPr>
          <a:xfrm>
            <a:off x="1231900" y="2705100"/>
            <a:ext cx="6718300" cy="1270000"/>
          </a:xfrm>
          <a:prstGeom prst="rect">
            <a:avLst/>
          </a:prstGeom>
          <a:noFill/>
        </p:spPr>
        <p:txBody>
          <a:bodyPr vert="horz" wrap="none" lIns="0" tIns="0" rIns="0" bIns="0" rtlCol="0">
            <a:spAutoFit/>
          </a:bodyPr>
          <a:lstStyle/>
          <a:p>
            <a:pPr>
              <a:lnSpc>
                <a:spcPts val="2650"/>
              </a:lnSpc>
            </a:pPr>
            <a:r>
              <a:rPr lang="en-CA" sz="2195">
                <a:solidFill>
                  <a:srgbClr val="073D86"/>
                </a:solidFill>
                <a:latin typeface="Candara"/>
                <a:cs typeface="Candara"/>
              </a:rPr>
              <a:t>A pH meter is a scientific instrument that measures the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hydrogen-ion activity in water-based solutions, indicating</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its acidity or alkalinity expressed as pH.  The pH meter</a:t>
            </a:r>
          </a:p>
          <a:p>
            <a:pPr>
              <a:lnSpc>
                <a:spcPts val="2650"/>
              </a:lnSpc>
            </a:pPr>
            <a:endParaRPr lang="en-CA" sz="2195">
              <a:solidFill>
                <a:srgbClr val="000000"/>
              </a:solidFill>
            </a:endParaRPr>
          </a:p>
        </p:txBody>
      </p:sp>
      <p:sp>
        <p:nvSpPr>
          <p:cNvPr id="1048672" name="TextBox 4"/>
          <p:cNvSpPr txBox="1"/>
          <p:nvPr/>
        </p:nvSpPr>
        <p:spPr>
          <a:xfrm>
            <a:off x="1231900" y="3721100"/>
            <a:ext cx="66675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measures the difference in electrical potential between a</a:t>
            </a:r>
          </a:p>
          <a:p>
            <a:pPr>
              <a:lnSpc>
                <a:spcPts val="2530"/>
              </a:lnSpc>
            </a:pPr>
            <a:endParaRPr lang="en-CA" sz="2198">
              <a:solidFill>
                <a:srgbClr val="000000"/>
              </a:solidFill>
            </a:endParaRPr>
          </a:p>
        </p:txBody>
      </p:sp>
      <p:sp>
        <p:nvSpPr>
          <p:cNvPr id="1048673" name="TextBox 5"/>
          <p:cNvSpPr txBox="1"/>
          <p:nvPr/>
        </p:nvSpPr>
        <p:spPr>
          <a:xfrm>
            <a:off x="1231900" y="4038600"/>
            <a:ext cx="6921500" cy="1587500"/>
          </a:xfrm>
          <a:prstGeom prst="rect">
            <a:avLst/>
          </a:prstGeom>
          <a:noFill/>
        </p:spPr>
        <p:txBody>
          <a:bodyPr vert="horz" wrap="none" lIns="0" tIns="0" rIns="0" bIns="0" rtlCol="0">
            <a:spAutoFit/>
          </a:bodyPr>
          <a:lstStyle/>
          <a:p>
            <a:pPr>
              <a:lnSpc>
                <a:spcPts val="2630"/>
              </a:lnSpc>
            </a:pPr>
            <a:r>
              <a:rPr lang="en-CA" sz="2195">
                <a:solidFill>
                  <a:srgbClr val="073D86"/>
                </a:solidFill>
                <a:latin typeface="Candara"/>
                <a:cs typeface="Candara"/>
              </a:rPr>
              <a:t>pH electrode and a reference electrode, and so the pH</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meter is sometimes referred to as a "potentiometric pH</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meter". The difference in electrical potential relates to the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acidity or pH of the solution. The pH meter is used in many</a:t>
            </a:r>
          </a:p>
          <a:p>
            <a:pPr>
              <a:lnSpc>
                <a:spcPts val="2630"/>
              </a:lnSpc>
            </a:pPr>
            <a:endParaRPr lang="en-CA" sz="2195">
              <a:solidFill>
                <a:srgbClr val="000000"/>
              </a:solidFill>
            </a:endParaRPr>
          </a:p>
        </p:txBody>
      </p:sp>
      <p:sp>
        <p:nvSpPr>
          <p:cNvPr id="1048674" name="TextBox 6"/>
          <p:cNvSpPr txBox="1"/>
          <p:nvPr/>
        </p:nvSpPr>
        <p:spPr>
          <a:xfrm>
            <a:off x="1231900" y="5397500"/>
            <a:ext cx="65786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applications ranging from laboratory experimentation to</a:t>
            </a:r>
          </a:p>
          <a:p>
            <a:pPr>
              <a:lnSpc>
                <a:spcPts val="2530"/>
              </a:lnSpc>
            </a:pPr>
            <a:endParaRPr lang="en-CA" sz="2198">
              <a:solidFill>
                <a:srgbClr val="000000"/>
              </a:solidFill>
            </a:endParaRPr>
          </a:p>
        </p:txBody>
      </p:sp>
      <p:sp>
        <p:nvSpPr>
          <p:cNvPr id="1048675" name="TextBox 7"/>
          <p:cNvSpPr txBox="1"/>
          <p:nvPr/>
        </p:nvSpPr>
        <p:spPr>
          <a:xfrm>
            <a:off x="1231900" y="5727700"/>
            <a:ext cx="17653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quality control.</a:t>
            </a:r>
          </a:p>
          <a:p>
            <a:pPr>
              <a:lnSpc>
                <a:spcPts val="2530"/>
              </a:lnSpc>
            </a:pPr>
            <a:endParaRPr lang="en-CA" sz="2195">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7"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8" name="Picture 1"/>
          <p:cNvPicPr>
            <a:picLocks/>
          </p:cNvPicPr>
          <p:nvPr/>
        </p:nvPicPr>
        <p:blipFill>
          <a:blip r:embed="rId2" cstate="print"/>
          <a:stretch>
            <a:fillRect/>
          </a:stretch>
        </p:blipFill>
        <p:spPr>
          <a:xfrm>
            <a:off x="0" y="0"/>
            <a:ext cx="9144000" cy="6845300"/>
          </a:xfrm>
          <a:prstGeom prst="rect">
            <a:avLst/>
          </a:prstGeom>
        </p:spPr>
      </p:pic>
      <p:sp>
        <p:nvSpPr>
          <p:cNvPr id="1048676" name="TextBox 2"/>
          <p:cNvSpPr txBox="1"/>
          <p:nvPr/>
        </p:nvSpPr>
        <p:spPr>
          <a:xfrm>
            <a:off x="4229100" y="609600"/>
            <a:ext cx="7112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pH</a:t>
            </a:r>
          </a:p>
          <a:p>
            <a:pPr>
              <a:lnSpc>
                <a:spcPts val="5060"/>
              </a:lnSpc>
            </a:pPr>
            <a:endParaRPr lang="en-CA" sz="4404">
              <a:solidFill>
                <a:srgbClr val="000000"/>
              </a:solidFill>
            </a:endParaRPr>
          </a:p>
        </p:txBody>
      </p:sp>
      <p:sp>
        <p:nvSpPr>
          <p:cNvPr id="1048677" name="TextBox 3"/>
          <p:cNvSpPr txBox="1"/>
          <p:nvPr/>
        </p:nvSpPr>
        <p:spPr>
          <a:xfrm>
            <a:off x="1041400" y="2463800"/>
            <a:ext cx="5676900" cy="1206500"/>
          </a:xfrm>
          <a:prstGeom prst="rect">
            <a:avLst/>
          </a:prstGeom>
          <a:noFill/>
        </p:spPr>
        <p:txBody>
          <a:bodyPr vert="horz" wrap="none" lIns="0" tIns="0" rIns="0" bIns="0" rtlCol="0">
            <a:spAutoFit/>
          </a:bodyPr>
          <a:lstStyle/>
          <a:p>
            <a:pPr>
              <a:lnSpc>
                <a:spcPts val="1650"/>
              </a:lnSpc>
            </a:pPr>
            <a:r>
              <a:rPr lang="en-CA" sz="1312" spc="-10">
                <a:solidFill>
                  <a:srgbClr val="073D86"/>
                </a:solidFill>
                <a:latin typeface="Candara"/>
                <a:cs typeface="Candara"/>
              </a:rPr>
              <a:t>In chemistry, pH (potential of hydrogen) is a numeric scale used to specify the</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acidity or basicity of an aqueous solution. It is approximately the negative of the</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base 10 logarithm of the molar concentration, measured in units of moles per</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liter, of hydrogen ions. More precisely it is the negative of the base 10 logarithm</a:t>
            </a:r>
            <a:r>
              <a:rPr lang="en-CA" sz="1704">
                <a:solidFill>
                  <a:srgbClr val="000000"/>
                </a:solidFill>
                <a:latin typeface="Times New Roman"/>
              </a:rPr>
              <a:t/>
            </a:r>
            <a:br>
              <a:rPr lang="en-CA" sz="1704">
                <a:solidFill>
                  <a:srgbClr val="000000"/>
                </a:solidFill>
                <a:latin typeface="Times New Roman"/>
              </a:rPr>
            </a:br>
            <a:r>
              <a:rPr lang="en-CA" sz="1312" spc="-10">
                <a:solidFill>
                  <a:srgbClr val="073D86"/>
                </a:solidFill>
                <a:latin typeface="Candara"/>
                <a:cs typeface="Candara"/>
              </a:rPr>
              <a:t>of the activity of the hydrogen ion.Solutions with a pH less than 7 are acidic and</a:t>
            </a:r>
          </a:p>
          <a:p>
            <a:pPr>
              <a:lnSpc>
                <a:spcPts val="1650"/>
              </a:lnSpc>
            </a:pPr>
            <a:endParaRPr lang="en-CA" sz="1704">
              <a:solidFill>
                <a:srgbClr val="000000"/>
              </a:solidFill>
            </a:endParaRPr>
          </a:p>
        </p:txBody>
      </p:sp>
      <p:sp>
        <p:nvSpPr>
          <p:cNvPr id="1048678" name="TextBox 4"/>
          <p:cNvSpPr txBox="1"/>
          <p:nvPr/>
        </p:nvSpPr>
        <p:spPr>
          <a:xfrm>
            <a:off x="1041400" y="3505200"/>
            <a:ext cx="5803900" cy="444500"/>
          </a:xfrm>
          <a:prstGeom prst="rect">
            <a:avLst/>
          </a:prstGeom>
          <a:noFill/>
        </p:spPr>
        <p:txBody>
          <a:bodyPr vert="horz" wrap="none" lIns="0" tIns="0" rIns="0" bIns="0" rtlCol="0">
            <a:spAutoFit/>
          </a:bodyPr>
          <a:lstStyle/>
          <a:p>
            <a:pPr>
              <a:lnSpc>
                <a:spcPts val="1585"/>
              </a:lnSpc>
            </a:pPr>
            <a:r>
              <a:rPr lang="en-CA" sz="1313">
                <a:solidFill>
                  <a:srgbClr val="073D86"/>
                </a:solidFill>
                <a:latin typeface="Candara"/>
                <a:cs typeface="Candara"/>
              </a:rPr>
              <a:t>solutions with a pH greater than 7 are basic. Pure water is neutral, at pH 7 (25 °C),</a:t>
            </a:r>
          </a:p>
          <a:p>
            <a:pPr>
              <a:lnSpc>
                <a:spcPts val="1585"/>
              </a:lnSpc>
            </a:pPr>
            <a:endParaRPr lang="en-CA" sz="1706">
              <a:solidFill>
                <a:srgbClr val="000000"/>
              </a:solidFill>
            </a:endParaRPr>
          </a:p>
        </p:txBody>
      </p:sp>
      <p:sp>
        <p:nvSpPr>
          <p:cNvPr id="1048679" name="TextBox 5"/>
          <p:cNvSpPr txBox="1"/>
          <p:nvPr/>
        </p:nvSpPr>
        <p:spPr>
          <a:xfrm>
            <a:off x="1041400" y="3695700"/>
            <a:ext cx="5626100" cy="635000"/>
          </a:xfrm>
          <a:prstGeom prst="rect">
            <a:avLst/>
          </a:prstGeom>
          <a:noFill/>
        </p:spPr>
        <p:txBody>
          <a:bodyPr vert="horz" wrap="none" lIns="0" tIns="0" rIns="0" bIns="0" rtlCol="0">
            <a:spAutoFit/>
          </a:bodyPr>
          <a:lstStyle/>
          <a:p>
            <a:pPr>
              <a:lnSpc>
                <a:spcPts val="1700"/>
              </a:lnSpc>
            </a:pPr>
            <a:r>
              <a:rPr lang="en-CA" sz="1312">
                <a:solidFill>
                  <a:srgbClr val="073D86"/>
                </a:solidFill>
                <a:latin typeface="Candara"/>
                <a:cs typeface="Candara"/>
              </a:rPr>
              <a:t>being neither an acid nor a base. Contrary to popular belief, the pH value can be</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less than 0 or greater than 14 for very strong acids and bases respectively.</a:t>
            </a:r>
          </a:p>
          <a:p>
            <a:pPr>
              <a:lnSpc>
                <a:spcPts val="1700"/>
              </a:lnSpc>
            </a:pPr>
            <a:endParaRPr lang="en-CA" sz="1704">
              <a:solidFill>
                <a:srgbClr val="000000"/>
              </a:solidFill>
            </a:endParaRPr>
          </a:p>
        </p:txBody>
      </p:sp>
      <p:sp>
        <p:nvSpPr>
          <p:cNvPr id="1048680" name="TextBox 6"/>
          <p:cNvSpPr txBox="1"/>
          <p:nvPr/>
        </p:nvSpPr>
        <p:spPr>
          <a:xfrm>
            <a:off x="774700" y="4140200"/>
            <a:ext cx="5651500" cy="444500"/>
          </a:xfrm>
          <a:prstGeom prst="rect">
            <a:avLst/>
          </a:prstGeom>
          <a:noFill/>
        </p:spPr>
        <p:txBody>
          <a:bodyPr vert="horz" wrap="none" lIns="0" tIns="0" rIns="0" bIns="0" rtlCol="0">
            <a:spAutoFit/>
          </a:bodyPr>
          <a:lstStyle/>
          <a:p>
            <a:pPr>
              <a:lnSpc>
                <a:spcPts val="1955"/>
              </a:lnSpc>
              <a:tabLst>
                <a:tab pos="266700" algn="l"/>
              </a:tabLst>
            </a:pPr>
            <a:r>
              <a:rPr lang="en-CA" sz="1312" spc="-30">
                <a:solidFill>
                  <a:srgbClr val="30B6FC"/>
                </a:solidFill>
                <a:latin typeface="Arial Unicode MS"/>
                <a:cs typeface="Arial Unicode MS"/>
              </a:rPr>
              <a:t></a:t>
            </a:r>
            <a:r>
              <a:rPr lang="en-CA" sz="1312" spc="-10">
                <a:solidFill>
                  <a:srgbClr val="073D86"/>
                </a:solidFill>
                <a:latin typeface="Candara"/>
                <a:cs typeface="Candara"/>
              </a:rPr>
              <a:t>	Measurements of pH are important in agronomy, medicine, biology, chemistry,</a:t>
            </a:r>
          </a:p>
          <a:p>
            <a:pPr>
              <a:lnSpc>
                <a:spcPts val="1955"/>
              </a:lnSpc>
            </a:pPr>
            <a:endParaRPr lang="en-CA" sz="1704">
              <a:solidFill>
                <a:srgbClr val="000000"/>
              </a:solidFill>
            </a:endParaRPr>
          </a:p>
        </p:txBody>
      </p:sp>
      <p:sp>
        <p:nvSpPr>
          <p:cNvPr id="1048681" name="TextBox 7"/>
          <p:cNvSpPr txBox="1"/>
          <p:nvPr/>
        </p:nvSpPr>
        <p:spPr>
          <a:xfrm>
            <a:off x="1041400" y="4381500"/>
            <a:ext cx="5537200" cy="825500"/>
          </a:xfrm>
          <a:prstGeom prst="rect">
            <a:avLst/>
          </a:prstGeom>
          <a:noFill/>
        </p:spPr>
        <p:txBody>
          <a:bodyPr vert="horz" wrap="none" lIns="0" tIns="0" rIns="0" bIns="0" rtlCol="0">
            <a:spAutoFit/>
          </a:bodyPr>
          <a:lstStyle/>
          <a:p>
            <a:pPr>
              <a:lnSpc>
                <a:spcPts val="1650"/>
              </a:lnSpc>
            </a:pPr>
            <a:r>
              <a:rPr lang="en-CA" sz="1312" spc="-10">
                <a:solidFill>
                  <a:srgbClr val="073D86"/>
                </a:solidFill>
                <a:latin typeface="Candara"/>
                <a:cs typeface="Candara"/>
              </a:rPr>
              <a:t>agriculture, forestry, food science, environmental science, oceanography, civil</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engineering, chemical engineering, nutrition, water treatment and water</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purification, and many other applications.</a:t>
            </a:r>
          </a:p>
          <a:p>
            <a:pPr>
              <a:lnSpc>
                <a:spcPts val="1650"/>
              </a:lnSpc>
            </a:pPr>
            <a:endParaRPr lang="en-CA" sz="1704">
              <a:solidFill>
                <a:srgbClr val="000000"/>
              </a:solidFill>
            </a:endParaRPr>
          </a:p>
        </p:txBody>
      </p:sp>
      <p:sp>
        <p:nvSpPr>
          <p:cNvPr id="1048682" name="TextBox 8"/>
          <p:cNvSpPr txBox="1"/>
          <p:nvPr/>
        </p:nvSpPr>
        <p:spPr>
          <a:xfrm>
            <a:off x="774700" y="5016500"/>
            <a:ext cx="5880100" cy="444500"/>
          </a:xfrm>
          <a:prstGeom prst="rect">
            <a:avLst/>
          </a:prstGeom>
          <a:noFill/>
        </p:spPr>
        <p:txBody>
          <a:bodyPr vert="horz" wrap="none" lIns="0" tIns="0" rIns="0" bIns="0" rtlCol="0">
            <a:spAutoFit/>
          </a:bodyPr>
          <a:lstStyle/>
          <a:p>
            <a:pPr>
              <a:lnSpc>
                <a:spcPts val="1950"/>
              </a:lnSpc>
              <a:tabLst>
                <a:tab pos="266700" algn="l"/>
              </a:tabLst>
            </a:pPr>
            <a:r>
              <a:rPr lang="en-CA" sz="1313" spc="-30">
                <a:solidFill>
                  <a:srgbClr val="30B6FC"/>
                </a:solidFill>
                <a:latin typeface="Arial Unicode MS"/>
                <a:cs typeface="Arial Unicode MS"/>
              </a:rPr>
              <a:t></a:t>
            </a:r>
            <a:r>
              <a:rPr lang="en-CA" sz="1313">
                <a:solidFill>
                  <a:srgbClr val="073D86"/>
                </a:solidFill>
                <a:latin typeface="Candara"/>
                <a:cs typeface="Candara"/>
              </a:rPr>
              <a:t>	The pH scale is traceable to a set of standard solutions whose pH is established</a:t>
            </a:r>
          </a:p>
          <a:p>
            <a:pPr>
              <a:lnSpc>
                <a:spcPts val="1950"/>
              </a:lnSpc>
            </a:pPr>
            <a:endParaRPr lang="en-CA" sz="1706">
              <a:solidFill>
                <a:srgbClr val="000000"/>
              </a:solidFill>
            </a:endParaRPr>
          </a:p>
        </p:txBody>
      </p:sp>
      <p:sp>
        <p:nvSpPr>
          <p:cNvPr id="1048683" name="TextBox 9"/>
          <p:cNvSpPr txBox="1"/>
          <p:nvPr/>
        </p:nvSpPr>
        <p:spPr>
          <a:xfrm>
            <a:off x="1041400" y="5257800"/>
            <a:ext cx="5626100" cy="1206500"/>
          </a:xfrm>
          <a:prstGeom prst="rect">
            <a:avLst/>
          </a:prstGeom>
          <a:noFill/>
        </p:spPr>
        <p:txBody>
          <a:bodyPr vert="horz" wrap="none" lIns="0" tIns="0" rIns="0" bIns="0" rtlCol="0">
            <a:spAutoFit/>
          </a:bodyPr>
          <a:lstStyle/>
          <a:p>
            <a:pPr>
              <a:lnSpc>
                <a:spcPts val="1625"/>
              </a:lnSpc>
            </a:pPr>
            <a:r>
              <a:rPr lang="en-CA" sz="1312">
                <a:solidFill>
                  <a:srgbClr val="073D86"/>
                </a:solidFill>
                <a:latin typeface="Candara"/>
                <a:cs typeface="Candara"/>
              </a:rPr>
              <a:t>by international agreement. Primary pH standard values are determined using a</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concentration cell with transference, by measuring the potential difference</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between a hydrogen electrode and a standard electrode such as the silver</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chloride electrode. The pH of aqueous solutions can be measured with a glass</a:t>
            </a:r>
            <a:r>
              <a:rPr lang="en-CA" sz="1704">
                <a:solidFill>
                  <a:srgbClr val="000000"/>
                </a:solidFill>
                <a:latin typeface="Times New Roman"/>
              </a:rPr>
              <a:t/>
            </a:r>
            <a:br>
              <a:rPr lang="en-CA" sz="1704">
                <a:solidFill>
                  <a:srgbClr val="000000"/>
                </a:solidFill>
                <a:latin typeface="Times New Roman"/>
              </a:rPr>
            </a:br>
            <a:r>
              <a:rPr lang="en-CA" sz="1312">
                <a:solidFill>
                  <a:srgbClr val="073D86"/>
                </a:solidFill>
                <a:latin typeface="Candara"/>
                <a:cs typeface="Candara"/>
              </a:rPr>
              <a:t>electrode and a pH meter, or an indicator</a:t>
            </a:r>
          </a:p>
          <a:p>
            <a:pPr>
              <a:lnSpc>
                <a:spcPts val="1625"/>
              </a:lnSpc>
            </a:pPr>
            <a:endParaRPr lang="en-CA" sz="1704">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9" name="Picture 1"/>
          <p:cNvPicPr>
            <a:picLocks/>
          </p:cNvPicPr>
          <p:nvPr/>
        </p:nvPicPr>
        <p:blipFill>
          <a:blip r:embed="rId2" cstate="print"/>
          <a:stretch>
            <a:fillRect/>
          </a:stretch>
        </p:blipFill>
        <p:spPr>
          <a:xfrm>
            <a:off x="0" y="0"/>
            <a:ext cx="9144000" cy="6845300"/>
          </a:xfrm>
          <a:prstGeom prst="rect">
            <a:avLst/>
          </a:prstGeom>
        </p:spPr>
      </p:pic>
      <p:sp>
        <p:nvSpPr>
          <p:cNvPr id="1048684" name="TextBox 2"/>
          <p:cNvSpPr txBox="1"/>
          <p:nvPr/>
        </p:nvSpPr>
        <p:spPr>
          <a:xfrm>
            <a:off x="3492500" y="609600"/>
            <a:ext cx="22352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Vibration</a:t>
            </a:r>
          </a:p>
          <a:p>
            <a:pPr>
              <a:lnSpc>
                <a:spcPts val="5060"/>
              </a:lnSpc>
            </a:pPr>
            <a:endParaRPr lang="en-CA" sz="4404">
              <a:solidFill>
                <a:srgbClr val="000000"/>
              </a:solidFill>
            </a:endParaRPr>
          </a:p>
        </p:txBody>
      </p:sp>
      <p:sp>
        <p:nvSpPr>
          <p:cNvPr id="1048685" name="TextBox 3"/>
          <p:cNvSpPr txBox="1"/>
          <p:nvPr/>
        </p:nvSpPr>
        <p:spPr>
          <a:xfrm>
            <a:off x="965200" y="2705100"/>
            <a:ext cx="7213600" cy="1270000"/>
          </a:xfrm>
          <a:prstGeom prst="rect">
            <a:avLst/>
          </a:prstGeom>
          <a:noFill/>
        </p:spPr>
        <p:txBody>
          <a:bodyPr vert="horz" wrap="none" lIns="0" tIns="0" rIns="0" bIns="0" rtlCol="0">
            <a:spAutoFit/>
          </a:bodyPr>
          <a:lstStyle/>
          <a:p>
            <a:pPr>
              <a:lnSpc>
                <a:spcPts val="1630"/>
              </a:lnSpc>
            </a:pPr>
            <a:r>
              <a:rPr lang="en-CA" sz="1704">
                <a:solidFill>
                  <a:srgbClr val="073D86"/>
                </a:solidFill>
                <a:latin typeface="Candara"/>
                <a:cs typeface="Candara"/>
              </a:rPr>
              <a:t>Vibration is a mechanical phenomenon whereby oscillations occur about an</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equilibrium point. The word comes from Latin vibrationem ("shaking,</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brandishing"). The oscillations may be periodic, such as the motion of a</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pendulum—or random, such as the movement of a tire on a gravel road.</a:t>
            </a:r>
          </a:p>
          <a:p>
            <a:pPr>
              <a:lnSpc>
                <a:spcPts val="1630"/>
              </a:lnSpc>
            </a:pPr>
            <a:endParaRPr lang="en-CA" sz="1704">
              <a:solidFill>
                <a:srgbClr val="000000"/>
              </a:solidFill>
            </a:endParaRPr>
          </a:p>
        </p:txBody>
      </p:sp>
      <p:sp>
        <p:nvSpPr>
          <p:cNvPr id="1048686" name="TextBox 4"/>
          <p:cNvSpPr txBox="1"/>
          <p:nvPr/>
        </p:nvSpPr>
        <p:spPr>
          <a:xfrm>
            <a:off x="698500" y="3568700"/>
            <a:ext cx="7797800" cy="762000"/>
          </a:xfrm>
          <a:prstGeom prst="rect">
            <a:avLst/>
          </a:prstGeom>
          <a:noFill/>
        </p:spPr>
        <p:txBody>
          <a:bodyPr vert="horz" wrap="none" lIns="0" tIns="0" rIns="0" bIns="0" rtlCol="0">
            <a:spAutoFit/>
          </a:bodyPr>
          <a:lstStyle/>
          <a:p>
            <a:pPr>
              <a:lnSpc>
                <a:spcPts val="1700"/>
              </a:lnSpc>
              <a:tabLst>
                <a:tab pos="266700" algn="l"/>
              </a:tabLst>
            </a:pPr>
            <a:r>
              <a:rPr lang="en-CA" sz="1704">
                <a:solidFill>
                  <a:srgbClr val="30B6FC"/>
                </a:solidFill>
                <a:latin typeface="Arial Unicode MS"/>
                <a:cs typeface="Arial Unicode MS"/>
              </a:rPr>
              <a:t></a:t>
            </a:r>
            <a:r>
              <a:rPr lang="en-CA" sz="1704">
                <a:solidFill>
                  <a:srgbClr val="073D86"/>
                </a:solidFill>
                <a:latin typeface="Candara"/>
                <a:cs typeface="Candara"/>
              </a:rPr>
              <a:t> Vibration can be desirable: for example, the motion of a tuning fork, the reed in a</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	woodwind instrument or harmonica, a mobile phone, or the cone of a</a:t>
            </a:r>
          </a:p>
          <a:p>
            <a:pPr>
              <a:lnSpc>
                <a:spcPts val="1700"/>
              </a:lnSpc>
            </a:pPr>
            <a:endParaRPr lang="en-CA" sz="1704">
              <a:solidFill>
                <a:srgbClr val="000000"/>
              </a:solidFill>
            </a:endParaRPr>
          </a:p>
        </p:txBody>
      </p:sp>
      <p:sp>
        <p:nvSpPr>
          <p:cNvPr id="1048687" name="TextBox 5"/>
          <p:cNvSpPr txBox="1"/>
          <p:nvPr/>
        </p:nvSpPr>
        <p:spPr>
          <a:xfrm>
            <a:off x="965200" y="4000500"/>
            <a:ext cx="1231900" cy="508000"/>
          </a:xfrm>
          <a:prstGeom prst="rect">
            <a:avLst/>
          </a:prstGeom>
          <a:noFill/>
        </p:spPr>
        <p:txBody>
          <a:bodyPr vert="horz" wrap="none" lIns="0" tIns="0" rIns="0" bIns="0" rtlCol="0">
            <a:spAutoFit/>
          </a:bodyPr>
          <a:lstStyle/>
          <a:p>
            <a:pPr>
              <a:lnSpc>
                <a:spcPts val="1575"/>
              </a:lnSpc>
            </a:pPr>
            <a:r>
              <a:rPr lang="en-CA" sz="1706">
                <a:solidFill>
                  <a:srgbClr val="073D86"/>
                </a:solidFill>
                <a:latin typeface="Candara"/>
                <a:cs typeface="Candara"/>
              </a:rPr>
              <a:t>loudspeaker.</a:t>
            </a:r>
          </a:p>
          <a:p>
            <a:pPr>
              <a:lnSpc>
                <a:spcPts val="1575"/>
              </a:lnSpc>
            </a:pPr>
            <a:endParaRPr lang="en-CA" sz="1706">
              <a:solidFill>
                <a:srgbClr val="000000"/>
              </a:solidFill>
            </a:endParaRPr>
          </a:p>
        </p:txBody>
      </p:sp>
      <p:sp>
        <p:nvSpPr>
          <p:cNvPr id="1048688" name="TextBox 6"/>
          <p:cNvSpPr txBox="1"/>
          <p:nvPr/>
        </p:nvSpPr>
        <p:spPr>
          <a:xfrm>
            <a:off x="698500" y="4216400"/>
            <a:ext cx="7518400" cy="508000"/>
          </a:xfrm>
          <a:prstGeom prst="rect">
            <a:avLst/>
          </a:prstGeom>
          <a:noFill/>
        </p:spPr>
        <p:txBody>
          <a:bodyPr vert="horz" wrap="none" lIns="0" tIns="0" rIns="0" bIns="0" rtlCol="0">
            <a:spAutoFit/>
          </a:bodyPr>
          <a:lstStyle/>
          <a:p>
            <a:pPr>
              <a:lnSpc>
                <a:spcPts val="1955"/>
              </a:lnSpc>
            </a:pPr>
            <a:r>
              <a:rPr lang="en-CA" sz="1704">
                <a:solidFill>
                  <a:srgbClr val="30B6FC"/>
                </a:solidFill>
                <a:latin typeface="Arial Unicode MS"/>
                <a:cs typeface="Arial Unicode MS"/>
              </a:rPr>
              <a:t></a:t>
            </a:r>
            <a:r>
              <a:rPr lang="en-CA" sz="1704">
                <a:solidFill>
                  <a:srgbClr val="073D86"/>
                </a:solidFill>
                <a:latin typeface="Candara"/>
                <a:cs typeface="Candara"/>
              </a:rPr>
              <a:t> In many cases, however, vibration is undesirable, wasting energy and creating</a:t>
            </a:r>
          </a:p>
          <a:p>
            <a:pPr>
              <a:lnSpc>
                <a:spcPts val="1955"/>
              </a:lnSpc>
            </a:pPr>
            <a:endParaRPr lang="en-CA" sz="1704">
              <a:solidFill>
                <a:srgbClr val="000000"/>
              </a:solidFill>
            </a:endParaRPr>
          </a:p>
        </p:txBody>
      </p:sp>
      <p:sp>
        <p:nvSpPr>
          <p:cNvPr id="1048689" name="TextBox 7"/>
          <p:cNvSpPr txBox="1"/>
          <p:nvPr/>
        </p:nvSpPr>
        <p:spPr>
          <a:xfrm>
            <a:off x="965200" y="4457700"/>
            <a:ext cx="7823200" cy="1270000"/>
          </a:xfrm>
          <a:prstGeom prst="rect">
            <a:avLst/>
          </a:prstGeom>
          <a:noFill/>
        </p:spPr>
        <p:txBody>
          <a:bodyPr vert="horz" wrap="none" lIns="0" tIns="0" rIns="0" bIns="0" rtlCol="0">
            <a:spAutoFit/>
          </a:bodyPr>
          <a:lstStyle/>
          <a:p>
            <a:pPr>
              <a:lnSpc>
                <a:spcPts val="1630"/>
              </a:lnSpc>
            </a:pPr>
            <a:r>
              <a:rPr lang="en-CA" sz="1704">
                <a:solidFill>
                  <a:srgbClr val="073D86"/>
                </a:solidFill>
                <a:latin typeface="Candara"/>
                <a:cs typeface="Candara"/>
              </a:rPr>
              <a:t>unwanted sound. For example, the vibrational motions of engines, electric motors,</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or any mechanical device in operation are typically unwanted. Such vibrations</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could be caused by imbalances in the rotating parts, uneven friction, or the</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meshing of gear teeth. Careful designs usually minimize unwanted vibrations.</a:t>
            </a:r>
          </a:p>
          <a:p>
            <a:pPr>
              <a:lnSpc>
                <a:spcPts val="1630"/>
              </a:lnSpc>
            </a:pPr>
            <a:endParaRPr lang="en-CA" sz="1704">
              <a:solidFill>
                <a:srgbClr val="000000"/>
              </a:solidFill>
            </a:endParaRPr>
          </a:p>
        </p:txBody>
      </p:sp>
      <p:sp>
        <p:nvSpPr>
          <p:cNvPr id="1048690" name="TextBox 8"/>
          <p:cNvSpPr txBox="1"/>
          <p:nvPr/>
        </p:nvSpPr>
        <p:spPr>
          <a:xfrm>
            <a:off x="698500" y="5346700"/>
            <a:ext cx="7899400" cy="762000"/>
          </a:xfrm>
          <a:prstGeom prst="rect">
            <a:avLst/>
          </a:prstGeom>
          <a:noFill/>
        </p:spPr>
        <p:txBody>
          <a:bodyPr vert="horz" wrap="none" lIns="0" tIns="0" rIns="0" bIns="0" rtlCol="0">
            <a:spAutoFit/>
          </a:bodyPr>
          <a:lstStyle/>
          <a:p>
            <a:pPr>
              <a:lnSpc>
                <a:spcPts val="1600"/>
              </a:lnSpc>
              <a:tabLst>
                <a:tab pos="266700" algn="l"/>
              </a:tabLst>
            </a:pPr>
            <a:r>
              <a:rPr lang="en-CA" sz="1704">
                <a:solidFill>
                  <a:srgbClr val="30B6FC"/>
                </a:solidFill>
                <a:latin typeface="Arial Unicode MS"/>
                <a:cs typeface="Arial Unicode MS"/>
              </a:rPr>
              <a:t></a:t>
            </a:r>
            <a:r>
              <a:rPr lang="en-CA" sz="1704">
                <a:solidFill>
                  <a:srgbClr val="073D86"/>
                </a:solidFill>
                <a:latin typeface="Candara"/>
                <a:cs typeface="Candara"/>
              </a:rPr>
              <a:t> The studies of sound and vibration are closely related. Sound, or pressure waves,</a:t>
            </a:r>
            <a:r>
              <a:rPr lang="en-CA" sz="1706">
                <a:solidFill>
                  <a:srgbClr val="000000"/>
                </a:solidFill>
                <a:latin typeface="Times New Roman"/>
              </a:rPr>
              <a:t/>
            </a:r>
            <a:br>
              <a:rPr lang="en-CA" sz="1706">
                <a:solidFill>
                  <a:srgbClr val="000000"/>
                </a:solidFill>
                <a:latin typeface="Times New Roman"/>
              </a:rPr>
            </a:br>
            <a:r>
              <a:rPr lang="en-CA" sz="1706">
                <a:solidFill>
                  <a:srgbClr val="073D86"/>
                </a:solidFill>
                <a:latin typeface="Candara"/>
                <a:cs typeface="Candara"/>
              </a:rPr>
              <a:t>	are generated by vibrating structures (e.g. vocal cords); these pressure waves can</a:t>
            </a:r>
          </a:p>
          <a:p>
            <a:pPr>
              <a:lnSpc>
                <a:spcPts val="1600"/>
              </a:lnSpc>
            </a:pPr>
            <a:endParaRPr lang="en-CA" sz="1706">
              <a:solidFill>
                <a:srgbClr val="000000"/>
              </a:solidFill>
            </a:endParaRPr>
          </a:p>
        </p:txBody>
      </p:sp>
      <p:sp>
        <p:nvSpPr>
          <p:cNvPr id="1048691" name="TextBox 9"/>
          <p:cNvSpPr txBox="1"/>
          <p:nvPr/>
        </p:nvSpPr>
        <p:spPr>
          <a:xfrm>
            <a:off x="965200" y="5765800"/>
            <a:ext cx="7747000" cy="762000"/>
          </a:xfrm>
          <a:prstGeom prst="rect">
            <a:avLst/>
          </a:prstGeom>
          <a:noFill/>
        </p:spPr>
        <p:txBody>
          <a:bodyPr vert="horz" wrap="none" lIns="0" tIns="0" rIns="0" bIns="0" rtlCol="0">
            <a:spAutoFit/>
          </a:bodyPr>
          <a:lstStyle/>
          <a:p>
            <a:pPr>
              <a:lnSpc>
                <a:spcPts val="1600"/>
              </a:lnSpc>
            </a:pPr>
            <a:r>
              <a:rPr lang="en-CA" sz="1704">
                <a:solidFill>
                  <a:srgbClr val="073D86"/>
                </a:solidFill>
                <a:latin typeface="Candara"/>
                <a:cs typeface="Candara"/>
              </a:rPr>
              <a:t>also induce the vibration of structures (e.g. ear drum). Hence, attempts to reduce</a:t>
            </a:r>
            <a:r>
              <a:rPr lang="en-CA" sz="1704">
                <a:solidFill>
                  <a:srgbClr val="000000"/>
                </a:solidFill>
                <a:latin typeface="Times New Roman"/>
              </a:rPr>
              <a:t/>
            </a:r>
            <a:br>
              <a:rPr lang="en-CA" sz="1704">
                <a:solidFill>
                  <a:srgbClr val="000000"/>
                </a:solidFill>
                <a:latin typeface="Times New Roman"/>
              </a:rPr>
            </a:br>
            <a:r>
              <a:rPr lang="en-CA" sz="1704">
                <a:solidFill>
                  <a:srgbClr val="073D86"/>
                </a:solidFill>
                <a:latin typeface="Candara"/>
                <a:cs typeface="Candara"/>
              </a:rPr>
              <a:t>noise are often related to issues of vibration.</a:t>
            </a:r>
          </a:p>
          <a:p>
            <a:pPr>
              <a:lnSpc>
                <a:spcPts val="1600"/>
              </a:lnSpc>
            </a:pPr>
            <a:endParaRPr lang="en-CA" sz="1704">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0" name="Picture 1"/>
          <p:cNvPicPr>
            <a:picLocks/>
          </p:cNvPicPr>
          <p:nvPr/>
        </p:nvPicPr>
        <p:blipFill>
          <a:blip r:embed="rId2" cstate="print"/>
          <a:stretch>
            <a:fillRect/>
          </a:stretch>
        </p:blipFill>
        <p:spPr>
          <a:xfrm>
            <a:off x="0" y="0"/>
            <a:ext cx="9144000" cy="6845300"/>
          </a:xfrm>
          <a:prstGeom prst="rect">
            <a:avLst/>
          </a:prstGeom>
        </p:spPr>
      </p:pic>
      <p:sp>
        <p:nvSpPr>
          <p:cNvPr id="1048692" name="TextBox 2"/>
          <p:cNvSpPr txBox="1"/>
          <p:nvPr/>
        </p:nvSpPr>
        <p:spPr>
          <a:xfrm>
            <a:off x="2882900" y="609600"/>
            <a:ext cx="35052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Vibration level</a:t>
            </a:r>
          </a:p>
          <a:p>
            <a:pPr>
              <a:lnSpc>
                <a:spcPts val="5060"/>
              </a:lnSpc>
            </a:pPr>
            <a:endParaRPr lang="en-CA" sz="4404">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048697"/>
          <p:cNvSpPr>
            <a:spLocks noGrp="1"/>
          </p:cNvSpPr>
          <p:nvPr>
            <p:ph type="ctrTitle"/>
          </p:nvPr>
        </p:nvSpPr>
        <p:spPr>
          <a:xfrm>
            <a:off x="0" y="-367151"/>
            <a:ext cx="8877526" cy="2052590"/>
          </a:xfrm>
        </p:spPr>
        <p:txBody>
          <a:bodyPr/>
          <a:lstStyle/>
          <a:p>
            <a:r>
              <a:rPr lang="en-IN" sz="3400"/>
              <a:t>Two Wattmeter Method of Power</a:t>
            </a:r>
            <a:r>
              <a:rPr lang="en-US" sz="3400"/>
              <a:t> Measurement</a:t>
            </a:r>
            <a:endParaRPr lang="en-IN" sz="3400"/>
          </a:p>
        </p:txBody>
      </p:sp>
      <p:sp>
        <p:nvSpPr>
          <p:cNvPr id="1048699" name="Subtitle 1048698"/>
          <p:cNvSpPr>
            <a:spLocks noGrp="1"/>
          </p:cNvSpPr>
          <p:nvPr>
            <p:ph type="subTitle" idx="1"/>
          </p:nvPr>
        </p:nvSpPr>
        <p:spPr>
          <a:xfrm>
            <a:off x="317722" y="1540288"/>
            <a:ext cx="8242081" cy="5191213"/>
          </a:xfrm>
        </p:spPr>
        <p:txBody>
          <a:bodyPr>
            <a:normAutofit/>
          </a:bodyPr>
          <a:lstStyle/>
          <a:p>
            <a:r>
              <a:rPr lang="en-IN" b="0">
                <a:solidFill>
                  <a:srgbClr val="000000"/>
                </a:solidFill>
              </a:rPr>
              <a:t>Two Wattmeter Method can be employed to measure the power in a 3 phase, three wire star or delta connected the balanced or unbalanced load. In Two wattmeter method the current coils of the wattmeter are connected with any two lines, say R and Y and the potential coil of each wattmeter is joined on the same line, the third line i.e. B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1"/>
          <p:cNvPicPr>
            <a:picLocks/>
          </p:cNvPicPr>
          <p:nvPr/>
        </p:nvPicPr>
        <p:blipFill>
          <a:blip r:embed="rId2" cstate="print"/>
          <a:srcRect l="5473" r="5473"/>
          <a:stretch>
            <a:fillRect/>
          </a:stretch>
        </p:blipFill>
        <p:spPr>
          <a:xfrm>
            <a:off x="172855" y="2177337"/>
            <a:ext cx="9144000" cy="6845300"/>
          </a:xfrm>
          <a:prstGeom prst="rect">
            <a:avLst/>
          </a:prstGeom>
        </p:spPr>
      </p:pic>
      <p:sp>
        <p:nvSpPr>
          <p:cNvPr id="1048587" name="TextBox 1048586"/>
          <p:cNvSpPr txBox="1"/>
          <p:nvPr/>
        </p:nvSpPr>
        <p:spPr>
          <a:xfrm>
            <a:off x="295924" y="828596"/>
            <a:ext cx="8552153" cy="1348741"/>
          </a:xfrm>
          <a:prstGeom prst="rect">
            <a:avLst/>
          </a:prstGeom>
        </p:spPr>
        <p:txBody>
          <a:bodyPr wrap="square" rtlCol="0">
            <a:spAutoFit/>
          </a:bodyPr>
          <a:lstStyle/>
          <a:p>
            <a:r>
              <a:rPr lang="en-IN" sz="2800">
                <a:solidFill>
                  <a:srgbClr val="000000"/>
                </a:solidFill>
              </a:rPr>
              <a:t>An LCR meter is a type of electronic test equipment used to measure the inductance (L), capacitance (C), and resistance (R) of an electronic component.</a:t>
            </a:r>
          </a:p>
        </p:txBody>
      </p:sp>
      <p:sp>
        <p:nvSpPr>
          <p:cNvPr id="1048588" name="TextBox 1048587"/>
          <p:cNvSpPr txBox="1"/>
          <p:nvPr/>
        </p:nvSpPr>
        <p:spPr>
          <a:xfrm>
            <a:off x="2286000" y="127560"/>
            <a:ext cx="4572000" cy="701039"/>
          </a:xfrm>
          <a:prstGeom prst="rect">
            <a:avLst/>
          </a:prstGeom>
        </p:spPr>
        <p:txBody>
          <a:bodyPr wrap="square" rtlCol="0">
            <a:spAutoFit/>
          </a:bodyPr>
          <a:lstStyle/>
          <a:p>
            <a:r>
              <a:rPr lang="en-IN" sz="4200" b="1">
                <a:solidFill>
                  <a:srgbClr val="000000"/>
                </a:solidFill>
              </a:rPr>
              <a:t>LCR meter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extBox 1048699"/>
          <p:cNvSpPr txBox="1"/>
          <p:nvPr/>
        </p:nvSpPr>
        <p:spPr>
          <a:xfrm>
            <a:off x="226419" y="5293191"/>
            <a:ext cx="8691163" cy="1348740"/>
          </a:xfrm>
          <a:prstGeom prst="rect">
            <a:avLst/>
          </a:prstGeom>
        </p:spPr>
        <p:txBody>
          <a:bodyPr wrap="square" rtlCol="0">
            <a:spAutoFit/>
          </a:bodyPr>
          <a:lstStyle/>
          <a:p>
            <a:r>
              <a:rPr lang="en-IN" sz="2800">
                <a:solidFill>
                  <a:srgbClr val="000000"/>
                </a:solidFill>
              </a:rPr>
              <a:t>The total instantaneous power absorbed by the three loads Z1, Z2 and Z3, are equal to the sum of the powers measured by the Two wattmeters, W1 and W2.</a:t>
            </a:r>
          </a:p>
        </p:txBody>
      </p:sp>
      <p:pic>
        <p:nvPicPr>
          <p:cNvPr id="2097181" name="Picture 2097180"/>
          <p:cNvPicPr>
            <a:picLocks/>
          </p:cNvPicPr>
          <p:nvPr/>
        </p:nvPicPr>
        <p:blipFill>
          <a:blip r:embed="rId2" cstate="print"/>
          <a:stretch>
            <a:fillRect/>
          </a:stretch>
        </p:blipFill>
        <p:spPr>
          <a:xfrm>
            <a:off x="1222944" y="313297"/>
            <a:ext cx="6456113" cy="483128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1" name="TextBox 1048700"/>
          <p:cNvSpPr txBox="1"/>
          <p:nvPr/>
        </p:nvSpPr>
        <p:spPr>
          <a:xfrm>
            <a:off x="263602" y="0"/>
            <a:ext cx="8598395" cy="929640"/>
          </a:xfrm>
          <a:prstGeom prst="rect">
            <a:avLst/>
          </a:prstGeom>
        </p:spPr>
        <p:txBody>
          <a:bodyPr wrap="square" rtlCol="0">
            <a:spAutoFit/>
          </a:bodyPr>
          <a:lstStyle/>
          <a:p>
            <a:r>
              <a:rPr lang="en-IN" sz="2900" b="1">
                <a:solidFill>
                  <a:srgbClr val="000000"/>
                </a:solidFill>
              </a:rPr>
              <a:t>Measurement of Power by Two Wattmeter Method in Star Connection</a:t>
            </a:r>
          </a:p>
        </p:txBody>
      </p:sp>
      <p:pic>
        <p:nvPicPr>
          <p:cNvPr id="2097182" name="Picture 2097181"/>
          <p:cNvPicPr>
            <a:picLocks/>
          </p:cNvPicPr>
          <p:nvPr/>
        </p:nvPicPr>
        <p:blipFill>
          <a:blip r:embed="rId2" cstate="print"/>
          <a:stretch>
            <a:fillRect/>
          </a:stretch>
        </p:blipFill>
        <p:spPr>
          <a:xfrm>
            <a:off x="868593" y="1207821"/>
            <a:ext cx="6456113" cy="483128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extBox 1048701"/>
          <p:cNvSpPr txBox="1"/>
          <p:nvPr/>
        </p:nvSpPr>
        <p:spPr>
          <a:xfrm>
            <a:off x="251739" y="139008"/>
            <a:ext cx="8640520" cy="1767840"/>
          </a:xfrm>
          <a:prstGeom prst="rect">
            <a:avLst/>
          </a:prstGeom>
        </p:spPr>
        <p:txBody>
          <a:bodyPr wrap="square" rtlCol="0">
            <a:spAutoFit/>
          </a:bodyPr>
          <a:lstStyle/>
          <a:p>
            <a:r>
              <a:rPr lang="en-IN" sz="2800">
                <a:solidFill>
                  <a:srgbClr val="000000"/>
                </a:solidFill>
              </a:rPr>
              <a:t>Considering the above figure (A) in which Two Wattmeter W1 and W2 are connected, the instantaneous current through the current coil of Wattmeter, W1 is given by the equation shown below.</a:t>
            </a:r>
          </a:p>
        </p:txBody>
      </p:sp>
      <p:pic>
        <p:nvPicPr>
          <p:cNvPr id="2097183" name="Picture 2097182"/>
          <p:cNvPicPr>
            <a:picLocks/>
          </p:cNvPicPr>
          <p:nvPr/>
        </p:nvPicPr>
        <p:blipFill>
          <a:blip r:embed="rId2" cstate="print"/>
          <a:stretch>
            <a:fillRect/>
          </a:stretch>
        </p:blipFill>
        <p:spPr>
          <a:xfrm>
            <a:off x="431232" y="2087333"/>
            <a:ext cx="2917421" cy="587704"/>
          </a:xfrm>
          <a:prstGeom prst="rect">
            <a:avLst/>
          </a:prstGeom>
        </p:spPr>
      </p:pic>
      <p:sp>
        <p:nvSpPr>
          <p:cNvPr id="1048703" name="TextBox 1048702"/>
          <p:cNvSpPr txBox="1"/>
          <p:nvPr/>
        </p:nvSpPr>
        <p:spPr>
          <a:xfrm>
            <a:off x="251738" y="2675037"/>
            <a:ext cx="8605168" cy="929640"/>
          </a:xfrm>
          <a:prstGeom prst="rect">
            <a:avLst/>
          </a:prstGeom>
        </p:spPr>
        <p:txBody>
          <a:bodyPr wrap="square" rtlCol="0">
            <a:spAutoFit/>
          </a:bodyPr>
          <a:lstStyle/>
          <a:p>
            <a:r>
              <a:rPr lang="en-IN" sz="2800">
                <a:solidFill>
                  <a:srgbClr val="000000"/>
                </a:solidFill>
              </a:rPr>
              <a:t>Instantaneous potential difference across the potential coil of Wattmeter, W1 is given as</a:t>
            </a:r>
          </a:p>
        </p:txBody>
      </p:sp>
      <p:pic>
        <p:nvPicPr>
          <p:cNvPr id="2097184" name="Picture 2097183"/>
          <p:cNvPicPr>
            <a:picLocks/>
          </p:cNvPicPr>
          <p:nvPr/>
        </p:nvPicPr>
        <p:blipFill>
          <a:blip r:embed="rId3" cstate="print"/>
          <a:stretch>
            <a:fillRect/>
          </a:stretch>
        </p:blipFill>
        <p:spPr>
          <a:xfrm>
            <a:off x="431232" y="3604676"/>
            <a:ext cx="4498537" cy="778591"/>
          </a:xfrm>
          <a:prstGeom prst="rect">
            <a:avLst/>
          </a:prstGeom>
        </p:spPr>
      </p:pic>
      <p:sp>
        <p:nvSpPr>
          <p:cNvPr id="1048704" name="TextBox 1048703"/>
          <p:cNvSpPr txBox="1"/>
          <p:nvPr/>
        </p:nvSpPr>
        <p:spPr>
          <a:xfrm>
            <a:off x="251738" y="4192381"/>
            <a:ext cx="8385494" cy="929641"/>
          </a:xfrm>
          <a:prstGeom prst="rect">
            <a:avLst/>
          </a:prstGeom>
        </p:spPr>
        <p:txBody>
          <a:bodyPr wrap="square" rtlCol="0">
            <a:spAutoFit/>
          </a:bodyPr>
          <a:lstStyle/>
          <a:p>
            <a:r>
              <a:rPr lang="en-IN" sz="2800">
                <a:solidFill>
                  <a:srgbClr val="000000"/>
                </a:solidFill>
              </a:rPr>
              <a:t>Instantaneous power measured by the Wattmeter, W1 is</a:t>
            </a:r>
          </a:p>
        </p:txBody>
      </p:sp>
      <p:pic>
        <p:nvPicPr>
          <p:cNvPr id="2097185" name="Picture 2097184"/>
          <p:cNvPicPr>
            <a:picLocks/>
          </p:cNvPicPr>
          <p:nvPr/>
        </p:nvPicPr>
        <p:blipFill>
          <a:blip r:embed="rId4" cstate="print"/>
          <a:stretch>
            <a:fillRect/>
          </a:stretch>
        </p:blipFill>
        <p:spPr>
          <a:xfrm>
            <a:off x="587704" y="5312905"/>
            <a:ext cx="6140654" cy="1054411"/>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extBox 1048704"/>
          <p:cNvSpPr txBox="1"/>
          <p:nvPr/>
        </p:nvSpPr>
        <p:spPr>
          <a:xfrm>
            <a:off x="203524" y="195997"/>
            <a:ext cx="8736953" cy="929640"/>
          </a:xfrm>
          <a:prstGeom prst="rect">
            <a:avLst/>
          </a:prstGeom>
        </p:spPr>
        <p:txBody>
          <a:bodyPr wrap="square" rtlCol="0">
            <a:spAutoFit/>
          </a:bodyPr>
          <a:lstStyle/>
          <a:p>
            <a:r>
              <a:rPr lang="en-IN" sz="2800">
                <a:solidFill>
                  <a:srgbClr val="000000"/>
                </a:solidFill>
              </a:rPr>
              <a:t>The instantaneous current through the current coil of Wattmeter, W2 is given by the equation</a:t>
            </a:r>
          </a:p>
        </p:txBody>
      </p:sp>
      <p:pic>
        <p:nvPicPr>
          <p:cNvPr id="2097186" name="Picture 2097185"/>
          <p:cNvPicPr>
            <a:picLocks/>
          </p:cNvPicPr>
          <p:nvPr/>
        </p:nvPicPr>
        <p:blipFill>
          <a:blip r:embed="rId2" cstate="print"/>
          <a:stretch>
            <a:fillRect/>
          </a:stretch>
        </p:blipFill>
        <p:spPr>
          <a:xfrm>
            <a:off x="518563" y="1397958"/>
            <a:ext cx="2420311" cy="432136"/>
          </a:xfrm>
          <a:prstGeom prst="rect">
            <a:avLst/>
          </a:prstGeom>
        </p:spPr>
      </p:pic>
      <p:sp>
        <p:nvSpPr>
          <p:cNvPr id="1048706" name="TextBox 1048705"/>
          <p:cNvSpPr txBox="1"/>
          <p:nvPr/>
        </p:nvSpPr>
        <p:spPr>
          <a:xfrm>
            <a:off x="203524" y="1830093"/>
            <a:ext cx="8502441" cy="1767840"/>
          </a:xfrm>
          <a:prstGeom prst="rect">
            <a:avLst/>
          </a:prstGeom>
        </p:spPr>
        <p:txBody>
          <a:bodyPr wrap="square" rtlCol="0">
            <a:spAutoFit/>
          </a:bodyPr>
          <a:lstStyle/>
          <a:p>
            <a:r>
              <a:rPr lang="en-IN" sz="2800">
                <a:solidFill>
                  <a:srgbClr val="000000"/>
                </a:solidFill>
              </a:rPr>
              <a:t>Instantaneous potential difference across the potential coil of Wattmeter, W2 is given as
</a:t>
            </a:r>
          </a:p>
        </p:txBody>
      </p:sp>
      <p:pic>
        <p:nvPicPr>
          <p:cNvPr id="2097187" name="Picture 2097186"/>
          <p:cNvPicPr>
            <a:picLocks/>
          </p:cNvPicPr>
          <p:nvPr/>
        </p:nvPicPr>
        <p:blipFill>
          <a:blip r:embed="rId3" cstate="print"/>
          <a:stretch>
            <a:fillRect/>
          </a:stretch>
        </p:blipFill>
        <p:spPr>
          <a:xfrm>
            <a:off x="835857" y="2899512"/>
            <a:ext cx="1529761" cy="414850"/>
          </a:xfrm>
          <a:prstGeom prst="rect">
            <a:avLst/>
          </a:prstGeom>
        </p:spPr>
      </p:pic>
      <p:sp>
        <p:nvSpPr>
          <p:cNvPr id="1048707" name="TextBox 1048706"/>
          <p:cNvSpPr txBox="1"/>
          <p:nvPr/>
        </p:nvSpPr>
        <p:spPr>
          <a:xfrm>
            <a:off x="257905" y="3251200"/>
            <a:ext cx="7921235" cy="929640"/>
          </a:xfrm>
          <a:prstGeom prst="rect">
            <a:avLst/>
          </a:prstGeom>
        </p:spPr>
        <p:txBody>
          <a:bodyPr wrap="square" rtlCol="0">
            <a:spAutoFit/>
          </a:bodyPr>
          <a:lstStyle/>
          <a:p>
            <a:r>
              <a:rPr lang="en-IN" sz="2800">
                <a:solidFill>
                  <a:srgbClr val="000000"/>
                </a:solidFill>
              </a:rPr>
              <a:t>Instantaneous power measured by the Wattmeter, W2 is</a:t>
            </a:r>
          </a:p>
        </p:txBody>
      </p:sp>
      <p:pic>
        <p:nvPicPr>
          <p:cNvPr id="2097188" name="Picture 2097187"/>
          <p:cNvPicPr>
            <a:picLocks/>
          </p:cNvPicPr>
          <p:nvPr/>
        </p:nvPicPr>
        <p:blipFill>
          <a:blip r:embed="rId4" cstate="print"/>
          <a:stretch>
            <a:fillRect/>
          </a:stretch>
        </p:blipFill>
        <p:spPr>
          <a:xfrm>
            <a:off x="518562" y="4383780"/>
            <a:ext cx="3007667" cy="45806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TextBox 1048707"/>
          <p:cNvSpPr txBox="1"/>
          <p:nvPr/>
        </p:nvSpPr>
        <p:spPr>
          <a:xfrm>
            <a:off x="631407" y="0"/>
            <a:ext cx="8057433" cy="1348741"/>
          </a:xfrm>
          <a:prstGeom prst="rect">
            <a:avLst/>
          </a:prstGeom>
        </p:spPr>
        <p:txBody>
          <a:bodyPr wrap="square" rtlCol="0">
            <a:spAutoFit/>
          </a:bodyPr>
          <a:lstStyle/>
          <a:p>
            <a:r>
              <a:rPr lang="en-IN" sz="2800">
                <a:solidFill>
                  <a:srgbClr val="000000"/>
                </a:solidFill>
              </a:rPr>
              <a:t>Therefore, the Total Power Measured by the Two Wattmeters W1 and W2 will be obtained by adding the equation (1) and (2).</a:t>
            </a:r>
          </a:p>
        </p:txBody>
      </p:sp>
      <p:pic>
        <p:nvPicPr>
          <p:cNvPr id="2097189" name="Picture 2097188"/>
          <p:cNvPicPr>
            <a:picLocks/>
          </p:cNvPicPr>
          <p:nvPr/>
        </p:nvPicPr>
        <p:blipFill>
          <a:blip r:embed="rId2" cstate="print"/>
          <a:stretch>
            <a:fillRect/>
          </a:stretch>
        </p:blipFill>
        <p:spPr>
          <a:xfrm>
            <a:off x="885369" y="1348740"/>
            <a:ext cx="5341202" cy="1598903"/>
          </a:xfrm>
          <a:prstGeom prst="rect">
            <a:avLst/>
          </a:prstGeom>
        </p:spPr>
      </p:pic>
      <p:sp>
        <p:nvSpPr>
          <p:cNvPr id="1048709" name="TextBox 1048708"/>
          <p:cNvSpPr txBox="1"/>
          <p:nvPr/>
        </p:nvSpPr>
        <p:spPr>
          <a:xfrm>
            <a:off x="631406" y="3429000"/>
            <a:ext cx="8032080" cy="929640"/>
          </a:xfrm>
          <a:prstGeom prst="rect">
            <a:avLst/>
          </a:prstGeom>
        </p:spPr>
        <p:txBody>
          <a:bodyPr wrap="square" rtlCol="0">
            <a:spAutoFit/>
          </a:bodyPr>
          <a:lstStyle/>
          <a:p>
            <a:r>
              <a:rPr lang="en-IN" sz="2800">
                <a:solidFill>
                  <a:srgbClr val="000000"/>
                </a:solidFill>
              </a:rPr>
              <a:t>Where P – the total power absorbed in the three loads at any instant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TextBox 1048709"/>
          <p:cNvSpPr txBox="1"/>
          <p:nvPr/>
        </p:nvSpPr>
        <p:spPr>
          <a:xfrm>
            <a:off x="654838" y="119098"/>
            <a:ext cx="7834325" cy="929640"/>
          </a:xfrm>
          <a:prstGeom prst="rect">
            <a:avLst/>
          </a:prstGeom>
        </p:spPr>
        <p:txBody>
          <a:bodyPr wrap="square" rtlCol="0">
            <a:spAutoFit/>
          </a:bodyPr>
          <a:lstStyle/>
          <a:p>
            <a:r>
              <a:rPr lang="en-IN" sz="2800" b="1">
                <a:solidFill>
                  <a:srgbClr val="000000"/>
                </a:solidFill>
              </a:rPr>
              <a:t>Measurement of Power by Two Wattmeter Method in Delta Connection</a:t>
            </a:r>
          </a:p>
        </p:txBody>
      </p:sp>
      <p:sp>
        <p:nvSpPr>
          <p:cNvPr id="1048711" name="TextBox 1048710"/>
          <p:cNvSpPr txBox="1"/>
          <p:nvPr/>
        </p:nvSpPr>
        <p:spPr>
          <a:xfrm>
            <a:off x="828893" y="1048738"/>
            <a:ext cx="6862320" cy="929640"/>
          </a:xfrm>
          <a:prstGeom prst="rect">
            <a:avLst/>
          </a:prstGeom>
        </p:spPr>
        <p:txBody>
          <a:bodyPr wrap="square" rtlCol="0">
            <a:spAutoFit/>
          </a:bodyPr>
          <a:lstStyle/>
          <a:p>
            <a:r>
              <a:rPr lang="en-IN" sz="2800">
                <a:solidFill>
                  <a:srgbClr val="000000"/>
                </a:solidFill>
              </a:rPr>
              <a:t>Considering the delta connected circuit shown in the figure below.</a:t>
            </a:r>
          </a:p>
        </p:txBody>
      </p:sp>
      <p:pic>
        <p:nvPicPr>
          <p:cNvPr id="2097190" name="Picture 2097189"/>
          <p:cNvPicPr>
            <a:picLocks/>
          </p:cNvPicPr>
          <p:nvPr/>
        </p:nvPicPr>
        <p:blipFill>
          <a:blip r:embed="rId2" cstate="print"/>
          <a:stretch>
            <a:fillRect/>
          </a:stretch>
        </p:blipFill>
        <p:spPr>
          <a:xfrm>
            <a:off x="654838" y="2326909"/>
            <a:ext cx="6412900" cy="390651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TextBox 1048711"/>
          <p:cNvSpPr txBox="1"/>
          <p:nvPr/>
        </p:nvSpPr>
        <p:spPr>
          <a:xfrm>
            <a:off x="127419" y="-111280"/>
            <a:ext cx="8021744" cy="929641"/>
          </a:xfrm>
          <a:prstGeom prst="rect">
            <a:avLst/>
          </a:prstGeom>
        </p:spPr>
        <p:txBody>
          <a:bodyPr wrap="square" rtlCol="0">
            <a:spAutoFit/>
          </a:bodyPr>
          <a:lstStyle/>
          <a:p>
            <a:r>
              <a:rPr lang="en-IN" sz="2800">
                <a:solidFill>
                  <a:srgbClr val="000000"/>
                </a:solidFill>
              </a:rPr>
              <a:t>The instantaneous current through the coil of the Wattmeter, W1 is given by the equation</a:t>
            </a:r>
          </a:p>
        </p:txBody>
      </p:sp>
      <p:pic>
        <p:nvPicPr>
          <p:cNvPr id="2097191" name="Picture 2097190"/>
          <p:cNvPicPr>
            <a:picLocks/>
          </p:cNvPicPr>
          <p:nvPr/>
        </p:nvPicPr>
        <p:blipFill>
          <a:blip r:embed="rId2" cstate="print"/>
          <a:stretch>
            <a:fillRect/>
          </a:stretch>
        </p:blipFill>
        <p:spPr>
          <a:xfrm>
            <a:off x="595436" y="1001647"/>
            <a:ext cx="1711259" cy="414850"/>
          </a:xfrm>
          <a:prstGeom prst="rect">
            <a:avLst/>
          </a:prstGeom>
        </p:spPr>
      </p:pic>
      <p:sp>
        <p:nvSpPr>
          <p:cNvPr id="1048713" name="TextBox 1048712"/>
          <p:cNvSpPr txBox="1"/>
          <p:nvPr/>
        </p:nvSpPr>
        <p:spPr>
          <a:xfrm>
            <a:off x="250109" y="1416497"/>
            <a:ext cx="7834637" cy="929640"/>
          </a:xfrm>
          <a:prstGeom prst="rect">
            <a:avLst/>
          </a:prstGeom>
        </p:spPr>
        <p:txBody>
          <a:bodyPr wrap="square" rtlCol="0">
            <a:spAutoFit/>
          </a:bodyPr>
          <a:lstStyle/>
          <a:p>
            <a:r>
              <a:rPr lang="en-IN" sz="2800">
                <a:solidFill>
                  <a:srgbClr val="000000"/>
                </a:solidFill>
              </a:rPr>
              <a:t>Instantaneous Power measured by the Wattmeter, W1 will be</a:t>
            </a:r>
          </a:p>
        </p:txBody>
      </p:sp>
      <p:pic>
        <p:nvPicPr>
          <p:cNvPr id="2097192" name="Picture 2097191"/>
          <p:cNvPicPr>
            <a:picLocks/>
          </p:cNvPicPr>
          <p:nvPr/>
        </p:nvPicPr>
        <p:blipFill>
          <a:blip r:embed="rId3" cstate="print"/>
          <a:stretch>
            <a:fillRect/>
          </a:stretch>
        </p:blipFill>
        <p:spPr>
          <a:xfrm>
            <a:off x="595435" y="2479226"/>
            <a:ext cx="1054412" cy="388922"/>
          </a:xfrm>
          <a:prstGeom prst="rect">
            <a:avLst/>
          </a:prstGeom>
        </p:spPr>
      </p:pic>
      <p:sp>
        <p:nvSpPr>
          <p:cNvPr id="1048714" name="TextBox 1048713"/>
          <p:cNvSpPr txBox="1"/>
          <p:nvPr/>
        </p:nvSpPr>
        <p:spPr>
          <a:xfrm>
            <a:off x="441811" y="2868148"/>
            <a:ext cx="7508411" cy="929641"/>
          </a:xfrm>
          <a:prstGeom prst="rect">
            <a:avLst/>
          </a:prstGeom>
        </p:spPr>
        <p:txBody>
          <a:bodyPr wrap="square" rtlCol="0">
            <a:spAutoFit/>
          </a:bodyPr>
          <a:lstStyle/>
          <a:p>
            <a:r>
              <a:rPr lang="en-IN" sz="2800">
                <a:solidFill>
                  <a:srgbClr val="000000"/>
                </a:solidFill>
              </a:rPr>
              <a:t>Therefore, the instantaneous power measured by the Wattmeter, W1 will be given as</a:t>
            </a:r>
          </a:p>
        </p:txBody>
      </p:sp>
      <p:pic>
        <p:nvPicPr>
          <p:cNvPr id="2097193" name="Picture 2097192"/>
          <p:cNvPicPr>
            <a:picLocks/>
          </p:cNvPicPr>
          <p:nvPr/>
        </p:nvPicPr>
        <p:blipFill>
          <a:blip r:embed="rId4" cstate="print"/>
          <a:stretch>
            <a:fillRect/>
          </a:stretch>
        </p:blipFill>
        <p:spPr>
          <a:xfrm>
            <a:off x="595436" y="3930877"/>
            <a:ext cx="2584174" cy="458064"/>
          </a:xfrm>
          <a:prstGeom prst="rect">
            <a:avLst/>
          </a:prstGeom>
        </p:spPr>
      </p:pic>
      <p:sp>
        <p:nvSpPr>
          <p:cNvPr id="1048715" name="TextBox 1048714"/>
          <p:cNvSpPr txBox="1"/>
          <p:nvPr/>
        </p:nvSpPr>
        <p:spPr>
          <a:xfrm>
            <a:off x="441810" y="4319800"/>
            <a:ext cx="7945010" cy="929640"/>
          </a:xfrm>
          <a:prstGeom prst="rect">
            <a:avLst/>
          </a:prstGeom>
        </p:spPr>
        <p:txBody>
          <a:bodyPr wrap="square" rtlCol="0">
            <a:spAutoFit/>
          </a:bodyPr>
          <a:lstStyle/>
          <a:p>
            <a:r>
              <a:rPr lang="en-IN" sz="2800">
                <a:solidFill>
                  <a:srgbClr val="000000"/>
                </a:solidFill>
              </a:rPr>
              <a:t>The instantaneous current through the current coil of the Wattmeter, W2 is given as</a:t>
            </a:r>
          </a:p>
        </p:txBody>
      </p:sp>
      <p:pic>
        <p:nvPicPr>
          <p:cNvPr id="2097194" name="Picture 2097193"/>
          <p:cNvPicPr>
            <a:picLocks/>
          </p:cNvPicPr>
          <p:nvPr/>
        </p:nvPicPr>
        <p:blipFill>
          <a:blip r:embed="rId5" cstate="print"/>
          <a:stretch>
            <a:fillRect/>
          </a:stretch>
        </p:blipFill>
        <p:spPr>
          <a:xfrm>
            <a:off x="1122640" y="5638362"/>
            <a:ext cx="1693973" cy="371637"/>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TextBox 1048715"/>
          <p:cNvSpPr txBox="1"/>
          <p:nvPr/>
        </p:nvSpPr>
        <p:spPr>
          <a:xfrm>
            <a:off x="0" y="0"/>
            <a:ext cx="8072561" cy="929640"/>
          </a:xfrm>
          <a:prstGeom prst="rect">
            <a:avLst/>
          </a:prstGeom>
        </p:spPr>
        <p:txBody>
          <a:bodyPr wrap="square" rtlCol="0">
            <a:spAutoFit/>
          </a:bodyPr>
          <a:lstStyle/>
          <a:p>
            <a:r>
              <a:rPr lang="en-IN" sz="2800">
                <a:solidFill>
                  <a:srgbClr val="000000"/>
                </a:solidFill>
              </a:rPr>
              <a:t>The instantaneous potential difference across the potential coil of Wattmeter, W2 is</a:t>
            </a:r>
          </a:p>
        </p:txBody>
      </p:sp>
      <p:pic>
        <p:nvPicPr>
          <p:cNvPr id="2097195" name="Picture 2097194"/>
          <p:cNvPicPr>
            <a:picLocks/>
          </p:cNvPicPr>
          <p:nvPr/>
        </p:nvPicPr>
        <p:blipFill>
          <a:blip r:embed="rId2" cstate="print"/>
          <a:stretch>
            <a:fillRect/>
          </a:stretch>
        </p:blipFill>
        <p:spPr>
          <a:xfrm>
            <a:off x="1292607" y="929640"/>
            <a:ext cx="916128" cy="371637"/>
          </a:xfrm>
          <a:prstGeom prst="rect">
            <a:avLst/>
          </a:prstGeom>
        </p:spPr>
      </p:pic>
      <p:sp>
        <p:nvSpPr>
          <p:cNvPr id="1048717" name="TextBox 1048716"/>
          <p:cNvSpPr txBox="1"/>
          <p:nvPr/>
        </p:nvSpPr>
        <p:spPr>
          <a:xfrm>
            <a:off x="94941" y="1301277"/>
            <a:ext cx="7977619" cy="1767840"/>
          </a:xfrm>
          <a:prstGeom prst="rect">
            <a:avLst/>
          </a:prstGeom>
        </p:spPr>
        <p:txBody>
          <a:bodyPr wrap="square" rtlCol="0">
            <a:spAutoFit/>
          </a:bodyPr>
          <a:lstStyle/>
          <a:p>
            <a:r>
              <a:rPr lang="en-IN" sz="2800">
                <a:solidFill>
                  <a:srgbClr val="000000"/>
                </a:solidFill>
              </a:rPr>
              <a:t>Therefore, the instantaneous power measured by Wattmeter, W2 will be
</a:t>
            </a:r>
          </a:p>
        </p:txBody>
      </p:sp>
      <p:pic>
        <p:nvPicPr>
          <p:cNvPr id="2097196" name="Picture 2097195"/>
          <p:cNvPicPr>
            <a:picLocks/>
          </p:cNvPicPr>
          <p:nvPr/>
        </p:nvPicPr>
        <p:blipFill>
          <a:blip r:embed="rId3" cstate="print"/>
          <a:stretch>
            <a:fillRect/>
          </a:stretch>
        </p:blipFill>
        <p:spPr>
          <a:xfrm>
            <a:off x="789228" y="2383310"/>
            <a:ext cx="2558245" cy="458064"/>
          </a:xfrm>
          <a:prstGeom prst="rect">
            <a:avLst/>
          </a:prstGeom>
        </p:spPr>
      </p:pic>
      <p:sp>
        <p:nvSpPr>
          <p:cNvPr id="1048718" name="TextBox 1048717"/>
          <p:cNvSpPr txBox="1"/>
          <p:nvPr/>
        </p:nvSpPr>
        <p:spPr>
          <a:xfrm>
            <a:off x="94552" y="2841374"/>
            <a:ext cx="7978009" cy="1348740"/>
          </a:xfrm>
          <a:prstGeom prst="rect">
            <a:avLst/>
          </a:prstGeom>
        </p:spPr>
        <p:txBody>
          <a:bodyPr wrap="square" rtlCol="0">
            <a:spAutoFit/>
          </a:bodyPr>
          <a:lstStyle/>
          <a:p>
            <a:r>
              <a:rPr lang="en-IN" sz="2800">
                <a:solidFill>
                  <a:srgbClr val="000000"/>
                </a:solidFill>
              </a:rPr>
              <a:t>Hence, to obtain the total power measured by the Two Wattmeter the two equations, i.e. equation (3) and (4) has to be added</a:t>
            </a:r>
          </a:p>
        </p:txBody>
      </p:sp>
      <p:pic>
        <p:nvPicPr>
          <p:cNvPr id="2097197" name="Picture 2097196"/>
          <p:cNvPicPr>
            <a:picLocks/>
          </p:cNvPicPr>
          <p:nvPr/>
        </p:nvPicPr>
        <p:blipFill>
          <a:blip r:embed="rId4" cstate="print"/>
          <a:stretch>
            <a:fillRect/>
          </a:stretch>
        </p:blipFill>
        <p:spPr>
          <a:xfrm>
            <a:off x="521303" y="4151149"/>
            <a:ext cx="5652340" cy="1970540"/>
          </a:xfrm>
          <a:prstGeom prst="rect">
            <a:avLst/>
          </a:prstGeom>
        </p:spPr>
      </p:pic>
      <p:sp>
        <p:nvSpPr>
          <p:cNvPr id="1048719" name="TextBox 1048718"/>
          <p:cNvSpPr txBox="1"/>
          <p:nvPr/>
        </p:nvSpPr>
        <p:spPr>
          <a:xfrm>
            <a:off x="334458" y="5928359"/>
            <a:ext cx="8228706" cy="929641"/>
          </a:xfrm>
          <a:prstGeom prst="rect">
            <a:avLst/>
          </a:prstGeom>
        </p:spPr>
        <p:txBody>
          <a:bodyPr wrap="square" rtlCol="0">
            <a:spAutoFit/>
          </a:bodyPr>
          <a:lstStyle/>
          <a:p>
            <a:r>
              <a:rPr lang="en-IN" sz="2800">
                <a:solidFill>
                  <a:srgbClr val="000000"/>
                </a:solidFill>
              </a:rPr>
              <a:t>Where P is the total power absorbed in the three loads at any instant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extBox 1048719"/>
          <p:cNvSpPr txBox="1"/>
          <p:nvPr/>
        </p:nvSpPr>
        <p:spPr>
          <a:xfrm>
            <a:off x="149609" y="0"/>
            <a:ext cx="7844246" cy="929640"/>
          </a:xfrm>
          <a:prstGeom prst="rect">
            <a:avLst/>
          </a:prstGeom>
        </p:spPr>
        <p:txBody>
          <a:bodyPr wrap="square" rtlCol="0">
            <a:spAutoFit/>
          </a:bodyPr>
          <a:lstStyle/>
          <a:p>
            <a:r>
              <a:rPr lang="en-IN" sz="2800" b="1">
                <a:solidFill>
                  <a:srgbClr val="000000"/>
                </a:solidFill>
              </a:rPr>
              <a:t>Measurement of Three Phase Power: Three Wattmeter Method</a:t>
            </a:r>
          </a:p>
        </p:txBody>
      </p:sp>
      <p:sp>
        <p:nvSpPr>
          <p:cNvPr id="1048721" name="TextBox 1048720"/>
          <p:cNvSpPr txBox="1"/>
          <p:nvPr/>
        </p:nvSpPr>
        <p:spPr>
          <a:xfrm>
            <a:off x="262853" y="1568043"/>
            <a:ext cx="7617756" cy="4282439"/>
          </a:xfrm>
          <a:prstGeom prst="rect">
            <a:avLst/>
          </a:prstGeom>
        </p:spPr>
        <p:txBody>
          <a:bodyPr wrap="square" rtlCol="0">
            <a:spAutoFit/>
          </a:bodyPr>
          <a:lstStyle/>
          <a:p>
            <a:r>
              <a:rPr lang="en-IN" sz="2800">
                <a:solidFill>
                  <a:srgbClr val="000000"/>
                </a:solidFill>
              </a:rPr>
              <a:t>Three Wattmeter method is employed to measure power in a 3 phase, 4 wire system.However, this method can also be employed in a 3 phase, 3 wire delta connected load, where power consumed by each load is required to be determined separately.
The connections for star connected loads for measuring power by Three wattmeter method is shown below.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8" name="Picture 2097197"/>
          <p:cNvPicPr>
            <a:picLocks/>
          </p:cNvPicPr>
          <p:nvPr/>
        </p:nvPicPr>
        <p:blipFill>
          <a:blip r:embed="rId2" cstate="print"/>
          <a:stretch>
            <a:fillRect/>
          </a:stretch>
        </p:blipFill>
        <p:spPr>
          <a:xfrm>
            <a:off x="1313694" y="870754"/>
            <a:ext cx="6516612" cy="511649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1"/>
          <p:cNvPicPr>
            <a:picLocks/>
          </p:cNvPicPr>
          <p:nvPr/>
        </p:nvPicPr>
        <p:blipFill>
          <a:blip r:embed="rId2" cstate="print"/>
          <a:stretch>
            <a:fillRect/>
          </a:stretch>
        </p:blipFill>
        <p:spPr>
          <a:xfrm>
            <a:off x="0" y="0"/>
            <a:ext cx="9144000" cy="6845300"/>
          </a:xfrm>
          <a:prstGeom prst="rect">
            <a:avLst/>
          </a:prstGeom>
        </p:spPr>
      </p:pic>
      <p:sp>
        <p:nvSpPr>
          <p:cNvPr id="1048589" name="TextBox 1048588"/>
          <p:cNvSpPr txBox="1"/>
          <p:nvPr/>
        </p:nvSpPr>
        <p:spPr>
          <a:xfrm>
            <a:off x="535461" y="282423"/>
            <a:ext cx="6322538" cy="599439"/>
          </a:xfrm>
          <a:prstGeom prst="rect">
            <a:avLst/>
          </a:prstGeom>
        </p:spPr>
        <p:txBody>
          <a:bodyPr wrap="square" rtlCol="0">
            <a:spAutoFit/>
          </a:bodyPr>
          <a:lstStyle/>
          <a:p>
            <a:r>
              <a:rPr lang="en-IN" sz="3500" b="1">
                <a:solidFill>
                  <a:srgbClr val="000000"/>
                </a:solidFill>
              </a:rPr>
              <a:t>Advantages of an LCR meter</a:t>
            </a:r>
          </a:p>
        </p:txBody>
      </p:sp>
      <p:sp>
        <p:nvSpPr>
          <p:cNvPr id="1048590" name="TextBox 1048589"/>
          <p:cNvSpPr txBox="1"/>
          <p:nvPr/>
        </p:nvSpPr>
        <p:spPr>
          <a:xfrm>
            <a:off x="0" y="2034231"/>
            <a:ext cx="8681889" cy="2606040"/>
          </a:xfrm>
          <a:prstGeom prst="rect">
            <a:avLst/>
          </a:prstGeom>
        </p:spPr>
        <p:txBody>
          <a:bodyPr wrap="square" rtlCol="0">
            <a:spAutoFit/>
          </a:bodyPr>
          <a:lstStyle/>
          <a:p>
            <a:r>
              <a:rPr lang="en-US" sz="2800">
                <a:solidFill>
                  <a:srgbClr val="000000"/>
                </a:solidFill>
              </a:rPr>
              <a:t>1.  One</a:t>
            </a:r>
            <a:r>
              <a:rPr lang="en-IN" sz="2800">
                <a:solidFill>
                  <a:srgbClr val="000000"/>
                </a:solidFill>
              </a:rPr>
              <a:t> thing that is evident is that it is compact and a three in one sort of a measuring unit which is obviously preferable.
</a:t>
            </a:r>
            <a:r>
              <a:rPr lang="en-US" sz="2800">
                <a:solidFill>
                  <a:srgbClr val="000000"/>
                </a:solidFill>
              </a:rPr>
              <a:t>2.  Other</a:t>
            </a:r>
            <a:r>
              <a:rPr lang="en-IN" sz="2800">
                <a:solidFill>
                  <a:srgbClr val="000000"/>
                </a:solidFill>
              </a:rPr>
              <a:t> than this it is also worth mentioning here that an LCR meter is quite accurate and gives the readings with a high precision.</a:t>
            </a:r>
          </a:p>
        </p:txBody>
      </p:sp>
      <p:sp>
        <p:nvSpPr>
          <p:cNvPr id="1048591" name="TextBox 1048590"/>
          <p:cNvSpPr txBox="1"/>
          <p:nvPr/>
        </p:nvSpPr>
        <p:spPr>
          <a:xfrm>
            <a:off x="0" y="4487563"/>
            <a:ext cx="8423617" cy="2186940"/>
          </a:xfrm>
          <a:prstGeom prst="rect">
            <a:avLst/>
          </a:prstGeom>
        </p:spPr>
        <p:txBody>
          <a:bodyPr wrap="square" rtlCol="0">
            <a:spAutoFit/>
          </a:bodyPr>
          <a:lstStyle/>
          <a:p>
            <a:r>
              <a:rPr lang="en-US" sz="2800">
                <a:solidFill>
                  <a:srgbClr val="000000"/>
                </a:solidFill>
              </a:rPr>
              <a:t>3.  It</a:t>
            </a:r>
            <a:r>
              <a:rPr lang="en-IN" sz="2800">
                <a:solidFill>
                  <a:srgbClr val="000000"/>
                </a:solidFill>
              </a:rPr>
              <a:t> can also tell about the angle between the voltage and the current measure if needed.
</a:t>
            </a:r>
            <a:r>
              <a:rPr lang="en-US" sz="2800">
                <a:solidFill>
                  <a:srgbClr val="000000"/>
                </a:solidFill>
              </a:rPr>
              <a:t>4.  It</a:t>
            </a:r>
            <a:r>
              <a:rPr lang="en-IN" sz="2800">
                <a:solidFill>
                  <a:srgbClr val="000000"/>
                </a:solidFill>
              </a:rPr>
              <a:t> is easy to calibrate and quick to use, the user just needs to connect the two probes of the meter to the DUT as shown below:</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2" name="TextBox 1048721"/>
          <p:cNvSpPr txBox="1"/>
          <p:nvPr/>
        </p:nvSpPr>
        <p:spPr>
          <a:xfrm>
            <a:off x="582768" y="825576"/>
            <a:ext cx="7978462" cy="4282439"/>
          </a:xfrm>
          <a:prstGeom prst="rect">
            <a:avLst/>
          </a:prstGeom>
        </p:spPr>
        <p:txBody>
          <a:bodyPr wrap="square" rtlCol="0">
            <a:spAutoFit/>
          </a:bodyPr>
          <a:lstStyle/>
          <a:p>
            <a:r>
              <a:rPr lang="en-IN" sz="2800">
                <a:solidFill>
                  <a:srgbClr val="000000"/>
                </a:solidFill>
              </a:rPr>
              <a:t>The pressure coil of all the Three wattmeters namely W1, W2 and W3 are connected to a common terminal known as the neutral point. The product of the phase current and line voltage represents as phase power and is recorded by individual wattmeter.
The total power in a Three wattmeter method of power measurement is given by the algebraic sum of the readings of Three wattmeters. i.e</a:t>
            </a:r>
          </a:p>
        </p:txBody>
      </p:sp>
      <p:pic>
        <p:nvPicPr>
          <p:cNvPr id="2097199" name="Picture 2097198"/>
          <p:cNvPicPr>
            <a:picLocks/>
          </p:cNvPicPr>
          <p:nvPr/>
        </p:nvPicPr>
        <p:blipFill>
          <a:blip r:embed="rId2" cstate="print"/>
          <a:stretch>
            <a:fillRect/>
          </a:stretch>
        </p:blipFill>
        <p:spPr>
          <a:xfrm>
            <a:off x="1693973" y="5597237"/>
            <a:ext cx="2878026" cy="44077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TextBox 1048722"/>
          <p:cNvSpPr txBox="1"/>
          <p:nvPr/>
        </p:nvSpPr>
        <p:spPr>
          <a:xfrm>
            <a:off x="299949" y="956458"/>
            <a:ext cx="7568247" cy="4282440"/>
          </a:xfrm>
          <a:prstGeom prst="rect">
            <a:avLst/>
          </a:prstGeom>
        </p:spPr>
        <p:txBody>
          <a:bodyPr wrap="square" rtlCol="0">
            <a:spAutoFit/>
          </a:bodyPr>
          <a:lstStyle/>
          <a:p>
            <a:r>
              <a:rPr lang="en-US" sz="2800">
                <a:solidFill>
                  <a:srgbClr val="000000"/>
                </a:solidFill>
              </a:rPr>
              <a:t>Where</a:t>
            </a:r>
            <a:endParaRPr lang="en-IN" sz="2800">
              <a:solidFill>
                <a:srgbClr val="000000"/>
              </a:solidFill>
            </a:endParaRPr>
          </a:p>
          <a:p>
            <a:r>
              <a:rPr lang="en-US" sz="2800">
                <a:solidFill>
                  <a:srgbClr val="000000"/>
                </a:solidFill>
              </a:rPr>
              <a:t>W1</a:t>
            </a:r>
            <a:r>
              <a:rPr lang="en-IN" sz="2800">
                <a:solidFill>
                  <a:srgbClr val="000000"/>
                </a:solidFill>
              </a:rPr>
              <a:t> = V1I1
W2 = V2I2
W3 = V3I3
Except for 3 phase, 4 wire unbalanced load, 3 phase power can be measured by using only Two Wattmeter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1"/>
          <p:cNvPicPr>
            <a:picLocks/>
          </p:cNvPicPr>
          <p:nvPr/>
        </p:nvPicPr>
        <p:blipFill>
          <a:blip r:embed="rId2" cstate="print"/>
          <a:stretch>
            <a:fillRect/>
          </a:stretch>
        </p:blipFill>
        <p:spPr>
          <a:xfrm>
            <a:off x="0" y="0"/>
            <a:ext cx="9144000" cy="6845300"/>
          </a:xfrm>
          <a:prstGeom prst="rect">
            <a:avLst/>
          </a:prstGeom>
        </p:spPr>
      </p:pic>
      <p:sp>
        <p:nvSpPr>
          <p:cNvPr id="1048592" name="TextBox 2"/>
          <p:cNvSpPr txBox="1"/>
          <p:nvPr/>
        </p:nvSpPr>
        <p:spPr>
          <a:xfrm>
            <a:off x="3251200" y="609600"/>
            <a:ext cx="27813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Transducer</a:t>
            </a:r>
          </a:p>
          <a:p>
            <a:pPr>
              <a:lnSpc>
                <a:spcPts val="5060"/>
              </a:lnSpc>
            </a:pPr>
            <a:endParaRPr lang="en-CA" sz="4404">
              <a:solidFill>
                <a:srgbClr val="000000"/>
              </a:solidFill>
            </a:endParaRPr>
          </a:p>
        </p:txBody>
      </p:sp>
      <p:sp>
        <p:nvSpPr>
          <p:cNvPr id="1048593" name="TextBox 3"/>
          <p:cNvSpPr txBox="1"/>
          <p:nvPr/>
        </p:nvSpPr>
        <p:spPr>
          <a:xfrm>
            <a:off x="1231900" y="2692400"/>
            <a:ext cx="6997700" cy="1270000"/>
          </a:xfrm>
          <a:prstGeom prst="rect">
            <a:avLst/>
          </a:prstGeom>
          <a:noFill/>
        </p:spPr>
        <p:txBody>
          <a:bodyPr vert="horz" wrap="none" lIns="0" tIns="0" rIns="0" bIns="0" rtlCol="0">
            <a:spAutoFit/>
          </a:bodyPr>
          <a:lstStyle/>
          <a:p>
            <a:pPr>
              <a:lnSpc>
                <a:spcPts val="2100"/>
              </a:lnSpc>
            </a:pPr>
            <a:r>
              <a:rPr lang="en-CA" sz="2195">
                <a:solidFill>
                  <a:srgbClr val="073D86"/>
                </a:solidFill>
                <a:latin typeface="Candara"/>
                <a:cs typeface="Candara"/>
              </a:rPr>
              <a:t>This article is about an engineering device. For the similarly</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named concept in computer science, see Finite state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transducer.</a:t>
            </a:r>
          </a:p>
          <a:p>
            <a:pPr>
              <a:lnSpc>
                <a:spcPts val="2100"/>
              </a:lnSpc>
            </a:pPr>
            <a:endParaRPr lang="en-CA" sz="2195">
              <a:solidFill>
                <a:srgbClr val="000000"/>
              </a:solidFill>
            </a:endParaRPr>
          </a:p>
        </p:txBody>
      </p:sp>
      <p:sp>
        <p:nvSpPr>
          <p:cNvPr id="1048594" name="TextBox 4"/>
          <p:cNvSpPr txBox="1"/>
          <p:nvPr/>
        </p:nvSpPr>
        <p:spPr>
          <a:xfrm>
            <a:off x="952500" y="3568700"/>
            <a:ext cx="6743700" cy="952500"/>
          </a:xfrm>
          <a:prstGeom prst="rect">
            <a:avLst/>
          </a:prstGeom>
          <a:noFill/>
        </p:spPr>
        <p:txBody>
          <a:bodyPr vert="horz" wrap="none" lIns="0" tIns="0" rIns="0" bIns="0" rtlCol="0">
            <a:spAutoFit/>
          </a:bodyPr>
          <a:lstStyle/>
          <a:p>
            <a:pPr>
              <a:lnSpc>
                <a:spcPts val="2100"/>
              </a:lnSpc>
            </a:pPr>
            <a:r>
              <a:rPr lang="en-CA" sz="2195">
                <a:solidFill>
                  <a:srgbClr val="30B6FC"/>
                </a:solidFill>
                <a:latin typeface="Arial Unicode MS"/>
                <a:cs typeface="Arial Unicode MS"/>
              </a:rPr>
              <a:t></a:t>
            </a:r>
            <a:r>
              <a:rPr lang="en-CA" sz="2195">
                <a:solidFill>
                  <a:srgbClr val="073D86"/>
                </a:solidFill>
                <a:latin typeface="Candara"/>
                <a:cs typeface="Candara"/>
              </a:rPr>
              <a:t> A transducer is a device that converts energy from one</a:t>
            </a:r>
            <a:r>
              <a:rPr lang="en-CA" sz="2198">
                <a:solidFill>
                  <a:srgbClr val="000000"/>
                </a:solidFill>
                <a:latin typeface="Times New Roman"/>
              </a:rPr>
              <a:t/>
            </a:r>
            <a:br>
              <a:rPr lang="en-CA" sz="2198">
                <a:solidFill>
                  <a:srgbClr val="000000"/>
                </a:solidFill>
                <a:latin typeface="Times New Roman"/>
              </a:rPr>
            </a:br>
            <a:r>
              <a:rPr lang="en-CA" sz="2198">
                <a:solidFill>
                  <a:srgbClr val="073D86"/>
                </a:solidFill>
                <a:latin typeface="Candara"/>
                <a:cs typeface="Candara"/>
              </a:rPr>
              <a:t>form to another. Usually a transducer converts a signal in</a:t>
            </a:r>
          </a:p>
          <a:p>
            <a:pPr>
              <a:lnSpc>
                <a:spcPts val="2100"/>
              </a:lnSpc>
            </a:pPr>
            <a:endParaRPr lang="en-CA" sz="2198">
              <a:solidFill>
                <a:srgbClr val="000000"/>
              </a:solidFill>
            </a:endParaRPr>
          </a:p>
        </p:txBody>
      </p:sp>
      <p:sp>
        <p:nvSpPr>
          <p:cNvPr id="1048595" name="TextBox 5"/>
          <p:cNvSpPr txBox="1"/>
          <p:nvPr/>
        </p:nvSpPr>
        <p:spPr>
          <a:xfrm>
            <a:off x="1231900" y="4089400"/>
            <a:ext cx="4838700" cy="635000"/>
          </a:xfrm>
          <a:prstGeom prst="rect">
            <a:avLst/>
          </a:prstGeom>
          <a:noFill/>
        </p:spPr>
        <p:txBody>
          <a:bodyPr vert="horz" wrap="none" lIns="0" tIns="0" rIns="0" bIns="0" rtlCol="0">
            <a:spAutoFit/>
          </a:bodyPr>
          <a:lstStyle/>
          <a:p>
            <a:pPr>
              <a:lnSpc>
                <a:spcPts val="2220"/>
              </a:lnSpc>
            </a:pPr>
            <a:r>
              <a:rPr lang="en-CA" sz="2195">
                <a:solidFill>
                  <a:srgbClr val="073D86"/>
                </a:solidFill>
                <a:latin typeface="Candara"/>
                <a:cs typeface="Candara"/>
              </a:rPr>
              <a:t>one form of energy to a signal in another.</a:t>
            </a:r>
          </a:p>
          <a:p>
            <a:pPr>
              <a:lnSpc>
                <a:spcPts val="2220"/>
              </a:lnSpc>
            </a:pPr>
            <a:endParaRPr lang="en-CA" sz="2195">
              <a:solidFill>
                <a:srgbClr val="000000"/>
              </a:solidFill>
            </a:endParaRPr>
          </a:p>
        </p:txBody>
      </p:sp>
      <p:sp>
        <p:nvSpPr>
          <p:cNvPr id="1048596" name="TextBox 6"/>
          <p:cNvSpPr txBox="1"/>
          <p:nvPr/>
        </p:nvSpPr>
        <p:spPr>
          <a:xfrm>
            <a:off x="952500" y="4432300"/>
            <a:ext cx="6832600" cy="2222499"/>
          </a:xfrm>
          <a:prstGeom prst="rect">
            <a:avLst/>
          </a:prstGeom>
          <a:noFill/>
        </p:spPr>
        <p:txBody>
          <a:bodyPr vert="horz" wrap="none" lIns="0" tIns="0" rIns="0" bIns="0" rtlCol="0">
            <a:spAutoFit/>
          </a:bodyPr>
          <a:lstStyle/>
          <a:p>
            <a:pPr>
              <a:lnSpc>
                <a:spcPts val="2120"/>
              </a:lnSpc>
            </a:pPr>
            <a:r>
              <a:rPr lang="en-CA" sz="2195">
                <a:solidFill>
                  <a:srgbClr val="30B6FC"/>
                </a:solidFill>
                <a:latin typeface="Arial Unicode MS"/>
                <a:cs typeface="Arial Unicode MS"/>
              </a:rPr>
              <a:t></a:t>
            </a:r>
            <a:r>
              <a:rPr lang="en-CA" sz="2195">
                <a:solidFill>
                  <a:srgbClr val="073D86"/>
                </a:solidFill>
                <a:latin typeface="Candara"/>
                <a:cs typeface="Candara"/>
              </a:rPr>
              <a:t> Transducers are often employed at the boundaries of</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automation, measurement, and control systems, where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electrical signals are converted to and from other physical</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quantities (energy, force, torque, light, motion, position,</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etc.). The process of converting one form of energy to</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another is known as transduction.</a:t>
            </a:r>
          </a:p>
          <a:p>
            <a:pPr>
              <a:lnSpc>
                <a:spcPts val="2120"/>
              </a:lnSpc>
            </a:pPr>
            <a:endParaRPr lang="en-CA" sz="2195">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1"/>
          <p:cNvPicPr>
            <a:picLocks/>
          </p:cNvPicPr>
          <p:nvPr/>
        </p:nvPicPr>
        <p:blipFill>
          <a:blip r:embed="rId2" cstate="print"/>
          <a:stretch>
            <a:fillRect/>
          </a:stretch>
        </p:blipFill>
        <p:spPr>
          <a:xfrm>
            <a:off x="0" y="0"/>
            <a:ext cx="9144000" cy="6845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1"/>
          <p:cNvPicPr>
            <a:picLocks/>
          </p:cNvPicPr>
          <p:nvPr/>
        </p:nvPicPr>
        <p:blipFill>
          <a:blip r:embed="rId2" cstate="print"/>
          <a:stretch>
            <a:fillRect/>
          </a:stretch>
        </p:blipFill>
        <p:spPr>
          <a:xfrm>
            <a:off x="0" y="0"/>
            <a:ext cx="9144000" cy="6845300"/>
          </a:xfrm>
          <a:prstGeom prst="rect">
            <a:avLst/>
          </a:prstGeom>
        </p:spPr>
      </p:pic>
      <p:sp>
        <p:nvSpPr>
          <p:cNvPr id="1048597" name="TextBox 2"/>
          <p:cNvSpPr txBox="1"/>
          <p:nvPr/>
        </p:nvSpPr>
        <p:spPr>
          <a:xfrm>
            <a:off x="1358900" y="609600"/>
            <a:ext cx="67437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various types of transducer</a:t>
            </a:r>
          </a:p>
          <a:p>
            <a:pPr>
              <a:lnSpc>
                <a:spcPts val="5060"/>
              </a:lnSpc>
            </a:pPr>
            <a:endParaRPr lang="en-CA" sz="4404">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1"/>
          <p:cNvPicPr>
            <a:picLocks/>
          </p:cNvPicPr>
          <p:nvPr/>
        </p:nvPicPr>
        <p:blipFill>
          <a:blip r:embed="rId2" cstate="print"/>
          <a:stretch>
            <a:fillRect/>
          </a:stretch>
        </p:blipFill>
        <p:spPr>
          <a:xfrm>
            <a:off x="0" y="0"/>
            <a:ext cx="9144000" cy="6845300"/>
          </a:xfrm>
          <a:prstGeom prst="rect">
            <a:avLst/>
          </a:prstGeom>
        </p:spPr>
      </p:pic>
      <p:sp>
        <p:nvSpPr>
          <p:cNvPr id="1048598" name="TextBox 2"/>
          <p:cNvSpPr txBox="1"/>
          <p:nvPr/>
        </p:nvSpPr>
        <p:spPr>
          <a:xfrm>
            <a:off x="1092200" y="609600"/>
            <a:ext cx="73025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measurement of strain gauge</a:t>
            </a:r>
          </a:p>
          <a:p>
            <a:pPr>
              <a:lnSpc>
                <a:spcPts val="5060"/>
              </a:lnSpc>
            </a:pPr>
            <a:endParaRPr lang="en-CA" sz="4404">
              <a:solidFill>
                <a:srgbClr val="000000"/>
              </a:solidFill>
            </a:endParaRPr>
          </a:p>
        </p:txBody>
      </p:sp>
      <p:sp>
        <p:nvSpPr>
          <p:cNvPr id="1048599" name="TextBox 3"/>
          <p:cNvSpPr txBox="1"/>
          <p:nvPr/>
        </p:nvSpPr>
        <p:spPr>
          <a:xfrm>
            <a:off x="1231900" y="2717800"/>
            <a:ext cx="65151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A strain gauge is a device used to measure strain on an</a:t>
            </a:r>
          </a:p>
          <a:p>
            <a:pPr>
              <a:lnSpc>
                <a:spcPts val="2530"/>
              </a:lnSpc>
            </a:pPr>
            <a:endParaRPr lang="en-CA" sz="2195">
              <a:solidFill>
                <a:srgbClr val="000000"/>
              </a:solidFill>
            </a:endParaRPr>
          </a:p>
        </p:txBody>
      </p:sp>
      <p:sp>
        <p:nvSpPr>
          <p:cNvPr id="1048600" name="TextBox 4"/>
          <p:cNvSpPr txBox="1"/>
          <p:nvPr/>
        </p:nvSpPr>
        <p:spPr>
          <a:xfrm>
            <a:off x="1231900" y="3035300"/>
            <a:ext cx="6997700" cy="952500"/>
          </a:xfrm>
          <a:prstGeom prst="rect">
            <a:avLst/>
          </a:prstGeom>
          <a:noFill/>
        </p:spPr>
        <p:txBody>
          <a:bodyPr vert="horz" wrap="none" lIns="0" tIns="0" rIns="0" bIns="0" rtlCol="0">
            <a:spAutoFit/>
          </a:bodyPr>
          <a:lstStyle/>
          <a:p>
            <a:pPr>
              <a:lnSpc>
                <a:spcPts val="2600"/>
              </a:lnSpc>
            </a:pPr>
            <a:r>
              <a:rPr lang="en-CA" sz="2195">
                <a:solidFill>
                  <a:srgbClr val="073D86"/>
                </a:solidFill>
                <a:latin typeface="Candara"/>
                <a:cs typeface="Candara"/>
              </a:rPr>
              <a:t>object. Invented by Edward E. Simmons and Arthur C. Ruge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in 1938, the most common type of strain gauge consists of</a:t>
            </a:r>
          </a:p>
          <a:p>
            <a:pPr>
              <a:lnSpc>
                <a:spcPts val="2600"/>
              </a:lnSpc>
            </a:pPr>
            <a:endParaRPr lang="en-CA" sz="2195">
              <a:solidFill>
                <a:srgbClr val="000000"/>
              </a:solidFill>
            </a:endParaRPr>
          </a:p>
        </p:txBody>
      </p:sp>
      <p:sp>
        <p:nvSpPr>
          <p:cNvPr id="1048601" name="TextBox 5"/>
          <p:cNvSpPr txBox="1"/>
          <p:nvPr/>
        </p:nvSpPr>
        <p:spPr>
          <a:xfrm>
            <a:off x="1231900" y="3721100"/>
            <a:ext cx="69723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an insulating flexible backing which supports a metallic foil</a:t>
            </a:r>
          </a:p>
          <a:p>
            <a:pPr>
              <a:lnSpc>
                <a:spcPts val="2530"/>
              </a:lnSpc>
            </a:pPr>
            <a:endParaRPr lang="en-CA" sz="2198">
              <a:solidFill>
                <a:srgbClr val="000000"/>
              </a:solidFill>
            </a:endParaRPr>
          </a:p>
        </p:txBody>
      </p:sp>
      <p:sp>
        <p:nvSpPr>
          <p:cNvPr id="1048602" name="TextBox 6"/>
          <p:cNvSpPr txBox="1"/>
          <p:nvPr/>
        </p:nvSpPr>
        <p:spPr>
          <a:xfrm>
            <a:off x="1231900" y="4038600"/>
            <a:ext cx="6718300" cy="1587500"/>
          </a:xfrm>
          <a:prstGeom prst="rect">
            <a:avLst/>
          </a:prstGeom>
          <a:noFill/>
        </p:spPr>
        <p:txBody>
          <a:bodyPr vert="horz" wrap="none" lIns="0" tIns="0" rIns="0" bIns="0" rtlCol="0">
            <a:spAutoFit/>
          </a:bodyPr>
          <a:lstStyle/>
          <a:p>
            <a:pPr>
              <a:lnSpc>
                <a:spcPts val="2630"/>
              </a:lnSpc>
            </a:pPr>
            <a:r>
              <a:rPr lang="en-CA" sz="2195">
                <a:solidFill>
                  <a:srgbClr val="073D86"/>
                </a:solidFill>
                <a:latin typeface="Candara"/>
                <a:cs typeface="Candara"/>
              </a:rPr>
              <a:t>pattern. The gauge is attached to the object by a suitable</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adhesive, such as cyanoacrylate.[1] As the object is</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deformed, the foil is deformed, causing its electrical</a:t>
            </a:r>
            <a:r>
              <a:rPr lang="en-CA" sz="2195">
                <a:solidFill>
                  <a:srgbClr val="000000"/>
                </a:solidFill>
                <a:latin typeface="Times New Roman"/>
              </a:rPr>
              <a:t/>
            </a:r>
            <a:br>
              <a:rPr lang="en-CA" sz="2195">
                <a:solidFill>
                  <a:srgbClr val="000000"/>
                </a:solidFill>
                <a:latin typeface="Times New Roman"/>
              </a:rPr>
            </a:br>
            <a:r>
              <a:rPr lang="en-CA" sz="2195">
                <a:solidFill>
                  <a:srgbClr val="073D86"/>
                </a:solidFill>
                <a:latin typeface="Candara"/>
                <a:cs typeface="Candara"/>
              </a:rPr>
              <a:t>resistance to change. This resistance change, usually</a:t>
            </a:r>
          </a:p>
          <a:p>
            <a:pPr>
              <a:lnSpc>
                <a:spcPts val="2630"/>
              </a:lnSpc>
            </a:pPr>
            <a:endParaRPr lang="en-CA" sz="2195">
              <a:solidFill>
                <a:srgbClr val="000000"/>
              </a:solidFill>
            </a:endParaRPr>
          </a:p>
        </p:txBody>
      </p:sp>
      <p:sp>
        <p:nvSpPr>
          <p:cNvPr id="1048603" name="TextBox 7"/>
          <p:cNvSpPr txBox="1"/>
          <p:nvPr/>
        </p:nvSpPr>
        <p:spPr>
          <a:xfrm>
            <a:off x="1231900" y="5397500"/>
            <a:ext cx="6362700" cy="635000"/>
          </a:xfrm>
          <a:prstGeom prst="rect">
            <a:avLst/>
          </a:prstGeom>
          <a:noFill/>
        </p:spPr>
        <p:txBody>
          <a:bodyPr vert="horz" wrap="none" lIns="0" tIns="0" rIns="0" bIns="0" rtlCol="0">
            <a:spAutoFit/>
          </a:bodyPr>
          <a:lstStyle/>
          <a:p>
            <a:pPr>
              <a:lnSpc>
                <a:spcPts val="2530"/>
              </a:lnSpc>
            </a:pPr>
            <a:r>
              <a:rPr lang="en-CA" sz="2198">
                <a:solidFill>
                  <a:srgbClr val="073D86"/>
                </a:solidFill>
                <a:latin typeface="Candara"/>
                <a:cs typeface="Candara"/>
              </a:rPr>
              <a:t>measured using a Wheatstone bridge, is related to the</a:t>
            </a:r>
          </a:p>
          <a:p>
            <a:pPr>
              <a:lnSpc>
                <a:spcPts val="2530"/>
              </a:lnSpc>
            </a:pPr>
            <a:endParaRPr lang="en-CA" sz="2198">
              <a:solidFill>
                <a:srgbClr val="000000"/>
              </a:solidFill>
            </a:endParaRPr>
          </a:p>
        </p:txBody>
      </p:sp>
      <p:sp>
        <p:nvSpPr>
          <p:cNvPr id="1048604" name="TextBox 8"/>
          <p:cNvSpPr txBox="1"/>
          <p:nvPr/>
        </p:nvSpPr>
        <p:spPr>
          <a:xfrm>
            <a:off x="1231900" y="5727700"/>
            <a:ext cx="5765800" cy="635000"/>
          </a:xfrm>
          <a:prstGeom prst="rect">
            <a:avLst/>
          </a:prstGeom>
          <a:noFill/>
        </p:spPr>
        <p:txBody>
          <a:bodyPr vert="horz" wrap="none" lIns="0" tIns="0" rIns="0" bIns="0" rtlCol="0">
            <a:spAutoFit/>
          </a:bodyPr>
          <a:lstStyle/>
          <a:p>
            <a:pPr>
              <a:lnSpc>
                <a:spcPts val="2530"/>
              </a:lnSpc>
            </a:pPr>
            <a:r>
              <a:rPr lang="en-CA" sz="2195">
                <a:solidFill>
                  <a:srgbClr val="073D86"/>
                </a:solidFill>
                <a:latin typeface="Candara"/>
                <a:cs typeface="Candara"/>
              </a:rPr>
              <a:t>strain by the quantity known as the gauge factor.</a:t>
            </a:r>
          </a:p>
          <a:p>
            <a:pPr>
              <a:lnSpc>
                <a:spcPts val="2530"/>
              </a:lnSpc>
            </a:pPr>
            <a:endParaRPr lang="en-CA" sz="2195">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1"/>
          <p:cNvPicPr>
            <a:picLocks/>
          </p:cNvPicPr>
          <p:nvPr/>
        </p:nvPicPr>
        <p:blipFill>
          <a:blip r:embed="rId2" cstate="print"/>
          <a:stretch>
            <a:fillRect/>
          </a:stretch>
        </p:blipFill>
        <p:spPr>
          <a:xfrm>
            <a:off x="0" y="0"/>
            <a:ext cx="9144000" cy="6845300"/>
          </a:xfrm>
          <a:prstGeom prst="rect">
            <a:avLst/>
          </a:prstGeom>
        </p:spPr>
      </p:pic>
      <p:sp>
        <p:nvSpPr>
          <p:cNvPr id="1048605" name="TextBox 2"/>
          <p:cNvSpPr txBox="1"/>
          <p:nvPr/>
        </p:nvSpPr>
        <p:spPr>
          <a:xfrm>
            <a:off x="3111500" y="609600"/>
            <a:ext cx="3073400" cy="1320800"/>
          </a:xfrm>
          <a:prstGeom prst="rect">
            <a:avLst/>
          </a:prstGeom>
          <a:noFill/>
        </p:spPr>
        <p:txBody>
          <a:bodyPr vert="horz" wrap="none" lIns="0" tIns="0" rIns="0" bIns="0" rtlCol="0">
            <a:spAutoFit/>
          </a:bodyPr>
          <a:lstStyle/>
          <a:p>
            <a:pPr>
              <a:lnSpc>
                <a:spcPts val="5060"/>
              </a:lnSpc>
            </a:pPr>
            <a:r>
              <a:rPr lang="en-CA" sz="4404">
                <a:solidFill>
                  <a:srgbClr val="FFFFFF"/>
                </a:solidFill>
                <a:latin typeface="Candara"/>
                <a:cs typeface="Candara"/>
              </a:rPr>
              <a:t>strain gauge</a:t>
            </a:r>
          </a:p>
          <a:p>
            <a:pPr>
              <a:lnSpc>
                <a:spcPts val="5060"/>
              </a:lnSpc>
            </a:pPr>
            <a:endParaRPr lang="en-CA" sz="4404">
              <a:solidFill>
                <a:srgbClr val="00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1484</Words>
  <Application>Microsoft Office PowerPoint</Application>
  <PresentationFormat>On-screen Show (4:3)</PresentationFormat>
  <Paragraphs>139</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Two Wattmeter Method of Power Measurement</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Investintech.com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A2E_Engine</dc:creator>
  <cp:lastModifiedBy>CHARU</cp:lastModifiedBy>
  <cp:revision>3</cp:revision>
  <dcterms:created xsi:type="dcterms:W3CDTF">2020-03-18T10:19:52Z</dcterms:created>
  <dcterms:modified xsi:type="dcterms:W3CDTF">2020-04-15T06:34:17Z</dcterms:modified>
</cp:coreProperties>
</file>