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56" r:id="rId2"/>
    <p:sldId id="294" r:id="rId3"/>
    <p:sldId id="277" r:id="rId4"/>
    <p:sldId id="298" r:id="rId5"/>
    <p:sldId id="296" r:id="rId6"/>
    <p:sldId id="289" r:id="rId7"/>
    <p:sldId id="293" r:id="rId8"/>
    <p:sldId id="297" r:id="rId9"/>
    <p:sldId id="276" r:id="rId10"/>
    <p:sldId id="261" r:id="rId11"/>
    <p:sldId id="273" r:id="rId12"/>
    <p:sldId id="299" r:id="rId13"/>
    <p:sldId id="300" r:id="rId14"/>
    <p:sldId id="283" r:id="rId15"/>
    <p:sldId id="316" r:id="rId16"/>
    <p:sldId id="281" r:id="rId17"/>
    <p:sldId id="282" r:id="rId18"/>
    <p:sldId id="301" r:id="rId19"/>
    <p:sldId id="284" r:id="rId20"/>
    <p:sldId id="319" r:id="rId21"/>
    <p:sldId id="321" r:id="rId22"/>
    <p:sldId id="314" r:id="rId23"/>
    <p:sldId id="310" r:id="rId24"/>
    <p:sldId id="311" r:id="rId25"/>
    <p:sldId id="323" r:id="rId26"/>
    <p:sldId id="313" r:id="rId27"/>
    <p:sldId id="302" r:id="rId28"/>
    <p:sldId id="306" r:id="rId29"/>
    <p:sldId id="307" r:id="rId30"/>
    <p:sldId id="324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5" r:id="rId42"/>
    <p:sldId id="346" r:id="rId43"/>
    <p:sldId id="347" r:id="rId44"/>
    <p:sldId id="348" r:id="rId45"/>
    <p:sldId id="351" r:id="rId46"/>
    <p:sldId id="355" r:id="rId47"/>
    <p:sldId id="356" r:id="rId48"/>
    <p:sldId id="357" r:id="rId49"/>
    <p:sldId id="358" r:id="rId50"/>
    <p:sldId id="359" r:id="rId51"/>
    <p:sldId id="360" r:id="rId52"/>
    <p:sldId id="361" r:id="rId53"/>
    <p:sldId id="362" r:id="rId54"/>
    <p:sldId id="363" r:id="rId55"/>
  </p:sldIdLst>
  <p:sldSz cx="9144000" cy="6858000" type="screen4x3"/>
  <p:notesSz cx="6997700" cy="9283700"/>
  <p:kinsoku lang="ja-JP" invalStChars="" invalEndChars="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80049"/>
    <a:srgbClr val="FC012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624" autoAdjust="0"/>
  </p:normalViewPr>
  <p:slideViewPr>
    <p:cSldViewPr>
      <p:cViewPr>
        <p:scale>
          <a:sx n="77" d="100"/>
          <a:sy n="77" d="100"/>
        </p:scale>
        <p:origin x="-11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94719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062" tIns="45223" rIns="92062" bIns="45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703263"/>
            <a:ext cx="4625975" cy="3468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xmlns="" val="331254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986463" cy="4176713"/>
          </a:xfrm>
          <a:noFill/>
          <a:ln/>
        </p:spPr>
        <p:txBody>
          <a:bodyPr/>
          <a:lstStyle/>
          <a:p>
            <a:r>
              <a:rPr lang="en-US"/>
              <a:t>The slides for this text are organized into chapters. This lecture covers Chapter 1.</a:t>
            </a:r>
          </a:p>
          <a:p>
            <a:endParaRPr lang="en-US"/>
          </a:p>
          <a:p>
            <a:r>
              <a:rPr lang="en-US"/>
              <a:t>Chapter 1: Introduction to Database Systems</a:t>
            </a:r>
          </a:p>
          <a:p>
            <a:r>
              <a:rPr lang="en-US"/>
              <a:t>Chapter 2: The Entity-Relationship Model	</a:t>
            </a:r>
          </a:p>
          <a:p>
            <a:r>
              <a:rPr lang="en-US"/>
              <a:t>Chapter 3: The Relational Model</a:t>
            </a:r>
          </a:p>
          <a:p>
            <a:r>
              <a:rPr lang="en-US"/>
              <a:t>Chapter 4 (Part A): Relational Algebra</a:t>
            </a:r>
          </a:p>
          <a:p>
            <a:r>
              <a:rPr lang="en-US"/>
              <a:t>Chapter 4 (Part B): Relational Calculus</a:t>
            </a:r>
          </a:p>
          <a:p>
            <a:r>
              <a:rPr lang="en-US"/>
              <a:t>Chapter 5: SQL: Queries, Programming, Triggers</a:t>
            </a:r>
          </a:p>
          <a:p>
            <a:r>
              <a:rPr lang="en-US"/>
              <a:t>Chapter 6: Query-by-Example (QBE)</a:t>
            </a:r>
          </a:p>
          <a:p>
            <a:r>
              <a:rPr lang="en-US"/>
              <a:t>Chapter 7: Storing Data: Disks and Files</a:t>
            </a:r>
          </a:p>
          <a:p>
            <a:r>
              <a:rPr lang="en-US"/>
              <a:t>Chapter 8: File Organizations and Indexing</a:t>
            </a:r>
          </a:p>
          <a:p>
            <a:r>
              <a:rPr lang="en-US"/>
              <a:t>Chapter 9: Tree-Structured Indexing</a:t>
            </a:r>
          </a:p>
          <a:p>
            <a:r>
              <a:rPr lang="en-US"/>
              <a:t>Chapter 10: Hash-Based Indexing</a:t>
            </a:r>
          </a:p>
          <a:p>
            <a:r>
              <a:rPr lang="en-US"/>
              <a:t>Chapter 11: External Sorting</a:t>
            </a:r>
          </a:p>
          <a:p>
            <a:r>
              <a:rPr lang="en-US"/>
              <a:t>Chapter 12 (Part A): Evaluation of Relational Operators</a:t>
            </a:r>
          </a:p>
          <a:p>
            <a:r>
              <a:rPr lang="en-US"/>
              <a:t>Chapter 12 (Part B): Evaluation of Relational Operators: Other Techniques</a:t>
            </a:r>
          </a:p>
          <a:p>
            <a:r>
              <a:rPr lang="en-US"/>
              <a:t>Chapter 13: Introduction to Query Optimization</a:t>
            </a:r>
          </a:p>
          <a:p>
            <a:r>
              <a:rPr lang="en-US"/>
              <a:t>Chapter 14: A Typical Relational Optimizer</a:t>
            </a:r>
          </a:p>
          <a:p>
            <a:r>
              <a:rPr lang="en-US"/>
              <a:t>Chapter 15: Schema Refinement and Normal Forms</a:t>
            </a:r>
          </a:p>
          <a:p>
            <a:r>
              <a:rPr lang="en-US"/>
              <a:t>Chapter 16 (Part A): Physical Database Design</a:t>
            </a:r>
          </a:p>
          <a:p>
            <a:r>
              <a:rPr lang="en-US"/>
              <a:t>Chapter 16 (Part B): Database Tuning</a:t>
            </a:r>
          </a:p>
          <a:p>
            <a:r>
              <a:rPr lang="en-US"/>
              <a:t>Chapter 17: Security</a:t>
            </a:r>
          </a:p>
          <a:p>
            <a:r>
              <a:rPr lang="en-US"/>
              <a:t>Chapter 18: Transaction Management Overview</a:t>
            </a:r>
          </a:p>
          <a:p>
            <a:r>
              <a:rPr lang="en-US"/>
              <a:t>Chapter 19: Concurrency Control</a:t>
            </a:r>
          </a:p>
          <a:p>
            <a:r>
              <a:rPr lang="en-US"/>
              <a:t>Chapter 20: Crash Recovery</a:t>
            </a:r>
          </a:p>
          <a:p>
            <a:r>
              <a:rPr lang="en-US"/>
              <a:t>Chapter 21: Parallel and Distributed Databases</a:t>
            </a:r>
          </a:p>
          <a:p>
            <a:r>
              <a:rPr lang="en-US"/>
              <a:t>Chapter 22: Internet Databases</a:t>
            </a:r>
          </a:p>
          <a:p>
            <a:r>
              <a:rPr lang="en-US"/>
              <a:t>Chapter 23: Decision Support</a:t>
            </a:r>
          </a:p>
          <a:p>
            <a:r>
              <a:rPr lang="en-US"/>
              <a:t>Chapter 24: Data Mining</a:t>
            </a:r>
          </a:p>
          <a:p>
            <a:r>
              <a:rPr lang="en-US"/>
              <a:t>Chapter 25: Object-Database Systems</a:t>
            </a:r>
          </a:p>
          <a:p>
            <a:r>
              <a:rPr lang="en-US"/>
              <a:t>Chapter 26: Spatial Data Management</a:t>
            </a:r>
          </a:p>
          <a:p>
            <a:r>
              <a:rPr lang="en-US"/>
              <a:t>Chapter 27: Deductive Databases</a:t>
            </a:r>
          </a:p>
          <a:p>
            <a:r>
              <a:rPr lang="en-US"/>
              <a:t>Chapter 28: Additional Topics</a:t>
            </a:r>
          </a:p>
          <a:p>
            <a:endParaRPr lang="en-US"/>
          </a:p>
        </p:txBody>
      </p:sp>
      <p:sp>
        <p:nvSpPr>
          <p:cNvPr id="51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4388" cy="3468687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FA8CA6CC-9BB7-4AF6-A065-E9393FA0513A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1D0B6712-779C-48FF-8DBC-669AFA54D49B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05A44054-617F-49D9-8267-063C85B3E6DD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C3D57808-B7B7-4271-A898-82BACB068C6B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D06B5D73-D292-4A13-B22C-C15B06C48522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EAA6200E-67DE-47D3-B7DC-E60D9EDCB5DF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48C81BD9-B91F-4BC3-A0F5-5C384C742A6D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7C90F5EA-6733-420B-96B9-F1872376350D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7F30CEA5-DA68-4288-AF12-503153FFAAC5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992BFC26-EA46-4FFE-936D-744FF8CDB411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81" tIns="0" rIns="19381" bIns="0" anchor="b"/>
          <a:lstStyle/>
          <a:p>
            <a:pPr algn="r" defTabSz="930275"/>
            <a:r>
              <a:rPr lang="en-US" sz="1000" i="1"/>
              <a:t>6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4388" cy="3468687"/>
          </a:xfrm>
          <a:ln cap="flat"/>
        </p:spPr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9482B925-825C-4C69-9B31-6EB402D67AD8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74363A85-72D1-4B4B-BB15-198C05F9E5C4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B1636303-B244-4457-AF6C-8433851170DC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300C745C-9BC9-49A0-B0C3-2507F6543AEF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6FB89F0A-A165-430E-8C22-5188B3CEDA90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35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6568F875-61EF-4C42-B298-1725863FFF4D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227344AF-E6D2-4E42-B39C-1CFDFAD9D848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785F47CD-1E9D-4B18-8E59-EB45D81EC912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35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E9ACFF1B-8EF2-4F7F-B049-15308CD75294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361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B2BCAD71-AC43-4465-BC12-22A477CBBD3F}" type="slidenum">
              <a:rPr lang="en-US" altLang="en-US"/>
              <a:pPr/>
              <a:t>52</a:t>
            </a:fld>
            <a:endParaRPr lang="en-US" altLang="en-US"/>
          </a:p>
        </p:txBody>
      </p:sp>
      <p:sp>
        <p:nvSpPr>
          <p:cNvPr id="363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81" tIns="0" rIns="19381" bIns="0" anchor="b"/>
          <a:lstStyle/>
          <a:p>
            <a:pPr algn="r" defTabSz="930275"/>
            <a:r>
              <a:rPr lang="en-US" sz="1000" i="1"/>
              <a:t>7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1F279AEA-BC2E-4040-99E4-F9E95C7C4FF3}" type="slidenum">
              <a:rPr lang="en-US" altLang="en-US"/>
              <a:pPr/>
              <a:t>53</a:t>
            </a:fld>
            <a:endParaRPr lang="en-US" altLang="en-US"/>
          </a:p>
        </p:txBody>
      </p:sp>
      <p:sp>
        <p:nvSpPr>
          <p:cNvPr id="365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0E19BF1E-0B8B-4545-8BED-4BFA8F827686}" type="slidenum">
              <a:rPr lang="en-US" altLang="en-US"/>
              <a:pPr/>
              <a:t>54</a:t>
            </a:fld>
            <a:endParaRPr lang="en-US" altLang="en-US"/>
          </a:p>
        </p:txBody>
      </p:sp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965363" y="0"/>
            <a:ext cx="3032337" cy="46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031" tIns="46516" rIns="93031" bIns="46516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965363" y="8819515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381" tIns="0" rIns="19381" bIns="0" anchor="b"/>
          <a:lstStyle/>
          <a:p>
            <a:pPr algn="r"/>
            <a:r>
              <a:rPr lang="en-US" sz="1000" i="1" dirty="0"/>
              <a:t>3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8819515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031" tIns="46516" rIns="93031" bIns="46516" anchor="ctr"/>
          <a:lstStyle/>
          <a:p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3032337" cy="46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031" tIns="46516" rIns="93031" bIns="46516" anchor="ctr"/>
          <a:lstStyle/>
          <a:p>
            <a:endParaRPr lang="en-US"/>
          </a:p>
        </p:txBody>
      </p:sp>
      <p:sp>
        <p:nvSpPr>
          <p:cNvPr id="81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3263"/>
            <a:ext cx="4625975" cy="3468687"/>
          </a:xfrm>
          <a:ln cap="flat"/>
        </p:spPr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The slides for this text are organized into several modules. Each lecture contains about enough material for a 1.25 hour class period.  (The time estimate is very approximate--it will vary with the instructor, and lectures also differ in length; so use this as a rough guideline.)  This covers Lectures 1 and 2  (of 6) in Module (5). </a:t>
            </a:r>
          </a:p>
          <a:p>
            <a:endParaRPr lang="en-US"/>
          </a:p>
          <a:p>
            <a:r>
              <a:rPr lang="en-US"/>
              <a:t>Module (1):  Introduction (DBMS, Relational Model)</a:t>
            </a:r>
          </a:p>
          <a:p>
            <a:r>
              <a:rPr lang="en-US"/>
              <a:t>Module (2):  Storage and File Organizations (Disks, Buffering, Indexes)</a:t>
            </a:r>
          </a:p>
          <a:p>
            <a:r>
              <a:rPr lang="en-US"/>
              <a:t>Module (3):  Database Concepts (Relational Queries, DDL/ICs, Views and Security)</a:t>
            </a:r>
          </a:p>
          <a:p>
            <a:r>
              <a:rPr lang="en-US"/>
              <a:t>Module (4):  Relational Implementation (Query Evaluation, Optimization)</a:t>
            </a:r>
          </a:p>
          <a:p>
            <a:r>
              <a:rPr lang="en-US"/>
              <a:t>Module (5): Database Design (ER Model, Normalization, Physical Design, Tuning)</a:t>
            </a:r>
          </a:p>
          <a:p>
            <a:r>
              <a:rPr lang="en-US"/>
              <a:t>Module (6): Transaction Processing (Concurrency Control, Recovery)</a:t>
            </a:r>
          </a:p>
          <a:p>
            <a:r>
              <a:rPr lang="en-US"/>
              <a:t>Module (7): Advanced Topics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965363" y="0"/>
            <a:ext cx="3032337" cy="46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031" tIns="46516" rIns="93031" bIns="46516" anchor="ctr"/>
          <a:lstStyle/>
          <a:p>
            <a:endParaRPr 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965363" y="8819515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381" tIns="0" rIns="19381" bIns="0" anchor="b"/>
          <a:lstStyle/>
          <a:p>
            <a:pPr algn="r"/>
            <a:r>
              <a:rPr lang="en-US" sz="1000" i="1" dirty="0"/>
              <a:t>4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8819515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031" tIns="46516" rIns="93031" bIns="46516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3032337" cy="46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031" tIns="46516" rIns="93031" bIns="46516" anchor="ctr"/>
          <a:lstStyle/>
          <a:p>
            <a:endParaRPr lang="en-US"/>
          </a:p>
        </p:txBody>
      </p:sp>
      <p:sp>
        <p:nvSpPr>
          <p:cNvPr id="102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3263"/>
            <a:ext cx="4625975" cy="3468687"/>
          </a:xfrm>
          <a:ln cap="flat"/>
        </p:spPr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63541" y="8818595"/>
            <a:ext cx="3032641" cy="463571"/>
          </a:xfrm>
          <a:prstGeom prst="rect">
            <a:avLst/>
          </a:prstGeom>
        </p:spPr>
        <p:txBody>
          <a:bodyPr lIns="88002" tIns="44001" rIns="88002" bIns="44001"/>
          <a:lstStyle/>
          <a:p>
            <a:fld id="{98ABD0EB-AE2D-4FA3-BA7E-BE2403604D1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965363" y="0"/>
            <a:ext cx="3032337" cy="46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031" tIns="46516" rIns="93031" bIns="46516" anchor="ctr"/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965363" y="8819515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381" tIns="0" rIns="19381" bIns="0" anchor="b"/>
          <a:lstStyle/>
          <a:p>
            <a:pPr algn="r"/>
            <a:r>
              <a:rPr lang="en-US" sz="1000" i="1" dirty="0"/>
              <a:t>8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8819515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031" tIns="46516" rIns="93031" bIns="46516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3032337" cy="46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031" tIns="46516" rIns="93031" bIns="46516" anchor="ctr"/>
          <a:lstStyle/>
          <a:p>
            <a:endParaRPr lang="en-US"/>
          </a:p>
        </p:txBody>
      </p:sp>
      <p:sp>
        <p:nvSpPr>
          <p:cNvPr id="143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3263"/>
            <a:ext cx="4625975" cy="3468687"/>
          </a:xfrm>
          <a:ln cap="flat"/>
        </p:spPr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48516E03-F1BB-4E8D-9F7C-E3634D3CCCBB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441" y="8817893"/>
            <a:ext cx="3032658" cy="464185"/>
          </a:xfrm>
          <a:prstGeom prst="rect">
            <a:avLst/>
          </a:prstGeom>
          <a:ln/>
        </p:spPr>
        <p:txBody>
          <a:bodyPr lIns="92958" tIns="46479" rIns="92958" bIns="46479"/>
          <a:lstStyle/>
          <a:p>
            <a:fld id="{B6F8BCCF-9FD3-4452-B328-2B2FED8329BB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386" y="4409759"/>
            <a:ext cx="5132928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4191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91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19100"/>
            <a:ext cx="777240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81200"/>
            <a:ext cx="3810000" cy="4076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00600" y="1981200"/>
            <a:ext cx="3810000" cy="40767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81200"/>
            <a:ext cx="3810000" cy="407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81200"/>
            <a:ext cx="3810000" cy="407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19100"/>
            <a:ext cx="7772400" cy="1104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81200"/>
            <a:ext cx="7772400" cy="407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93663" y="6488113"/>
            <a:ext cx="1809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endParaRPr lang="en-US" sz="1400">
              <a:latin typeface="Book Antiqua" pitchFamily="18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8645525" y="6488113"/>
            <a:ext cx="4064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91D18285-680F-4216-8D7E-F10C7BE4B0AE}" type="slidenum">
              <a:rPr lang="en-US" sz="1400">
                <a:latin typeface="Book Antiqua" pitchFamily="18" charset="0"/>
              </a:rPr>
              <a:pPr algn="r"/>
              <a:t>‹#›</a:t>
            </a:fld>
            <a:endParaRPr lang="en-US" sz="1400">
              <a:latin typeface="Book Antiqua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Book Antiqu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Book Antiqu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Book Antiqu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Book Antiqu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Book Antiqu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Book Antiqu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Book Antiqu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charset="0"/>
        <a:buChar char="u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cid:str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2.xls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057400"/>
            <a:ext cx="8610600" cy="1657350"/>
          </a:xfrm>
          <a:noFill/>
          <a:ln/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DATABASE MANAGEMENT SYSTEM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</a:rPr>
              <a:t>Levels of Abstraction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76400"/>
            <a:ext cx="4114800" cy="4076700"/>
          </a:xfrm>
          <a:noFill/>
          <a:ln/>
        </p:spPr>
        <p:txBody>
          <a:bodyPr/>
          <a:lstStyle/>
          <a:p>
            <a:r>
              <a:rPr lang="en-US" sz="2400"/>
              <a:t>Many </a:t>
            </a:r>
            <a:r>
              <a:rPr lang="en-US" sz="2400" i="1" u="sng">
                <a:solidFill>
                  <a:schemeClr val="accent2"/>
                </a:solidFill>
              </a:rPr>
              <a:t>views</a:t>
            </a:r>
            <a:r>
              <a:rPr lang="en-US" sz="2400"/>
              <a:t>, single </a:t>
            </a:r>
            <a:r>
              <a:rPr lang="en-US" sz="2400" i="1" u="sng">
                <a:solidFill>
                  <a:schemeClr val="accent2"/>
                </a:solidFill>
              </a:rPr>
              <a:t>conceptual (logical) schema</a:t>
            </a:r>
            <a:r>
              <a:rPr lang="en-US" sz="2400" i="1">
                <a:solidFill>
                  <a:schemeClr val="accent2"/>
                </a:solidFill>
              </a:rPr>
              <a:t> </a:t>
            </a:r>
            <a:r>
              <a:rPr lang="en-US" sz="2400"/>
              <a:t>and </a:t>
            </a:r>
            <a:r>
              <a:rPr lang="en-US" sz="2400" i="1" u="sng">
                <a:solidFill>
                  <a:schemeClr val="accent2"/>
                </a:solidFill>
              </a:rPr>
              <a:t>physical schema</a:t>
            </a:r>
            <a:r>
              <a:rPr lang="en-US" sz="2400"/>
              <a:t>.</a:t>
            </a:r>
          </a:p>
          <a:p>
            <a:pPr lvl="1">
              <a:buSzPct val="75000"/>
            </a:pPr>
            <a:r>
              <a:rPr lang="en-US" sz="2000"/>
              <a:t>Views describe how users see the data.                                        </a:t>
            </a:r>
          </a:p>
          <a:p>
            <a:pPr lvl="1">
              <a:buSzPct val="75000"/>
            </a:pPr>
            <a:r>
              <a:rPr lang="en-US" sz="2000"/>
              <a:t>Conceptual schema defines logical structure</a:t>
            </a:r>
          </a:p>
          <a:p>
            <a:pPr lvl="1">
              <a:buSzPct val="75000"/>
            </a:pPr>
            <a:r>
              <a:rPr lang="en-US" sz="2000"/>
              <a:t>Physical schema describes the files and indexes used.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84163" y="5646738"/>
            <a:ext cx="5537200" cy="342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720725" y="5794375"/>
            <a:ext cx="56054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823913" y="5594350"/>
            <a:ext cx="76771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buFont typeface="Monotype Sorts" charset="0"/>
              <a:buChar char="*"/>
            </a:pPr>
            <a:r>
              <a:rPr lang="en-US" sz="2000" i="1">
                <a:latin typeface="Book Antiqua" pitchFamily="18" charset="0"/>
              </a:rPr>
              <a:t> Schemas are defined using DDL; data is modified/queried using DML</a:t>
            </a:r>
            <a:r>
              <a:rPr lang="en-US" sz="2000">
                <a:latin typeface="Book Antiqua" pitchFamily="18" charset="0"/>
              </a:rPr>
              <a:t>.</a:t>
            </a:r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>
            <a:off x="6337300" y="3975100"/>
            <a:ext cx="1041400" cy="203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321425" y="4084638"/>
            <a:ext cx="3175" cy="931862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Oval 11"/>
          <p:cNvSpPr>
            <a:spLocks noChangeArrowheads="1"/>
          </p:cNvSpPr>
          <p:nvPr/>
        </p:nvSpPr>
        <p:spPr bwMode="auto">
          <a:xfrm>
            <a:off x="6337300" y="4889500"/>
            <a:ext cx="1041400" cy="203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7391400" y="4127500"/>
            <a:ext cx="0" cy="812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699125" y="3338513"/>
            <a:ext cx="22526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Book Antiqua" pitchFamily="18" charset="0"/>
              </a:rPr>
              <a:t>Physical Schema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464175" y="2652713"/>
            <a:ext cx="26066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Book Antiqua" pitchFamily="18" charset="0"/>
              </a:rPr>
              <a:t>Conceptual Schema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5013325" y="1814513"/>
            <a:ext cx="1069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Book Antiqua" pitchFamily="18" charset="0"/>
              </a:rPr>
              <a:t>View 1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6308725" y="1814513"/>
            <a:ext cx="1069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Book Antiqua" pitchFamily="18" charset="0"/>
              </a:rPr>
              <a:t>View 2</a:t>
            </a: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7605713" y="1814513"/>
            <a:ext cx="1069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Book Antiqua" pitchFamily="18" charset="0"/>
              </a:rPr>
              <a:t>View 3</a:t>
            </a:r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5041900" y="1841500"/>
            <a:ext cx="1041400" cy="355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6337300" y="1841500"/>
            <a:ext cx="1041400" cy="355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7632700" y="1841500"/>
            <a:ext cx="1041400" cy="355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5499100" y="2679700"/>
            <a:ext cx="2794000" cy="355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5727700" y="3365500"/>
            <a:ext cx="2336800" cy="355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5568950" y="2216150"/>
            <a:ext cx="520700" cy="4445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6858000" y="2216150"/>
            <a:ext cx="0" cy="4445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 flipH="1">
            <a:off x="7613650" y="2216150"/>
            <a:ext cx="546100" cy="4445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6858000" y="3054350"/>
            <a:ext cx="0" cy="292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Line 27"/>
          <p:cNvSpPr>
            <a:spLocks noChangeShapeType="1"/>
          </p:cNvSpPr>
          <p:nvPr/>
        </p:nvSpPr>
        <p:spPr bwMode="auto">
          <a:xfrm>
            <a:off x="6858000" y="3740150"/>
            <a:ext cx="0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</a:rPr>
              <a:t>Example: University Database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77200" cy="4648200"/>
          </a:xfrm>
          <a:noFill/>
          <a:ln/>
        </p:spPr>
        <p:txBody>
          <a:bodyPr/>
          <a:lstStyle/>
          <a:p>
            <a:r>
              <a:rPr lang="en-US"/>
              <a:t>Conceptual schema:                  </a:t>
            </a:r>
          </a:p>
          <a:p>
            <a:pPr lvl="1">
              <a:buSzPct val="75000"/>
            </a:pPr>
            <a:r>
              <a:rPr lang="en-US"/>
              <a:t> </a:t>
            </a:r>
            <a:r>
              <a:rPr lang="en-US" i="1"/>
              <a:t>Students(sid: string, name: string, login: string, </a:t>
            </a:r>
          </a:p>
          <a:p>
            <a:pPr lvl="1">
              <a:buFontTx/>
              <a:buNone/>
            </a:pPr>
            <a:r>
              <a:rPr lang="en-US" i="1"/>
              <a:t>			  age: integer, gpa:real)</a:t>
            </a:r>
          </a:p>
          <a:p>
            <a:pPr lvl="1">
              <a:buSzPct val="75000"/>
            </a:pPr>
            <a:r>
              <a:rPr lang="en-US" i="1"/>
              <a:t> Courses(cid: string, cname:string, credits:integer) </a:t>
            </a:r>
          </a:p>
          <a:p>
            <a:pPr lvl="1">
              <a:buSzPct val="75000"/>
            </a:pPr>
            <a:r>
              <a:rPr lang="en-US" i="1"/>
              <a:t> Enrolled(sid:string, cid:string, grade:string)</a:t>
            </a:r>
          </a:p>
          <a:p>
            <a:r>
              <a:rPr lang="en-US"/>
              <a:t>Physical schema:</a:t>
            </a:r>
          </a:p>
          <a:p>
            <a:pPr lvl="1">
              <a:buSzPct val="75000"/>
            </a:pPr>
            <a:r>
              <a:rPr lang="en-US"/>
              <a:t>Relations stored as unordered files. </a:t>
            </a:r>
          </a:p>
          <a:p>
            <a:pPr lvl="1">
              <a:buSzPct val="75000"/>
            </a:pPr>
            <a:r>
              <a:rPr lang="en-US"/>
              <a:t>Index on first column of Students.</a:t>
            </a:r>
          </a:p>
          <a:p>
            <a:r>
              <a:rPr lang="en-US"/>
              <a:t>External Schema (View): </a:t>
            </a:r>
          </a:p>
          <a:p>
            <a:pPr lvl="1">
              <a:buSzPct val="75000"/>
            </a:pPr>
            <a:r>
              <a:rPr lang="en-US" i="1"/>
              <a:t>Course_info(</a:t>
            </a:r>
            <a:r>
              <a:rPr lang="en-US" i="1">
                <a:hlinkClick r:id="rId3"/>
              </a:rPr>
              <a:t>cid:string</a:t>
            </a:r>
            <a:r>
              <a:rPr lang="en-US" i="1"/>
              <a:t>, enrollment:integer)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</a:rPr>
              <a:t>Instances and Schemas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Similar to types and variables in programming languages</a:t>
            </a:r>
          </a:p>
          <a:p>
            <a:r>
              <a:rPr lang="en-US"/>
              <a:t>Schema – the logical structure of the database (e.g., set of customers and accounts and the relationship between them)</a:t>
            </a:r>
          </a:p>
          <a:p>
            <a:r>
              <a:rPr lang="en-US"/>
              <a:t>Instance – the actual content of the database at a particular point in time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</a:rPr>
              <a:t>Data Independence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Ability to modify a schema definition in one level without affecting a schema definition in the other levels.</a:t>
            </a:r>
          </a:p>
          <a:p>
            <a:pPr>
              <a:lnSpc>
                <a:spcPct val="90000"/>
              </a:lnSpc>
            </a:pPr>
            <a:r>
              <a:rPr lang="en-US" dirty="0"/>
              <a:t>The interfaces between the various levels and components should be well defined so that changes in some parts do not seriously influence others.</a:t>
            </a:r>
          </a:p>
          <a:p>
            <a:pPr>
              <a:lnSpc>
                <a:spcPct val="90000"/>
              </a:lnSpc>
            </a:pPr>
            <a:r>
              <a:rPr lang="en-US" dirty="0"/>
              <a:t>Two levels of data independence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Physical data </a:t>
            </a:r>
            <a:r>
              <a:rPr lang="en-US" dirty="0" smtClean="0"/>
              <a:t>independence:-</a:t>
            </a:r>
            <a:r>
              <a:rPr lang="en-US" sz="1600" dirty="0" smtClean="0"/>
              <a:t> Protection from changes in </a:t>
            </a:r>
            <a:r>
              <a:rPr lang="en-US" sz="1600" i="1" dirty="0" smtClean="0"/>
              <a:t>logical </a:t>
            </a:r>
            <a:r>
              <a:rPr lang="en-US" sz="1600" dirty="0" smtClean="0"/>
              <a:t>structure of data.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dirty="0"/>
              <a:t>Logical data </a:t>
            </a:r>
            <a:r>
              <a:rPr lang="en-US" dirty="0" smtClean="0"/>
              <a:t>independence</a:t>
            </a:r>
            <a:r>
              <a:rPr lang="en-US" sz="2000" dirty="0" smtClean="0"/>
              <a:t>:- </a:t>
            </a:r>
            <a:r>
              <a:rPr lang="en-US" sz="1600" dirty="0"/>
              <a:t>Protection from changes in physical structure of data.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19100"/>
            <a:ext cx="7772400" cy="723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</a:rPr>
              <a:t>Instances and Schemas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08950" cy="4876800"/>
          </a:xfrm>
        </p:spPr>
        <p:txBody>
          <a:bodyPr/>
          <a:lstStyle/>
          <a:p>
            <a:r>
              <a:rPr lang="en-US" sz="1800" dirty="0"/>
              <a:t>Similar to types and variables in programming languages</a:t>
            </a:r>
          </a:p>
          <a:p>
            <a:r>
              <a:rPr lang="en-US" sz="1800" b="1" dirty="0"/>
              <a:t>Schema</a:t>
            </a:r>
            <a:r>
              <a:rPr lang="en-US" sz="1800" dirty="0"/>
              <a:t> – the logical structure of the database </a:t>
            </a:r>
          </a:p>
          <a:p>
            <a:pPr lvl="1"/>
            <a:r>
              <a:rPr lang="en-US" sz="1600" dirty="0"/>
              <a:t>e.g., the database consists of information about a set of customers and accounts and the relationship between them)</a:t>
            </a:r>
          </a:p>
          <a:p>
            <a:pPr lvl="1"/>
            <a:r>
              <a:rPr lang="en-US" sz="1600" dirty="0"/>
              <a:t>Analogous to type information of a variable in a program</a:t>
            </a:r>
          </a:p>
          <a:p>
            <a:pPr lvl="1"/>
            <a:r>
              <a:rPr lang="en-US" sz="1600" b="1" dirty="0"/>
              <a:t>Physical schema</a:t>
            </a:r>
            <a:r>
              <a:rPr lang="en-US" sz="1600" dirty="0"/>
              <a:t>: database design at the physical level</a:t>
            </a:r>
          </a:p>
          <a:p>
            <a:pPr lvl="1"/>
            <a:r>
              <a:rPr lang="en-US" sz="1600" b="1" dirty="0"/>
              <a:t>Logical schema</a:t>
            </a:r>
            <a:r>
              <a:rPr lang="en-US" sz="1600" dirty="0"/>
              <a:t>: database design at the logical level</a:t>
            </a:r>
          </a:p>
          <a:p>
            <a:r>
              <a:rPr lang="en-US" sz="1800" b="1" dirty="0"/>
              <a:t>Instance</a:t>
            </a:r>
            <a:r>
              <a:rPr lang="en-US" sz="1800" dirty="0"/>
              <a:t> – the actual content of the database at a particular point in time </a:t>
            </a:r>
          </a:p>
          <a:p>
            <a:pPr lvl="1"/>
            <a:r>
              <a:rPr lang="en-US" sz="1600" dirty="0"/>
              <a:t>Analogous to the value of a variable</a:t>
            </a:r>
          </a:p>
          <a:p>
            <a:r>
              <a:rPr lang="en-US" sz="1800" b="1" dirty="0"/>
              <a:t>Physical Data Independence</a:t>
            </a:r>
            <a:r>
              <a:rPr lang="en-US" sz="1800" dirty="0"/>
              <a:t> – the ability to modify the physical schema without changing the logical schema</a:t>
            </a:r>
          </a:p>
          <a:p>
            <a:pPr lvl="1"/>
            <a:r>
              <a:rPr lang="en-US" sz="1600" dirty="0"/>
              <a:t>Applications depend on the logical schema</a:t>
            </a:r>
          </a:p>
          <a:p>
            <a:pPr lvl="1"/>
            <a:r>
              <a:rPr lang="en-US" sz="1600" dirty="0"/>
              <a:t>In general, the interfaces between the various levels and components should be well defined so that changes in some parts do not seriously influence others.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68580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buClr>
                <a:schemeClr val="tx1"/>
              </a:buClr>
              <a:buSzPct val="75000"/>
            </a:pP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Database </a:t>
            </a:r>
            <a:r>
              <a:rPr lang="en-US" b="1" dirty="0">
                <a:solidFill>
                  <a:schemeClr val="tx1"/>
                </a:solidFill>
              </a:rPr>
              <a:t>Languages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14400"/>
            <a:ext cx="7772400" cy="52578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dirty="0" smtClean="0"/>
              <a:t>	</a:t>
            </a:r>
            <a:r>
              <a:rPr lang="en-US" sz="2400" dirty="0" smtClean="0"/>
              <a:t>Data </a:t>
            </a:r>
            <a:r>
              <a:rPr lang="en-US" sz="2400" dirty="0"/>
              <a:t>Definition Language (DDL)</a:t>
            </a:r>
          </a:p>
          <a:p>
            <a:pPr>
              <a:lnSpc>
                <a:spcPct val="90000"/>
              </a:lnSpc>
            </a:pPr>
            <a:r>
              <a:rPr lang="en-US" sz="1800" dirty="0" smtClean="0"/>
              <a:t>Specification </a:t>
            </a:r>
            <a:r>
              <a:rPr lang="en-US" sz="1800" dirty="0"/>
              <a:t>notation for defining the database schema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DDL compiler generates a set of tables stored in a data dictionary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Data dictionary contains </a:t>
            </a:r>
            <a:r>
              <a:rPr lang="en-US" sz="1800" b="1" i="1" dirty="0"/>
              <a:t>metadata</a:t>
            </a:r>
            <a:r>
              <a:rPr lang="en-US" sz="1800" dirty="0"/>
              <a:t> (data about data)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Data storage and definition language – special type of DDL in which the storage structure and access methods used by the database system are </a:t>
            </a:r>
            <a:r>
              <a:rPr lang="en-US" sz="1800" dirty="0" smtClean="0"/>
              <a:t>specified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Data Manipulation Language</a:t>
            </a:r>
            <a:r>
              <a:rPr lang="en-US" sz="3200" dirty="0" smtClean="0"/>
              <a:t> </a:t>
            </a:r>
            <a:r>
              <a:rPr lang="en-US" sz="2400" dirty="0" smtClean="0"/>
              <a:t>(DML)</a:t>
            </a:r>
          </a:p>
          <a:p>
            <a:pPr>
              <a:lnSpc>
                <a:spcPct val="90000"/>
              </a:lnSpc>
            </a:pPr>
            <a:r>
              <a:rPr lang="en-US" sz="1800" dirty="0" smtClean="0"/>
              <a:t>Language for accessing and manipulating the data organized by the appropriate data model</a:t>
            </a:r>
          </a:p>
          <a:p>
            <a:pPr>
              <a:lnSpc>
                <a:spcPct val="90000"/>
              </a:lnSpc>
            </a:pPr>
            <a:r>
              <a:rPr lang="en-US" sz="1800" dirty="0" smtClean="0"/>
              <a:t>Two classes of languages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Procedural – user specifies what data is required and how to get those data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Nonprocedural – user specifies what data is required without specifying how to get those </a:t>
            </a:r>
            <a:r>
              <a:rPr lang="en-US" sz="2000" dirty="0" smtClean="0"/>
              <a:t>data</a:t>
            </a: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19100"/>
            <a:ext cx="7772400" cy="723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</a:rPr>
              <a:t>Database Users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772400" cy="5334000"/>
          </a:xfrm>
        </p:spPr>
        <p:txBody>
          <a:bodyPr/>
          <a:lstStyle/>
          <a:p>
            <a:r>
              <a:rPr lang="en-US" sz="2400" dirty="0"/>
              <a:t>Users are differentiated by the way they expect to interact with the system</a:t>
            </a:r>
          </a:p>
          <a:p>
            <a:r>
              <a:rPr lang="en-US" sz="2400" dirty="0"/>
              <a:t>Application programmers – interact with system through DML calls</a:t>
            </a:r>
          </a:p>
          <a:p>
            <a:r>
              <a:rPr lang="en-US" sz="2400" dirty="0"/>
              <a:t>Sophisticated users – form requests in a database query language</a:t>
            </a:r>
          </a:p>
          <a:p>
            <a:r>
              <a:rPr lang="en-US" sz="2400" dirty="0"/>
              <a:t>Specialized users – write specialized database applications that do not fit into the traditional data processing framework</a:t>
            </a:r>
          </a:p>
          <a:p>
            <a:r>
              <a:rPr lang="en-US" sz="2400" dirty="0"/>
              <a:t>Naïve users – invoke one of the permanent application programs that have been written previously</a:t>
            </a:r>
          </a:p>
          <a:p>
            <a:pPr lvl="1"/>
            <a:r>
              <a:rPr lang="en-US" sz="2000" dirty="0"/>
              <a:t>E.g. people accessing database over the web, bank tellers, clerical staff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</a:rPr>
              <a:t>Database Administrator</a:t>
            </a:r>
          </a:p>
        </p:txBody>
      </p:sp>
      <p:sp>
        <p:nvSpPr>
          <p:cNvPr id="4608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66800" y="1371600"/>
            <a:ext cx="7029450" cy="4114800"/>
          </a:xfrm>
        </p:spPr>
        <p:txBody>
          <a:bodyPr/>
          <a:lstStyle/>
          <a:p>
            <a:r>
              <a:rPr lang="en-US" sz="2000"/>
              <a:t>Coordinates all the activities of the database system; the database administrator has a good understanding of the enterprise’s information resources and needs.</a:t>
            </a:r>
          </a:p>
          <a:p>
            <a:r>
              <a:rPr lang="en-US" sz="2000"/>
              <a:t>Database administrator's duties include:</a:t>
            </a:r>
          </a:p>
          <a:p>
            <a:pPr lvl="1"/>
            <a:r>
              <a:rPr lang="en-US" sz="2000"/>
              <a:t>Schema definition</a:t>
            </a:r>
          </a:p>
          <a:p>
            <a:pPr lvl="1"/>
            <a:r>
              <a:rPr lang="en-US" sz="2000"/>
              <a:t>Storage structure and access method definition</a:t>
            </a:r>
          </a:p>
          <a:p>
            <a:pPr lvl="1"/>
            <a:r>
              <a:rPr lang="en-US" sz="2000"/>
              <a:t>Schema and physical organization modification</a:t>
            </a:r>
          </a:p>
          <a:p>
            <a:pPr lvl="1"/>
            <a:r>
              <a:rPr lang="en-US" sz="2000"/>
              <a:t>Granting user authority to access the database</a:t>
            </a:r>
          </a:p>
          <a:p>
            <a:pPr lvl="1"/>
            <a:r>
              <a:rPr lang="en-US" sz="2000"/>
              <a:t>Specifying integrity constraints</a:t>
            </a:r>
          </a:p>
          <a:p>
            <a:pPr lvl="1"/>
            <a:r>
              <a:rPr lang="en-US" sz="2000"/>
              <a:t>Acting as liaison with users</a:t>
            </a:r>
          </a:p>
          <a:p>
            <a:pPr lvl="1"/>
            <a:r>
              <a:rPr lang="en-US" sz="2000"/>
              <a:t>Monitoring performance and responding to changes in requirements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04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</a:rPr>
              <a:t>Data Models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dirty="0"/>
              <a:t>collection of tools for describing:</a:t>
            </a:r>
          </a:p>
          <a:p>
            <a:pPr lvl="1">
              <a:lnSpc>
                <a:spcPct val="70000"/>
              </a:lnSpc>
            </a:pPr>
            <a:r>
              <a:rPr lang="en-US" sz="2000" dirty="0"/>
              <a:t>Data</a:t>
            </a:r>
          </a:p>
          <a:p>
            <a:pPr lvl="1">
              <a:lnSpc>
                <a:spcPct val="70000"/>
              </a:lnSpc>
            </a:pPr>
            <a:r>
              <a:rPr lang="en-US" sz="2000" dirty="0"/>
              <a:t>Data relationships</a:t>
            </a:r>
          </a:p>
          <a:p>
            <a:pPr lvl="1">
              <a:lnSpc>
                <a:spcPct val="70000"/>
              </a:lnSpc>
            </a:pPr>
            <a:r>
              <a:rPr lang="en-US" sz="2000" dirty="0"/>
              <a:t>Data semantics</a:t>
            </a:r>
          </a:p>
          <a:p>
            <a:pPr lvl="1">
              <a:lnSpc>
                <a:spcPct val="70000"/>
              </a:lnSpc>
            </a:pPr>
            <a:r>
              <a:rPr lang="en-US" sz="2000" dirty="0"/>
              <a:t>Data constraints</a:t>
            </a:r>
          </a:p>
          <a:p>
            <a:pPr>
              <a:lnSpc>
                <a:spcPct val="90000"/>
              </a:lnSpc>
            </a:pPr>
            <a:r>
              <a:rPr lang="en-US" dirty="0"/>
              <a:t>Object-based logical models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Entity-relationship model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Object-oriented model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Semantic model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Functional model</a:t>
            </a:r>
          </a:p>
          <a:p>
            <a:pPr>
              <a:lnSpc>
                <a:spcPct val="90000"/>
              </a:lnSpc>
            </a:pPr>
            <a:r>
              <a:rPr lang="en-US" dirty="0"/>
              <a:t>Record-based logical models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Relational model (e.g., SQL/DS, DB2)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Network model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Hierarchical model (e.g., IMS)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19100"/>
            <a:ext cx="7772400" cy="8763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</a:rPr>
              <a:t>Entity-Relationship Model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7029450" cy="5118100"/>
          </a:xfrm>
        </p:spPr>
        <p:txBody>
          <a:bodyPr/>
          <a:lstStyle/>
          <a:p>
            <a:pPr marL="342900" lvl="1" indent="-342900">
              <a:buSzPct val="75000"/>
              <a:buFont typeface="Wingdings" pitchFamily="2" charset="2"/>
              <a:buChar char="§"/>
            </a:pPr>
            <a:r>
              <a:rPr lang="en-GB" sz="2800" dirty="0">
                <a:ea typeface="+mn-ea"/>
                <a:cs typeface="+mn-cs"/>
              </a:rPr>
              <a:t>The basics of Entity-Relationship modelling</a:t>
            </a:r>
          </a:p>
          <a:p>
            <a:pPr lvl="2"/>
            <a:r>
              <a:rPr lang="en-US" dirty="0" smtClean="0"/>
              <a:t>Entities (objects) </a:t>
            </a:r>
          </a:p>
          <a:p>
            <a:pPr lvl="3"/>
            <a:r>
              <a:rPr lang="en-US" dirty="0" smtClean="0"/>
              <a:t>E.g. customers, accounts, bank branch</a:t>
            </a:r>
          </a:p>
          <a:p>
            <a:pPr lvl="2"/>
            <a:r>
              <a:rPr lang="en-GB" dirty="0" smtClean="0"/>
              <a:t>Attributes</a:t>
            </a:r>
            <a:endParaRPr lang="en-US" dirty="0" smtClean="0"/>
          </a:p>
          <a:p>
            <a:pPr lvl="2"/>
            <a:r>
              <a:rPr lang="en-US" dirty="0" smtClean="0"/>
              <a:t>Relationships between entities</a:t>
            </a:r>
          </a:p>
          <a:p>
            <a:pPr lvl="3"/>
            <a:r>
              <a:rPr lang="en-US" dirty="0" smtClean="0"/>
              <a:t>E.g. Account A-101 is held by customer Johnson</a:t>
            </a:r>
          </a:p>
          <a:p>
            <a:pPr lvl="3"/>
            <a:r>
              <a:rPr lang="en-US" dirty="0" smtClean="0"/>
              <a:t>Relationship set </a:t>
            </a:r>
            <a:r>
              <a:rPr lang="en-US" i="1" dirty="0" smtClean="0"/>
              <a:t>depositor</a:t>
            </a:r>
            <a:r>
              <a:rPr lang="en-US" dirty="0" smtClean="0"/>
              <a:t> associates customers with accounts</a:t>
            </a:r>
          </a:p>
          <a:p>
            <a:r>
              <a:rPr lang="en-US" dirty="0" smtClean="0"/>
              <a:t>Widely used for database design</a:t>
            </a:r>
          </a:p>
          <a:p>
            <a:pPr lvl="1"/>
            <a:r>
              <a:rPr lang="en-US" dirty="0" smtClean="0"/>
              <a:t>Database design in E-R model usually converted to design in the relational model which is used for storage and processing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77724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b="1" dirty="0" smtClean="0"/>
              <a:t>Database: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A logical coherent collection of data representing the mini-world such that change in the mini-world brings about change in database collected for a particular purpose and for a group of intended users.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dirty="0" smtClean="0"/>
              <a:t>Data: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Meaningful facts, text, graphics, images, sound, video segments that can be recorded and have an implicit meaning.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dirty="0" smtClean="0"/>
              <a:t>Metadata: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Data that describes data</a:t>
            </a:r>
            <a:endParaRPr lang="en-US" sz="1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1800" b="1" dirty="0" smtClean="0"/>
              <a:t>File </a:t>
            </a:r>
            <a:r>
              <a:rPr lang="en-US" sz="1800" b="1" dirty="0"/>
              <a:t>Processing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/>
              <a:t>A collection of application programs that perform services for the end-users such as production of reports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 dirty="0"/>
              <a:t>Each program defines and manages its own </a:t>
            </a:r>
            <a:r>
              <a:rPr lang="en-GB" sz="1800" dirty="0" smtClean="0"/>
              <a:t>data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dirty="0" smtClean="0"/>
              <a:t>Database Management System (DBMS):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A software package/ system to facilitate the creation and maintenance of a computerized database.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dirty="0" smtClean="0"/>
              <a:t>Database System: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The DBMS software together with the data itself.  Sometimes, the applications are also included. Database + DBMS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7239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chemeClr val="tx1"/>
                </a:solidFill>
              </a:rPr>
              <a:t>Basic Definitions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</a:rPr>
              <a:t>ER Model Basics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400" i="1" u="sng" dirty="0">
                <a:solidFill>
                  <a:schemeClr val="accent2"/>
                </a:solidFill>
              </a:rPr>
              <a:t>Entity</a:t>
            </a:r>
            <a:r>
              <a:rPr lang="en-US" sz="2400" i="1" dirty="0">
                <a:solidFill>
                  <a:schemeClr val="accent2"/>
                </a:solidFill>
              </a:rPr>
              <a:t>:  </a:t>
            </a:r>
            <a:r>
              <a:rPr lang="en-US" sz="2400" dirty="0"/>
              <a:t>Real-world object distinguishable from other objects. </a:t>
            </a:r>
            <a:r>
              <a:rPr lang="en-US" dirty="0"/>
              <a:t>An entity is described using a set of </a:t>
            </a:r>
            <a:r>
              <a:rPr lang="en-US" i="1" u="sng" dirty="0">
                <a:solidFill>
                  <a:schemeClr val="accent2"/>
                </a:solidFill>
              </a:rPr>
              <a:t>attributes</a:t>
            </a:r>
            <a:r>
              <a:rPr lang="en-US" dirty="0">
                <a:solidFill>
                  <a:schemeClr val="accent2"/>
                </a:solidFill>
              </a:rPr>
              <a:t>. </a:t>
            </a:r>
            <a:r>
              <a:rPr lang="en-US" sz="2400" dirty="0"/>
              <a:t>Each attribute has a </a:t>
            </a:r>
            <a:r>
              <a:rPr lang="en-US" sz="2400" i="1" dirty="0">
                <a:solidFill>
                  <a:schemeClr val="accent2"/>
                </a:solidFill>
              </a:rPr>
              <a:t>domain</a:t>
            </a:r>
            <a:r>
              <a:rPr lang="en-US" sz="2400" dirty="0">
                <a:solidFill>
                  <a:schemeClr val="accent2"/>
                </a:solidFill>
              </a:rPr>
              <a:t>.</a:t>
            </a:r>
          </a:p>
          <a:p>
            <a:r>
              <a:rPr lang="en-US" sz="2400" i="1" u="sng" dirty="0" smtClean="0">
                <a:solidFill>
                  <a:schemeClr val="accent2"/>
                </a:solidFill>
              </a:rPr>
              <a:t>Entity </a:t>
            </a:r>
            <a:r>
              <a:rPr lang="en-US" sz="2400" i="1" u="sng" dirty="0">
                <a:solidFill>
                  <a:schemeClr val="accent2"/>
                </a:solidFill>
              </a:rPr>
              <a:t>Set</a:t>
            </a:r>
            <a:r>
              <a:rPr lang="en-US" sz="2400" dirty="0">
                <a:solidFill>
                  <a:schemeClr val="accent2"/>
                </a:solidFill>
              </a:rPr>
              <a:t>:  </a:t>
            </a:r>
            <a:r>
              <a:rPr lang="en-US" sz="2400" dirty="0"/>
              <a:t>A collection of similar entities.  E.g., all employees.  </a:t>
            </a:r>
          </a:p>
          <a:p>
            <a:pPr lvl="1">
              <a:buSzPct val="75000"/>
            </a:pPr>
            <a:r>
              <a:rPr lang="en-US" sz="2000" dirty="0"/>
              <a:t>All entities in an entity set have the same set of attributes.  (Until we consider ISA hierarchies, anyway!)</a:t>
            </a:r>
          </a:p>
          <a:p>
            <a:pPr lvl="1">
              <a:buSzPct val="75000"/>
            </a:pPr>
            <a:r>
              <a:rPr lang="en-US" sz="2000" dirty="0" smtClean="0"/>
              <a:t>Each </a:t>
            </a:r>
            <a:r>
              <a:rPr lang="en-US" sz="2000" dirty="0"/>
              <a:t>entity set has a </a:t>
            </a:r>
            <a:r>
              <a:rPr lang="en-US" sz="2000" i="1" dirty="0" smtClean="0">
                <a:solidFill>
                  <a:schemeClr val="accent2"/>
                </a:solidFill>
              </a:rPr>
              <a:t>key</a:t>
            </a:r>
            <a:r>
              <a:rPr lang="en-US" sz="2000" dirty="0" smtClean="0"/>
              <a:t>.</a:t>
            </a:r>
          </a:p>
          <a:p>
            <a:pPr lvl="1">
              <a:buSzPct val="75000"/>
              <a:buNone/>
            </a:pPr>
            <a:r>
              <a:rPr lang="en-US" i="1" u="sng" dirty="0">
                <a:solidFill>
                  <a:schemeClr val="accent2"/>
                </a:solidFill>
                <a:ea typeface="+mn-ea"/>
                <a:cs typeface="+mn-cs"/>
              </a:rPr>
              <a:t>Weak </a:t>
            </a:r>
            <a:r>
              <a:rPr lang="en-US" i="1" u="sng" dirty="0" smtClean="0">
                <a:solidFill>
                  <a:schemeClr val="accent2"/>
                </a:solidFill>
                <a:ea typeface="+mn-ea"/>
                <a:cs typeface="+mn-cs"/>
              </a:rPr>
              <a:t>Entities: </a:t>
            </a:r>
            <a:r>
              <a:rPr lang="en-US" sz="2000" dirty="0" smtClean="0"/>
              <a:t>A </a:t>
            </a:r>
            <a:r>
              <a:rPr lang="en-US" sz="2000" i="1" dirty="0" smtClean="0">
                <a:solidFill>
                  <a:schemeClr val="accent2"/>
                </a:solidFill>
              </a:rPr>
              <a:t>weak entity </a:t>
            </a:r>
            <a:r>
              <a:rPr lang="en-US" sz="2000" dirty="0" smtClean="0"/>
              <a:t>can be identified uniquely only by considering the primary key of another (</a:t>
            </a:r>
            <a:r>
              <a:rPr lang="en-US" sz="2000" i="1" dirty="0" smtClean="0"/>
              <a:t>owner</a:t>
            </a:r>
            <a:r>
              <a:rPr lang="en-US" sz="2000" dirty="0" smtClean="0"/>
              <a:t>) entity.</a:t>
            </a:r>
          </a:p>
          <a:p>
            <a:pPr lvl="1">
              <a:buSzPct val="75000"/>
            </a:pPr>
            <a:endParaRPr lang="en-US" sz="2000" dirty="0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4502150" y="311150"/>
            <a:ext cx="4406900" cy="1663700"/>
            <a:chOff x="2836" y="196"/>
            <a:chExt cx="2776" cy="1048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700" y="916"/>
              <a:ext cx="1144" cy="328"/>
              <a:chOff x="3700" y="916"/>
              <a:chExt cx="1144" cy="328"/>
            </a:xfrm>
          </p:grpSpPr>
          <p:sp>
            <p:nvSpPr>
              <p:cNvPr id="7174" name="Rectangle 6"/>
              <p:cNvSpPr>
                <a:spLocks noChangeArrowheads="1"/>
              </p:cNvSpPr>
              <p:nvPr/>
            </p:nvSpPr>
            <p:spPr bwMode="auto">
              <a:xfrm>
                <a:off x="3700" y="916"/>
                <a:ext cx="1144" cy="328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5" name="Rectangle 7"/>
              <p:cNvSpPr>
                <a:spLocks noChangeArrowheads="1"/>
              </p:cNvSpPr>
              <p:nvPr/>
            </p:nvSpPr>
            <p:spPr bwMode="auto">
              <a:xfrm>
                <a:off x="3779" y="929"/>
                <a:ext cx="959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2000" b="1">
                    <a:solidFill>
                      <a:schemeClr val="tx2"/>
                    </a:solidFill>
                    <a:latin typeface="Arial" pitchFamily="34" charset="0"/>
                  </a:rPr>
                  <a:t>Employees</a:t>
                </a:r>
              </a:p>
            </p:txBody>
          </p:sp>
        </p:grpSp>
        <p:sp>
          <p:nvSpPr>
            <p:cNvPr id="7177" name="Oval 9"/>
            <p:cNvSpPr>
              <a:spLocks noChangeArrowheads="1"/>
            </p:cNvSpPr>
            <p:nvPr/>
          </p:nvSpPr>
          <p:spPr bwMode="auto">
            <a:xfrm>
              <a:off x="2836" y="340"/>
              <a:ext cx="712" cy="328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" name="Rectangle 10"/>
            <p:cNvSpPr>
              <a:spLocks noChangeArrowheads="1"/>
            </p:cNvSpPr>
            <p:nvPr/>
          </p:nvSpPr>
          <p:spPr bwMode="auto">
            <a:xfrm>
              <a:off x="3010" y="400"/>
              <a:ext cx="39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u="sng">
                  <a:solidFill>
                    <a:schemeClr val="tx2"/>
                  </a:solidFill>
                  <a:latin typeface="Arial" pitchFamily="34" charset="0"/>
                </a:rPr>
                <a:t>ssn</a:t>
              </a:r>
            </a:p>
          </p:txBody>
        </p:sp>
        <p:sp>
          <p:nvSpPr>
            <p:cNvPr id="7179" name="Oval 11"/>
            <p:cNvSpPr>
              <a:spLocks noChangeArrowheads="1"/>
            </p:cNvSpPr>
            <p:nvPr/>
          </p:nvSpPr>
          <p:spPr bwMode="auto">
            <a:xfrm>
              <a:off x="3892" y="196"/>
              <a:ext cx="712" cy="328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0" name="Oval 12"/>
            <p:cNvSpPr>
              <a:spLocks noChangeArrowheads="1"/>
            </p:cNvSpPr>
            <p:nvPr/>
          </p:nvSpPr>
          <p:spPr bwMode="auto">
            <a:xfrm>
              <a:off x="4900" y="340"/>
              <a:ext cx="712" cy="328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1" name="Rectangle 13"/>
            <p:cNvSpPr>
              <a:spLocks noChangeArrowheads="1"/>
            </p:cNvSpPr>
            <p:nvPr/>
          </p:nvSpPr>
          <p:spPr bwMode="auto">
            <a:xfrm>
              <a:off x="3923" y="257"/>
              <a:ext cx="532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>
                  <a:solidFill>
                    <a:schemeClr val="tx2"/>
                  </a:solidFill>
                  <a:latin typeface="Arial" pitchFamily="34" charset="0"/>
                </a:rPr>
                <a:t>name</a:t>
              </a:r>
            </a:p>
          </p:txBody>
        </p:sp>
        <p:sp>
          <p:nvSpPr>
            <p:cNvPr id="7182" name="Rectangle 14"/>
            <p:cNvSpPr>
              <a:spLocks noChangeArrowheads="1"/>
            </p:cNvSpPr>
            <p:nvPr/>
          </p:nvSpPr>
          <p:spPr bwMode="auto">
            <a:xfrm>
              <a:off x="5075" y="402"/>
              <a:ext cx="309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>
                  <a:solidFill>
                    <a:schemeClr val="tx2"/>
                  </a:solidFill>
                  <a:latin typeface="Arial" pitchFamily="34" charset="0"/>
                </a:rPr>
                <a:t>lot</a:t>
              </a:r>
            </a:p>
          </p:txBody>
        </p:sp>
        <p:sp>
          <p:nvSpPr>
            <p:cNvPr id="7183" name="Line 15"/>
            <p:cNvSpPr>
              <a:spLocks noChangeShapeType="1"/>
            </p:cNvSpPr>
            <p:nvPr/>
          </p:nvSpPr>
          <p:spPr bwMode="auto">
            <a:xfrm>
              <a:off x="3220" y="676"/>
              <a:ext cx="472" cy="2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16"/>
            <p:cNvSpPr>
              <a:spLocks noChangeShapeType="1"/>
            </p:cNvSpPr>
            <p:nvPr/>
          </p:nvSpPr>
          <p:spPr bwMode="auto">
            <a:xfrm>
              <a:off x="4272" y="532"/>
              <a:ext cx="0" cy="37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17"/>
            <p:cNvSpPr>
              <a:spLocks noChangeShapeType="1"/>
            </p:cNvSpPr>
            <p:nvPr/>
          </p:nvSpPr>
          <p:spPr bwMode="auto">
            <a:xfrm flipV="1">
              <a:off x="4852" y="668"/>
              <a:ext cx="376" cy="248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</a:rPr>
              <a:t>ER Model Basics 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" y="3505200"/>
            <a:ext cx="8991600" cy="3200400"/>
          </a:xfrm>
          <a:noFill/>
          <a:ln/>
        </p:spPr>
        <p:txBody>
          <a:bodyPr/>
          <a:lstStyle/>
          <a:p>
            <a:r>
              <a:rPr lang="en-US" sz="2400" i="1" u="sng" dirty="0">
                <a:solidFill>
                  <a:schemeClr val="accent2"/>
                </a:solidFill>
              </a:rPr>
              <a:t>Relationship</a:t>
            </a:r>
            <a:r>
              <a:rPr lang="en-US" sz="2400" dirty="0">
                <a:solidFill>
                  <a:schemeClr val="accent2"/>
                </a:solidFill>
              </a:rPr>
              <a:t>:  </a:t>
            </a:r>
            <a:r>
              <a:rPr lang="en-US" sz="2400" dirty="0"/>
              <a:t>Association among two or more entities.  E.g., </a:t>
            </a:r>
            <a:r>
              <a:rPr lang="en-US" sz="2400" dirty="0" err="1"/>
              <a:t>Attishoo</a:t>
            </a:r>
            <a:r>
              <a:rPr lang="en-US" sz="2400" dirty="0"/>
              <a:t> works in Pharmacy department.</a:t>
            </a:r>
          </a:p>
          <a:p>
            <a:pPr>
              <a:buFont typeface="Wingdings" pitchFamily="2" charset="2"/>
              <a:buNone/>
            </a:pPr>
            <a:endParaRPr lang="en-US" sz="2400" dirty="0"/>
          </a:p>
          <a:p>
            <a:r>
              <a:rPr lang="en-US" sz="2400" i="1" u="sng" dirty="0">
                <a:solidFill>
                  <a:schemeClr val="accent2"/>
                </a:solidFill>
              </a:rPr>
              <a:t>Relationship Set</a:t>
            </a:r>
            <a:r>
              <a:rPr lang="en-US" sz="2400" dirty="0">
                <a:solidFill>
                  <a:schemeClr val="accent2"/>
                </a:solidFill>
              </a:rPr>
              <a:t>:  </a:t>
            </a:r>
            <a:r>
              <a:rPr lang="en-US" sz="2400" dirty="0"/>
              <a:t>Collection of similar relationships.</a:t>
            </a:r>
          </a:p>
          <a:p>
            <a:pPr lvl="1">
              <a:buSzPct val="75000"/>
            </a:pPr>
            <a:r>
              <a:rPr lang="en-US" sz="2000" dirty="0"/>
              <a:t>An n-</a:t>
            </a:r>
            <a:r>
              <a:rPr lang="en-US" sz="2000" dirty="0" err="1"/>
              <a:t>ary</a:t>
            </a:r>
            <a:r>
              <a:rPr lang="en-US" sz="2000" dirty="0"/>
              <a:t> relationship set  R relates n entity sets E1 ... En; each relationship in R involves entities e1    </a:t>
            </a:r>
            <a:r>
              <a:rPr lang="en-US" sz="2000" dirty="0" err="1"/>
              <a:t>E1</a:t>
            </a:r>
            <a:r>
              <a:rPr lang="en-US" sz="2000" dirty="0"/>
              <a:t>, ..., en     </a:t>
            </a:r>
            <a:r>
              <a:rPr lang="en-US" sz="2000" dirty="0" err="1"/>
              <a:t>En</a:t>
            </a:r>
            <a:endParaRPr lang="en-US" sz="2000" dirty="0"/>
          </a:p>
          <a:p>
            <a:pPr lvl="1"/>
            <a:r>
              <a:rPr lang="en-US" dirty="0"/>
              <a:t>Same entity set could participate in different relationship sets, or in different “</a:t>
            </a:r>
            <a:r>
              <a:rPr lang="en-US" dirty="0">
                <a:solidFill>
                  <a:schemeClr val="accent2"/>
                </a:solidFill>
              </a:rPr>
              <a:t>roles</a:t>
            </a:r>
            <a:r>
              <a:rPr lang="en-US" dirty="0"/>
              <a:t>” in same set.</a:t>
            </a:r>
          </a:p>
        </p:txBody>
      </p:sp>
      <p:sp>
        <p:nvSpPr>
          <p:cNvPr id="9222" name="Freeform 6"/>
          <p:cNvSpPr>
            <a:spLocks/>
          </p:cNvSpPr>
          <p:nvPr/>
        </p:nvSpPr>
        <p:spPr bwMode="auto">
          <a:xfrm>
            <a:off x="1055688" y="1868488"/>
            <a:ext cx="838200" cy="428625"/>
          </a:xfrm>
          <a:custGeom>
            <a:avLst/>
            <a:gdLst/>
            <a:ahLst/>
            <a:cxnLst>
              <a:cxn ang="0">
                <a:pos x="525" y="123"/>
              </a:cxn>
              <a:cxn ang="0">
                <a:pos x="517" y="100"/>
              </a:cxn>
              <a:cxn ang="0">
                <a:pos x="501" y="78"/>
              </a:cxn>
              <a:cxn ang="0">
                <a:pos x="478" y="57"/>
              </a:cxn>
              <a:cxn ang="0">
                <a:pos x="449" y="40"/>
              </a:cxn>
              <a:cxn ang="0">
                <a:pos x="414" y="24"/>
              </a:cxn>
              <a:cxn ang="0">
                <a:pos x="374" y="14"/>
              </a:cxn>
              <a:cxn ang="0">
                <a:pos x="331" y="5"/>
              </a:cxn>
              <a:cxn ang="0">
                <a:pos x="286" y="1"/>
              </a:cxn>
              <a:cxn ang="0">
                <a:pos x="240" y="1"/>
              </a:cxn>
              <a:cxn ang="0">
                <a:pos x="195" y="5"/>
              </a:cxn>
              <a:cxn ang="0">
                <a:pos x="152" y="14"/>
              </a:cxn>
              <a:cxn ang="0">
                <a:pos x="112" y="24"/>
              </a:cxn>
              <a:cxn ang="0">
                <a:pos x="77" y="40"/>
              </a:cxn>
              <a:cxn ang="0">
                <a:pos x="48" y="57"/>
              </a:cxn>
              <a:cxn ang="0">
                <a:pos x="25" y="78"/>
              </a:cxn>
              <a:cxn ang="0">
                <a:pos x="9" y="100"/>
              </a:cxn>
              <a:cxn ang="0">
                <a:pos x="1" y="123"/>
              </a:cxn>
              <a:cxn ang="0">
                <a:pos x="1" y="145"/>
              </a:cxn>
              <a:cxn ang="0">
                <a:pos x="9" y="168"/>
              </a:cxn>
              <a:cxn ang="0">
                <a:pos x="25" y="190"/>
              </a:cxn>
              <a:cxn ang="0">
                <a:pos x="48" y="211"/>
              </a:cxn>
              <a:cxn ang="0">
                <a:pos x="77" y="228"/>
              </a:cxn>
              <a:cxn ang="0">
                <a:pos x="112" y="244"/>
              </a:cxn>
              <a:cxn ang="0">
                <a:pos x="152" y="256"/>
              </a:cxn>
              <a:cxn ang="0">
                <a:pos x="195" y="264"/>
              </a:cxn>
              <a:cxn ang="0">
                <a:pos x="240" y="267"/>
              </a:cxn>
              <a:cxn ang="0">
                <a:pos x="286" y="267"/>
              </a:cxn>
              <a:cxn ang="0">
                <a:pos x="331" y="264"/>
              </a:cxn>
              <a:cxn ang="0">
                <a:pos x="374" y="256"/>
              </a:cxn>
              <a:cxn ang="0">
                <a:pos x="414" y="244"/>
              </a:cxn>
              <a:cxn ang="0">
                <a:pos x="449" y="228"/>
              </a:cxn>
              <a:cxn ang="0">
                <a:pos x="478" y="211"/>
              </a:cxn>
              <a:cxn ang="0">
                <a:pos x="501" y="190"/>
              </a:cxn>
              <a:cxn ang="0">
                <a:pos x="517" y="168"/>
              </a:cxn>
              <a:cxn ang="0">
                <a:pos x="525" y="145"/>
              </a:cxn>
            </a:cxnLst>
            <a:rect l="0" t="0" r="r" b="b"/>
            <a:pathLst>
              <a:path w="528" h="270">
                <a:moveTo>
                  <a:pt x="527" y="134"/>
                </a:moveTo>
                <a:lnTo>
                  <a:pt x="525" y="123"/>
                </a:lnTo>
                <a:lnTo>
                  <a:pt x="522" y="111"/>
                </a:lnTo>
                <a:lnTo>
                  <a:pt x="517" y="100"/>
                </a:lnTo>
                <a:lnTo>
                  <a:pt x="510" y="88"/>
                </a:lnTo>
                <a:lnTo>
                  <a:pt x="501" y="78"/>
                </a:lnTo>
                <a:lnTo>
                  <a:pt x="490" y="67"/>
                </a:lnTo>
                <a:lnTo>
                  <a:pt x="478" y="57"/>
                </a:lnTo>
                <a:lnTo>
                  <a:pt x="465" y="48"/>
                </a:lnTo>
                <a:lnTo>
                  <a:pt x="449" y="40"/>
                </a:lnTo>
                <a:lnTo>
                  <a:pt x="433" y="32"/>
                </a:lnTo>
                <a:lnTo>
                  <a:pt x="414" y="24"/>
                </a:lnTo>
                <a:lnTo>
                  <a:pt x="394" y="18"/>
                </a:lnTo>
                <a:lnTo>
                  <a:pt x="374" y="14"/>
                </a:lnTo>
                <a:lnTo>
                  <a:pt x="353" y="8"/>
                </a:lnTo>
                <a:lnTo>
                  <a:pt x="331" y="5"/>
                </a:lnTo>
                <a:lnTo>
                  <a:pt x="309" y="2"/>
                </a:lnTo>
                <a:lnTo>
                  <a:pt x="286" y="1"/>
                </a:lnTo>
                <a:lnTo>
                  <a:pt x="262" y="0"/>
                </a:lnTo>
                <a:lnTo>
                  <a:pt x="240" y="1"/>
                </a:lnTo>
                <a:lnTo>
                  <a:pt x="218" y="2"/>
                </a:lnTo>
                <a:lnTo>
                  <a:pt x="195" y="5"/>
                </a:lnTo>
                <a:lnTo>
                  <a:pt x="173" y="8"/>
                </a:lnTo>
                <a:lnTo>
                  <a:pt x="152" y="14"/>
                </a:lnTo>
                <a:lnTo>
                  <a:pt x="132" y="18"/>
                </a:lnTo>
                <a:lnTo>
                  <a:pt x="112" y="24"/>
                </a:lnTo>
                <a:lnTo>
                  <a:pt x="94" y="32"/>
                </a:lnTo>
                <a:lnTo>
                  <a:pt x="77" y="40"/>
                </a:lnTo>
                <a:lnTo>
                  <a:pt x="62" y="48"/>
                </a:lnTo>
                <a:lnTo>
                  <a:pt x="48" y="57"/>
                </a:lnTo>
                <a:lnTo>
                  <a:pt x="36" y="67"/>
                </a:lnTo>
                <a:lnTo>
                  <a:pt x="25" y="78"/>
                </a:lnTo>
                <a:lnTo>
                  <a:pt x="16" y="88"/>
                </a:lnTo>
                <a:lnTo>
                  <a:pt x="9" y="100"/>
                </a:lnTo>
                <a:lnTo>
                  <a:pt x="4" y="111"/>
                </a:lnTo>
                <a:lnTo>
                  <a:pt x="1" y="123"/>
                </a:lnTo>
                <a:lnTo>
                  <a:pt x="0" y="134"/>
                </a:lnTo>
                <a:lnTo>
                  <a:pt x="1" y="145"/>
                </a:lnTo>
                <a:lnTo>
                  <a:pt x="4" y="158"/>
                </a:lnTo>
                <a:lnTo>
                  <a:pt x="9" y="168"/>
                </a:lnTo>
                <a:lnTo>
                  <a:pt x="16" y="180"/>
                </a:lnTo>
                <a:lnTo>
                  <a:pt x="25" y="190"/>
                </a:lnTo>
                <a:lnTo>
                  <a:pt x="36" y="201"/>
                </a:lnTo>
                <a:lnTo>
                  <a:pt x="48" y="211"/>
                </a:lnTo>
                <a:lnTo>
                  <a:pt x="62" y="220"/>
                </a:lnTo>
                <a:lnTo>
                  <a:pt x="77" y="228"/>
                </a:lnTo>
                <a:lnTo>
                  <a:pt x="94" y="237"/>
                </a:lnTo>
                <a:lnTo>
                  <a:pt x="112" y="244"/>
                </a:lnTo>
                <a:lnTo>
                  <a:pt x="132" y="250"/>
                </a:lnTo>
                <a:lnTo>
                  <a:pt x="152" y="256"/>
                </a:lnTo>
                <a:lnTo>
                  <a:pt x="173" y="260"/>
                </a:lnTo>
                <a:lnTo>
                  <a:pt x="195" y="264"/>
                </a:lnTo>
                <a:lnTo>
                  <a:pt x="218" y="266"/>
                </a:lnTo>
                <a:lnTo>
                  <a:pt x="240" y="267"/>
                </a:lnTo>
                <a:lnTo>
                  <a:pt x="262" y="269"/>
                </a:lnTo>
                <a:lnTo>
                  <a:pt x="286" y="267"/>
                </a:lnTo>
                <a:lnTo>
                  <a:pt x="309" y="266"/>
                </a:lnTo>
                <a:lnTo>
                  <a:pt x="331" y="264"/>
                </a:lnTo>
                <a:lnTo>
                  <a:pt x="353" y="260"/>
                </a:lnTo>
                <a:lnTo>
                  <a:pt x="374" y="256"/>
                </a:lnTo>
                <a:lnTo>
                  <a:pt x="394" y="250"/>
                </a:lnTo>
                <a:lnTo>
                  <a:pt x="414" y="244"/>
                </a:lnTo>
                <a:lnTo>
                  <a:pt x="433" y="237"/>
                </a:lnTo>
                <a:lnTo>
                  <a:pt x="449" y="228"/>
                </a:lnTo>
                <a:lnTo>
                  <a:pt x="465" y="220"/>
                </a:lnTo>
                <a:lnTo>
                  <a:pt x="478" y="211"/>
                </a:lnTo>
                <a:lnTo>
                  <a:pt x="490" y="201"/>
                </a:lnTo>
                <a:lnTo>
                  <a:pt x="501" y="190"/>
                </a:lnTo>
                <a:lnTo>
                  <a:pt x="510" y="180"/>
                </a:lnTo>
                <a:lnTo>
                  <a:pt x="517" y="168"/>
                </a:lnTo>
                <a:lnTo>
                  <a:pt x="522" y="158"/>
                </a:lnTo>
                <a:lnTo>
                  <a:pt x="525" y="145"/>
                </a:lnTo>
                <a:lnTo>
                  <a:pt x="527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3" name="Freeform 7"/>
          <p:cNvSpPr>
            <a:spLocks/>
          </p:cNvSpPr>
          <p:nvPr/>
        </p:nvSpPr>
        <p:spPr bwMode="auto">
          <a:xfrm>
            <a:off x="3641725" y="2195513"/>
            <a:ext cx="833438" cy="427037"/>
          </a:xfrm>
          <a:custGeom>
            <a:avLst/>
            <a:gdLst/>
            <a:ahLst/>
            <a:cxnLst>
              <a:cxn ang="0">
                <a:pos x="522" y="121"/>
              </a:cxn>
              <a:cxn ang="0">
                <a:pos x="515" y="98"/>
              </a:cxn>
              <a:cxn ang="0">
                <a:pos x="500" y="77"/>
              </a:cxn>
              <a:cxn ang="0">
                <a:pos x="476" y="57"/>
              </a:cxn>
              <a:cxn ang="0">
                <a:pos x="446" y="38"/>
              </a:cxn>
              <a:cxn ang="0">
                <a:pos x="412" y="24"/>
              </a:cxn>
              <a:cxn ang="0">
                <a:pos x="372" y="12"/>
              </a:cxn>
              <a:cxn ang="0">
                <a:pos x="329" y="4"/>
              </a:cxn>
              <a:cxn ang="0">
                <a:pos x="284" y="0"/>
              </a:cxn>
              <a:cxn ang="0">
                <a:pos x="239" y="0"/>
              </a:cxn>
              <a:cxn ang="0">
                <a:pos x="194" y="4"/>
              </a:cxn>
              <a:cxn ang="0">
                <a:pos x="151" y="12"/>
              </a:cxn>
              <a:cxn ang="0">
                <a:pos x="111" y="24"/>
              </a:cxn>
              <a:cxn ang="0">
                <a:pos x="76" y="38"/>
              </a:cxn>
              <a:cxn ang="0">
                <a:pos x="46" y="57"/>
              </a:cxn>
              <a:cxn ang="0">
                <a:pos x="23" y="77"/>
              </a:cxn>
              <a:cxn ang="0">
                <a:pos x="8" y="98"/>
              </a:cxn>
              <a:cxn ang="0">
                <a:pos x="1" y="121"/>
              </a:cxn>
              <a:cxn ang="0">
                <a:pos x="1" y="144"/>
              </a:cxn>
              <a:cxn ang="0">
                <a:pos x="8" y="167"/>
              </a:cxn>
              <a:cxn ang="0">
                <a:pos x="23" y="190"/>
              </a:cxn>
              <a:cxn ang="0">
                <a:pos x="46" y="210"/>
              </a:cxn>
              <a:cxn ang="0">
                <a:pos x="76" y="227"/>
              </a:cxn>
              <a:cxn ang="0">
                <a:pos x="111" y="243"/>
              </a:cxn>
              <a:cxn ang="0">
                <a:pos x="151" y="255"/>
              </a:cxn>
              <a:cxn ang="0">
                <a:pos x="194" y="263"/>
              </a:cxn>
              <a:cxn ang="0">
                <a:pos x="239" y="268"/>
              </a:cxn>
              <a:cxn ang="0">
                <a:pos x="284" y="268"/>
              </a:cxn>
              <a:cxn ang="0">
                <a:pos x="329" y="263"/>
              </a:cxn>
              <a:cxn ang="0">
                <a:pos x="372" y="255"/>
              </a:cxn>
              <a:cxn ang="0">
                <a:pos x="412" y="243"/>
              </a:cxn>
              <a:cxn ang="0">
                <a:pos x="446" y="227"/>
              </a:cxn>
              <a:cxn ang="0">
                <a:pos x="476" y="210"/>
              </a:cxn>
              <a:cxn ang="0">
                <a:pos x="500" y="190"/>
              </a:cxn>
              <a:cxn ang="0">
                <a:pos x="515" y="167"/>
              </a:cxn>
              <a:cxn ang="0">
                <a:pos x="522" y="144"/>
              </a:cxn>
            </a:cxnLst>
            <a:rect l="0" t="0" r="r" b="b"/>
            <a:pathLst>
              <a:path w="525" h="269">
                <a:moveTo>
                  <a:pt x="524" y="133"/>
                </a:moveTo>
                <a:lnTo>
                  <a:pt x="522" y="121"/>
                </a:lnTo>
                <a:lnTo>
                  <a:pt x="519" y="110"/>
                </a:lnTo>
                <a:lnTo>
                  <a:pt x="515" y="98"/>
                </a:lnTo>
                <a:lnTo>
                  <a:pt x="507" y="87"/>
                </a:lnTo>
                <a:lnTo>
                  <a:pt x="500" y="77"/>
                </a:lnTo>
                <a:lnTo>
                  <a:pt x="489" y="65"/>
                </a:lnTo>
                <a:lnTo>
                  <a:pt x="476" y="57"/>
                </a:lnTo>
                <a:lnTo>
                  <a:pt x="463" y="47"/>
                </a:lnTo>
                <a:lnTo>
                  <a:pt x="446" y="38"/>
                </a:lnTo>
                <a:lnTo>
                  <a:pt x="430" y="31"/>
                </a:lnTo>
                <a:lnTo>
                  <a:pt x="412" y="24"/>
                </a:lnTo>
                <a:lnTo>
                  <a:pt x="392" y="17"/>
                </a:lnTo>
                <a:lnTo>
                  <a:pt x="372" y="12"/>
                </a:lnTo>
                <a:lnTo>
                  <a:pt x="351" y="8"/>
                </a:lnTo>
                <a:lnTo>
                  <a:pt x="329" y="4"/>
                </a:lnTo>
                <a:lnTo>
                  <a:pt x="307" y="1"/>
                </a:lnTo>
                <a:lnTo>
                  <a:pt x="284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1" y="8"/>
                </a:lnTo>
                <a:lnTo>
                  <a:pt x="151" y="12"/>
                </a:lnTo>
                <a:lnTo>
                  <a:pt x="130" y="17"/>
                </a:lnTo>
                <a:lnTo>
                  <a:pt x="111" y="24"/>
                </a:lnTo>
                <a:lnTo>
                  <a:pt x="93" y="31"/>
                </a:lnTo>
                <a:lnTo>
                  <a:pt x="76" y="38"/>
                </a:lnTo>
                <a:lnTo>
                  <a:pt x="60" y="47"/>
                </a:lnTo>
                <a:lnTo>
                  <a:pt x="46" y="57"/>
                </a:lnTo>
                <a:lnTo>
                  <a:pt x="34" y="65"/>
                </a:lnTo>
                <a:lnTo>
                  <a:pt x="23" y="77"/>
                </a:lnTo>
                <a:lnTo>
                  <a:pt x="15" y="87"/>
                </a:lnTo>
                <a:lnTo>
                  <a:pt x="8" y="98"/>
                </a:lnTo>
                <a:lnTo>
                  <a:pt x="3" y="110"/>
                </a:lnTo>
                <a:lnTo>
                  <a:pt x="1" y="121"/>
                </a:lnTo>
                <a:lnTo>
                  <a:pt x="0" y="133"/>
                </a:lnTo>
                <a:lnTo>
                  <a:pt x="1" y="144"/>
                </a:lnTo>
                <a:lnTo>
                  <a:pt x="3" y="157"/>
                </a:lnTo>
                <a:lnTo>
                  <a:pt x="8" y="167"/>
                </a:lnTo>
                <a:lnTo>
                  <a:pt x="15" y="179"/>
                </a:lnTo>
                <a:lnTo>
                  <a:pt x="23" y="190"/>
                </a:lnTo>
                <a:lnTo>
                  <a:pt x="34" y="200"/>
                </a:lnTo>
                <a:lnTo>
                  <a:pt x="46" y="210"/>
                </a:lnTo>
                <a:lnTo>
                  <a:pt x="60" y="219"/>
                </a:lnTo>
                <a:lnTo>
                  <a:pt x="76" y="227"/>
                </a:lnTo>
                <a:lnTo>
                  <a:pt x="93" y="236"/>
                </a:lnTo>
                <a:lnTo>
                  <a:pt x="111" y="243"/>
                </a:lnTo>
                <a:lnTo>
                  <a:pt x="130" y="249"/>
                </a:lnTo>
                <a:lnTo>
                  <a:pt x="151" y="255"/>
                </a:lnTo>
                <a:lnTo>
                  <a:pt x="171" y="259"/>
                </a:lnTo>
                <a:lnTo>
                  <a:pt x="194" y="263"/>
                </a:lnTo>
                <a:lnTo>
                  <a:pt x="216" y="265"/>
                </a:lnTo>
                <a:lnTo>
                  <a:pt x="239" y="268"/>
                </a:lnTo>
                <a:lnTo>
                  <a:pt x="262" y="268"/>
                </a:lnTo>
                <a:lnTo>
                  <a:pt x="284" y="268"/>
                </a:lnTo>
                <a:lnTo>
                  <a:pt x="307" y="265"/>
                </a:lnTo>
                <a:lnTo>
                  <a:pt x="329" y="263"/>
                </a:lnTo>
                <a:lnTo>
                  <a:pt x="351" y="259"/>
                </a:lnTo>
                <a:lnTo>
                  <a:pt x="372" y="255"/>
                </a:lnTo>
                <a:lnTo>
                  <a:pt x="392" y="249"/>
                </a:lnTo>
                <a:lnTo>
                  <a:pt x="412" y="243"/>
                </a:lnTo>
                <a:lnTo>
                  <a:pt x="430" y="236"/>
                </a:lnTo>
                <a:lnTo>
                  <a:pt x="446" y="227"/>
                </a:lnTo>
                <a:lnTo>
                  <a:pt x="463" y="219"/>
                </a:lnTo>
                <a:lnTo>
                  <a:pt x="476" y="210"/>
                </a:lnTo>
                <a:lnTo>
                  <a:pt x="489" y="200"/>
                </a:lnTo>
                <a:lnTo>
                  <a:pt x="500" y="190"/>
                </a:lnTo>
                <a:lnTo>
                  <a:pt x="507" y="179"/>
                </a:lnTo>
                <a:lnTo>
                  <a:pt x="515" y="167"/>
                </a:lnTo>
                <a:lnTo>
                  <a:pt x="519" y="157"/>
                </a:lnTo>
                <a:lnTo>
                  <a:pt x="522" y="144"/>
                </a:lnTo>
                <a:lnTo>
                  <a:pt x="524" y="1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4" name="Freeform 8"/>
          <p:cNvSpPr>
            <a:spLocks/>
          </p:cNvSpPr>
          <p:nvPr/>
        </p:nvSpPr>
        <p:spPr bwMode="auto">
          <a:xfrm>
            <a:off x="5173663" y="2195513"/>
            <a:ext cx="833437" cy="427037"/>
          </a:xfrm>
          <a:custGeom>
            <a:avLst/>
            <a:gdLst/>
            <a:ahLst/>
            <a:cxnLst>
              <a:cxn ang="0">
                <a:pos x="1" y="144"/>
              </a:cxn>
              <a:cxn ang="0">
                <a:pos x="8" y="167"/>
              </a:cxn>
              <a:cxn ang="0">
                <a:pos x="25" y="190"/>
              </a:cxn>
              <a:cxn ang="0">
                <a:pos x="47" y="210"/>
              </a:cxn>
              <a:cxn ang="0">
                <a:pos x="77" y="227"/>
              </a:cxn>
              <a:cxn ang="0">
                <a:pos x="111" y="243"/>
              </a:cxn>
              <a:cxn ang="0">
                <a:pos x="151" y="255"/>
              </a:cxn>
              <a:cxn ang="0">
                <a:pos x="194" y="263"/>
              </a:cxn>
              <a:cxn ang="0">
                <a:pos x="239" y="268"/>
              </a:cxn>
              <a:cxn ang="0">
                <a:pos x="284" y="268"/>
              </a:cxn>
              <a:cxn ang="0">
                <a:pos x="330" y="263"/>
              </a:cxn>
              <a:cxn ang="0">
                <a:pos x="372" y="255"/>
              </a:cxn>
              <a:cxn ang="0">
                <a:pos x="412" y="243"/>
              </a:cxn>
              <a:cxn ang="0">
                <a:pos x="447" y="227"/>
              </a:cxn>
              <a:cxn ang="0">
                <a:pos x="477" y="210"/>
              </a:cxn>
              <a:cxn ang="0">
                <a:pos x="500" y="190"/>
              </a:cxn>
              <a:cxn ang="0">
                <a:pos x="515" y="167"/>
              </a:cxn>
              <a:cxn ang="0">
                <a:pos x="522" y="144"/>
              </a:cxn>
              <a:cxn ang="0">
                <a:pos x="522" y="121"/>
              </a:cxn>
              <a:cxn ang="0">
                <a:pos x="515" y="98"/>
              </a:cxn>
              <a:cxn ang="0">
                <a:pos x="500" y="77"/>
              </a:cxn>
              <a:cxn ang="0">
                <a:pos x="477" y="55"/>
              </a:cxn>
              <a:cxn ang="0">
                <a:pos x="447" y="38"/>
              </a:cxn>
              <a:cxn ang="0">
                <a:pos x="412" y="22"/>
              </a:cxn>
              <a:cxn ang="0">
                <a:pos x="372" y="12"/>
              </a:cxn>
              <a:cxn ang="0">
                <a:pos x="329" y="4"/>
              </a:cxn>
              <a:cxn ang="0">
                <a:pos x="284" y="0"/>
              </a:cxn>
              <a:cxn ang="0">
                <a:pos x="239" y="0"/>
              </a:cxn>
              <a:cxn ang="0">
                <a:pos x="194" y="4"/>
              </a:cxn>
              <a:cxn ang="0">
                <a:pos x="151" y="12"/>
              </a:cxn>
              <a:cxn ang="0">
                <a:pos x="111" y="24"/>
              </a:cxn>
              <a:cxn ang="0">
                <a:pos x="77" y="38"/>
              </a:cxn>
              <a:cxn ang="0">
                <a:pos x="47" y="57"/>
              </a:cxn>
              <a:cxn ang="0">
                <a:pos x="25" y="77"/>
              </a:cxn>
              <a:cxn ang="0">
                <a:pos x="8" y="98"/>
              </a:cxn>
              <a:cxn ang="0">
                <a:pos x="1" y="121"/>
              </a:cxn>
            </a:cxnLst>
            <a:rect l="0" t="0" r="r" b="b"/>
            <a:pathLst>
              <a:path w="525" h="269">
                <a:moveTo>
                  <a:pt x="0" y="134"/>
                </a:moveTo>
                <a:lnTo>
                  <a:pt x="1" y="144"/>
                </a:lnTo>
                <a:lnTo>
                  <a:pt x="4" y="157"/>
                </a:lnTo>
                <a:lnTo>
                  <a:pt x="8" y="167"/>
                </a:lnTo>
                <a:lnTo>
                  <a:pt x="16" y="179"/>
                </a:lnTo>
                <a:lnTo>
                  <a:pt x="25" y="190"/>
                </a:lnTo>
                <a:lnTo>
                  <a:pt x="34" y="200"/>
                </a:lnTo>
                <a:lnTo>
                  <a:pt x="47" y="210"/>
                </a:lnTo>
                <a:lnTo>
                  <a:pt x="61" y="219"/>
                </a:lnTo>
                <a:lnTo>
                  <a:pt x="77" y="227"/>
                </a:lnTo>
                <a:lnTo>
                  <a:pt x="93" y="236"/>
                </a:lnTo>
                <a:lnTo>
                  <a:pt x="111" y="243"/>
                </a:lnTo>
                <a:lnTo>
                  <a:pt x="131" y="249"/>
                </a:lnTo>
                <a:lnTo>
                  <a:pt x="151" y="255"/>
                </a:lnTo>
                <a:lnTo>
                  <a:pt x="172" y="259"/>
                </a:lnTo>
                <a:lnTo>
                  <a:pt x="194" y="263"/>
                </a:lnTo>
                <a:lnTo>
                  <a:pt x="216" y="265"/>
                </a:lnTo>
                <a:lnTo>
                  <a:pt x="239" y="268"/>
                </a:lnTo>
                <a:lnTo>
                  <a:pt x="262" y="268"/>
                </a:lnTo>
                <a:lnTo>
                  <a:pt x="284" y="268"/>
                </a:lnTo>
                <a:lnTo>
                  <a:pt x="307" y="265"/>
                </a:lnTo>
                <a:lnTo>
                  <a:pt x="330" y="263"/>
                </a:lnTo>
                <a:lnTo>
                  <a:pt x="352" y="259"/>
                </a:lnTo>
                <a:lnTo>
                  <a:pt x="372" y="255"/>
                </a:lnTo>
                <a:lnTo>
                  <a:pt x="393" y="249"/>
                </a:lnTo>
                <a:lnTo>
                  <a:pt x="412" y="243"/>
                </a:lnTo>
                <a:lnTo>
                  <a:pt x="430" y="236"/>
                </a:lnTo>
                <a:lnTo>
                  <a:pt x="447" y="227"/>
                </a:lnTo>
                <a:lnTo>
                  <a:pt x="463" y="219"/>
                </a:lnTo>
                <a:lnTo>
                  <a:pt x="477" y="210"/>
                </a:lnTo>
                <a:lnTo>
                  <a:pt x="489" y="200"/>
                </a:lnTo>
                <a:lnTo>
                  <a:pt x="500" y="190"/>
                </a:lnTo>
                <a:lnTo>
                  <a:pt x="508" y="179"/>
                </a:lnTo>
                <a:lnTo>
                  <a:pt x="515" y="167"/>
                </a:lnTo>
                <a:lnTo>
                  <a:pt x="520" y="157"/>
                </a:lnTo>
                <a:lnTo>
                  <a:pt x="522" y="144"/>
                </a:lnTo>
                <a:lnTo>
                  <a:pt x="524" y="133"/>
                </a:lnTo>
                <a:lnTo>
                  <a:pt x="522" y="121"/>
                </a:lnTo>
                <a:lnTo>
                  <a:pt x="520" y="110"/>
                </a:lnTo>
                <a:lnTo>
                  <a:pt x="515" y="98"/>
                </a:lnTo>
                <a:lnTo>
                  <a:pt x="508" y="87"/>
                </a:lnTo>
                <a:lnTo>
                  <a:pt x="500" y="77"/>
                </a:lnTo>
                <a:lnTo>
                  <a:pt x="489" y="65"/>
                </a:lnTo>
                <a:lnTo>
                  <a:pt x="477" y="55"/>
                </a:lnTo>
                <a:lnTo>
                  <a:pt x="463" y="47"/>
                </a:lnTo>
                <a:lnTo>
                  <a:pt x="447" y="38"/>
                </a:lnTo>
                <a:lnTo>
                  <a:pt x="430" y="31"/>
                </a:lnTo>
                <a:lnTo>
                  <a:pt x="412" y="22"/>
                </a:lnTo>
                <a:lnTo>
                  <a:pt x="393" y="17"/>
                </a:lnTo>
                <a:lnTo>
                  <a:pt x="372" y="12"/>
                </a:lnTo>
                <a:lnTo>
                  <a:pt x="352" y="7"/>
                </a:lnTo>
                <a:lnTo>
                  <a:pt x="329" y="4"/>
                </a:lnTo>
                <a:lnTo>
                  <a:pt x="307" y="1"/>
                </a:lnTo>
                <a:lnTo>
                  <a:pt x="284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2" y="8"/>
                </a:lnTo>
                <a:lnTo>
                  <a:pt x="151" y="12"/>
                </a:lnTo>
                <a:lnTo>
                  <a:pt x="131" y="17"/>
                </a:lnTo>
                <a:lnTo>
                  <a:pt x="111" y="24"/>
                </a:lnTo>
                <a:lnTo>
                  <a:pt x="93" y="31"/>
                </a:lnTo>
                <a:lnTo>
                  <a:pt x="77" y="38"/>
                </a:lnTo>
                <a:lnTo>
                  <a:pt x="61" y="47"/>
                </a:lnTo>
                <a:lnTo>
                  <a:pt x="47" y="57"/>
                </a:lnTo>
                <a:lnTo>
                  <a:pt x="34" y="67"/>
                </a:lnTo>
                <a:lnTo>
                  <a:pt x="25" y="77"/>
                </a:lnTo>
                <a:lnTo>
                  <a:pt x="16" y="87"/>
                </a:lnTo>
                <a:lnTo>
                  <a:pt x="8" y="98"/>
                </a:lnTo>
                <a:lnTo>
                  <a:pt x="4" y="110"/>
                </a:lnTo>
                <a:lnTo>
                  <a:pt x="1" y="121"/>
                </a:lnTo>
                <a:lnTo>
                  <a:pt x="0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5" name="Freeform 9"/>
          <p:cNvSpPr>
            <a:spLocks/>
          </p:cNvSpPr>
          <p:nvPr/>
        </p:nvSpPr>
        <p:spPr bwMode="auto">
          <a:xfrm>
            <a:off x="2724150" y="1631950"/>
            <a:ext cx="833438" cy="427038"/>
          </a:xfrm>
          <a:custGeom>
            <a:avLst/>
            <a:gdLst/>
            <a:ahLst/>
            <a:cxnLst>
              <a:cxn ang="0">
                <a:pos x="1" y="146"/>
              </a:cxn>
              <a:cxn ang="0">
                <a:pos x="8" y="169"/>
              </a:cxn>
              <a:cxn ang="0">
                <a:pos x="25" y="190"/>
              </a:cxn>
              <a:cxn ang="0">
                <a:pos x="47" y="210"/>
              </a:cxn>
              <a:cxn ang="0">
                <a:pos x="77" y="229"/>
              </a:cxn>
              <a:cxn ang="0">
                <a:pos x="111" y="243"/>
              </a:cxn>
              <a:cxn ang="0">
                <a:pos x="151" y="256"/>
              </a:cxn>
              <a:cxn ang="0">
                <a:pos x="194" y="263"/>
              </a:cxn>
              <a:cxn ang="0">
                <a:pos x="239" y="268"/>
              </a:cxn>
              <a:cxn ang="0">
                <a:pos x="284" y="268"/>
              </a:cxn>
              <a:cxn ang="0">
                <a:pos x="330" y="263"/>
              </a:cxn>
              <a:cxn ang="0">
                <a:pos x="372" y="255"/>
              </a:cxn>
              <a:cxn ang="0">
                <a:pos x="413" y="243"/>
              </a:cxn>
              <a:cxn ang="0">
                <a:pos x="447" y="227"/>
              </a:cxn>
              <a:cxn ang="0">
                <a:pos x="477" y="210"/>
              </a:cxn>
              <a:cxn ang="0">
                <a:pos x="500" y="190"/>
              </a:cxn>
              <a:cxn ang="0">
                <a:pos x="515" y="169"/>
              </a:cxn>
              <a:cxn ang="0">
                <a:pos x="524" y="146"/>
              </a:cxn>
              <a:cxn ang="0">
                <a:pos x="524" y="121"/>
              </a:cxn>
              <a:cxn ang="0">
                <a:pos x="515" y="98"/>
              </a:cxn>
              <a:cxn ang="0">
                <a:pos x="500" y="77"/>
              </a:cxn>
              <a:cxn ang="0">
                <a:pos x="477" y="57"/>
              </a:cxn>
              <a:cxn ang="0">
                <a:pos x="447" y="38"/>
              </a:cxn>
              <a:cxn ang="0">
                <a:pos x="413" y="24"/>
              </a:cxn>
              <a:cxn ang="0">
                <a:pos x="372" y="12"/>
              </a:cxn>
              <a:cxn ang="0">
                <a:pos x="330" y="4"/>
              </a:cxn>
              <a:cxn ang="0">
                <a:pos x="284" y="0"/>
              </a:cxn>
              <a:cxn ang="0">
                <a:pos x="239" y="0"/>
              </a:cxn>
              <a:cxn ang="0">
                <a:pos x="194" y="4"/>
              </a:cxn>
              <a:cxn ang="0">
                <a:pos x="151" y="12"/>
              </a:cxn>
              <a:cxn ang="0">
                <a:pos x="111" y="24"/>
              </a:cxn>
              <a:cxn ang="0">
                <a:pos x="77" y="38"/>
              </a:cxn>
              <a:cxn ang="0">
                <a:pos x="47" y="57"/>
              </a:cxn>
              <a:cxn ang="0">
                <a:pos x="25" y="77"/>
              </a:cxn>
              <a:cxn ang="0">
                <a:pos x="8" y="98"/>
              </a:cxn>
              <a:cxn ang="0">
                <a:pos x="1" y="121"/>
              </a:cxn>
            </a:cxnLst>
            <a:rect l="0" t="0" r="r" b="b"/>
            <a:pathLst>
              <a:path w="525" h="269">
                <a:moveTo>
                  <a:pt x="0" y="134"/>
                </a:moveTo>
                <a:lnTo>
                  <a:pt x="1" y="146"/>
                </a:lnTo>
                <a:lnTo>
                  <a:pt x="4" y="157"/>
                </a:lnTo>
                <a:lnTo>
                  <a:pt x="8" y="169"/>
                </a:lnTo>
                <a:lnTo>
                  <a:pt x="16" y="180"/>
                </a:lnTo>
                <a:lnTo>
                  <a:pt x="25" y="190"/>
                </a:lnTo>
                <a:lnTo>
                  <a:pt x="35" y="200"/>
                </a:lnTo>
                <a:lnTo>
                  <a:pt x="47" y="210"/>
                </a:lnTo>
                <a:lnTo>
                  <a:pt x="60" y="220"/>
                </a:lnTo>
                <a:lnTo>
                  <a:pt x="77" y="229"/>
                </a:lnTo>
                <a:lnTo>
                  <a:pt x="93" y="236"/>
                </a:lnTo>
                <a:lnTo>
                  <a:pt x="111" y="243"/>
                </a:lnTo>
                <a:lnTo>
                  <a:pt x="131" y="250"/>
                </a:lnTo>
                <a:lnTo>
                  <a:pt x="151" y="256"/>
                </a:lnTo>
                <a:lnTo>
                  <a:pt x="172" y="260"/>
                </a:lnTo>
                <a:lnTo>
                  <a:pt x="194" y="263"/>
                </a:lnTo>
                <a:lnTo>
                  <a:pt x="216" y="266"/>
                </a:lnTo>
                <a:lnTo>
                  <a:pt x="239" y="268"/>
                </a:lnTo>
                <a:lnTo>
                  <a:pt x="263" y="268"/>
                </a:lnTo>
                <a:lnTo>
                  <a:pt x="284" y="268"/>
                </a:lnTo>
                <a:lnTo>
                  <a:pt x="307" y="265"/>
                </a:lnTo>
                <a:lnTo>
                  <a:pt x="330" y="263"/>
                </a:lnTo>
                <a:lnTo>
                  <a:pt x="352" y="260"/>
                </a:lnTo>
                <a:lnTo>
                  <a:pt x="372" y="255"/>
                </a:lnTo>
                <a:lnTo>
                  <a:pt x="393" y="250"/>
                </a:lnTo>
                <a:lnTo>
                  <a:pt x="413" y="243"/>
                </a:lnTo>
                <a:lnTo>
                  <a:pt x="430" y="236"/>
                </a:lnTo>
                <a:lnTo>
                  <a:pt x="447" y="227"/>
                </a:lnTo>
                <a:lnTo>
                  <a:pt x="463" y="219"/>
                </a:lnTo>
                <a:lnTo>
                  <a:pt x="477" y="210"/>
                </a:lnTo>
                <a:lnTo>
                  <a:pt x="489" y="200"/>
                </a:lnTo>
                <a:lnTo>
                  <a:pt x="500" y="190"/>
                </a:lnTo>
                <a:lnTo>
                  <a:pt x="508" y="180"/>
                </a:lnTo>
                <a:lnTo>
                  <a:pt x="515" y="169"/>
                </a:lnTo>
                <a:lnTo>
                  <a:pt x="520" y="157"/>
                </a:lnTo>
                <a:lnTo>
                  <a:pt x="524" y="146"/>
                </a:lnTo>
                <a:lnTo>
                  <a:pt x="524" y="134"/>
                </a:lnTo>
                <a:lnTo>
                  <a:pt x="524" y="121"/>
                </a:lnTo>
                <a:lnTo>
                  <a:pt x="520" y="110"/>
                </a:lnTo>
                <a:lnTo>
                  <a:pt x="515" y="98"/>
                </a:lnTo>
                <a:lnTo>
                  <a:pt x="508" y="87"/>
                </a:lnTo>
                <a:lnTo>
                  <a:pt x="500" y="77"/>
                </a:lnTo>
                <a:lnTo>
                  <a:pt x="489" y="67"/>
                </a:lnTo>
                <a:lnTo>
                  <a:pt x="477" y="57"/>
                </a:lnTo>
                <a:lnTo>
                  <a:pt x="463" y="47"/>
                </a:lnTo>
                <a:lnTo>
                  <a:pt x="447" y="38"/>
                </a:lnTo>
                <a:lnTo>
                  <a:pt x="430" y="31"/>
                </a:lnTo>
                <a:lnTo>
                  <a:pt x="413" y="24"/>
                </a:lnTo>
                <a:lnTo>
                  <a:pt x="393" y="18"/>
                </a:lnTo>
                <a:lnTo>
                  <a:pt x="372" y="12"/>
                </a:lnTo>
                <a:lnTo>
                  <a:pt x="352" y="8"/>
                </a:lnTo>
                <a:lnTo>
                  <a:pt x="330" y="4"/>
                </a:lnTo>
                <a:lnTo>
                  <a:pt x="307" y="1"/>
                </a:lnTo>
                <a:lnTo>
                  <a:pt x="284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2" y="8"/>
                </a:lnTo>
                <a:lnTo>
                  <a:pt x="151" y="12"/>
                </a:lnTo>
                <a:lnTo>
                  <a:pt x="130" y="18"/>
                </a:lnTo>
                <a:lnTo>
                  <a:pt x="111" y="24"/>
                </a:lnTo>
                <a:lnTo>
                  <a:pt x="93" y="31"/>
                </a:lnTo>
                <a:lnTo>
                  <a:pt x="77" y="38"/>
                </a:lnTo>
                <a:lnTo>
                  <a:pt x="60" y="47"/>
                </a:lnTo>
                <a:lnTo>
                  <a:pt x="47" y="57"/>
                </a:lnTo>
                <a:lnTo>
                  <a:pt x="34" y="67"/>
                </a:lnTo>
                <a:lnTo>
                  <a:pt x="25" y="77"/>
                </a:lnTo>
                <a:lnTo>
                  <a:pt x="16" y="87"/>
                </a:lnTo>
                <a:lnTo>
                  <a:pt x="8" y="98"/>
                </a:lnTo>
                <a:lnTo>
                  <a:pt x="4" y="111"/>
                </a:lnTo>
                <a:lnTo>
                  <a:pt x="1" y="121"/>
                </a:lnTo>
                <a:lnTo>
                  <a:pt x="0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6" name="Freeform 10"/>
          <p:cNvSpPr>
            <a:spLocks/>
          </p:cNvSpPr>
          <p:nvPr/>
        </p:nvSpPr>
        <p:spPr bwMode="auto">
          <a:xfrm>
            <a:off x="306388" y="2182813"/>
            <a:ext cx="835025" cy="428625"/>
          </a:xfrm>
          <a:custGeom>
            <a:avLst/>
            <a:gdLst/>
            <a:ahLst/>
            <a:cxnLst>
              <a:cxn ang="0">
                <a:pos x="523" y="123"/>
              </a:cxn>
              <a:cxn ang="0">
                <a:pos x="516" y="100"/>
              </a:cxn>
              <a:cxn ang="0">
                <a:pos x="500" y="77"/>
              </a:cxn>
              <a:cxn ang="0">
                <a:pos x="477" y="57"/>
              </a:cxn>
              <a:cxn ang="0">
                <a:pos x="447" y="40"/>
              </a:cxn>
              <a:cxn ang="0">
                <a:pos x="413" y="24"/>
              </a:cxn>
              <a:cxn ang="0">
                <a:pos x="373" y="12"/>
              </a:cxn>
              <a:cxn ang="0">
                <a:pos x="330" y="4"/>
              </a:cxn>
              <a:cxn ang="0">
                <a:pos x="284" y="1"/>
              </a:cxn>
              <a:cxn ang="0">
                <a:pos x="240" y="1"/>
              </a:cxn>
              <a:cxn ang="0">
                <a:pos x="194" y="4"/>
              </a:cxn>
              <a:cxn ang="0">
                <a:pos x="151" y="12"/>
              </a:cxn>
              <a:cxn ang="0">
                <a:pos x="111" y="24"/>
              </a:cxn>
              <a:cxn ang="0">
                <a:pos x="77" y="40"/>
              </a:cxn>
              <a:cxn ang="0">
                <a:pos x="47" y="57"/>
              </a:cxn>
              <a:cxn ang="0">
                <a:pos x="25" y="77"/>
              </a:cxn>
              <a:cxn ang="0">
                <a:pos x="8" y="100"/>
              </a:cxn>
              <a:cxn ang="0">
                <a:pos x="1" y="123"/>
              </a:cxn>
              <a:cxn ang="0">
                <a:pos x="1" y="145"/>
              </a:cxn>
              <a:cxn ang="0">
                <a:pos x="8" y="168"/>
              </a:cxn>
              <a:cxn ang="0">
                <a:pos x="25" y="190"/>
              </a:cxn>
              <a:cxn ang="0">
                <a:pos x="47" y="211"/>
              </a:cxn>
              <a:cxn ang="0">
                <a:pos x="77" y="228"/>
              </a:cxn>
              <a:cxn ang="0">
                <a:pos x="111" y="244"/>
              </a:cxn>
              <a:cxn ang="0">
                <a:pos x="151" y="254"/>
              </a:cxn>
              <a:cxn ang="0">
                <a:pos x="194" y="263"/>
              </a:cxn>
              <a:cxn ang="0">
                <a:pos x="240" y="267"/>
              </a:cxn>
              <a:cxn ang="0">
                <a:pos x="284" y="267"/>
              </a:cxn>
              <a:cxn ang="0">
                <a:pos x="330" y="263"/>
              </a:cxn>
              <a:cxn ang="0">
                <a:pos x="373" y="254"/>
              </a:cxn>
              <a:cxn ang="0">
                <a:pos x="413" y="244"/>
              </a:cxn>
              <a:cxn ang="0">
                <a:pos x="447" y="228"/>
              </a:cxn>
              <a:cxn ang="0">
                <a:pos x="477" y="211"/>
              </a:cxn>
              <a:cxn ang="0">
                <a:pos x="500" y="190"/>
              </a:cxn>
              <a:cxn ang="0">
                <a:pos x="516" y="168"/>
              </a:cxn>
              <a:cxn ang="0">
                <a:pos x="523" y="145"/>
              </a:cxn>
            </a:cxnLst>
            <a:rect l="0" t="0" r="r" b="b"/>
            <a:pathLst>
              <a:path w="526" h="270">
                <a:moveTo>
                  <a:pt x="525" y="134"/>
                </a:moveTo>
                <a:lnTo>
                  <a:pt x="523" y="123"/>
                </a:lnTo>
                <a:lnTo>
                  <a:pt x="520" y="110"/>
                </a:lnTo>
                <a:lnTo>
                  <a:pt x="516" y="100"/>
                </a:lnTo>
                <a:lnTo>
                  <a:pt x="508" y="88"/>
                </a:lnTo>
                <a:lnTo>
                  <a:pt x="500" y="77"/>
                </a:lnTo>
                <a:lnTo>
                  <a:pt x="489" y="67"/>
                </a:lnTo>
                <a:lnTo>
                  <a:pt x="477" y="57"/>
                </a:lnTo>
                <a:lnTo>
                  <a:pt x="463" y="48"/>
                </a:lnTo>
                <a:lnTo>
                  <a:pt x="447" y="40"/>
                </a:lnTo>
                <a:lnTo>
                  <a:pt x="431" y="31"/>
                </a:lnTo>
                <a:lnTo>
                  <a:pt x="413" y="24"/>
                </a:lnTo>
                <a:lnTo>
                  <a:pt x="393" y="18"/>
                </a:lnTo>
                <a:lnTo>
                  <a:pt x="373" y="12"/>
                </a:lnTo>
                <a:lnTo>
                  <a:pt x="352" y="8"/>
                </a:lnTo>
                <a:lnTo>
                  <a:pt x="330" y="4"/>
                </a:lnTo>
                <a:lnTo>
                  <a:pt x="307" y="2"/>
                </a:lnTo>
                <a:lnTo>
                  <a:pt x="284" y="1"/>
                </a:lnTo>
                <a:lnTo>
                  <a:pt x="261" y="0"/>
                </a:lnTo>
                <a:lnTo>
                  <a:pt x="240" y="1"/>
                </a:lnTo>
                <a:lnTo>
                  <a:pt x="217" y="2"/>
                </a:lnTo>
                <a:lnTo>
                  <a:pt x="194" y="4"/>
                </a:lnTo>
                <a:lnTo>
                  <a:pt x="172" y="8"/>
                </a:lnTo>
                <a:lnTo>
                  <a:pt x="151" y="12"/>
                </a:lnTo>
                <a:lnTo>
                  <a:pt x="131" y="18"/>
                </a:lnTo>
                <a:lnTo>
                  <a:pt x="111" y="24"/>
                </a:lnTo>
                <a:lnTo>
                  <a:pt x="94" y="31"/>
                </a:lnTo>
                <a:lnTo>
                  <a:pt x="77" y="40"/>
                </a:lnTo>
                <a:lnTo>
                  <a:pt x="61" y="48"/>
                </a:lnTo>
                <a:lnTo>
                  <a:pt x="47" y="57"/>
                </a:lnTo>
                <a:lnTo>
                  <a:pt x="35" y="67"/>
                </a:lnTo>
                <a:lnTo>
                  <a:pt x="25" y="77"/>
                </a:lnTo>
                <a:lnTo>
                  <a:pt x="16" y="88"/>
                </a:lnTo>
                <a:lnTo>
                  <a:pt x="8" y="100"/>
                </a:lnTo>
                <a:lnTo>
                  <a:pt x="4" y="110"/>
                </a:lnTo>
                <a:lnTo>
                  <a:pt x="1" y="123"/>
                </a:lnTo>
                <a:lnTo>
                  <a:pt x="0" y="134"/>
                </a:lnTo>
                <a:lnTo>
                  <a:pt x="1" y="145"/>
                </a:lnTo>
                <a:lnTo>
                  <a:pt x="4" y="157"/>
                </a:lnTo>
                <a:lnTo>
                  <a:pt x="8" y="168"/>
                </a:lnTo>
                <a:lnTo>
                  <a:pt x="16" y="180"/>
                </a:lnTo>
                <a:lnTo>
                  <a:pt x="25" y="190"/>
                </a:lnTo>
                <a:lnTo>
                  <a:pt x="35" y="201"/>
                </a:lnTo>
                <a:lnTo>
                  <a:pt x="47" y="211"/>
                </a:lnTo>
                <a:lnTo>
                  <a:pt x="61" y="220"/>
                </a:lnTo>
                <a:lnTo>
                  <a:pt x="77" y="228"/>
                </a:lnTo>
                <a:lnTo>
                  <a:pt x="94" y="236"/>
                </a:lnTo>
                <a:lnTo>
                  <a:pt x="111" y="244"/>
                </a:lnTo>
                <a:lnTo>
                  <a:pt x="131" y="250"/>
                </a:lnTo>
                <a:lnTo>
                  <a:pt x="151" y="254"/>
                </a:lnTo>
                <a:lnTo>
                  <a:pt x="172" y="260"/>
                </a:lnTo>
                <a:lnTo>
                  <a:pt x="194" y="263"/>
                </a:lnTo>
                <a:lnTo>
                  <a:pt x="217" y="266"/>
                </a:lnTo>
                <a:lnTo>
                  <a:pt x="240" y="267"/>
                </a:lnTo>
                <a:lnTo>
                  <a:pt x="261" y="269"/>
                </a:lnTo>
                <a:lnTo>
                  <a:pt x="284" y="267"/>
                </a:lnTo>
                <a:lnTo>
                  <a:pt x="307" y="266"/>
                </a:lnTo>
                <a:lnTo>
                  <a:pt x="330" y="263"/>
                </a:lnTo>
                <a:lnTo>
                  <a:pt x="352" y="260"/>
                </a:lnTo>
                <a:lnTo>
                  <a:pt x="373" y="254"/>
                </a:lnTo>
                <a:lnTo>
                  <a:pt x="393" y="250"/>
                </a:lnTo>
                <a:lnTo>
                  <a:pt x="413" y="244"/>
                </a:lnTo>
                <a:lnTo>
                  <a:pt x="431" y="236"/>
                </a:lnTo>
                <a:lnTo>
                  <a:pt x="447" y="228"/>
                </a:lnTo>
                <a:lnTo>
                  <a:pt x="463" y="220"/>
                </a:lnTo>
                <a:lnTo>
                  <a:pt x="477" y="211"/>
                </a:lnTo>
                <a:lnTo>
                  <a:pt x="489" y="201"/>
                </a:lnTo>
                <a:lnTo>
                  <a:pt x="500" y="190"/>
                </a:lnTo>
                <a:lnTo>
                  <a:pt x="508" y="180"/>
                </a:lnTo>
                <a:lnTo>
                  <a:pt x="516" y="168"/>
                </a:lnTo>
                <a:lnTo>
                  <a:pt x="520" y="157"/>
                </a:lnTo>
                <a:lnTo>
                  <a:pt x="523" y="145"/>
                </a:lnTo>
                <a:lnTo>
                  <a:pt x="525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7" name="Freeform 11"/>
          <p:cNvSpPr>
            <a:spLocks/>
          </p:cNvSpPr>
          <p:nvPr/>
        </p:nvSpPr>
        <p:spPr bwMode="auto">
          <a:xfrm>
            <a:off x="1839913" y="2182813"/>
            <a:ext cx="833437" cy="428625"/>
          </a:xfrm>
          <a:custGeom>
            <a:avLst/>
            <a:gdLst/>
            <a:ahLst/>
            <a:cxnLst>
              <a:cxn ang="0">
                <a:pos x="1" y="145"/>
              </a:cxn>
              <a:cxn ang="0">
                <a:pos x="8" y="168"/>
              </a:cxn>
              <a:cxn ang="0">
                <a:pos x="23" y="190"/>
              </a:cxn>
              <a:cxn ang="0">
                <a:pos x="46" y="211"/>
              </a:cxn>
              <a:cxn ang="0">
                <a:pos x="76" y="228"/>
              </a:cxn>
              <a:cxn ang="0">
                <a:pos x="111" y="244"/>
              </a:cxn>
              <a:cxn ang="0">
                <a:pos x="151" y="254"/>
              </a:cxn>
              <a:cxn ang="0">
                <a:pos x="194" y="263"/>
              </a:cxn>
              <a:cxn ang="0">
                <a:pos x="239" y="267"/>
              </a:cxn>
              <a:cxn ang="0">
                <a:pos x="284" y="267"/>
              </a:cxn>
              <a:cxn ang="0">
                <a:pos x="329" y="263"/>
              </a:cxn>
              <a:cxn ang="0">
                <a:pos x="372" y="254"/>
              </a:cxn>
              <a:cxn ang="0">
                <a:pos x="412" y="243"/>
              </a:cxn>
              <a:cxn ang="0">
                <a:pos x="446" y="228"/>
              </a:cxn>
              <a:cxn ang="0">
                <a:pos x="476" y="210"/>
              </a:cxn>
              <a:cxn ang="0">
                <a:pos x="498" y="190"/>
              </a:cxn>
              <a:cxn ang="0">
                <a:pos x="515" y="168"/>
              </a:cxn>
              <a:cxn ang="0">
                <a:pos x="522" y="145"/>
              </a:cxn>
              <a:cxn ang="0">
                <a:pos x="522" y="123"/>
              </a:cxn>
              <a:cxn ang="0">
                <a:pos x="515" y="100"/>
              </a:cxn>
              <a:cxn ang="0">
                <a:pos x="498" y="77"/>
              </a:cxn>
              <a:cxn ang="0">
                <a:pos x="476" y="57"/>
              </a:cxn>
              <a:cxn ang="0">
                <a:pos x="446" y="40"/>
              </a:cxn>
              <a:cxn ang="0">
                <a:pos x="412" y="24"/>
              </a:cxn>
              <a:cxn ang="0">
                <a:pos x="372" y="12"/>
              </a:cxn>
              <a:cxn ang="0">
                <a:pos x="329" y="4"/>
              </a:cxn>
              <a:cxn ang="0">
                <a:pos x="284" y="1"/>
              </a:cxn>
              <a:cxn ang="0">
                <a:pos x="239" y="1"/>
              </a:cxn>
              <a:cxn ang="0">
                <a:pos x="193" y="4"/>
              </a:cxn>
              <a:cxn ang="0">
                <a:pos x="151" y="12"/>
              </a:cxn>
              <a:cxn ang="0">
                <a:pos x="111" y="24"/>
              </a:cxn>
              <a:cxn ang="0">
                <a:pos x="76" y="40"/>
              </a:cxn>
              <a:cxn ang="0">
                <a:pos x="46" y="57"/>
              </a:cxn>
              <a:cxn ang="0">
                <a:pos x="23" y="77"/>
              </a:cxn>
              <a:cxn ang="0">
                <a:pos x="8" y="100"/>
              </a:cxn>
              <a:cxn ang="0">
                <a:pos x="1" y="123"/>
              </a:cxn>
            </a:cxnLst>
            <a:rect l="0" t="0" r="r" b="b"/>
            <a:pathLst>
              <a:path w="525" h="270">
                <a:moveTo>
                  <a:pt x="0" y="134"/>
                </a:moveTo>
                <a:lnTo>
                  <a:pt x="1" y="145"/>
                </a:lnTo>
                <a:lnTo>
                  <a:pt x="3" y="157"/>
                </a:lnTo>
                <a:lnTo>
                  <a:pt x="8" y="168"/>
                </a:lnTo>
                <a:lnTo>
                  <a:pt x="15" y="180"/>
                </a:lnTo>
                <a:lnTo>
                  <a:pt x="23" y="190"/>
                </a:lnTo>
                <a:lnTo>
                  <a:pt x="34" y="201"/>
                </a:lnTo>
                <a:lnTo>
                  <a:pt x="46" y="211"/>
                </a:lnTo>
                <a:lnTo>
                  <a:pt x="60" y="220"/>
                </a:lnTo>
                <a:lnTo>
                  <a:pt x="76" y="228"/>
                </a:lnTo>
                <a:lnTo>
                  <a:pt x="93" y="236"/>
                </a:lnTo>
                <a:lnTo>
                  <a:pt x="111" y="244"/>
                </a:lnTo>
                <a:lnTo>
                  <a:pt x="130" y="250"/>
                </a:lnTo>
                <a:lnTo>
                  <a:pt x="151" y="254"/>
                </a:lnTo>
                <a:lnTo>
                  <a:pt x="171" y="260"/>
                </a:lnTo>
                <a:lnTo>
                  <a:pt x="194" y="263"/>
                </a:lnTo>
                <a:lnTo>
                  <a:pt x="216" y="266"/>
                </a:lnTo>
                <a:lnTo>
                  <a:pt x="239" y="267"/>
                </a:lnTo>
                <a:lnTo>
                  <a:pt x="262" y="269"/>
                </a:lnTo>
                <a:lnTo>
                  <a:pt x="284" y="267"/>
                </a:lnTo>
                <a:lnTo>
                  <a:pt x="307" y="266"/>
                </a:lnTo>
                <a:lnTo>
                  <a:pt x="329" y="263"/>
                </a:lnTo>
                <a:lnTo>
                  <a:pt x="351" y="260"/>
                </a:lnTo>
                <a:lnTo>
                  <a:pt x="372" y="254"/>
                </a:lnTo>
                <a:lnTo>
                  <a:pt x="392" y="250"/>
                </a:lnTo>
                <a:lnTo>
                  <a:pt x="412" y="243"/>
                </a:lnTo>
                <a:lnTo>
                  <a:pt x="430" y="236"/>
                </a:lnTo>
                <a:lnTo>
                  <a:pt x="446" y="228"/>
                </a:lnTo>
                <a:lnTo>
                  <a:pt x="462" y="220"/>
                </a:lnTo>
                <a:lnTo>
                  <a:pt x="476" y="210"/>
                </a:lnTo>
                <a:lnTo>
                  <a:pt x="489" y="201"/>
                </a:lnTo>
                <a:lnTo>
                  <a:pt x="498" y="190"/>
                </a:lnTo>
                <a:lnTo>
                  <a:pt x="507" y="180"/>
                </a:lnTo>
                <a:lnTo>
                  <a:pt x="515" y="168"/>
                </a:lnTo>
                <a:lnTo>
                  <a:pt x="519" y="157"/>
                </a:lnTo>
                <a:lnTo>
                  <a:pt x="522" y="145"/>
                </a:lnTo>
                <a:lnTo>
                  <a:pt x="524" y="134"/>
                </a:lnTo>
                <a:lnTo>
                  <a:pt x="522" y="123"/>
                </a:lnTo>
                <a:lnTo>
                  <a:pt x="519" y="110"/>
                </a:lnTo>
                <a:lnTo>
                  <a:pt x="515" y="100"/>
                </a:lnTo>
                <a:lnTo>
                  <a:pt x="507" y="88"/>
                </a:lnTo>
                <a:lnTo>
                  <a:pt x="498" y="77"/>
                </a:lnTo>
                <a:lnTo>
                  <a:pt x="489" y="67"/>
                </a:lnTo>
                <a:lnTo>
                  <a:pt x="476" y="57"/>
                </a:lnTo>
                <a:lnTo>
                  <a:pt x="462" y="48"/>
                </a:lnTo>
                <a:lnTo>
                  <a:pt x="446" y="40"/>
                </a:lnTo>
                <a:lnTo>
                  <a:pt x="430" y="31"/>
                </a:lnTo>
                <a:lnTo>
                  <a:pt x="412" y="24"/>
                </a:lnTo>
                <a:lnTo>
                  <a:pt x="392" y="18"/>
                </a:lnTo>
                <a:lnTo>
                  <a:pt x="372" y="12"/>
                </a:lnTo>
                <a:lnTo>
                  <a:pt x="351" y="8"/>
                </a:lnTo>
                <a:lnTo>
                  <a:pt x="329" y="4"/>
                </a:lnTo>
                <a:lnTo>
                  <a:pt x="307" y="2"/>
                </a:lnTo>
                <a:lnTo>
                  <a:pt x="284" y="1"/>
                </a:lnTo>
                <a:lnTo>
                  <a:pt x="262" y="0"/>
                </a:lnTo>
                <a:lnTo>
                  <a:pt x="239" y="1"/>
                </a:lnTo>
                <a:lnTo>
                  <a:pt x="216" y="2"/>
                </a:lnTo>
                <a:lnTo>
                  <a:pt x="193" y="4"/>
                </a:lnTo>
                <a:lnTo>
                  <a:pt x="171" y="8"/>
                </a:lnTo>
                <a:lnTo>
                  <a:pt x="151" y="12"/>
                </a:lnTo>
                <a:lnTo>
                  <a:pt x="130" y="18"/>
                </a:lnTo>
                <a:lnTo>
                  <a:pt x="111" y="24"/>
                </a:lnTo>
                <a:lnTo>
                  <a:pt x="93" y="31"/>
                </a:lnTo>
                <a:lnTo>
                  <a:pt x="76" y="40"/>
                </a:lnTo>
                <a:lnTo>
                  <a:pt x="60" y="48"/>
                </a:lnTo>
                <a:lnTo>
                  <a:pt x="46" y="57"/>
                </a:lnTo>
                <a:lnTo>
                  <a:pt x="34" y="67"/>
                </a:lnTo>
                <a:lnTo>
                  <a:pt x="23" y="77"/>
                </a:lnTo>
                <a:lnTo>
                  <a:pt x="15" y="88"/>
                </a:lnTo>
                <a:lnTo>
                  <a:pt x="8" y="100"/>
                </a:lnTo>
                <a:lnTo>
                  <a:pt x="3" y="110"/>
                </a:lnTo>
                <a:lnTo>
                  <a:pt x="1" y="123"/>
                </a:lnTo>
                <a:lnTo>
                  <a:pt x="0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8" name="Freeform 12"/>
          <p:cNvSpPr>
            <a:spLocks/>
          </p:cNvSpPr>
          <p:nvPr/>
        </p:nvSpPr>
        <p:spPr bwMode="auto">
          <a:xfrm>
            <a:off x="2681288" y="2706688"/>
            <a:ext cx="1250950" cy="701675"/>
          </a:xfrm>
          <a:custGeom>
            <a:avLst/>
            <a:gdLst/>
            <a:ahLst/>
            <a:cxnLst>
              <a:cxn ang="0">
                <a:pos x="0" y="221"/>
              </a:cxn>
              <a:cxn ang="0">
                <a:pos x="388" y="0"/>
              </a:cxn>
              <a:cxn ang="0">
                <a:pos x="787" y="229"/>
              </a:cxn>
              <a:cxn ang="0">
                <a:pos x="388" y="441"/>
              </a:cxn>
              <a:cxn ang="0">
                <a:pos x="0" y="221"/>
              </a:cxn>
            </a:cxnLst>
            <a:rect l="0" t="0" r="r" b="b"/>
            <a:pathLst>
              <a:path w="788" h="442">
                <a:moveTo>
                  <a:pt x="0" y="221"/>
                </a:moveTo>
                <a:lnTo>
                  <a:pt x="388" y="0"/>
                </a:lnTo>
                <a:lnTo>
                  <a:pt x="787" y="229"/>
                </a:lnTo>
                <a:lnTo>
                  <a:pt x="388" y="44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9" name="Freeform 13"/>
          <p:cNvSpPr>
            <a:spLocks/>
          </p:cNvSpPr>
          <p:nvPr/>
        </p:nvSpPr>
        <p:spPr bwMode="auto">
          <a:xfrm>
            <a:off x="4391025" y="2881313"/>
            <a:ext cx="1350963" cy="441325"/>
          </a:xfrm>
          <a:custGeom>
            <a:avLst/>
            <a:gdLst/>
            <a:ahLst/>
            <a:cxnLst>
              <a:cxn ang="0">
                <a:pos x="850" y="277"/>
              </a:cxn>
              <a:cxn ang="0">
                <a:pos x="850" y="0"/>
              </a:cxn>
              <a:cxn ang="0">
                <a:pos x="0" y="0"/>
              </a:cxn>
              <a:cxn ang="0">
                <a:pos x="0" y="277"/>
              </a:cxn>
              <a:cxn ang="0">
                <a:pos x="850" y="277"/>
              </a:cxn>
            </a:cxnLst>
            <a:rect l="0" t="0" r="r" b="b"/>
            <a:pathLst>
              <a:path w="851" h="278">
                <a:moveTo>
                  <a:pt x="850" y="277"/>
                </a:moveTo>
                <a:lnTo>
                  <a:pt x="850" y="0"/>
                </a:lnTo>
                <a:lnTo>
                  <a:pt x="0" y="0"/>
                </a:lnTo>
                <a:lnTo>
                  <a:pt x="0" y="277"/>
                </a:lnTo>
                <a:lnTo>
                  <a:pt x="850" y="2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0" name="Freeform 14"/>
          <p:cNvSpPr>
            <a:spLocks/>
          </p:cNvSpPr>
          <p:nvPr/>
        </p:nvSpPr>
        <p:spPr bwMode="auto">
          <a:xfrm>
            <a:off x="952500" y="2870200"/>
            <a:ext cx="1154113" cy="439738"/>
          </a:xfrm>
          <a:custGeom>
            <a:avLst/>
            <a:gdLst/>
            <a:ahLst/>
            <a:cxnLst>
              <a:cxn ang="0">
                <a:pos x="726" y="276"/>
              </a:cxn>
              <a:cxn ang="0">
                <a:pos x="726" y="0"/>
              </a:cxn>
              <a:cxn ang="0">
                <a:pos x="0" y="0"/>
              </a:cxn>
              <a:cxn ang="0">
                <a:pos x="0" y="276"/>
              </a:cxn>
              <a:cxn ang="0">
                <a:pos x="726" y="276"/>
              </a:cxn>
            </a:cxnLst>
            <a:rect l="0" t="0" r="r" b="b"/>
            <a:pathLst>
              <a:path w="727" h="277">
                <a:moveTo>
                  <a:pt x="726" y="276"/>
                </a:moveTo>
                <a:lnTo>
                  <a:pt x="726" y="0"/>
                </a:lnTo>
                <a:lnTo>
                  <a:pt x="0" y="0"/>
                </a:lnTo>
                <a:lnTo>
                  <a:pt x="0" y="276"/>
                </a:lnTo>
                <a:lnTo>
                  <a:pt x="726" y="27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1" name="Freeform 15"/>
          <p:cNvSpPr>
            <a:spLocks/>
          </p:cNvSpPr>
          <p:nvPr/>
        </p:nvSpPr>
        <p:spPr bwMode="auto">
          <a:xfrm>
            <a:off x="4391025" y="1882775"/>
            <a:ext cx="835025" cy="427038"/>
          </a:xfrm>
          <a:custGeom>
            <a:avLst/>
            <a:gdLst/>
            <a:ahLst/>
            <a:cxnLst>
              <a:cxn ang="0">
                <a:pos x="523" y="121"/>
              </a:cxn>
              <a:cxn ang="0">
                <a:pos x="516" y="98"/>
              </a:cxn>
              <a:cxn ang="0">
                <a:pos x="501" y="77"/>
              </a:cxn>
              <a:cxn ang="0">
                <a:pos x="478" y="57"/>
              </a:cxn>
              <a:cxn ang="0">
                <a:pos x="448" y="38"/>
              </a:cxn>
              <a:cxn ang="0">
                <a:pos x="412" y="24"/>
              </a:cxn>
              <a:cxn ang="0">
                <a:pos x="373" y="12"/>
              </a:cxn>
              <a:cxn ang="0">
                <a:pos x="330" y="4"/>
              </a:cxn>
              <a:cxn ang="0">
                <a:pos x="285" y="0"/>
              </a:cxn>
              <a:cxn ang="0">
                <a:pos x="239" y="0"/>
              </a:cxn>
              <a:cxn ang="0">
                <a:pos x="194" y="4"/>
              </a:cxn>
              <a:cxn ang="0">
                <a:pos x="151" y="12"/>
              </a:cxn>
              <a:cxn ang="0">
                <a:pos x="112" y="24"/>
              </a:cxn>
              <a:cxn ang="0">
                <a:pos x="76" y="38"/>
              </a:cxn>
              <a:cxn ang="0">
                <a:pos x="46" y="57"/>
              </a:cxn>
              <a:cxn ang="0">
                <a:pos x="23" y="77"/>
              </a:cxn>
              <a:cxn ang="0">
                <a:pos x="8" y="98"/>
              </a:cxn>
              <a:cxn ang="0">
                <a:pos x="1" y="121"/>
              </a:cxn>
              <a:cxn ang="0">
                <a:pos x="1" y="146"/>
              </a:cxn>
              <a:cxn ang="0">
                <a:pos x="8" y="169"/>
              </a:cxn>
              <a:cxn ang="0">
                <a:pos x="23" y="190"/>
              </a:cxn>
              <a:cxn ang="0">
                <a:pos x="46" y="210"/>
              </a:cxn>
              <a:cxn ang="0">
                <a:pos x="76" y="229"/>
              </a:cxn>
              <a:cxn ang="0">
                <a:pos x="112" y="243"/>
              </a:cxn>
              <a:cxn ang="0">
                <a:pos x="151" y="256"/>
              </a:cxn>
              <a:cxn ang="0">
                <a:pos x="194" y="263"/>
              </a:cxn>
              <a:cxn ang="0">
                <a:pos x="239" y="268"/>
              </a:cxn>
              <a:cxn ang="0">
                <a:pos x="285" y="268"/>
              </a:cxn>
              <a:cxn ang="0">
                <a:pos x="330" y="263"/>
              </a:cxn>
              <a:cxn ang="0">
                <a:pos x="373" y="256"/>
              </a:cxn>
              <a:cxn ang="0">
                <a:pos x="412" y="243"/>
              </a:cxn>
              <a:cxn ang="0">
                <a:pos x="448" y="229"/>
              </a:cxn>
              <a:cxn ang="0">
                <a:pos x="478" y="210"/>
              </a:cxn>
              <a:cxn ang="0">
                <a:pos x="501" y="190"/>
              </a:cxn>
              <a:cxn ang="0">
                <a:pos x="516" y="169"/>
              </a:cxn>
              <a:cxn ang="0">
                <a:pos x="523" y="146"/>
              </a:cxn>
            </a:cxnLst>
            <a:rect l="0" t="0" r="r" b="b"/>
            <a:pathLst>
              <a:path w="526" h="269">
                <a:moveTo>
                  <a:pt x="525" y="134"/>
                </a:moveTo>
                <a:lnTo>
                  <a:pt x="523" y="121"/>
                </a:lnTo>
                <a:lnTo>
                  <a:pt x="521" y="110"/>
                </a:lnTo>
                <a:lnTo>
                  <a:pt x="516" y="98"/>
                </a:lnTo>
                <a:lnTo>
                  <a:pt x="509" y="88"/>
                </a:lnTo>
                <a:lnTo>
                  <a:pt x="501" y="77"/>
                </a:lnTo>
                <a:lnTo>
                  <a:pt x="490" y="67"/>
                </a:lnTo>
                <a:lnTo>
                  <a:pt x="478" y="57"/>
                </a:lnTo>
                <a:lnTo>
                  <a:pt x="464" y="47"/>
                </a:lnTo>
                <a:lnTo>
                  <a:pt x="448" y="38"/>
                </a:lnTo>
                <a:lnTo>
                  <a:pt x="431" y="31"/>
                </a:lnTo>
                <a:lnTo>
                  <a:pt x="412" y="24"/>
                </a:lnTo>
                <a:lnTo>
                  <a:pt x="393" y="18"/>
                </a:lnTo>
                <a:lnTo>
                  <a:pt x="373" y="12"/>
                </a:lnTo>
                <a:lnTo>
                  <a:pt x="351" y="8"/>
                </a:lnTo>
                <a:lnTo>
                  <a:pt x="330" y="4"/>
                </a:lnTo>
                <a:lnTo>
                  <a:pt x="308" y="1"/>
                </a:lnTo>
                <a:lnTo>
                  <a:pt x="285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3" y="8"/>
                </a:lnTo>
                <a:lnTo>
                  <a:pt x="151" y="12"/>
                </a:lnTo>
                <a:lnTo>
                  <a:pt x="130" y="18"/>
                </a:lnTo>
                <a:lnTo>
                  <a:pt x="112" y="24"/>
                </a:lnTo>
                <a:lnTo>
                  <a:pt x="93" y="31"/>
                </a:lnTo>
                <a:lnTo>
                  <a:pt x="76" y="38"/>
                </a:lnTo>
                <a:lnTo>
                  <a:pt x="60" y="47"/>
                </a:lnTo>
                <a:lnTo>
                  <a:pt x="46" y="57"/>
                </a:lnTo>
                <a:lnTo>
                  <a:pt x="34" y="67"/>
                </a:lnTo>
                <a:lnTo>
                  <a:pt x="23" y="77"/>
                </a:lnTo>
                <a:lnTo>
                  <a:pt x="15" y="88"/>
                </a:lnTo>
                <a:lnTo>
                  <a:pt x="8" y="98"/>
                </a:lnTo>
                <a:lnTo>
                  <a:pt x="3" y="110"/>
                </a:lnTo>
                <a:lnTo>
                  <a:pt x="1" y="121"/>
                </a:lnTo>
                <a:lnTo>
                  <a:pt x="0" y="134"/>
                </a:lnTo>
                <a:lnTo>
                  <a:pt x="1" y="146"/>
                </a:lnTo>
                <a:lnTo>
                  <a:pt x="3" y="157"/>
                </a:lnTo>
                <a:lnTo>
                  <a:pt x="8" y="169"/>
                </a:lnTo>
                <a:lnTo>
                  <a:pt x="15" y="180"/>
                </a:lnTo>
                <a:lnTo>
                  <a:pt x="23" y="190"/>
                </a:lnTo>
                <a:lnTo>
                  <a:pt x="34" y="200"/>
                </a:lnTo>
                <a:lnTo>
                  <a:pt x="46" y="210"/>
                </a:lnTo>
                <a:lnTo>
                  <a:pt x="60" y="220"/>
                </a:lnTo>
                <a:lnTo>
                  <a:pt x="76" y="229"/>
                </a:lnTo>
                <a:lnTo>
                  <a:pt x="93" y="236"/>
                </a:lnTo>
                <a:lnTo>
                  <a:pt x="112" y="243"/>
                </a:lnTo>
                <a:lnTo>
                  <a:pt x="130" y="250"/>
                </a:lnTo>
                <a:lnTo>
                  <a:pt x="151" y="256"/>
                </a:lnTo>
                <a:lnTo>
                  <a:pt x="173" y="260"/>
                </a:lnTo>
                <a:lnTo>
                  <a:pt x="194" y="263"/>
                </a:lnTo>
                <a:lnTo>
                  <a:pt x="216" y="266"/>
                </a:lnTo>
                <a:lnTo>
                  <a:pt x="239" y="268"/>
                </a:lnTo>
                <a:lnTo>
                  <a:pt x="262" y="268"/>
                </a:lnTo>
                <a:lnTo>
                  <a:pt x="285" y="268"/>
                </a:lnTo>
                <a:lnTo>
                  <a:pt x="308" y="266"/>
                </a:lnTo>
                <a:lnTo>
                  <a:pt x="330" y="263"/>
                </a:lnTo>
                <a:lnTo>
                  <a:pt x="351" y="260"/>
                </a:lnTo>
                <a:lnTo>
                  <a:pt x="373" y="256"/>
                </a:lnTo>
                <a:lnTo>
                  <a:pt x="393" y="250"/>
                </a:lnTo>
                <a:lnTo>
                  <a:pt x="412" y="243"/>
                </a:lnTo>
                <a:lnTo>
                  <a:pt x="431" y="236"/>
                </a:lnTo>
                <a:lnTo>
                  <a:pt x="448" y="229"/>
                </a:lnTo>
                <a:lnTo>
                  <a:pt x="464" y="220"/>
                </a:lnTo>
                <a:lnTo>
                  <a:pt x="478" y="210"/>
                </a:lnTo>
                <a:lnTo>
                  <a:pt x="490" y="200"/>
                </a:lnTo>
                <a:lnTo>
                  <a:pt x="501" y="190"/>
                </a:lnTo>
                <a:lnTo>
                  <a:pt x="509" y="180"/>
                </a:lnTo>
                <a:lnTo>
                  <a:pt x="516" y="169"/>
                </a:lnTo>
                <a:lnTo>
                  <a:pt x="521" y="157"/>
                </a:lnTo>
                <a:lnTo>
                  <a:pt x="523" y="146"/>
                </a:lnTo>
                <a:lnTo>
                  <a:pt x="525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1965325" y="2249488"/>
            <a:ext cx="4286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lot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4425950" y="1922463"/>
            <a:ext cx="83661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dname</a:t>
            </a: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5143500" y="2246313"/>
            <a:ext cx="8588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budget</a:t>
            </a:r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3746500" y="2249488"/>
            <a:ext cx="4857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>
                <a:solidFill>
                  <a:srgbClr val="000000"/>
                </a:solidFill>
                <a:latin typeface="Arial" pitchFamily="34" charset="0"/>
              </a:rPr>
              <a:t>did</a:t>
            </a: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2798763" y="1698625"/>
            <a:ext cx="70008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since</a:t>
            </a:r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1120775" y="1911350"/>
            <a:ext cx="7112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name</a:t>
            </a: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2725738" y="2913063"/>
            <a:ext cx="1095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Works_In</a:t>
            </a:r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4330700" y="2935288"/>
            <a:ext cx="14224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Departments</a:t>
            </a:r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890588" y="2935288"/>
            <a:ext cx="1254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Employees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392113" y="2236788"/>
            <a:ext cx="531812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ssn</a:t>
            </a:r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>
            <a:off x="1441450" y="2281238"/>
            <a:ext cx="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>
            <a:off x="684213" y="2627313"/>
            <a:ext cx="627062" cy="2476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 flipH="1">
            <a:off x="1860550" y="2627313"/>
            <a:ext cx="401638" cy="2254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5" name="Line 29"/>
          <p:cNvSpPr>
            <a:spLocks noChangeShapeType="1"/>
          </p:cNvSpPr>
          <p:nvPr/>
        </p:nvSpPr>
        <p:spPr bwMode="auto">
          <a:xfrm flipH="1">
            <a:off x="2084388" y="3054350"/>
            <a:ext cx="5810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6" name="Line 30"/>
          <p:cNvSpPr>
            <a:spLocks noChangeShapeType="1"/>
          </p:cNvSpPr>
          <p:nvPr/>
        </p:nvSpPr>
        <p:spPr bwMode="auto">
          <a:xfrm>
            <a:off x="3932238" y="3071813"/>
            <a:ext cx="42227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7" name="Line 31"/>
          <p:cNvSpPr>
            <a:spLocks noChangeShapeType="1"/>
          </p:cNvSpPr>
          <p:nvPr/>
        </p:nvSpPr>
        <p:spPr bwMode="auto">
          <a:xfrm>
            <a:off x="3100388" y="2074863"/>
            <a:ext cx="185737" cy="6191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>
            <a:off x="4062413" y="2649538"/>
            <a:ext cx="555625" cy="2159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>
            <a:off x="4783138" y="2333625"/>
            <a:ext cx="119062" cy="558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50" name="Line 34"/>
          <p:cNvSpPr>
            <a:spLocks noChangeShapeType="1"/>
          </p:cNvSpPr>
          <p:nvPr/>
        </p:nvSpPr>
        <p:spPr bwMode="auto">
          <a:xfrm flipH="1">
            <a:off x="5251450" y="2619375"/>
            <a:ext cx="317500" cy="2460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7200900" y="2786063"/>
            <a:ext cx="13096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Reports_To</a:t>
            </a:r>
          </a:p>
        </p:txBody>
      </p:sp>
      <p:sp>
        <p:nvSpPr>
          <p:cNvPr id="9252" name="Freeform 36"/>
          <p:cNvSpPr>
            <a:spLocks/>
          </p:cNvSpPr>
          <p:nvPr/>
        </p:nvSpPr>
        <p:spPr bwMode="auto">
          <a:xfrm>
            <a:off x="7243763" y="263525"/>
            <a:ext cx="593725" cy="530225"/>
          </a:xfrm>
          <a:custGeom>
            <a:avLst/>
            <a:gdLst/>
            <a:ahLst/>
            <a:cxnLst>
              <a:cxn ang="0">
                <a:pos x="371" y="150"/>
              </a:cxn>
              <a:cxn ang="0">
                <a:pos x="366" y="122"/>
              </a:cxn>
              <a:cxn ang="0">
                <a:pos x="355" y="95"/>
              </a:cxn>
              <a:cxn ang="0">
                <a:pos x="339" y="70"/>
              </a:cxn>
              <a:cxn ang="0">
                <a:pos x="318" y="49"/>
              </a:cxn>
              <a:cxn ang="0">
                <a:pos x="293" y="29"/>
              </a:cxn>
              <a:cxn ang="0">
                <a:pos x="265" y="15"/>
              </a:cxn>
              <a:cxn ang="0">
                <a:pos x="234" y="5"/>
              </a:cxn>
              <a:cxn ang="0">
                <a:pos x="202" y="0"/>
              </a:cxn>
              <a:cxn ang="0">
                <a:pos x="170" y="0"/>
              </a:cxn>
              <a:cxn ang="0">
                <a:pos x="138" y="5"/>
              </a:cxn>
              <a:cxn ang="0">
                <a:pos x="108" y="15"/>
              </a:cxn>
              <a:cxn ang="0">
                <a:pos x="80" y="29"/>
              </a:cxn>
              <a:cxn ang="0">
                <a:pos x="55" y="49"/>
              </a:cxn>
              <a:cxn ang="0">
                <a:pos x="33" y="70"/>
              </a:cxn>
              <a:cxn ang="0">
                <a:pos x="17" y="95"/>
              </a:cxn>
              <a:cxn ang="0">
                <a:pos x="6" y="122"/>
              </a:cxn>
              <a:cxn ang="0">
                <a:pos x="1" y="150"/>
              </a:cxn>
              <a:cxn ang="0">
                <a:pos x="1" y="180"/>
              </a:cxn>
              <a:cxn ang="0">
                <a:pos x="6" y="208"/>
              </a:cxn>
              <a:cxn ang="0">
                <a:pos x="17" y="235"/>
              </a:cxn>
              <a:cxn ang="0">
                <a:pos x="33" y="262"/>
              </a:cxn>
              <a:cxn ang="0">
                <a:pos x="55" y="283"/>
              </a:cxn>
              <a:cxn ang="0">
                <a:pos x="80" y="303"/>
              </a:cxn>
              <a:cxn ang="0">
                <a:pos x="108" y="317"/>
              </a:cxn>
              <a:cxn ang="0">
                <a:pos x="138" y="327"/>
              </a:cxn>
              <a:cxn ang="0">
                <a:pos x="170" y="331"/>
              </a:cxn>
              <a:cxn ang="0">
                <a:pos x="202" y="331"/>
              </a:cxn>
              <a:cxn ang="0">
                <a:pos x="234" y="327"/>
              </a:cxn>
              <a:cxn ang="0">
                <a:pos x="265" y="317"/>
              </a:cxn>
              <a:cxn ang="0">
                <a:pos x="293" y="303"/>
              </a:cxn>
              <a:cxn ang="0">
                <a:pos x="318" y="283"/>
              </a:cxn>
              <a:cxn ang="0">
                <a:pos x="339" y="262"/>
              </a:cxn>
              <a:cxn ang="0">
                <a:pos x="355" y="235"/>
              </a:cxn>
              <a:cxn ang="0">
                <a:pos x="366" y="208"/>
              </a:cxn>
              <a:cxn ang="0">
                <a:pos x="371" y="180"/>
              </a:cxn>
            </a:cxnLst>
            <a:rect l="0" t="0" r="r" b="b"/>
            <a:pathLst>
              <a:path w="374" h="334">
                <a:moveTo>
                  <a:pt x="373" y="166"/>
                </a:moveTo>
                <a:lnTo>
                  <a:pt x="371" y="150"/>
                </a:lnTo>
                <a:lnTo>
                  <a:pt x="369" y="138"/>
                </a:lnTo>
                <a:lnTo>
                  <a:pt x="366" y="122"/>
                </a:lnTo>
                <a:lnTo>
                  <a:pt x="361" y="108"/>
                </a:lnTo>
                <a:lnTo>
                  <a:pt x="355" y="95"/>
                </a:lnTo>
                <a:lnTo>
                  <a:pt x="348" y="83"/>
                </a:lnTo>
                <a:lnTo>
                  <a:pt x="339" y="70"/>
                </a:lnTo>
                <a:lnTo>
                  <a:pt x="329" y="59"/>
                </a:lnTo>
                <a:lnTo>
                  <a:pt x="318" y="49"/>
                </a:lnTo>
                <a:lnTo>
                  <a:pt x="305" y="39"/>
                </a:lnTo>
                <a:lnTo>
                  <a:pt x="293" y="29"/>
                </a:lnTo>
                <a:lnTo>
                  <a:pt x="279" y="21"/>
                </a:lnTo>
                <a:lnTo>
                  <a:pt x="265" y="15"/>
                </a:lnTo>
                <a:lnTo>
                  <a:pt x="250" y="9"/>
                </a:lnTo>
                <a:lnTo>
                  <a:pt x="234" y="5"/>
                </a:lnTo>
                <a:lnTo>
                  <a:pt x="219" y="2"/>
                </a:lnTo>
                <a:lnTo>
                  <a:pt x="202" y="0"/>
                </a:lnTo>
                <a:lnTo>
                  <a:pt x="186" y="0"/>
                </a:lnTo>
                <a:lnTo>
                  <a:pt x="170" y="0"/>
                </a:lnTo>
                <a:lnTo>
                  <a:pt x="153" y="2"/>
                </a:lnTo>
                <a:lnTo>
                  <a:pt x="138" y="5"/>
                </a:lnTo>
                <a:lnTo>
                  <a:pt x="122" y="9"/>
                </a:lnTo>
                <a:lnTo>
                  <a:pt x="108" y="15"/>
                </a:lnTo>
                <a:lnTo>
                  <a:pt x="93" y="21"/>
                </a:lnTo>
                <a:lnTo>
                  <a:pt x="80" y="29"/>
                </a:lnTo>
                <a:lnTo>
                  <a:pt x="67" y="39"/>
                </a:lnTo>
                <a:lnTo>
                  <a:pt x="55" y="49"/>
                </a:lnTo>
                <a:lnTo>
                  <a:pt x="43" y="59"/>
                </a:lnTo>
                <a:lnTo>
                  <a:pt x="33" y="70"/>
                </a:lnTo>
                <a:lnTo>
                  <a:pt x="24" y="83"/>
                </a:lnTo>
                <a:lnTo>
                  <a:pt x="17" y="95"/>
                </a:lnTo>
                <a:lnTo>
                  <a:pt x="11" y="108"/>
                </a:lnTo>
                <a:lnTo>
                  <a:pt x="6" y="122"/>
                </a:lnTo>
                <a:lnTo>
                  <a:pt x="3" y="138"/>
                </a:lnTo>
                <a:lnTo>
                  <a:pt x="1" y="150"/>
                </a:lnTo>
                <a:lnTo>
                  <a:pt x="0" y="166"/>
                </a:lnTo>
                <a:lnTo>
                  <a:pt x="1" y="180"/>
                </a:lnTo>
                <a:lnTo>
                  <a:pt x="3" y="196"/>
                </a:lnTo>
                <a:lnTo>
                  <a:pt x="6" y="208"/>
                </a:lnTo>
                <a:lnTo>
                  <a:pt x="11" y="222"/>
                </a:lnTo>
                <a:lnTo>
                  <a:pt x="17" y="235"/>
                </a:lnTo>
                <a:lnTo>
                  <a:pt x="24" y="249"/>
                </a:lnTo>
                <a:lnTo>
                  <a:pt x="33" y="262"/>
                </a:lnTo>
                <a:lnTo>
                  <a:pt x="43" y="273"/>
                </a:lnTo>
                <a:lnTo>
                  <a:pt x="55" y="283"/>
                </a:lnTo>
                <a:lnTo>
                  <a:pt x="67" y="294"/>
                </a:lnTo>
                <a:lnTo>
                  <a:pt x="80" y="303"/>
                </a:lnTo>
                <a:lnTo>
                  <a:pt x="93" y="310"/>
                </a:lnTo>
                <a:lnTo>
                  <a:pt x="108" y="317"/>
                </a:lnTo>
                <a:lnTo>
                  <a:pt x="122" y="323"/>
                </a:lnTo>
                <a:lnTo>
                  <a:pt x="138" y="327"/>
                </a:lnTo>
                <a:lnTo>
                  <a:pt x="153" y="330"/>
                </a:lnTo>
                <a:lnTo>
                  <a:pt x="170" y="331"/>
                </a:lnTo>
                <a:lnTo>
                  <a:pt x="186" y="333"/>
                </a:lnTo>
                <a:lnTo>
                  <a:pt x="202" y="331"/>
                </a:lnTo>
                <a:lnTo>
                  <a:pt x="219" y="330"/>
                </a:lnTo>
                <a:lnTo>
                  <a:pt x="234" y="327"/>
                </a:lnTo>
                <a:lnTo>
                  <a:pt x="250" y="323"/>
                </a:lnTo>
                <a:lnTo>
                  <a:pt x="265" y="317"/>
                </a:lnTo>
                <a:lnTo>
                  <a:pt x="279" y="310"/>
                </a:lnTo>
                <a:lnTo>
                  <a:pt x="293" y="303"/>
                </a:lnTo>
                <a:lnTo>
                  <a:pt x="305" y="294"/>
                </a:lnTo>
                <a:lnTo>
                  <a:pt x="318" y="283"/>
                </a:lnTo>
                <a:lnTo>
                  <a:pt x="329" y="273"/>
                </a:lnTo>
                <a:lnTo>
                  <a:pt x="339" y="262"/>
                </a:lnTo>
                <a:lnTo>
                  <a:pt x="348" y="249"/>
                </a:lnTo>
                <a:lnTo>
                  <a:pt x="355" y="235"/>
                </a:lnTo>
                <a:lnTo>
                  <a:pt x="361" y="222"/>
                </a:lnTo>
                <a:lnTo>
                  <a:pt x="366" y="208"/>
                </a:lnTo>
                <a:lnTo>
                  <a:pt x="369" y="196"/>
                </a:lnTo>
                <a:lnTo>
                  <a:pt x="371" y="180"/>
                </a:lnTo>
                <a:lnTo>
                  <a:pt x="373" y="1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53" name="Freeform 37"/>
          <p:cNvSpPr>
            <a:spLocks/>
          </p:cNvSpPr>
          <p:nvPr/>
        </p:nvSpPr>
        <p:spPr bwMode="auto">
          <a:xfrm>
            <a:off x="6711950" y="654050"/>
            <a:ext cx="593725" cy="530225"/>
          </a:xfrm>
          <a:custGeom>
            <a:avLst/>
            <a:gdLst/>
            <a:ahLst/>
            <a:cxnLst>
              <a:cxn ang="0">
                <a:pos x="371" y="150"/>
              </a:cxn>
              <a:cxn ang="0">
                <a:pos x="366" y="122"/>
              </a:cxn>
              <a:cxn ang="0">
                <a:pos x="355" y="94"/>
              </a:cxn>
              <a:cxn ang="0">
                <a:pos x="339" y="70"/>
              </a:cxn>
              <a:cxn ang="0">
                <a:pos x="317" y="47"/>
              </a:cxn>
              <a:cxn ang="0">
                <a:pos x="292" y="29"/>
              </a:cxn>
              <a:cxn ang="0">
                <a:pos x="265" y="14"/>
              </a:cxn>
              <a:cxn ang="0">
                <a:pos x="235" y="4"/>
              </a:cxn>
              <a:cxn ang="0">
                <a:pos x="202" y="0"/>
              </a:cxn>
              <a:cxn ang="0">
                <a:pos x="170" y="0"/>
              </a:cxn>
              <a:cxn ang="0">
                <a:pos x="138" y="4"/>
              </a:cxn>
              <a:cxn ang="0">
                <a:pos x="107" y="14"/>
              </a:cxn>
              <a:cxn ang="0">
                <a:pos x="80" y="29"/>
              </a:cxn>
              <a:cxn ang="0">
                <a:pos x="55" y="47"/>
              </a:cxn>
              <a:cxn ang="0">
                <a:pos x="33" y="70"/>
              </a:cxn>
              <a:cxn ang="0">
                <a:pos x="17" y="94"/>
              </a:cxn>
              <a:cxn ang="0">
                <a:pos x="6" y="122"/>
              </a:cxn>
              <a:cxn ang="0">
                <a:pos x="1" y="150"/>
              </a:cxn>
              <a:cxn ang="0">
                <a:pos x="1" y="180"/>
              </a:cxn>
              <a:cxn ang="0">
                <a:pos x="6" y="208"/>
              </a:cxn>
              <a:cxn ang="0">
                <a:pos x="17" y="235"/>
              </a:cxn>
              <a:cxn ang="0">
                <a:pos x="33" y="261"/>
              </a:cxn>
              <a:cxn ang="0">
                <a:pos x="55" y="283"/>
              </a:cxn>
              <a:cxn ang="0">
                <a:pos x="80" y="301"/>
              </a:cxn>
              <a:cxn ang="0">
                <a:pos x="107" y="316"/>
              </a:cxn>
              <a:cxn ang="0">
                <a:pos x="138" y="325"/>
              </a:cxn>
              <a:cxn ang="0">
                <a:pos x="170" y="331"/>
              </a:cxn>
              <a:cxn ang="0">
                <a:pos x="202" y="331"/>
              </a:cxn>
              <a:cxn ang="0">
                <a:pos x="235" y="325"/>
              </a:cxn>
              <a:cxn ang="0">
                <a:pos x="265" y="316"/>
              </a:cxn>
              <a:cxn ang="0">
                <a:pos x="292" y="301"/>
              </a:cxn>
              <a:cxn ang="0">
                <a:pos x="317" y="283"/>
              </a:cxn>
              <a:cxn ang="0">
                <a:pos x="339" y="261"/>
              </a:cxn>
              <a:cxn ang="0">
                <a:pos x="355" y="235"/>
              </a:cxn>
              <a:cxn ang="0">
                <a:pos x="366" y="208"/>
              </a:cxn>
              <a:cxn ang="0">
                <a:pos x="371" y="180"/>
              </a:cxn>
            </a:cxnLst>
            <a:rect l="0" t="0" r="r" b="b"/>
            <a:pathLst>
              <a:path w="374" h="334">
                <a:moveTo>
                  <a:pt x="373" y="166"/>
                </a:moveTo>
                <a:lnTo>
                  <a:pt x="371" y="150"/>
                </a:lnTo>
                <a:lnTo>
                  <a:pt x="369" y="136"/>
                </a:lnTo>
                <a:lnTo>
                  <a:pt x="366" y="122"/>
                </a:lnTo>
                <a:lnTo>
                  <a:pt x="361" y="108"/>
                </a:lnTo>
                <a:lnTo>
                  <a:pt x="355" y="94"/>
                </a:lnTo>
                <a:lnTo>
                  <a:pt x="348" y="83"/>
                </a:lnTo>
                <a:lnTo>
                  <a:pt x="339" y="70"/>
                </a:lnTo>
                <a:lnTo>
                  <a:pt x="328" y="59"/>
                </a:lnTo>
                <a:lnTo>
                  <a:pt x="317" y="47"/>
                </a:lnTo>
                <a:lnTo>
                  <a:pt x="305" y="38"/>
                </a:lnTo>
                <a:lnTo>
                  <a:pt x="292" y="29"/>
                </a:lnTo>
                <a:lnTo>
                  <a:pt x="279" y="21"/>
                </a:lnTo>
                <a:lnTo>
                  <a:pt x="265" y="14"/>
                </a:lnTo>
                <a:lnTo>
                  <a:pt x="250" y="9"/>
                </a:lnTo>
                <a:lnTo>
                  <a:pt x="235" y="4"/>
                </a:lnTo>
                <a:lnTo>
                  <a:pt x="219" y="1"/>
                </a:lnTo>
                <a:lnTo>
                  <a:pt x="202" y="0"/>
                </a:lnTo>
                <a:lnTo>
                  <a:pt x="186" y="0"/>
                </a:lnTo>
                <a:lnTo>
                  <a:pt x="170" y="0"/>
                </a:lnTo>
                <a:lnTo>
                  <a:pt x="153" y="1"/>
                </a:lnTo>
                <a:lnTo>
                  <a:pt x="138" y="4"/>
                </a:lnTo>
                <a:lnTo>
                  <a:pt x="122" y="9"/>
                </a:lnTo>
                <a:lnTo>
                  <a:pt x="107" y="14"/>
                </a:lnTo>
                <a:lnTo>
                  <a:pt x="93" y="21"/>
                </a:lnTo>
                <a:lnTo>
                  <a:pt x="80" y="29"/>
                </a:lnTo>
                <a:lnTo>
                  <a:pt x="67" y="38"/>
                </a:lnTo>
                <a:lnTo>
                  <a:pt x="55" y="47"/>
                </a:lnTo>
                <a:lnTo>
                  <a:pt x="43" y="59"/>
                </a:lnTo>
                <a:lnTo>
                  <a:pt x="33" y="70"/>
                </a:lnTo>
                <a:lnTo>
                  <a:pt x="24" y="83"/>
                </a:lnTo>
                <a:lnTo>
                  <a:pt x="17" y="94"/>
                </a:lnTo>
                <a:lnTo>
                  <a:pt x="11" y="108"/>
                </a:lnTo>
                <a:lnTo>
                  <a:pt x="6" y="122"/>
                </a:lnTo>
                <a:lnTo>
                  <a:pt x="3" y="136"/>
                </a:lnTo>
                <a:lnTo>
                  <a:pt x="1" y="150"/>
                </a:lnTo>
                <a:lnTo>
                  <a:pt x="0" y="166"/>
                </a:lnTo>
                <a:lnTo>
                  <a:pt x="1" y="180"/>
                </a:lnTo>
                <a:lnTo>
                  <a:pt x="3" y="194"/>
                </a:lnTo>
                <a:lnTo>
                  <a:pt x="6" y="208"/>
                </a:lnTo>
                <a:lnTo>
                  <a:pt x="11" y="222"/>
                </a:lnTo>
                <a:lnTo>
                  <a:pt x="17" y="235"/>
                </a:lnTo>
                <a:lnTo>
                  <a:pt x="24" y="249"/>
                </a:lnTo>
                <a:lnTo>
                  <a:pt x="33" y="261"/>
                </a:lnTo>
                <a:lnTo>
                  <a:pt x="43" y="272"/>
                </a:lnTo>
                <a:lnTo>
                  <a:pt x="55" y="283"/>
                </a:lnTo>
                <a:lnTo>
                  <a:pt x="67" y="293"/>
                </a:lnTo>
                <a:lnTo>
                  <a:pt x="80" y="301"/>
                </a:lnTo>
                <a:lnTo>
                  <a:pt x="93" y="310"/>
                </a:lnTo>
                <a:lnTo>
                  <a:pt x="107" y="316"/>
                </a:lnTo>
                <a:lnTo>
                  <a:pt x="122" y="323"/>
                </a:lnTo>
                <a:lnTo>
                  <a:pt x="138" y="325"/>
                </a:lnTo>
                <a:lnTo>
                  <a:pt x="153" y="330"/>
                </a:lnTo>
                <a:lnTo>
                  <a:pt x="170" y="331"/>
                </a:lnTo>
                <a:lnTo>
                  <a:pt x="186" y="333"/>
                </a:lnTo>
                <a:lnTo>
                  <a:pt x="202" y="331"/>
                </a:lnTo>
                <a:lnTo>
                  <a:pt x="219" y="330"/>
                </a:lnTo>
                <a:lnTo>
                  <a:pt x="235" y="325"/>
                </a:lnTo>
                <a:lnTo>
                  <a:pt x="250" y="323"/>
                </a:lnTo>
                <a:lnTo>
                  <a:pt x="265" y="316"/>
                </a:lnTo>
                <a:lnTo>
                  <a:pt x="279" y="310"/>
                </a:lnTo>
                <a:lnTo>
                  <a:pt x="292" y="301"/>
                </a:lnTo>
                <a:lnTo>
                  <a:pt x="305" y="293"/>
                </a:lnTo>
                <a:lnTo>
                  <a:pt x="317" y="283"/>
                </a:lnTo>
                <a:lnTo>
                  <a:pt x="328" y="272"/>
                </a:lnTo>
                <a:lnTo>
                  <a:pt x="339" y="261"/>
                </a:lnTo>
                <a:lnTo>
                  <a:pt x="348" y="249"/>
                </a:lnTo>
                <a:lnTo>
                  <a:pt x="355" y="235"/>
                </a:lnTo>
                <a:lnTo>
                  <a:pt x="361" y="222"/>
                </a:lnTo>
                <a:lnTo>
                  <a:pt x="366" y="208"/>
                </a:lnTo>
                <a:lnTo>
                  <a:pt x="369" y="194"/>
                </a:lnTo>
                <a:lnTo>
                  <a:pt x="371" y="180"/>
                </a:lnTo>
                <a:lnTo>
                  <a:pt x="373" y="1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54" name="Freeform 38"/>
          <p:cNvSpPr>
            <a:spLocks/>
          </p:cNvSpPr>
          <p:nvPr/>
        </p:nvSpPr>
        <p:spPr bwMode="auto">
          <a:xfrm>
            <a:off x="7797800" y="654050"/>
            <a:ext cx="592138" cy="530225"/>
          </a:xfrm>
          <a:custGeom>
            <a:avLst/>
            <a:gdLst/>
            <a:ahLst/>
            <a:cxnLst>
              <a:cxn ang="0">
                <a:pos x="1" y="180"/>
              </a:cxn>
              <a:cxn ang="0">
                <a:pos x="6" y="208"/>
              </a:cxn>
              <a:cxn ang="0">
                <a:pos x="17" y="235"/>
              </a:cxn>
              <a:cxn ang="0">
                <a:pos x="33" y="261"/>
              </a:cxn>
              <a:cxn ang="0">
                <a:pos x="55" y="283"/>
              </a:cxn>
              <a:cxn ang="0">
                <a:pos x="80" y="301"/>
              </a:cxn>
              <a:cxn ang="0">
                <a:pos x="107" y="316"/>
              </a:cxn>
              <a:cxn ang="0">
                <a:pos x="137" y="325"/>
              </a:cxn>
              <a:cxn ang="0">
                <a:pos x="170" y="331"/>
              </a:cxn>
              <a:cxn ang="0">
                <a:pos x="201" y="331"/>
              </a:cxn>
              <a:cxn ang="0">
                <a:pos x="234" y="325"/>
              </a:cxn>
              <a:cxn ang="0">
                <a:pos x="264" y="316"/>
              </a:cxn>
              <a:cxn ang="0">
                <a:pos x="292" y="301"/>
              </a:cxn>
              <a:cxn ang="0">
                <a:pos x="317" y="283"/>
              </a:cxn>
              <a:cxn ang="0">
                <a:pos x="338" y="261"/>
              </a:cxn>
              <a:cxn ang="0">
                <a:pos x="354" y="235"/>
              </a:cxn>
              <a:cxn ang="0">
                <a:pos x="366" y="208"/>
              </a:cxn>
              <a:cxn ang="0">
                <a:pos x="372" y="179"/>
              </a:cxn>
              <a:cxn ang="0">
                <a:pos x="372" y="150"/>
              </a:cxn>
              <a:cxn ang="0">
                <a:pos x="366" y="122"/>
              </a:cxn>
              <a:cxn ang="0">
                <a:pos x="354" y="94"/>
              </a:cxn>
              <a:cxn ang="0">
                <a:pos x="338" y="70"/>
              </a:cxn>
              <a:cxn ang="0">
                <a:pos x="317" y="47"/>
              </a:cxn>
              <a:cxn ang="0">
                <a:pos x="292" y="29"/>
              </a:cxn>
              <a:cxn ang="0">
                <a:pos x="264" y="14"/>
              </a:cxn>
              <a:cxn ang="0">
                <a:pos x="234" y="4"/>
              </a:cxn>
              <a:cxn ang="0">
                <a:pos x="201" y="0"/>
              </a:cxn>
              <a:cxn ang="0">
                <a:pos x="170" y="0"/>
              </a:cxn>
              <a:cxn ang="0">
                <a:pos x="137" y="4"/>
              </a:cxn>
              <a:cxn ang="0">
                <a:pos x="107" y="14"/>
              </a:cxn>
              <a:cxn ang="0">
                <a:pos x="80" y="29"/>
              </a:cxn>
              <a:cxn ang="0">
                <a:pos x="55" y="47"/>
              </a:cxn>
              <a:cxn ang="0">
                <a:pos x="33" y="70"/>
              </a:cxn>
              <a:cxn ang="0">
                <a:pos x="17" y="95"/>
              </a:cxn>
              <a:cxn ang="0">
                <a:pos x="6" y="122"/>
              </a:cxn>
              <a:cxn ang="0">
                <a:pos x="1" y="150"/>
              </a:cxn>
            </a:cxnLst>
            <a:rect l="0" t="0" r="r" b="b"/>
            <a:pathLst>
              <a:path w="373" h="334">
                <a:moveTo>
                  <a:pt x="0" y="166"/>
                </a:moveTo>
                <a:lnTo>
                  <a:pt x="1" y="180"/>
                </a:lnTo>
                <a:lnTo>
                  <a:pt x="3" y="194"/>
                </a:lnTo>
                <a:lnTo>
                  <a:pt x="6" y="208"/>
                </a:lnTo>
                <a:lnTo>
                  <a:pt x="11" y="222"/>
                </a:lnTo>
                <a:lnTo>
                  <a:pt x="17" y="235"/>
                </a:lnTo>
                <a:lnTo>
                  <a:pt x="24" y="249"/>
                </a:lnTo>
                <a:lnTo>
                  <a:pt x="33" y="261"/>
                </a:lnTo>
                <a:lnTo>
                  <a:pt x="43" y="273"/>
                </a:lnTo>
                <a:lnTo>
                  <a:pt x="55" y="283"/>
                </a:lnTo>
                <a:lnTo>
                  <a:pt x="67" y="293"/>
                </a:lnTo>
                <a:lnTo>
                  <a:pt x="80" y="301"/>
                </a:lnTo>
                <a:lnTo>
                  <a:pt x="93" y="310"/>
                </a:lnTo>
                <a:lnTo>
                  <a:pt x="107" y="316"/>
                </a:lnTo>
                <a:lnTo>
                  <a:pt x="122" y="323"/>
                </a:lnTo>
                <a:lnTo>
                  <a:pt x="137" y="325"/>
                </a:lnTo>
                <a:lnTo>
                  <a:pt x="154" y="330"/>
                </a:lnTo>
                <a:lnTo>
                  <a:pt x="170" y="331"/>
                </a:lnTo>
                <a:lnTo>
                  <a:pt x="186" y="333"/>
                </a:lnTo>
                <a:lnTo>
                  <a:pt x="201" y="331"/>
                </a:lnTo>
                <a:lnTo>
                  <a:pt x="217" y="330"/>
                </a:lnTo>
                <a:lnTo>
                  <a:pt x="234" y="325"/>
                </a:lnTo>
                <a:lnTo>
                  <a:pt x="249" y="323"/>
                </a:lnTo>
                <a:lnTo>
                  <a:pt x="264" y="316"/>
                </a:lnTo>
                <a:lnTo>
                  <a:pt x="278" y="310"/>
                </a:lnTo>
                <a:lnTo>
                  <a:pt x="292" y="301"/>
                </a:lnTo>
                <a:lnTo>
                  <a:pt x="305" y="293"/>
                </a:lnTo>
                <a:lnTo>
                  <a:pt x="317" y="283"/>
                </a:lnTo>
                <a:lnTo>
                  <a:pt x="328" y="272"/>
                </a:lnTo>
                <a:lnTo>
                  <a:pt x="338" y="261"/>
                </a:lnTo>
                <a:lnTo>
                  <a:pt x="347" y="249"/>
                </a:lnTo>
                <a:lnTo>
                  <a:pt x="354" y="235"/>
                </a:lnTo>
                <a:lnTo>
                  <a:pt x="361" y="222"/>
                </a:lnTo>
                <a:lnTo>
                  <a:pt x="366" y="208"/>
                </a:lnTo>
                <a:lnTo>
                  <a:pt x="369" y="194"/>
                </a:lnTo>
                <a:lnTo>
                  <a:pt x="372" y="179"/>
                </a:lnTo>
                <a:lnTo>
                  <a:pt x="372" y="166"/>
                </a:lnTo>
                <a:lnTo>
                  <a:pt x="372" y="150"/>
                </a:lnTo>
                <a:lnTo>
                  <a:pt x="369" y="136"/>
                </a:lnTo>
                <a:lnTo>
                  <a:pt x="366" y="122"/>
                </a:lnTo>
                <a:lnTo>
                  <a:pt x="361" y="108"/>
                </a:lnTo>
                <a:lnTo>
                  <a:pt x="354" y="94"/>
                </a:lnTo>
                <a:lnTo>
                  <a:pt x="347" y="83"/>
                </a:lnTo>
                <a:lnTo>
                  <a:pt x="338" y="70"/>
                </a:lnTo>
                <a:lnTo>
                  <a:pt x="328" y="59"/>
                </a:lnTo>
                <a:lnTo>
                  <a:pt x="317" y="47"/>
                </a:lnTo>
                <a:lnTo>
                  <a:pt x="305" y="38"/>
                </a:lnTo>
                <a:lnTo>
                  <a:pt x="292" y="29"/>
                </a:lnTo>
                <a:lnTo>
                  <a:pt x="278" y="21"/>
                </a:lnTo>
                <a:lnTo>
                  <a:pt x="264" y="14"/>
                </a:lnTo>
                <a:lnTo>
                  <a:pt x="249" y="9"/>
                </a:lnTo>
                <a:lnTo>
                  <a:pt x="234" y="4"/>
                </a:lnTo>
                <a:lnTo>
                  <a:pt x="217" y="1"/>
                </a:lnTo>
                <a:lnTo>
                  <a:pt x="201" y="0"/>
                </a:lnTo>
                <a:lnTo>
                  <a:pt x="186" y="0"/>
                </a:lnTo>
                <a:lnTo>
                  <a:pt x="170" y="0"/>
                </a:lnTo>
                <a:lnTo>
                  <a:pt x="154" y="1"/>
                </a:lnTo>
                <a:lnTo>
                  <a:pt x="137" y="4"/>
                </a:lnTo>
                <a:lnTo>
                  <a:pt x="122" y="9"/>
                </a:lnTo>
                <a:lnTo>
                  <a:pt x="107" y="14"/>
                </a:lnTo>
                <a:lnTo>
                  <a:pt x="93" y="21"/>
                </a:lnTo>
                <a:lnTo>
                  <a:pt x="80" y="29"/>
                </a:lnTo>
                <a:lnTo>
                  <a:pt x="66" y="38"/>
                </a:lnTo>
                <a:lnTo>
                  <a:pt x="55" y="47"/>
                </a:lnTo>
                <a:lnTo>
                  <a:pt x="43" y="59"/>
                </a:lnTo>
                <a:lnTo>
                  <a:pt x="33" y="70"/>
                </a:lnTo>
                <a:lnTo>
                  <a:pt x="24" y="83"/>
                </a:lnTo>
                <a:lnTo>
                  <a:pt x="17" y="95"/>
                </a:lnTo>
                <a:lnTo>
                  <a:pt x="11" y="108"/>
                </a:lnTo>
                <a:lnTo>
                  <a:pt x="6" y="122"/>
                </a:lnTo>
                <a:lnTo>
                  <a:pt x="3" y="136"/>
                </a:lnTo>
                <a:lnTo>
                  <a:pt x="1" y="150"/>
                </a:lnTo>
                <a:lnTo>
                  <a:pt x="0" y="1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55" name="Freeform 39"/>
          <p:cNvSpPr>
            <a:spLocks/>
          </p:cNvSpPr>
          <p:nvPr/>
        </p:nvSpPr>
        <p:spPr bwMode="auto">
          <a:xfrm>
            <a:off x="7243763" y="1506538"/>
            <a:ext cx="1179512" cy="547687"/>
          </a:xfrm>
          <a:custGeom>
            <a:avLst/>
            <a:gdLst/>
            <a:ahLst/>
            <a:cxnLst>
              <a:cxn ang="0">
                <a:pos x="742" y="344"/>
              </a:cxn>
              <a:cxn ang="0">
                <a:pos x="742" y="0"/>
              </a:cxn>
              <a:cxn ang="0">
                <a:pos x="0" y="0"/>
              </a:cxn>
              <a:cxn ang="0">
                <a:pos x="0" y="344"/>
              </a:cxn>
              <a:cxn ang="0">
                <a:pos x="742" y="344"/>
              </a:cxn>
            </a:cxnLst>
            <a:rect l="0" t="0" r="r" b="b"/>
            <a:pathLst>
              <a:path w="743" h="345">
                <a:moveTo>
                  <a:pt x="742" y="344"/>
                </a:moveTo>
                <a:lnTo>
                  <a:pt x="742" y="0"/>
                </a:lnTo>
                <a:lnTo>
                  <a:pt x="0" y="0"/>
                </a:lnTo>
                <a:lnTo>
                  <a:pt x="0" y="344"/>
                </a:lnTo>
                <a:lnTo>
                  <a:pt x="742" y="34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56" name="Freeform 40"/>
          <p:cNvSpPr>
            <a:spLocks/>
          </p:cNvSpPr>
          <p:nvPr/>
        </p:nvSpPr>
        <p:spPr bwMode="auto">
          <a:xfrm>
            <a:off x="7083425" y="2490788"/>
            <a:ext cx="1477963" cy="873125"/>
          </a:xfrm>
          <a:custGeom>
            <a:avLst/>
            <a:gdLst/>
            <a:ahLst/>
            <a:cxnLst>
              <a:cxn ang="0">
                <a:pos x="0" y="273"/>
              </a:cxn>
              <a:cxn ang="0">
                <a:pos x="460" y="0"/>
              </a:cxn>
              <a:cxn ang="0">
                <a:pos x="930" y="283"/>
              </a:cxn>
              <a:cxn ang="0">
                <a:pos x="460" y="549"/>
              </a:cxn>
              <a:cxn ang="0">
                <a:pos x="0" y="273"/>
              </a:cxn>
            </a:cxnLst>
            <a:rect l="0" t="0" r="r" b="b"/>
            <a:pathLst>
              <a:path w="931" h="550">
                <a:moveTo>
                  <a:pt x="0" y="273"/>
                </a:moveTo>
                <a:lnTo>
                  <a:pt x="460" y="0"/>
                </a:lnTo>
                <a:lnTo>
                  <a:pt x="930" y="283"/>
                </a:lnTo>
                <a:lnTo>
                  <a:pt x="460" y="549"/>
                </a:lnTo>
                <a:lnTo>
                  <a:pt x="0" y="27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7859713" y="777875"/>
            <a:ext cx="4286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lot</a:t>
            </a:r>
          </a:p>
        </p:txBody>
      </p:sp>
      <p:sp>
        <p:nvSpPr>
          <p:cNvPr id="9258" name="Rectangle 42"/>
          <p:cNvSpPr>
            <a:spLocks noChangeArrowheads="1"/>
          </p:cNvSpPr>
          <p:nvPr/>
        </p:nvSpPr>
        <p:spPr bwMode="auto">
          <a:xfrm>
            <a:off x="7192963" y="334963"/>
            <a:ext cx="7112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name</a:t>
            </a:r>
          </a:p>
        </p:txBody>
      </p:sp>
      <p:sp>
        <p:nvSpPr>
          <p:cNvPr id="9259" name="Rectangle 43"/>
          <p:cNvSpPr>
            <a:spLocks noChangeArrowheads="1"/>
          </p:cNvSpPr>
          <p:nvPr/>
        </p:nvSpPr>
        <p:spPr bwMode="auto">
          <a:xfrm>
            <a:off x="7172325" y="1603375"/>
            <a:ext cx="1254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Employees</a:t>
            </a:r>
          </a:p>
        </p:txBody>
      </p:sp>
      <p:sp>
        <p:nvSpPr>
          <p:cNvPr id="9260" name="Rectangle 44"/>
          <p:cNvSpPr>
            <a:spLocks noChangeArrowheads="1"/>
          </p:cNvSpPr>
          <p:nvPr/>
        </p:nvSpPr>
        <p:spPr bwMode="auto">
          <a:xfrm>
            <a:off x="8210550" y="2139950"/>
            <a:ext cx="900113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subor-dinate</a:t>
            </a:r>
          </a:p>
        </p:txBody>
      </p:sp>
      <p:sp>
        <p:nvSpPr>
          <p:cNvPr id="9261" name="Rectangle 45"/>
          <p:cNvSpPr>
            <a:spLocks noChangeArrowheads="1"/>
          </p:cNvSpPr>
          <p:nvPr/>
        </p:nvSpPr>
        <p:spPr bwMode="auto">
          <a:xfrm>
            <a:off x="6680200" y="2063750"/>
            <a:ext cx="8318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 sz="1600" b="1">
                <a:solidFill>
                  <a:schemeClr val="accent2"/>
                </a:solidFill>
                <a:latin typeface="Arial" pitchFamily="34" charset="0"/>
              </a:rPr>
              <a:t>super-visor</a:t>
            </a:r>
          </a:p>
        </p:txBody>
      </p:sp>
      <p:sp>
        <p:nvSpPr>
          <p:cNvPr id="9262" name="Rectangle 46"/>
          <p:cNvSpPr>
            <a:spLocks noChangeArrowheads="1"/>
          </p:cNvSpPr>
          <p:nvPr/>
        </p:nvSpPr>
        <p:spPr bwMode="auto">
          <a:xfrm>
            <a:off x="6743700" y="765175"/>
            <a:ext cx="53181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>
                <a:solidFill>
                  <a:srgbClr val="000000"/>
                </a:solidFill>
                <a:latin typeface="Arial" pitchFamily="34" charset="0"/>
              </a:rPr>
              <a:t>ssn</a:t>
            </a:r>
          </a:p>
        </p:txBody>
      </p:sp>
      <p:sp>
        <p:nvSpPr>
          <p:cNvPr id="9263" name="Line 47"/>
          <p:cNvSpPr>
            <a:spLocks noChangeShapeType="1"/>
          </p:cNvSpPr>
          <p:nvPr/>
        </p:nvSpPr>
        <p:spPr bwMode="auto">
          <a:xfrm>
            <a:off x="7481888" y="2095500"/>
            <a:ext cx="0" cy="5524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8148638" y="2076450"/>
            <a:ext cx="0" cy="609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5" name="Line 49"/>
          <p:cNvSpPr>
            <a:spLocks noChangeShapeType="1"/>
          </p:cNvSpPr>
          <p:nvPr/>
        </p:nvSpPr>
        <p:spPr bwMode="auto">
          <a:xfrm>
            <a:off x="7004050" y="1168400"/>
            <a:ext cx="400050" cy="3286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6" name="Line 50"/>
          <p:cNvSpPr>
            <a:spLocks noChangeShapeType="1"/>
          </p:cNvSpPr>
          <p:nvPr/>
        </p:nvSpPr>
        <p:spPr bwMode="auto">
          <a:xfrm>
            <a:off x="7540625" y="808038"/>
            <a:ext cx="117475" cy="725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7" name="Line 51"/>
          <p:cNvSpPr>
            <a:spLocks noChangeShapeType="1"/>
          </p:cNvSpPr>
          <p:nvPr/>
        </p:nvSpPr>
        <p:spPr bwMode="auto">
          <a:xfrm flipH="1">
            <a:off x="7888288" y="1216025"/>
            <a:ext cx="209550" cy="30003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677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</a:rPr>
              <a:t>E-R Diagrams</a:t>
            </a:r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855663" y="3494088"/>
            <a:ext cx="8505825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0"/>
              <a:buChar char="n"/>
            </a:pPr>
            <a:r>
              <a:rPr kumimoji="1" lang="en-US" sz="1800"/>
              <a:t>Rectangles represent entity sets.</a:t>
            </a:r>
          </a:p>
          <a:p>
            <a:pPr marL="342900" indent="-342900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0"/>
              <a:buChar char="n"/>
            </a:pPr>
            <a:r>
              <a:rPr kumimoji="1" lang="en-US" sz="1800"/>
              <a:t>Diamonds represent relationship sets.</a:t>
            </a:r>
          </a:p>
          <a:p>
            <a:pPr marL="342900" indent="-342900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0"/>
              <a:buChar char="n"/>
            </a:pPr>
            <a:r>
              <a:rPr kumimoji="1" lang="en-US" sz="1800"/>
              <a:t>Lines link attributes to entity sets and entity sets to relationship sets.</a:t>
            </a:r>
          </a:p>
          <a:p>
            <a:pPr marL="342900" indent="-342900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0"/>
              <a:buChar char="n"/>
            </a:pPr>
            <a:r>
              <a:rPr kumimoji="1" lang="en-US" sz="1800"/>
              <a:t>Ellipses represent attributes</a:t>
            </a:r>
          </a:p>
          <a:p>
            <a:pPr marL="742950" lvl="1" indent="-285750">
              <a:spcBef>
                <a:spcPct val="35000"/>
              </a:spcBef>
              <a:buClr>
                <a:schemeClr val="hlink"/>
              </a:buClr>
              <a:buSzPct val="80000"/>
              <a:buFont typeface="Monotype Sorts" charset="0"/>
              <a:buChar char="l"/>
            </a:pPr>
            <a:r>
              <a:rPr kumimoji="1" lang="en-US" sz="1800"/>
              <a:t>Double ellipses represent multivalued attributes.</a:t>
            </a:r>
          </a:p>
          <a:p>
            <a:pPr marL="742950" lvl="1" indent="-285750">
              <a:spcBef>
                <a:spcPct val="35000"/>
              </a:spcBef>
              <a:buClr>
                <a:schemeClr val="hlink"/>
              </a:buClr>
              <a:buSzPct val="80000"/>
              <a:buFont typeface="Monotype Sorts" charset="0"/>
              <a:buChar char="l"/>
            </a:pPr>
            <a:r>
              <a:rPr kumimoji="1" lang="en-US" sz="1800"/>
              <a:t>Dashed ellipses denote derived attributes.</a:t>
            </a:r>
          </a:p>
          <a:p>
            <a:pPr marL="342900" indent="-342900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0"/>
              <a:buChar char="n"/>
            </a:pPr>
            <a:r>
              <a:rPr kumimoji="1" lang="en-US" sz="1800"/>
              <a:t>Underline indicates primary key attributes (will study later)</a:t>
            </a:r>
          </a:p>
        </p:txBody>
      </p:sp>
      <p:pic>
        <p:nvPicPr>
          <p:cNvPr id="87048" name="Picture 8"/>
          <p:cNvPicPr>
            <a:picLocks noChangeAspect="1" noChangeArrowheads="1"/>
          </p:cNvPicPr>
          <p:nvPr/>
        </p:nvPicPr>
        <p:blipFill>
          <a:blip r:embed="rId2"/>
          <a:srcRect l="423" t="30743" r="635" b="31024"/>
          <a:stretch>
            <a:fillRect/>
          </a:stretch>
        </p:blipFill>
        <p:spPr bwMode="auto">
          <a:xfrm>
            <a:off x="1041400" y="1200150"/>
            <a:ext cx="7175500" cy="2079625"/>
          </a:xfrm>
          <a:prstGeom prst="rect">
            <a:avLst/>
          </a:prstGeom>
          <a:noFill/>
          <a:ln w="38100" cmpd="dbl">
            <a:solidFill>
              <a:schemeClr val="tx2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19100"/>
            <a:ext cx="8001000" cy="723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</a:rPr>
              <a:t>Mapping Cardinality Constraints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5663" y="1222374"/>
            <a:ext cx="7505700" cy="5330825"/>
          </a:xfrm>
        </p:spPr>
        <p:txBody>
          <a:bodyPr/>
          <a:lstStyle/>
          <a:p>
            <a:r>
              <a:rPr lang="en-US" sz="2400" dirty="0"/>
              <a:t>Express the number of entities to which another entity can be associated via a relationship set.</a:t>
            </a:r>
          </a:p>
          <a:p>
            <a:r>
              <a:rPr lang="en-US" sz="2400" dirty="0"/>
              <a:t>Most useful in describing binary relationship sets.</a:t>
            </a:r>
          </a:p>
          <a:p>
            <a:r>
              <a:rPr lang="en-US" sz="2400" dirty="0"/>
              <a:t>For a binary relationship set the mapping cardinality must be one of the following types:</a:t>
            </a:r>
          </a:p>
          <a:p>
            <a:pPr lvl="1"/>
            <a:r>
              <a:rPr lang="en-US" sz="2000" dirty="0"/>
              <a:t>One to one</a:t>
            </a:r>
          </a:p>
          <a:p>
            <a:pPr lvl="1"/>
            <a:r>
              <a:rPr lang="en-US" sz="2000" dirty="0"/>
              <a:t>One to many</a:t>
            </a:r>
          </a:p>
          <a:p>
            <a:pPr lvl="1"/>
            <a:r>
              <a:rPr lang="en-US" sz="2000" dirty="0"/>
              <a:t>Many to one</a:t>
            </a:r>
          </a:p>
          <a:p>
            <a:pPr lvl="1"/>
            <a:r>
              <a:rPr lang="en-US" sz="2000" dirty="0"/>
              <a:t>Many to many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19100"/>
            <a:ext cx="7772400" cy="952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</a:rPr>
              <a:t>Mapping Cardinalities</a:t>
            </a: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990600" y="4495800"/>
            <a:ext cx="1416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/>
              <a:t>One to one</a:t>
            </a: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3200400" y="4495800"/>
            <a:ext cx="149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/>
              <a:t>One to many</a:t>
            </a:r>
          </a:p>
        </p:txBody>
      </p:sp>
      <p:pic>
        <p:nvPicPr>
          <p:cNvPr id="82951" name="Picture 7"/>
          <p:cNvPicPr>
            <a:picLocks noChangeAspect="1" noChangeArrowheads="1"/>
          </p:cNvPicPr>
          <p:nvPr/>
        </p:nvPicPr>
        <p:blipFill>
          <a:blip r:embed="rId2"/>
          <a:srcRect l="624" t="9708" r="417" b="9708"/>
          <a:stretch>
            <a:fillRect/>
          </a:stretch>
        </p:blipFill>
        <p:spPr bwMode="auto">
          <a:xfrm>
            <a:off x="990600" y="1295400"/>
            <a:ext cx="3577683" cy="2895599"/>
          </a:xfrm>
          <a:prstGeom prst="rect">
            <a:avLst/>
          </a:prstGeom>
          <a:noFill/>
          <a:ln w="38100" cmpd="dbl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/>
          <a:srcRect l="581" t="9547" r="388" b="9805"/>
          <a:stretch>
            <a:fillRect/>
          </a:stretch>
        </p:blipFill>
        <p:spPr bwMode="auto">
          <a:xfrm>
            <a:off x="5105400" y="1371600"/>
            <a:ext cx="3497827" cy="2895600"/>
          </a:xfrm>
          <a:prstGeom prst="rect">
            <a:avLst/>
          </a:prstGeom>
          <a:noFill/>
          <a:ln w="38100" cmpd="dbl">
            <a:solidFill>
              <a:schemeClr val="tx2"/>
            </a:solidFill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5105400" y="4495800"/>
            <a:ext cx="1981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/>
              <a:t>Many to one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086600" y="4495800"/>
            <a:ext cx="1533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/>
              <a:t>Many to many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1038" y="6018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19438" y="60182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04900"/>
          </a:xfrm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</a:rPr>
              <a:t>Participation Constraints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2286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Does every department have a manager?</a:t>
            </a:r>
          </a:p>
          <a:p>
            <a:pPr lvl="1">
              <a:lnSpc>
                <a:spcPct val="80000"/>
              </a:lnSpc>
              <a:buSzPct val="75000"/>
            </a:pPr>
            <a:r>
              <a:rPr lang="en-US" sz="1800"/>
              <a:t>If so, this is a </a:t>
            </a:r>
            <a:r>
              <a:rPr lang="en-US" sz="1800" i="1" u="sng">
                <a:solidFill>
                  <a:schemeClr val="accent2"/>
                </a:solidFill>
              </a:rPr>
              <a:t>participation constraint</a:t>
            </a:r>
            <a:r>
              <a:rPr lang="en-US" sz="1800"/>
              <a:t>:  the participation of Departments in Manages is said to be </a:t>
            </a:r>
            <a:r>
              <a:rPr lang="en-US" sz="1800" i="1">
                <a:solidFill>
                  <a:schemeClr val="accent2"/>
                </a:solidFill>
              </a:rPr>
              <a:t>total</a:t>
            </a:r>
            <a:r>
              <a:rPr lang="en-US" sz="1800">
                <a:solidFill>
                  <a:schemeClr val="accent2"/>
                </a:solidFill>
              </a:rPr>
              <a:t> (vs. </a:t>
            </a:r>
            <a:r>
              <a:rPr lang="en-US" sz="1800" i="1">
                <a:solidFill>
                  <a:schemeClr val="accent2"/>
                </a:solidFill>
              </a:rPr>
              <a:t>partial</a:t>
            </a:r>
            <a:r>
              <a:rPr lang="en-US" sz="1800">
                <a:solidFill>
                  <a:schemeClr val="accent2"/>
                </a:solidFill>
              </a:rPr>
              <a:t>)</a:t>
            </a:r>
            <a:r>
              <a:rPr lang="en-US" sz="1800"/>
              <a:t>.</a:t>
            </a:r>
          </a:p>
          <a:p>
            <a:pPr>
              <a:lnSpc>
                <a:spcPct val="80000"/>
              </a:lnSpc>
            </a:pPr>
            <a:r>
              <a:rPr lang="en-US" sz="2000"/>
              <a:t>Every Department entity must appear in an instance of the relationship Works_In (have an employee) and every Employee must be in a Department</a:t>
            </a:r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000"/>
              <a:t>Both Employees and Departments participate totally in Works_In</a:t>
            </a:r>
          </a:p>
        </p:txBody>
      </p:sp>
      <p:sp>
        <p:nvSpPr>
          <p:cNvPr id="13318" name="Freeform 6"/>
          <p:cNvSpPr>
            <a:spLocks/>
          </p:cNvSpPr>
          <p:nvPr/>
        </p:nvSpPr>
        <p:spPr bwMode="auto">
          <a:xfrm>
            <a:off x="5351463" y="3917950"/>
            <a:ext cx="1057275" cy="371475"/>
          </a:xfrm>
          <a:custGeom>
            <a:avLst/>
            <a:gdLst/>
            <a:ahLst/>
            <a:cxnLst>
              <a:cxn ang="0">
                <a:pos x="662" y="106"/>
              </a:cxn>
              <a:cxn ang="0">
                <a:pos x="652" y="86"/>
              </a:cxn>
              <a:cxn ang="0">
                <a:pos x="633" y="68"/>
              </a:cxn>
              <a:cxn ang="0">
                <a:pos x="604" y="50"/>
              </a:cxn>
              <a:cxn ang="0">
                <a:pos x="566" y="34"/>
              </a:cxn>
              <a:cxn ang="0">
                <a:pos x="522" y="21"/>
              </a:cxn>
              <a:cxn ang="0">
                <a:pos x="472" y="11"/>
              </a:cxn>
              <a:cxn ang="0">
                <a:pos x="419" y="4"/>
              </a:cxn>
              <a:cxn ang="0">
                <a:pos x="360" y="1"/>
              </a:cxn>
              <a:cxn ang="0">
                <a:pos x="304" y="1"/>
              </a:cxn>
              <a:cxn ang="0">
                <a:pos x="247" y="4"/>
              </a:cxn>
              <a:cxn ang="0">
                <a:pos x="191" y="11"/>
              </a:cxn>
              <a:cxn ang="0">
                <a:pos x="141" y="21"/>
              </a:cxn>
              <a:cxn ang="0">
                <a:pos x="98" y="34"/>
              </a:cxn>
              <a:cxn ang="0">
                <a:pos x="60" y="50"/>
              </a:cxn>
              <a:cxn ang="0">
                <a:pos x="31" y="68"/>
              </a:cxn>
              <a:cxn ang="0">
                <a:pos x="10" y="86"/>
              </a:cxn>
              <a:cxn ang="0">
                <a:pos x="1" y="106"/>
              </a:cxn>
              <a:cxn ang="0">
                <a:pos x="1" y="127"/>
              </a:cxn>
              <a:cxn ang="0">
                <a:pos x="10" y="147"/>
              </a:cxn>
              <a:cxn ang="0">
                <a:pos x="31" y="166"/>
              </a:cxn>
              <a:cxn ang="0">
                <a:pos x="60" y="183"/>
              </a:cxn>
              <a:cxn ang="0">
                <a:pos x="98" y="199"/>
              </a:cxn>
              <a:cxn ang="0">
                <a:pos x="141" y="212"/>
              </a:cxn>
              <a:cxn ang="0">
                <a:pos x="191" y="222"/>
              </a:cxn>
              <a:cxn ang="0">
                <a:pos x="247" y="229"/>
              </a:cxn>
              <a:cxn ang="0">
                <a:pos x="304" y="232"/>
              </a:cxn>
              <a:cxn ang="0">
                <a:pos x="360" y="232"/>
              </a:cxn>
              <a:cxn ang="0">
                <a:pos x="419" y="229"/>
              </a:cxn>
              <a:cxn ang="0">
                <a:pos x="472" y="222"/>
              </a:cxn>
              <a:cxn ang="0">
                <a:pos x="522" y="212"/>
              </a:cxn>
              <a:cxn ang="0">
                <a:pos x="566" y="199"/>
              </a:cxn>
              <a:cxn ang="0">
                <a:pos x="604" y="183"/>
              </a:cxn>
              <a:cxn ang="0">
                <a:pos x="633" y="166"/>
              </a:cxn>
              <a:cxn ang="0">
                <a:pos x="652" y="147"/>
              </a:cxn>
              <a:cxn ang="0">
                <a:pos x="662" y="127"/>
              </a:cxn>
            </a:cxnLst>
            <a:rect l="0" t="0" r="r" b="b"/>
            <a:pathLst>
              <a:path w="666" h="234">
                <a:moveTo>
                  <a:pt x="665" y="117"/>
                </a:moveTo>
                <a:lnTo>
                  <a:pt x="662" y="106"/>
                </a:lnTo>
                <a:lnTo>
                  <a:pt x="658" y="96"/>
                </a:lnTo>
                <a:lnTo>
                  <a:pt x="652" y="86"/>
                </a:lnTo>
                <a:lnTo>
                  <a:pt x="644" y="77"/>
                </a:lnTo>
                <a:lnTo>
                  <a:pt x="633" y="68"/>
                </a:lnTo>
                <a:lnTo>
                  <a:pt x="620" y="58"/>
                </a:lnTo>
                <a:lnTo>
                  <a:pt x="604" y="50"/>
                </a:lnTo>
                <a:lnTo>
                  <a:pt x="586" y="42"/>
                </a:lnTo>
                <a:lnTo>
                  <a:pt x="566" y="34"/>
                </a:lnTo>
                <a:lnTo>
                  <a:pt x="546" y="27"/>
                </a:lnTo>
                <a:lnTo>
                  <a:pt x="522" y="21"/>
                </a:lnTo>
                <a:lnTo>
                  <a:pt x="497" y="16"/>
                </a:lnTo>
                <a:lnTo>
                  <a:pt x="472" y="11"/>
                </a:lnTo>
                <a:lnTo>
                  <a:pt x="445" y="7"/>
                </a:lnTo>
                <a:lnTo>
                  <a:pt x="419" y="4"/>
                </a:lnTo>
                <a:lnTo>
                  <a:pt x="390" y="2"/>
                </a:lnTo>
                <a:lnTo>
                  <a:pt x="360" y="1"/>
                </a:lnTo>
                <a:lnTo>
                  <a:pt x="331" y="0"/>
                </a:lnTo>
                <a:lnTo>
                  <a:pt x="304" y="1"/>
                </a:lnTo>
                <a:lnTo>
                  <a:pt x="274" y="2"/>
                </a:lnTo>
                <a:lnTo>
                  <a:pt x="247" y="4"/>
                </a:lnTo>
                <a:lnTo>
                  <a:pt x="218" y="7"/>
                </a:lnTo>
                <a:lnTo>
                  <a:pt x="191" y="11"/>
                </a:lnTo>
                <a:lnTo>
                  <a:pt x="165" y="16"/>
                </a:lnTo>
                <a:lnTo>
                  <a:pt x="141" y="21"/>
                </a:lnTo>
                <a:lnTo>
                  <a:pt x="118" y="27"/>
                </a:lnTo>
                <a:lnTo>
                  <a:pt x="98" y="34"/>
                </a:lnTo>
                <a:lnTo>
                  <a:pt x="77" y="42"/>
                </a:lnTo>
                <a:lnTo>
                  <a:pt x="60" y="50"/>
                </a:lnTo>
                <a:lnTo>
                  <a:pt x="44" y="58"/>
                </a:lnTo>
                <a:lnTo>
                  <a:pt x="31" y="68"/>
                </a:lnTo>
                <a:lnTo>
                  <a:pt x="20" y="77"/>
                </a:lnTo>
                <a:lnTo>
                  <a:pt x="10" y="86"/>
                </a:lnTo>
                <a:lnTo>
                  <a:pt x="6" y="96"/>
                </a:lnTo>
                <a:lnTo>
                  <a:pt x="1" y="106"/>
                </a:lnTo>
                <a:lnTo>
                  <a:pt x="0" y="117"/>
                </a:lnTo>
                <a:lnTo>
                  <a:pt x="1" y="127"/>
                </a:lnTo>
                <a:lnTo>
                  <a:pt x="6" y="137"/>
                </a:lnTo>
                <a:lnTo>
                  <a:pt x="10" y="147"/>
                </a:lnTo>
                <a:lnTo>
                  <a:pt x="20" y="156"/>
                </a:lnTo>
                <a:lnTo>
                  <a:pt x="31" y="166"/>
                </a:lnTo>
                <a:lnTo>
                  <a:pt x="44" y="175"/>
                </a:lnTo>
                <a:lnTo>
                  <a:pt x="60" y="183"/>
                </a:lnTo>
                <a:lnTo>
                  <a:pt x="77" y="191"/>
                </a:lnTo>
                <a:lnTo>
                  <a:pt x="98" y="199"/>
                </a:lnTo>
                <a:lnTo>
                  <a:pt x="118" y="205"/>
                </a:lnTo>
                <a:lnTo>
                  <a:pt x="141" y="212"/>
                </a:lnTo>
                <a:lnTo>
                  <a:pt x="165" y="217"/>
                </a:lnTo>
                <a:lnTo>
                  <a:pt x="191" y="222"/>
                </a:lnTo>
                <a:lnTo>
                  <a:pt x="218" y="226"/>
                </a:lnTo>
                <a:lnTo>
                  <a:pt x="247" y="229"/>
                </a:lnTo>
                <a:lnTo>
                  <a:pt x="274" y="231"/>
                </a:lnTo>
                <a:lnTo>
                  <a:pt x="304" y="232"/>
                </a:lnTo>
                <a:lnTo>
                  <a:pt x="331" y="233"/>
                </a:lnTo>
                <a:lnTo>
                  <a:pt x="360" y="232"/>
                </a:lnTo>
                <a:lnTo>
                  <a:pt x="390" y="231"/>
                </a:lnTo>
                <a:lnTo>
                  <a:pt x="419" y="229"/>
                </a:lnTo>
                <a:lnTo>
                  <a:pt x="445" y="226"/>
                </a:lnTo>
                <a:lnTo>
                  <a:pt x="472" y="222"/>
                </a:lnTo>
                <a:lnTo>
                  <a:pt x="497" y="217"/>
                </a:lnTo>
                <a:lnTo>
                  <a:pt x="522" y="212"/>
                </a:lnTo>
                <a:lnTo>
                  <a:pt x="546" y="205"/>
                </a:lnTo>
                <a:lnTo>
                  <a:pt x="566" y="199"/>
                </a:lnTo>
                <a:lnTo>
                  <a:pt x="586" y="191"/>
                </a:lnTo>
                <a:lnTo>
                  <a:pt x="604" y="183"/>
                </a:lnTo>
                <a:lnTo>
                  <a:pt x="620" y="175"/>
                </a:lnTo>
                <a:lnTo>
                  <a:pt x="633" y="166"/>
                </a:lnTo>
                <a:lnTo>
                  <a:pt x="644" y="156"/>
                </a:lnTo>
                <a:lnTo>
                  <a:pt x="652" y="147"/>
                </a:lnTo>
                <a:lnTo>
                  <a:pt x="658" y="137"/>
                </a:lnTo>
                <a:lnTo>
                  <a:pt x="662" y="127"/>
                </a:lnTo>
                <a:lnTo>
                  <a:pt x="665" y="1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9" name="Freeform 7"/>
          <p:cNvSpPr>
            <a:spLocks/>
          </p:cNvSpPr>
          <p:nvPr/>
        </p:nvSpPr>
        <p:spPr bwMode="auto">
          <a:xfrm>
            <a:off x="7291388" y="3917950"/>
            <a:ext cx="1185862" cy="371475"/>
          </a:xfrm>
          <a:custGeom>
            <a:avLst/>
            <a:gdLst/>
            <a:ahLst/>
            <a:cxnLst>
              <a:cxn ang="0">
                <a:pos x="1" y="127"/>
              </a:cxn>
              <a:cxn ang="0">
                <a:pos x="12" y="147"/>
              </a:cxn>
              <a:cxn ang="0">
                <a:pos x="35" y="166"/>
              </a:cxn>
              <a:cxn ang="0">
                <a:pos x="66" y="183"/>
              </a:cxn>
              <a:cxn ang="0">
                <a:pos x="108" y="199"/>
              </a:cxn>
              <a:cxn ang="0">
                <a:pos x="159" y="212"/>
              </a:cxn>
              <a:cxn ang="0">
                <a:pos x="215" y="222"/>
              </a:cxn>
              <a:cxn ang="0">
                <a:pos x="276" y="229"/>
              </a:cxn>
              <a:cxn ang="0">
                <a:pos x="340" y="232"/>
              </a:cxn>
              <a:cxn ang="0">
                <a:pos x="405" y="232"/>
              </a:cxn>
              <a:cxn ang="0">
                <a:pos x="469" y="229"/>
              </a:cxn>
              <a:cxn ang="0">
                <a:pos x="530" y="222"/>
              </a:cxn>
              <a:cxn ang="0">
                <a:pos x="586" y="212"/>
              </a:cxn>
              <a:cxn ang="0">
                <a:pos x="637" y="198"/>
              </a:cxn>
              <a:cxn ang="0">
                <a:pos x="677" y="183"/>
              </a:cxn>
              <a:cxn ang="0">
                <a:pos x="710" y="166"/>
              </a:cxn>
              <a:cxn ang="0">
                <a:pos x="733" y="146"/>
              </a:cxn>
              <a:cxn ang="0">
                <a:pos x="744" y="126"/>
              </a:cxn>
              <a:cxn ang="0">
                <a:pos x="744" y="106"/>
              </a:cxn>
              <a:cxn ang="0">
                <a:pos x="733" y="86"/>
              </a:cxn>
              <a:cxn ang="0">
                <a:pos x="710" y="67"/>
              </a:cxn>
              <a:cxn ang="0">
                <a:pos x="677" y="50"/>
              </a:cxn>
              <a:cxn ang="0">
                <a:pos x="637" y="34"/>
              </a:cxn>
              <a:cxn ang="0">
                <a:pos x="586" y="21"/>
              </a:cxn>
              <a:cxn ang="0">
                <a:pos x="530" y="11"/>
              </a:cxn>
              <a:cxn ang="0">
                <a:pos x="469" y="4"/>
              </a:cxn>
              <a:cxn ang="0">
                <a:pos x="405" y="1"/>
              </a:cxn>
              <a:cxn ang="0">
                <a:pos x="340" y="1"/>
              </a:cxn>
              <a:cxn ang="0">
                <a:pos x="276" y="4"/>
              </a:cxn>
              <a:cxn ang="0">
                <a:pos x="215" y="11"/>
              </a:cxn>
              <a:cxn ang="0">
                <a:pos x="159" y="21"/>
              </a:cxn>
              <a:cxn ang="0">
                <a:pos x="108" y="34"/>
              </a:cxn>
              <a:cxn ang="0">
                <a:pos x="66" y="50"/>
              </a:cxn>
              <a:cxn ang="0">
                <a:pos x="35" y="68"/>
              </a:cxn>
              <a:cxn ang="0">
                <a:pos x="12" y="86"/>
              </a:cxn>
              <a:cxn ang="0">
                <a:pos x="1" y="106"/>
              </a:cxn>
            </a:cxnLst>
            <a:rect l="0" t="0" r="r" b="b"/>
            <a:pathLst>
              <a:path w="747" h="234">
                <a:moveTo>
                  <a:pt x="0" y="117"/>
                </a:moveTo>
                <a:lnTo>
                  <a:pt x="1" y="127"/>
                </a:lnTo>
                <a:lnTo>
                  <a:pt x="5" y="137"/>
                </a:lnTo>
                <a:lnTo>
                  <a:pt x="12" y="147"/>
                </a:lnTo>
                <a:lnTo>
                  <a:pt x="21" y="156"/>
                </a:lnTo>
                <a:lnTo>
                  <a:pt x="35" y="166"/>
                </a:lnTo>
                <a:lnTo>
                  <a:pt x="49" y="175"/>
                </a:lnTo>
                <a:lnTo>
                  <a:pt x="66" y="183"/>
                </a:lnTo>
                <a:lnTo>
                  <a:pt x="87" y="191"/>
                </a:lnTo>
                <a:lnTo>
                  <a:pt x="108" y="199"/>
                </a:lnTo>
                <a:lnTo>
                  <a:pt x="133" y="205"/>
                </a:lnTo>
                <a:lnTo>
                  <a:pt x="159" y="212"/>
                </a:lnTo>
                <a:lnTo>
                  <a:pt x="186" y="217"/>
                </a:lnTo>
                <a:lnTo>
                  <a:pt x="215" y="222"/>
                </a:lnTo>
                <a:lnTo>
                  <a:pt x="245" y="226"/>
                </a:lnTo>
                <a:lnTo>
                  <a:pt x="276" y="229"/>
                </a:lnTo>
                <a:lnTo>
                  <a:pt x="307" y="231"/>
                </a:lnTo>
                <a:lnTo>
                  <a:pt x="340" y="232"/>
                </a:lnTo>
                <a:lnTo>
                  <a:pt x="373" y="233"/>
                </a:lnTo>
                <a:lnTo>
                  <a:pt x="405" y="232"/>
                </a:lnTo>
                <a:lnTo>
                  <a:pt x="436" y="231"/>
                </a:lnTo>
                <a:lnTo>
                  <a:pt x="469" y="229"/>
                </a:lnTo>
                <a:lnTo>
                  <a:pt x="500" y="226"/>
                </a:lnTo>
                <a:lnTo>
                  <a:pt x="530" y="222"/>
                </a:lnTo>
                <a:lnTo>
                  <a:pt x="559" y="217"/>
                </a:lnTo>
                <a:lnTo>
                  <a:pt x="586" y="212"/>
                </a:lnTo>
                <a:lnTo>
                  <a:pt x="612" y="205"/>
                </a:lnTo>
                <a:lnTo>
                  <a:pt x="637" y="198"/>
                </a:lnTo>
                <a:lnTo>
                  <a:pt x="658" y="191"/>
                </a:lnTo>
                <a:lnTo>
                  <a:pt x="677" y="183"/>
                </a:lnTo>
                <a:lnTo>
                  <a:pt x="695" y="175"/>
                </a:lnTo>
                <a:lnTo>
                  <a:pt x="710" y="166"/>
                </a:lnTo>
                <a:lnTo>
                  <a:pt x="722" y="156"/>
                </a:lnTo>
                <a:lnTo>
                  <a:pt x="733" y="146"/>
                </a:lnTo>
                <a:lnTo>
                  <a:pt x="740" y="137"/>
                </a:lnTo>
                <a:lnTo>
                  <a:pt x="744" y="126"/>
                </a:lnTo>
                <a:lnTo>
                  <a:pt x="746" y="117"/>
                </a:lnTo>
                <a:lnTo>
                  <a:pt x="744" y="106"/>
                </a:lnTo>
                <a:lnTo>
                  <a:pt x="740" y="96"/>
                </a:lnTo>
                <a:lnTo>
                  <a:pt x="733" y="86"/>
                </a:lnTo>
                <a:lnTo>
                  <a:pt x="722" y="77"/>
                </a:lnTo>
                <a:lnTo>
                  <a:pt x="710" y="67"/>
                </a:lnTo>
                <a:lnTo>
                  <a:pt x="695" y="58"/>
                </a:lnTo>
                <a:lnTo>
                  <a:pt x="677" y="50"/>
                </a:lnTo>
                <a:lnTo>
                  <a:pt x="658" y="42"/>
                </a:lnTo>
                <a:lnTo>
                  <a:pt x="637" y="34"/>
                </a:lnTo>
                <a:lnTo>
                  <a:pt x="612" y="27"/>
                </a:lnTo>
                <a:lnTo>
                  <a:pt x="586" y="21"/>
                </a:lnTo>
                <a:lnTo>
                  <a:pt x="559" y="16"/>
                </a:lnTo>
                <a:lnTo>
                  <a:pt x="530" y="11"/>
                </a:lnTo>
                <a:lnTo>
                  <a:pt x="500" y="7"/>
                </a:lnTo>
                <a:lnTo>
                  <a:pt x="469" y="4"/>
                </a:lnTo>
                <a:lnTo>
                  <a:pt x="436" y="2"/>
                </a:lnTo>
                <a:lnTo>
                  <a:pt x="405" y="1"/>
                </a:lnTo>
                <a:lnTo>
                  <a:pt x="373" y="0"/>
                </a:lnTo>
                <a:lnTo>
                  <a:pt x="340" y="1"/>
                </a:lnTo>
                <a:lnTo>
                  <a:pt x="307" y="2"/>
                </a:lnTo>
                <a:lnTo>
                  <a:pt x="276" y="4"/>
                </a:lnTo>
                <a:lnTo>
                  <a:pt x="245" y="7"/>
                </a:lnTo>
                <a:lnTo>
                  <a:pt x="215" y="11"/>
                </a:lnTo>
                <a:lnTo>
                  <a:pt x="186" y="16"/>
                </a:lnTo>
                <a:lnTo>
                  <a:pt x="159" y="21"/>
                </a:lnTo>
                <a:lnTo>
                  <a:pt x="132" y="28"/>
                </a:lnTo>
                <a:lnTo>
                  <a:pt x="108" y="34"/>
                </a:lnTo>
                <a:lnTo>
                  <a:pt x="87" y="42"/>
                </a:lnTo>
                <a:lnTo>
                  <a:pt x="66" y="50"/>
                </a:lnTo>
                <a:lnTo>
                  <a:pt x="49" y="58"/>
                </a:lnTo>
                <a:lnTo>
                  <a:pt x="35" y="68"/>
                </a:lnTo>
                <a:lnTo>
                  <a:pt x="21" y="77"/>
                </a:lnTo>
                <a:lnTo>
                  <a:pt x="12" y="86"/>
                </a:lnTo>
                <a:lnTo>
                  <a:pt x="5" y="97"/>
                </a:lnTo>
                <a:lnTo>
                  <a:pt x="1" y="106"/>
                </a:lnTo>
                <a:lnTo>
                  <a:pt x="0" y="1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1131888" y="3906838"/>
            <a:ext cx="1055687" cy="371475"/>
          </a:xfrm>
          <a:custGeom>
            <a:avLst/>
            <a:gdLst/>
            <a:ahLst/>
            <a:cxnLst>
              <a:cxn ang="0">
                <a:pos x="662" y="106"/>
              </a:cxn>
              <a:cxn ang="0">
                <a:pos x="653" y="86"/>
              </a:cxn>
              <a:cxn ang="0">
                <a:pos x="633" y="68"/>
              </a:cxn>
              <a:cxn ang="0">
                <a:pos x="604" y="50"/>
              </a:cxn>
              <a:cxn ang="0">
                <a:pos x="567" y="34"/>
              </a:cxn>
              <a:cxn ang="0">
                <a:pos x="522" y="21"/>
              </a:cxn>
              <a:cxn ang="0">
                <a:pos x="472" y="11"/>
              </a:cxn>
              <a:cxn ang="0">
                <a:pos x="418" y="5"/>
              </a:cxn>
              <a:cxn ang="0">
                <a:pos x="361" y="1"/>
              </a:cxn>
              <a:cxn ang="0">
                <a:pos x="302" y="1"/>
              </a:cxn>
              <a:cxn ang="0">
                <a:pos x="247" y="5"/>
              </a:cxn>
              <a:cxn ang="0">
                <a:pos x="191" y="11"/>
              </a:cxn>
              <a:cxn ang="0">
                <a:pos x="141" y="21"/>
              </a:cxn>
              <a:cxn ang="0">
                <a:pos x="96" y="34"/>
              </a:cxn>
              <a:cxn ang="0">
                <a:pos x="60" y="50"/>
              </a:cxn>
              <a:cxn ang="0">
                <a:pos x="31" y="68"/>
              </a:cxn>
              <a:cxn ang="0">
                <a:pos x="10" y="86"/>
              </a:cxn>
              <a:cxn ang="0">
                <a:pos x="1" y="106"/>
              </a:cxn>
              <a:cxn ang="0">
                <a:pos x="1" y="127"/>
              </a:cxn>
              <a:cxn ang="0">
                <a:pos x="10" y="147"/>
              </a:cxn>
              <a:cxn ang="0">
                <a:pos x="31" y="166"/>
              </a:cxn>
              <a:cxn ang="0">
                <a:pos x="60" y="183"/>
              </a:cxn>
              <a:cxn ang="0">
                <a:pos x="96" y="199"/>
              </a:cxn>
              <a:cxn ang="0">
                <a:pos x="141" y="212"/>
              </a:cxn>
              <a:cxn ang="0">
                <a:pos x="191" y="222"/>
              </a:cxn>
              <a:cxn ang="0">
                <a:pos x="247" y="229"/>
              </a:cxn>
              <a:cxn ang="0">
                <a:pos x="302" y="232"/>
              </a:cxn>
              <a:cxn ang="0">
                <a:pos x="361" y="232"/>
              </a:cxn>
              <a:cxn ang="0">
                <a:pos x="418" y="229"/>
              </a:cxn>
              <a:cxn ang="0">
                <a:pos x="472" y="222"/>
              </a:cxn>
              <a:cxn ang="0">
                <a:pos x="522" y="212"/>
              </a:cxn>
              <a:cxn ang="0">
                <a:pos x="567" y="199"/>
              </a:cxn>
              <a:cxn ang="0">
                <a:pos x="604" y="183"/>
              </a:cxn>
              <a:cxn ang="0">
                <a:pos x="633" y="166"/>
              </a:cxn>
              <a:cxn ang="0">
                <a:pos x="653" y="147"/>
              </a:cxn>
              <a:cxn ang="0">
                <a:pos x="662" y="127"/>
              </a:cxn>
            </a:cxnLst>
            <a:rect l="0" t="0" r="r" b="b"/>
            <a:pathLst>
              <a:path w="665" h="234">
                <a:moveTo>
                  <a:pt x="664" y="117"/>
                </a:moveTo>
                <a:lnTo>
                  <a:pt x="662" y="106"/>
                </a:lnTo>
                <a:lnTo>
                  <a:pt x="659" y="97"/>
                </a:lnTo>
                <a:lnTo>
                  <a:pt x="653" y="86"/>
                </a:lnTo>
                <a:lnTo>
                  <a:pt x="644" y="77"/>
                </a:lnTo>
                <a:lnTo>
                  <a:pt x="633" y="68"/>
                </a:lnTo>
                <a:lnTo>
                  <a:pt x="620" y="58"/>
                </a:lnTo>
                <a:lnTo>
                  <a:pt x="604" y="50"/>
                </a:lnTo>
                <a:lnTo>
                  <a:pt x="586" y="42"/>
                </a:lnTo>
                <a:lnTo>
                  <a:pt x="567" y="34"/>
                </a:lnTo>
                <a:lnTo>
                  <a:pt x="546" y="28"/>
                </a:lnTo>
                <a:lnTo>
                  <a:pt x="522" y="21"/>
                </a:lnTo>
                <a:lnTo>
                  <a:pt x="498" y="16"/>
                </a:lnTo>
                <a:lnTo>
                  <a:pt x="472" y="11"/>
                </a:lnTo>
                <a:lnTo>
                  <a:pt x="445" y="7"/>
                </a:lnTo>
                <a:lnTo>
                  <a:pt x="418" y="5"/>
                </a:lnTo>
                <a:lnTo>
                  <a:pt x="390" y="2"/>
                </a:lnTo>
                <a:lnTo>
                  <a:pt x="361" y="1"/>
                </a:lnTo>
                <a:lnTo>
                  <a:pt x="332" y="0"/>
                </a:lnTo>
                <a:lnTo>
                  <a:pt x="302" y="1"/>
                </a:lnTo>
                <a:lnTo>
                  <a:pt x="275" y="2"/>
                </a:lnTo>
                <a:lnTo>
                  <a:pt x="247" y="5"/>
                </a:lnTo>
                <a:lnTo>
                  <a:pt x="218" y="7"/>
                </a:lnTo>
                <a:lnTo>
                  <a:pt x="191" y="11"/>
                </a:lnTo>
                <a:lnTo>
                  <a:pt x="166" y="16"/>
                </a:lnTo>
                <a:lnTo>
                  <a:pt x="141" y="21"/>
                </a:lnTo>
                <a:lnTo>
                  <a:pt x="118" y="28"/>
                </a:lnTo>
                <a:lnTo>
                  <a:pt x="96" y="34"/>
                </a:lnTo>
                <a:lnTo>
                  <a:pt x="77" y="42"/>
                </a:lnTo>
                <a:lnTo>
                  <a:pt x="60" y="50"/>
                </a:lnTo>
                <a:lnTo>
                  <a:pt x="44" y="58"/>
                </a:lnTo>
                <a:lnTo>
                  <a:pt x="31" y="68"/>
                </a:lnTo>
                <a:lnTo>
                  <a:pt x="20" y="77"/>
                </a:lnTo>
                <a:lnTo>
                  <a:pt x="10" y="86"/>
                </a:lnTo>
                <a:lnTo>
                  <a:pt x="4" y="97"/>
                </a:lnTo>
                <a:lnTo>
                  <a:pt x="1" y="106"/>
                </a:lnTo>
                <a:lnTo>
                  <a:pt x="0" y="117"/>
                </a:lnTo>
                <a:lnTo>
                  <a:pt x="1" y="127"/>
                </a:lnTo>
                <a:lnTo>
                  <a:pt x="4" y="137"/>
                </a:lnTo>
                <a:lnTo>
                  <a:pt x="10" y="147"/>
                </a:lnTo>
                <a:lnTo>
                  <a:pt x="20" y="156"/>
                </a:lnTo>
                <a:lnTo>
                  <a:pt x="31" y="166"/>
                </a:lnTo>
                <a:lnTo>
                  <a:pt x="44" y="175"/>
                </a:lnTo>
                <a:lnTo>
                  <a:pt x="60" y="183"/>
                </a:lnTo>
                <a:lnTo>
                  <a:pt x="77" y="191"/>
                </a:lnTo>
                <a:lnTo>
                  <a:pt x="96" y="199"/>
                </a:lnTo>
                <a:lnTo>
                  <a:pt x="118" y="206"/>
                </a:lnTo>
                <a:lnTo>
                  <a:pt x="141" y="212"/>
                </a:lnTo>
                <a:lnTo>
                  <a:pt x="166" y="217"/>
                </a:lnTo>
                <a:lnTo>
                  <a:pt x="191" y="222"/>
                </a:lnTo>
                <a:lnTo>
                  <a:pt x="218" y="226"/>
                </a:lnTo>
                <a:lnTo>
                  <a:pt x="247" y="229"/>
                </a:lnTo>
                <a:lnTo>
                  <a:pt x="275" y="231"/>
                </a:lnTo>
                <a:lnTo>
                  <a:pt x="302" y="232"/>
                </a:lnTo>
                <a:lnTo>
                  <a:pt x="332" y="233"/>
                </a:lnTo>
                <a:lnTo>
                  <a:pt x="361" y="232"/>
                </a:lnTo>
                <a:lnTo>
                  <a:pt x="390" y="231"/>
                </a:lnTo>
                <a:lnTo>
                  <a:pt x="418" y="229"/>
                </a:lnTo>
                <a:lnTo>
                  <a:pt x="445" y="226"/>
                </a:lnTo>
                <a:lnTo>
                  <a:pt x="472" y="222"/>
                </a:lnTo>
                <a:lnTo>
                  <a:pt x="498" y="217"/>
                </a:lnTo>
                <a:lnTo>
                  <a:pt x="522" y="212"/>
                </a:lnTo>
                <a:lnTo>
                  <a:pt x="546" y="206"/>
                </a:lnTo>
                <a:lnTo>
                  <a:pt x="567" y="199"/>
                </a:lnTo>
                <a:lnTo>
                  <a:pt x="586" y="191"/>
                </a:lnTo>
                <a:lnTo>
                  <a:pt x="604" y="183"/>
                </a:lnTo>
                <a:lnTo>
                  <a:pt x="620" y="175"/>
                </a:lnTo>
                <a:lnTo>
                  <a:pt x="633" y="166"/>
                </a:lnTo>
                <a:lnTo>
                  <a:pt x="644" y="156"/>
                </a:lnTo>
                <a:lnTo>
                  <a:pt x="653" y="147"/>
                </a:lnTo>
                <a:lnTo>
                  <a:pt x="659" y="137"/>
                </a:lnTo>
                <a:lnTo>
                  <a:pt x="662" y="127"/>
                </a:lnTo>
                <a:lnTo>
                  <a:pt x="664" y="1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2081213" y="3636963"/>
            <a:ext cx="1057275" cy="369887"/>
          </a:xfrm>
          <a:custGeom>
            <a:avLst/>
            <a:gdLst/>
            <a:ahLst/>
            <a:cxnLst>
              <a:cxn ang="0">
                <a:pos x="663" y="106"/>
              </a:cxn>
              <a:cxn ang="0">
                <a:pos x="652" y="86"/>
              </a:cxn>
              <a:cxn ang="0">
                <a:pos x="633" y="66"/>
              </a:cxn>
              <a:cxn ang="0">
                <a:pos x="605" y="49"/>
              </a:cxn>
              <a:cxn ang="0">
                <a:pos x="568" y="34"/>
              </a:cxn>
              <a:cxn ang="0">
                <a:pos x="523" y="21"/>
              </a:cxn>
              <a:cxn ang="0">
                <a:pos x="472" y="10"/>
              </a:cxn>
              <a:cxn ang="0">
                <a:pos x="419" y="3"/>
              </a:cxn>
              <a:cxn ang="0">
                <a:pos x="362" y="0"/>
              </a:cxn>
              <a:cxn ang="0">
                <a:pos x="304" y="0"/>
              </a:cxn>
              <a:cxn ang="0">
                <a:pos x="247" y="3"/>
              </a:cxn>
              <a:cxn ang="0">
                <a:pos x="192" y="10"/>
              </a:cxn>
              <a:cxn ang="0">
                <a:pos x="141" y="21"/>
              </a:cxn>
              <a:cxn ang="0">
                <a:pos x="98" y="34"/>
              </a:cxn>
              <a:cxn ang="0">
                <a:pos x="60" y="49"/>
              </a:cxn>
              <a:cxn ang="0">
                <a:pos x="31" y="66"/>
              </a:cxn>
              <a:cxn ang="0">
                <a:pos x="12" y="86"/>
              </a:cxn>
              <a:cxn ang="0">
                <a:pos x="1" y="106"/>
              </a:cxn>
              <a:cxn ang="0">
                <a:pos x="1" y="126"/>
              </a:cxn>
              <a:cxn ang="0">
                <a:pos x="12" y="146"/>
              </a:cxn>
              <a:cxn ang="0">
                <a:pos x="31" y="165"/>
              </a:cxn>
              <a:cxn ang="0">
                <a:pos x="60" y="182"/>
              </a:cxn>
              <a:cxn ang="0">
                <a:pos x="98" y="198"/>
              </a:cxn>
              <a:cxn ang="0">
                <a:pos x="141" y="211"/>
              </a:cxn>
              <a:cxn ang="0">
                <a:pos x="192" y="221"/>
              </a:cxn>
              <a:cxn ang="0">
                <a:pos x="247" y="228"/>
              </a:cxn>
              <a:cxn ang="0">
                <a:pos x="304" y="232"/>
              </a:cxn>
              <a:cxn ang="0">
                <a:pos x="362" y="232"/>
              </a:cxn>
              <a:cxn ang="0">
                <a:pos x="419" y="228"/>
              </a:cxn>
              <a:cxn ang="0">
                <a:pos x="472" y="221"/>
              </a:cxn>
              <a:cxn ang="0">
                <a:pos x="523" y="211"/>
              </a:cxn>
              <a:cxn ang="0">
                <a:pos x="568" y="198"/>
              </a:cxn>
              <a:cxn ang="0">
                <a:pos x="605" y="182"/>
              </a:cxn>
              <a:cxn ang="0">
                <a:pos x="633" y="165"/>
              </a:cxn>
              <a:cxn ang="0">
                <a:pos x="652" y="146"/>
              </a:cxn>
              <a:cxn ang="0">
                <a:pos x="663" y="126"/>
              </a:cxn>
            </a:cxnLst>
            <a:rect l="0" t="0" r="r" b="b"/>
            <a:pathLst>
              <a:path w="666" h="233">
                <a:moveTo>
                  <a:pt x="665" y="116"/>
                </a:moveTo>
                <a:lnTo>
                  <a:pt x="663" y="106"/>
                </a:lnTo>
                <a:lnTo>
                  <a:pt x="660" y="95"/>
                </a:lnTo>
                <a:lnTo>
                  <a:pt x="652" y="86"/>
                </a:lnTo>
                <a:lnTo>
                  <a:pt x="644" y="76"/>
                </a:lnTo>
                <a:lnTo>
                  <a:pt x="633" y="66"/>
                </a:lnTo>
                <a:lnTo>
                  <a:pt x="620" y="58"/>
                </a:lnTo>
                <a:lnTo>
                  <a:pt x="605" y="49"/>
                </a:lnTo>
                <a:lnTo>
                  <a:pt x="587" y="41"/>
                </a:lnTo>
                <a:lnTo>
                  <a:pt x="568" y="34"/>
                </a:lnTo>
                <a:lnTo>
                  <a:pt x="546" y="27"/>
                </a:lnTo>
                <a:lnTo>
                  <a:pt x="523" y="21"/>
                </a:lnTo>
                <a:lnTo>
                  <a:pt x="499" y="15"/>
                </a:lnTo>
                <a:lnTo>
                  <a:pt x="472" y="10"/>
                </a:lnTo>
                <a:lnTo>
                  <a:pt x="445" y="7"/>
                </a:lnTo>
                <a:lnTo>
                  <a:pt x="419" y="3"/>
                </a:lnTo>
                <a:lnTo>
                  <a:pt x="391" y="1"/>
                </a:lnTo>
                <a:lnTo>
                  <a:pt x="362" y="0"/>
                </a:lnTo>
                <a:lnTo>
                  <a:pt x="331" y="0"/>
                </a:lnTo>
                <a:lnTo>
                  <a:pt x="304" y="0"/>
                </a:lnTo>
                <a:lnTo>
                  <a:pt x="274" y="1"/>
                </a:lnTo>
                <a:lnTo>
                  <a:pt x="247" y="3"/>
                </a:lnTo>
                <a:lnTo>
                  <a:pt x="219" y="7"/>
                </a:lnTo>
                <a:lnTo>
                  <a:pt x="192" y="10"/>
                </a:lnTo>
                <a:lnTo>
                  <a:pt x="165" y="15"/>
                </a:lnTo>
                <a:lnTo>
                  <a:pt x="141" y="21"/>
                </a:lnTo>
                <a:lnTo>
                  <a:pt x="119" y="27"/>
                </a:lnTo>
                <a:lnTo>
                  <a:pt x="98" y="34"/>
                </a:lnTo>
                <a:lnTo>
                  <a:pt x="78" y="41"/>
                </a:lnTo>
                <a:lnTo>
                  <a:pt x="60" y="49"/>
                </a:lnTo>
                <a:lnTo>
                  <a:pt x="46" y="58"/>
                </a:lnTo>
                <a:lnTo>
                  <a:pt x="31" y="66"/>
                </a:lnTo>
                <a:lnTo>
                  <a:pt x="20" y="76"/>
                </a:lnTo>
                <a:lnTo>
                  <a:pt x="12" y="86"/>
                </a:lnTo>
                <a:lnTo>
                  <a:pt x="6" y="95"/>
                </a:lnTo>
                <a:lnTo>
                  <a:pt x="1" y="106"/>
                </a:lnTo>
                <a:lnTo>
                  <a:pt x="0" y="116"/>
                </a:lnTo>
                <a:lnTo>
                  <a:pt x="1" y="126"/>
                </a:lnTo>
                <a:lnTo>
                  <a:pt x="6" y="136"/>
                </a:lnTo>
                <a:lnTo>
                  <a:pt x="12" y="146"/>
                </a:lnTo>
                <a:lnTo>
                  <a:pt x="20" y="155"/>
                </a:lnTo>
                <a:lnTo>
                  <a:pt x="31" y="165"/>
                </a:lnTo>
                <a:lnTo>
                  <a:pt x="46" y="174"/>
                </a:lnTo>
                <a:lnTo>
                  <a:pt x="60" y="182"/>
                </a:lnTo>
                <a:lnTo>
                  <a:pt x="78" y="190"/>
                </a:lnTo>
                <a:lnTo>
                  <a:pt x="98" y="198"/>
                </a:lnTo>
                <a:lnTo>
                  <a:pt x="119" y="205"/>
                </a:lnTo>
                <a:lnTo>
                  <a:pt x="141" y="211"/>
                </a:lnTo>
                <a:lnTo>
                  <a:pt x="165" y="217"/>
                </a:lnTo>
                <a:lnTo>
                  <a:pt x="192" y="221"/>
                </a:lnTo>
                <a:lnTo>
                  <a:pt x="219" y="225"/>
                </a:lnTo>
                <a:lnTo>
                  <a:pt x="247" y="228"/>
                </a:lnTo>
                <a:lnTo>
                  <a:pt x="274" y="230"/>
                </a:lnTo>
                <a:lnTo>
                  <a:pt x="304" y="232"/>
                </a:lnTo>
                <a:lnTo>
                  <a:pt x="331" y="232"/>
                </a:lnTo>
                <a:lnTo>
                  <a:pt x="362" y="232"/>
                </a:lnTo>
                <a:lnTo>
                  <a:pt x="391" y="230"/>
                </a:lnTo>
                <a:lnTo>
                  <a:pt x="419" y="228"/>
                </a:lnTo>
                <a:lnTo>
                  <a:pt x="445" y="225"/>
                </a:lnTo>
                <a:lnTo>
                  <a:pt x="472" y="221"/>
                </a:lnTo>
                <a:lnTo>
                  <a:pt x="499" y="217"/>
                </a:lnTo>
                <a:lnTo>
                  <a:pt x="523" y="211"/>
                </a:lnTo>
                <a:lnTo>
                  <a:pt x="546" y="205"/>
                </a:lnTo>
                <a:lnTo>
                  <a:pt x="568" y="198"/>
                </a:lnTo>
                <a:lnTo>
                  <a:pt x="587" y="190"/>
                </a:lnTo>
                <a:lnTo>
                  <a:pt x="605" y="182"/>
                </a:lnTo>
                <a:lnTo>
                  <a:pt x="620" y="174"/>
                </a:lnTo>
                <a:lnTo>
                  <a:pt x="633" y="165"/>
                </a:lnTo>
                <a:lnTo>
                  <a:pt x="644" y="155"/>
                </a:lnTo>
                <a:lnTo>
                  <a:pt x="652" y="146"/>
                </a:lnTo>
                <a:lnTo>
                  <a:pt x="660" y="136"/>
                </a:lnTo>
                <a:lnTo>
                  <a:pt x="663" y="126"/>
                </a:lnTo>
                <a:lnTo>
                  <a:pt x="665" y="11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4191000" y="6143625"/>
            <a:ext cx="1055688" cy="369888"/>
          </a:xfrm>
          <a:custGeom>
            <a:avLst/>
            <a:gdLst/>
            <a:ahLst/>
            <a:cxnLst>
              <a:cxn ang="0">
                <a:pos x="1" y="126"/>
              </a:cxn>
              <a:cxn ang="0">
                <a:pos x="12" y="146"/>
              </a:cxn>
              <a:cxn ang="0">
                <a:pos x="31" y="165"/>
              </a:cxn>
              <a:cxn ang="0">
                <a:pos x="60" y="183"/>
              </a:cxn>
              <a:cxn ang="0">
                <a:pos x="96" y="198"/>
              </a:cxn>
              <a:cxn ang="0">
                <a:pos x="141" y="211"/>
              </a:cxn>
              <a:cxn ang="0">
                <a:pos x="192" y="221"/>
              </a:cxn>
              <a:cxn ang="0">
                <a:pos x="245" y="228"/>
              </a:cxn>
              <a:cxn ang="0">
                <a:pos x="302" y="232"/>
              </a:cxn>
              <a:cxn ang="0">
                <a:pos x="361" y="232"/>
              </a:cxn>
              <a:cxn ang="0">
                <a:pos x="418" y="228"/>
              </a:cxn>
              <a:cxn ang="0">
                <a:pos x="472" y="221"/>
              </a:cxn>
              <a:cxn ang="0">
                <a:pos x="523" y="211"/>
              </a:cxn>
              <a:cxn ang="0">
                <a:pos x="567" y="198"/>
              </a:cxn>
              <a:cxn ang="0">
                <a:pos x="604" y="183"/>
              </a:cxn>
              <a:cxn ang="0">
                <a:pos x="633" y="165"/>
              </a:cxn>
              <a:cxn ang="0">
                <a:pos x="653" y="146"/>
              </a:cxn>
              <a:cxn ang="0">
                <a:pos x="664" y="126"/>
              </a:cxn>
              <a:cxn ang="0">
                <a:pos x="664" y="106"/>
              </a:cxn>
              <a:cxn ang="0">
                <a:pos x="653" y="86"/>
              </a:cxn>
              <a:cxn ang="0">
                <a:pos x="633" y="67"/>
              </a:cxn>
              <a:cxn ang="0">
                <a:pos x="604" y="49"/>
              </a:cxn>
              <a:cxn ang="0">
                <a:pos x="567" y="34"/>
              </a:cxn>
              <a:cxn ang="0">
                <a:pos x="523" y="21"/>
              </a:cxn>
              <a:cxn ang="0">
                <a:pos x="472" y="11"/>
              </a:cxn>
              <a:cxn ang="0">
                <a:pos x="418" y="4"/>
              </a:cxn>
              <a:cxn ang="0">
                <a:pos x="361" y="0"/>
              </a:cxn>
              <a:cxn ang="0">
                <a:pos x="302" y="0"/>
              </a:cxn>
              <a:cxn ang="0">
                <a:pos x="245" y="4"/>
              </a:cxn>
              <a:cxn ang="0">
                <a:pos x="192" y="11"/>
              </a:cxn>
              <a:cxn ang="0">
                <a:pos x="141" y="21"/>
              </a:cxn>
              <a:cxn ang="0">
                <a:pos x="96" y="34"/>
              </a:cxn>
              <a:cxn ang="0">
                <a:pos x="60" y="50"/>
              </a:cxn>
              <a:cxn ang="0">
                <a:pos x="31" y="67"/>
              </a:cxn>
              <a:cxn ang="0">
                <a:pos x="12" y="86"/>
              </a:cxn>
              <a:cxn ang="0">
                <a:pos x="1" y="106"/>
              </a:cxn>
            </a:cxnLst>
            <a:rect l="0" t="0" r="r" b="b"/>
            <a:pathLst>
              <a:path w="665" h="233">
                <a:moveTo>
                  <a:pt x="0" y="116"/>
                </a:moveTo>
                <a:lnTo>
                  <a:pt x="1" y="126"/>
                </a:lnTo>
                <a:lnTo>
                  <a:pt x="4" y="136"/>
                </a:lnTo>
                <a:lnTo>
                  <a:pt x="12" y="146"/>
                </a:lnTo>
                <a:lnTo>
                  <a:pt x="20" y="156"/>
                </a:lnTo>
                <a:lnTo>
                  <a:pt x="31" y="165"/>
                </a:lnTo>
                <a:lnTo>
                  <a:pt x="44" y="174"/>
                </a:lnTo>
                <a:lnTo>
                  <a:pt x="60" y="183"/>
                </a:lnTo>
                <a:lnTo>
                  <a:pt x="77" y="191"/>
                </a:lnTo>
                <a:lnTo>
                  <a:pt x="96" y="198"/>
                </a:lnTo>
                <a:lnTo>
                  <a:pt x="118" y="205"/>
                </a:lnTo>
                <a:lnTo>
                  <a:pt x="141" y="211"/>
                </a:lnTo>
                <a:lnTo>
                  <a:pt x="167" y="217"/>
                </a:lnTo>
                <a:lnTo>
                  <a:pt x="192" y="221"/>
                </a:lnTo>
                <a:lnTo>
                  <a:pt x="219" y="225"/>
                </a:lnTo>
                <a:lnTo>
                  <a:pt x="245" y="228"/>
                </a:lnTo>
                <a:lnTo>
                  <a:pt x="275" y="231"/>
                </a:lnTo>
                <a:lnTo>
                  <a:pt x="302" y="232"/>
                </a:lnTo>
                <a:lnTo>
                  <a:pt x="333" y="232"/>
                </a:lnTo>
                <a:lnTo>
                  <a:pt x="361" y="232"/>
                </a:lnTo>
                <a:lnTo>
                  <a:pt x="390" y="231"/>
                </a:lnTo>
                <a:lnTo>
                  <a:pt x="418" y="228"/>
                </a:lnTo>
                <a:lnTo>
                  <a:pt x="445" y="225"/>
                </a:lnTo>
                <a:lnTo>
                  <a:pt x="472" y="221"/>
                </a:lnTo>
                <a:lnTo>
                  <a:pt x="499" y="217"/>
                </a:lnTo>
                <a:lnTo>
                  <a:pt x="523" y="211"/>
                </a:lnTo>
                <a:lnTo>
                  <a:pt x="546" y="205"/>
                </a:lnTo>
                <a:lnTo>
                  <a:pt x="567" y="198"/>
                </a:lnTo>
                <a:lnTo>
                  <a:pt x="587" y="191"/>
                </a:lnTo>
                <a:lnTo>
                  <a:pt x="604" y="183"/>
                </a:lnTo>
                <a:lnTo>
                  <a:pt x="620" y="174"/>
                </a:lnTo>
                <a:lnTo>
                  <a:pt x="633" y="165"/>
                </a:lnTo>
                <a:lnTo>
                  <a:pt x="644" y="156"/>
                </a:lnTo>
                <a:lnTo>
                  <a:pt x="653" y="146"/>
                </a:lnTo>
                <a:lnTo>
                  <a:pt x="659" y="136"/>
                </a:lnTo>
                <a:lnTo>
                  <a:pt x="664" y="126"/>
                </a:lnTo>
                <a:lnTo>
                  <a:pt x="664" y="116"/>
                </a:lnTo>
                <a:lnTo>
                  <a:pt x="664" y="106"/>
                </a:lnTo>
                <a:lnTo>
                  <a:pt x="659" y="96"/>
                </a:lnTo>
                <a:lnTo>
                  <a:pt x="653" y="86"/>
                </a:lnTo>
                <a:lnTo>
                  <a:pt x="644" y="76"/>
                </a:lnTo>
                <a:lnTo>
                  <a:pt x="633" y="67"/>
                </a:lnTo>
                <a:lnTo>
                  <a:pt x="619" y="58"/>
                </a:lnTo>
                <a:lnTo>
                  <a:pt x="604" y="49"/>
                </a:lnTo>
                <a:lnTo>
                  <a:pt x="587" y="41"/>
                </a:lnTo>
                <a:lnTo>
                  <a:pt x="567" y="34"/>
                </a:lnTo>
                <a:lnTo>
                  <a:pt x="546" y="27"/>
                </a:lnTo>
                <a:lnTo>
                  <a:pt x="523" y="21"/>
                </a:lnTo>
                <a:lnTo>
                  <a:pt x="498" y="15"/>
                </a:lnTo>
                <a:lnTo>
                  <a:pt x="472" y="11"/>
                </a:lnTo>
                <a:lnTo>
                  <a:pt x="445" y="7"/>
                </a:lnTo>
                <a:lnTo>
                  <a:pt x="418" y="4"/>
                </a:lnTo>
                <a:lnTo>
                  <a:pt x="390" y="2"/>
                </a:lnTo>
                <a:lnTo>
                  <a:pt x="361" y="0"/>
                </a:lnTo>
                <a:lnTo>
                  <a:pt x="332" y="0"/>
                </a:lnTo>
                <a:lnTo>
                  <a:pt x="302" y="0"/>
                </a:lnTo>
                <a:lnTo>
                  <a:pt x="275" y="2"/>
                </a:lnTo>
                <a:lnTo>
                  <a:pt x="245" y="4"/>
                </a:lnTo>
                <a:lnTo>
                  <a:pt x="219" y="7"/>
                </a:lnTo>
                <a:lnTo>
                  <a:pt x="192" y="11"/>
                </a:lnTo>
                <a:lnTo>
                  <a:pt x="166" y="15"/>
                </a:lnTo>
                <a:lnTo>
                  <a:pt x="141" y="21"/>
                </a:lnTo>
                <a:lnTo>
                  <a:pt x="118" y="27"/>
                </a:lnTo>
                <a:lnTo>
                  <a:pt x="96" y="34"/>
                </a:lnTo>
                <a:lnTo>
                  <a:pt x="77" y="42"/>
                </a:lnTo>
                <a:lnTo>
                  <a:pt x="60" y="50"/>
                </a:lnTo>
                <a:lnTo>
                  <a:pt x="44" y="58"/>
                </a:lnTo>
                <a:lnTo>
                  <a:pt x="31" y="67"/>
                </a:lnTo>
                <a:lnTo>
                  <a:pt x="20" y="77"/>
                </a:lnTo>
                <a:lnTo>
                  <a:pt x="12" y="86"/>
                </a:lnTo>
                <a:lnTo>
                  <a:pt x="4" y="96"/>
                </a:lnTo>
                <a:lnTo>
                  <a:pt x="1" y="106"/>
                </a:lnTo>
                <a:lnTo>
                  <a:pt x="0" y="11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4267200" y="3581400"/>
            <a:ext cx="1055688" cy="447675"/>
          </a:xfrm>
          <a:custGeom>
            <a:avLst/>
            <a:gdLst/>
            <a:ahLst/>
            <a:cxnLst>
              <a:cxn ang="0">
                <a:pos x="1" y="127"/>
              </a:cxn>
              <a:cxn ang="0">
                <a:pos x="12" y="147"/>
              </a:cxn>
              <a:cxn ang="0">
                <a:pos x="31" y="166"/>
              </a:cxn>
              <a:cxn ang="0">
                <a:pos x="60" y="183"/>
              </a:cxn>
              <a:cxn ang="0">
                <a:pos x="96" y="199"/>
              </a:cxn>
              <a:cxn ang="0">
                <a:pos x="141" y="212"/>
              </a:cxn>
              <a:cxn ang="0">
                <a:pos x="192" y="222"/>
              </a:cxn>
              <a:cxn ang="0">
                <a:pos x="245" y="229"/>
              </a:cxn>
              <a:cxn ang="0">
                <a:pos x="302" y="232"/>
              </a:cxn>
              <a:cxn ang="0">
                <a:pos x="361" y="232"/>
              </a:cxn>
              <a:cxn ang="0">
                <a:pos x="418" y="229"/>
              </a:cxn>
              <a:cxn ang="0">
                <a:pos x="472" y="222"/>
              </a:cxn>
              <a:cxn ang="0">
                <a:pos x="523" y="212"/>
              </a:cxn>
              <a:cxn ang="0">
                <a:pos x="567" y="199"/>
              </a:cxn>
              <a:cxn ang="0">
                <a:pos x="604" y="183"/>
              </a:cxn>
              <a:cxn ang="0">
                <a:pos x="633" y="166"/>
              </a:cxn>
              <a:cxn ang="0">
                <a:pos x="653" y="147"/>
              </a:cxn>
              <a:cxn ang="0">
                <a:pos x="664" y="127"/>
              </a:cxn>
              <a:cxn ang="0">
                <a:pos x="664" y="106"/>
              </a:cxn>
              <a:cxn ang="0">
                <a:pos x="653" y="87"/>
              </a:cxn>
              <a:cxn ang="0">
                <a:pos x="633" y="68"/>
              </a:cxn>
              <a:cxn ang="0">
                <a:pos x="604" y="50"/>
              </a:cxn>
              <a:cxn ang="0">
                <a:pos x="567" y="34"/>
              </a:cxn>
              <a:cxn ang="0">
                <a:pos x="523" y="21"/>
              </a:cxn>
              <a:cxn ang="0">
                <a:pos x="472" y="12"/>
              </a:cxn>
              <a:cxn ang="0">
                <a:pos x="418" y="5"/>
              </a:cxn>
              <a:cxn ang="0">
                <a:pos x="361" y="1"/>
              </a:cxn>
              <a:cxn ang="0">
                <a:pos x="302" y="1"/>
              </a:cxn>
              <a:cxn ang="0">
                <a:pos x="245" y="5"/>
              </a:cxn>
              <a:cxn ang="0">
                <a:pos x="192" y="12"/>
              </a:cxn>
              <a:cxn ang="0">
                <a:pos x="141" y="22"/>
              </a:cxn>
              <a:cxn ang="0">
                <a:pos x="96" y="35"/>
              </a:cxn>
              <a:cxn ang="0">
                <a:pos x="60" y="50"/>
              </a:cxn>
              <a:cxn ang="0">
                <a:pos x="31" y="68"/>
              </a:cxn>
              <a:cxn ang="0">
                <a:pos x="12" y="87"/>
              </a:cxn>
              <a:cxn ang="0">
                <a:pos x="1" y="107"/>
              </a:cxn>
            </a:cxnLst>
            <a:rect l="0" t="0" r="r" b="b"/>
            <a:pathLst>
              <a:path w="665" h="234">
                <a:moveTo>
                  <a:pt x="0" y="117"/>
                </a:moveTo>
                <a:lnTo>
                  <a:pt x="1" y="127"/>
                </a:lnTo>
                <a:lnTo>
                  <a:pt x="4" y="137"/>
                </a:lnTo>
                <a:lnTo>
                  <a:pt x="12" y="147"/>
                </a:lnTo>
                <a:lnTo>
                  <a:pt x="20" y="157"/>
                </a:lnTo>
                <a:lnTo>
                  <a:pt x="31" y="166"/>
                </a:lnTo>
                <a:lnTo>
                  <a:pt x="44" y="175"/>
                </a:lnTo>
                <a:lnTo>
                  <a:pt x="60" y="183"/>
                </a:lnTo>
                <a:lnTo>
                  <a:pt x="77" y="191"/>
                </a:lnTo>
                <a:lnTo>
                  <a:pt x="96" y="199"/>
                </a:lnTo>
                <a:lnTo>
                  <a:pt x="118" y="206"/>
                </a:lnTo>
                <a:lnTo>
                  <a:pt x="141" y="212"/>
                </a:lnTo>
                <a:lnTo>
                  <a:pt x="167" y="217"/>
                </a:lnTo>
                <a:lnTo>
                  <a:pt x="192" y="222"/>
                </a:lnTo>
                <a:lnTo>
                  <a:pt x="219" y="226"/>
                </a:lnTo>
                <a:lnTo>
                  <a:pt x="245" y="229"/>
                </a:lnTo>
                <a:lnTo>
                  <a:pt x="275" y="231"/>
                </a:lnTo>
                <a:lnTo>
                  <a:pt x="302" y="232"/>
                </a:lnTo>
                <a:lnTo>
                  <a:pt x="333" y="233"/>
                </a:lnTo>
                <a:lnTo>
                  <a:pt x="361" y="232"/>
                </a:lnTo>
                <a:lnTo>
                  <a:pt x="390" y="231"/>
                </a:lnTo>
                <a:lnTo>
                  <a:pt x="418" y="229"/>
                </a:lnTo>
                <a:lnTo>
                  <a:pt x="445" y="226"/>
                </a:lnTo>
                <a:lnTo>
                  <a:pt x="472" y="222"/>
                </a:lnTo>
                <a:lnTo>
                  <a:pt x="499" y="217"/>
                </a:lnTo>
                <a:lnTo>
                  <a:pt x="523" y="212"/>
                </a:lnTo>
                <a:lnTo>
                  <a:pt x="546" y="206"/>
                </a:lnTo>
                <a:lnTo>
                  <a:pt x="567" y="199"/>
                </a:lnTo>
                <a:lnTo>
                  <a:pt x="587" y="191"/>
                </a:lnTo>
                <a:lnTo>
                  <a:pt x="604" y="183"/>
                </a:lnTo>
                <a:lnTo>
                  <a:pt x="620" y="175"/>
                </a:lnTo>
                <a:lnTo>
                  <a:pt x="633" y="166"/>
                </a:lnTo>
                <a:lnTo>
                  <a:pt x="644" y="157"/>
                </a:lnTo>
                <a:lnTo>
                  <a:pt x="653" y="147"/>
                </a:lnTo>
                <a:lnTo>
                  <a:pt x="659" y="137"/>
                </a:lnTo>
                <a:lnTo>
                  <a:pt x="664" y="127"/>
                </a:lnTo>
                <a:lnTo>
                  <a:pt x="664" y="117"/>
                </a:lnTo>
                <a:lnTo>
                  <a:pt x="664" y="106"/>
                </a:lnTo>
                <a:lnTo>
                  <a:pt x="659" y="97"/>
                </a:lnTo>
                <a:lnTo>
                  <a:pt x="653" y="87"/>
                </a:lnTo>
                <a:lnTo>
                  <a:pt x="644" y="77"/>
                </a:lnTo>
                <a:lnTo>
                  <a:pt x="633" y="68"/>
                </a:lnTo>
                <a:lnTo>
                  <a:pt x="619" y="59"/>
                </a:lnTo>
                <a:lnTo>
                  <a:pt x="604" y="50"/>
                </a:lnTo>
                <a:lnTo>
                  <a:pt x="587" y="42"/>
                </a:lnTo>
                <a:lnTo>
                  <a:pt x="567" y="34"/>
                </a:lnTo>
                <a:lnTo>
                  <a:pt x="546" y="28"/>
                </a:lnTo>
                <a:lnTo>
                  <a:pt x="523" y="21"/>
                </a:lnTo>
                <a:lnTo>
                  <a:pt x="498" y="16"/>
                </a:lnTo>
                <a:lnTo>
                  <a:pt x="472" y="12"/>
                </a:lnTo>
                <a:lnTo>
                  <a:pt x="445" y="7"/>
                </a:lnTo>
                <a:lnTo>
                  <a:pt x="418" y="5"/>
                </a:lnTo>
                <a:lnTo>
                  <a:pt x="390" y="3"/>
                </a:lnTo>
                <a:lnTo>
                  <a:pt x="361" y="1"/>
                </a:lnTo>
                <a:lnTo>
                  <a:pt x="332" y="0"/>
                </a:lnTo>
                <a:lnTo>
                  <a:pt x="302" y="1"/>
                </a:lnTo>
                <a:lnTo>
                  <a:pt x="275" y="3"/>
                </a:lnTo>
                <a:lnTo>
                  <a:pt x="245" y="5"/>
                </a:lnTo>
                <a:lnTo>
                  <a:pt x="219" y="8"/>
                </a:lnTo>
                <a:lnTo>
                  <a:pt x="192" y="12"/>
                </a:lnTo>
                <a:lnTo>
                  <a:pt x="166" y="16"/>
                </a:lnTo>
                <a:lnTo>
                  <a:pt x="141" y="22"/>
                </a:lnTo>
                <a:lnTo>
                  <a:pt x="118" y="28"/>
                </a:lnTo>
                <a:lnTo>
                  <a:pt x="96" y="35"/>
                </a:lnTo>
                <a:lnTo>
                  <a:pt x="77" y="42"/>
                </a:lnTo>
                <a:lnTo>
                  <a:pt x="60" y="50"/>
                </a:lnTo>
                <a:lnTo>
                  <a:pt x="44" y="59"/>
                </a:lnTo>
                <a:lnTo>
                  <a:pt x="31" y="68"/>
                </a:lnTo>
                <a:lnTo>
                  <a:pt x="20" y="77"/>
                </a:lnTo>
                <a:lnTo>
                  <a:pt x="12" y="87"/>
                </a:lnTo>
                <a:lnTo>
                  <a:pt x="4" y="97"/>
                </a:lnTo>
                <a:lnTo>
                  <a:pt x="1" y="107"/>
                </a:lnTo>
                <a:lnTo>
                  <a:pt x="0" y="1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3071813" y="3906838"/>
            <a:ext cx="1055687" cy="371475"/>
          </a:xfrm>
          <a:custGeom>
            <a:avLst/>
            <a:gdLst/>
            <a:ahLst/>
            <a:cxnLst>
              <a:cxn ang="0">
                <a:pos x="1" y="127"/>
              </a:cxn>
              <a:cxn ang="0">
                <a:pos x="10" y="147"/>
              </a:cxn>
              <a:cxn ang="0">
                <a:pos x="31" y="166"/>
              </a:cxn>
              <a:cxn ang="0">
                <a:pos x="59" y="183"/>
              </a:cxn>
              <a:cxn ang="0">
                <a:pos x="96" y="199"/>
              </a:cxn>
              <a:cxn ang="0">
                <a:pos x="141" y="212"/>
              </a:cxn>
              <a:cxn ang="0">
                <a:pos x="191" y="222"/>
              </a:cxn>
              <a:cxn ang="0">
                <a:pos x="245" y="229"/>
              </a:cxn>
              <a:cxn ang="0">
                <a:pos x="302" y="232"/>
              </a:cxn>
              <a:cxn ang="0">
                <a:pos x="361" y="232"/>
              </a:cxn>
              <a:cxn ang="0">
                <a:pos x="418" y="229"/>
              </a:cxn>
              <a:cxn ang="0">
                <a:pos x="472" y="222"/>
              </a:cxn>
              <a:cxn ang="0">
                <a:pos x="522" y="212"/>
              </a:cxn>
              <a:cxn ang="0">
                <a:pos x="565" y="199"/>
              </a:cxn>
              <a:cxn ang="0">
                <a:pos x="603" y="183"/>
              </a:cxn>
              <a:cxn ang="0">
                <a:pos x="632" y="166"/>
              </a:cxn>
              <a:cxn ang="0">
                <a:pos x="653" y="147"/>
              </a:cxn>
              <a:cxn ang="0">
                <a:pos x="662" y="127"/>
              </a:cxn>
              <a:cxn ang="0">
                <a:pos x="662" y="106"/>
              </a:cxn>
              <a:cxn ang="0">
                <a:pos x="653" y="86"/>
              </a:cxn>
              <a:cxn ang="0">
                <a:pos x="632" y="68"/>
              </a:cxn>
              <a:cxn ang="0">
                <a:pos x="603" y="50"/>
              </a:cxn>
              <a:cxn ang="0">
                <a:pos x="565" y="34"/>
              </a:cxn>
              <a:cxn ang="0">
                <a:pos x="522" y="21"/>
              </a:cxn>
              <a:cxn ang="0">
                <a:pos x="472" y="11"/>
              </a:cxn>
              <a:cxn ang="0">
                <a:pos x="416" y="5"/>
              </a:cxn>
              <a:cxn ang="0">
                <a:pos x="361" y="1"/>
              </a:cxn>
              <a:cxn ang="0">
                <a:pos x="302" y="1"/>
              </a:cxn>
              <a:cxn ang="0">
                <a:pos x="245" y="5"/>
              </a:cxn>
              <a:cxn ang="0">
                <a:pos x="191" y="12"/>
              </a:cxn>
              <a:cxn ang="0">
                <a:pos x="141" y="21"/>
              </a:cxn>
              <a:cxn ang="0">
                <a:pos x="96" y="35"/>
              </a:cxn>
              <a:cxn ang="0">
                <a:pos x="59" y="50"/>
              </a:cxn>
              <a:cxn ang="0">
                <a:pos x="31" y="68"/>
              </a:cxn>
              <a:cxn ang="0">
                <a:pos x="10" y="86"/>
              </a:cxn>
              <a:cxn ang="0">
                <a:pos x="1" y="107"/>
              </a:cxn>
            </a:cxnLst>
            <a:rect l="0" t="0" r="r" b="b"/>
            <a:pathLst>
              <a:path w="665" h="234">
                <a:moveTo>
                  <a:pt x="0" y="117"/>
                </a:moveTo>
                <a:lnTo>
                  <a:pt x="1" y="127"/>
                </a:lnTo>
                <a:lnTo>
                  <a:pt x="4" y="137"/>
                </a:lnTo>
                <a:lnTo>
                  <a:pt x="10" y="147"/>
                </a:lnTo>
                <a:lnTo>
                  <a:pt x="19" y="156"/>
                </a:lnTo>
                <a:lnTo>
                  <a:pt x="31" y="166"/>
                </a:lnTo>
                <a:lnTo>
                  <a:pt x="43" y="175"/>
                </a:lnTo>
                <a:lnTo>
                  <a:pt x="59" y="183"/>
                </a:lnTo>
                <a:lnTo>
                  <a:pt x="77" y="191"/>
                </a:lnTo>
                <a:lnTo>
                  <a:pt x="96" y="199"/>
                </a:lnTo>
                <a:lnTo>
                  <a:pt x="118" y="206"/>
                </a:lnTo>
                <a:lnTo>
                  <a:pt x="141" y="212"/>
                </a:lnTo>
                <a:lnTo>
                  <a:pt x="166" y="217"/>
                </a:lnTo>
                <a:lnTo>
                  <a:pt x="191" y="222"/>
                </a:lnTo>
                <a:lnTo>
                  <a:pt x="218" y="226"/>
                </a:lnTo>
                <a:lnTo>
                  <a:pt x="245" y="229"/>
                </a:lnTo>
                <a:lnTo>
                  <a:pt x="273" y="231"/>
                </a:lnTo>
                <a:lnTo>
                  <a:pt x="302" y="232"/>
                </a:lnTo>
                <a:lnTo>
                  <a:pt x="332" y="233"/>
                </a:lnTo>
                <a:lnTo>
                  <a:pt x="361" y="232"/>
                </a:lnTo>
                <a:lnTo>
                  <a:pt x="388" y="231"/>
                </a:lnTo>
                <a:lnTo>
                  <a:pt x="418" y="229"/>
                </a:lnTo>
                <a:lnTo>
                  <a:pt x="445" y="226"/>
                </a:lnTo>
                <a:lnTo>
                  <a:pt x="472" y="222"/>
                </a:lnTo>
                <a:lnTo>
                  <a:pt x="498" y="217"/>
                </a:lnTo>
                <a:lnTo>
                  <a:pt x="522" y="212"/>
                </a:lnTo>
                <a:lnTo>
                  <a:pt x="545" y="205"/>
                </a:lnTo>
                <a:lnTo>
                  <a:pt x="565" y="199"/>
                </a:lnTo>
                <a:lnTo>
                  <a:pt x="586" y="191"/>
                </a:lnTo>
                <a:lnTo>
                  <a:pt x="603" y="183"/>
                </a:lnTo>
                <a:lnTo>
                  <a:pt x="619" y="175"/>
                </a:lnTo>
                <a:lnTo>
                  <a:pt x="632" y="166"/>
                </a:lnTo>
                <a:lnTo>
                  <a:pt x="643" y="156"/>
                </a:lnTo>
                <a:lnTo>
                  <a:pt x="653" y="147"/>
                </a:lnTo>
                <a:lnTo>
                  <a:pt x="659" y="137"/>
                </a:lnTo>
                <a:lnTo>
                  <a:pt x="662" y="127"/>
                </a:lnTo>
                <a:lnTo>
                  <a:pt x="664" y="117"/>
                </a:lnTo>
                <a:lnTo>
                  <a:pt x="662" y="106"/>
                </a:lnTo>
                <a:lnTo>
                  <a:pt x="659" y="96"/>
                </a:lnTo>
                <a:lnTo>
                  <a:pt x="653" y="86"/>
                </a:lnTo>
                <a:lnTo>
                  <a:pt x="643" y="77"/>
                </a:lnTo>
                <a:lnTo>
                  <a:pt x="632" y="68"/>
                </a:lnTo>
                <a:lnTo>
                  <a:pt x="619" y="58"/>
                </a:lnTo>
                <a:lnTo>
                  <a:pt x="603" y="50"/>
                </a:lnTo>
                <a:lnTo>
                  <a:pt x="586" y="42"/>
                </a:lnTo>
                <a:lnTo>
                  <a:pt x="565" y="34"/>
                </a:lnTo>
                <a:lnTo>
                  <a:pt x="545" y="28"/>
                </a:lnTo>
                <a:lnTo>
                  <a:pt x="522" y="21"/>
                </a:lnTo>
                <a:lnTo>
                  <a:pt x="498" y="16"/>
                </a:lnTo>
                <a:lnTo>
                  <a:pt x="472" y="11"/>
                </a:lnTo>
                <a:lnTo>
                  <a:pt x="445" y="7"/>
                </a:lnTo>
                <a:lnTo>
                  <a:pt x="416" y="5"/>
                </a:lnTo>
                <a:lnTo>
                  <a:pt x="388" y="2"/>
                </a:lnTo>
                <a:lnTo>
                  <a:pt x="361" y="1"/>
                </a:lnTo>
                <a:lnTo>
                  <a:pt x="332" y="0"/>
                </a:lnTo>
                <a:lnTo>
                  <a:pt x="302" y="1"/>
                </a:lnTo>
                <a:lnTo>
                  <a:pt x="273" y="2"/>
                </a:lnTo>
                <a:lnTo>
                  <a:pt x="245" y="5"/>
                </a:lnTo>
                <a:lnTo>
                  <a:pt x="218" y="7"/>
                </a:lnTo>
                <a:lnTo>
                  <a:pt x="191" y="12"/>
                </a:lnTo>
                <a:lnTo>
                  <a:pt x="166" y="16"/>
                </a:lnTo>
                <a:lnTo>
                  <a:pt x="141" y="21"/>
                </a:lnTo>
                <a:lnTo>
                  <a:pt x="117" y="28"/>
                </a:lnTo>
                <a:lnTo>
                  <a:pt x="96" y="35"/>
                </a:lnTo>
                <a:lnTo>
                  <a:pt x="77" y="42"/>
                </a:lnTo>
                <a:lnTo>
                  <a:pt x="59" y="50"/>
                </a:lnTo>
                <a:lnTo>
                  <a:pt x="43" y="58"/>
                </a:lnTo>
                <a:lnTo>
                  <a:pt x="31" y="68"/>
                </a:lnTo>
                <a:lnTo>
                  <a:pt x="19" y="77"/>
                </a:lnTo>
                <a:lnTo>
                  <a:pt x="10" y="86"/>
                </a:lnTo>
                <a:lnTo>
                  <a:pt x="4" y="97"/>
                </a:lnTo>
                <a:lnTo>
                  <a:pt x="1" y="107"/>
                </a:lnTo>
                <a:lnTo>
                  <a:pt x="0" y="1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5" name="Freeform 13"/>
          <p:cNvSpPr>
            <a:spLocks/>
          </p:cNvSpPr>
          <p:nvPr/>
        </p:nvSpPr>
        <p:spPr bwMode="auto">
          <a:xfrm>
            <a:off x="4138613" y="4364038"/>
            <a:ext cx="1176337" cy="609600"/>
          </a:xfrm>
          <a:custGeom>
            <a:avLst/>
            <a:gdLst/>
            <a:ahLst/>
            <a:cxnLst>
              <a:cxn ang="0">
                <a:pos x="0" y="191"/>
              </a:cxn>
              <a:cxn ang="0">
                <a:pos x="365" y="0"/>
              </a:cxn>
              <a:cxn ang="0">
                <a:pos x="740" y="198"/>
              </a:cxn>
              <a:cxn ang="0">
                <a:pos x="365" y="383"/>
              </a:cxn>
              <a:cxn ang="0">
                <a:pos x="0" y="191"/>
              </a:cxn>
            </a:cxnLst>
            <a:rect l="0" t="0" r="r" b="b"/>
            <a:pathLst>
              <a:path w="741" h="384">
                <a:moveTo>
                  <a:pt x="0" y="191"/>
                </a:moveTo>
                <a:lnTo>
                  <a:pt x="365" y="0"/>
                </a:lnTo>
                <a:lnTo>
                  <a:pt x="740" y="198"/>
                </a:lnTo>
                <a:lnTo>
                  <a:pt x="365" y="383"/>
                </a:lnTo>
                <a:lnTo>
                  <a:pt x="0" y="19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6" name="Freeform 14"/>
          <p:cNvSpPr>
            <a:spLocks/>
          </p:cNvSpPr>
          <p:nvPr/>
        </p:nvSpPr>
        <p:spPr bwMode="auto">
          <a:xfrm>
            <a:off x="2081213" y="4505325"/>
            <a:ext cx="1249362" cy="331788"/>
          </a:xfrm>
          <a:custGeom>
            <a:avLst/>
            <a:gdLst/>
            <a:ahLst/>
            <a:cxnLst>
              <a:cxn ang="0">
                <a:pos x="786" y="208"/>
              </a:cxn>
              <a:cxn ang="0">
                <a:pos x="786" y="0"/>
              </a:cxn>
              <a:cxn ang="0">
                <a:pos x="0" y="0"/>
              </a:cxn>
              <a:cxn ang="0">
                <a:pos x="0" y="208"/>
              </a:cxn>
              <a:cxn ang="0">
                <a:pos x="786" y="208"/>
              </a:cxn>
            </a:cxnLst>
            <a:rect l="0" t="0" r="r" b="b"/>
            <a:pathLst>
              <a:path w="787" h="209">
                <a:moveTo>
                  <a:pt x="786" y="208"/>
                </a:moveTo>
                <a:lnTo>
                  <a:pt x="786" y="0"/>
                </a:lnTo>
                <a:lnTo>
                  <a:pt x="0" y="0"/>
                </a:lnTo>
                <a:lnTo>
                  <a:pt x="0" y="208"/>
                </a:lnTo>
                <a:lnTo>
                  <a:pt x="786" y="20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7" name="Freeform 15"/>
          <p:cNvSpPr>
            <a:spLocks/>
          </p:cNvSpPr>
          <p:nvPr/>
        </p:nvSpPr>
        <p:spPr bwMode="auto">
          <a:xfrm>
            <a:off x="6299200" y="3646488"/>
            <a:ext cx="1058863" cy="371475"/>
          </a:xfrm>
          <a:custGeom>
            <a:avLst/>
            <a:gdLst/>
            <a:ahLst/>
            <a:cxnLst>
              <a:cxn ang="0">
                <a:pos x="664" y="107"/>
              </a:cxn>
              <a:cxn ang="0">
                <a:pos x="655" y="86"/>
              </a:cxn>
              <a:cxn ang="0">
                <a:pos x="634" y="67"/>
              </a:cxn>
              <a:cxn ang="0">
                <a:pos x="606" y="50"/>
              </a:cxn>
              <a:cxn ang="0">
                <a:pos x="568" y="35"/>
              </a:cxn>
              <a:cxn ang="0">
                <a:pos x="524" y="21"/>
              </a:cxn>
              <a:cxn ang="0">
                <a:pos x="474" y="11"/>
              </a:cxn>
              <a:cxn ang="0">
                <a:pos x="419" y="4"/>
              </a:cxn>
              <a:cxn ang="0">
                <a:pos x="362" y="1"/>
              </a:cxn>
              <a:cxn ang="0">
                <a:pos x="304" y="1"/>
              </a:cxn>
              <a:cxn ang="0">
                <a:pos x="247" y="4"/>
              </a:cxn>
              <a:cxn ang="0">
                <a:pos x="192" y="11"/>
              </a:cxn>
              <a:cxn ang="0">
                <a:pos x="143" y="21"/>
              </a:cxn>
              <a:cxn ang="0">
                <a:pos x="98" y="35"/>
              </a:cxn>
              <a:cxn ang="0">
                <a:pos x="60" y="50"/>
              </a:cxn>
              <a:cxn ang="0">
                <a:pos x="31" y="67"/>
              </a:cxn>
              <a:cxn ang="0">
                <a:pos x="12" y="86"/>
              </a:cxn>
              <a:cxn ang="0">
                <a:pos x="2" y="107"/>
              </a:cxn>
              <a:cxn ang="0">
                <a:pos x="2" y="127"/>
              </a:cxn>
              <a:cxn ang="0">
                <a:pos x="12" y="147"/>
              </a:cxn>
              <a:cxn ang="0">
                <a:pos x="31" y="166"/>
              </a:cxn>
              <a:cxn ang="0">
                <a:pos x="60" y="183"/>
              </a:cxn>
              <a:cxn ang="0">
                <a:pos x="98" y="199"/>
              </a:cxn>
              <a:cxn ang="0">
                <a:pos x="143" y="212"/>
              </a:cxn>
              <a:cxn ang="0">
                <a:pos x="192" y="222"/>
              </a:cxn>
              <a:cxn ang="0">
                <a:pos x="247" y="229"/>
              </a:cxn>
              <a:cxn ang="0">
                <a:pos x="304" y="232"/>
              </a:cxn>
              <a:cxn ang="0">
                <a:pos x="362" y="232"/>
              </a:cxn>
              <a:cxn ang="0">
                <a:pos x="419" y="229"/>
              </a:cxn>
              <a:cxn ang="0">
                <a:pos x="474" y="222"/>
              </a:cxn>
              <a:cxn ang="0">
                <a:pos x="524" y="212"/>
              </a:cxn>
              <a:cxn ang="0">
                <a:pos x="568" y="199"/>
              </a:cxn>
              <a:cxn ang="0">
                <a:pos x="606" y="183"/>
              </a:cxn>
              <a:cxn ang="0">
                <a:pos x="634" y="166"/>
              </a:cxn>
              <a:cxn ang="0">
                <a:pos x="655" y="147"/>
              </a:cxn>
              <a:cxn ang="0">
                <a:pos x="664" y="127"/>
              </a:cxn>
            </a:cxnLst>
            <a:rect l="0" t="0" r="r" b="b"/>
            <a:pathLst>
              <a:path w="667" h="234">
                <a:moveTo>
                  <a:pt x="666" y="116"/>
                </a:moveTo>
                <a:lnTo>
                  <a:pt x="664" y="107"/>
                </a:lnTo>
                <a:lnTo>
                  <a:pt x="661" y="96"/>
                </a:lnTo>
                <a:lnTo>
                  <a:pt x="655" y="86"/>
                </a:lnTo>
                <a:lnTo>
                  <a:pt x="646" y="77"/>
                </a:lnTo>
                <a:lnTo>
                  <a:pt x="634" y="67"/>
                </a:lnTo>
                <a:lnTo>
                  <a:pt x="621" y="58"/>
                </a:lnTo>
                <a:lnTo>
                  <a:pt x="606" y="50"/>
                </a:lnTo>
                <a:lnTo>
                  <a:pt x="588" y="42"/>
                </a:lnTo>
                <a:lnTo>
                  <a:pt x="568" y="35"/>
                </a:lnTo>
                <a:lnTo>
                  <a:pt x="547" y="28"/>
                </a:lnTo>
                <a:lnTo>
                  <a:pt x="524" y="21"/>
                </a:lnTo>
                <a:lnTo>
                  <a:pt x="499" y="16"/>
                </a:lnTo>
                <a:lnTo>
                  <a:pt x="474" y="11"/>
                </a:lnTo>
                <a:lnTo>
                  <a:pt x="447" y="7"/>
                </a:lnTo>
                <a:lnTo>
                  <a:pt x="419" y="4"/>
                </a:lnTo>
                <a:lnTo>
                  <a:pt x="391" y="2"/>
                </a:lnTo>
                <a:lnTo>
                  <a:pt x="362" y="1"/>
                </a:lnTo>
                <a:lnTo>
                  <a:pt x="333" y="0"/>
                </a:lnTo>
                <a:lnTo>
                  <a:pt x="304" y="1"/>
                </a:lnTo>
                <a:lnTo>
                  <a:pt x="275" y="2"/>
                </a:lnTo>
                <a:lnTo>
                  <a:pt x="247" y="4"/>
                </a:lnTo>
                <a:lnTo>
                  <a:pt x="219" y="7"/>
                </a:lnTo>
                <a:lnTo>
                  <a:pt x="192" y="11"/>
                </a:lnTo>
                <a:lnTo>
                  <a:pt x="167" y="16"/>
                </a:lnTo>
                <a:lnTo>
                  <a:pt x="143" y="21"/>
                </a:lnTo>
                <a:lnTo>
                  <a:pt x="120" y="28"/>
                </a:lnTo>
                <a:lnTo>
                  <a:pt x="98" y="35"/>
                </a:lnTo>
                <a:lnTo>
                  <a:pt x="78" y="42"/>
                </a:lnTo>
                <a:lnTo>
                  <a:pt x="60" y="50"/>
                </a:lnTo>
                <a:lnTo>
                  <a:pt x="46" y="58"/>
                </a:lnTo>
                <a:lnTo>
                  <a:pt x="31" y="67"/>
                </a:lnTo>
                <a:lnTo>
                  <a:pt x="20" y="77"/>
                </a:lnTo>
                <a:lnTo>
                  <a:pt x="12" y="86"/>
                </a:lnTo>
                <a:lnTo>
                  <a:pt x="6" y="96"/>
                </a:lnTo>
                <a:lnTo>
                  <a:pt x="2" y="107"/>
                </a:lnTo>
                <a:lnTo>
                  <a:pt x="0" y="116"/>
                </a:lnTo>
                <a:lnTo>
                  <a:pt x="2" y="127"/>
                </a:lnTo>
                <a:lnTo>
                  <a:pt x="6" y="137"/>
                </a:lnTo>
                <a:lnTo>
                  <a:pt x="12" y="147"/>
                </a:lnTo>
                <a:lnTo>
                  <a:pt x="20" y="156"/>
                </a:lnTo>
                <a:lnTo>
                  <a:pt x="31" y="166"/>
                </a:lnTo>
                <a:lnTo>
                  <a:pt x="46" y="175"/>
                </a:lnTo>
                <a:lnTo>
                  <a:pt x="60" y="183"/>
                </a:lnTo>
                <a:lnTo>
                  <a:pt x="78" y="191"/>
                </a:lnTo>
                <a:lnTo>
                  <a:pt x="98" y="199"/>
                </a:lnTo>
                <a:lnTo>
                  <a:pt x="120" y="206"/>
                </a:lnTo>
                <a:lnTo>
                  <a:pt x="143" y="212"/>
                </a:lnTo>
                <a:lnTo>
                  <a:pt x="167" y="217"/>
                </a:lnTo>
                <a:lnTo>
                  <a:pt x="192" y="222"/>
                </a:lnTo>
                <a:lnTo>
                  <a:pt x="219" y="226"/>
                </a:lnTo>
                <a:lnTo>
                  <a:pt x="247" y="229"/>
                </a:lnTo>
                <a:lnTo>
                  <a:pt x="275" y="231"/>
                </a:lnTo>
                <a:lnTo>
                  <a:pt x="304" y="232"/>
                </a:lnTo>
                <a:lnTo>
                  <a:pt x="333" y="233"/>
                </a:lnTo>
                <a:lnTo>
                  <a:pt x="362" y="232"/>
                </a:lnTo>
                <a:lnTo>
                  <a:pt x="391" y="231"/>
                </a:lnTo>
                <a:lnTo>
                  <a:pt x="419" y="229"/>
                </a:lnTo>
                <a:lnTo>
                  <a:pt x="447" y="226"/>
                </a:lnTo>
                <a:lnTo>
                  <a:pt x="474" y="222"/>
                </a:lnTo>
                <a:lnTo>
                  <a:pt x="499" y="217"/>
                </a:lnTo>
                <a:lnTo>
                  <a:pt x="524" y="212"/>
                </a:lnTo>
                <a:lnTo>
                  <a:pt x="547" y="206"/>
                </a:lnTo>
                <a:lnTo>
                  <a:pt x="568" y="199"/>
                </a:lnTo>
                <a:lnTo>
                  <a:pt x="588" y="191"/>
                </a:lnTo>
                <a:lnTo>
                  <a:pt x="606" y="183"/>
                </a:lnTo>
                <a:lnTo>
                  <a:pt x="621" y="175"/>
                </a:lnTo>
                <a:lnTo>
                  <a:pt x="634" y="166"/>
                </a:lnTo>
                <a:lnTo>
                  <a:pt x="646" y="156"/>
                </a:lnTo>
                <a:lnTo>
                  <a:pt x="655" y="147"/>
                </a:lnTo>
                <a:lnTo>
                  <a:pt x="661" y="137"/>
                </a:lnTo>
                <a:lnTo>
                  <a:pt x="664" y="127"/>
                </a:lnTo>
                <a:lnTo>
                  <a:pt x="666" y="11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384550" y="3902075"/>
            <a:ext cx="4286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lot</a:t>
            </a:r>
          </a:p>
        </p:txBody>
      </p:sp>
      <p:sp>
        <p:nvSpPr>
          <p:cNvPr id="13329" name="Freeform 17"/>
          <p:cNvSpPr>
            <a:spLocks/>
          </p:cNvSpPr>
          <p:nvPr/>
        </p:nvSpPr>
        <p:spPr bwMode="auto">
          <a:xfrm>
            <a:off x="6299200" y="4514850"/>
            <a:ext cx="1474788" cy="361950"/>
          </a:xfrm>
          <a:custGeom>
            <a:avLst/>
            <a:gdLst/>
            <a:ahLst/>
            <a:cxnLst>
              <a:cxn ang="0">
                <a:pos x="928" y="227"/>
              </a:cxn>
              <a:cxn ang="0">
                <a:pos x="928" y="0"/>
              </a:cxn>
              <a:cxn ang="0">
                <a:pos x="0" y="0"/>
              </a:cxn>
              <a:cxn ang="0">
                <a:pos x="0" y="227"/>
              </a:cxn>
              <a:cxn ang="0">
                <a:pos x="928" y="227"/>
              </a:cxn>
            </a:cxnLst>
            <a:rect l="0" t="0" r="r" b="b"/>
            <a:pathLst>
              <a:path w="929" h="228">
                <a:moveTo>
                  <a:pt x="928" y="227"/>
                </a:moveTo>
                <a:lnTo>
                  <a:pt x="928" y="0"/>
                </a:lnTo>
                <a:lnTo>
                  <a:pt x="0" y="0"/>
                </a:lnTo>
                <a:lnTo>
                  <a:pt x="0" y="227"/>
                </a:lnTo>
                <a:lnTo>
                  <a:pt x="928" y="2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0" name="Freeform 18"/>
          <p:cNvSpPr>
            <a:spLocks/>
          </p:cNvSpPr>
          <p:nvPr/>
        </p:nvSpPr>
        <p:spPr bwMode="auto">
          <a:xfrm>
            <a:off x="4138613" y="5176838"/>
            <a:ext cx="1404937" cy="6096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436" y="0"/>
              </a:cxn>
              <a:cxn ang="0">
                <a:pos x="884" y="198"/>
              </a:cxn>
              <a:cxn ang="0">
                <a:pos x="436" y="383"/>
              </a:cxn>
              <a:cxn ang="0">
                <a:pos x="0" y="192"/>
              </a:cxn>
            </a:cxnLst>
            <a:rect l="0" t="0" r="r" b="b"/>
            <a:pathLst>
              <a:path w="885" h="384">
                <a:moveTo>
                  <a:pt x="0" y="192"/>
                </a:moveTo>
                <a:lnTo>
                  <a:pt x="436" y="0"/>
                </a:lnTo>
                <a:lnTo>
                  <a:pt x="884" y="198"/>
                </a:lnTo>
                <a:lnTo>
                  <a:pt x="436" y="383"/>
                </a:lnTo>
                <a:lnTo>
                  <a:pt x="0" y="1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2314575" y="3608388"/>
            <a:ext cx="7112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name</a:t>
            </a: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6496050" y="3617913"/>
            <a:ext cx="83661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dname</a:t>
            </a:r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7512050" y="3900488"/>
            <a:ext cx="8588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budget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5637213" y="3900488"/>
            <a:ext cx="4857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did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2314575" y="3608388"/>
            <a:ext cx="7112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name</a:t>
            </a:r>
          </a:p>
        </p:txBody>
      </p:sp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6496050" y="3617913"/>
            <a:ext cx="83661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dname</a:t>
            </a:r>
          </a:p>
        </p:txBody>
      </p:sp>
      <p:sp>
        <p:nvSpPr>
          <p:cNvPr id="13338" name="Rectangle 26"/>
          <p:cNvSpPr>
            <a:spLocks noChangeArrowheads="1"/>
          </p:cNvSpPr>
          <p:nvPr/>
        </p:nvSpPr>
        <p:spPr bwMode="auto">
          <a:xfrm>
            <a:off x="7512050" y="3900488"/>
            <a:ext cx="8588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budget</a:t>
            </a:r>
          </a:p>
        </p:txBody>
      </p:sp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5637213" y="3900488"/>
            <a:ext cx="4857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>
                <a:solidFill>
                  <a:srgbClr val="000000"/>
                </a:solidFill>
                <a:latin typeface="Arial" pitchFamily="34" charset="0"/>
              </a:rPr>
              <a:t>did</a:t>
            </a:r>
          </a:p>
        </p:txBody>
      </p:sp>
      <p:sp>
        <p:nvSpPr>
          <p:cNvPr id="13340" name="Rectangle 28"/>
          <p:cNvSpPr>
            <a:spLocks noChangeArrowheads="1"/>
          </p:cNvSpPr>
          <p:nvPr/>
        </p:nvSpPr>
        <p:spPr bwMode="auto">
          <a:xfrm>
            <a:off x="4419600" y="3657600"/>
            <a:ext cx="7000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since</a:t>
            </a:r>
          </a:p>
        </p:txBody>
      </p:sp>
      <p:sp>
        <p:nvSpPr>
          <p:cNvPr id="13341" name="Rectangle 29"/>
          <p:cNvSpPr>
            <a:spLocks noChangeArrowheads="1"/>
          </p:cNvSpPr>
          <p:nvPr/>
        </p:nvSpPr>
        <p:spPr bwMode="auto">
          <a:xfrm>
            <a:off x="4176713" y="4514850"/>
            <a:ext cx="10509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Manages</a:t>
            </a:r>
          </a:p>
        </p:txBody>
      </p:sp>
      <p:sp>
        <p:nvSpPr>
          <p:cNvPr id="13342" name="Rectangle 30"/>
          <p:cNvSpPr>
            <a:spLocks noChangeArrowheads="1"/>
          </p:cNvSpPr>
          <p:nvPr/>
        </p:nvSpPr>
        <p:spPr bwMode="auto">
          <a:xfrm>
            <a:off x="4438650" y="6135688"/>
            <a:ext cx="7000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since</a:t>
            </a:r>
          </a:p>
        </p:txBody>
      </p:sp>
      <p:sp>
        <p:nvSpPr>
          <p:cNvPr id="13343" name="Rectangle 31"/>
          <p:cNvSpPr>
            <a:spLocks noChangeArrowheads="1"/>
          </p:cNvSpPr>
          <p:nvPr/>
        </p:nvSpPr>
        <p:spPr bwMode="auto">
          <a:xfrm>
            <a:off x="6351588" y="4497388"/>
            <a:ext cx="14224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Departments</a:t>
            </a:r>
          </a:p>
        </p:txBody>
      </p:sp>
      <p:sp>
        <p:nvSpPr>
          <p:cNvPr id="13344" name="Rectangle 32"/>
          <p:cNvSpPr>
            <a:spLocks noChangeArrowheads="1"/>
          </p:cNvSpPr>
          <p:nvPr/>
        </p:nvSpPr>
        <p:spPr bwMode="auto">
          <a:xfrm>
            <a:off x="2157413" y="4498975"/>
            <a:ext cx="1254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Employees</a:t>
            </a:r>
          </a:p>
        </p:txBody>
      </p:sp>
      <p:sp>
        <p:nvSpPr>
          <p:cNvPr id="13345" name="Rectangle 33"/>
          <p:cNvSpPr>
            <a:spLocks noChangeArrowheads="1"/>
          </p:cNvSpPr>
          <p:nvPr/>
        </p:nvSpPr>
        <p:spPr bwMode="auto">
          <a:xfrm>
            <a:off x="1392238" y="3890963"/>
            <a:ext cx="531812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>
                <a:solidFill>
                  <a:srgbClr val="000000"/>
                </a:solidFill>
                <a:latin typeface="Arial" pitchFamily="34" charset="0"/>
              </a:rPr>
              <a:t>ssn</a:t>
            </a:r>
          </a:p>
        </p:txBody>
      </p:sp>
      <p:sp>
        <p:nvSpPr>
          <p:cNvPr id="13346" name="Rectangle 34"/>
          <p:cNvSpPr>
            <a:spLocks noChangeArrowheads="1"/>
          </p:cNvSpPr>
          <p:nvPr/>
        </p:nvSpPr>
        <p:spPr bwMode="auto">
          <a:xfrm>
            <a:off x="4346575" y="5300663"/>
            <a:ext cx="1095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Works_In</a:t>
            </a:r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>
            <a:off x="1657350" y="4300538"/>
            <a:ext cx="646113" cy="2079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>
            <a:off x="2600325" y="4019550"/>
            <a:ext cx="0" cy="488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9" name="Line 37"/>
          <p:cNvSpPr>
            <a:spLocks noChangeShapeType="1"/>
          </p:cNvSpPr>
          <p:nvPr/>
        </p:nvSpPr>
        <p:spPr bwMode="auto">
          <a:xfrm flipH="1">
            <a:off x="2911475" y="4300538"/>
            <a:ext cx="668338" cy="2079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0" name="Line 38"/>
          <p:cNvSpPr>
            <a:spLocks noChangeShapeType="1"/>
          </p:cNvSpPr>
          <p:nvPr/>
        </p:nvSpPr>
        <p:spPr bwMode="auto">
          <a:xfrm flipV="1">
            <a:off x="4716463" y="3962400"/>
            <a:ext cx="7937" cy="3905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1" name="Line 39"/>
          <p:cNvSpPr>
            <a:spLocks noChangeShapeType="1"/>
          </p:cNvSpPr>
          <p:nvPr/>
        </p:nvSpPr>
        <p:spPr bwMode="auto">
          <a:xfrm>
            <a:off x="5865813" y="4300538"/>
            <a:ext cx="838200" cy="2079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2" name="Line 40"/>
          <p:cNvSpPr>
            <a:spLocks noChangeShapeType="1"/>
          </p:cNvSpPr>
          <p:nvPr/>
        </p:nvSpPr>
        <p:spPr bwMode="auto">
          <a:xfrm>
            <a:off x="6831013" y="4019550"/>
            <a:ext cx="0" cy="488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3" name="Line 41"/>
          <p:cNvSpPr>
            <a:spLocks noChangeShapeType="1"/>
          </p:cNvSpPr>
          <p:nvPr/>
        </p:nvSpPr>
        <p:spPr bwMode="auto">
          <a:xfrm flipH="1">
            <a:off x="7286625" y="4300538"/>
            <a:ext cx="547688" cy="2270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4" name="Line 42"/>
          <p:cNvSpPr>
            <a:spLocks noChangeShapeType="1"/>
          </p:cNvSpPr>
          <p:nvPr/>
        </p:nvSpPr>
        <p:spPr bwMode="auto">
          <a:xfrm flipH="1">
            <a:off x="4710113" y="5783263"/>
            <a:ext cx="133350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5" name="Line 43"/>
          <p:cNvSpPr>
            <a:spLocks noChangeShapeType="1"/>
          </p:cNvSpPr>
          <p:nvPr/>
        </p:nvSpPr>
        <p:spPr bwMode="auto">
          <a:xfrm>
            <a:off x="5324475" y="4675188"/>
            <a:ext cx="92075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stealth" w="med" len="med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6" name="Line 44"/>
          <p:cNvSpPr>
            <a:spLocks noChangeShapeType="1"/>
          </p:cNvSpPr>
          <p:nvPr/>
        </p:nvSpPr>
        <p:spPr bwMode="auto">
          <a:xfrm flipH="1">
            <a:off x="3348038" y="4675188"/>
            <a:ext cx="7667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7" name="Line 45"/>
          <p:cNvSpPr>
            <a:spLocks noChangeShapeType="1"/>
          </p:cNvSpPr>
          <p:nvPr/>
        </p:nvSpPr>
        <p:spPr bwMode="auto">
          <a:xfrm flipH="1" flipV="1">
            <a:off x="3295650" y="4721225"/>
            <a:ext cx="830263" cy="773113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8" name="Line 46"/>
          <p:cNvSpPr>
            <a:spLocks noChangeShapeType="1"/>
          </p:cNvSpPr>
          <p:nvPr/>
        </p:nvSpPr>
        <p:spPr bwMode="auto">
          <a:xfrm flipV="1">
            <a:off x="5543550" y="4870450"/>
            <a:ext cx="1066800" cy="650875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5663" y="1222374"/>
            <a:ext cx="7334250" cy="5407025"/>
          </a:xfrm>
        </p:spPr>
        <p:txBody>
          <a:bodyPr/>
          <a:lstStyle/>
          <a:p>
            <a:r>
              <a:rPr lang="en-US" sz="1800" dirty="0"/>
              <a:t>A </a:t>
            </a:r>
            <a:r>
              <a:rPr lang="en-US" sz="1800" b="1" dirty="0">
                <a:solidFill>
                  <a:schemeClr val="tx2"/>
                </a:solidFill>
              </a:rPr>
              <a:t>super key</a:t>
            </a:r>
            <a:r>
              <a:rPr lang="en-US" sz="1800" dirty="0"/>
              <a:t> of an entity set is a set of one or more attributes whose values uniquely determine each entity.</a:t>
            </a:r>
          </a:p>
          <a:p>
            <a:r>
              <a:rPr lang="en-US" sz="1800" dirty="0"/>
              <a:t>A </a:t>
            </a:r>
            <a:r>
              <a:rPr lang="en-US" sz="1800" b="1" dirty="0">
                <a:solidFill>
                  <a:schemeClr val="tx2"/>
                </a:solidFill>
              </a:rPr>
              <a:t>candidate key</a:t>
            </a:r>
            <a:r>
              <a:rPr lang="en-US" sz="1800" dirty="0"/>
              <a:t> of an entity set is a minimal super key</a:t>
            </a:r>
          </a:p>
          <a:p>
            <a:pPr lvl="1"/>
            <a:r>
              <a:rPr lang="en-US" sz="1600" i="1" dirty="0" err="1"/>
              <a:t>Customer_id</a:t>
            </a:r>
            <a:r>
              <a:rPr lang="en-US" sz="1600" dirty="0"/>
              <a:t> is candidate key of </a:t>
            </a:r>
            <a:r>
              <a:rPr lang="en-US" sz="1600" i="1" dirty="0"/>
              <a:t>customer</a:t>
            </a:r>
            <a:endParaRPr lang="en-US" sz="1600" dirty="0"/>
          </a:p>
          <a:p>
            <a:pPr lvl="1"/>
            <a:r>
              <a:rPr lang="en-US" sz="1600" i="1" dirty="0" err="1"/>
              <a:t>account_number</a:t>
            </a:r>
            <a:r>
              <a:rPr lang="en-US" sz="1600" dirty="0"/>
              <a:t> is candidate key of </a:t>
            </a:r>
            <a:r>
              <a:rPr lang="en-US" sz="1600" i="1" dirty="0"/>
              <a:t>account</a:t>
            </a:r>
            <a:endParaRPr lang="en-US" sz="1600" dirty="0"/>
          </a:p>
          <a:p>
            <a:r>
              <a:rPr lang="en-US" sz="1800" dirty="0"/>
              <a:t>Although several candidate keys may exist, one of the candidate keys is selected to be the </a:t>
            </a:r>
            <a:r>
              <a:rPr lang="en-US" sz="1800" b="1" dirty="0">
                <a:solidFill>
                  <a:schemeClr val="tx2"/>
                </a:solidFill>
              </a:rPr>
              <a:t>primary key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Alternate key</a:t>
            </a:r>
            <a:r>
              <a:rPr lang="en-US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t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candidate key which are not selected as primary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key.</a:t>
            </a:r>
            <a:endParaRPr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800" dirty="0" smtClean="0"/>
              <a:t>Foreign key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 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attributes of an entity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points to the primary key of another </a:t>
            </a:r>
            <a:r>
              <a:rPr lang="en-US" sz="1800" dirty="0" smtClean="0"/>
              <a:t>entity.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 act as a cross-reference between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entities.</a:t>
            </a:r>
            <a:endParaRPr lang="en-US" sz="1800" dirty="0" smtClean="0"/>
          </a:p>
          <a:p>
            <a:r>
              <a:rPr lang="en-US" sz="1800" dirty="0"/>
              <a:t>Composite </a:t>
            </a:r>
            <a:r>
              <a:rPr lang="en-US" sz="1800" dirty="0" smtClean="0"/>
              <a:t>Key consists </a:t>
            </a:r>
            <a:r>
              <a:rPr lang="en-US" sz="1800" dirty="0"/>
              <a:t>of two or more attributes that uniquely identify </a:t>
            </a:r>
            <a:r>
              <a:rPr lang="en-US" sz="1800" dirty="0" smtClean="0"/>
              <a:t>an entity. </a:t>
            </a:r>
            <a:br>
              <a:rPr lang="en-US" sz="1800" dirty="0" smtClean="0"/>
            </a:br>
            <a:r>
              <a:rPr lang="en-US" sz="1800" dirty="0" smtClean="0"/>
              <a:t>Non-key</a:t>
            </a:r>
            <a:r>
              <a:rPr lang="en-US" sz="1800" dirty="0"/>
              <a:t> attributes are the attributes or fields of a table, other than candidate key attributes/fields in a table.</a:t>
            </a:r>
          </a:p>
          <a:p>
            <a:r>
              <a:rPr lang="en-US" sz="1800" dirty="0" smtClean="0"/>
              <a:t>Non-prime</a:t>
            </a:r>
            <a:r>
              <a:rPr lang="en-US" sz="1800" dirty="0"/>
              <a:t> Attributes are attributes other than Primary Key attribute(s)..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</a:rPr>
              <a:t>Relational Model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4150"/>
            <a:ext cx="7772400" cy="464185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/>
              <a:t>Example of tabular data in the relational model:</a:t>
            </a:r>
          </a:p>
          <a:p>
            <a:pPr>
              <a:buFontTx/>
              <a:buNone/>
            </a:pPr>
            <a:endParaRPr lang="en-US" sz="2800" dirty="0"/>
          </a:p>
        </p:txBody>
      </p:sp>
      <p:graphicFrame>
        <p:nvGraphicFramePr>
          <p:cNvPr id="28672" name="Object 0"/>
          <p:cNvGraphicFramePr>
            <a:graphicFrameLocks noChangeAspect="1"/>
          </p:cNvGraphicFramePr>
          <p:nvPr/>
        </p:nvGraphicFramePr>
        <p:xfrm>
          <a:off x="838200" y="2133600"/>
          <a:ext cx="7467600" cy="1981200"/>
        </p:xfrm>
        <a:graphic>
          <a:graphicData uri="http://schemas.openxmlformats.org/presentationml/2006/ole">
            <p:oleObj spid="_x0000_s47118" name="Worksheet" r:id="rId3" imgW="4511160" imgH="1428840" progId="Excel.Sheet.8">
              <p:embed/>
            </p:oleObj>
          </a:graphicData>
        </a:graphic>
      </p:graphicFrame>
      <p:graphicFrame>
        <p:nvGraphicFramePr>
          <p:cNvPr id="28673" name="Object 1"/>
          <p:cNvGraphicFramePr>
            <a:graphicFrameLocks noChangeAspect="1"/>
          </p:cNvGraphicFramePr>
          <p:nvPr/>
        </p:nvGraphicFramePr>
        <p:xfrm>
          <a:off x="3048000" y="4343400"/>
          <a:ext cx="3429000" cy="1524000"/>
        </p:xfrm>
        <a:graphic>
          <a:graphicData uri="http://schemas.openxmlformats.org/presentationml/2006/ole">
            <p:oleObj spid="_x0000_s47119" name="Worksheet" r:id="rId4" imgW="1957680" imgH="120384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772400" cy="11049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Relational Model (Basic)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076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</a:t>
            </a:r>
            <a:r>
              <a:rPr lang="en-US" sz="2400" dirty="0" smtClean="0"/>
              <a:t> </a:t>
            </a:r>
            <a:r>
              <a:rPr lang="en-US" sz="2400" b="1" dirty="0" smtClean="0"/>
              <a:t>relational model</a:t>
            </a:r>
            <a:r>
              <a:rPr lang="en-US" sz="2400" dirty="0" smtClean="0"/>
              <a:t> 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used the basic</a:t>
            </a:r>
            <a:r>
              <a:rPr lang="en-US" sz="2400" dirty="0" smtClean="0"/>
              <a:t> </a:t>
            </a:r>
            <a:r>
              <a:rPr lang="en-US" sz="2400" b="1" dirty="0" smtClean="0"/>
              <a:t>concept</a:t>
            </a:r>
            <a:r>
              <a:rPr lang="en-US" sz="2400" dirty="0" smtClean="0"/>
              <a:t> 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of a relation or table.</a:t>
            </a:r>
          </a:p>
          <a:p>
            <a:pPr marL="0" indent="0">
              <a:buNone/>
            </a:pP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Tuple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:- A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tuple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is a row in a table</a:t>
            </a:r>
            <a:r>
              <a:rPr lang="en-US" sz="200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endParaRPr lang="en-US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Attribute:-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 attribute is the named column of a relation.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Domain:- A domain is the set of allowable values for one or more attributes.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Degree:- The number of columns in a table is called the degree of relation.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Cardinality:- The number of rows in a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relation,is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called the cardinality of the relation.</a:t>
            </a:r>
          </a:p>
        </p:txBody>
      </p:sp>
    </p:spTree>
    <p:extLst>
      <p:ext uri="{BB962C8B-B14F-4D97-AF65-F5344CB8AC3E}">
        <p14:creationId xmlns:p14="http://schemas.microsoft.com/office/powerpoint/2010/main" xmlns="" val="69085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1104900"/>
          </a:xfrm>
        </p:spPr>
        <p:txBody>
          <a:bodyPr/>
          <a:lstStyle/>
          <a:p>
            <a:r>
              <a:rPr lang="en-US" altLang="zh-TW" b="1" dirty="0">
                <a:solidFill>
                  <a:schemeClr val="tx1"/>
                </a:solidFill>
              </a:rPr>
              <a:t>Integrity Constraints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772400" cy="45339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sz="2800" dirty="0" smtClean="0"/>
              <a:t>Integrity constraints guard against accidental damage to the database, by ensuring that authorized changes</a:t>
            </a:r>
          </a:p>
          <a:p>
            <a:pPr marL="0" indent="0">
              <a:buNone/>
            </a:pPr>
            <a:r>
              <a:rPr lang="en-US" altLang="zh-TW" sz="2800" dirty="0" smtClean="0"/>
              <a:t>to the database do not result in a loss of data consistency.</a:t>
            </a:r>
          </a:p>
          <a:p>
            <a:r>
              <a:rPr lang="en-US" altLang="zh-TW" sz="2800" dirty="0" smtClean="0"/>
              <a:t>Domain Constraints:- It speci</a:t>
            </a:r>
            <a:r>
              <a:rPr lang="en-US" altLang="zh-TW" dirty="0" smtClean="0"/>
              <a:t>fies that the value of each attribute x must be an atomic value from the domain of x.</a:t>
            </a:r>
          </a:p>
          <a:p>
            <a:r>
              <a:rPr lang="en-US" altLang="zh-TW" dirty="0" smtClean="0"/>
              <a:t>Key Constraints:- Primary Key must have unique value in the relational table.</a:t>
            </a:r>
            <a:endParaRPr lang="en-US" altLang="zh-TW" sz="2800" dirty="0" smtClean="0"/>
          </a:p>
          <a:p>
            <a:r>
              <a:rPr lang="en-US" altLang="zh-TW" sz="2800" dirty="0" smtClean="0"/>
              <a:t>Referential Integrity:-</a:t>
            </a:r>
            <a:r>
              <a:rPr lang="en-US" altLang="zh-TW" dirty="0" smtClean="0"/>
              <a:t>It states that if a foreign key in table A refers to the primary key of table B then, every value of the foreign key in table A must be null or be available in table B.</a:t>
            </a:r>
          </a:p>
          <a:p>
            <a:r>
              <a:rPr lang="en-US" altLang="zh-TW" dirty="0"/>
              <a:t>Entity Integrity:- It states that no attribute of a primary key can have a null value.</a:t>
            </a:r>
          </a:p>
          <a:p>
            <a:endParaRPr lang="en-US" altLang="zh-TW" sz="2800" dirty="0" smtClean="0"/>
          </a:p>
          <a:p>
            <a:pPr marL="0" indent="0">
              <a:buNone/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331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chemeClr val="tx1"/>
                </a:solidFill>
              </a:rPr>
              <a:t>Simplified database system environment</a:t>
            </a:r>
          </a:p>
        </p:txBody>
      </p:sp>
      <p:pic>
        <p:nvPicPr>
          <p:cNvPr id="4" name="Picture 4" descr="fig01_0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66878" y="1600200"/>
            <a:ext cx="4715044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04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</a:rPr>
              <a:t>A Sample Relational Database</a:t>
            </a:r>
          </a:p>
        </p:txBody>
      </p:sp>
      <p:pic>
        <p:nvPicPr>
          <p:cNvPr id="481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85900" y="1295400"/>
            <a:ext cx="6172200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733800"/>
            <a:ext cx="2752725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764692"/>
            <a:ext cx="2895600" cy="2430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14013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SQL Introduction</a:t>
            </a:r>
          </a:p>
        </p:txBody>
      </p:sp>
      <p:sp>
        <p:nvSpPr>
          <p:cNvPr id="207875" name="Text Box 3"/>
          <p:cNvSpPr txBox="1">
            <a:spLocks noChangeArrowheads="1"/>
          </p:cNvSpPr>
          <p:nvPr/>
        </p:nvSpPr>
        <p:spPr bwMode="auto">
          <a:xfrm>
            <a:off x="365125" y="1717675"/>
            <a:ext cx="68199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Standard language for querying and manipulating data</a:t>
            </a:r>
          </a:p>
          <a:p>
            <a:pPr eaLnBrk="0" hangingPunct="0"/>
            <a:endParaRPr lang="en-US" altLang="en-US"/>
          </a:p>
          <a:p>
            <a:pPr eaLnBrk="0" hangingPunct="0"/>
            <a:r>
              <a:rPr lang="en-US" altLang="en-US"/>
              <a:t>                </a:t>
            </a:r>
            <a:r>
              <a:rPr lang="en-US" altLang="en-US" b="1"/>
              <a:t>S</a:t>
            </a:r>
            <a:r>
              <a:rPr lang="en-US" altLang="en-US"/>
              <a:t>tructured   </a:t>
            </a:r>
            <a:r>
              <a:rPr lang="en-US" altLang="en-US" b="1"/>
              <a:t>Q</a:t>
            </a:r>
            <a:r>
              <a:rPr lang="en-US" altLang="en-US"/>
              <a:t>uery   </a:t>
            </a:r>
            <a:r>
              <a:rPr lang="en-US" altLang="en-US" b="1"/>
              <a:t>L</a:t>
            </a:r>
            <a:r>
              <a:rPr lang="en-US" altLang="en-US"/>
              <a:t>anguage</a:t>
            </a:r>
          </a:p>
        </p:txBody>
      </p:sp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152400" y="3200400"/>
            <a:ext cx="88233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Many standards out there: </a:t>
            </a:r>
          </a:p>
          <a:p>
            <a:pPr eaLnBrk="0" hangingPunct="0">
              <a:buFontTx/>
              <a:buChar char="•"/>
            </a:pPr>
            <a:r>
              <a:rPr lang="en-US" altLang="en-US"/>
              <a:t>  ANSI SQL,  SQL92 (a.k.a. SQL2),  SQL99 (a.k.a. SQL3), ….</a:t>
            </a:r>
          </a:p>
          <a:p>
            <a:pPr eaLnBrk="0" hangingPunct="0">
              <a:buFontTx/>
              <a:buChar char="•"/>
            </a:pPr>
            <a:r>
              <a:rPr lang="en-US" altLang="en-US"/>
              <a:t>  Vendors support various subsets: watch for fun discussions in class !</a:t>
            </a:r>
          </a:p>
        </p:txBody>
      </p:sp>
    </p:spTree>
    <p:extLst>
      <p:ext uri="{BB962C8B-B14F-4D97-AF65-F5344CB8AC3E}">
        <p14:creationId xmlns:p14="http://schemas.microsoft.com/office/powerpoint/2010/main" xmlns="" val="715401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SQL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Data Definition Language (DDL)</a:t>
            </a:r>
          </a:p>
          <a:p>
            <a:pPr lvl="1"/>
            <a:r>
              <a:rPr lang="en-US" altLang="en-US"/>
              <a:t>Create/alter/delete tables and their attributes</a:t>
            </a:r>
          </a:p>
          <a:p>
            <a:pPr lvl="1"/>
            <a:r>
              <a:rPr lang="en-US" altLang="en-US"/>
              <a:t>Following lectures...</a:t>
            </a:r>
          </a:p>
          <a:p>
            <a:r>
              <a:rPr lang="en-US" altLang="en-US"/>
              <a:t>Data Manipulation Language (DML)</a:t>
            </a:r>
          </a:p>
          <a:p>
            <a:pPr lvl="1"/>
            <a:r>
              <a:rPr lang="en-US" altLang="en-US"/>
              <a:t>Query one or more tables – discussed next !</a:t>
            </a:r>
          </a:p>
          <a:p>
            <a:pPr lvl="1"/>
            <a:r>
              <a:rPr lang="en-US" altLang="en-US"/>
              <a:t>Insert/delete/modify tuples in tables</a:t>
            </a:r>
          </a:p>
        </p:txBody>
      </p:sp>
    </p:spTree>
    <p:extLst>
      <p:ext uri="{BB962C8B-B14F-4D97-AF65-F5344CB8AC3E}">
        <p14:creationId xmlns:p14="http://schemas.microsoft.com/office/powerpoint/2010/main" xmlns="" val="7002176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Tables in SQL</a:t>
            </a:r>
          </a:p>
        </p:txBody>
      </p:sp>
      <p:graphicFrame>
        <p:nvGraphicFramePr>
          <p:cNvPr id="211971" name="Group 3"/>
          <p:cNvGraphicFramePr>
            <a:graphicFrameLocks noGrp="1"/>
          </p:cNvGraphicFramePr>
          <p:nvPr/>
        </p:nvGraphicFramePr>
        <p:xfrm>
          <a:off x="1143000" y="2209800"/>
          <a:ext cx="7696200" cy="3556000"/>
        </p:xfrm>
        <a:graphic>
          <a:graphicData uri="http://schemas.openxmlformats.org/drawingml/2006/table">
            <a:tbl>
              <a:tblPr/>
              <a:tblGrid>
                <a:gridCol w="1924050"/>
                <a:gridCol w="1924050"/>
                <a:gridCol w="1924050"/>
                <a:gridCol w="1924050"/>
              </a:tblGrid>
              <a:tr h="711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2003" name="Text Box 35"/>
          <p:cNvSpPr txBox="1">
            <a:spLocks noChangeArrowheads="1"/>
          </p:cNvSpPr>
          <p:nvPr/>
        </p:nvSpPr>
        <p:spPr bwMode="auto">
          <a:xfrm>
            <a:off x="609600" y="1676400"/>
            <a:ext cx="1131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212004" name="AutoShape 36"/>
          <p:cNvSpPr>
            <a:spLocks noChangeArrowheads="1"/>
          </p:cNvSpPr>
          <p:nvPr/>
        </p:nvSpPr>
        <p:spPr bwMode="auto">
          <a:xfrm>
            <a:off x="5940425" y="304800"/>
            <a:ext cx="2962275" cy="619125"/>
          </a:xfrm>
          <a:prstGeom prst="wedgeEllipseCallout">
            <a:avLst>
              <a:gd name="adj1" fmla="val 593"/>
              <a:gd name="adj2" fmla="val 297181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/>
              <a:t>Attribute names</a:t>
            </a:r>
          </a:p>
        </p:txBody>
      </p:sp>
      <p:sp>
        <p:nvSpPr>
          <p:cNvPr id="212005" name="AutoShape 37"/>
          <p:cNvSpPr>
            <a:spLocks noChangeArrowheads="1"/>
          </p:cNvSpPr>
          <p:nvPr/>
        </p:nvSpPr>
        <p:spPr bwMode="auto">
          <a:xfrm>
            <a:off x="525463" y="228600"/>
            <a:ext cx="2217737" cy="619125"/>
          </a:xfrm>
          <a:prstGeom prst="wedgeEllipseCallout">
            <a:avLst>
              <a:gd name="adj1" fmla="val -23120"/>
              <a:gd name="adj2" fmla="val 211796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/>
              <a:t>Table name</a:t>
            </a:r>
          </a:p>
        </p:txBody>
      </p:sp>
      <p:sp>
        <p:nvSpPr>
          <p:cNvPr id="212006" name="AutoShape 38"/>
          <p:cNvSpPr>
            <a:spLocks noChangeArrowheads="1"/>
          </p:cNvSpPr>
          <p:nvPr/>
        </p:nvSpPr>
        <p:spPr bwMode="auto">
          <a:xfrm>
            <a:off x="152400" y="6096000"/>
            <a:ext cx="2781300" cy="619125"/>
          </a:xfrm>
          <a:prstGeom prst="wedgeEllipseCallout">
            <a:avLst>
              <a:gd name="adj1" fmla="val -1884"/>
              <a:gd name="adj2" fmla="val -120514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/>
              <a:t>Tuples or rows</a:t>
            </a:r>
          </a:p>
        </p:txBody>
      </p:sp>
    </p:spTree>
    <p:extLst>
      <p:ext uri="{BB962C8B-B14F-4D97-AF65-F5344CB8AC3E}">
        <p14:creationId xmlns:p14="http://schemas.microsoft.com/office/powerpoint/2010/main" xmlns="" val="389728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004" grpId="0" animBg="1" autoUpdateAnimBg="0"/>
      <p:bldP spid="212005" grpId="0" animBg="1" autoUpdateAnimBg="0"/>
      <p:bldP spid="212006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Tables Explained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01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The </a:t>
            </a:r>
            <a:r>
              <a:rPr lang="en-US" altLang="en-US" i="1"/>
              <a:t>schema</a:t>
            </a:r>
            <a:r>
              <a:rPr lang="en-US" altLang="en-US"/>
              <a:t> of a table is the table name and its attributes: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Product(PName, Price, Category, Manfacturer)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A </a:t>
            </a:r>
            <a:r>
              <a:rPr lang="en-US" altLang="en-US" i="1"/>
              <a:t>key</a:t>
            </a:r>
            <a:r>
              <a:rPr lang="en-US" altLang="en-US"/>
              <a:t> is an attribute whose values are unique;</a:t>
            </a:r>
            <a:br>
              <a:rPr lang="en-US" altLang="en-US"/>
            </a:br>
            <a:r>
              <a:rPr lang="en-US" altLang="en-US"/>
              <a:t>we underline a key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Product(</a:t>
            </a:r>
            <a:r>
              <a:rPr lang="en-US" altLang="en-US" u="sng">
                <a:solidFill>
                  <a:schemeClr val="accent2"/>
                </a:solidFill>
              </a:rPr>
              <a:t>PName</a:t>
            </a:r>
            <a:r>
              <a:rPr lang="en-US" altLang="en-US">
                <a:solidFill>
                  <a:schemeClr val="accent2"/>
                </a:solidFill>
              </a:rPr>
              <a:t>, Price, Category, Manfacturer)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5695875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Types in SQL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Atomic types: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Characters: CHAR(20), VARCHAR(50)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Numbers: INT, BIGINT, SMALLINT, FLOAT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Others: MONEY, DATETIME, …</a:t>
            </a:r>
          </a:p>
          <a:p>
            <a:pPr lvl="1"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Every attribute must have an atomic type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Hence tables are flat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Why ?</a:t>
            </a:r>
          </a:p>
        </p:txBody>
      </p:sp>
    </p:spTree>
    <p:extLst>
      <p:ext uri="{BB962C8B-B14F-4D97-AF65-F5344CB8AC3E}">
        <p14:creationId xmlns:p14="http://schemas.microsoft.com/office/powerpoint/2010/main" xmlns="" val="6725837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Tables Explained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tuple = a record</a:t>
            </a:r>
          </a:p>
          <a:p>
            <a:pPr lvl="1"/>
            <a:r>
              <a:rPr lang="en-US" altLang="en-US"/>
              <a:t>Restriction: all attributes are of atomic type</a:t>
            </a:r>
          </a:p>
          <a:p>
            <a:endParaRPr lang="en-US" altLang="en-US"/>
          </a:p>
          <a:p>
            <a:r>
              <a:rPr lang="en-US" altLang="en-US"/>
              <a:t>A table = a set of tuples</a:t>
            </a:r>
          </a:p>
          <a:p>
            <a:pPr lvl="1"/>
            <a:r>
              <a:rPr lang="en-US" altLang="en-US"/>
              <a:t>Like a list…</a:t>
            </a:r>
          </a:p>
          <a:p>
            <a:pPr lvl="1"/>
            <a:r>
              <a:rPr lang="en-US" altLang="en-US"/>
              <a:t>…but it is unorderd: </a:t>
            </a:r>
            <a:br>
              <a:rPr lang="en-US" altLang="en-US"/>
            </a:br>
            <a:r>
              <a:rPr lang="en-US" altLang="en-US"/>
              <a:t>no </a:t>
            </a:r>
            <a:r>
              <a:rPr lang="en-US" altLang="en-US" b="1"/>
              <a:t>first()</a:t>
            </a:r>
            <a:r>
              <a:rPr lang="en-US" altLang="en-US"/>
              <a:t>, no </a:t>
            </a:r>
            <a:r>
              <a:rPr lang="en-US" altLang="en-US" b="1"/>
              <a:t>next()</a:t>
            </a:r>
            <a:r>
              <a:rPr lang="en-US" altLang="en-US"/>
              <a:t>, no </a:t>
            </a:r>
            <a:r>
              <a:rPr lang="en-US" altLang="en-US" b="1"/>
              <a:t>last()</a:t>
            </a:r>
            <a:r>
              <a:rPr lang="en-US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211064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SQL Query</a:t>
            </a:r>
          </a:p>
        </p:txBody>
      </p:sp>
      <p:sp>
        <p:nvSpPr>
          <p:cNvPr id="220163" name="Text Box 3"/>
          <p:cNvSpPr txBox="1">
            <a:spLocks noChangeArrowheads="1"/>
          </p:cNvSpPr>
          <p:nvPr/>
        </p:nvSpPr>
        <p:spPr bwMode="auto">
          <a:xfrm>
            <a:off x="457200" y="2667000"/>
            <a:ext cx="685482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US" altLang="en-US"/>
          </a:p>
          <a:p>
            <a:pPr eaLnBrk="0" hangingPunct="0"/>
            <a:r>
              <a:rPr lang="en-US" altLang="en-US"/>
              <a:t>Basic form: (plus many many more bells and whistles)</a:t>
            </a:r>
          </a:p>
          <a:p>
            <a:pPr eaLnBrk="0" hangingPunct="0"/>
            <a:endParaRPr lang="en-US" altLang="en-US"/>
          </a:p>
          <a:p>
            <a:pPr eaLnBrk="0" hangingPunct="0"/>
            <a:endParaRPr lang="en-US" altLang="en-US"/>
          </a:p>
          <a:p>
            <a:pPr eaLnBrk="0" hangingPunct="0"/>
            <a:endParaRPr lang="en-US" altLang="en-US"/>
          </a:p>
        </p:txBody>
      </p:sp>
      <p:sp>
        <p:nvSpPr>
          <p:cNvPr id="220164" name="Rectangle 4"/>
          <p:cNvSpPr>
            <a:spLocks noChangeArrowheads="1"/>
          </p:cNvSpPr>
          <p:nvPr/>
        </p:nvSpPr>
        <p:spPr bwMode="auto">
          <a:xfrm>
            <a:off x="1296988" y="3957638"/>
            <a:ext cx="44577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 </a:t>
            </a:r>
            <a:r>
              <a:rPr lang="en-US" altLang="en-US">
                <a:solidFill>
                  <a:schemeClr val="accent2"/>
                </a:solidFill>
              </a:rPr>
              <a:t>SELECT </a:t>
            </a:r>
            <a:r>
              <a:rPr lang="en-US" altLang="en-US"/>
              <a:t> &lt;attributes&gt;</a:t>
            </a:r>
          </a:p>
          <a:p>
            <a:pPr eaLnBrk="0" hangingPunct="0"/>
            <a:r>
              <a:rPr lang="en-US" altLang="en-US"/>
              <a:t> </a:t>
            </a:r>
            <a:r>
              <a:rPr lang="en-US" altLang="en-US">
                <a:solidFill>
                  <a:schemeClr val="accent2"/>
                </a:solidFill>
              </a:rPr>
              <a:t>FROM</a:t>
            </a:r>
            <a:r>
              <a:rPr lang="en-US" altLang="en-US"/>
              <a:t>     &lt;one or more relations&gt;</a:t>
            </a:r>
          </a:p>
          <a:p>
            <a:pPr eaLnBrk="0" hangingPunct="0"/>
            <a:r>
              <a:rPr lang="en-US" altLang="en-US"/>
              <a:t> </a:t>
            </a:r>
            <a:r>
              <a:rPr lang="en-US" altLang="en-US">
                <a:solidFill>
                  <a:schemeClr val="accent2"/>
                </a:solidFill>
              </a:rPr>
              <a:t>WHERE</a:t>
            </a:r>
            <a:r>
              <a:rPr lang="en-US" altLang="en-US"/>
              <a:t>  &lt;conditions&gt;</a:t>
            </a:r>
          </a:p>
        </p:txBody>
      </p:sp>
    </p:spTree>
    <p:extLst>
      <p:ext uri="{BB962C8B-B14F-4D97-AF65-F5344CB8AC3E}">
        <p14:creationId xmlns:p14="http://schemas.microsoft.com/office/powerpoint/2010/main" xmlns="" val="24582928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Simple SQL Query</a:t>
            </a:r>
          </a:p>
        </p:txBody>
      </p:sp>
      <p:graphicFrame>
        <p:nvGraphicFramePr>
          <p:cNvPr id="222211" name="Group 3"/>
          <p:cNvGraphicFramePr>
            <a:graphicFrameLocks noGrp="1"/>
          </p:cNvGraphicFramePr>
          <p:nvPr/>
        </p:nvGraphicFramePr>
        <p:xfrm>
          <a:off x="3352800" y="1981200"/>
          <a:ext cx="5410200" cy="1676400"/>
        </p:xfrm>
        <a:graphic>
          <a:graphicData uri="http://schemas.openxmlformats.org/drawingml/2006/table">
            <a:tbl>
              <a:tblPr/>
              <a:tblGrid>
                <a:gridCol w="1352550"/>
                <a:gridCol w="1352550"/>
                <a:gridCol w="1352550"/>
                <a:gridCol w="1352550"/>
              </a:tblGrid>
              <a:tr h="319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2243" name="Rectangle 35"/>
          <p:cNvSpPr>
            <a:spLocks noChangeArrowheads="1"/>
          </p:cNvSpPr>
          <p:nvPr/>
        </p:nvSpPr>
        <p:spPr bwMode="auto">
          <a:xfrm>
            <a:off x="228600" y="3810000"/>
            <a:ext cx="3929063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SELECT</a:t>
            </a:r>
            <a:r>
              <a:rPr lang="en-US" altLang="en-US"/>
              <a:t>   *</a:t>
            </a:r>
            <a:br>
              <a:rPr lang="en-US" altLang="en-US"/>
            </a:br>
            <a:r>
              <a:rPr lang="en-US" altLang="en-US">
                <a:solidFill>
                  <a:schemeClr val="accent2"/>
                </a:solidFill>
              </a:rPr>
              <a:t>FROM</a:t>
            </a:r>
            <a:r>
              <a:rPr lang="en-US" altLang="en-US"/>
              <a:t>      Product</a:t>
            </a:r>
            <a:br>
              <a:rPr lang="en-US" altLang="en-US"/>
            </a:br>
            <a:r>
              <a:rPr lang="en-US" altLang="en-US">
                <a:solidFill>
                  <a:schemeClr val="accent2"/>
                </a:solidFill>
              </a:rPr>
              <a:t>WHERE</a:t>
            </a:r>
            <a:r>
              <a:rPr lang="en-US" altLang="en-US"/>
              <a:t>   category=‘Gadgets’</a:t>
            </a:r>
          </a:p>
        </p:txBody>
      </p:sp>
      <p:sp>
        <p:nvSpPr>
          <p:cNvPr id="222244" name="Text Box 36"/>
          <p:cNvSpPr txBox="1">
            <a:spLocks noChangeArrowheads="1"/>
          </p:cNvSpPr>
          <p:nvPr/>
        </p:nvSpPr>
        <p:spPr bwMode="auto">
          <a:xfrm>
            <a:off x="2362200" y="1981200"/>
            <a:ext cx="815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222245" name="AutoShape 37"/>
          <p:cNvSpPr>
            <a:spLocks noChangeArrowheads="1"/>
          </p:cNvSpPr>
          <p:nvPr/>
        </p:nvSpPr>
        <p:spPr bwMode="auto">
          <a:xfrm>
            <a:off x="6019800" y="3962400"/>
            <a:ext cx="609600" cy="6096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2246" name="Group 38"/>
          <p:cNvGraphicFramePr>
            <a:graphicFrameLocks noGrp="1"/>
          </p:cNvGraphicFramePr>
          <p:nvPr/>
        </p:nvGraphicFramePr>
        <p:xfrm>
          <a:off x="3276600" y="5257800"/>
          <a:ext cx="5410200" cy="1005840"/>
        </p:xfrm>
        <a:graphic>
          <a:graphicData uri="http://schemas.openxmlformats.org/drawingml/2006/table">
            <a:tbl>
              <a:tblPr/>
              <a:tblGrid>
                <a:gridCol w="1352550"/>
                <a:gridCol w="1352550"/>
                <a:gridCol w="1352550"/>
                <a:gridCol w="1352550"/>
              </a:tblGrid>
              <a:tr h="319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2268" name="Oval 60"/>
          <p:cNvSpPr>
            <a:spLocks noChangeArrowheads="1"/>
          </p:cNvSpPr>
          <p:nvPr/>
        </p:nvSpPr>
        <p:spPr bwMode="auto">
          <a:xfrm>
            <a:off x="304800" y="5867400"/>
            <a:ext cx="2109788" cy="619125"/>
          </a:xfrm>
          <a:prstGeom prst="ellipse">
            <a:avLst/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altLang="en-US"/>
              <a:t>“selection”</a:t>
            </a:r>
          </a:p>
        </p:txBody>
      </p:sp>
    </p:spTree>
    <p:extLst>
      <p:ext uri="{BB962C8B-B14F-4D97-AF65-F5344CB8AC3E}">
        <p14:creationId xmlns:p14="http://schemas.microsoft.com/office/powerpoint/2010/main" xmlns="" val="141456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2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2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2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2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44" grpId="0" autoUpdateAnimBg="0"/>
      <p:bldP spid="222245" grpId="0" animBg="1"/>
      <p:bldP spid="222268" grpId="0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Simple SQL Query</a:t>
            </a:r>
          </a:p>
        </p:txBody>
      </p:sp>
      <p:graphicFrame>
        <p:nvGraphicFramePr>
          <p:cNvPr id="224259" name="Group 3"/>
          <p:cNvGraphicFramePr>
            <a:graphicFrameLocks noGrp="1"/>
          </p:cNvGraphicFramePr>
          <p:nvPr/>
        </p:nvGraphicFramePr>
        <p:xfrm>
          <a:off x="3352800" y="1981200"/>
          <a:ext cx="5410200" cy="1676400"/>
        </p:xfrm>
        <a:graphic>
          <a:graphicData uri="http://schemas.openxmlformats.org/drawingml/2006/table">
            <a:tbl>
              <a:tblPr/>
              <a:tblGrid>
                <a:gridCol w="1352550"/>
                <a:gridCol w="1352550"/>
                <a:gridCol w="1352550"/>
                <a:gridCol w="1352550"/>
              </a:tblGrid>
              <a:tr h="319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4291" name="Rectangle 35"/>
          <p:cNvSpPr>
            <a:spLocks noChangeArrowheads="1"/>
          </p:cNvSpPr>
          <p:nvPr/>
        </p:nvSpPr>
        <p:spPr bwMode="auto">
          <a:xfrm>
            <a:off x="228600" y="3810000"/>
            <a:ext cx="5026025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SELECT</a:t>
            </a:r>
            <a:r>
              <a:rPr lang="en-US" altLang="en-US"/>
              <a:t>   PName, Price, Manufacturer</a:t>
            </a:r>
            <a:br>
              <a:rPr lang="en-US" altLang="en-US"/>
            </a:br>
            <a:r>
              <a:rPr lang="en-US" altLang="en-US">
                <a:solidFill>
                  <a:schemeClr val="accent2"/>
                </a:solidFill>
              </a:rPr>
              <a:t>FROM</a:t>
            </a:r>
            <a:r>
              <a:rPr lang="en-US" altLang="en-US"/>
              <a:t>      Product</a:t>
            </a:r>
            <a:br>
              <a:rPr lang="en-US" altLang="en-US"/>
            </a:br>
            <a:r>
              <a:rPr lang="en-US" altLang="en-US">
                <a:solidFill>
                  <a:schemeClr val="accent2"/>
                </a:solidFill>
              </a:rPr>
              <a:t>WHERE</a:t>
            </a:r>
            <a:r>
              <a:rPr lang="en-US" altLang="en-US"/>
              <a:t>   Price &gt; 100</a:t>
            </a:r>
          </a:p>
        </p:txBody>
      </p:sp>
      <p:sp>
        <p:nvSpPr>
          <p:cNvPr id="224292" name="Text Box 36"/>
          <p:cNvSpPr txBox="1">
            <a:spLocks noChangeArrowheads="1"/>
          </p:cNvSpPr>
          <p:nvPr/>
        </p:nvSpPr>
        <p:spPr bwMode="auto">
          <a:xfrm>
            <a:off x="2362200" y="1981200"/>
            <a:ext cx="815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224293" name="AutoShape 37"/>
          <p:cNvSpPr>
            <a:spLocks noChangeArrowheads="1"/>
          </p:cNvSpPr>
          <p:nvPr/>
        </p:nvSpPr>
        <p:spPr bwMode="auto">
          <a:xfrm>
            <a:off x="6019800" y="3962400"/>
            <a:ext cx="609600" cy="6096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4294" name="Group 38"/>
          <p:cNvGraphicFramePr>
            <a:graphicFrameLocks noGrp="1"/>
          </p:cNvGraphicFramePr>
          <p:nvPr/>
        </p:nvGraphicFramePr>
        <p:xfrm>
          <a:off x="4114800" y="5257800"/>
          <a:ext cx="4057650" cy="1005840"/>
        </p:xfrm>
        <a:graphic>
          <a:graphicData uri="http://schemas.openxmlformats.org/drawingml/2006/table">
            <a:tbl>
              <a:tblPr/>
              <a:tblGrid>
                <a:gridCol w="1352550"/>
                <a:gridCol w="1352550"/>
                <a:gridCol w="1352550"/>
              </a:tblGrid>
              <a:tr h="319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4312" name="Oval 56"/>
          <p:cNvSpPr>
            <a:spLocks noChangeArrowheads="1"/>
          </p:cNvSpPr>
          <p:nvPr/>
        </p:nvSpPr>
        <p:spPr bwMode="auto">
          <a:xfrm>
            <a:off x="379413" y="5334000"/>
            <a:ext cx="2838450" cy="1136650"/>
          </a:xfrm>
          <a:prstGeom prst="ellipse">
            <a:avLst/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altLang="en-US"/>
              <a:t>“selection” and</a:t>
            </a:r>
          </a:p>
          <a:p>
            <a:pPr algn="ctr"/>
            <a:r>
              <a:rPr lang="en-US" altLang="en-US"/>
              <a:t>“projection”</a:t>
            </a:r>
          </a:p>
        </p:txBody>
      </p:sp>
    </p:spTree>
    <p:extLst>
      <p:ext uri="{BB962C8B-B14F-4D97-AF65-F5344CB8AC3E}">
        <p14:creationId xmlns:p14="http://schemas.microsoft.com/office/powerpoint/2010/main" xmlns="" val="90376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4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2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4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92" grpId="0" autoUpdateAnimBg="0"/>
      <p:bldP spid="224293" grpId="0" animBg="1"/>
      <p:bldP spid="22431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chemeClr val="tx1"/>
                </a:solidFill>
              </a:rPr>
              <a:t>Evolution of DB Systems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600200"/>
            <a:ext cx="6096000" cy="4114800"/>
          </a:xfrm>
        </p:spPr>
        <p:txBody>
          <a:bodyPr/>
          <a:lstStyle/>
          <a:p>
            <a:r>
              <a:rPr lang="en-US" sz="2800"/>
              <a:t>Flat files  - 1960s - 1980s</a:t>
            </a:r>
          </a:p>
          <a:p>
            <a:r>
              <a:rPr lang="en-US" sz="2800"/>
              <a:t>Hierarchical – 1970s - 1990s</a:t>
            </a:r>
          </a:p>
          <a:p>
            <a:r>
              <a:rPr lang="en-US" sz="2800"/>
              <a:t>Network – 1970s - 1990s</a:t>
            </a:r>
          </a:p>
          <a:p>
            <a:r>
              <a:rPr lang="en-US" sz="2800"/>
              <a:t>Relational – 1980s - present</a:t>
            </a:r>
          </a:p>
          <a:p>
            <a:r>
              <a:rPr lang="en-US" sz="2800"/>
              <a:t>Object-oriented – 1990s - present</a:t>
            </a:r>
          </a:p>
          <a:p>
            <a:r>
              <a:rPr lang="en-US" sz="2800"/>
              <a:t>Object-relational – 1990s - present</a:t>
            </a:r>
          </a:p>
          <a:p>
            <a:r>
              <a:rPr lang="en-US" sz="2800"/>
              <a:t>Data warehousing – 1980s - present</a:t>
            </a:r>
          </a:p>
          <a:p>
            <a:r>
              <a:rPr lang="en-US" sz="2800"/>
              <a:t>Web-enabled – 1990s - present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Notation</a:t>
            </a:r>
          </a:p>
        </p:txBody>
      </p:sp>
      <p:sp>
        <p:nvSpPr>
          <p:cNvPr id="226307" name="Text Box 3"/>
          <p:cNvSpPr txBox="1">
            <a:spLocks noChangeArrowheads="1"/>
          </p:cNvSpPr>
          <p:nvPr/>
        </p:nvSpPr>
        <p:spPr bwMode="auto">
          <a:xfrm>
            <a:off x="3962400" y="3200400"/>
            <a:ext cx="4979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solidFill>
                  <a:schemeClr val="accent2"/>
                </a:solidFill>
              </a:rPr>
              <a:t>Product(</a:t>
            </a:r>
            <a:r>
              <a:rPr lang="en-US" altLang="en-US" sz="2000" u="sng">
                <a:solidFill>
                  <a:schemeClr val="accent2"/>
                </a:solidFill>
              </a:rPr>
              <a:t>PName</a:t>
            </a:r>
            <a:r>
              <a:rPr lang="en-US" altLang="en-US" sz="2000">
                <a:solidFill>
                  <a:schemeClr val="accent2"/>
                </a:solidFill>
              </a:rPr>
              <a:t>, Price, Category, Manfacturer)</a:t>
            </a:r>
          </a:p>
        </p:txBody>
      </p:sp>
      <p:sp>
        <p:nvSpPr>
          <p:cNvPr id="226308" name="AutoShape 4"/>
          <p:cNvSpPr>
            <a:spLocks noChangeArrowheads="1"/>
          </p:cNvSpPr>
          <p:nvPr/>
        </p:nvSpPr>
        <p:spPr bwMode="auto">
          <a:xfrm>
            <a:off x="6019800" y="3962400"/>
            <a:ext cx="609600" cy="6096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09" name="Text Box 5"/>
          <p:cNvSpPr txBox="1">
            <a:spLocks noChangeArrowheads="1"/>
          </p:cNvSpPr>
          <p:nvPr/>
        </p:nvSpPr>
        <p:spPr bwMode="auto">
          <a:xfrm>
            <a:off x="4648200" y="5257800"/>
            <a:ext cx="3922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solidFill>
                  <a:schemeClr val="accent2"/>
                </a:solidFill>
              </a:rPr>
              <a:t>Answer(PName, Price, Manfacturer)</a:t>
            </a:r>
          </a:p>
        </p:txBody>
      </p:sp>
      <p:sp>
        <p:nvSpPr>
          <p:cNvPr id="226310" name="AutoShape 6"/>
          <p:cNvSpPr>
            <a:spLocks noChangeArrowheads="1"/>
          </p:cNvSpPr>
          <p:nvPr/>
        </p:nvSpPr>
        <p:spPr bwMode="auto">
          <a:xfrm>
            <a:off x="6248400" y="1752600"/>
            <a:ext cx="2576513" cy="619125"/>
          </a:xfrm>
          <a:prstGeom prst="wedgeEllipseCallout">
            <a:avLst>
              <a:gd name="adj1" fmla="val -39088"/>
              <a:gd name="adj2" fmla="val 180769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/>
              <a:t>Input Schema</a:t>
            </a:r>
          </a:p>
        </p:txBody>
      </p:sp>
      <p:sp>
        <p:nvSpPr>
          <p:cNvPr id="226311" name="AutoShape 7"/>
          <p:cNvSpPr>
            <a:spLocks noChangeArrowheads="1"/>
          </p:cNvSpPr>
          <p:nvPr/>
        </p:nvSpPr>
        <p:spPr bwMode="auto">
          <a:xfrm>
            <a:off x="3590925" y="6019800"/>
            <a:ext cx="2865438" cy="619125"/>
          </a:xfrm>
          <a:prstGeom prst="wedgeEllipseCallout">
            <a:avLst>
              <a:gd name="adj1" fmla="val 20593"/>
              <a:gd name="adj2" fmla="val -106412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/>
              <a:t>Output Schema</a:t>
            </a:r>
          </a:p>
        </p:txBody>
      </p:sp>
      <p:sp>
        <p:nvSpPr>
          <p:cNvPr id="226312" name="Rectangle 8"/>
          <p:cNvSpPr>
            <a:spLocks noChangeArrowheads="1"/>
          </p:cNvSpPr>
          <p:nvPr/>
        </p:nvSpPr>
        <p:spPr bwMode="auto">
          <a:xfrm>
            <a:off x="228600" y="3810000"/>
            <a:ext cx="5026025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SELECT</a:t>
            </a:r>
            <a:r>
              <a:rPr lang="en-US" altLang="en-US"/>
              <a:t>   PName, Price, Manufacturer</a:t>
            </a:r>
            <a:br>
              <a:rPr lang="en-US" altLang="en-US"/>
            </a:br>
            <a:r>
              <a:rPr lang="en-US" altLang="en-US">
                <a:solidFill>
                  <a:schemeClr val="accent2"/>
                </a:solidFill>
              </a:rPr>
              <a:t>FROM</a:t>
            </a:r>
            <a:r>
              <a:rPr lang="en-US" altLang="en-US"/>
              <a:t>      Product</a:t>
            </a:r>
            <a:br>
              <a:rPr lang="en-US" altLang="en-US"/>
            </a:br>
            <a:r>
              <a:rPr lang="en-US" altLang="en-US">
                <a:solidFill>
                  <a:schemeClr val="accent2"/>
                </a:solidFill>
              </a:rPr>
              <a:t>WHERE</a:t>
            </a:r>
            <a:r>
              <a:rPr lang="en-US" altLang="en-US"/>
              <a:t>   Price &gt; 100</a:t>
            </a:r>
          </a:p>
        </p:txBody>
      </p:sp>
    </p:spTree>
    <p:extLst>
      <p:ext uri="{BB962C8B-B14F-4D97-AF65-F5344CB8AC3E}">
        <p14:creationId xmlns:p14="http://schemas.microsoft.com/office/powerpoint/2010/main" xmlns="" val="42645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6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6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6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6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26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7" grpId="0" autoUpdateAnimBg="0"/>
      <p:bldP spid="226308" grpId="0" animBg="1"/>
      <p:bldP spid="226309" grpId="0" autoUpdateAnimBg="0"/>
      <p:bldP spid="226310" grpId="0" animBg="1" autoUpdateAnimBg="0"/>
      <p:bldP spid="226311" grpId="0" animBg="1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Keys and Foreign Keys</a:t>
            </a:r>
          </a:p>
        </p:txBody>
      </p:sp>
      <p:graphicFrame>
        <p:nvGraphicFramePr>
          <p:cNvPr id="237571" name="Group 3"/>
          <p:cNvGraphicFramePr>
            <a:graphicFrameLocks noGrp="1"/>
          </p:cNvGraphicFramePr>
          <p:nvPr/>
        </p:nvGraphicFramePr>
        <p:xfrm>
          <a:off x="304800" y="4724400"/>
          <a:ext cx="6324600" cy="1828800"/>
        </p:xfrm>
        <a:graphic>
          <a:graphicData uri="http://schemas.openxmlformats.org/drawingml/2006/table">
            <a:tbl>
              <a:tblPr/>
              <a:tblGrid>
                <a:gridCol w="1638300"/>
                <a:gridCol w="1257300"/>
                <a:gridCol w="1676400"/>
                <a:gridCol w="1752600"/>
              </a:tblGrid>
              <a:tr h="319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7603" name="Text Box 35"/>
          <p:cNvSpPr txBox="1">
            <a:spLocks noChangeArrowheads="1"/>
          </p:cNvSpPr>
          <p:nvPr/>
        </p:nvSpPr>
        <p:spPr bwMode="auto">
          <a:xfrm>
            <a:off x="304800" y="4194175"/>
            <a:ext cx="1131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237604" name="Text Box 36"/>
          <p:cNvSpPr txBox="1">
            <a:spLocks noChangeArrowheads="1"/>
          </p:cNvSpPr>
          <p:nvPr/>
        </p:nvSpPr>
        <p:spPr bwMode="auto">
          <a:xfrm>
            <a:off x="1600200" y="1603375"/>
            <a:ext cx="1370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2"/>
                </a:solidFill>
              </a:rPr>
              <a:t>Company</a:t>
            </a:r>
          </a:p>
        </p:txBody>
      </p:sp>
      <p:graphicFrame>
        <p:nvGraphicFramePr>
          <p:cNvPr id="237605" name="Group 37"/>
          <p:cNvGraphicFramePr>
            <a:graphicFrameLocks noGrp="1"/>
          </p:cNvGraphicFramePr>
          <p:nvPr/>
        </p:nvGraphicFramePr>
        <p:xfrm>
          <a:off x="1524000" y="2133600"/>
          <a:ext cx="4419600" cy="1930400"/>
        </p:xfrm>
        <a:graphic>
          <a:graphicData uri="http://schemas.openxmlformats.org/drawingml/2006/table">
            <a:tbl>
              <a:tblPr/>
              <a:tblGrid>
                <a:gridCol w="1600200"/>
                <a:gridCol w="1371600"/>
                <a:gridCol w="1447800"/>
              </a:tblGrid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CName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StockPrice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Country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USA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Japan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Japan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7627" name="AutoShape 59"/>
          <p:cNvSpPr>
            <a:spLocks noChangeArrowheads="1"/>
          </p:cNvSpPr>
          <p:nvPr/>
        </p:nvSpPr>
        <p:spPr bwMode="auto">
          <a:xfrm>
            <a:off x="228600" y="2667000"/>
            <a:ext cx="914400" cy="619125"/>
          </a:xfrm>
          <a:prstGeom prst="wedgeEllipseCallout">
            <a:avLst>
              <a:gd name="adj1" fmla="val 115972"/>
              <a:gd name="adj2" fmla="val -105384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altLang="en-US"/>
              <a:t>Key</a:t>
            </a:r>
          </a:p>
        </p:txBody>
      </p:sp>
      <p:sp>
        <p:nvSpPr>
          <p:cNvPr id="237628" name="AutoShape 60"/>
          <p:cNvSpPr>
            <a:spLocks noChangeArrowheads="1"/>
          </p:cNvSpPr>
          <p:nvPr/>
        </p:nvSpPr>
        <p:spPr bwMode="auto">
          <a:xfrm>
            <a:off x="7462838" y="4618038"/>
            <a:ext cx="1535112" cy="1136650"/>
          </a:xfrm>
          <a:prstGeom prst="wedgeEllipseCallout">
            <a:avLst>
              <a:gd name="adj1" fmla="val -116597"/>
              <a:gd name="adj2" fmla="val -24023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altLang="en-US"/>
              <a:t>Foreign</a:t>
            </a:r>
            <a:br>
              <a:rPr lang="en-US" altLang="en-US"/>
            </a:br>
            <a:r>
              <a:rPr lang="en-US" altLang="en-US"/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xmlns="" val="4847668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Joins</a:t>
            </a:r>
          </a:p>
        </p:txBody>
      </p:sp>
      <p:sp>
        <p:nvSpPr>
          <p:cNvPr id="239619" name="Rectangle 3"/>
          <p:cNvSpPr>
            <a:spLocks noChangeArrowheads="1"/>
          </p:cNvSpPr>
          <p:nvPr/>
        </p:nvSpPr>
        <p:spPr bwMode="auto">
          <a:xfrm>
            <a:off x="3429000" y="2571750"/>
            <a:ext cx="260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239620" name="Rectangle 4"/>
          <p:cNvSpPr>
            <a:spLocks noChangeArrowheads="1"/>
          </p:cNvSpPr>
          <p:nvPr/>
        </p:nvSpPr>
        <p:spPr bwMode="auto">
          <a:xfrm>
            <a:off x="914400" y="1752600"/>
            <a:ext cx="7191375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r>
              <a:rPr lang="en-US" altLang="en-US">
                <a:solidFill>
                  <a:schemeClr val="accent2"/>
                </a:solidFill>
              </a:rPr>
              <a:t>Product (</a:t>
            </a:r>
            <a:r>
              <a:rPr lang="en-US" altLang="en-US" u="sng">
                <a:solidFill>
                  <a:schemeClr val="accent2"/>
                </a:solidFill>
              </a:rPr>
              <a:t>pname</a:t>
            </a:r>
            <a:r>
              <a:rPr lang="en-US" altLang="en-US">
                <a:solidFill>
                  <a:schemeClr val="accent2"/>
                </a:solidFill>
              </a:rPr>
              <a:t>,  price, category, manufacturer)</a:t>
            </a:r>
          </a:p>
          <a:p>
            <a:pPr eaLnBrk="0" hangingPunct="0"/>
            <a:r>
              <a:rPr lang="en-US" altLang="en-US">
                <a:solidFill>
                  <a:schemeClr val="accent2"/>
                </a:solidFill>
              </a:rPr>
              <a:t>Company (</a:t>
            </a:r>
            <a:r>
              <a:rPr lang="en-US" altLang="en-US" u="sng">
                <a:solidFill>
                  <a:schemeClr val="accent2"/>
                </a:solidFill>
              </a:rPr>
              <a:t>cname</a:t>
            </a:r>
            <a:r>
              <a:rPr lang="en-US" altLang="en-US">
                <a:solidFill>
                  <a:schemeClr val="accent2"/>
                </a:solidFill>
              </a:rPr>
              <a:t>, stockPrice, country)</a:t>
            </a:r>
          </a:p>
          <a:p>
            <a:pPr eaLnBrk="0" hangingPunct="0"/>
            <a:endParaRPr lang="en-US" altLang="en-US"/>
          </a:p>
          <a:p>
            <a:pPr eaLnBrk="0" hangingPunct="0"/>
            <a:r>
              <a:rPr lang="en-US" altLang="en-US"/>
              <a:t>Find all products under $200 manufactured in Japan;</a:t>
            </a:r>
            <a:br>
              <a:rPr lang="en-US" altLang="en-US"/>
            </a:br>
            <a:r>
              <a:rPr lang="en-US" altLang="en-US"/>
              <a:t>return their names and prices. </a:t>
            </a:r>
          </a:p>
        </p:txBody>
      </p:sp>
      <p:sp>
        <p:nvSpPr>
          <p:cNvPr id="239621" name="Rectangle 5"/>
          <p:cNvSpPr>
            <a:spLocks noChangeArrowheads="1"/>
          </p:cNvSpPr>
          <p:nvPr/>
        </p:nvSpPr>
        <p:spPr bwMode="auto">
          <a:xfrm>
            <a:off x="1143000" y="4191000"/>
            <a:ext cx="7148513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SELECT</a:t>
            </a:r>
            <a:r>
              <a:rPr lang="en-US" altLang="en-US"/>
              <a:t>   PName, Price</a:t>
            </a:r>
            <a:br>
              <a:rPr lang="en-US" altLang="en-US"/>
            </a:br>
            <a:r>
              <a:rPr lang="en-US" altLang="en-US">
                <a:solidFill>
                  <a:schemeClr val="accent2"/>
                </a:solidFill>
              </a:rPr>
              <a:t>FROM</a:t>
            </a:r>
            <a:r>
              <a:rPr lang="en-US" altLang="en-US"/>
              <a:t>      Product, Company</a:t>
            </a:r>
            <a:br>
              <a:rPr lang="en-US" altLang="en-US"/>
            </a:br>
            <a:r>
              <a:rPr lang="en-US" altLang="en-US">
                <a:solidFill>
                  <a:schemeClr val="accent2"/>
                </a:solidFill>
              </a:rPr>
              <a:t>WHERE   </a:t>
            </a:r>
            <a:r>
              <a:rPr lang="en-US" altLang="en-US">
                <a:solidFill>
                  <a:schemeClr val="tx2"/>
                </a:solidFill>
              </a:rPr>
              <a:t>Manufacturer=CName AND Country=‘Japan’</a:t>
            </a:r>
            <a:br>
              <a:rPr lang="en-US" altLang="en-US">
                <a:solidFill>
                  <a:schemeClr val="tx2"/>
                </a:solidFill>
              </a:rPr>
            </a:br>
            <a:r>
              <a:rPr lang="en-US" altLang="en-US">
                <a:solidFill>
                  <a:schemeClr val="tx2"/>
                </a:solidFill>
              </a:rPr>
              <a:t>                 AND Price &lt;= 200</a:t>
            </a:r>
          </a:p>
        </p:txBody>
      </p:sp>
      <p:grpSp>
        <p:nvGrpSpPr>
          <p:cNvPr id="239622" name="Group 6"/>
          <p:cNvGrpSpPr>
            <a:grpSpLocks/>
          </p:cNvGrpSpPr>
          <p:nvPr/>
        </p:nvGrpSpPr>
        <p:grpSpPr bwMode="auto">
          <a:xfrm>
            <a:off x="2438400" y="3200400"/>
            <a:ext cx="6356350" cy="2209800"/>
            <a:chOff x="1536" y="2016"/>
            <a:chExt cx="4004" cy="1392"/>
          </a:xfrm>
        </p:grpSpPr>
        <p:sp>
          <p:nvSpPr>
            <p:cNvPr id="239623" name="Oval 7"/>
            <p:cNvSpPr>
              <a:spLocks noChangeArrowheads="1"/>
            </p:cNvSpPr>
            <p:nvPr/>
          </p:nvSpPr>
          <p:spPr bwMode="auto">
            <a:xfrm>
              <a:off x="1536" y="3072"/>
              <a:ext cx="1728" cy="336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C0C0C0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39624" name="AutoShape 8"/>
            <p:cNvSpPr>
              <a:spLocks noChangeArrowheads="1"/>
            </p:cNvSpPr>
            <p:nvPr/>
          </p:nvSpPr>
          <p:spPr bwMode="auto">
            <a:xfrm>
              <a:off x="3599" y="2016"/>
              <a:ext cx="1941" cy="1040"/>
            </a:xfrm>
            <a:prstGeom prst="wedgeEllipseCallout">
              <a:avLst>
                <a:gd name="adj1" fmla="val -79000"/>
                <a:gd name="adj2" fmla="val 57694"/>
              </a:avLst>
            </a:prstGeom>
            <a:solidFill>
              <a:srgbClr val="C0C0C0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Join</a:t>
              </a:r>
              <a:br>
                <a:rPr lang="en-US" altLang="en-US"/>
              </a:br>
              <a:r>
                <a:rPr lang="en-US" altLang="en-US"/>
                <a:t>between Product</a:t>
              </a:r>
              <a:br>
                <a:rPr lang="en-US" altLang="en-US"/>
              </a:br>
              <a:r>
                <a:rPr lang="en-US" altLang="en-US"/>
                <a:t>and Company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61818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9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Joins</a:t>
            </a:r>
          </a:p>
        </p:txBody>
      </p:sp>
      <p:graphicFrame>
        <p:nvGraphicFramePr>
          <p:cNvPr id="241667" name="Group 3"/>
          <p:cNvGraphicFramePr>
            <a:graphicFrameLocks noGrp="1"/>
          </p:cNvGraphicFramePr>
          <p:nvPr/>
        </p:nvGraphicFramePr>
        <p:xfrm>
          <a:off x="152400" y="2133600"/>
          <a:ext cx="4114800" cy="1371600"/>
        </p:xfrm>
        <a:graphic>
          <a:graphicData uri="http://schemas.openxmlformats.org/drawingml/2006/table">
            <a:tbl>
              <a:tblPr/>
              <a:tblGrid>
                <a:gridCol w="1047750"/>
                <a:gridCol w="857250"/>
                <a:gridCol w="1066800"/>
                <a:gridCol w="1143000"/>
              </a:tblGrid>
              <a:tr h="182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1699" name="Text Box 35"/>
          <p:cNvSpPr txBox="1">
            <a:spLocks noChangeArrowheads="1"/>
          </p:cNvSpPr>
          <p:nvPr/>
        </p:nvSpPr>
        <p:spPr bwMode="auto">
          <a:xfrm>
            <a:off x="152400" y="1752600"/>
            <a:ext cx="6588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241700" name="Text Box 36"/>
          <p:cNvSpPr txBox="1">
            <a:spLocks noChangeArrowheads="1"/>
          </p:cNvSpPr>
          <p:nvPr/>
        </p:nvSpPr>
        <p:spPr bwMode="auto">
          <a:xfrm>
            <a:off x="5029200" y="1828800"/>
            <a:ext cx="776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solidFill>
                  <a:schemeClr val="accent2"/>
                </a:solidFill>
              </a:rPr>
              <a:t>Company</a:t>
            </a:r>
          </a:p>
        </p:txBody>
      </p:sp>
      <p:graphicFrame>
        <p:nvGraphicFramePr>
          <p:cNvPr id="241701" name="Group 37"/>
          <p:cNvGraphicFramePr>
            <a:graphicFrameLocks noGrp="1"/>
          </p:cNvGraphicFramePr>
          <p:nvPr/>
        </p:nvGraphicFramePr>
        <p:xfrm>
          <a:off x="5105400" y="2209800"/>
          <a:ext cx="3810000" cy="1097280"/>
        </p:xfrm>
        <a:graphic>
          <a:graphicData uri="http://schemas.openxmlformats.org/drawingml/2006/table">
            <a:tbl>
              <a:tblPr/>
              <a:tblGrid>
                <a:gridCol w="1270000"/>
                <a:gridCol w="1270000"/>
                <a:gridCol w="1270000"/>
              </a:tblGrid>
              <a:tr h="254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StockPrice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Country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4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GizmoWorks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USA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4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Canon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Japan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4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Hitachi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Japan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241723" name="AutoShape 59"/>
          <p:cNvCxnSpPr>
            <a:cxnSpLocks noChangeShapeType="1"/>
          </p:cNvCxnSpPr>
          <p:nvPr/>
        </p:nvCxnSpPr>
        <p:spPr bwMode="auto">
          <a:xfrm>
            <a:off x="4267200" y="2543175"/>
            <a:ext cx="838200" cy="76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724" name="AutoShape 60"/>
          <p:cNvCxnSpPr>
            <a:cxnSpLocks noChangeShapeType="1"/>
          </p:cNvCxnSpPr>
          <p:nvPr/>
        </p:nvCxnSpPr>
        <p:spPr bwMode="auto">
          <a:xfrm flipV="1">
            <a:off x="4267200" y="2892425"/>
            <a:ext cx="838200" cy="1968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725" name="AutoShape 61"/>
          <p:cNvCxnSpPr>
            <a:cxnSpLocks noChangeShapeType="1"/>
          </p:cNvCxnSpPr>
          <p:nvPr/>
        </p:nvCxnSpPr>
        <p:spPr bwMode="auto">
          <a:xfrm flipV="1">
            <a:off x="4267200" y="3316288"/>
            <a:ext cx="838200" cy="4603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726" name="AutoShape 62"/>
          <p:cNvCxnSpPr>
            <a:cxnSpLocks noChangeShapeType="1"/>
          </p:cNvCxnSpPr>
          <p:nvPr/>
        </p:nvCxnSpPr>
        <p:spPr bwMode="auto">
          <a:xfrm flipV="1">
            <a:off x="4267200" y="2619375"/>
            <a:ext cx="838200" cy="1968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41727" name="Group 63"/>
          <p:cNvGraphicFramePr>
            <a:graphicFrameLocks noGrp="1"/>
          </p:cNvGraphicFramePr>
          <p:nvPr/>
        </p:nvGraphicFramePr>
        <p:xfrm>
          <a:off x="6019800" y="5257800"/>
          <a:ext cx="1905000" cy="548640"/>
        </p:xfrm>
        <a:graphic>
          <a:graphicData uri="http://schemas.openxmlformats.org/drawingml/2006/table">
            <a:tbl>
              <a:tblPr/>
              <a:tblGrid>
                <a:gridCol w="1047750"/>
                <a:gridCol w="857250"/>
              </a:tblGrid>
              <a:tr h="182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1738" name="AutoShape 74"/>
          <p:cNvSpPr>
            <a:spLocks noChangeArrowheads="1"/>
          </p:cNvSpPr>
          <p:nvPr/>
        </p:nvSpPr>
        <p:spPr bwMode="auto">
          <a:xfrm>
            <a:off x="6781800" y="40386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0C0C0">
                    <a:alpha val="50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41739" name="Group 75"/>
          <p:cNvGrpSpPr>
            <a:grpSpLocks/>
          </p:cNvGrpSpPr>
          <p:nvPr/>
        </p:nvGrpSpPr>
        <p:grpSpPr bwMode="auto">
          <a:xfrm>
            <a:off x="1219200" y="2362200"/>
            <a:ext cx="7620000" cy="1066800"/>
            <a:chOff x="768" y="1488"/>
            <a:chExt cx="4800" cy="672"/>
          </a:xfrm>
        </p:grpSpPr>
        <p:sp>
          <p:nvSpPr>
            <p:cNvPr id="241740" name="Oval 76"/>
            <p:cNvSpPr>
              <a:spLocks noChangeArrowheads="1"/>
            </p:cNvSpPr>
            <p:nvPr/>
          </p:nvSpPr>
          <p:spPr bwMode="auto">
            <a:xfrm>
              <a:off x="4896" y="1680"/>
              <a:ext cx="672" cy="48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C0C0C0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1741" name="Oval 77"/>
            <p:cNvSpPr>
              <a:spLocks noChangeArrowheads="1"/>
            </p:cNvSpPr>
            <p:nvPr/>
          </p:nvSpPr>
          <p:spPr bwMode="auto">
            <a:xfrm>
              <a:off x="768" y="1488"/>
              <a:ext cx="528" cy="576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C0C0C0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1742" name="Oval 78"/>
            <p:cNvSpPr>
              <a:spLocks noChangeArrowheads="1"/>
            </p:cNvSpPr>
            <p:nvPr/>
          </p:nvSpPr>
          <p:spPr bwMode="auto">
            <a:xfrm rot="-465106">
              <a:off x="2108" y="1730"/>
              <a:ext cx="1872" cy="288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C0C0C0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41743" name="Rectangle 79"/>
          <p:cNvSpPr>
            <a:spLocks noChangeArrowheads="1"/>
          </p:cNvSpPr>
          <p:nvPr/>
        </p:nvSpPr>
        <p:spPr bwMode="auto">
          <a:xfrm>
            <a:off x="76200" y="4419600"/>
            <a:ext cx="5408613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1800">
                <a:solidFill>
                  <a:schemeClr val="accent2"/>
                </a:solidFill>
              </a:rPr>
              <a:t>SELECT</a:t>
            </a:r>
            <a:r>
              <a:rPr lang="en-US" altLang="en-US" sz="1800"/>
              <a:t>   PName, Price</a:t>
            </a:r>
            <a:br>
              <a:rPr lang="en-US" altLang="en-US" sz="1800"/>
            </a:br>
            <a:r>
              <a:rPr lang="en-US" altLang="en-US" sz="1800">
                <a:solidFill>
                  <a:schemeClr val="accent2"/>
                </a:solidFill>
              </a:rPr>
              <a:t>FROM</a:t>
            </a:r>
            <a:r>
              <a:rPr lang="en-US" altLang="en-US" sz="1800"/>
              <a:t>      Product, Company</a:t>
            </a:r>
            <a:br>
              <a:rPr lang="en-US" altLang="en-US" sz="1800"/>
            </a:br>
            <a:r>
              <a:rPr lang="en-US" altLang="en-US" sz="1800">
                <a:solidFill>
                  <a:schemeClr val="accent2"/>
                </a:solidFill>
              </a:rPr>
              <a:t>WHERE   </a:t>
            </a:r>
            <a:r>
              <a:rPr lang="en-US" altLang="en-US" sz="1800">
                <a:solidFill>
                  <a:schemeClr val="tx2"/>
                </a:solidFill>
              </a:rPr>
              <a:t>Manufacturer=CName AND Country=‘Japan’</a:t>
            </a:r>
            <a:br>
              <a:rPr lang="en-US" altLang="en-US" sz="1800">
                <a:solidFill>
                  <a:schemeClr val="tx2"/>
                </a:solidFill>
              </a:rPr>
            </a:br>
            <a:r>
              <a:rPr lang="en-US" altLang="en-US" sz="1800">
                <a:solidFill>
                  <a:schemeClr val="tx2"/>
                </a:solidFill>
              </a:rPr>
              <a:t>                 AND Price &lt;= 200</a:t>
            </a:r>
          </a:p>
        </p:txBody>
      </p:sp>
    </p:spTree>
    <p:extLst>
      <p:ext uri="{BB962C8B-B14F-4D97-AF65-F5344CB8AC3E}">
        <p14:creationId xmlns:p14="http://schemas.microsoft.com/office/powerpoint/2010/main" xmlns="" val="177216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1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1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1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73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Joins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3429000" y="2571750"/>
            <a:ext cx="260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243716" name="Rectangle 4"/>
          <p:cNvSpPr>
            <a:spLocks noChangeArrowheads="1"/>
          </p:cNvSpPr>
          <p:nvPr/>
        </p:nvSpPr>
        <p:spPr bwMode="auto">
          <a:xfrm>
            <a:off x="914400" y="1752600"/>
            <a:ext cx="7191375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r>
              <a:rPr lang="en-US" altLang="en-US">
                <a:solidFill>
                  <a:schemeClr val="accent2"/>
                </a:solidFill>
              </a:rPr>
              <a:t>Product (</a:t>
            </a:r>
            <a:r>
              <a:rPr lang="en-US" altLang="en-US" u="sng">
                <a:solidFill>
                  <a:schemeClr val="accent2"/>
                </a:solidFill>
              </a:rPr>
              <a:t>pname</a:t>
            </a:r>
            <a:r>
              <a:rPr lang="en-US" altLang="en-US">
                <a:solidFill>
                  <a:schemeClr val="accent2"/>
                </a:solidFill>
              </a:rPr>
              <a:t>,  price, category, manufacturer)</a:t>
            </a:r>
          </a:p>
          <a:p>
            <a:pPr eaLnBrk="0" hangingPunct="0"/>
            <a:r>
              <a:rPr lang="en-US" altLang="en-US">
                <a:solidFill>
                  <a:schemeClr val="accent2"/>
                </a:solidFill>
              </a:rPr>
              <a:t>Company (</a:t>
            </a:r>
            <a:r>
              <a:rPr lang="en-US" altLang="en-US" u="sng">
                <a:solidFill>
                  <a:schemeClr val="accent2"/>
                </a:solidFill>
              </a:rPr>
              <a:t>cname</a:t>
            </a:r>
            <a:r>
              <a:rPr lang="en-US" altLang="en-US">
                <a:solidFill>
                  <a:schemeClr val="accent2"/>
                </a:solidFill>
              </a:rPr>
              <a:t>, stockPrice, country)</a:t>
            </a:r>
          </a:p>
          <a:p>
            <a:pPr eaLnBrk="0" hangingPunct="0"/>
            <a:endParaRPr lang="en-US" altLang="en-US"/>
          </a:p>
          <a:p>
            <a:pPr eaLnBrk="0" hangingPunct="0"/>
            <a:r>
              <a:rPr lang="en-US" altLang="en-US"/>
              <a:t>Find all Chinese companies that manufacture products both in the ‘electronic’ and ‘toy’ categories</a:t>
            </a:r>
          </a:p>
        </p:txBody>
      </p:sp>
      <p:sp>
        <p:nvSpPr>
          <p:cNvPr id="243717" name="Rectangle 5"/>
          <p:cNvSpPr>
            <a:spLocks noChangeArrowheads="1"/>
          </p:cNvSpPr>
          <p:nvPr/>
        </p:nvSpPr>
        <p:spPr bwMode="auto">
          <a:xfrm>
            <a:off x="838200" y="4191000"/>
            <a:ext cx="7145338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SELECT</a:t>
            </a:r>
            <a:r>
              <a:rPr lang="en-US" altLang="en-US"/>
              <a:t>   cname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r>
              <a:rPr lang="en-US" altLang="en-US">
                <a:solidFill>
                  <a:schemeClr val="accent2"/>
                </a:solidFill>
              </a:rPr>
              <a:t>FROM</a:t>
            </a:r>
            <a:r>
              <a:rPr lang="en-US" altLang="en-US"/>
              <a:t>     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r>
              <a:rPr lang="en-US" altLang="en-US">
                <a:solidFill>
                  <a:schemeClr val="accent2"/>
                </a:solidFill>
              </a:rPr>
              <a:t>WHERE                                                                             </a:t>
            </a:r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23040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NULLS in SQL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Whenever we don’t have a value, we can put a NULL</a:t>
            </a:r>
          </a:p>
          <a:p>
            <a:r>
              <a:rPr lang="en-US" altLang="en-US" sz="2400"/>
              <a:t>Can mean many things:</a:t>
            </a:r>
          </a:p>
          <a:p>
            <a:pPr lvl="1"/>
            <a:r>
              <a:rPr lang="en-US" altLang="en-US" sz="2000"/>
              <a:t>Value does not exists</a:t>
            </a:r>
          </a:p>
          <a:p>
            <a:pPr lvl="1"/>
            <a:r>
              <a:rPr lang="en-US" altLang="en-US" sz="2000"/>
              <a:t>Value exists but is unknown</a:t>
            </a:r>
          </a:p>
          <a:p>
            <a:pPr lvl="1"/>
            <a:r>
              <a:rPr lang="en-US" altLang="en-US" sz="2000"/>
              <a:t>Value not applicable</a:t>
            </a:r>
          </a:p>
          <a:p>
            <a:pPr lvl="1"/>
            <a:r>
              <a:rPr lang="en-US" altLang="en-US" sz="2000"/>
              <a:t>Etc.</a:t>
            </a:r>
          </a:p>
          <a:p>
            <a:r>
              <a:rPr lang="en-US" altLang="en-US" sz="2400"/>
              <a:t>The schema specifies for each attribute if can be null (</a:t>
            </a:r>
            <a:r>
              <a:rPr lang="en-US" altLang="en-US" sz="2400" i="1"/>
              <a:t>nullable </a:t>
            </a:r>
            <a:r>
              <a:rPr lang="en-US" altLang="en-US" sz="2400"/>
              <a:t>attribute) or not</a:t>
            </a:r>
          </a:p>
          <a:p>
            <a:r>
              <a:rPr lang="en-US" altLang="en-US" sz="2400"/>
              <a:t>How does SQL cope with tables that have NULLs ?</a:t>
            </a:r>
          </a:p>
        </p:txBody>
      </p:sp>
    </p:spTree>
    <p:extLst>
      <p:ext uri="{BB962C8B-B14F-4D97-AF65-F5344CB8AC3E}">
        <p14:creationId xmlns:p14="http://schemas.microsoft.com/office/powerpoint/2010/main" xmlns="" val="23741858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Outer Joins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Left outer join: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Include the left tuple even if there’s no match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Right outer join: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Include the right tuple even if there’s no match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Full outer join: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Include the both left and right tuples even if there’s no match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xmlns="" val="33602289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Modifying the Database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/>
              <a:t>Three kinds of modifications</a:t>
            </a:r>
          </a:p>
          <a:p>
            <a:r>
              <a:rPr lang="en-US" altLang="en-US"/>
              <a:t>Insertions</a:t>
            </a:r>
          </a:p>
          <a:p>
            <a:r>
              <a:rPr lang="en-US" altLang="en-US"/>
              <a:t>Deletions</a:t>
            </a:r>
          </a:p>
          <a:p>
            <a:r>
              <a:rPr lang="en-US" altLang="en-US"/>
              <a:t>Updates</a:t>
            </a:r>
          </a:p>
          <a:p>
            <a:endParaRPr lang="en-US" altLang="en-US"/>
          </a:p>
          <a:p>
            <a:endParaRPr lang="en-US" altLang="en-US"/>
          </a:p>
          <a:p>
            <a:pPr>
              <a:buFontTx/>
              <a:buNone/>
            </a:pPr>
            <a:r>
              <a:rPr lang="en-US" altLang="en-US"/>
              <a:t>Sometimes they are all called “updates”</a:t>
            </a:r>
          </a:p>
        </p:txBody>
      </p:sp>
    </p:spTree>
    <p:extLst>
      <p:ext uri="{BB962C8B-B14F-4D97-AF65-F5344CB8AC3E}">
        <p14:creationId xmlns:p14="http://schemas.microsoft.com/office/powerpoint/2010/main" xmlns="" val="17531931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Insertions</a:t>
            </a:r>
          </a:p>
        </p:txBody>
      </p:sp>
      <p:sp>
        <p:nvSpPr>
          <p:cNvPr id="354307" name="Text Box 3"/>
          <p:cNvSpPr txBox="1">
            <a:spLocks noChangeArrowheads="1"/>
          </p:cNvSpPr>
          <p:nvPr/>
        </p:nvSpPr>
        <p:spPr bwMode="auto">
          <a:xfrm>
            <a:off x="381000" y="17526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General form:</a:t>
            </a:r>
          </a:p>
        </p:txBody>
      </p:sp>
      <p:sp>
        <p:nvSpPr>
          <p:cNvPr id="354308" name="Text Box 4"/>
          <p:cNvSpPr txBox="1">
            <a:spLocks noChangeArrowheads="1"/>
          </p:cNvSpPr>
          <p:nvPr/>
        </p:nvSpPr>
        <p:spPr bwMode="auto">
          <a:xfrm>
            <a:off x="1447800" y="5715000"/>
            <a:ext cx="59817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Missing attribute </a:t>
            </a:r>
            <a:r>
              <a:rPr lang="en-US" altLang="en-US">
                <a:sym typeface="Symbol" pitchFamily="1" charset="2"/>
              </a:rPr>
              <a:t></a:t>
            </a:r>
            <a:r>
              <a:rPr lang="en-US" altLang="en-US"/>
              <a:t> NULL.</a:t>
            </a:r>
          </a:p>
          <a:p>
            <a:pPr eaLnBrk="0" hangingPunct="0"/>
            <a:r>
              <a:rPr lang="en-US" altLang="en-US"/>
              <a:t>May drop attribute names if give them in order.</a:t>
            </a:r>
          </a:p>
        </p:txBody>
      </p:sp>
      <p:sp>
        <p:nvSpPr>
          <p:cNvPr id="354309" name="Rectangle 5"/>
          <p:cNvSpPr>
            <a:spLocks noChangeArrowheads="1"/>
          </p:cNvSpPr>
          <p:nvPr/>
        </p:nvSpPr>
        <p:spPr bwMode="auto">
          <a:xfrm>
            <a:off x="990600" y="2438400"/>
            <a:ext cx="7288213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 </a:t>
            </a:r>
            <a:r>
              <a:rPr lang="en-US" altLang="en-US">
                <a:solidFill>
                  <a:schemeClr val="accent2"/>
                </a:solidFill>
              </a:rPr>
              <a:t>INSERT   INTO</a:t>
            </a:r>
            <a:r>
              <a:rPr lang="en-US" altLang="en-US"/>
              <a:t>   R(A1,…., An)   </a:t>
            </a:r>
            <a:r>
              <a:rPr lang="en-US" altLang="en-US">
                <a:solidFill>
                  <a:schemeClr val="accent2"/>
                </a:solidFill>
              </a:rPr>
              <a:t>VALUES</a:t>
            </a:r>
            <a:r>
              <a:rPr lang="en-US" altLang="en-US"/>
              <a:t>  (v1,…., vn)</a:t>
            </a:r>
          </a:p>
        </p:txBody>
      </p:sp>
      <p:sp>
        <p:nvSpPr>
          <p:cNvPr id="354310" name="Rectangle 6"/>
          <p:cNvSpPr>
            <a:spLocks noChangeArrowheads="1"/>
          </p:cNvSpPr>
          <p:nvPr/>
        </p:nvSpPr>
        <p:spPr bwMode="auto">
          <a:xfrm>
            <a:off x="228600" y="4114800"/>
            <a:ext cx="87249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>
                <a:solidFill>
                  <a:schemeClr val="accent2"/>
                </a:solidFill>
              </a:rPr>
              <a:t>INSERT  INTO</a:t>
            </a:r>
            <a:r>
              <a:rPr lang="en-US" altLang="en-US"/>
              <a:t>  Purchase(buyer, seller, product, store)</a:t>
            </a:r>
          </a:p>
          <a:p>
            <a:pPr eaLnBrk="0" hangingPunct="0"/>
            <a:r>
              <a:rPr lang="en-US" altLang="en-US"/>
              <a:t>               </a:t>
            </a:r>
            <a:r>
              <a:rPr lang="en-US" altLang="en-US">
                <a:solidFill>
                  <a:schemeClr val="accent2"/>
                </a:solidFill>
              </a:rPr>
              <a:t>VALUES</a:t>
            </a:r>
            <a:r>
              <a:rPr lang="en-US" altLang="en-US"/>
              <a:t>  (‘Joe’, ‘Fred’, ‘wakeup-clock-espresso-machine’,</a:t>
            </a:r>
            <a:br>
              <a:rPr lang="en-US" altLang="en-US"/>
            </a:br>
            <a:r>
              <a:rPr lang="en-US" altLang="en-US"/>
              <a:t>                                   ‘The Sharper Image’)</a:t>
            </a:r>
          </a:p>
        </p:txBody>
      </p:sp>
      <p:sp>
        <p:nvSpPr>
          <p:cNvPr id="354311" name="Text Box 7"/>
          <p:cNvSpPr txBox="1">
            <a:spLocks noChangeArrowheads="1"/>
          </p:cNvSpPr>
          <p:nvPr/>
        </p:nvSpPr>
        <p:spPr bwMode="auto">
          <a:xfrm>
            <a:off x="228600" y="3581400"/>
            <a:ext cx="6049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Example: Insert a new purchase to the database:</a:t>
            </a:r>
          </a:p>
        </p:txBody>
      </p:sp>
    </p:spTree>
    <p:extLst>
      <p:ext uri="{BB962C8B-B14F-4D97-AF65-F5344CB8AC3E}">
        <p14:creationId xmlns:p14="http://schemas.microsoft.com/office/powerpoint/2010/main" xmlns="" val="7486668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Insertions</a:t>
            </a:r>
          </a:p>
        </p:txBody>
      </p:sp>
      <p:sp>
        <p:nvSpPr>
          <p:cNvPr id="356355" name="Text Box 3"/>
          <p:cNvSpPr txBox="1">
            <a:spLocks noChangeArrowheads="1"/>
          </p:cNvSpPr>
          <p:nvPr/>
        </p:nvSpPr>
        <p:spPr bwMode="auto">
          <a:xfrm>
            <a:off x="1752600" y="2133600"/>
            <a:ext cx="5492750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>
                <a:solidFill>
                  <a:schemeClr val="accent2"/>
                </a:solidFill>
              </a:rPr>
              <a:t>INSERT   INTO</a:t>
            </a:r>
            <a:r>
              <a:rPr lang="en-US" altLang="en-US"/>
              <a:t>   PRODUCT(name)</a:t>
            </a:r>
          </a:p>
          <a:p>
            <a:pPr eaLnBrk="0" hangingPunct="0"/>
            <a:endParaRPr lang="en-US" altLang="en-US"/>
          </a:p>
          <a:p>
            <a:pPr eaLnBrk="0" hangingPunct="0"/>
            <a:r>
              <a:rPr lang="en-US" altLang="en-US"/>
              <a:t>     </a:t>
            </a:r>
            <a:r>
              <a:rPr lang="en-US" altLang="en-US">
                <a:solidFill>
                  <a:schemeClr val="accent2"/>
                </a:solidFill>
              </a:rPr>
              <a:t>SELECT  DISTINCT</a:t>
            </a:r>
            <a:r>
              <a:rPr lang="en-US" altLang="en-US"/>
              <a:t>  Purchase.product</a:t>
            </a:r>
          </a:p>
          <a:p>
            <a:pPr eaLnBrk="0" hangingPunct="0"/>
            <a:r>
              <a:rPr lang="en-US" altLang="en-US"/>
              <a:t>     </a:t>
            </a:r>
            <a:r>
              <a:rPr lang="en-US" altLang="en-US">
                <a:solidFill>
                  <a:schemeClr val="accent2"/>
                </a:solidFill>
              </a:rPr>
              <a:t>FROM </a:t>
            </a:r>
            <a:r>
              <a:rPr lang="en-US" altLang="en-US"/>
              <a:t>     Purchase</a:t>
            </a:r>
          </a:p>
          <a:p>
            <a:pPr eaLnBrk="0" hangingPunct="0"/>
            <a:r>
              <a:rPr lang="en-US" altLang="en-US"/>
              <a:t>     </a:t>
            </a:r>
            <a:r>
              <a:rPr lang="en-US" altLang="en-US">
                <a:solidFill>
                  <a:schemeClr val="accent2"/>
                </a:solidFill>
              </a:rPr>
              <a:t>WHERE</a:t>
            </a:r>
            <a:r>
              <a:rPr lang="en-US" altLang="en-US"/>
              <a:t>   Purchase.date &gt; “10/26/01”</a:t>
            </a:r>
          </a:p>
        </p:txBody>
      </p:sp>
      <p:sp>
        <p:nvSpPr>
          <p:cNvPr id="356356" name="Text Box 4"/>
          <p:cNvSpPr txBox="1">
            <a:spLocks noChangeArrowheads="1"/>
          </p:cNvSpPr>
          <p:nvPr/>
        </p:nvSpPr>
        <p:spPr bwMode="auto">
          <a:xfrm>
            <a:off x="990600" y="5257800"/>
            <a:ext cx="55514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The query replaces the VALUES keyword.</a:t>
            </a:r>
          </a:p>
          <a:p>
            <a:pPr eaLnBrk="0" hangingPunct="0"/>
            <a:r>
              <a:rPr lang="en-US" altLang="en-US"/>
              <a:t>Here we insert </a:t>
            </a:r>
            <a:r>
              <a:rPr lang="en-US" altLang="en-US" i="1"/>
              <a:t>many</a:t>
            </a:r>
            <a:r>
              <a:rPr lang="en-US" altLang="en-US"/>
              <a:t> tuples into PRODUCT</a:t>
            </a:r>
          </a:p>
        </p:txBody>
      </p:sp>
    </p:spTree>
    <p:extLst>
      <p:ext uri="{BB962C8B-B14F-4D97-AF65-F5344CB8AC3E}">
        <p14:creationId xmlns:p14="http://schemas.microsoft.com/office/powerpoint/2010/main" xmlns="" val="499764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503238"/>
          </a:xfrm>
        </p:spPr>
        <p:txBody>
          <a:bodyPr/>
          <a:lstStyle/>
          <a:p>
            <a:r>
              <a:rPr lang="en-US" dirty="0"/>
              <a:t>Purpose of Database Systems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990600" y="2133600"/>
            <a:ext cx="7391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90000"/>
              </a:lnSpc>
            </a:pPr>
            <a:r>
              <a:rPr lang="en-US" sz="2800" dirty="0"/>
              <a:t>Database management systems were developed to handle the </a:t>
            </a:r>
            <a:r>
              <a:rPr lang="en-US" sz="2800" dirty="0" smtClean="0"/>
              <a:t>difficulties </a:t>
            </a:r>
            <a:r>
              <a:rPr lang="en-US" sz="2800" dirty="0"/>
              <a:t>of typical file-processing systems supported by conventional operating </a:t>
            </a:r>
            <a:r>
              <a:rPr lang="en-US" sz="2800" dirty="0" smtClean="0"/>
              <a:t>systems</a:t>
            </a:r>
            <a:endParaRPr lang="en-US" sz="2800" dirty="0"/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Insertion: an Example</a:t>
            </a:r>
          </a:p>
        </p:txBody>
      </p:sp>
      <p:sp>
        <p:nvSpPr>
          <p:cNvPr id="358403" name="Text Box 3"/>
          <p:cNvSpPr txBox="1">
            <a:spLocks noChangeArrowheads="1"/>
          </p:cNvSpPr>
          <p:nvPr/>
        </p:nvSpPr>
        <p:spPr bwMode="auto">
          <a:xfrm>
            <a:off x="304800" y="2667000"/>
            <a:ext cx="77882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>
                <a:solidFill>
                  <a:schemeClr val="accent2"/>
                </a:solidFill>
              </a:rPr>
              <a:t>prodName</a:t>
            </a:r>
            <a:r>
              <a:rPr lang="en-US" altLang="en-US"/>
              <a:t> is foreign key in </a:t>
            </a:r>
            <a:r>
              <a:rPr lang="en-US" altLang="en-US">
                <a:solidFill>
                  <a:schemeClr val="accent2"/>
                </a:solidFill>
              </a:rPr>
              <a:t>Product</a:t>
            </a:r>
            <a:r>
              <a:rPr lang="en-US" altLang="en-US"/>
              <a:t>.</a:t>
            </a:r>
            <a:r>
              <a:rPr lang="en-US" altLang="en-US">
                <a:solidFill>
                  <a:schemeClr val="accent2"/>
                </a:solidFill>
              </a:rPr>
              <a:t>name</a:t>
            </a:r>
          </a:p>
          <a:p>
            <a:pPr eaLnBrk="0" hangingPunct="0"/>
            <a:endParaRPr lang="en-US" altLang="en-US"/>
          </a:p>
          <a:p>
            <a:pPr eaLnBrk="0" hangingPunct="0"/>
            <a:r>
              <a:rPr lang="en-US" altLang="en-US"/>
              <a:t>Suppose database got corrupted and we need to fix it:</a:t>
            </a:r>
          </a:p>
        </p:txBody>
      </p:sp>
      <p:graphicFrame>
        <p:nvGraphicFramePr>
          <p:cNvPr id="358404" name="Group 4"/>
          <p:cNvGraphicFramePr>
            <a:graphicFrameLocks noGrp="1"/>
          </p:cNvGraphicFramePr>
          <p:nvPr/>
        </p:nvGraphicFramePr>
        <p:xfrm>
          <a:off x="533400" y="4572000"/>
          <a:ext cx="3505200" cy="1193800"/>
        </p:xfrm>
        <a:graphic>
          <a:graphicData uri="http://schemas.openxmlformats.org/drawingml/2006/table">
            <a:tbl>
              <a:tblPr/>
              <a:tblGrid>
                <a:gridCol w="1168400"/>
                <a:gridCol w="1168400"/>
                <a:gridCol w="1168400"/>
              </a:tblGrid>
              <a:tr h="596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listPrice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100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58418" name="Group 18"/>
          <p:cNvGraphicFramePr>
            <a:graphicFrameLocks noGrp="1"/>
          </p:cNvGraphicFramePr>
          <p:nvPr/>
        </p:nvGraphicFramePr>
        <p:xfrm>
          <a:off x="4800600" y="4343400"/>
          <a:ext cx="3276600" cy="1727200"/>
        </p:xfrm>
        <a:graphic>
          <a:graphicData uri="http://schemas.openxmlformats.org/drawingml/2006/table">
            <a:tbl>
              <a:tblPr/>
              <a:tblGrid>
                <a:gridCol w="1092200"/>
                <a:gridCol w="1092200"/>
                <a:gridCol w="1092200"/>
              </a:tblGrid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prodName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buyerName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price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itchFamily="1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John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Smith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80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itchFamily="1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Smith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225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440" name="Text Box 40"/>
          <p:cNvSpPr txBox="1">
            <a:spLocks noChangeArrowheads="1"/>
          </p:cNvSpPr>
          <p:nvPr/>
        </p:nvSpPr>
        <p:spPr bwMode="auto">
          <a:xfrm>
            <a:off x="685800" y="6172200"/>
            <a:ext cx="6659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Task: insert in </a:t>
            </a:r>
            <a:r>
              <a:rPr lang="en-US" altLang="en-US">
                <a:solidFill>
                  <a:schemeClr val="accent2"/>
                </a:solidFill>
              </a:rPr>
              <a:t>Product</a:t>
            </a:r>
            <a:r>
              <a:rPr lang="en-US" altLang="en-US"/>
              <a:t> all </a:t>
            </a:r>
            <a:r>
              <a:rPr lang="en-US" altLang="en-US">
                <a:solidFill>
                  <a:schemeClr val="accent2"/>
                </a:solidFill>
              </a:rPr>
              <a:t>prodNames</a:t>
            </a:r>
            <a:r>
              <a:rPr lang="en-US" altLang="en-US"/>
              <a:t> from </a:t>
            </a:r>
            <a:r>
              <a:rPr lang="en-US" altLang="en-US">
                <a:solidFill>
                  <a:schemeClr val="accent2"/>
                </a:solidFill>
              </a:rPr>
              <a:t>Purchase</a:t>
            </a:r>
          </a:p>
        </p:txBody>
      </p:sp>
      <p:sp>
        <p:nvSpPr>
          <p:cNvPr id="358441" name="Rectangle 41"/>
          <p:cNvSpPr>
            <a:spLocks noChangeArrowheads="1"/>
          </p:cNvSpPr>
          <p:nvPr/>
        </p:nvSpPr>
        <p:spPr bwMode="auto">
          <a:xfrm>
            <a:off x="533400" y="4114800"/>
            <a:ext cx="1131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358442" name="Rectangle 42"/>
          <p:cNvSpPr>
            <a:spLocks noChangeArrowheads="1"/>
          </p:cNvSpPr>
          <p:nvPr/>
        </p:nvSpPr>
        <p:spPr bwMode="auto">
          <a:xfrm>
            <a:off x="1219200" y="1752600"/>
            <a:ext cx="5119688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>
                <a:solidFill>
                  <a:schemeClr val="accent2"/>
                </a:solidFill>
              </a:rPr>
              <a:t>Product(</a:t>
            </a:r>
            <a:r>
              <a:rPr lang="en-US" altLang="en-US" u="sng">
                <a:solidFill>
                  <a:schemeClr val="accent2"/>
                </a:solidFill>
              </a:rPr>
              <a:t>name</a:t>
            </a:r>
            <a:r>
              <a:rPr lang="en-US" altLang="en-US">
                <a:solidFill>
                  <a:schemeClr val="accent2"/>
                </a:solidFill>
              </a:rPr>
              <a:t>, listPrice, category)</a:t>
            </a:r>
          </a:p>
          <a:p>
            <a:pPr eaLnBrk="0" hangingPunct="0"/>
            <a:r>
              <a:rPr lang="en-US" altLang="en-US">
                <a:solidFill>
                  <a:schemeClr val="accent2"/>
                </a:solidFill>
              </a:rPr>
              <a:t>Purchase(prodName, buyerName, price)</a:t>
            </a:r>
          </a:p>
        </p:txBody>
      </p:sp>
      <p:sp>
        <p:nvSpPr>
          <p:cNvPr id="358443" name="Rectangle 43"/>
          <p:cNvSpPr>
            <a:spLocks noChangeArrowheads="1"/>
          </p:cNvSpPr>
          <p:nvPr/>
        </p:nvSpPr>
        <p:spPr bwMode="auto">
          <a:xfrm>
            <a:off x="4800600" y="3886200"/>
            <a:ext cx="1284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2"/>
                </a:solidFill>
              </a:rPr>
              <a:t>Purchase</a:t>
            </a:r>
          </a:p>
        </p:txBody>
      </p:sp>
    </p:spTree>
    <p:extLst>
      <p:ext uri="{BB962C8B-B14F-4D97-AF65-F5344CB8AC3E}">
        <p14:creationId xmlns:p14="http://schemas.microsoft.com/office/powerpoint/2010/main" xmlns="" val="23105684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Insertion: an Example</a:t>
            </a:r>
          </a:p>
        </p:txBody>
      </p:sp>
      <p:sp>
        <p:nvSpPr>
          <p:cNvPr id="360451" name="Text Box 3"/>
          <p:cNvSpPr txBox="1">
            <a:spLocks noChangeArrowheads="1"/>
          </p:cNvSpPr>
          <p:nvPr/>
        </p:nvSpPr>
        <p:spPr bwMode="auto">
          <a:xfrm>
            <a:off x="457200" y="1828800"/>
            <a:ext cx="8294688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>
                <a:solidFill>
                  <a:schemeClr val="accent2"/>
                </a:solidFill>
              </a:rPr>
              <a:t>INSERT   INTO</a:t>
            </a:r>
            <a:r>
              <a:rPr lang="en-US" altLang="en-US"/>
              <a:t>   Product(name)</a:t>
            </a:r>
          </a:p>
          <a:p>
            <a:pPr eaLnBrk="0" hangingPunct="0"/>
            <a:endParaRPr lang="en-US" altLang="en-US"/>
          </a:p>
          <a:p>
            <a:pPr eaLnBrk="0" hangingPunct="0"/>
            <a:r>
              <a:rPr lang="en-US" altLang="en-US"/>
              <a:t> </a:t>
            </a:r>
            <a:r>
              <a:rPr lang="en-US" altLang="en-US">
                <a:solidFill>
                  <a:schemeClr val="accent2"/>
                </a:solidFill>
              </a:rPr>
              <a:t>SELECT  DISTINCT</a:t>
            </a:r>
            <a:r>
              <a:rPr lang="en-US" altLang="en-US"/>
              <a:t>  prodName</a:t>
            </a:r>
          </a:p>
          <a:p>
            <a:pPr eaLnBrk="0" hangingPunct="0"/>
            <a:r>
              <a:rPr lang="en-US" altLang="en-US"/>
              <a:t> </a:t>
            </a:r>
            <a:r>
              <a:rPr lang="en-US" altLang="en-US">
                <a:solidFill>
                  <a:schemeClr val="accent2"/>
                </a:solidFill>
              </a:rPr>
              <a:t>FROM </a:t>
            </a:r>
            <a:r>
              <a:rPr lang="en-US" altLang="en-US"/>
              <a:t>    Purchase</a:t>
            </a:r>
          </a:p>
          <a:p>
            <a:pPr eaLnBrk="0" hangingPunct="0"/>
            <a:r>
              <a:rPr lang="en-US" altLang="en-US"/>
              <a:t> </a:t>
            </a:r>
            <a:r>
              <a:rPr lang="en-US" altLang="en-US">
                <a:solidFill>
                  <a:schemeClr val="accent2"/>
                </a:solidFill>
              </a:rPr>
              <a:t>WHERE</a:t>
            </a:r>
            <a:r>
              <a:rPr lang="en-US" altLang="en-US"/>
              <a:t>   prodName  </a:t>
            </a:r>
            <a:r>
              <a:rPr lang="en-US" altLang="en-US">
                <a:solidFill>
                  <a:schemeClr val="accent2"/>
                </a:solidFill>
              </a:rPr>
              <a:t>NOT IN</a:t>
            </a:r>
            <a:r>
              <a:rPr lang="en-US" altLang="en-US"/>
              <a:t> (</a:t>
            </a:r>
            <a:r>
              <a:rPr lang="en-US" altLang="en-US">
                <a:solidFill>
                  <a:schemeClr val="accent2"/>
                </a:solidFill>
              </a:rPr>
              <a:t>SELECT</a:t>
            </a:r>
            <a:r>
              <a:rPr lang="en-US" altLang="en-US"/>
              <a:t>  name </a:t>
            </a:r>
            <a:r>
              <a:rPr lang="en-US" altLang="en-US">
                <a:solidFill>
                  <a:schemeClr val="accent2"/>
                </a:solidFill>
              </a:rPr>
              <a:t>FROM</a:t>
            </a:r>
            <a:r>
              <a:rPr lang="en-US" altLang="en-US"/>
              <a:t>  Product)</a:t>
            </a:r>
          </a:p>
        </p:txBody>
      </p:sp>
      <p:graphicFrame>
        <p:nvGraphicFramePr>
          <p:cNvPr id="360452" name="Group 4"/>
          <p:cNvGraphicFramePr>
            <a:graphicFrameLocks noGrp="1"/>
          </p:cNvGraphicFramePr>
          <p:nvPr/>
        </p:nvGraphicFramePr>
        <p:xfrm>
          <a:off x="1676400" y="4419600"/>
          <a:ext cx="3505200" cy="1790700"/>
        </p:xfrm>
        <a:graphic>
          <a:graphicData uri="http://schemas.openxmlformats.org/drawingml/2006/table">
            <a:tbl>
              <a:tblPr/>
              <a:tblGrid>
                <a:gridCol w="1168400"/>
                <a:gridCol w="1168400"/>
                <a:gridCol w="1168400"/>
              </a:tblGrid>
              <a:tr h="596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listPrice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100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-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-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281341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Insertion: an Example</a:t>
            </a:r>
          </a:p>
        </p:txBody>
      </p:sp>
      <p:sp>
        <p:nvSpPr>
          <p:cNvPr id="362499" name="Text Box 3"/>
          <p:cNvSpPr txBox="1">
            <a:spLocks noChangeArrowheads="1"/>
          </p:cNvSpPr>
          <p:nvPr/>
        </p:nvSpPr>
        <p:spPr bwMode="auto">
          <a:xfrm>
            <a:off x="381000" y="1981200"/>
            <a:ext cx="8294688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>
                <a:solidFill>
                  <a:schemeClr val="accent2"/>
                </a:solidFill>
              </a:rPr>
              <a:t>INSERT   INTO</a:t>
            </a:r>
            <a:r>
              <a:rPr lang="en-US" altLang="en-US"/>
              <a:t>   Product(name, listPrice)</a:t>
            </a:r>
          </a:p>
          <a:p>
            <a:pPr eaLnBrk="0" hangingPunct="0"/>
            <a:endParaRPr lang="en-US" altLang="en-US"/>
          </a:p>
          <a:p>
            <a:pPr eaLnBrk="0" hangingPunct="0"/>
            <a:r>
              <a:rPr lang="en-US" altLang="en-US"/>
              <a:t> </a:t>
            </a:r>
            <a:r>
              <a:rPr lang="en-US" altLang="en-US">
                <a:solidFill>
                  <a:schemeClr val="accent2"/>
                </a:solidFill>
              </a:rPr>
              <a:t>SELECT  DISTINCT</a:t>
            </a:r>
            <a:r>
              <a:rPr lang="en-US" altLang="en-US"/>
              <a:t>  prodName, price</a:t>
            </a:r>
          </a:p>
          <a:p>
            <a:pPr eaLnBrk="0" hangingPunct="0"/>
            <a:r>
              <a:rPr lang="en-US" altLang="en-US"/>
              <a:t> </a:t>
            </a:r>
            <a:r>
              <a:rPr lang="en-US" altLang="en-US">
                <a:solidFill>
                  <a:schemeClr val="accent2"/>
                </a:solidFill>
              </a:rPr>
              <a:t>FROM </a:t>
            </a:r>
            <a:r>
              <a:rPr lang="en-US" altLang="en-US"/>
              <a:t> Purchase</a:t>
            </a:r>
          </a:p>
          <a:p>
            <a:pPr eaLnBrk="0" hangingPunct="0"/>
            <a:r>
              <a:rPr lang="en-US" altLang="en-US"/>
              <a:t> </a:t>
            </a:r>
            <a:r>
              <a:rPr lang="en-US" altLang="en-US">
                <a:solidFill>
                  <a:schemeClr val="accent2"/>
                </a:solidFill>
              </a:rPr>
              <a:t>WHERE</a:t>
            </a:r>
            <a:r>
              <a:rPr lang="en-US" altLang="en-US"/>
              <a:t>   prodName  </a:t>
            </a:r>
            <a:r>
              <a:rPr lang="en-US" altLang="en-US">
                <a:solidFill>
                  <a:schemeClr val="accent2"/>
                </a:solidFill>
              </a:rPr>
              <a:t>NOT IN</a:t>
            </a:r>
            <a:r>
              <a:rPr lang="en-US" altLang="en-US"/>
              <a:t> (</a:t>
            </a:r>
            <a:r>
              <a:rPr lang="en-US" altLang="en-US">
                <a:solidFill>
                  <a:schemeClr val="accent2"/>
                </a:solidFill>
              </a:rPr>
              <a:t>SELECT</a:t>
            </a:r>
            <a:r>
              <a:rPr lang="en-US" altLang="en-US"/>
              <a:t>  name </a:t>
            </a:r>
            <a:r>
              <a:rPr lang="en-US" altLang="en-US">
                <a:solidFill>
                  <a:schemeClr val="accent2"/>
                </a:solidFill>
              </a:rPr>
              <a:t>FROM</a:t>
            </a:r>
            <a:r>
              <a:rPr lang="en-US" altLang="en-US"/>
              <a:t>  Product)</a:t>
            </a:r>
          </a:p>
        </p:txBody>
      </p:sp>
      <p:graphicFrame>
        <p:nvGraphicFramePr>
          <p:cNvPr id="362500" name="Group 4"/>
          <p:cNvGraphicFramePr>
            <a:graphicFrameLocks noGrp="1"/>
          </p:cNvGraphicFramePr>
          <p:nvPr/>
        </p:nvGraphicFramePr>
        <p:xfrm>
          <a:off x="685800" y="4191000"/>
          <a:ext cx="3505200" cy="2387600"/>
        </p:xfrm>
        <a:graphic>
          <a:graphicData uri="http://schemas.openxmlformats.org/drawingml/2006/table">
            <a:tbl>
              <a:tblPr/>
              <a:tblGrid>
                <a:gridCol w="1168400"/>
                <a:gridCol w="1168400"/>
                <a:gridCol w="1168400"/>
              </a:tblGrid>
              <a:tr h="596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listPrice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100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Gadgets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-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camera ??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225  ??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-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2522" name="Text Box 26"/>
          <p:cNvSpPr txBox="1">
            <a:spLocks noChangeArrowheads="1"/>
          </p:cNvSpPr>
          <p:nvPr/>
        </p:nvSpPr>
        <p:spPr bwMode="auto">
          <a:xfrm>
            <a:off x="4724400" y="6019800"/>
            <a:ext cx="4068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Depends on the implementation</a:t>
            </a:r>
          </a:p>
        </p:txBody>
      </p:sp>
      <p:sp>
        <p:nvSpPr>
          <p:cNvPr id="362523" name="Line 27"/>
          <p:cNvSpPr>
            <a:spLocks noChangeShapeType="1"/>
          </p:cNvSpPr>
          <p:nvPr/>
        </p:nvSpPr>
        <p:spPr bwMode="auto">
          <a:xfrm flipH="1">
            <a:off x="4267200" y="6248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137575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Deletions</a:t>
            </a:r>
          </a:p>
        </p:txBody>
      </p:sp>
      <p:sp>
        <p:nvSpPr>
          <p:cNvPr id="364547" name="Text Box 3"/>
          <p:cNvSpPr txBox="1">
            <a:spLocks noChangeArrowheads="1"/>
          </p:cNvSpPr>
          <p:nvPr/>
        </p:nvSpPr>
        <p:spPr bwMode="auto">
          <a:xfrm>
            <a:off x="2209800" y="2514600"/>
            <a:ext cx="5081588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>
                <a:solidFill>
                  <a:schemeClr val="accent2"/>
                </a:solidFill>
              </a:rPr>
              <a:t>DELETE    FROM</a:t>
            </a:r>
            <a:r>
              <a:rPr lang="en-US" altLang="en-US"/>
              <a:t>    PURCHASE</a:t>
            </a:r>
          </a:p>
          <a:p>
            <a:pPr eaLnBrk="0" hangingPunct="0"/>
            <a:endParaRPr lang="en-US" altLang="en-US"/>
          </a:p>
          <a:p>
            <a:pPr eaLnBrk="0" hangingPunct="0"/>
            <a:r>
              <a:rPr lang="en-US" altLang="en-US">
                <a:solidFill>
                  <a:schemeClr val="accent2"/>
                </a:solidFill>
              </a:rPr>
              <a:t>WHERE </a:t>
            </a:r>
            <a:r>
              <a:rPr lang="en-US" altLang="en-US"/>
              <a:t>   seller = ‘Joe’   AND</a:t>
            </a:r>
          </a:p>
          <a:p>
            <a:pPr eaLnBrk="0" hangingPunct="0"/>
            <a:r>
              <a:rPr lang="en-US" altLang="en-US"/>
              <a:t>                  product = ‘Brooklyn Bridge’</a:t>
            </a:r>
          </a:p>
        </p:txBody>
      </p:sp>
      <p:sp>
        <p:nvSpPr>
          <p:cNvPr id="364548" name="Rectangle 4"/>
          <p:cNvSpPr>
            <a:spLocks noChangeArrowheads="1"/>
          </p:cNvSpPr>
          <p:nvPr/>
        </p:nvSpPr>
        <p:spPr bwMode="auto">
          <a:xfrm>
            <a:off x="914400" y="4572000"/>
            <a:ext cx="761523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/>
              <a:t>Factoid about SQL:  there is no way to delete only a single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/>
              <a:t>                                  occurrence of a tuple that appears twice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/>
              <a:t>                                  in a relation.</a:t>
            </a:r>
          </a:p>
        </p:txBody>
      </p:sp>
      <p:sp>
        <p:nvSpPr>
          <p:cNvPr id="364549" name="Text Box 5"/>
          <p:cNvSpPr txBox="1">
            <a:spLocks noChangeArrowheads="1"/>
          </p:cNvSpPr>
          <p:nvPr/>
        </p:nvSpPr>
        <p:spPr bwMode="auto">
          <a:xfrm>
            <a:off x="685800" y="1676400"/>
            <a:ext cx="1352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xmlns="" val="188727212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Updates</a:t>
            </a:r>
          </a:p>
        </p:txBody>
      </p:sp>
      <p:sp>
        <p:nvSpPr>
          <p:cNvPr id="366595" name="Text Box 3"/>
          <p:cNvSpPr txBox="1">
            <a:spLocks noChangeArrowheads="1"/>
          </p:cNvSpPr>
          <p:nvPr/>
        </p:nvSpPr>
        <p:spPr bwMode="auto">
          <a:xfrm>
            <a:off x="1371600" y="2438400"/>
            <a:ext cx="5978525" cy="2292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>
                <a:solidFill>
                  <a:schemeClr val="accent2"/>
                </a:solidFill>
              </a:rPr>
              <a:t>UPDATE</a:t>
            </a:r>
            <a:r>
              <a:rPr lang="en-US" altLang="en-US"/>
              <a:t>   PRODUCT</a:t>
            </a:r>
          </a:p>
          <a:p>
            <a:pPr eaLnBrk="0" hangingPunct="0"/>
            <a:r>
              <a:rPr lang="en-US" altLang="en-US">
                <a:solidFill>
                  <a:schemeClr val="accent2"/>
                </a:solidFill>
              </a:rPr>
              <a:t>SET</a:t>
            </a:r>
            <a:r>
              <a:rPr lang="en-US" altLang="en-US"/>
              <a:t>    price = price/2</a:t>
            </a:r>
          </a:p>
          <a:p>
            <a:pPr eaLnBrk="0" hangingPunct="0"/>
            <a:r>
              <a:rPr lang="en-US" altLang="en-US">
                <a:solidFill>
                  <a:schemeClr val="accent2"/>
                </a:solidFill>
              </a:rPr>
              <a:t>WHERE</a:t>
            </a:r>
            <a:r>
              <a:rPr lang="en-US" altLang="en-US"/>
              <a:t>  Product.name  </a:t>
            </a:r>
            <a:r>
              <a:rPr lang="en-US" altLang="en-US">
                <a:solidFill>
                  <a:schemeClr val="accent2"/>
                </a:solidFill>
              </a:rPr>
              <a:t>IN </a:t>
            </a:r>
            <a:r>
              <a:rPr lang="en-US" altLang="en-US"/>
              <a:t> </a:t>
            </a:r>
          </a:p>
          <a:p>
            <a:pPr eaLnBrk="0" hangingPunct="0"/>
            <a:r>
              <a:rPr lang="en-US" altLang="en-US"/>
              <a:t>                    (</a:t>
            </a:r>
            <a:r>
              <a:rPr lang="en-US" altLang="en-US">
                <a:solidFill>
                  <a:schemeClr val="accent2"/>
                </a:solidFill>
              </a:rPr>
              <a:t>SELECT</a:t>
            </a:r>
            <a:r>
              <a:rPr lang="en-US" altLang="en-US"/>
              <a:t> product</a:t>
            </a:r>
          </a:p>
          <a:p>
            <a:pPr eaLnBrk="0" hangingPunct="0"/>
            <a:r>
              <a:rPr lang="en-US" altLang="en-US"/>
              <a:t>                      </a:t>
            </a:r>
            <a:r>
              <a:rPr lang="en-US" altLang="en-US">
                <a:solidFill>
                  <a:schemeClr val="accent2"/>
                </a:solidFill>
              </a:rPr>
              <a:t>FROM    </a:t>
            </a:r>
            <a:r>
              <a:rPr lang="en-US" altLang="en-US"/>
              <a:t>Purchase</a:t>
            </a:r>
          </a:p>
          <a:p>
            <a:pPr eaLnBrk="0" hangingPunct="0"/>
            <a:r>
              <a:rPr lang="en-US" altLang="en-US"/>
              <a:t>                      </a:t>
            </a:r>
            <a:r>
              <a:rPr lang="en-US" altLang="en-US">
                <a:solidFill>
                  <a:schemeClr val="accent2"/>
                </a:solidFill>
              </a:rPr>
              <a:t>WHERE</a:t>
            </a:r>
            <a:r>
              <a:rPr lang="en-US" altLang="en-US"/>
              <a:t>  Date =‘Oct, 25, 1999’);</a:t>
            </a:r>
          </a:p>
        </p:txBody>
      </p:sp>
      <p:sp>
        <p:nvSpPr>
          <p:cNvPr id="366596" name="Text Box 4"/>
          <p:cNvSpPr txBox="1">
            <a:spLocks noChangeArrowheads="1"/>
          </p:cNvSpPr>
          <p:nvPr/>
        </p:nvSpPr>
        <p:spPr bwMode="auto">
          <a:xfrm>
            <a:off x="746125" y="1717675"/>
            <a:ext cx="1352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xmlns="" val="1806120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858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b="1" dirty="0">
                <a:solidFill>
                  <a:schemeClr val="tx1"/>
                </a:solidFill>
              </a:rPr>
              <a:t>Disadvantages of File Processing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610600" cy="5638800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1800" b="1" dirty="0"/>
              <a:t>Program-Data Dependence</a:t>
            </a:r>
          </a:p>
          <a:p>
            <a:pPr lvl="1"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GB" sz="1800" b="1" dirty="0">
                <a:ea typeface="+mn-ea"/>
                <a:cs typeface="+mn-cs"/>
              </a:rPr>
              <a:t>File structure is defined in the program code.</a:t>
            </a:r>
          </a:p>
          <a:p>
            <a:pPr lvl="1"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1800" b="1" dirty="0">
                <a:ea typeface="+mn-ea"/>
                <a:cs typeface="+mn-cs"/>
              </a:rPr>
              <a:t>All programs maintain metadata for each file they use</a:t>
            </a:r>
          </a:p>
          <a:p>
            <a:pPr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1800" b="1" dirty="0"/>
              <a:t>Duplication of Data (Data Redundancy)</a:t>
            </a:r>
          </a:p>
          <a:p>
            <a:pPr lvl="1"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1800" b="1" dirty="0">
                <a:ea typeface="+mn-ea"/>
                <a:cs typeface="+mn-cs"/>
              </a:rPr>
              <a:t>Different systems/programs have separate copies of the same data</a:t>
            </a:r>
          </a:p>
          <a:p>
            <a:pPr lvl="1" eaLnBrk="1" hangingPunct="1">
              <a:lnSpc>
                <a:spcPct val="90000"/>
              </a:lnSpc>
              <a:buSzPct val="50000"/>
            </a:pPr>
            <a:r>
              <a:rPr lang="en-GB" sz="1800" b="1" dirty="0">
                <a:ea typeface="+mn-ea"/>
                <a:cs typeface="+mn-cs"/>
              </a:rPr>
              <a:t>Same data is held by different programs.</a:t>
            </a:r>
          </a:p>
          <a:p>
            <a:pPr lvl="1" eaLnBrk="1" hangingPunct="1">
              <a:lnSpc>
                <a:spcPct val="90000"/>
              </a:lnSpc>
              <a:buSzPct val="50000"/>
            </a:pPr>
            <a:r>
              <a:rPr lang="en-GB" sz="1800" b="1" dirty="0">
                <a:ea typeface="+mn-ea"/>
                <a:cs typeface="+mn-cs"/>
              </a:rPr>
              <a:t>Wasted space and potentially different values and/or different formats for the same item.</a:t>
            </a:r>
          </a:p>
          <a:p>
            <a:pPr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1800" b="1" dirty="0"/>
              <a:t>Limited Data Sharing</a:t>
            </a:r>
          </a:p>
          <a:p>
            <a:pPr lvl="1"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1800" b="1" dirty="0">
                <a:ea typeface="+mn-ea"/>
                <a:cs typeface="+mn-cs"/>
              </a:rPr>
              <a:t>No centralized control of data</a:t>
            </a:r>
          </a:p>
          <a:p>
            <a:pPr lvl="1"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GB" sz="1800" b="1" dirty="0">
                <a:ea typeface="+mn-ea"/>
                <a:cs typeface="+mn-cs"/>
              </a:rPr>
              <a:t>Programs are written in different languages, and so cannot easily access each other’s files.</a:t>
            </a:r>
          </a:p>
          <a:p>
            <a:pPr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1800" b="1" dirty="0"/>
              <a:t>Lengthy Development Times</a:t>
            </a:r>
          </a:p>
          <a:p>
            <a:pPr lvl="1"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1800" b="1" dirty="0">
                <a:ea typeface="+mn-ea"/>
                <a:cs typeface="+mn-cs"/>
              </a:rPr>
              <a:t>Programmers must design their own file formats</a:t>
            </a:r>
          </a:p>
          <a:p>
            <a:pPr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1800" b="1" dirty="0"/>
              <a:t>Excessive Program Maintenance</a:t>
            </a:r>
          </a:p>
          <a:p>
            <a:pPr lvl="1"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1800" b="1" dirty="0">
                <a:ea typeface="+mn-ea"/>
                <a:cs typeface="+mn-cs"/>
              </a:rPr>
              <a:t>80% of </a:t>
            </a:r>
            <a:r>
              <a:rPr lang="en-US" sz="1800" b="1" dirty="0" err="1">
                <a:ea typeface="+mn-ea"/>
                <a:cs typeface="+mn-cs"/>
              </a:rPr>
              <a:t>of</a:t>
            </a:r>
            <a:r>
              <a:rPr lang="en-US" sz="1800" b="1" dirty="0">
                <a:ea typeface="+mn-ea"/>
                <a:cs typeface="+mn-cs"/>
              </a:rPr>
              <a:t> information systems budget</a:t>
            </a:r>
          </a:p>
          <a:p>
            <a:pPr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1800" b="1" dirty="0"/>
              <a:t>Vulnerable to Inconsistency</a:t>
            </a:r>
          </a:p>
          <a:p>
            <a:pPr lvl="1"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1800" b="1" dirty="0">
                <a:ea typeface="+mn-ea"/>
                <a:cs typeface="+mn-cs"/>
              </a:rPr>
              <a:t>Change in one table need changes in corresponding tables as well otherwise data will be inconsistent </a:t>
            </a:r>
          </a:p>
          <a:p>
            <a:pPr lvl="1"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endParaRPr lang="en-GB" sz="1800" b="1" dirty="0"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chemeClr val="tx1"/>
                </a:solidFill>
              </a:rPr>
              <a:t>Advantages of Database Approach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953000"/>
          </a:xfrm>
        </p:spPr>
        <p:txBody>
          <a:bodyPr/>
          <a:lstStyle/>
          <a:p>
            <a:r>
              <a:rPr lang="en-US" sz="1800" dirty="0" smtClean="0"/>
              <a:t>Data independence and efficient access.</a:t>
            </a:r>
          </a:p>
          <a:p>
            <a:r>
              <a:rPr lang="en-US" sz="1800" dirty="0" smtClean="0"/>
              <a:t>Data integrity and security.</a:t>
            </a:r>
          </a:p>
          <a:p>
            <a:r>
              <a:rPr lang="en-US" sz="1800" dirty="0" smtClean="0"/>
              <a:t>Uniform data administration.</a:t>
            </a:r>
          </a:p>
          <a:p>
            <a:r>
              <a:rPr lang="en-US" sz="1800" dirty="0" smtClean="0"/>
              <a:t>Concurrent access, recovery from crashes.</a:t>
            </a:r>
          </a:p>
          <a:p>
            <a:r>
              <a:rPr lang="en-US" sz="1800" dirty="0" smtClean="0"/>
              <a:t>Replication control</a:t>
            </a:r>
          </a:p>
          <a:p>
            <a:r>
              <a:rPr lang="en-US" sz="1800" dirty="0" smtClean="0"/>
              <a:t>Reduced application development time.</a:t>
            </a:r>
          </a:p>
          <a:p>
            <a:pPr>
              <a:lnSpc>
                <a:spcPct val="90000"/>
              </a:lnSpc>
            </a:pPr>
            <a:r>
              <a:rPr lang="en-US" sz="1800" dirty="0" smtClean="0"/>
              <a:t>Improved </a:t>
            </a:r>
            <a:r>
              <a:rPr lang="en-US" sz="1800" dirty="0"/>
              <a:t>Data Sharing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Different users get different views of the data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Enforcement of Standards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All data access is done in the same way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Improved Data Quality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Constraints, data validation rules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Better Data Accessibility/ Responsiveness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Use of standard data query language (SQL)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Security, Backup/Recovery, Concurrency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Disaster recovery is easier</a:t>
            </a:r>
          </a:p>
          <a:p>
            <a:pPr>
              <a:lnSpc>
                <a:spcPct val="9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81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81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8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8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81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81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r>
              <a:rPr lang="en-US" b="1" dirty="0">
                <a:solidFill>
                  <a:schemeClr val="tx1"/>
                </a:solidFill>
              </a:rPr>
              <a:t>Costs and Risks of the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Database Approach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153400" cy="41148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/>
              <a:t>Up-front costs:</a:t>
            </a:r>
          </a:p>
          <a:p>
            <a:pPr lvl="1">
              <a:lnSpc>
                <a:spcPct val="90000"/>
              </a:lnSpc>
            </a:pPr>
            <a:r>
              <a:rPr lang="en-US"/>
              <a:t>Installation Management Cost and Complexity</a:t>
            </a:r>
          </a:p>
          <a:p>
            <a:pPr lvl="1">
              <a:lnSpc>
                <a:spcPct val="90000"/>
              </a:lnSpc>
            </a:pPr>
            <a:r>
              <a:rPr lang="en-US"/>
              <a:t>Conversion Costs</a:t>
            </a:r>
          </a:p>
          <a:p>
            <a:pPr>
              <a:lnSpc>
                <a:spcPct val="90000"/>
              </a:lnSpc>
            </a:pPr>
            <a:r>
              <a:rPr lang="en-US"/>
              <a:t>Ongoing Costs</a:t>
            </a:r>
          </a:p>
          <a:p>
            <a:pPr lvl="1">
              <a:lnSpc>
                <a:spcPct val="90000"/>
              </a:lnSpc>
            </a:pPr>
            <a:r>
              <a:rPr lang="en-US"/>
              <a:t>Requires New, Specialized Personnel</a:t>
            </a:r>
          </a:p>
          <a:p>
            <a:pPr lvl="1">
              <a:lnSpc>
                <a:spcPct val="90000"/>
              </a:lnSpc>
            </a:pPr>
            <a:r>
              <a:rPr lang="en-US"/>
              <a:t>Need for Explicit Backup and Recovery</a:t>
            </a:r>
          </a:p>
          <a:p>
            <a:pPr>
              <a:lnSpc>
                <a:spcPct val="90000"/>
              </a:lnSpc>
            </a:pPr>
            <a:r>
              <a:rPr lang="en-US"/>
              <a:t>Organizational Conflict</a:t>
            </a:r>
          </a:p>
          <a:p>
            <a:pPr lvl="1">
              <a:lnSpc>
                <a:spcPct val="90000"/>
              </a:lnSpc>
            </a:pPr>
            <a:r>
              <a:rPr lang="en-US"/>
              <a:t>Old habits die hard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 smtClean="0"/>
              <a:t>Database Applications: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Banking: all transactions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Airlines: reservations, schedules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Universities:  registration, grades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Sales: customers, products, purchases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Manufacturing: production, inventory, orders, supply chain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Human resources:  employee records, salaries, tax deductions</a:t>
            </a:r>
          </a:p>
          <a:p>
            <a:pPr>
              <a:lnSpc>
                <a:spcPct val="90000"/>
              </a:lnSpc>
            </a:pPr>
            <a:r>
              <a:rPr lang="en-US" sz="1800" dirty="0" smtClean="0"/>
              <a:t>Databases touch all aspects of our lives</a:t>
            </a:r>
          </a:p>
          <a:p>
            <a:endParaRPr lang="en-US" sz="18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772400" cy="1104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</a:rPr>
              <a:t>Database Applications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fmx.ppt">
  <a:themeElements>
    <a:clrScheme name="">
      <a:dk1>
        <a:srgbClr val="005400"/>
      </a:dk1>
      <a:lt1>
        <a:srgbClr val="FFF6E9"/>
      </a:lt1>
      <a:dk2>
        <a:srgbClr val="000000"/>
      </a:dk2>
      <a:lt2>
        <a:srgbClr val="C8FEC8"/>
      </a:lt2>
      <a:accent1>
        <a:srgbClr val="438E00"/>
      </a:accent1>
      <a:accent2>
        <a:srgbClr val="FC0128"/>
      </a:accent2>
      <a:accent3>
        <a:srgbClr val="FFFAF2"/>
      </a:accent3>
      <a:accent4>
        <a:srgbClr val="004600"/>
      </a:accent4>
      <a:accent5>
        <a:srgbClr val="B0C6AA"/>
      </a:accent5>
      <a:accent6>
        <a:srgbClr val="E40123"/>
      </a:accent6>
      <a:hlink>
        <a:srgbClr val="4C2E00"/>
      </a:hlink>
      <a:folHlink>
        <a:srgbClr val="BC3700"/>
      </a:folHlink>
    </a:clrScheme>
    <a:fontScheme name="ifmx.ppt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fmx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fmx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fmx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fmx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fmx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fmx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fmx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5400"/>
    </a:dk1>
    <a:lt1>
      <a:srgbClr val="FFF6E9"/>
    </a:lt1>
    <a:dk2>
      <a:srgbClr val="000000"/>
    </a:dk2>
    <a:lt2>
      <a:srgbClr val="C8FEC8"/>
    </a:lt2>
    <a:accent1>
      <a:srgbClr val="438E00"/>
    </a:accent1>
    <a:accent2>
      <a:srgbClr val="FC0128"/>
    </a:accent2>
    <a:accent3>
      <a:srgbClr val="FFFAF2"/>
    </a:accent3>
    <a:accent4>
      <a:srgbClr val="004600"/>
    </a:accent4>
    <a:accent5>
      <a:srgbClr val="B0C6AA"/>
    </a:accent5>
    <a:accent6>
      <a:srgbClr val="E40123"/>
    </a:accent6>
    <a:hlink>
      <a:srgbClr val="4C2E00"/>
    </a:hlink>
    <a:folHlink>
      <a:srgbClr val="BC3700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5400"/>
    </a:dk1>
    <a:lt1>
      <a:srgbClr val="FFF6E9"/>
    </a:lt1>
    <a:dk2>
      <a:srgbClr val="000000"/>
    </a:dk2>
    <a:lt2>
      <a:srgbClr val="C8FEC8"/>
    </a:lt2>
    <a:accent1>
      <a:srgbClr val="438E00"/>
    </a:accent1>
    <a:accent2>
      <a:srgbClr val="FC0128"/>
    </a:accent2>
    <a:accent3>
      <a:srgbClr val="FFFAF2"/>
    </a:accent3>
    <a:accent4>
      <a:srgbClr val="004600"/>
    </a:accent4>
    <a:accent5>
      <a:srgbClr val="B0C6AA"/>
    </a:accent5>
    <a:accent6>
      <a:srgbClr val="E40123"/>
    </a:accent6>
    <a:hlink>
      <a:srgbClr val="4C2E00"/>
    </a:hlink>
    <a:folHlink>
      <a:srgbClr val="BC37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</TotalTime>
  <Pages>16</Pages>
  <Words>2939</Words>
  <Application>Microsoft Office PowerPoint</Application>
  <PresentationFormat>On-screen Show (4:3)</PresentationFormat>
  <Paragraphs>707</Paragraphs>
  <Slides>54</Slides>
  <Notes>31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6" baseType="lpstr">
      <vt:lpstr>ifmx.ppt</vt:lpstr>
      <vt:lpstr>Worksheet</vt:lpstr>
      <vt:lpstr>DATABASE MANAGEMENT SYSTEM </vt:lpstr>
      <vt:lpstr>Basic Definitions</vt:lpstr>
      <vt:lpstr>Simplified database system environment</vt:lpstr>
      <vt:lpstr>Evolution of DB Systems</vt:lpstr>
      <vt:lpstr>Purpose of Database Systems</vt:lpstr>
      <vt:lpstr>Disadvantages of File Processing</vt:lpstr>
      <vt:lpstr>Advantages of Database Approach</vt:lpstr>
      <vt:lpstr>Costs and Risks of the  Database Approach</vt:lpstr>
      <vt:lpstr>Database Applications</vt:lpstr>
      <vt:lpstr>Levels of Abstraction</vt:lpstr>
      <vt:lpstr>Example: University Database</vt:lpstr>
      <vt:lpstr>Instances and Schemas</vt:lpstr>
      <vt:lpstr>Data Independence</vt:lpstr>
      <vt:lpstr>Instances and Schemas</vt:lpstr>
      <vt:lpstr> Database Languages </vt:lpstr>
      <vt:lpstr>Database Users</vt:lpstr>
      <vt:lpstr>Database Administrator</vt:lpstr>
      <vt:lpstr>Data Models</vt:lpstr>
      <vt:lpstr>Entity-Relationship Model</vt:lpstr>
      <vt:lpstr>ER Model Basics</vt:lpstr>
      <vt:lpstr>ER Model Basics </vt:lpstr>
      <vt:lpstr>E-R Diagrams</vt:lpstr>
      <vt:lpstr>Mapping Cardinality Constraints</vt:lpstr>
      <vt:lpstr>Mapping Cardinalities</vt:lpstr>
      <vt:lpstr>Participation Constraints</vt:lpstr>
      <vt:lpstr>Keys</vt:lpstr>
      <vt:lpstr>Relational Model</vt:lpstr>
      <vt:lpstr>Relational Model (Basic)</vt:lpstr>
      <vt:lpstr>Integrity Constraints</vt:lpstr>
      <vt:lpstr>A Sample Relational Database</vt:lpstr>
      <vt:lpstr>SQL Introduction</vt:lpstr>
      <vt:lpstr>SQL</vt:lpstr>
      <vt:lpstr>Tables in SQL</vt:lpstr>
      <vt:lpstr>Tables Explained</vt:lpstr>
      <vt:lpstr>Data Types in SQL</vt:lpstr>
      <vt:lpstr>Tables Explained</vt:lpstr>
      <vt:lpstr>SQL Query</vt:lpstr>
      <vt:lpstr>Simple SQL Query</vt:lpstr>
      <vt:lpstr>Simple SQL Query</vt:lpstr>
      <vt:lpstr>Notation</vt:lpstr>
      <vt:lpstr>Keys and Foreign Keys</vt:lpstr>
      <vt:lpstr>Joins</vt:lpstr>
      <vt:lpstr>Joins</vt:lpstr>
      <vt:lpstr>More Joins</vt:lpstr>
      <vt:lpstr>NULLS in SQL</vt:lpstr>
      <vt:lpstr>Outer Joins</vt:lpstr>
      <vt:lpstr>Modifying the Database</vt:lpstr>
      <vt:lpstr>Insertions</vt:lpstr>
      <vt:lpstr>Insertions</vt:lpstr>
      <vt:lpstr>Insertion: an Example</vt:lpstr>
      <vt:lpstr>Insertion: an Example</vt:lpstr>
      <vt:lpstr>Insertion: an Example</vt:lpstr>
      <vt:lpstr>Deletions</vt:lpstr>
      <vt:lpstr>Updates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Database Systems</dc:title>
  <dc:subject>Database Management Systems</dc:subject>
  <dc:creator>Raghu Ramakrishnan and Johannes Gehrke</dc:creator>
  <cp:keywords>Chapter 1</cp:keywords>
  <dc:description>See the notes for information on how the slides are organized.</dc:description>
  <cp:lastModifiedBy>acer5</cp:lastModifiedBy>
  <cp:revision>35</cp:revision>
  <cp:lastPrinted>2000-01-11T22:43:03Z</cp:lastPrinted>
  <dcterms:created xsi:type="dcterms:W3CDTF">1997-01-06T18:13:42Z</dcterms:created>
  <dcterms:modified xsi:type="dcterms:W3CDTF">2020-03-20T03:51:54Z</dcterms:modified>
</cp:coreProperties>
</file>